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68" r:id="rId4"/>
    <p:sldId id="269" r:id="rId5"/>
    <p:sldId id="270" r:id="rId6"/>
    <p:sldId id="273" r:id="rId7"/>
    <p:sldId id="274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0" autoAdjust="0"/>
    <p:restoredTop sz="90376" autoAdjust="0"/>
  </p:normalViewPr>
  <p:slideViewPr>
    <p:cSldViewPr snapToGrid="0" snapToObjects="1">
      <p:cViewPr>
        <p:scale>
          <a:sx n="94" d="100"/>
          <a:sy n="94" d="100"/>
        </p:scale>
        <p:origin x="-1648" y="-79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Clickjacking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you click this button?</a:t>
            </a:r>
            <a:endParaRPr lang="en-US" dirty="0"/>
          </a:p>
        </p:txBody>
      </p:sp>
      <p:pic>
        <p:nvPicPr>
          <p:cNvPr id="5" name="Picture 4" descr="Screen Shot 2015-03-03 at 12.43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33" y="1203273"/>
            <a:ext cx="8052935" cy="51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7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ClickJacking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a </a:t>
            </a:r>
            <a:r>
              <a:rPr lang="en-US" dirty="0" err="1" smtClean="0"/>
              <a:t>clickjacking</a:t>
            </a:r>
            <a:r>
              <a:rPr lang="en-US" dirty="0" smtClean="0"/>
              <a:t> attack a user is lured into clicking a button that is not associated with the page displayed by the browser</a:t>
            </a:r>
          </a:p>
          <a:p>
            <a:pPr lvl="1"/>
            <a:r>
              <a:rPr lang="en-US" dirty="0" smtClean="0"/>
              <a:t>Example: clicking on harmless </a:t>
            </a:r>
            <a:r>
              <a:rPr lang="en-US" dirty="0" smtClean="0"/>
              <a:t>"Download </a:t>
            </a:r>
            <a:r>
              <a:rPr lang="en-US" dirty="0" smtClean="0"/>
              <a:t>free </a:t>
            </a:r>
            <a:r>
              <a:rPr lang="en-US" dirty="0" smtClean="0"/>
              <a:t>screensaver" </a:t>
            </a:r>
            <a:r>
              <a:rPr lang="en-US" dirty="0" smtClean="0"/>
              <a:t>button a on page on site A will actually become a click on </a:t>
            </a:r>
            <a:r>
              <a:rPr lang="en-US" dirty="0" smtClean="0"/>
              <a:t>"Like Button" </a:t>
            </a:r>
            <a:r>
              <a:rPr lang="en-US" dirty="0" smtClean="0"/>
              <a:t>on </a:t>
            </a:r>
            <a:r>
              <a:rPr lang="en-US" dirty="0" smtClean="0"/>
              <a:t>Facebook</a:t>
            </a:r>
            <a:endParaRPr lang="en-US" dirty="0" smtClean="0"/>
          </a:p>
          <a:p>
            <a:r>
              <a:rPr lang="en-US" dirty="0" smtClean="0"/>
              <a:t>The attack, also called </a:t>
            </a:r>
            <a:r>
              <a:rPr lang="en-US" dirty="0" smtClean="0"/>
              <a:t>"UI redressing," </a:t>
            </a:r>
            <a:r>
              <a:rPr lang="en-US" dirty="0" smtClean="0"/>
              <a:t>is performed by using overlapping transparent frames</a:t>
            </a:r>
          </a:p>
          <a:p>
            <a:pPr lvl="1"/>
            <a:r>
              <a:rPr lang="en-US" dirty="0" smtClean="0"/>
              <a:t>Stacking order: </a:t>
            </a:r>
            <a:r>
              <a:rPr lang="en-US" dirty="0" err="1" smtClean="0"/>
              <a:t>z</a:t>
            </a:r>
            <a:r>
              <a:rPr lang="en-US" dirty="0" smtClean="0"/>
              <a:t>-index: &lt;value&gt; </a:t>
            </a:r>
          </a:p>
          <a:p>
            <a:pPr lvl="1"/>
            <a:r>
              <a:rPr lang="en-US" dirty="0" smtClean="0"/>
              <a:t>Transparency in Firefox: opacity: &lt;value&gt; </a:t>
            </a:r>
          </a:p>
          <a:p>
            <a:pPr lvl="1"/>
            <a:r>
              <a:rPr lang="en-US" dirty="0" smtClean="0"/>
              <a:t>Transparency in IE </a:t>
            </a:r>
            <a:r>
              <a:rPr lang="en-US" dirty="0" err="1" smtClean="0"/>
              <a:t>filter:alpha(opacity</a:t>
            </a:r>
            <a:r>
              <a:rPr lang="en-US" dirty="0" smtClean="0"/>
              <a:t>=&lt;value&gt;)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4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ClickJacking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&lt;html&gt;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&lt;head&gt;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&lt;title&gt;</a:t>
            </a:r>
            <a:r>
              <a:rPr lang="en-US" dirty="0" err="1" smtClean="0">
                <a:latin typeface="Consolas"/>
                <a:cs typeface="Consolas"/>
              </a:rPr>
              <a:t>Clickjacking</a:t>
            </a:r>
            <a:r>
              <a:rPr lang="en-US" dirty="0" smtClean="0">
                <a:latin typeface="Consolas"/>
                <a:cs typeface="Consolas"/>
              </a:rPr>
              <a:t> Times&lt;/title&gt;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&lt;/head&gt;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&lt;body&gt;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&lt;h1&gt;</a:t>
            </a:r>
            <a:r>
              <a:rPr lang="en-US" dirty="0" err="1" smtClean="0">
                <a:latin typeface="Consolas"/>
                <a:cs typeface="Consolas"/>
              </a:rPr>
              <a:t>Clickjacking</a:t>
            </a:r>
            <a:r>
              <a:rPr lang="en-US" dirty="0" smtClean="0">
                <a:latin typeface="Consolas"/>
                <a:cs typeface="Consolas"/>
              </a:rPr>
              <a:t> Example&lt;/h1&gt;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&lt;div style="z-index:2; </a:t>
            </a:r>
            <a:r>
              <a:rPr lang="en-US" dirty="0" err="1" smtClean="0">
                <a:latin typeface="Consolas"/>
                <a:cs typeface="Consolas"/>
              </a:rPr>
              <a:t>position:absolute</a:t>
            </a:r>
            <a:r>
              <a:rPr lang="en-US" dirty="0" smtClean="0">
                <a:latin typeface="Consolas"/>
                <a:cs typeface="Consolas"/>
              </a:rPr>
              <a:t>; top:0; left:0; width: 100%; height: 100%"&gt;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&lt;</a:t>
            </a:r>
            <a:r>
              <a:rPr lang="en-US" dirty="0" err="1" smtClean="0">
                <a:latin typeface="Consolas"/>
                <a:cs typeface="Consolas"/>
              </a:rPr>
              <a:t>iframe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src</a:t>
            </a:r>
            <a:r>
              <a:rPr lang="en-US" dirty="0" smtClean="0">
                <a:latin typeface="Consolas"/>
                <a:cs typeface="Consolas"/>
              </a:rPr>
              <a:t>="http://</a:t>
            </a:r>
            <a:r>
              <a:rPr lang="en-US" dirty="0" err="1" smtClean="0">
                <a:latin typeface="Consolas"/>
                <a:cs typeface="Consolas"/>
              </a:rPr>
              <a:t>www.facebook.com/home.php</a:t>
            </a:r>
            <a:r>
              <a:rPr lang="en-US" dirty="0" smtClean="0">
                <a:latin typeface="Consolas"/>
                <a:cs typeface="Consolas"/>
              </a:rPr>
              <a:t>?" id="frame1" style="opacity:0; </a:t>
            </a:r>
            <a:r>
              <a:rPr lang="en-US" dirty="0" err="1" smtClean="0">
                <a:latin typeface="Consolas"/>
                <a:cs typeface="Consolas"/>
              </a:rPr>
              <a:t>filter:alpha(opacity</a:t>
            </a:r>
            <a:r>
              <a:rPr lang="en-US" dirty="0" smtClean="0">
                <a:latin typeface="Consolas"/>
                <a:cs typeface="Consolas"/>
              </a:rPr>
              <a:t>=0);" width="100%" height="100%" /&gt;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&lt;/</a:t>
            </a:r>
            <a:r>
              <a:rPr lang="en-US" dirty="0" err="1" smtClean="0">
                <a:latin typeface="Consolas"/>
                <a:cs typeface="Consolas"/>
              </a:rPr>
              <a:t>iframe</a:t>
            </a:r>
            <a:r>
              <a:rPr lang="en-US" dirty="0" smtClean="0">
                <a:latin typeface="Consolas"/>
                <a:cs typeface="Consolas"/>
              </a:rPr>
              <a:t>&gt;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&lt;/div&gt;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&lt;div align="right" style="</a:t>
            </a:r>
            <a:r>
              <a:rPr lang="en-US" dirty="0" err="1" smtClean="0">
                <a:latin typeface="Consolas"/>
                <a:cs typeface="Consolas"/>
              </a:rPr>
              <a:t>position:absolute</a:t>
            </a:r>
            <a:r>
              <a:rPr lang="en-US" dirty="0" smtClean="0">
                <a:latin typeface="Consolas"/>
                <a:cs typeface="Consolas"/>
              </a:rPr>
              <a:t>; top:0; left:0; z-index:1; width: 100%; height:100%; background-color: white; text-</a:t>
            </a:r>
            <a:r>
              <a:rPr lang="en-US" dirty="0" err="1" smtClean="0">
                <a:latin typeface="Consolas"/>
                <a:cs typeface="Consolas"/>
              </a:rPr>
              <a:t>align:left</a:t>
            </a:r>
            <a:r>
              <a:rPr lang="en-US" dirty="0" smtClean="0">
                <a:latin typeface="Consolas"/>
                <a:cs typeface="Consolas"/>
              </a:rPr>
              <a:t>;"&gt;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&lt;p&gt;&lt;input type="submit" value=</a:t>
            </a:r>
            <a:r>
              <a:rPr lang="en-US" dirty="0" smtClean="0">
                <a:latin typeface="Consolas"/>
                <a:cs typeface="Consolas"/>
              </a:rPr>
              <a:t>"Press Here" </a:t>
            </a:r>
            <a:r>
              <a:rPr lang="en-US" dirty="0" smtClean="0">
                <a:latin typeface="Consolas"/>
                <a:cs typeface="Consolas"/>
              </a:rPr>
              <a:t>/&gt;&lt;</a:t>
            </a:r>
            <a:r>
              <a:rPr lang="en-US" dirty="0" err="1" smtClean="0">
                <a:latin typeface="Consolas"/>
                <a:cs typeface="Consolas"/>
              </a:rPr>
              <a:t>br</a:t>
            </a:r>
            <a:r>
              <a:rPr lang="en-US" dirty="0" smtClean="0">
                <a:latin typeface="Consolas"/>
                <a:cs typeface="Consolas"/>
              </a:rPr>
              <a:t> /&gt;Press this button </a:t>
            </a:r>
            <a:r>
              <a:rPr lang="en-US" dirty="0" smtClean="0">
                <a:latin typeface="Consolas"/>
                <a:cs typeface="Consolas"/>
              </a:rPr>
              <a:t>for an iPhone&lt;</a:t>
            </a:r>
            <a:r>
              <a:rPr lang="en-US" dirty="0" smtClean="0">
                <a:latin typeface="Consolas"/>
                <a:cs typeface="Consolas"/>
              </a:rPr>
              <a:t>/p&gt;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&lt;/div&gt;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&lt;/body&gt;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&lt;/html&gt;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2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ClickJacking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278682" y="2125440"/>
            <a:ext cx="3697775" cy="3153600"/>
          </a:xfrm>
          <a:prstGeom prst="rect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ahoma" charset="0"/>
            </a:endParaRPr>
          </a:p>
        </p:txBody>
      </p:sp>
      <p:pic>
        <p:nvPicPr>
          <p:cNvPr id="7" name="Picture 6" descr="sc.jpg"/>
          <p:cNvPicPr>
            <a:picLocks noChangeAspect="1"/>
          </p:cNvPicPr>
          <p:nvPr/>
        </p:nvPicPr>
        <p:blipFill>
          <a:blip r:embed="rId2">
            <a:alphaModFix amt="39000"/>
          </a:blip>
          <a:stretch>
            <a:fillRect/>
          </a:stretch>
        </p:blipFill>
        <p:spPr>
          <a:xfrm>
            <a:off x="3993375" y="2686020"/>
            <a:ext cx="3566340" cy="3117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Bevel 8"/>
          <p:cNvSpPr/>
          <p:nvPr/>
        </p:nvSpPr>
        <p:spPr bwMode="auto">
          <a:xfrm>
            <a:off x="2514153" y="3369600"/>
            <a:ext cx="1365066" cy="544320"/>
          </a:xfrm>
          <a:prstGeom prst="beve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urostile"/>
                <a:cs typeface="Eurostile"/>
              </a:rPr>
              <a:t>Press Here!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Eurostile"/>
              <a:cs typeface="Eurostil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11552" y="3758400"/>
            <a:ext cx="992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Z-level: 2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Transparent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881" y="2148240"/>
            <a:ext cx="81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Z-level: 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Opaque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261403" y="2125440"/>
            <a:ext cx="2730132" cy="561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973343" y="2130960"/>
            <a:ext cx="2586372" cy="53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266929" y="5284560"/>
            <a:ext cx="2724606" cy="53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970229" y="5272800"/>
            <a:ext cx="2586372" cy="53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8319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Busting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&lt;style&gt; body { </a:t>
            </a:r>
            <a:r>
              <a:rPr lang="en-US" sz="1600" dirty="0" err="1" smtClean="0">
                <a:latin typeface="Consolas"/>
                <a:cs typeface="Consolas"/>
              </a:rPr>
              <a:t>display:none</a:t>
            </a:r>
            <a:r>
              <a:rPr lang="en-US" sz="1600" dirty="0" smtClean="0">
                <a:latin typeface="Consolas"/>
                <a:cs typeface="Consolas"/>
              </a:rPr>
              <a:t>;} &lt;/style&gt;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&lt;script&gt;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if (self == top)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document.getElementsByTagName</a:t>
            </a:r>
            <a:r>
              <a:rPr lang="en-US" sz="1600" dirty="0" smtClean="0">
                <a:latin typeface="Consolas"/>
                <a:cs typeface="Consolas"/>
              </a:rPr>
              <a:t>("body</a:t>
            </a:r>
            <a:r>
              <a:rPr lang="en-US" sz="1600" dirty="0">
                <a:latin typeface="Consolas"/>
                <a:cs typeface="Consolas"/>
              </a:rPr>
              <a:t>"</a:t>
            </a:r>
            <a:r>
              <a:rPr lang="en-US" sz="1600" dirty="0" smtClean="0">
                <a:latin typeface="Consolas"/>
                <a:cs typeface="Consolas"/>
              </a:rPr>
              <a:t>)</a:t>
            </a:r>
            <a:r>
              <a:rPr lang="en-US" sz="1600" dirty="0" smtClean="0">
                <a:latin typeface="Consolas"/>
                <a:cs typeface="Consolas"/>
              </a:rPr>
              <a:t>[0].style.display = </a:t>
            </a:r>
            <a:r>
              <a:rPr lang="en-US" sz="1600" dirty="0" smtClean="0">
                <a:latin typeface="Consolas"/>
                <a:cs typeface="Consolas"/>
              </a:rPr>
              <a:t>'block</a:t>
            </a:r>
            <a:r>
              <a:rPr lang="en-US" sz="1600" dirty="0">
                <a:latin typeface="Consolas"/>
                <a:cs typeface="Consolas"/>
              </a:rPr>
              <a:t>'</a:t>
            </a:r>
            <a:r>
              <a:rPr lang="en-US" sz="1600" dirty="0" smtClean="0">
                <a:latin typeface="Consolas"/>
                <a:cs typeface="Consolas"/>
              </a:rPr>
              <a:t>;</a:t>
            </a:r>
            <a:endParaRPr lang="en-US" sz="16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else {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top.location</a:t>
            </a:r>
            <a:r>
              <a:rPr lang="en-US" sz="1600" dirty="0" smtClean="0">
                <a:latin typeface="Consolas"/>
                <a:cs typeface="Consolas"/>
              </a:rPr>
              <a:t> = </a:t>
            </a:r>
            <a:r>
              <a:rPr lang="en-US" sz="1600" dirty="0" err="1" smtClean="0">
                <a:latin typeface="Consolas"/>
                <a:cs typeface="Consolas"/>
              </a:rPr>
              <a:t>self.location</a:t>
            </a:r>
            <a:r>
              <a:rPr lang="en-US" sz="1600" dirty="0" smtClean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 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&lt;/script</a:t>
            </a:r>
            <a:r>
              <a:rPr lang="en-US" sz="1600" dirty="0" smtClean="0">
                <a:latin typeface="Consolas"/>
                <a:cs typeface="Consolas"/>
              </a:rPr>
              <a:t>&gt;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600" i="1" dirty="0" smtClean="0"/>
              <a:t>From: Busting Frame Busting: a Study of </a:t>
            </a:r>
            <a:r>
              <a:rPr lang="en-US" sz="1600" i="1" dirty="0" err="1" smtClean="0"/>
              <a:t>Clickjacking</a:t>
            </a:r>
            <a:r>
              <a:rPr lang="en-US" sz="1600" i="1" dirty="0" smtClean="0"/>
              <a:t> Vulnerabilities on Popular Sites, July 2010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X-Frame-</a:t>
            </a:r>
            <a:r>
              <a:rPr lang="en-US" dirty="0" smtClean="0"/>
              <a:t>Options HTTP response header</a:t>
            </a:r>
          </a:p>
          <a:p>
            <a:pPr lvl="1"/>
            <a:r>
              <a:rPr lang="en-US" dirty="0" smtClean="0"/>
              <a:t>DENY</a:t>
            </a:r>
          </a:p>
          <a:p>
            <a:pPr lvl="2"/>
            <a:r>
              <a:rPr lang="en-US" dirty="0" smtClean="0"/>
              <a:t>This page cannot be framed</a:t>
            </a:r>
          </a:p>
          <a:p>
            <a:pPr lvl="1"/>
            <a:r>
              <a:rPr lang="en-US" dirty="0" smtClean="0"/>
              <a:t>SAMEORIGIN</a:t>
            </a:r>
          </a:p>
          <a:p>
            <a:pPr lvl="2"/>
            <a:r>
              <a:rPr lang="en-US" dirty="0" smtClean="0"/>
              <a:t>Only pages from the same origin may frame this page</a:t>
            </a:r>
          </a:p>
          <a:p>
            <a:pPr lvl="1"/>
            <a:r>
              <a:rPr lang="en-US" dirty="0"/>
              <a:t>ALLOW-FROM </a:t>
            </a:r>
            <a:r>
              <a:rPr lang="en-US" dirty="0" smtClean="0"/>
              <a:t>&lt;URI&gt;</a:t>
            </a:r>
          </a:p>
          <a:p>
            <a:pPr lvl="2"/>
            <a:r>
              <a:rPr lang="en-US" dirty="0" smtClean="0"/>
              <a:t>Only allow this specific URI to fame this page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www.owasp.org</a:t>
            </a:r>
            <a:r>
              <a:rPr lang="en-US" dirty="0"/>
              <a:t>/</a:t>
            </a:r>
            <a:r>
              <a:rPr lang="en-US" dirty="0" err="1"/>
              <a:t>index.php</a:t>
            </a:r>
            <a:r>
              <a:rPr lang="en-US" dirty="0"/>
              <a:t>/</a:t>
            </a:r>
            <a:r>
              <a:rPr lang="en-US" dirty="0" err="1"/>
              <a:t>Clickjacking_Defense_Cheat_Sheet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be wary of how attacker can trick a user to accidentally take action on your web application</a:t>
            </a:r>
          </a:p>
          <a:p>
            <a:r>
              <a:rPr lang="en-US" dirty="0" err="1" smtClean="0"/>
              <a:t>Clickjacking</a:t>
            </a:r>
            <a:r>
              <a:rPr lang="en-US" dirty="0" smtClean="0"/>
              <a:t> is related to CSRF: both attacks allow an attacker to perform actions on your behalf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00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119275</TotalTime>
  <Words>538</Words>
  <Application>Microsoft Macintosh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adam_seclab_theme</vt:lpstr>
      <vt:lpstr>Clickjacking</vt:lpstr>
      <vt:lpstr>Would you click this button?</vt:lpstr>
      <vt:lpstr>ClickJacking</vt:lpstr>
      <vt:lpstr>ClickJacking Example</vt:lpstr>
      <vt:lpstr>ClickJacking Example</vt:lpstr>
      <vt:lpstr>Frame Busting Code</vt:lpstr>
      <vt:lpstr>HTTP Headers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3611</cp:revision>
  <cp:lastPrinted>2011-10-05T20:20:50Z</cp:lastPrinted>
  <dcterms:created xsi:type="dcterms:W3CDTF">2011-09-20T20:28:25Z</dcterms:created>
  <dcterms:modified xsi:type="dcterms:W3CDTF">2015-03-03T20:08:05Z</dcterms:modified>
</cp:coreProperties>
</file>