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vml" ContentType="application/vnd.openxmlformats-officedocument.vmlDrawi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embeddings/oleObject1.bin" ContentType="application/vnd.openxmlformats-officedocument.oleObject"/>
  <Override PartName="/ppt/embeddings/oleObject2.bin" ContentType="application/vnd.openxmlformats-officedocument.oleObject"/>
  <Override PartName="/ppt/notesSlides/notesSlide4.xml" ContentType="application/vnd.openxmlformats-officedocument.presentationml.notesSlide+xml"/>
  <Override PartName="/ppt/embeddings/oleObject3.bin" ContentType="application/vnd.openxmlformats-officedocument.oleObject"/>
  <Override PartName="/ppt/embeddings/oleObject4.bin" ContentType="application/vnd.openxmlformats-officedocument.oleObject"/>
  <Override PartName="/ppt/embeddings/oleObject5.bin" ContentType="application/vnd.openxmlformats-officedocument.oleObject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4547" r:id="rId1"/>
  </p:sldMasterIdLst>
  <p:notesMasterIdLst>
    <p:notesMasterId r:id="rId19"/>
  </p:notesMasterIdLst>
  <p:handoutMasterIdLst>
    <p:handoutMasterId r:id="rId20"/>
  </p:handoutMasterIdLst>
  <p:sldIdLst>
    <p:sldId id="256" r:id="rId2"/>
    <p:sldId id="257" r:id="rId3"/>
    <p:sldId id="258" r:id="rId4"/>
    <p:sldId id="259" r:id="rId5"/>
    <p:sldId id="261" r:id="rId6"/>
    <p:sldId id="262" r:id="rId7"/>
    <p:sldId id="266" r:id="rId8"/>
    <p:sldId id="263" r:id="rId9"/>
    <p:sldId id="264" r:id="rId10"/>
    <p:sldId id="265" r:id="rId11"/>
    <p:sldId id="267" r:id="rId12"/>
    <p:sldId id="268" r:id="rId13"/>
    <p:sldId id="271" r:id="rId14"/>
    <p:sldId id="270" r:id="rId15"/>
    <p:sldId id="272" r:id="rId16"/>
    <p:sldId id="269" r:id="rId17"/>
    <p:sldId id="260" r:id="rId1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540" autoAdjust="0"/>
    <p:restoredTop sz="89701" autoAdjust="0"/>
  </p:normalViewPr>
  <p:slideViewPr>
    <p:cSldViewPr snapToGrid="0" snapToObjects="1">
      <p:cViewPr varScale="1">
        <p:scale>
          <a:sx n="48" d="100"/>
          <a:sy n="48" d="100"/>
        </p:scale>
        <p:origin x="-1744" y="-104"/>
      </p:cViewPr>
      <p:guideLst>
        <p:guide orient="horz" pos="2472"/>
        <p:guide pos="4336"/>
      </p:guideLst>
    </p:cSldViewPr>
  </p:slideViewPr>
  <p:outlineViewPr>
    <p:cViewPr>
      <p:scale>
        <a:sx n="33" d="100"/>
        <a:sy n="33" d="100"/>
      </p:scale>
      <p:origin x="0" y="1725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79" d="100"/>
          <a:sy n="79" d="100"/>
        </p:scale>
        <p:origin x="-3352" y="-10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handoutMaster" Target="handoutMasters/handoutMaster1.xml"/><Relationship Id="rId21" Type="http://schemas.openxmlformats.org/officeDocument/2006/relationships/printerSettings" Target="printerSettings/printerSettings1.bin"/><Relationship Id="rId22" Type="http://schemas.openxmlformats.org/officeDocument/2006/relationships/presProps" Target="presProps.xml"/><Relationship Id="rId23" Type="http://schemas.openxmlformats.org/officeDocument/2006/relationships/viewProps" Target="viewProps.xml"/><Relationship Id="rId24" Type="http://schemas.openxmlformats.org/officeDocument/2006/relationships/theme" Target="theme/theme1.xml"/><Relationship Id="rId25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Relationship Id="rId2" Type="http://schemas.openxmlformats.org/officeDocument/2006/relationships/image" Target="../media/image3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Relationship Id="rId2" Type="http://schemas.openxmlformats.org/officeDocument/2006/relationships/image" Target="../media/image3.emf"/><Relationship Id="rId3" Type="http://schemas.openxmlformats.org/officeDocument/2006/relationships/image" Target="../media/image4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2F0151-EC07-934A-AE26-1DBB68DC41B8}" type="datetimeFigureOut">
              <a:rPr lang="en-US" smtClean="0"/>
              <a:t>2/19/15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B47CE2-62FE-FC4C-963B-9645AF7FF9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597834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48267C-E060-7343-A0FE-934AF6E9F7DE}" type="datetimeFigureOut">
              <a:rPr lang="en-US" smtClean="0"/>
              <a:t>2/19/15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32F925-CF16-7049-971D-A8B2B4D2E0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988780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347E7EE-EE9D-B14B-9D35-3EB9FCDEF16B}" type="slidenum">
              <a:rPr lang="en-US"/>
              <a:pPr/>
              <a:t>5</a:t>
            </a:fld>
            <a:endParaRPr lang="en-US"/>
          </a:p>
        </p:txBody>
      </p:sp>
      <p:sp>
        <p:nvSpPr>
          <p:cNvPr id="11018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01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60DE3E0-C955-784C-B82B-B66490F7B03F}" type="slidenum">
              <a:rPr lang="en-US"/>
              <a:pPr/>
              <a:t>6</a:t>
            </a:fld>
            <a:endParaRPr lang="en-US"/>
          </a:p>
        </p:txBody>
      </p:sp>
      <p:sp>
        <p:nvSpPr>
          <p:cNvPr id="1102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028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F867815-A9CF-0B41-B174-DC804CED91CE}" type="slidenum">
              <a:rPr lang="en-US"/>
              <a:pPr/>
              <a:t>7</a:t>
            </a:fld>
            <a:endParaRPr lang="en-US"/>
          </a:p>
        </p:txBody>
      </p:sp>
      <p:sp>
        <p:nvSpPr>
          <p:cNvPr id="1103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03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F867815-A9CF-0B41-B174-DC804CED91CE}" type="slidenum">
              <a:rPr lang="en-US"/>
              <a:pPr/>
              <a:t>8</a:t>
            </a:fld>
            <a:endParaRPr lang="en-US"/>
          </a:p>
        </p:txBody>
      </p:sp>
      <p:sp>
        <p:nvSpPr>
          <p:cNvPr id="1103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03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7F7F156-632F-A849-B440-8E41B57E85F9}" type="slidenum">
              <a:rPr lang="en-US"/>
              <a:pPr/>
              <a:t>9</a:t>
            </a:fld>
            <a:endParaRPr lang="en-US"/>
          </a:p>
        </p:txBody>
      </p:sp>
      <p:sp>
        <p:nvSpPr>
          <p:cNvPr id="1104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04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A1A2A1D-13E7-BA4A-9B91-541DB6ED33EC}" type="slidenum">
              <a:rPr lang="en-US"/>
              <a:pPr/>
              <a:t>10</a:t>
            </a:fld>
            <a:endParaRPr lang="en-US"/>
          </a:p>
        </p:txBody>
      </p:sp>
      <p:sp>
        <p:nvSpPr>
          <p:cNvPr id="7639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39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402C0E0-1750-624A-A359-51067DC8F5CF}" type="slidenum">
              <a:rPr lang="en-US"/>
              <a:pPr/>
              <a:t>12</a:t>
            </a:fld>
            <a:endParaRPr lang="en-US"/>
          </a:p>
        </p:txBody>
      </p:sp>
      <p:sp>
        <p:nvSpPr>
          <p:cNvPr id="11079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07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A715738-DDC0-2F4B-AD5F-9EC62034D8DF}" type="slidenum">
              <a:rPr lang="en-US"/>
              <a:pPr/>
              <a:t>16</a:t>
            </a:fld>
            <a:endParaRPr lang="en-US"/>
          </a:p>
        </p:txBody>
      </p:sp>
      <p:sp>
        <p:nvSpPr>
          <p:cNvPr id="7710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1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8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24017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08025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24017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FCFB7E3C-6220-8942-988C-3F6E25750AD7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ooter Placeholder 8"/>
          <p:cNvSpPr>
            <a:spLocks noGrp="1"/>
          </p:cNvSpPr>
          <p:nvPr>
            <p:ph type="ftr" sz="quarter" idx="3"/>
          </p:nvPr>
        </p:nvSpPr>
        <p:spPr>
          <a:xfrm>
            <a:off x="457200" y="6373815"/>
            <a:ext cx="36195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dirty="0" smtClean="0"/>
              <a:t>Adam Doupé, Security and </a:t>
            </a:r>
            <a:r>
              <a:rPr lang="fr-FR" dirty="0" err="1" smtClean="0"/>
              <a:t>Vulnerability</a:t>
            </a:r>
            <a:r>
              <a:rPr lang="fr-FR" dirty="0" smtClean="0"/>
              <a:t> </a:t>
            </a:r>
            <a:r>
              <a:rPr lang="fr-FR" dirty="0" err="1" smtClean="0"/>
              <a:t>Analysis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31871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24017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FCFB7E3C-6220-8942-988C-3F6E25750AD7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ooter Placeholder 8"/>
          <p:cNvSpPr>
            <a:spLocks noGrp="1"/>
          </p:cNvSpPr>
          <p:nvPr>
            <p:ph type="ftr" sz="quarter" idx="3"/>
          </p:nvPr>
        </p:nvSpPr>
        <p:spPr>
          <a:xfrm>
            <a:off x="457200" y="6373815"/>
            <a:ext cx="36195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dirty="0" smtClean="0"/>
              <a:t>Adam Doupé, Security and </a:t>
            </a:r>
            <a:r>
              <a:rPr lang="fr-FR" dirty="0" err="1" smtClean="0"/>
              <a:t>Vulnerability</a:t>
            </a:r>
            <a:r>
              <a:rPr lang="fr-FR" dirty="0" smtClean="0"/>
              <a:t> </a:t>
            </a:r>
            <a:r>
              <a:rPr lang="fr-FR" dirty="0" err="1" smtClean="0"/>
              <a:t>Analysis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27670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24017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FCFB7E3C-6220-8942-988C-3F6E25750AD7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ooter Placeholder 8"/>
          <p:cNvSpPr txBox="1">
            <a:spLocks/>
          </p:cNvSpPr>
          <p:nvPr userDrawn="1"/>
        </p:nvSpPr>
        <p:spPr>
          <a:xfrm>
            <a:off x="457200" y="6373815"/>
            <a:ext cx="36195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mtClean="0"/>
              <a:t>Adam Doupé, Security and Vulnerability Analysis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34406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24017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Footer Placeholder 8"/>
          <p:cNvSpPr>
            <a:spLocks noGrp="1"/>
          </p:cNvSpPr>
          <p:nvPr>
            <p:ph type="ftr" sz="quarter" idx="3"/>
          </p:nvPr>
        </p:nvSpPr>
        <p:spPr>
          <a:xfrm>
            <a:off x="457200" y="6373815"/>
            <a:ext cx="36195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dirty="0" smtClean="0"/>
              <a:t>Adam Doupé, Security and </a:t>
            </a:r>
            <a:r>
              <a:rPr lang="fr-FR" dirty="0" err="1" smtClean="0"/>
              <a:t>Vulnerability</a:t>
            </a:r>
            <a:r>
              <a:rPr lang="fr-FR" dirty="0" smtClean="0"/>
              <a:t> </a:t>
            </a:r>
            <a:r>
              <a:rPr lang="fr-FR" dirty="0" err="1" smtClean="0"/>
              <a:t>Analysis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65315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24017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FCFB7E3C-6220-8942-988C-3F6E25750AD7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8"/>
          <p:cNvSpPr>
            <a:spLocks noGrp="1"/>
          </p:cNvSpPr>
          <p:nvPr>
            <p:ph type="ftr" sz="quarter" idx="3"/>
          </p:nvPr>
        </p:nvSpPr>
        <p:spPr>
          <a:xfrm>
            <a:off x="457200" y="6373815"/>
            <a:ext cx="36195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dirty="0" smtClean="0"/>
              <a:t>Adam Doupé, Security and </a:t>
            </a:r>
            <a:r>
              <a:rPr lang="fr-FR" dirty="0" err="1" smtClean="0"/>
              <a:t>Vulnerability</a:t>
            </a:r>
            <a:r>
              <a:rPr lang="fr-FR" dirty="0" smtClean="0"/>
              <a:t> </a:t>
            </a:r>
            <a:r>
              <a:rPr lang="fr-FR" dirty="0" err="1" smtClean="0"/>
              <a:t>Analysis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43121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9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9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24017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FCFB7E3C-6220-8942-988C-3F6E25750AD7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8"/>
          <p:cNvSpPr>
            <a:spLocks noGrp="1"/>
          </p:cNvSpPr>
          <p:nvPr>
            <p:ph type="ftr" sz="quarter" idx="13"/>
          </p:nvPr>
        </p:nvSpPr>
        <p:spPr>
          <a:xfrm>
            <a:off x="457200" y="6373815"/>
            <a:ext cx="36195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dirty="0" smtClean="0"/>
              <a:t>Adam Doupé, Security and </a:t>
            </a:r>
            <a:r>
              <a:rPr lang="fr-FR" dirty="0" err="1" smtClean="0"/>
              <a:t>Vulnerability</a:t>
            </a:r>
            <a:r>
              <a:rPr lang="fr-FR" dirty="0" smtClean="0"/>
              <a:t> </a:t>
            </a:r>
            <a:r>
              <a:rPr lang="fr-FR" dirty="0" err="1" smtClean="0"/>
              <a:t>Analysis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5068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24017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FCFB7E3C-6220-8942-988C-3F6E25750AD7}" type="slidenum">
              <a:rPr lang="en-US" smtClean="0"/>
              <a:t>‹#›</a:t>
            </a:fld>
            <a:endParaRPr lang="en-US"/>
          </a:p>
        </p:txBody>
      </p:sp>
      <p:sp>
        <p:nvSpPr>
          <p:cNvPr id="6" name="Footer Placeholder 8"/>
          <p:cNvSpPr>
            <a:spLocks noGrp="1"/>
          </p:cNvSpPr>
          <p:nvPr>
            <p:ph type="ftr" sz="quarter" idx="3"/>
          </p:nvPr>
        </p:nvSpPr>
        <p:spPr>
          <a:xfrm>
            <a:off x="457200" y="6373815"/>
            <a:ext cx="36195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dirty="0" smtClean="0"/>
              <a:t>Adam Doupé, Security and </a:t>
            </a:r>
            <a:r>
              <a:rPr lang="fr-FR" dirty="0" err="1" smtClean="0"/>
              <a:t>Vulnerability</a:t>
            </a:r>
            <a:r>
              <a:rPr lang="fr-FR" dirty="0" smtClean="0"/>
              <a:t> </a:t>
            </a:r>
            <a:r>
              <a:rPr lang="fr-FR" dirty="0" err="1" smtClean="0"/>
              <a:t>Analysis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89913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24017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FCFB7E3C-6220-8942-988C-3F6E25750AD7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8"/>
          <p:cNvSpPr>
            <a:spLocks noGrp="1"/>
          </p:cNvSpPr>
          <p:nvPr>
            <p:ph type="ftr" sz="quarter" idx="3"/>
          </p:nvPr>
        </p:nvSpPr>
        <p:spPr>
          <a:xfrm>
            <a:off x="457200" y="6373815"/>
            <a:ext cx="36195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dirty="0" smtClean="0"/>
              <a:t>Adam Doupé, Security and </a:t>
            </a:r>
            <a:r>
              <a:rPr lang="fr-FR" dirty="0" err="1" smtClean="0"/>
              <a:t>Vulnerability</a:t>
            </a:r>
            <a:r>
              <a:rPr lang="fr-FR" dirty="0" smtClean="0"/>
              <a:t> </a:t>
            </a:r>
            <a:r>
              <a:rPr lang="fr-FR" dirty="0" err="1" smtClean="0"/>
              <a:t>Analysis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15524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4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3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4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24017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Footer Placeholder 8"/>
          <p:cNvSpPr>
            <a:spLocks noGrp="1"/>
          </p:cNvSpPr>
          <p:nvPr>
            <p:ph type="ftr" sz="quarter" idx="3"/>
          </p:nvPr>
        </p:nvSpPr>
        <p:spPr>
          <a:xfrm>
            <a:off x="457200" y="6373815"/>
            <a:ext cx="36195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dirty="0" smtClean="0"/>
              <a:t>Adam Doupé, Security and </a:t>
            </a:r>
            <a:r>
              <a:rPr lang="fr-FR" dirty="0" err="1" smtClean="0"/>
              <a:t>Vulnerability</a:t>
            </a:r>
            <a:r>
              <a:rPr lang="fr-FR" dirty="0" smtClean="0"/>
              <a:t> </a:t>
            </a:r>
            <a:r>
              <a:rPr lang="fr-FR" dirty="0" err="1" smtClean="0"/>
              <a:t>Analysis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42909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24017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FCFB7E3C-6220-8942-988C-3F6E25750AD7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8"/>
          <p:cNvSpPr>
            <a:spLocks noGrp="1"/>
          </p:cNvSpPr>
          <p:nvPr>
            <p:ph type="ftr" sz="quarter" idx="3"/>
          </p:nvPr>
        </p:nvSpPr>
        <p:spPr>
          <a:xfrm>
            <a:off x="457200" y="6373815"/>
            <a:ext cx="36195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dirty="0" smtClean="0"/>
              <a:t>Adam Doupé, Security and </a:t>
            </a:r>
            <a:r>
              <a:rPr lang="fr-FR" dirty="0" err="1" smtClean="0"/>
              <a:t>Vulnerability</a:t>
            </a:r>
            <a:r>
              <a:rPr lang="fr-FR" dirty="0" smtClean="0"/>
              <a:t> </a:t>
            </a:r>
            <a:r>
              <a:rPr lang="fr-FR" dirty="0" err="1" smtClean="0"/>
              <a:t>Analysis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13800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3"/>
          </p:nvPr>
        </p:nvSpPr>
        <p:spPr>
          <a:xfrm>
            <a:off x="457200" y="6373815"/>
            <a:ext cx="36195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dirty="0" smtClean="0"/>
              <a:t>Adam Doupé, Security and </a:t>
            </a:r>
            <a:r>
              <a:rPr lang="fr-FR" dirty="0" err="1" smtClean="0"/>
              <a:t>Vulnerability</a:t>
            </a:r>
            <a:r>
              <a:rPr lang="fr-FR" dirty="0" smtClean="0"/>
              <a:t> </a:t>
            </a:r>
            <a:r>
              <a:rPr lang="fr-FR" dirty="0" err="1" smtClean="0"/>
              <a:t>Analysis</a:t>
            </a:r>
            <a:endParaRPr lang="en-US" dirty="0"/>
          </a:p>
        </p:txBody>
      </p:sp>
      <p:pic>
        <p:nvPicPr>
          <p:cNvPr id="7" name="Picture 186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8242300" y="6356353"/>
            <a:ext cx="444500" cy="20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9880454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548" r:id="rId1"/>
    <p:sldLayoutId id="2147484549" r:id="rId2"/>
    <p:sldLayoutId id="2147484550" r:id="rId3"/>
    <p:sldLayoutId id="2147484551" r:id="rId4"/>
    <p:sldLayoutId id="2147484552" r:id="rId5"/>
    <p:sldLayoutId id="2147484553" r:id="rId6"/>
    <p:sldLayoutId id="2147484554" r:id="rId7"/>
    <p:sldLayoutId id="2147484555" r:id="rId8"/>
    <p:sldLayoutId id="2147484556" r:id="rId9"/>
    <p:sldLayoutId id="2147484557" r:id="rId10"/>
    <p:sldLayoutId id="2147484558" r:id="rId11"/>
  </p:sldLayoutIdLst>
  <p:timing>
    <p:tnLst>
      <p:par>
        <p:cTn xmlns:p14="http://schemas.microsoft.com/office/powerpoint/2010/main" id="1" dur="indefinite" restart="never" nodeType="tmRoot"/>
      </p:par>
    </p:tnLst>
  </p:timing>
  <p:hf sldNum="0" hd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4" Type="http://schemas.openxmlformats.org/officeDocument/2006/relationships/oleObject" Target="../embeddings/oleObject1.bin"/><Relationship Id="rId5" Type="http://schemas.openxmlformats.org/officeDocument/2006/relationships/image" Target="../media/image2.emf"/><Relationship Id="rId6" Type="http://schemas.openxmlformats.org/officeDocument/2006/relationships/oleObject" Target="../embeddings/oleObject2.bin"/><Relationship Id="rId7" Type="http://schemas.openxmlformats.org/officeDocument/2006/relationships/image" Target="../media/image3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4" Type="http://schemas.openxmlformats.org/officeDocument/2006/relationships/oleObject" Target="../embeddings/oleObject3.bin"/><Relationship Id="rId5" Type="http://schemas.openxmlformats.org/officeDocument/2006/relationships/image" Target="../media/image2.emf"/><Relationship Id="rId6" Type="http://schemas.openxmlformats.org/officeDocument/2006/relationships/oleObject" Target="../embeddings/oleObject4.bin"/><Relationship Id="rId7" Type="http://schemas.openxmlformats.org/officeDocument/2006/relationships/image" Target="../media/image3.emf"/><Relationship Id="rId8" Type="http://schemas.openxmlformats.org/officeDocument/2006/relationships/oleObject" Target="../embeddings/oleObject5.bin"/><Relationship Id="rId9" Type="http://schemas.openxmlformats.org/officeDocument/2006/relationships/image" Target="../media/image4.emf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noProof="1" smtClean="0"/>
              <a:t>Attacking Authentication and Authorization</a:t>
            </a:r>
            <a:endParaRPr lang="en-US" noProof="1"/>
          </a:p>
        </p:txBody>
      </p:sp>
      <p:sp>
        <p:nvSpPr>
          <p:cNvPr id="6" name="Subtitle 2"/>
          <p:cNvSpPr>
            <a:spLocks noGrp="1"/>
          </p:cNvSpPr>
          <p:nvPr>
            <p:ph type="subTitle" idx="1"/>
          </p:nvPr>
        </p:nvSpPr>
        <p:spPr>
          <a:xfrm>
            <a:off x="1371600" y="3886199"/>
            <a:ext cx="6400800" cy="2059281"/>
          </a:xfrm>
        </p:spPr>
        <p:txBody>
          <a:bodyPr>
            <a:normAutofit fontScale="70000" lnSpcReduction="20000"/>
          </a:bodyPr>
          <a:lstStyle/>
          <a:p>
            <a:r>
              <a:rPr lang="en-US" noProof="1" smtClean="0"/>
              <a:t>CSE 591 – Security and Vulnerability Analysis</a:t>
            </a:r>
          </a:p>
          <a:p>
            <a:r>
              <a:rPr lang="en-US" noProof="1" smtClean="0"/>
              <a:t>Spring 2015</a:t>
            </a:r>
          </a:p>
          <a:p>
            <a:endParaRPr lang="en-US" noProof="1" smtClean="0"/>
          </a:p>
          <a:p>
            <a:r>
              <a:rPr lang="en-US" noProof="1" smtClean="0"/>
              <a:t>Adam Doupé</a:t>
            </a:r>
          </a:p>
          <a:p>
            <a:r>
              <a:rPr lang="en-US" i="1" noProof="1" smtClean="0"/>
              <a:t>Arizona State University</a:t>
            </a:r>
            <a:endParaRPr lang="en-US" noProof="1" smtClean="0"/>
          </a:p>
          <a:p>
            <a:r>
              <a:rPr lang="en-US" noProof="1" smtClean="0"/>
              <a:t>http://adamdoupe.com</a:t>
            </a:r>
          </a:p>
        </p:txBody>
      </p:sp>
    </p:spTree>
    <p:extLst>
      <p:ext uri="{BB962C8B-B14F-4D97-AF65-F5344CB8AC3E}">
        <p14:creationId xmlns:p14="http://schemas.microsoft.com/office/powerpoint/2010/main" val="8138968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277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Authorization </a:t>
            </a:r>
            <a:r>
              <a:rPr lang="en-US" dirty="0" smtClean="0"/>
              <a:t>Attacks</a:t>
            </a:r>
            <a:endParaRPr lang="en-US" dirty="0"/>
          </a:p>
        </p:txBody>
      </p:sp>
      <p:sp>
        <p:nvSpPr>
          <p:cNvPr id="672773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Path/directory traversal attacks</a:t>
            </a:r>
          </a:p>
          <a:p>
            <a:pPr lvl="1"/>
            <a:r>
              <a:rPr lang="en-US" dirty="0"/>
              <a:t>Break out of the document space by using relative paths </a:t>
            </a:r>
          </a:p>
          <a:p>
            <a:pPr lvl="2"/>
            <a:r>
              <a:rPr lang="en-US" dirty="0"/>
              <a:t>GET /</a:t>
            </a:r>
            <a:r>
              <a:rPr lang="en-US" dirty="0" err="1"/>
              <a:t>show.php?file</a:t>
            </a:r>
            <a:r>
              <a:rPr lang="en-US" dirty="0" smtClean="0"/>
              <a:t>=.</a:t>
            </a:r>
            <a:r>
              <a:rPr lang="en-US" dirty="0"/>
              <a:t>./../../../../../etc/</a:t>
            </a:r>
            <a:r>
              <a:rPr lang="en-US" dirty="0" err="1" smtClean="0"/>
              <a:t>passwd</a:t>
            </a:r>
            <a:endParaRPr lang="en-US" dirty="0" smtClean="0"/>
          </a:p>
          <a:p>
            <a:pPr lvl="2"/>
            <a:r>
              <a:rPr lang="en-US" dirty="0" smtClean="0"/>
              <a:t>Paths can be encoded, double-encoded, obfuscated, etc:</a:t>
            </a:r>
          </a:p>
          <a:p>
            <a:pPr lvl="3"/>
            <a:r>
              <a:rPr lang="en-US" dirty="0" smtClean="0"/>
              <a:t>GET </a:t>
            </a:r>
            <a:r>
              <a:rPr lang="en-US" dirty="0" err="1"/>
              <a:t>show.php?file</a:t>
            </a:r>
            <a:r>
              <a:rPr lang="en-US" dirty="0"/>
              <a:t>=%2f%2e%2e%2f%2e%2e%2fetc%2fpasswd</a:t>
            </a:r>
            <a:endParaRPr lang="en-US" dirty="0" smtClean="0"/>
          </a:p>
          <a:p>
            <a:r>
              <a:rPr lang="en-US" dirty="0" smtClean="0"/>
              <a:t>Forceful browsing</a:t>
            </a:r>
          </a:p>
          <a:p>
            <a:pPr lvl="1"/>
            <a:r>
              <a:rPr lang="en-US" dirty="0" smtClean="0"/>
              <a:t>The Web application developer assumes that the application will be accessed through links, following the “intended paths”</a:t>
            </a:r>
          </a:p>
          <a:p>
            <a:pPr lvl="1"/>
            <a:r>
              <a:rPr lang="en-US" dirty="0" smtClean="0"/>
              <a:t>The user, however, is not bound to follow the prescribed links and can “jump” to any publicly available resource</a:t>
            </a:r>
          </a:p>
          <a:p>
            <a:r>
              <a:rPr lang="en-US" dirty="0" smtClean="0"/>
              <a:t>Automatic </a:t>
            </a:r>
            <a:r>
              <a:rPr lang="en-US" dirty="0"/>
              <a:t>directory </a:t>
            </a:r>
            <a:r>
              <a:rPr lang="en-US" dirty="0" smtClean="0"/>
              <a:t>listing abuse</a:t>
            </a:r>
          </a:p>
          <a:p>
            <a:pPr lvl="1"/>
            <a:r>
              <a:rPr lang="en-US" dirty="0"/>
              <a:t>The browser may return a listing of the directory if no </a:t>
            </a:r>
            <a:r>
              <a:rPr lang="en-US" dirty="0" err="1"/>
              <a:t>index.html</a:t>
            </a:r>
            <a:r>
              <a:rPr lang="en-US" dirty="0"/>
              <a:t> file is present and may expose contents that should not be </a:t>
            </a:r>
            <a:r>
              <a:rPr lang="en-US" dirty="0" smtClean="0"/>
              <a:t>accessible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8458200" y="6400800"/>
            <a:ext cx="685800" cy="457200"/>
          </a:xfrm>
          <a:prstGeom prst="rect">
            <a:avLst/>
          </a:prstGeom>
        </p:spPr>
        <p:txBody>
          <a:bodyPr/>
          <a:lstStyle/>
          <a:p>
            <a:fld id="{BD5F6748-727B-F942-A49F-96C7BB40957B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51449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27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27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277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277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277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277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277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277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277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277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Authorization Attacks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Parameter manipulation</a:t>
            </a:r>
          </a:p>
          <a:p>
            <a:pPr lvl="1"/>
            <a:r>
              <a:rPr lang="en-US" dirty="0" smtClean="0"/>
              <a:t>The resources accessible are determined by the parameters to a query</a:t>
            </a:r>
          </a:p>
          <a:p>
            <a:pPr lvl="1"/>
            <a:r>
              <a:rPr lang="en-US" dirty="0" smtClean="0"/>
              <a:t>If client-side information is blindly accepted, one can simply modify the parameter of a legitimate request to access additional information</a:t>
            </a:r>
          </a:p>
          <a:p>
            <a:pPr lvl="2"/>
            <a:r>
              <a:rPr lang="en-US" dirty="0" smtClean="0">
                <a:latin typeface="Consolas"/>
                <a:cs typeface="Consolas"/>
              </a:rPr>
              <a:t>GET /</a:t>
            </a:r>
            <a:r>
              <a:rPr lang="en-US" dirty="0" err="1" smtClean="0">
                <a:latin typeface="Consolas"/>
                <a:cs typeface="Consolas"/>
              </a:rPr>
              <a:t>cgi-bin/profile?userid</a:t>
            </a:r>
            <a:r>
              <a:rPr lang="en-US" dirty="0" smtClean="0">
                <a:latin typeface="Consolas"/>
                <a:cs typeface="Consolas"/>
              </a:rPr>
              <a:t>=1229&amp;type=medical</a:t>
            </a:r>
          </a:p>
          <a:p>
            <a:pPr lvl="2"/>
            <a:r>
              <a:rPr lang="en-US" dirty="0" smtClean="0">
                <a:latin typeface="Consolas"/>
                <a:cs typeface="Consolas"/>
              </a:rPr>
              <a:t>GET /</a:t>
            </a:r>
            <a:r>
              <a:rPr lang="en-US" dirty="0" err="1" smtClean="0">
                <a:latin typeface="Consolas"/>
                <a:cs typeface="Consolas"/>
              </a:rPr>
              <a:t>cgi-bin/profile?userid</a:t>
            </a:r>
            <a:r>
              <a:rPr lang="en-US" dirty="0" smtClean="0">
                <a:latin typeface="Consolas"/>
                <a:cs typeface="Consolas"/>
              </a:rPr>
              <a:t>=</a:t>
            </a:r>
            <a:r>
              <a:rPr lang="en-US" dirty="0" smtClean="0">
                <a:solidFill>
                  <a:srgbClr val="FF0000"/>
                </a:solidFill>
                <a:latin typeface="Consolas"/>
                <a:cs typeface="Consolas"/>
              </a:rPr>
              <a:t>1230</a:t>
            </a:r>
            <a:r>
              <a:rPr lang="en-US" dirty="0" smtClean="0">
                <a:latin typeface="Consolas"/>
                <a:cs typeface="Consolas"/>
              </a:rPr>
              <a:t>&amp;type=medical</a:t>
            </a:r>
          </a:p>
          <a:p>
            <a:r>
              <a:rPr lang="en-US" dirty="0" smtClean="0"/>
              <a:t>Parameter creation</a:t>
            </a:r>
          </a:p>
          <a:p>
            <a:pPr lvl="1"/>
            <a:r>
              <a:rPr lang="en-US" dirty="0" smtClean="0"/>
              <a:t>If parameters from the URL are imported into the application, can be used to modify the behavior</a:t>
            </a:r>
          </a:p>
          <a:p>
            <a:pPr lvl="2"/>
            <a:r>
              <a:rPr lang="en-US" dirty="0" smtClean="0">
                <a:latin typeface="Consolas"/>
                <a:cs typeface="Consolas"/>
              </a:rPr>
              <a:t>GET /</a:t>
            </a:r>
            <a:r>
              <a:rPr lang="en-US" dirty="0" err="1" smtClean="0">
                <a:latin typeface="Consolas"/>
                <a:cs typeface="Consolas"/>
              </a:rPr>
              <a:t>cgi</a:t>
            </a:r>
            <a:r>
              <a:rPr lang="en-US" dirty="0" smtClean="0">
                <a:latin typeface="Consolas"/>
                <a:cs typeface="Consolas"/>
              </a:rPr>
              <a:t>-bin/</a:t>
            </a:r>
            <a:r>
              <a:rPr lang="en-US" dirty="0" err="1" smtClean="0">
                <a:latin typeface="Consolas"/>
                <a:cs typeface="Consolas"/>
              </a:rPr>
              <a:t>profile?userid</a:t>
            </a:r>
            <a:r>
              <a:rPr lang="en-US" dirty="0" smtClean="0">
                <a:latin typeface="Consolas"/>
                <a:cs typeface="Consolas"/>
              </a:rPr>
              <a:t>=1229&amp;type=</a:t>
            </a:r>
            <a:r>
              <a:rPr lang="en-US" dirty="0" err="1" smtClean="0">
                <a:latin typeface="Consolas"/>
                <a:cs typeface="Consolas"/>
              </a:rPr>
              <a:t>medical&amp;</a:t>
            </a:r>
            <a:r>
              <a:rPr lang="en-US" dirty="0" err="1" smtClean="0">
                <a:solidFill>
                  <a:srgbClr val="FF0000"/>
                </a:solidFill>
                <a:latin typeface="Consolas"/>
                <a:cs typeface="Consolas"/>
              </a:rPr>
              <a:t>admin</a:t>
            </a:r>
            <a:r>
              <a:rPr lang="en-US" dirty="0" smtClean="0">
                <a:solidFill>
                  <a:srgbClr val="FF0000"/>
                </a:solidFill>
                <a:latin typeface="Consolas"/>
                <a:cs typeface="Consolas"/>
              </a:rPr>
              <a:t>=1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8458200" y="6400800"/>
            <a:ext cx="685800" cy="457200"/>
          </a:xfrm>
          <a:prstGeom prst="rect">
            <a:avLst/>
          </a:prstGeom>
        </p:spPr>
        <p:txBody>
          <a:bodyPr/>
          <a:lstStyle/>
          <a:p>
            <a:fld id="{BD5F6748-727B-F942-A49F-96C7BB40957B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27418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3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PHP </a:t>
            </a:r>
            <a:r>
              <a:rPr lang="en-US" dirty="0" err="1"/>
              <a:t>register_global</a:t>
            </a:r>
            <a:endParaRPr lang="en-US" dirty="0"/>
          </a:p>
        </p:txBody>
      </p:sp>
      <p:sp>
        <p:nvSpPr>
          <p:cNvPr id="1073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</a:t>
            </a:r>
            <a:r>
              <a:rPr lang="en-US" dirty="0" err="1"/>
              <a:t>register_global</a:t>
            </a:r>
            <a:r>
              <a:rPr lang="en-US" dirty="0"/>
              <a:t> directive makes request information, such as the GET/POST variables and cookie information, available as global variables</a:t>
            </a:r>
          </a:p>
          <a:p>
            <a:r>
              <a:rPr lang="en-US" dirty="0"/>
              <a:t>Variables can be provided so that particular, unexpected execution paths are </a:t>
            </a:r>
            <a:r>
              <a:rPr lang="en-US" dirty="0" smtClean="0"/>
              <a:t>followed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8458200" y="6400800"/>
            <a:ext cx="685800" cy="457200"/>
          </a:xfrm>
          <a:prstGeom prst="rect">
            <a:avLst/>
          </a:prstGeom>
        </p:spPr>
        <p:txBody>
          <a:bodyPr/>
          <a:lstStyle/>
          <a:p>
            <a:fld id="{BD5F6748-727B-F942-A49F-96C7BB40957B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86608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PHP – </a:t>
            </a:r>
            <a:r>
              <a:rPr lang="en-US" dirty="0" err="1">
                <a:latin typeface="Consolas"/>
                <a:cs typeface="Consolas"/>
              </a:rPr>
              <a:t>register_globals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>
              <a:lnSpc>
                <a:spcPct val="90000"/>
              </a:lnSpc>
              <a:buFontTx/>
              <a:buNone/>
            </a:pPr>
            <a:r>
              <a:rPr lang="en-US" dirty="0">
                <a:latin typeface="Consolas"/>
                <a:cs typeface="Consolas"/>
              </a:rPr>
              <a:t>&lt;html&gt;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dirty="0">
                <a:latin typeface="Consolas"/>
                <a:cs typeface="Consolas"/>
              </a:rPr>
              <a:t>  &lt;head&gt; &lt;title&gt;Feedback Page&lt;/title&gt;&lt;/head&gt;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dirty="0">
                <a:latin typeface="Consolas"/>
                <a:cs typeface="Consolas"/>
              </a:rPr>
              <a:t>  &lt;body&gt;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dirty="0">
                <a:latin typeface="Consolas"/>
                <a:cs typeface="Consolas"/>
              </a:rPr>
              <a:t>    &lt;h1&gt;Feedback Page&lt;/h1&gt;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dirty="0">
                <a:latin typeface="Consolas"/>
                <a:cs typeface="Consolas"/>
              </a:rPr>
              <a:t>    &lt;?</a:t>
            </a:r>
            <a:r>
              <a:rPr lang="en-US" dirty="0" err="1" smtClean="0">
                <a:latin typeface="Consolas"/>
                <a:cs typeface="Consolas"/>
              </a:rPr>
              <a:t>php</a:t>
            </a:r>
            <a:endParaRPr lang="en-US" dirty="0" smtClean="0">
              <a:latin typeface="Consolas"/>
              <a:cs typeface="Consolas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dirty="0" smtClean="0">
                <a:latin typeface="Consolas"/>
                <a:cs typeface="Consolas"/>
              </a:rPr>
              <a:t>      if ($name &amp;&amp; $comment) {</a:t>
            </a:r>
            <a:endParaRPr lang="en-US" dirty="0">
              <a:latin typeface="Consolas"/>
              <a:cs typeface="Consolas"/>
            </a:endParaRPr>
          </a:p>
          <a:p>
            <a:pPr marL="0" indent="0">
              <a:buNone/>
            </a:pPr>
            <a:r>
              <a:rPr lang="en-US" dirty="0" smtClean="0">
                <a:latin typeface="Consolas"/>
                <a:cs typeface="Consolas"/>
              </a:rPr>
              <a:t>        $file = </a:t>
            </a:r>
            <a:r>
              <a:rPr lang="en-US" dirty="0" err="1" smtClean="0">
                <a:latin typeface="Consolas"/>
                <a:cs typeface="Consolas"/>
              </a:rPr>
              <a:t>fopen</a:t>
            </a:r>
            <a:r>
              <a:rPr lang="en-US" dirty="0" smtClean="0">
                <a:latin typeface="Consolas"/>
                <a:cs typeface="Consolas"/>
              </a:rPr>
              <a:t>("</a:t>
            </a:r>
            <a:r>
              <a:rPr lang="en-US" dirty="0" err="1" smtClean="0">
                <a:latin typeface="Consolas"/>
                <a:cs typeface="Consolas"/>
              </a:rPr>
              <a:t>user_feedback</a:t>
            </a:r>
            <a:r>
              <a:rPr lang="en-US" dirty="0" smtClean="0">
                <a:latin typeface="Consolas"/>
                <a:cs typeface="Consolas"/>
              </a:rPr>
              <a:t>", "a");</a:t>
            </a:r>
          </a:p>
          <a:p>
            <a:pPr marL="0" indent="0">
              <a:buNone/>
            </a:pPr>
            <a:r>
              <a:rPr lang="en-US" dirty="0" smtClean="0">
                <a:latin typeface="Consolas"/>
                <a:cs typeface="Consolas"/>
              </a:rPr>
              <a:t>        </a:t>
            </a:r>
            <a:r>
              <a:rPr lang="en-US" dirty="0" err="1" smtClean="0">
                <a:latin typeface="Consolas"/>
                <a:cs typeface="Consolas"/>
              </a:rPr>
              <a:t>fwrite</a:t>
            </a:r>
            <a:r>
              <a:rPr lang="en-US" dirty="0" smtClean="0">
                <a:latin typeface="Consolas"/>
                <a:cs typeface="Consolas"/>
              </a:rPr>
              <a:t>($file, "$name:$comment\n");</a:t>
            </a:r>
          </a:p>
          <a:p>
            <a:pPr marL="0" indent="0">
              <a:buNone/>
            </a:pPr>
            <a:r>
              <a:rPr lang="en-US" dirty="0" smtClean="0">
                <a:latin typeface="Consolas"/>
                <a:cs typeface="Consolas"/>
              </a:rPr>
              <a:t>        </a:t>
            </a:r>
            <a:r>
              <a:rPr lang="en-US" dirty="0" err="1" smtClean="0">
                <a:latin typeface="Consolas"/>
                <a:cs typeface="Consolas"/>
              </a:rPr>
              <a:t>fclose</a:t>
            </a:r>
            <a:r>
              <a:rPr lang="en-US" dirty="0" smtClean="0">
                <a:latin typeface="Consolas"/>
                <a:cs typeface="Consolas"/>
              </a:rPr>
              <a:t>($file);</a:t>
            </a:r>
          </a:p>
          <a:p>
            <a:pPr marL="0" indent="0">
              <a:buNone/>
            </a:pPr>
            <a:r>
              <a:rPr lang="en-US" dirty="0" smtClean="0">
                <a:latin typeface="Consolas"/>
                <a:cs typeface="Consolas"/>
              </a:rPr>
              <a:t>        echo "Feedback submitted\n";</a:t>
            </a:r>
          </a:p>
          <a:p>
            <a:pPr marL="0" indent="0">
              <a:buNone/>
            </a:pPr>
            <a:r>
              <a:rPr lang="en-US" dirty="0" smtClean="0">
                <a:latin typeface="Consolas"/>
                <a:cs typeface="Consolas"/>
              </a:rPr>
              <a:t>      }</a:t>
            </a:r>
          </a:p>
          <a:p>
            <a:pPr marL="0" indent="0">
              <a:buNone/>
            </a:pPr>
            <a:r>
              <a:rPr lang="en-US" dirty="0" smtClean="0">
                <a:latin typeface="Consolas"/>
                <a:cs typeface="Consolas"/>
              </a:rPr>
              <a:t>    ?&gt;</a:t>
            </a:r>
          </a:p>
          <a:p>
            <a:pPr marL="0" indent="0">
              <a:buNone/>
            </a:pPr>
            <a:r>
              <a:rPr lang="en-US" dirty="0" smtClean="0">
                <a:latin typeface="Consolas"/>
                <a:cs typeface="Consolas"/>
              </a:rPr>
              <a:t>    &lt;form method=POST&gt;</a:t>
            </a:r>
          </a:p>
          <a:p>
            <a:pPr marL="0" indent="0">
              <a:buNone/>
            </a:pPr>
            <a:r>
              <a:rPr lang="en-US" dirty="0">
                <a:latin typeface="Consolas"/>
                <a:cs typeface="Consolas"/>
              </a:rPr>
              <a:t> </a:t>
            </a:r>
            <a:r>
              <a:rPr lang="en-US" dirty="0" smtClean="0">
                <a:latin typeface="Consolas"/>
                <a:cs typeface="Consolas"/>
              </a:rPr>
              <a:t>     &lt;input type="text" name="name"&gt;&lt;</a:t>
            </a:r>
            <a:r>
              <a:rPr lang="en-US" dirty="0" err="1" smtClean="0">
                <a:latin typeface="Consolas"/>
                <a:cs typeface="Consolas"/>
              </a:rPr>
              <a:t>br</a:t>
            </a:r>
            <a:r>
              <a:rPr lang="en-US" dirty="0" smtClean="0">
                <a:latin typeface="Consolas"/>
                <a:cs typeface="Consolas"/>
              </a:rPr>
              <a:t>&gt;</a:t>
            </a:r>
          </a:p>
          <a:p>
            <a:pPr marL="0" indent="0">
              <a:buNone/>
            </a:pPr>
            <a:r>
              <a:rPr lang="en-US" dirty="0">
                <a:latin typeface="Consolas"/>
                <a:cs typeface="Consolas"/>
              </a:rPr>
              <a:t> </a:t>
            </a:r>
            <a:r>
              <a:rPr lang="en-US" dirty="0" smtClean="0">
                <a:latin typeface="Consolas"/>
                <a:cs typeface="Consolas"/>
              </a:rPr>
              <a:t>     &lt;input type="text" name="comment"&gt;&lt;</a:t>
            </a:r>
            <a:r>
              <a:rPr lang="en-US" dirty="0" err="1" smtClean="0">
                <a:latin typeface="Consolas"/>
                <a:cs typeface="Consolas"/>
              </a:rPr>
              <a:t>br</a:t>
            </a:r>
            <a:r>
              <a:rPr lang="en-US" dirty="0" smtClean="0">
                <a:latin typeface="Consolas"/>
                <a:cs typeface="Consolas"/>
              </a:rPr>
              <a:t>&gt;</a:t>
            </a:r>
          </a:p>
          <a:p>
            <a:pPr marL="0" indent="0">
              <a:buNone/>
            </a:pPr>
            <a:r>
              <a:rPr lang="en-US" dirty="0">
                <a:latin typeface="Consolas"/>
                <a:cs typeface="Consolas"/>
              </a:rPr>
              <a:t> </a:t>
            </a:r>
            <a:r>
              <a:rPr lang="en-US" dirty="0" smtClean="0">
                <a:latin typeface="Consolas"/>
                <a:cs typeface="Consolas"/>
              </a:rPr>
              <a:t>     &lt;input type="submit" name="submit" value="Submit"&gt;</a:t>
            </a:r>
            <a:endParaRPr lang="en-US" dirty="0">
              <a:latin typeface="Consolas"/>
              <a:cs typeface="Consolas"/>
            </a:endParaRPr>
          </a:p>
          <a:p>
            <a:pPr marL="0" indent="0">
              <a:buNone/>
            </a:pPr>
            <a:r>
              <a:rPr lang="en-US" dirty="0" smtClean="0">
                <a:latin typeface="Consolas"/>
                <a:cs typeface="Consolas"/>
              </a:rPr>
              <a:t>    &lt;/form&gt;</a:t>
            </a:r>
          </a:p>
          <a:p>
            <a:pPr marL="0" indent="0">
              <a:buNone/>
            </a:pPr>
            <a:r>
              <a:rPr lang="en-US" dirty="0">
                <a:latin typeface="Consolas"/>
                <a:cs typeface="Consolas"/>
              </a:rPr>
              <a:t> </a:t>
            </a:r>
            <a:r>
              <a:rPr lang="en-US" dirty="0" smtClean="0">
                <a:latin typeface="Consolas"/>
                <a:cs typeface="Consolas"/>
              </a:rPr>
              <a:t> &lt;/body&gt;</a:t>
            </a:r>
          </a:p>
          <a:p>
            <a:pPr marL="0" indent="0">
              <a:buNone/>
            </a:pPr>
            <a:r>
              <a:rPr lang="en-US" dirty="0" smtClean="0">
                <a:latin typeface="Consolas"/>
                <a:cs typeface="Consolas"/>
              </a:rPr>
              <a:t>&lt;/html&gt;</a:t>
            </a:r>
          </a:p>
        </p:txBody>
      </p:sp>
    </p:spTree>
    <p:extLst>
      <p:ext uri="{BB962C8B-B14F-4D97-AF65-F5344CB8AC3E}">
        <p14:creationId xmlns:p14="http://schemas.microsoft.com/office/powerpoint/2010/main" val="42765796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1" indent="0">
              <a:buNone/>
            </a:pPr>
            <a:r>
              <a:rPr lang="en-US" sz="1800" b="1" dirty="0">
                <a:latin typeface="Consolas"/>
                <a:cs typeface="Consolas"/>
              </a:rPr>
              <a:t>&lt;?</a:t>
            </a:r>
            <a:r>
              <a:rPr lang="en-US" sz="1800" b="1" dirty="0" err="1">
                <a:latin typeface="Consolas"/>
                <a:cs typeface="Consolas"/>
              </a:rPr>
              <a:t>php</a:t>
            </a:r>
            <a:r>
              <a:rPr lang="en-US" sz="1800" b="1" dirty="0">
                <a:latin typeface="Consolas"/>
                <a:cs typeface="Consolas"/>
              </a:rPr>
              <a:t/>
            </a:r>
            <a:br>
              <a:rPr lang="en-US" sz="1800" b="1" dirty="0">
                <a:latin typeface="Consolas"/>
                <a:cs typeface="Consolas"/>
              </a:rPr>
            </a:br>
            <a:endParaRPr lang="en-US" sz="1800" b="1" dirty="0" smtClean="0">
              <a:latin typeface="Consolas"/>
              <a:cs typeface="Consolas"/>
            </a:endParaRPr>
          </a:p>
          <a:p>
            <a:pPr marL="0" lvl="1" indent="0">
              <a:buNone/>
            </a:pPr>
            <a:r>
              <a:rPr lang="en-US" sz="1800" b="1" dirty="0" smtClean="0">
                <a:latin typeface="Consolas"/>
                <a:cs typeface="Consolas"/>
              </a:rPr>
              <a:t>  if </a:t>
            </a:r>
            <a:r>
              <a:rPr lang="en-US" sz="1800" b="1" dirty="0">
                <a:latin typeface="Consolas"/>
                <a:cs typeface="Consolas"/>
              </a:rPr>
              <a:t>($_GET</a:t>
            </a:r>
            <a:r>
              <a:rPr lang="en-US" sz="1800" b="1" dirty="0" smtClean="0">
                <a:latin typeface="Consolas"/>
                <a:cs typeface="Consolas"/>
              </a:rPr>
              <a:t>["password"] == "secretunguessable1u90jkfld") {</a:t>
            </a:r>
          </a:p>
          <a:p>
            <a:pPr marL="0" lvl="1" indent="0">
              <a:buNone/>
            </a:pPr>
            <a:r>
              <a:rPr lang="en-US" sz="1800" b="1" dirty="0" smtClean="0">
                <a:latin typeface="Consolas"/>
                <a:cs typeface="Consolas"/>
              </a:rPr>
              <a:t>    $</a:t>
            </a:r>
            <a:r>
              <a:rPr lang="en-US" sz="1800" b="1" dirty="0">
                <a:latin typeface="Consolas"/>
                <a:cs typeface="Consolas"/>
              </a:rPr>
              <a:t>admin = </a:t>
            </a:r>
            <a:r>
              <a:rPr lang="en-US" sz="1800" b="1" dirty="0" smtClean="0">
                <a:latin typeface="Consolas"/>
                <a:cs typeface="Consolas"/>
              </a:rPr>
              <a:t>true;</a:t>
            </a:r>
          </a:p>
          <a:p>
            <a:pPr marL="0" lvl="1" indent="0">
              <a:buNone/>
            </a:pPr>
            <a:r>
              <a:rPr lang="en-US" sz="1800" b="1" dirty="0" smtClean="0">
                <a:latin typeface="Consolas"/>
                <a:cs typeface="Consolas"/>
              </a:rPr>
              <a:t>  }</a:t>
            </a:r>
          </a:p>
          <a:p>
            <a:pPr marL="0" lvl="1" indent="0">
              <a:buNone/>
            </a:pPr>
            <a:r>
              <a:rPr lang="en-US" sz="1800" b="1" dirty="0" smtClean="0">
                <a:latin typeface="Consolas"/>
                <a:cs typeface="Consolas"/>
              </a:rPr>
              <a:t>  if </a:t>
            </a:r>
            <a:r>
              <a:rPr lang="en-US" sz="1800" b="1" dirty="0">
                <a:latin typeface="Consolas"/>
                <a:cs typeface="Consolas"/>
              </a:rPr>
              <a:t>($admin) { </a:t>
            </a:r>
            <a:endParaRPr lang="en-US" sz="1800" b="1" dirty="0" smtClean="0">
              <a:latin typeface="Consolas"/>
              <a:cs typeface="Consolas"/>
            </a:endParaRPr>
          </a:p>
          <a:p>
            <a:pPr marL="0" lvl="1" indent="0">
              <a:buNone/>
            </a:pPr>
            <a:r>
              <a:rPr lang="en-US" sz="1800" b="1" dirty="0">
                <a:latin typeface="Consolas"/>
                <a:cs typeface="Consolas"/>
              </a:rPr>
              <a:t> </a:t>
            </a:r>
            <a:r>
              <a:rPr lang="en-US" sz="1800" b="1" dirty="0" smtClean="0">
                <a:latin typeface="Consolas"/>
                <a:cs typeface="Consolas"/>
              </a:rPr>
              <a:t>   </a:t>
            </a:r>
            <a:r>
              <a:rPr lang="en-US" sz="1800" b="1" dirty="0" err="1" smtClean="0">
                <a:latin typeface="Consolas"/>
                <a:cs typeface="Consolas"/>
              </a:rPr>
              <a:t>show_secret_admin_stuff</a:t>
            </a:r>
            <a:r>
              <a:rPr lang="en-US" sz="1800" b="1" dirty="0" smtClean="0">
                <a:latin typeface="Consolas"/>
                <a:cs typeface="Consolas"/>
              </a:rPr>
              <a:t>();</a:t>
            </a:r>
          </a:p>
          <a:p>
            <a:pPr marL="0" lvl="1" indent="0">
              <a:buNone/>
            </a:pPr>
            <a:r>
              <a:rPr lang="en-US" sz="1800" b="1" dirty="0" smtClean="0">
                <a:latin typeface="Consolas"/>
                <a:cs typeface="Consolas"/>
              </a:rPr>
              <a:t>  }</a:t>
            </a:r>
          </a:p>
          <a:p>
            <a:pPr marL="0" lvl="1" indent="0">
              <a:buNone/>
            </a:pPr>
            <a:r>
              <a:rPr lang="en-US" sz="1800" b="1" dirty="0" smtClean="0">
                <a:latin typeface="Consolas"/>
                <a:cs typeface="Consolas"/>
              </a:rPr>
              <a:t>…</a:t>
            </a:r>
          </a:p>
          <a:p>
            <a:pPr marL="0" lvl="1" indent="0">
              <a:buNone/>
            </a:pPr>
            <a:r>
              <a:rPr lang="en-US" sz="1800" b="1" dirty="0" smtClean="0">
                <a:latin typeface="Consolas"/>
                <a:cs typeface="Consolas"/>
              </a:rPr>
              <a:t>?</a:t>
            </a:r>
            <a:r>
              <a:rPr lang="en-US" sz="1800" b="1" dirty="0">
                <a:latin typeface="Consolas"/>
                <a:cs typeface="Consolas"/>
              </a:rPr>
              <a:t>&gt;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90072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lvl="1"/>
            <a:r>
              <a:rPr lang="en-US" sz="1800" b="1" dirty="0" smtClean="0">
                <a:latin typeface="Consolas"/>
                <a:cs typeface="Consolas"/>
              </a:rPr>
              <a:t>GET /</a:t>
            </a:r>
            <a:r>
              <a:rPr lang="en-US" sz="1800" b="1" dirty="0" err="1" smtClean="0">
                <a:latin typeface="Consolas"/>
                <a:cs typeface="Consolas"/>
              </a:rPr>
              <a:t>example.php?password</a:t>
            </a:r>
            <a:r>
              <a:rPr lang="en-US" sz="1800" b="1" dirty="0" smtClean="0">
                <a:latin typeface="Consolas"/>
                <a:cs typeface="Consolas"/>
              </a:rPr>
              <a:t>=</a:t>
            </a:r>
            <a:r>
              <a:rPr lang="en-US" sz="1800" b="1" dirty="0" err="1" smtClean="0">
                <a:latin typeface="Consolas"/>
                <a:cs typeface="Consolas"/>
              </a:rPr>
              <a:t>foo&amp;admin</a:t>
            </a:r>
            <a:r>
              <a:rPr lang="en-US" sz="1800" b="1" dirty="0" smtClean="0">
                <a:latin typeface="Consolas"/>
                <a:cs typeface="Consolas"/>
              </a:rPr>
              <a:t>=1</a:t>
            </a:r>
          </a:p>
          <a:p>
            <a:pPr marL="0" lvl="1" indent="0">
              <a:buNone/>
            </a:pPr>
            <a:endParaRPr lang="en-US" sz="1800" b="1" dirty="0" smtClean="0">
              <a:latin typeface="Consolas"/>
              <a:cs typeface="Consolas"/>
            </a:endParaRPr>
          </a:p>
          <a:p>
            <a:pPr marL="0" lvl="1" indent="0">
              <a:buNone/>
            </a:pPr>
            <a:r>
              <a:rPr lang="en-US" sz="1800" b="1" dirty="0" smtClean="0">
                <a:latin typeface="Consolas"/>
                <a:cs typeface="Consolas"/>
              </a:rPr>
              <a:t>&lt;</a:t>
            </a:r>
            <a:r>
              <a:rPr lang="en-US" sz="1800" b="1" dirty="0">
                <a:latin typeface="Consolas"/>
                <a:cs typeface="Consolas"/>
              </a:rPr>
              <a:t>?</a:t>
            </a:r>
            <a:r>
              <a:rPr lang="en-US" sz="1800" b="1" dirty="0" err="1" smtClean="0">
                <a:latin typeface="Consolas"/>
                <a:cs typeface="Consolas"/>
              </a:rPr>
              <a:t>php</a:t>
            </a:r>
            <a:r>
              <a:rPr lang="en-US" sz="1800" b="1" dirty="0" smtClean="0">
                <a:latin typeface="Consolas"/>
                <a:cs typeface="Consolas"/>
              </a:rPr>
              <a:t/>
            </a:r>
            <a:br>
              <a:rPr lang="en-US" sz="1800" b="1" dirty="0" smtClean="0">
                <a:latin typeface="Consolas"/>
                <a:cs typeface="Consolas"/>
              </a:rPr>
            </a:br>
            <a:r>
              <a:rPr lang="en-US" sz="1800" b="1" dirty="0" smtClean="0">
                <a:latin typeface="Consolas"/>
                <a:cs typeface="Consolas"/>
              </a:rPr>
              <a:t>  </a:t>
            </a:r>
            <a:endParaRPr lang="en-US" sz="1800" b="1" dirty="0">
              <a:latin typeface="Consolas"/>
              <a:cs typeface="Consolas"/>
            </a:endParaRPr>
          </a:p>
          <a:p>
            <a:pPr marL="0" lvl="1" indent="0">
              <a:buNone/>
            </a:pPr>
            <a:r>
              <a:rPr lang="en-US" sz="1800" b="1" dirty="0">
                <a:latin typeface="Consolas"/>
                <a:cs typeface="Consolas"/>
              </a:rPr>
              <a:t>  if ($_GET["password"] == "secretunguessable1u90jkfld") {</a:t>
            </a:r>
          </a:p>
          <a:p>
            <a:pPr marL="0" lvl="1" indent="0">
              <a:buNone/>
            </a:pPr>
            <a:r>
              <a:rPr lang="en-US" sz="1800" b="1" dirty="0">
                <a:latin typeface="Consolas"/>
                <a:cs typeface="Consolas"/>
              </a:rPr>
              <a:t>    $admin = true;</a:t>
            </a:r>
          </a:p>
          <a:p>
            <a:pPr marL="0" lvl="1" indent="0">
              <a:buNone/>
            </a:pPr>
            <a:r>
              <a:rPr lang="en-US" sz="1800" b="1" dirty="0">
                <a:latin typeface="Consolas"/>
                <a:cs typeface="Consolas"/>
              </a:rPr>
              <a:t>  }</a:t>
            </a:r>
          </a:p>
          <a:p>
            <a:pPr marL="0" lvl="1" indent="0">
              <a:buNone/>
            </a:pPr>
            <a:r>
              <a:rPr lang="en-US" sz="1800" b="1" dirty="0">
                <a:latin typeface="Consolas"/>
                <a:cs typeface="Consolas"/>
              </a:rPr>
              <a:t>  if ($admin) { </a:t>
            </a:r>
          </a:p>
          <a:p>
            <a:pPr marL="0" lvl="1" indent="0">
              <a:buNone/>
            </a:pPr>
            <a:r>
              <a:rPr lang="en-US" sz="1800" b="1" dirty="0">
                <a:latin typeface="Consolas"/>
                <a:cs typeface="Consolas"/>
              </a:rPr>
              <a:t>    </a:t>
            </a:r>
            <a:r>
              <a:rPr lang="en-US" sz="1800" b="1" dirty="0" err="1">
                <a:latin typeface="Consolas"/>
                <a:cs typeface="Consolas"/>
              </a:rPr>
              <a:t>show_secret_admin_stuff</a:t>
            </a:r>
            <a:r>
              <a:rPr lang="en-US" sz="1800" b="1" dirty="0">
                <a:latin typeface="Consolas"/>
                <a:cs typeface="Consolas"/>
              </a:rPr>
              <a:t>();</a:t>
            </a:r>
          </a:p>
          <a:p>
            <a:pPr marL="0" lvl="1" indent="0">
              <a:buNone/>
            </a:pPr>
            <a:r>
              <a:rPr lang="en-US" sz="1800" b="1" dirty="0">
                <a:latin typeface="Consolas"/>
                <a:cs typeface="Consolas"/>
              </a:rPr>
              <a:t>  }</a:t>
            </a:r>
          </a:p>
          <a:p>
            <a:pPr marL="0" lvl="1" indent="0">
              <a:buNone/>
            </a:pPr>
            <a:r>
              <a:rPr lang="en-US" sz="1800" b="1" dirty="0">
                <a:latin typeface="Consolas"/>
                <a:cs typeface="Consolas"/>
              </a:rPr>
              <a:t>…</a:t>
            </a:r>
          </a:p>
          <a:p>
            <a:pPr marL="0" lvl="1" indent="0">
              <a:buNone/>
            </a:pPr>
            <a:r>
              <a:rPr lang="en-US" sz="1800" b="1" dirty="0">
                <a:latin typeface="Consolas"/>
                <a:cs typeface="Consolas"/>
              </a:rPr>
              <a:t>?&gt;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cxnSp>
        <p:nvCxnSpPr>
          <p:cNvPr id="5" name="Straight Arrow Connector 4"/>
          <p:cNvCxnSpPr/>
          <p:nvPr/>
        </p:nvCxnSpPr>
        <p:spPr>
          <a:xfrm flipV="1">
            <a:off x="1850571" y="1968500"/>
            <a:ext cx="2939143" cy="1968500"/>
          </a:xfrm>
          <a:prstGeom prst="straightConnector1">
            <a:avLst/>
          </a:prstGeom>
          <a:ln w="76200">
            <a:headEnd type="none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633563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150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Server (Mis)Configuration: </a:t>
            </a:r>
            <a:br>
              <a:rPr lang="en-US"/>
            </a:br>
            <a:r>
              <a:rPr lang="en-US"/>
              <a:t>Unexpected Interactions</a:t>
            </a:r>
          </a:p>
        </p:txBody>
      </p:sp>
      <p:sp>
        <p:nvSpPr>
          <p:cNvPr id="66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FTP servers and </a:t>
            </a:r>
            <a:r>
              <a:rPr lang="en-US" dirty="0" smtClean="0"/>
              <a:t>web </a:t>
            </a:r>
            <a:r>
              <a:rPr lang="en-US" dirty="0"/>
              <a:t>servers </a:t>
            </a:r>
            <a:r>
              <a:rPr lang="en-US" dirty="0" smtClean="0"/>
              <a:t>often run </a:t>
            </a:r>
            <a:r>
              <a:rPr lang="en-US" dirty="0"/>
              <a:t>on the same host</a:t>
            </a:r>
          </a:p>
          <a:p>
            <a:r>
              <a:rPr lang="en-US" dirty="0"/>
              <a:t>If data can be uploaded using FTP and then requested using the </a:t>
            </a:r>
            <a:r>
              <a:rPr lang="en-US" dirty="0" smtClean="0"/>
              <a:t>web </a:t>
            </a:r>
            <a:r>
              <a:rPr lang="en-US" dirty="0"/>
              <a:t>server it is possible to</a:t>
            </a:r>
          </a:p>
          <a:p>
            <a:pPr lvl="1"/>
            <a:r>
              <a:rPr lang="en-US" dirty="0"/>
              <a:t>Execute programs using </a:t>
            </a:r>
            <a:r>
              <a:rPr lang="en-US" dirty="0" smtClean="0"/>
              <a:t>CGI (upload to </a:t>
            </a:r>
            <a:r>
              <a:rPr lang="en-US" dirty="0" err="1" smtClean="0"/>
              <a:t>cgi</a:t>
            </a:r>
            <a:r>
              <a:rPr lang="en-US" dirty="0" smtClean="0"/>
              <a:t>-bin)</a:t>
            </a:r>
          </a:p>
          <a:p>
            <a:pPr lvl="1"/>
            <a:r>
              <a:rPr lang="en-US" dirty="0" smtClean="0"/>
              <a:t>Execute programs as web application</a:t>
            </a:r>
          </a:p>
          <a:p>
            <a:pPr lvl="1"/>
            <a:r>
              <a:rPr lang="en-US" dirty="0" smtClean="0"/>
              <a:t>…</a:t>
            </a:r>
          </a:p>
          <a:p>
            <a:r>
              <a:rPr lang="en-US" dirty="0" smtClean="0"/>
              <a:t>If a web site allows one to upload files (e.g., images) it might be possible to upload content that is then requested as a code component (e.g., a PHP file)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8458200" y="6400800"/>
            <a:ext cx="685800" cy="457200"/>
          </a:xfrm>
          <a:prstGeom prst="rect">
            <a:avLst/>
          </a:prstGeom>
        </p:spPr>
        <p:txBody>
          <a:bodyPr/>
          <a:lstStyle/>
          <a:p>
            <a:fld id="{BD5F6748-727B-F942-A49F-96C7BB40957B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57931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15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Attacks against Authentication and Authorization allow one to trick the web applications</a:t>
            </a:r>
          </a:p>
          <a:p>
            <a:pPr lvl="1"/>
            <a:r>
              <a:rPr lang="en-US" dirty="0" smtClean="0"/>
              <a:t>Thinking that you're someone else</a:t>
            </a:r>
          </a:p>
          <a:p>
            <a:pPr lvl="1"/>
            <a:r>
              <a:rPr lang="en-US" dirty="0" smtClean="0"/>
              <a:t>Giving you access to something that you shouldn't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37856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Authentication</a:t>
            </a:r>
          </a:p>
          <a:p>
            <a:pPr lvl="1"/>
            <a:r>
              <a:rPr lang="en-US" dirty="0" smtClean="0"/>
              <a:t>Who is the user?</a:t>
            </a:r>
          </a:p>
          <a:p>
            <a:pPr lvl="1"/>
            <a:r>
              <a:rPr lang="en-US" dirty="0" smtClean="0"/>
              <a:t>Breaking means impersonating another user</a:t>
            </a:r>
          </a:p>
          <a:p>
            <a:r>
              <a:rPr lang="en-US" dirty="0" smtClean="0"/>
              <a:t>Authorization</a:t>
            </a:r>
          </a:p>
          <a:p>
            <a:pPr lvl="1"/>
            <a:r>
              <a:rPr lang="en-US" dirty="0" smtClean="0"/>
              <a:t>What is the user allowed to do?</a:t>
            </a:r>
          </a:p>
          <a:p>
            <a:pPr lvl="2"/>
            <a:r>
              <a:rPr lang="en-US" dirty="0" smtClean="0"/>
              <a:t>Admin, regular, guest, …</a:t>
            </a:r>
          </a:p>
          <a:p>
            <a:pPr lvl="1"/>
            <a:r>
              <a:rPr lang="en-US" dirty="0" smtClean="0"/>
              <a:t>Attacking means performing actions that you're not allowed to do</a:t>
            </a:r>
          </a:p>
          <a:p>
            <a:r>
              <a:rPr lang="en-US" dirty="0" smtClean="0"/>
              <a:t>Often intertwined</a:t>
            </a:r>
          </a:p>
          <a:p>
            <a:pPr lvl="1"/>
            <a:r>
              <a:rPr lang="en-US" dirty="0" smtClean="0"/>
              <a:t>If you're able to break the authentication to log in as a different user, then you've also broken authorization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90768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Attacking Authentication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Eavesdropping credentials/authenticators</a:t>
            </a:r>
          </a:p>
          <a:p>
            <a:r>
              <a:rPr lang="en-US" dirty="0"/>
              <a:t>Brute-forcing/guessing credentials/authenticators</a:t>
            </a:r>
          </a:p>
          <a:p>
            <a:r>
              <a:rPr lang="en-US" dirty="0"/>
              <a:t>Bypassing authentication</a:t>
            </a:r>
          </a:p>
          <a:p>
            <a:pPr lvl="1"/>
            <a:r>
              <a:rPr lang="en-US" dirty="0"/>
              <a:t>SQL </a:t>
            </a:r>
            <a:r>
              <a:rPr lang="en-US" dirty="0" smtClean="0"/>
              <a:t>Injection (later)</a:t>
            </a:r>
            <a:endParaRPr lang="en-US" dirty="0"/>
          </a:p>
          <a:p>
            <a:pPr lvl="1"/>
            <a:r>
              <a:rPr lang="en-US" dirty="0"/>
              <a:t>Session fixation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947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Eavesdropping </a:t>
            </a:r>
            <a:br>
              <a:rPr lang="en-US" dirty="0"/>
            </a:br>
            <a:r>
              <a:rPr lang="en-US" dirty="0"/>
              <a:t>Credentials and Authenticators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If the HTTP connection is not protected by SSL it is possible to eavesdrop the credentials</a:t>
            </a:r>
            <a:r>
              <a:rPr lang="en-US" dirty="0" smtClean="0"/>
              <a:t>:</a:t>
            </a:r>
          </a:p>
          <a:p>
            <a:pPr lvl="1"/>
            <a:r>
              <a:rPr lang="en-US" dirty="0"/>
              <a:t>Username and password sent as part of an HTTP basic authentication </a:t>
            </a:r>
            <a:r>
              <a:rPr lang="en-US" dirty="0" smtClean="0"/>
              <a:t>exchange</a:t>
            </a:r>
          </a:p>
          <a:p>
            <a:pPr lvl="1"/>
            <a:r>
              <a:rPr lang="en-US" dirty="0" smtClean="0"/>
              <a:t>Username </a:t>
            </a:r>
            <a:r>
              <a:rPr lang="en-US" dirty="0"/>
              <a:t>and password submitted through a form</a:t>
            </a:r>
          </a:p>
          <a:p>
            <a:pPr lvl="1"/>
            <a:r>
              <a:rPr lang="en-US" dirty="0"/>
              <a:t>The authenticator included as cookie, URL parameter, or hidden field in a form</a:t>
            </a:r>
          </a:p>
          <a:p>
            <a:r>
              <a:rPr lang="en-US" dirty="0" smtClean="0"/>
              <a:t>The "secure</a:t>
            </a:r>
            <a:r>
              <a:rPr lang="en-US" dirty="0"/>
              <a:t>"</a:t>
            </a:r>
            <a:r>
              <a:rPr lang="en-US" dirty="0" smtClean="0"/>
              <a:t> flag on cookies is a good way to prevent accidental leaking of sensitive authentication information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3873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979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Brute-forcing </a:t>
            </a:r>
            <a:br>
              <a:rPr lang="en-US"/>
            </a:br>
            <a:r>
              <a:rPr lang="en-US"/>
              <a:t>Credentials and Authenticators</a:t>
            </a:r>
          </a:p>
        </p:txBody>
      </p:sp>
      <p:sp>
        <p:nvSpPr>
          <p:cNvPr id="929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If authenticators have a limited value domain they can be brute-forced (e.g., </a:t>
            </a:r>
            <a:r>
              <a:rPr lang="en-US" dirty="0" smtClean="0"/>
              <a:t>4-digit </a:t>
            </a:r>
            <a:r>
              <a:rPr lang="en-US" dirty="0"/>
              <a:t>PIN)</a:t>
            </a:r>
          </a:p>
          <a:p>
            <a:pPr lvl="1"/>
            <a:r>
              <a:rPr lang="en-US" dirty="0"/>
              <a:t>Note: lockout policies might not be enforced in</a:t>
            </a:r>
            <a:r>
              <a:rPr lang="en-US" dirty="0" smtClean="0"/>
              <a:t> mobile web interfaces </a:t>
            </a:r>
            <a:r>
              <a:rPr lang="en-US" dirty="0"/>
              <a:t>to accounts</a:t>
            </a:r>
          </a:p>
          <a:p>
            <a:r>
              <a:rPr lang="en-US" dirty="0"/>
              <a:t>If authenticators are chosen in a non-random way they </a:t>
            </a:r>
            <a:r>
              <a:rPr lang="en-US" dirty="0" smtClean="0"/>
              <a:t>can be </a:t>
            </a:r>
            <a:r>
              <a:rPr lang="en-US" dirty="0"/>
              <a:t>easily guessed </a:t>
            </a:r>
          </a:p>
          <a:p>
            <a:pPr lvl="1"/>
            <a:r>
              <a:rPr lang="en-US" dirty="0"/>
              <a:t>Sequential session IDs</a:t>
            </a:r>
          </a:p>
          <a:p>
            <a:pPr lvl="1"/>
            <a:r>
              <a:rPr lang="en-US" dirty="0"/>
              <a:t>User-specified passwords </a:t>
            </a:r>
          </a:p>
          <a:p>
            <a:pPr lvl="1"/>
            <a:r>
              <a:rPr lang="en-US" dirty="0"/>
              <a:t>Example: http://</a:t>
            </a:r>
            <a:r>
              <a:rPr lang="en-US" dirty="0" err="1"/>
              <a:t>www.foo.bar/secret.php?id</a:t>
            </a:r>
            <a:r>
              <a:rPr lang="en-US" dirty="0"/>
              <a:t>=</a:t>
            </a:r>
            <a:r>
              <a:rPr lang="en-US" dirty="0" smtClean="0"/>
              <a:t>BGH10110915103939 </a:t>
            </a:r>
            <a:r>
              <a:rPr lang="en-US" dirty="0"/>
              <a:t>observed at 15:10 of</a:t>
            </a:r>
            <a:r>
              <a:rPr lang="en-US" dirty="0" smtClean="0"/>
              <a:t> November 9, 2010</a:t>
            </a:r>
          </a:p>
          <a:p>
            <a:r>
              <a:rPr lang="en-US" dirty="0"/>
              <a:t>Long-lived authenticators make these attacks more likely to succeed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8458200" y="6400800"/>
            <a:ext cx="685800" cy="457200"/>
          </a:xfrm>
          <a:prstGeom prst="rect">
            <a:avLst/>
          </a:prstGeom>
        </p:spPr>
        <p:txBody>
          <a:bodyPr/>
          <a:lstStyle/>
          <a:p>
            <a:fld id="{BD5F6748-727B-F942-A49F-96C7BB40957B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43903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9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9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9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9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9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97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97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4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Bypassing Authentication</a:t>
            </a:r>
          </a:p>
        </p:txBody>
      </p:sp>
      <p:sp>
        <p:nvSpPr>
          <p:cNvPr id="904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r>
              <a:rPr lang="en-US" sz="2000" dirty="0"/>
              <a:t>Form-based authentication may be bypassed using carefully crafted arguments </a:t>
            </a:r>
            <a:endParaRPr lang="en-US" sz="2000" dirty="0" smtClean="0"/>
          </a:p>
          <a:p>
            <a:r>
              <a:rPr lang="en-US" sz="2000" dirty="0" smtClean="0"/>
              <a:t>Authentication, in certain case can be bypassed using forceful browsing</a:t>
            </a:r>
          </a:p>
          <a:p>
            <a:r>
              <a:rPr lang="en-US" sz="2000" dirty="0"/>
              <a:t>Weak password recovery procedures can be leveraged to reset a victim’s password to a known value</a:t>
            </a:r>
          </a:p>
          <a:p>
            <a:r>
              <a:rPr lang="en-US" sz="2000" dirty="0"/>
              <a:t>Session fixation forces the user’s session ID to a known value</a:t>
            </a:r>
          </a:p>
          <a:p>
            <a:pPr lvl="1"/>
            <a:r>
              <a:rPr lang="en-US" sz="1800" dirty="0"/>
              <a:t>For example, by luring the user into clicking on a link such as:</a:t>
            </a:r>
            <a:br>
              <a:rPr lang="en-US" sz="1800" dirty="0"/>
            </a:br>
            <a:r>
              <a:rPr lang="en-US" sz="1800" dirty="0"/>
              <a:t>&lt;a </a:t>
            </a:r>
            <a:r>
              <a:rPr lang="en-US" sz="1800" dirty="0" err="1"/>
              <a:t>href</a:t>
            </a:r>
            <a:r>
              <a:rPr lang="en-US" sz="1800" dirty="0"/>
              <a:t>=http://</a:t>
            </a:r>
            <a:r>
              <a:rPr lang="en-US" sz="1800" dirty="0" err="1"/>
              <a:t>foo.com/vulnerable.php?SESSIONID</a:t>
            </a:r>
            <a:r>
              <a:rPr lang="en-US" sz="1800" dirty="0"/>
              <a:t>=1234&gt;</a:t>
            </a:r>
            <a:r>
              <a:rPr lang="en-US" sz="1800" dirty="0" err="1"/>
              <a:t>foo</a:t>
            </a:r>
            <a:r>
              <a:rPr lang="en-US" sz="1800" dirty="0"/>
              <a:t>&lt;/a&gt;</a:t>
            </a:r>
          </a:p>
          <a:p>
            <a:r>
              <a:rPr lang="en-US" sz="2000" dirty="0"/>
              <a:t>The ID can be a fixed value or could be obtained by the attacker through a previous interaction with the vulnerable system</a:t>
            </a:r>
          </a:p>
          <a:p>
            <a:pPr>
              <a:buFontTx/>
              <a:buNone/>
            </a:pP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8458200" y="6400800"/>
            <a:ext cx="685800" cy="457200"/>
          </a:xfrm>
          <a:prstGeom prst="rect">
            <a:avLst/>
          </a:prstGeom>
        </p:spPr>
        <p:txBody>
          <a:bodyPr/>
          <a:lstStyle/>
          <a:p>
            <a:fld id="{BD5F6748-727B-F942-A49F-96C7BB40957B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45351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4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4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4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4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4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4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4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Session Fixation</a:t>
            </a:r>
          </a:p>
        </p:txBody>
      </p:sp>
      <p:graphicFrame>
        <p:nvGraphicFramePr>
          <p:cNvPr id="934916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68890845"/>
              </p:ext>
            </p:extLst>
          </p:nvPr>
        </p:nvGraphicFramePr>
        <p:xfrm>
          <a:off x="1066800" y="3319909"/>
          <a:ext cx="1219200" cy="812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5" r:id="rId4" imgW="4581525" imgH="3524250" progId="">
                  <p:embed/>
                </p:oleObj>
              </mc:Choice>
              <mc:Fallback>
                <p:oleObj r:id="rId4" imgW="4581525" imgH="3524250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3319909"/>
                        <a:ext cx="1219200" cy="812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34917" name="Object 5"/>
          <p:cNvGraphicFramePr>
            <a:graphicFrameLocks noChangeAspect="1"/>
          </p:cNvGraphicFramePr>
          <p:nvPr/>
        </p:nvGraphicFramePr>
        <p:xfrm>
          <a:off x="7315200" y="3218309"/>
          <a:ext cx="520700" cy="1371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6" r:id="rId6" imgW="1511166" imgH="3975234" progId="">
                  <p:embed/>
                </p:oleObj>
              </mc:Choice>
              <mc:Fallback>
                <p:oleObj r:id="rId6" imgW="1511166" imgH="3975234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15200" y="3218309"/>
                        <a:ext cx="520700" cy="1371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34919" name="Line 7"/>
          <p:cNvSpPr>
            <a:spLocks noChangeShapeType="1"/>
          </p:cNvSpPr>
          <p:nvPr/>
        </p:nvSpPr>
        <p:spPr bwMode="auto">
          <a:xfrm>
            <a:off x="2228610" y="3218309"/>
            <a:ext cx="4740404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34920" name="Line 8"/>
          <p:cNvSpPr>
            <a:spLocks noChangeShapeType="1"/>
          </p:cNvSpPr>
          <p:nvPr/>
        </p:nvSpPr>
        <p:spPr bwMode="auto">
          <a:xfrm flipV="1">
            <a:off x="2228610" y="3825235"/>
            <a:ext cx="4740404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34925" name="Text Box 13"/>
          <p:cNvSpPr txBox="1">
            <a:spLocks noChangeArrowheads="1"/>
          </p:cNvSpPr>
          <p:nvPr/>
        </p:nvSpPr>
        <p:spPr bwMode="auto">
          <a:xfrm>
            <a:off x="3591465" y="2828617"/>
            <a:ext cx="34575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>
                <a:solidFill>
                  <a:schemeClr val="tx1"/>
                </a:solidFill>
                <a:latin typeface="Arial"/>
                <a:cs typeface="Arial"/>
              </a:rPr>
              <a:t>(1) GET /</a:t>
            </a:r>
            <a:r>
              <a:rPr lang="en-US" sz="1600" dirty="0" err="1">
                <a:solidFill>
                  <a:schemeClr val="tx1"/>
                </a:solidFill>
                <a:latin typeface="Arial"/>
                <a:cs typeface="Arial"/>
              </a:rPr>
              <a:t>login.py</a:t>
            </a:r>
            <a:endParaRPr lang="en-US" sz="16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934926" name="Text Box 14"/>
          <p:cNvSpPr txBox="1">
            <a:spLocks noChangeArrowheads="1"/>
          </p:cNvSpPr>
          <p:nvPr/>
        </p:nvSpPr>
        <p:spPr bwMode="auto">
          <a:xfrm>
            <a:off x="3591465" y="3358428"/>
            <a:ext cx="27813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>
                <a:solidFill>
                  <a:schemeClr val="tx1"/>
                </a:solidFill>
                <a:latin typeface="Arial"/>
                <a:cs typeface="Arial"/>
              </a:rPr>
              <a:t>(2) session</a:t>
            </a:r>
            <a:r>
              <a:rPr lang="en-US" sz="1600" dirty="0" smtClean="0">
                <a:solidFill>
                  <a:schemeClr val="tx1"/>
                </a:solidFill>
                <a:latin typeface="Arial"/>
                <a:cs typeface="Arial"/>
              </a:rPr>
              <a:t>=4242</a:t>
            </a:r>
            <a:endParaRPr lang="en-US" sz="16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934933" name="Text Box 21"/>
          <p:cNvSpPr txBox="1">
            <a:spLocks noChangeArrowheads="1"/>
          </p:cNvSpPr>
          <p:nvPr/>
        </p:nvSpPr>
        <p:spPr bwMode="auto">
          <a:xfrm>
            <a:off x="7049040" y="4661644"/>
            <a:ext cx="140916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err="1">
                <a:solidFill>
                  <a:schemeClr val="tx1"/>
                </a:solidFill>
                <a:latin typeface="Eurostile"/>
                <a:cs typeface="Eurostile"/>
              </a:rPr>
              <a:t>bank.com</a:t>
            </a:r>
            <a:endParaRPr lang="en-US" dirty="0">
              <a:solidFill>
                <a:schemeClr val="tx1"/>
              </a:solidFill>
              <a:latin typeface="Eurostile"/>
              <a:cs typeface="Eurostile"/>
            </a:endParaRPr>
          </a:p>
        </p:txBody>
      </p:sp>
      <p:sp>
        <p:nvSpPr>
          <p:cNvPr id="21" name="Slide Number Placeholder 20"/>
          <p:cNvSpPr>
            <a:spLocks noGrp="1"/>
          </p:cNvSpPr>
          <p:nvPr>
            <p:ph type="sldNum" sz="quarter" idx="4294967295"/>
          </p:nvPr>
        </p:nvSpPr>
        <p:spPr>
          <a:xfrm>
            <a:off x="8458200" y="6400800"/>
            <a:ext cx="685800" cy="457200"/>
          </a:xfrm>
          <a:prstGeom prst="rect">
            <a:avLst/>
          </a:prstGeom>
        </p:spPr>
        <p:txBody>
          <a:bodyPr/>
          <a:lstStyle/>
          <a:p>
            <a:fld id="{BD5F6748-727B-F942-A49F-96C7BB40957B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24" name="Line 7"/>
          <p:cNvSpPr>
            <a:spLocks noChangeShapeType="1"/>
          </p:cNvSpPr>
          <p:nvPr/>
        </p:nvSpPr>
        <p:spPr bwMode="auto">
          <a:xfrm>
            <a:off x="2286000" y="4354126"/>
            <a:ext cx="4740404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" name="Text Box 13"/>
          <p:cNvSpPr txBox="1">
            <a:spLocks noChangeArrowheads="1"/>
          </p:cNvSpPr>
          <p:nvPr/>
        </p:nvSpPr>
        <p:spPr bwMode="auto">
          <a:xfrm>
            <a:off x="2479175" y="3963432"/>
            <a:ext cx="5356725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>
                <a:solidFill>
                  <a:schemeClr val="tx1"/>
                </a:solidFill>
                <a:latin typeface="Arial"/>
                <a:cs typeface="Arial"/>
              </a:rPr>
              <a:t>(3) </a:t>
            </a:r>
            <a:r>
              <a:rPr lang="en-US" sz="1600" dirty="0">
                <a:solidFill>
                  <a:schemeClr val="tx1"/>
                </a:solidFill>
                <a:latin typeface="Arial"/>
                <a:cs typeface="Arial"/>
              </a:rPr>
              <a:t>GET </a:t>
            </a:r>
            <a:r>
              <a:rPr lang="en-US" sz="1600" dirty="0">
                <a:latin typeface="Helvetica" pitchFamily="-65" charset="0"/>
              </a:rPr>
              <a:t>/</a:t>
            </a:r>
            <a:r>
              <a:rPr lang="en-US" sz="1600" dirty="0" err="1">
                <a:latin typeface="Helvetica" pitchFamily="-65" charset="0"/>
              </a:rPr>
              <a:t>form.py?user</a:t>
            </a:r>
            <a:r>
              <a:rPr lang="en-US" sz="1600" dirty="0">
                <a:latin typeface="Helvetica" pitchFamily="-65" charset="0"/>
              </a:rPr>
              <a:t>=</a:t>
            </a:r>
            <a:r>
              <a:rPr lang="en-US" sz="1600" dirty="0" err="1">
                <a:latin typeface="Helvetica" pitchFamily="-65" charset="0"/>
              </a:rPr>
              <a:t>joe&amp;pwd</a:t>
            </a:r>
            <a:r>
              <a:rPr lang="en-US" sz="1600" dirty="0">
                <a:latin typeface="Helvetica" pitchFamily="-65" charset="0"/>
              </a:rPr>
              <a:t>=</a:t>
            </a:r>
            <a:r>
              <a:rPr lang="en-US" sz="1600" dirty="0" err="1">
                <a:latin typeface="Helvetica" pitchFamily="-65" charset="0"/>
              </a:rPr>
              <a:t>foo&amp;session</a:t>
            </a:r>
            <a:r>
              <a:rPr lang="en-US" sz="1600" dirty="0">
                <a:latin typeface="Helvetica" pitchFamily="-65" charset="0"/>
              </a:rPr>
              <a:t>=4242</a:t>
            </a:r>
          </a:p>
        </p:txBody>
      </p:sp>
      <p:sp>
        <p:nvSpPr>
          <p:cNvPr id="26" name="Line 8"/>
          <p:cNvSpPr>
            <a:spLocks noChangeShapeType="1"/>
          </p:cNvSpPr>
          <p:nvPr/>
        </p:nvSpPr>
        <p:spPr bwMode="auto">
          <a:xfrm flipH="1" flipV="1">
            <a:off x="2228610" y="5590116"/>
            <a:ext cx="4740404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" name="Text Box 14"/>
          <p:cNvSpPr txBox="1">
            <a:spLocks noChangeArrowheads="1"/>
          </p:cNvSpPr>
          <p:nvPr/>
        </p:nvSpPr>
        <p:spPr bwMode="auto">
          <a:xfrm>
            <a:off x="3021264" y="5123309"/>
            <a:ext cx="3592133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>
                <a:cs typeface="Arial"/>
              </a:rPr>
              <a:t>(4) </a:t>
            </a:r>
            <a:r>
              <a:rPr lang="en-US" sz="1600" dirty="0">
                <a:cs typeface="Arial"/>
              </a:rPr>
              <a:t>GET /</a:t>
            </a:r>
            <a:r>
              <a:rPr lang="en-US" sz="1600" dirty="0" err="1">
                <a:cs typeface="Arial"/>
              </a:rPr>
              <a:t>balance.py?session</a:t>
            </a:r>
            <a:r>
              <a:rPr lang="en-US" sz="1600" dirty="0" smtClean="0">
                <a:cs typeface="Arial"/>
              </a:rPr>
              <a:t>=4242</a:t>
            </a:r>
            <a:endParaRPr lang="en-US" sz="1600" dirty="0">
              <a:cs typeface="Arial"/>
            </a:endParaRPr>
          </a:p>
        </p:txBody>
      </p:sp>
      <p:sp>
        <p:nvSpPr>
          <p:cNvPr id="28" name="Line 8"/>
          <p:cNvSpPr>
            <a:spLocks noChangeShapeType="1"/>
          </p:cNvSpPr>
          <p:nvPr/>
        </p:nvSpPr>
        <p:spPr bwMode="auto">
          <a:xfrm flipV="1">
            <a:off x="2228610" y="5039413"/>
            <a:ext cx="4740404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9" name="Text Box 14"/>
          <p:cNvSpPr txBox="1">
            <a:spLocks noChangeArrowheads="1"/>
          </p:cNvSpPr>
          <p:nvPr/>
        </p:nvSpPr>
        <p:spPr bwMode="auto">
          <a:xfrm>
            <a:off x="3591465" y="4572606"/>
            <a:ext cx="27813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>
                <a:solidFill>
                  <a:schemeClr val="tx1"/>
                </a:solidFill>
                <a:latin typeface="Arial"/>
                <a:cs typeface="Arial"/>
              </a:rPr>
              <a:t>(4) OK</a:t>
            </a:r>
            <a:endParaRPr lang="en-US" sz="1600" dirty="0">
              <a:solidFill>
                <a:schemeClr val="tx1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4441611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49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49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49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49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49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49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34919" grpId="0" animBg="1"/>
      <p:bldP spid="934920" grpId="0" animBg="1"/>
      <p:bldP spid="934925" grpId="0"/>
      <p:bldP spid="934926" grpId="0"/>
      <p:bldP spid="934933" grpId="0"/>
      <p:bldP spid="24" grpId="0" animBg="1"/>
      <p:bldP spid="25" grpId="0"/>
      <p:bldP spid="26" grpId="0" animBg="1"/>
      <p:bldP spid="27" grpId="0"/>
      <p:bldP spid="28" grpId="0" animBg="1"/>
      <p:bldP spid="2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4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Session Fixation</a:t>
            </a:r>
          </a:p>
        </p:txBody>
      </p:sp>
      <p:graphicFrame>
        <p:nvGraphicFramePr>
          <p:cNvPr id="934916" name="Object 4"/>
          <p:cNvGraphicFramePr>
            <a:graphicFrameLocks noChangeAspect="1"/>
          </p:cNvGraphicFramePr>
          <p:nvPr/>
        </p:nvGraphicFramePr>
        <p:xfrm>
          <a:off x="1066800" y="5123309"/>
          <a:ext cx="1219200" cy="812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8" r:id="rId4" imgW="4581525" imgH="3524250" progId="">
                  <p:embed/>
                </p:oleObj>
              </mc:Choice>
              <mc:Fallback>
                <p:oleObj r:id="rId4" imgW="4581525" imgH="3524250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5123309"/>
                        <a:ext cx="1219200" cy="812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34917" name="Object 5"/>
          <p:cNvGraphicFramePr>
            <a:graphicFrameLocks noChangeAspect="1"/>
          </p:cNvGraphicFramePr>
          <p:nvPr/>
        </p:nvGraphicFramePr>
        <p:xfrm>
          <a:off x="7315200" y="3218309"/>
          <a:ext cx="520700" cy="1371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" r:id="rId6" imgW="1511166" imgH="3975234" progId="">
                  <p:embed/>
                </p:oleObj>
              </mc:Choice>
              <mc:Fallback>
                <p:oleObj r:id="rId6" imgW="1511166" imgH="3975234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15200" y="3218309"/>
                        <a:ext cx="520700" cy="1371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34918" name="Object 6"/>
          <p:cNvGraphicFramePr>
            <a:graphicFrameLocks noChangeAspect="1"/>
          </p:cNvGraphicFramePr>
          <p:nvPr/>
        </p:nvGraphicFramePr>
        <p:xfrm>
          <a:off x="1524000" y="2151509"/>
          <a:ext cx="606425" cy="106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0" r:id="rId8" imgW="2114550" imgH="3705225" progId="">
                  <p:embed/>
                </p:oleObj>
              </mc:Choice>
              <mc:Fallback>
                <p:oleObj r:id="rId8" imgW="2114550" imgH="3705225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2151509"/>
                        <a:ext cx="606425" cy="1066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34919" name="Line 7"/>
          <p:cNvSpPr>
            <a:spLocks noChangeShapeType="1"/>
          </p:cNvSpPr>
          <p:nvPr/>
        </p:nvSpPr>
        <p:spPr bwMode="auto">
          <a:xfrm>
            <a:off x="2286000" y="2227709"/>
            <a:ext cx="480060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34920" name="Line 8"/>
          <p:cNvSpPr>
            <a:spLocks noChangeShapeType="1"/>
          </p:cNvSpPr>
          <p:nvPr/>
        </p:nvSpPr>
        <p:spPr bwMode="auto">
          <a:xfrm>
            <a:off x="2286000" y="2608709"/>
            <a:ext cx="480060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34921" name="Line 9"/>
          <p:cNvSpPr>
            <a:spLocks noChangeShapeType="1"/>
          </p:cNvSpPr>
          <p:nvPr/>
        </p:nvSpPr>
        <p:spPr bwMode="auto">
          <a:xfrm>
            <a:off x="2286000" y="3065909"/>
            <a:ext cx="480060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34922" name="Line 10"/>
          <p:cNvSpPr>
            <a:spLocks noChangeShapeType="1"/>
          </p:cNvSpPr>
          <p:nvPr/>
        </p:nvSpPr>
        <p:spPr bwMode="auto">
          <a:xfrm flipV="1">
            <a:off x="2362200" y="4361309"/>
            <a:ext cx="46482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34923" name="Line 11"/>
          <p:cNvSpPr>
            <a:spLocks noChangeShapeType="1"/>
          </p:cNvSpPr>
          <p:nvPr/>
        </p:nvSpPr>
        <p:spPr bwMode="auto">
          <a:xfrm flipV="1">
            <a:off x="2438400" y="4742309"/>
            <a:ext cx="46482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34924" name="Line 12"/>
          <p:cNvSpPr>
            <a:spLocks noChangeShapeType="1"/>
          </p:cNvSpPr>
          <p:nvPr/>
        </p:nvSpPr>
        <p:spPr bwMode="auto">
          <a:xfrm>
            <a:off x="1752600" y="3370709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34925" name="Text Box 13"/>
          <p:cNvSpPr txBox="1">
            <a:spLocks noChangeArrowheads="1"/>
          </p:cNvSpPr>
          <p:nvPr/>
        </p:nvSpPr>
        <p:spPr bwMode="auto">
          <a:xfrm rot="655346">
            <a:off x="3422875" y="2476031"/>
            <a:ext cx="34575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>
                <a:solidFill>
                  <a:schemeClr val="tx1"/>
                </a:solidFill>
                <a:latin typeface="Arial"/>
                <a:cs typeface="Arial"/>
              </a:rPr>
              <a:t>(1) GET /</a:t>
            </a:r>
            <a:r>
              <a:rPr lang="en-US" sz="1600" dirty="0" err="1">
                <a:solidFill>
                  <a:schemeClr val="tx1"/>
                </a:solidFill>
                <a:latin typeface="Arial"/>
                <a:cs typeface="Arial"/>
              </a:rPr>
              <a:t>login.py</a:t>
            </a:r>
            <a:endParaRPr lang="en-US" sz="16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934926" name="Text Box 14"/>
          <p:cNvSpPr txBox="1">
            <a:spLocks noChangeArrowheads="1"/>
          </p:cNvSpPr>
          <p:nvPr/>
        </p:nvSpPr>
        <p:spPr bwMode="auto">
          <a:xfrm rot="764140">
            <a:off x="3429000" y="2837309"/>
            <a:ext cx="27813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>
                <a:solidFill>
                  <a:schemeClr val="tx1"/>
                </a:solidFill>
                <a:latin typeface="Arial"/>
                <a:cs typeface="Arial"/>
              </a:rPr>
              <a:t>(2) session=55181</a:t>
            </a:r>
          </a:p>
        </p:txBody>
      </p:sp>
      <p:sp>
        <p:nvSpPr>
          <p:cNvPr id="934928" name="Text Box 16"/>
          <p:cNvSpPr txBox="1">
            <a:spLocks noChangeArrowheads="1"/>
          </p:cNvSpPr>
          <p:nvPr/>
        </p:nvSpPr>
        <p:spPr bwMode="auto">
          <a:xfrm rot="752787">
            <a:off x="2703096" y="3321245"/>
            <a:ext cx="49053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>
                <a:solidFill>
                  <a:schemeClr val="tx1"/>
                </a:solidFill>
                <a:latin typeface="Arial"/>
                <a:cs typeface="Arial"/>
              </a:rPr>
              <a:t>(6) GET /</a:t>
            </a:r>
            <a:r>
              <a:rPr lang="en-US" sz="1600" dirty="0" err="1">
                <a:solidFill>
                  <a:schemeClr val="tx1"/>
                </a:solidFill>
                <a:latin typeface="Arial"/>
                <a:cs typeface="Arial"/>
              </a:rPr>
              <a:t>balance.py?session</a:t>
            </a:r>
            <a:r>
              <a:rPr lang="en-US" sz="1600" dirty="0">
                <a:solidFill>
                  <a:schemeClr val="tx1"/>
                </a:solidFill>
                <a:latin typeface="Arial"/>
                <a:cs typeface="Arial"/>
              </a:rPr>
              <a:t>=55181</a:t>
            </a:r>
          </a:p>
        </p:txBody>
      </p:sp>
      <p:sp>
        <p:nvSpPr>
          <p:cNvPr id="934929" name="Text Box 17"/>
          <p:cNvSpPr txBox="1">
            <a:spLocks noChangeArrowheads="1"/>
          </p:cNvSpPr>
          <p:nvPr/>
        </p:nvSpPr>
        <p:spPr bwMode="auto">
          <a:xfrm>
            <a:off x="1752600" y="3675509"/>
            <a:ext cx="4116137" cy="677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dirty="0">
                <a:solidFill>
                  <a:schemeClr val="tx1"/>
                </a:solidFill>
                <a:latin typeface="Arial"/>
                <a:cs typeface="Arial"/>
              </a:rPr>
              <a:t>(3) Attacker lures victim into clicking on</a:t>
            </a:r>
          </a:p>
          <a:p>
            <a:pPr>
              <a:spcBef>
                <a:spcPct val="50000"/>
              </a:spcBef>
            </a:pPr>
            <a:r>
              <a:rPr lang="en-US" sz="1600" dirty="0">
                <a:solidFill>
                  <a:schemeClr val="tx1"/>
                </a:solidFill>
                <a:latin typeface="Arial"/>
                <a:cs typeface="Arial"/>
              </a:rPr>
              <a:t>http://</a:t>
            </a:r>
            <a:r>
              <a:rPr lang="en-US" sz="1600" dirty="0" err="1">
                <a:solidFill>
                  <a:schemeClr val="tx1"/>
                </a:solidFill>
                <a:latin typeface="Arial"/>
                <a:cs typeface="Arial"/>
              </a:rPr>
              <a:t>bank.com</a:t>
            </a:r>
            <a:r>
              <a:rPr lang="en-US" sz="1600" dirty="0">
                <a:solidFill>
                  <a:schemeClr val="tx1"/>
                </a:solidFill>
                <a:latin typeface="Arial"/>
                <a:cs typeface="Arial"/>
              </a:rPr>
              <a:t>/</a:t>
            </a:r>
            <a:r>
              <a:rPr lang="en-US" sz="1600" dirty="0" err="1">
                <a:solidFill>
                  <a:schemeClr val="tx1"/>
                </a:solidFill>
                <a:latin typeface="Arial"/>
                <a:cs typeface="Arial"/>
              </a:rPr>
              <a:t>login.py?session</a:t>
            </a:r>
            <a:r>
              <a:rPr lang="en-US" sz="1600" dirty="0">
                <a:solidFill>
                  <a:schemeClr val="tx1"/>
                </a:solidFill>
                <a:latin typeface="Arial"/>
                <a:cs typeface="Arial"/>
              </a:rPr>
              <a:t>=55181</a:t>
            </a:r>
          </a:p>
        </p:txBody>
      </p:sp>
      <p:sp>
        <p:nvSpPr>
          <p:cNvPr id="934930" name="Text Box 18"/>
          <p:cNvSpPr txBox="1">
            <a:spLocks noChangeArrowheads="1"/>
          </p:cNvSpPr>
          <p:nvPr/>
        </p:nvSpPr>
        <p:spPr bwMode="auto">
          <a:xfrm rot="20991064">
            <a:off x="2281238" y="4437509"/>
            <a:ext cx="44291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>
                <a:solidFill>
                  <a:schemeClr val="tx1"/>
                </a:solidFill>
                <a:latin typeface="Helvetica" pitchFamily="-65" charset="0"/>
              </a:rPr>
              <a:t>(4) GET /login.py?</a:t>
            </a:r>
            <a:r>
              <a:rPr lang="en-US" sz="1600">
                <a:solidFill>
                  <a:srgbClr val="CC0000"/>
                </a:solidFill>
                <a:latin typeface="Helvetica" pitchFamily="-65" charset="0"/>
              </a:rPr>
              <a:t>session=55181</a:t>
            </a:r>
            <a:endParaRPr lang="en-US" sz="1600">
              <a:solidFill>
                <a:schemeClr val="tx1"/>
              </a:solidFill>
              <a:latin typeface="Helvetica" pitchFamily="-65" charset="0"/>
            </a:endParaRPr>
          </a:p>
        </p:txBody>
      </p:sp>
      <p:sp>
        <p:nvSpPr>
          <p:cNvPr id="934932" name="Text Box 20"/>
          <p:cNvSpPr txBox="1">
            <a:spLocks noChangeArrowheads="1"/>
          </p:cNvSpPr>
          <p:nvPr/>
        </p:nvSpPr>
        <p:spPr bwMode="auto">
          <a:xfrm rot="20991064">
            <a:off x="2209800" y="4742309"/>
            <a:ext cx="61944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>
                <a:solidFill>
                  <a:schemeClr val="tx1"/>
                </a:solidFill>
                <a:latin typeface="Helvetica" pitchFamily="-65" charset="0"/>
              </a:rPr>
              <a:t>(5) GET /form.py?user=joe&amp;pwd=foo&amp;session=55181</a:t>
            </a:r>
          </a:p>
        </p:txBody>
      </p:sp>
      <p:sp>
        <p:nvSpPr>
          <p:cNvPr id="934933" name="Text Box 21"/>
          <p:cNvSpPr txBox="1">
            <a:spLocks noChangeArrowheads="1"/>
          </p:cNvSpPr>
          <p:nvPr/>
        </p:nvSpPr>
        <p:spPr bwMode="auto">
          <a:xfrm>
            <a:off x="7049040" y="4661644"/>
            <a:ext cx="140916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err="1">
                <a:solidFill>
                  <a:schemeClr val="tx1"/>
                </a:solidFill>
                <a:latin typeface="Eurostile"/>
                <a:cs typeface="Eurostile"/>
              </a:rPr>
              <a:t>bank.com</a:t>
            </a:r>
            <a:endParaRPr lang="en-US" dirty="0">
              <a:solidFill>
                <a:schemeClr val="tx1"/>
              </a:solidFill>
              <a:latin typeface="Eurostile"/>
              <a:cs typeface="Eurostile"/>
            </a:endParaRPr>
          </a:p>
        </p:txBody>
      </p:sp>
      <p:sp>
        <p:nvSpPr>
          <p:cNvPr id="934934" name="Text Box 22"/>
          <p:cNvSpPr txBox="1">
            <a:spLocks noChangeArrowheads="1"/>
          </p:cNvSpPr>
          <p:nvPr/>
        </p:nvSpPr>
        <p:spPr bwMode="auto">
          <a:xfrm>
            <a:off x="914400" y="5961509"/>
            <a:ext cx="10144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chemeClr val="tx1"/>
                </a:solidFill>
                <a:latin typeface="Eurostile"/>
                <a:cs typeface="Eurostile"/>
              </a:rPr>
              <a:t>Victim</a:t>
            </a:r>
          </a:p>
        </p:txBody>
      </p:sp>
      <p:sp>
        <p:nvSpPr>
          <p:cNvPr id="934935" name="Text Box 23"/>
          <p:cNvSpPr txBox="1">
            <a:spLocks noChangeArrowheads="1"/>
          </p:cNvSpPr>
          <p:nvPr/>
        </p:nvSpPr>
        <p:spPr bwMode="auto">
          <a:xfrm>
            <a:off x="1143000" y="1618109"/>
            <a:ext cx="1301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>
                <a:solidFill>
                  <a:schemeClr val="tx1"/>
                </a:solidFill>
                <a:latin typeface="Eurostile"/>
                <a:cs typeface="Eurostile"/>
              </a:rPr>
              <a:t>Attacker</a:t>
            </a:r>
          </a:p>
        </p:txBody>
      </p:sp>
      <p:sp>
        <p:nvSpPr>
          <p:cNvPr id="21" name="Slide Number Placeholder 20"/>
          <p:cNvSpPr>
            <a:spLocks noGrp="1"/>
          </p:cNvSpPr>
          <p:nvPr>
            <p:ph type="sldNum" sz="quarter" idx="4294967295"/>
          </p:nvPr>
        </p:nvSpPr>
        <p:spPr>
          <a:xfrm>
            <a:off x="8458200" y="6400800"/>
            <a:ext cx="685800" cy="457200"/>
          </a:xfrm>
          <a:prstGeom prst="rect">
            <a:avLst/>
          </a:prstGeom>
        </p:spPr>
        <p:txBody>
          <a:bodyPr/>
          <a:lstStyle/>
          <a:p>
            <a:fld id="{BD5F6748-727B-F942-A49F-96C7BB40957B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23580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49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49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49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49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49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49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49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49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49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49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49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49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49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49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49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49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34919" grpId="0" animBg="1"/>
      <p:bldP spid="934920" grpId="0" animBg="1"/>
      <p:bldP spid="934921" grpId="0" animBg="1"/>
      <p:bldP spid="934922" grpId="0" animBg="1"/>
      <p:bldP spid="934923" grpId="0" animBg="1"/>
      <p:bldP spid="934924" grpId="0" animBg="1"/>
      <p:bldP spid="934925" grpId="0"/>
      <p:bldP spid="934926" grpId="0"/>
      <p:bldP spid="934928" grpId="0"/>
      <p:bldP spid="934929" grpId="0"/>
      <p:bldP spid="934930" grpId="0"/>
      <p:bldP spid="934932" grpId="0"/>
      <p:bldP spid="934933" grpId="0"/>
      <p:bldP spid="93493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5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Session Fixation</a:t>
            </a:r>
          </a:p>
        </p:txBody>
      </p:sp>
      <p:sp>
        <p:nvSpPr>
          <p:cNvPr id="935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If </a:t>
            </a:r>
            <a:r>
              <a:rPr lang="en-US" dirty="0" smtClean="0"/>
              <a:t>the application blindly accepts </a:t>
            </a:r>
            <a:r>
              <a:rPr lang="en-US" dirty="0"/>
              <a:t>an existing session ID, then the initial setup phase is not necessary</a:t>
            </a:r>
          </a:p>
          <a:p>
            <a:r>
              <a:rPr lang="en-US" dirty="0"/>
              <a:t>Session IDs should always </a:t>
            </a:r>
            <a:r>
              <a:rPr lang="en-US" dirty="0" smtClean="0"/>
              <a:t>be regenerated </a:t>
            </a:r>
            <a:r>
              <a:rPr lang="en-US" dirty="0"/>
              <a:t>after login and never </a:t>
            </a:r>
            <a:r>
              <a:rPr lang="en-US" dirty="0" smtClean="0"/>
              <a:t>allowed </a:t>
            </a:r>
            <a:r>
              <a:rPr lang="en-US" dirty="0"/>
              <a:t>to be “inherited”</a:t>
            </a:r>
          </a:p>
          <a:p>
            <a:r>
              <a:rPr lang="en-US" dirty="0"/>
              <a:t>Session fixation can be composed with cross-site scripting to achieve session id initialization (e.g., by setting the cookie value)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See: M. </a:t>
            </a:r>
            <a:r>
              <a:rPr lang="en-US" dirty="0" err="1"/>
              <a:t>Kolsek</a:t>
            </a:r>
            <a:r>
              <a:rPr lang="en-US" dirty="0"/>
              <a:t>, “Session Fixation Vulnerability in Web-based Applications”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8458200" y="6400800"/>
            <a:ext cx="685800" cy="457200"/>
          </a:xfrm>
          <a:prstGeom prst="rect">
            <a:avLst/>
          </a:prstGeom>
        </p:spPr>
        <p:txBody>
          <a:bodyPr/>
          <a:lstStyle/>
          <a:p>
            <a:fld id="{BD5F6748-727B-F942-A49F-96C7BB40957B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43147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5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5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5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59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adam_seclab_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 w="76200">
          <a:headEnd type="none"/>
          <a:tailEnd type="triangle"/>
        </a:ln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118852</TotalTime>
  <Words>1162</Words>
  <Application>Microsoft Macintosh PowerPoint</Application>
  <PresentationFormat>On-screen Show (4:3)</PresentationFormat>
  <Paragraphs>161</Paragraphs>
  <Slides>17</Slides>
  <Notes>8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0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adam_seclab_theme</vt:lpstr>
      <vt:lpstr>Attacking Authentication and Authorization</vt:lpstr>
      <vt:lpstr>Definitions</vt:lpstr>
      <vt:lpstr>Attacking Authentication</vt:lpstr>
      <vt:lpstr>Eavesdropping  Credentials and Authenticators</vt:lpstr>
      <vt:lpstr>Brute-forcing  Credentials and Authenticators</vt:lpstr>
      <vt:lpstr>Bypassing Authentication</vt:lpstr>
      <vt:lpstr>Session Fixation</vt:lpstr>
      <vt:lpstr>Session Fixation</vt:lpstr>
      <vt:lpstr>Session Fixation</vt:lpstr>
      <vt:lpstr>Authorization Attacks</vt:lpstr>
      <vt:lpstr>Authorization Attacks</vt:lpstr>
      <vt:lpstr>PHP register_global</vt:lpstr>
      <vt:lpstr>PHP – register_globals</vt:lpstr>
      <vt:lpstr>Example</vt:lpstr>
      <vt:lpstr>PowerPoint Presentation</vt:lpstr>
      <vt:lpstr>Server (Mis)Configuration:  Unexpected Interactions</vt:lpstr>
      <vt:lpstr>Summary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</dc:creator>
  <cp:lastModifiedBy>A</cp:lastModifiedBy>
  <cp:revision>3407</cp:revision>
  <cp:lastPrinted>2011-10-05T20:20:50Z</cp:lastPrinted>
  <dcterms:created xsi:type="dcterms:W3CDTF">2011-09-20T20:28:25Z</dcterms:created>
  <dcterms:modified xsi:type="dcterms:W3CDTF">2015-02-20T15:10:57Z</dcterms:modified>
</cp:coreProperties>
</file>