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7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60" r:id="rId14"/>
    <p:sldId id="261" r:id="rId15"/>
    <p:sldId id="275" r:id="rId16"/>
    <p:sldId id="262" r:id="rId17"/>
    <p:sldId id="279" r:id="rId18"/>
    <p:sldId id="264" r:id="rId19"/>
    <p:sldId id="276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0" autoAdjust="0"/>
    <p:restoredTop sz="89701" autoAdjust="0"/>
  </p:normalViewPr>
  <p:slideViewPr>
    <p:cSldViewPr snapToGrid="0" snapToObjects="1">
      <p:cViewPr varScale="1">
        <p:scale>
          <a:sx n="95" d="100"/>
          <a:sy n="95" d="100"/>
        </p:scale>
        <p:origin x="-904" y="-112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0" y="17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2/12/15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2/12/15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Adam Doupé, Security and Vulnerability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Adam Doupé, Security and </a:t>
            </a:r>
            <a:r>
              <a:rPr lang="fr-FR" dirty="0" err="1" smtClean="0"/>
              <a:t>Vulnerability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1" smtClean="0"/>
              <a:t>Bypassing Client-Side Protection</a:t>
            </a:r>
            <a:endParaRPr lang="en-US" noProof="1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1" smtClean="0"/>
              <a:t>CSE 591 – Security and Vulnerability Analysis</a:t>
            </a:r>
          </a:p>
          <a:p>
            <a:r>
              <a:rPr lang="en-US" noProof="1" smtClean="0"/>
              <a:t>Spring 2015</a:t>
            </a:r>
          </a:p>
          <a:p>
            <a:endParaRPr lang="en-US" noProof="1" smtClean="0"/>
          </a:p>
          <a:p>
            <a:r>
              <a:rPr lang="en-US" noProof="1" smtClean="0"/>
              <a:t>Adam Doupé</a:t>
            </a:r>
          </a:p>
          <a:p>
            <a:r>
              <a:rPr lang="en-US" i="1" noProof="1" smtClean="0"/>
              <a:t>Arizona State University</a:t>
            </a:r>
            <a:endParaRPr lang="en-US" noProof="1" smtClean="0"/>
          </a:p>
          <a:p>
            <a:r>
              <a:rPr lang="en-US" noProof="1" smtClean="0"/>
              <a:t>http://adamdoupe.com</a:t>
            </a:r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First, need to find our cookie from our browser</a:t>
            </a:r>
          </a:p>
          <a:p>
            <a:r>
              <a:rPr lang="en-US" dirty="0" smtClean="0"/>
              <a:t>Then, we can use curl to include that cookie using the -b options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curl -b PHPSESSID=n7591kbbse8rug4dfn019skv05 -F </a:t>
            </a:r>
            <a:r>
              <a:rPr lang="en-US" dirty="0" err="1">
                <a:latin typeface="Consolas"/>
                <a:cs typeface="Consolas"/>
              </a:rPr>
              <a:t>oid</a:t>
            </a:r>
            <a:r>
              <a:rPr lang="en-US" dirty="0">
                <a:latin typeface="Consolas"/>
                <a:cs typeface="Consolas"/>
              </a:rPr>
              <a:t>=5929 -F price=2500 -F cur=</a:t>
            </a:r>
            <a:r>
              <a:rPr lang="en-US" dirty="0" err="1">
                <a:latin typeface="Consolas"/>
                <a:cs typeface="Consolas"/>
              </a:rPr>
              <a:t>usd</a:t>
            </a:r>
            <a:r>
              <a:rPr lang="en-US" dirty="0">
                <a:latin typeface="Consolas"/>
                <a:cs typeface="Consolas"/>
              </a:rPr>
              <a:t> http://192.168.84.167/code/</a:t>
            </a:r>
            <a:r>
              <a:rPr lang="en-US" dirty="0" err="1" smtClean="0">
                <a:latin typeface="Consolas"/>
                <a:cs typeface="Consolas"/>
              </a:rPr>
              <a:t>purchase.php</a:t>
            </a:r>
            <a:endParaRPr lang="en-US" dirty="0" smtClean="0">
              <a:latin typeface="Consolas"/>
              <a:cs typeface="Consolas"/>
            </a:endParaRPr>
          </a:p>
          <a:p>
            <a:pPr lvl="1"/>
            <a:r>
              <a:rPr lang="en-US" dirty="0">
                <a:latin typeface="Consolas"/>
                <a:cs typeface="Consolas"/>
              </a:rPr>
              <a:t>Purchase successful, your final order total is 2,500 </a:t>
            </a:r>
            <a:r>
              <a:rPr lang="en-US" dirty="0" err="1">
                <a:latin typeface="Consolas"/>
                <a:cs typeface="Consolas"/>
              </a:rPr>
              <a:t>usd</a:t>
            </a:r>
            <a:r>
              <a:rPr lang="en-US" dirty="0">
                <a:latin typeface="Consolas"/>
                <a:cs typeface="Consolas"/>
              </a:rPr>
              <a:t> charged to your CC </a:t>
            </a:r>
            <a:r>
              <a:rPr lang="en-US" dirty="0" smtClean="0">
                <a:latin typeface="Consolas"/>
                <a:cs typeface="Consolas"/>
              </a:rPr>
              <a:t>XXXXXXXXXXXX1408</a:t>
            </a:r>
          </a:p>
          <a:p>
            <a:r>
              <a:rPr lang="en-US" dirty="0" smtClean="0"/>
              <a:t>Hurray, we were able to make a successful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940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What happens when we manipulate the values?</a:t>
            </a:r>
          </a:p>
          <a:p>
            <a:r>
              <a:rPr lang="en-US" dirty="0" smtClean="0"/>
              <a:t>What could </a:t>
            </a:r>
            <a:r>
              <a:rPr lang="en-US" dirty="0" err="1" smtClean="0"/>
              <a:t>oid</a:t>
            </a:r>
            <a:r>
              <a:rPr lang="en-US" dirty="0" smtClean="0"/>
              <a:t> stand for?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curl -b PHPSESSID=n7591kbbse8rug4dfn019skv05 -F </a:t>
            </a:r>
            <a:r>
              <a:rPr lang="en-US" dirty="0" err="1">
                <a:latin typeface="Consolas"/>
                <a:cs typeface="Consolas"/>
              </a:rPr>
              <a:t>oid</a:t>
            </a:r>
            <a:r>
              <a:rPr lang="en-US" dirty="0">
                <a:latin typeface="Consolas"/>
                <a:cs typeface="Consolas"/>
              </a:rPr>
              <a:t>=1 -F price=2500 -F cur=</a:t>
            </a:r>
            <a:r>
              <a:rPr lang="en-US" dirty="0" err="1">
                <a:latin typeface="Consolas"/>
                <a:cs typeface="Consolas"/>
              </a:rPr>
              <a:t>usd</a:t>
            </a:r>
            <a:r>
              <a:rPr lang="en-US" dirty="0">
                <a:latin typeface="Consolas"/>
                <a:cs typeface="Consolas"/>
              </a:rPr>
              <a:t> http://192.168.84.167/code/</a:t>
            </a:r>
            <a:r>
              <a:rPr lang="en-US" dirty="0" err="1" smtClean="0">
                <a:latin typeface="Consolas"/>
                <a:cs typeface="Consolas"/>
              </a:rPr>
              <a:t>purchase.php</a:t>
            </a:r>
            <a:endParaRPr lang="en-US" dirty="0" smtClean="0">
              <a:latin typeface="Consolas"/>
              <a:cs typeface="Consolas"/>
            </a:endParaRPr>
          </a:p>
          <a:p>
            <a:pPr lvl="1"/>
            <a:r>
              <a:rPr lang="en-US" dirty="0">
                <a:latin typeface="Consolas"/>
                <a:cs typeface="Consolas"/>
              </a:rPr>
              <a:t>FAIL, not your order</a:t>
            </a:r>
            <a:r>
              <a:rPr lang="en-US" dirty="0" smtClean="0">
                <a:latin typeface="Consolas"/>
                <a:cs typeface="Consolas"/>
              </a:rPr>
              <a:t>!</a:t>
            </a:r>
          </a:p>
          <a:p>
            <a:r>
              <a:rPr lang="en-US" dirty="0" smtClean="0"/>
              <a:t>What does price stand for?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curl -b PHPSESSID=n7591kbbse8rug4dfn019skv05 -F </a:t>
            </a:r>
            <a:r>
              <a:rPr lang="en-US" dirty="0" err="1">
                <a:latin typeface="Consolas"/>
                <a:cs typeface="Consolas"/>
              </a:rPr>
              <a:t>oid</a:t>
            </a:r>
            <a:r>
              <a:rPr lang="en-US" dirty="0">
                <a:latin typeface="Consolas"/>
                <a:cs typeface="Consolas"/>
              </a:rPr>
              <a:t>=5929 -F price=1 -F cur=</a:t>
            </a:r>
            <a:r>
              <a:rPr lang="en-US" dirty="0" err="1">
                <a:latin typeface="Consolas"/>
                <a:cs typeface="Consolas"/>
              </a:rPr>
              <a:t>usd</a:t>
            </a:r>
            <a:r>
              <a:rPr lang="en-US" dirty="0">
                <a:latin typeface="Consolas"/>
                <a:cs typeface="Consolas"/>
              </a:rPr>
              <a:t> http://192.168.84.167/code/</a:t>
            </a:r>
            <a:r>
              <a:rPr lang="en-US" dirty="0" err="1" smtClean="0">
                <a:latin typeface="Consolas"/>
                <a:cs typeface="Consolas"/>
              </a:rPr>
              <a:t>purchase.php</a:t>
            </a:r>
            <a:endParaRPr lang="en-US" dirty="0" smtClean="0">
              <a:latin typeface="Consolas"/>
              <a:cs typeface="Consolas"/>
            </a:endParaRPr>
          </a:p>
          <a:p>
            <a:pPr lvl="1"/>
            <a:r>
              <a:rPr lang="en-US" dirty="0">
                <a:latin typeface="Consolas"/>
                <a:cs typeface="Consolas"/>
              </a:rPr>
              <a:t>FAIL, not the correct price</a:t>
            </a:r>
            <a:r>
              <a:rPr lang="en-US" dirty="0" smtClean="0">
                <a:latin typeface="Consolas"/>
                <a:cs typeface="Consolas"/>
              </a:rPr>
              <a:t>!</a:t>
            </a:r>
          </a:p>
          <a:p>
            <a:r>
              <a:rPr lang="en-US" dirty="0" smtClean="0"/>
              <a:t>What does cur stand for?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curl -b PHPSESSID=n7591kbbse8rug4dfn019skv05 -F </a:t>
            </a:r>
            <a:r>
              <a:rPr lang="en-US" dirty="0" err="1">
                <a:latin typeface="Consolas"/>
                <a:cs typeface="Consolas"/>
              </a:rPr>
              <a:t>oid</a:t>
            </a:r>
            <a:r>
              <a:rPr lang="en-US" dirty="0">
                <a:latin typeface="Consolas"/>
                <a:cs typeface="Consolas"/>
              </a:rPr>
              <a:t>=5929 -F price=2500 -F cur=</a:t>
            </a:r>
            <a:r>
              <a:rPr lang="en-US" dirty="0" err="1">
                <a:latin typeface="Consolas"/>
                <a:cs typeface="Consolas"/>
              </a:rPr>
              <a:t>huf</a:t>
            </a:r>
            <a:r>
              <a:rPr lang="en-US" dirty="0">
                <a:latin typeface="Consolas"/>
                <a:cs typeface="Consolas"/>
              </a:rPr>
              <a:t> http://192.168.84.167/code/</a:t>
            </a:r>
            <a:r>
              <a:rPr lang="en-US" dirty="0" err="1" smtClean="0">
                <a:latin typeface="Consolas"/>
                <a:cs typeface="Consolas"/>
              </a:rPr>
              <a:t>purchase.php</a:t>
            </a:r>
            <a:endParaRPr lang="en-US" dirty="0" smtClean="0">
              <a:latin typeface="Consolas"/>
              <a:cs typeface="Consolas"/>
            </a:endParaRPr>
          </a:p>
          <a:p>
            <a:pPr lvl="1"/>
            <a:r>
              <a:rPr lang="en-US" dirty="0">
                <a:latin typeface="Consolas"/>
                <a:cs typeface="Consolas"/>
              </a:rPr>
              <a:t>Purchase successful, your final order total is 2,500 </a:t>
            </a:r>
            <a:r>
              <a:rPr lang="en-US" dirty="0" err="1">
                <a:latin typeface="Consolas"/>
                <a:cs typeface="Consolas"/>
              </a:rPr>
              <a:t>huf</a:t>
            </a:r>
            <a:r>
              <a:rPr lang="en-US" dirty="0">
                <a:latin typeface="Consolas"/>
                <a:cs typeface="Consolas"/>
              </a:rPr>
              <a:t> charged to your CC XXXXXXXXXXXX1408</a:t>
            </a:r>
            <a:endParaRPr lang="en-US" dirty="0" smtClean="0">
              <a:latin typeface="Consolas"/>
              <a:cs typeface="Consolas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839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2-12 at 11.09.2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711200"/>
            <a:ext cx="86995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410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we have seen, cookies are used to store state on the browser</a:t>
            </a:r>
          </a:p>
          <a:p>
            <a:pPr lvl="1"/>
            <a:r>
              <a:rPr lang="en-US" dirty="0" smtClean="0"/>
              <a:t>Server requests that the client store a bit of state on the browser</a:t>
            </a:r>
          </a:p>
          <a:p>
            <a:pPr lvl="1"/>
            <a:r>
              <a:rPr lang="en-US" dirty="0" smtClean="0"/>
              <a:t>Cookie can be any arbitrary data</a:t>
            </a:r>
          </a:p>
          <a:p>
            <a:r>
              <a:rPr lang="en-US" dirty="0" smtClean="0"/>
              <a:t>Just as we saw in the previous example, we can manipulate cookies via curl or with browser extension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471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query parameters of a URL could also be used as information</a:t>
            </a:r>
          </a:p>
          <a:p>
            <a:pPr lvl="1"/>
            <a:r>
              <a:rPr lang="en-US" dirty="0" smtClean="0"/>
              <a:t>Perhaps the price is calculated from a query parameter</a:t>
            </a:r>
          </a:p>
          <a:p>
            <a:pPr lvl="1"/>
            <a:r>
              <a:rPr lang="en-US" dirty="0" smtClean="0"/>
              <a:t>Why would a developer do this?</a:t>
            </a:r>
          </a:p>
          <a:p>
            <a:r>
              <a:rPr lang="en-US" dirty="0" smtClean="0"/>
              <a:t>Manipulating the query parameter could change the </a:t>
            </a:r>
            <a:r>
              <a:rPr lang="en-US" dirty="0" smtClean="0"/>
              <a:t>price</a:t>
            </a:r>
          </a:p>
          <a:p>
            <a:pPr lvl="1"/>
            <a:r>
              <a:rPr lang="en-US" dirty="0" smtClean="0"/>
              <a:t>If the application accepts the new price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301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51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Referer</a:t>
            </a:r>
            <a:r>
              <a:rPr lang="en-US" dirty="0" smtClean="0"/>
              <a:t>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referer</a:t>
            </a:r>
            <a:r>
              <a:rPr lang="en-US" dirty="0" smtClean="0"/>
              <a:t> HTTP header is defined in the HTTP 1.0 RFC as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Referer</a:t>
            </a:r>
            <a:r>
              <a:rPr lang="en-US" dirty="0"/>
              <a:t> request-header field allows the client to specify, </a:t>
            </a:r>
            <a:r>
              <a:rPr lang="en-US" dirty="0" smtClean="0"/>
              <a:t>for the </a:t>
            </a:r>
            <a:r>
              <a:rPr lang="en-US" dirty="0"/>
              <a:t>server's benefit, the address (URI) of the resource from </a:t>
            </a:r>
            <a:r>
              <a:rPr lang="en-US" dirty="0" smtClean="0"/>
              <a:t>which the </a:t>
            </a:r>
            <a:r>
              <a:rPr lang="en-US" dirty="0"/>
              <a:t>Request-URI was obtained. This allows a server to generate </a:t>
            </a:r>
            <a:r>
              <a:rPr lang="en-US" dirty="0" smtClean="0"/>
              <a:t>lists of </a:t>
            </a:r>
            <a:r>
              <a:rPr lang="en-US" dirty="0"/>
              <a:t>back-links to resources for interest, logging, optimized caching</a:t>
            </a:r>
            <a:r>
              <a:rPr lang="en-US" dirty="0" smtClean="0"/>
              <a:t>, etc</a:t>
            </a:r>
            <a:r>
              <a:rPr lang="en-US" dirty="0"/>
              <a:t>. It also allows obsolete or mistyped links to be traced </a:t>
            </a:r>
            <a:r>
              <a:rPr lang="en-US" dirty="0" smtClean="0"/>
              <a:t>for maintenance</a:t>
            </a:r>
            <a:r>
              <a:rPr lang="en-US" dirty="0"/>
              <a:t>. The </a:t>
            </a:r>
            <a:r>
              <a:rPr lang="en-US" dirty="0" err="1"/>
              <a:t>Referer</a:t>
            </a:r>
            <a:r>
              <a:rPr lang="en-US" dirty="0"/>
              <a:t> field must not be sent if the Request-</a:t>
            </a:r>
            <a:r>
              <a:rPr lang="en-US" dirty="0" smtClean="0"/>
              <a:t>URI was </a:t>
            </a:r>
            <a:r>
              <a:rPr lang="en-US" dirty="0"/>
              <a:t>obtained from a source that does not have its own URI, such </a:t>
            </a:r>
            <a:r>
              <a:rPr lang="en-US" dirty="0" smtClean="0"/>
              <a:t>as input </a:t>
            </a:r>
            <a:r>
              <a:rPr lang="en-US" dirty="0"/>
              <a:t>from the user keyboard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spelling was a typo and was not caught until people were already using </a:t>
            </a:r>
            <a:r>
              <a:rPr lang="en-US" dirty="0" err="1" smtClean="0"/>
              <a:t>referer</a:t>
            </a:r>
            <a:endParaRPr lang="en-US" dirty="0" smtClean="0"/>
          </a:p>
          <a:p>
            <a:r>
              <a:rPr lang="en-US" dirty="0" smtClean="0"/>
              <a:t>Sent automatically by the browser when a link is clicked</a:t>
            </a:r>
          </a:p>
          <a:p>
            <a:r>
              <a:rPr lang="en-US" dirty="0" smtClean="0"/>
              <a:t>Can it be trusted?</a:t>
            </a:r>
          </a:p>
          <a:p>
            <a:pPr lvl="1"/>
            <a:r>
              <a:rPr lang="en-US" dirty="0" smtClean="0"/>
              <a:t>Developers assume that because it is an HTTP header, it is trustworthy</a:t>
            </a:r>
          </a:p>
          <a:p>
            <a:pPr lvl="1"/>
            <a:r>
              <a:rPr lang="en-US" dirty="0" smtClean="0"/>
              <a:t>What do you think?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00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Referer</a:t>
            </a:r>
            <a:r>
              <a:rPr lang="en-US" dirty="0" smtClean="0"/>
              <a:t> to Control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referer</a:t>
            </a:r>
            <a:r>
              <a:rPr lang="en-US" dirty="0" smtClean="0"/>
              <a:t> header is untrusted and can be manipulated</a:t>
            </a:r>
          </a:p>
          <a:p>
            <a:r>
              <a:rPr lang="en-US" dirty="0" smtClean="0"/>
              <a:t>Therefore, using a </a:t>
            </a:r>
            <a:r>
              <a:rPr lang="en-US" dirty="0" err="1" smtClean="0"/>
              <a:t>referer</a:t>
            </a:r>
            <a:r>
              <a:rPr lang="en-US" dirty="0" smtClean="0"/>
              <a:t> header to ensure that the user is visiting your application in the intended order is a mistake</a:t>
            </a:r>
          </a:p>
          <a:p>
            <a:r>
              <a:rPr lang="en-US" dirty="0" smtClean="0"/>
              <a:t>Using -H option of curl to set arbitrary HTTP headers on request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Forms Input Restrictions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mentioned in client-side scripting lectures</a:t>
            </a:r>
          </a:p>
          <a:p>
            <a:r>
              <a:rPr lang="en-US" dirty="0" smtClean="0"/>
              <a:t>Developer can specify HTML 5 restrictions/validation on form input</a:t>
            </a:r>
          </a:p>
          <a:p>
            <a:pPr lvl="1"/>
            <a:r>
              <a:rPr lang="en-US" dirty="0" smtClean="0"/>
              <a:t>required attribute</a:t>
            </a:r>
          </a:p>
          <a:p>
            <a:pPr lvl="1"/>
            <a:r>
              <a:rPr lang="en-US" dirty="0" smtClean="0"/>
              <a:t>type=email </a:t>
            </a:r>
          </a:p>
          <a:p>
            <a:pPr lvl="1"/>
            <a:r>
              <a:rPr lang="en-US" dirty="0" smtClean="0"/>
              <a:t>pattern attribute</a:t>
            </a:r>
          </a:p>
          <a:p>
            <a:r>
              <a:rPr lang="en-US" dirty="0" smtClean="0"/>
              <a:t>Custom validation using JavaScript</a:t>
            </a:r>
          </a:p>
          <a:p>
            <a:pPr lvl="1"/>
            <a:r>
              <a:rPr lang="en-US" dirty="0" smtClean="0"/>
              <a:t>All can be bypassed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0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from the client is untrusted</a:t>
            </a:r>
          </a:p>
          <a:p>
            <a:r>
              <a:rPr lang="en-US" dirty="0" smtClean="0"/>
              <a:t>As an attacker</a:t>
            </a:r>
          </a:p>
          <a:p>
            <a:pPr lvl="1"/>
            <a:r>
              <a:rPr lang="en-US" dirty="0" smtClean="0"/>
              <a:t>You can tamper with everything that is sent/stored on your client/browser</a:t>
            </a:r>
          </a:p>
          <a:p>
            <a:r>
              <a:rPr lang="en-US" dirty="0" smtClean="0"/>
              <a:t>As a developer</a:t>
            </a:r>
          </a:p>
          <a:p>
            <a:pPr lvl="1"/>
            <a:r>
              <a:rPr lang="en-US" dirty="0" smtClean="0"/>
              <a:t>You must never trust anything that is set/stored on the client/browser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0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we've seen, information can be stored on the client's browser</a:t>
            </a:r>
          </a:p>
          <a:p>
            <a:pPr lvl="1"/>
            <a:r>
              <a:rPr lang="en-US" dirty="0" smtClean="0"/>
              <a:t>Cookies</a:t>
            </a:r>
          </a:p>
          <a:p>
            <a:pPr lvl="1"/>
            <a:r>
              <a:rPr lang="en-US" dirty="0" smtClean="0"/>
              <a:t>URLs</a:t>
            </a:r>
          </a:p>
          <a:p>
            <a:pPr lvl="1"/>
            <a:r>
              <a:rPr lang="en-US" dirty="0" smtClean="0"/>
              <a:t>Forms</a:t>
            </a:r>
          </a:p>
          <a:p>
            <a:pPr lvl="1"/>
            <a:r>
              <a:rPr lang="en-US" dirty="0" smtClean="0"/>
              <a:t>Plugin (Applets, Flash, Silverlight)</a:t>
            </a:r>
          </a:p>
          <a:p>
            <a:pPr lvl="1"/>
            <a:r>
              <a:rPr lang="en-US" dirty="0" err="1" smtClean="0"/>
              <a:t>LocalStorage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36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URI</a:t>
            </a:r>
          </a:p>
          <a:p>
            <a:r>
              <a:rPr lang="en-US" dirty="0"/>
              <a:t>Percent Encoding</a:t>
            </a:r>
          </a:p>
          <a:p>
            <a:r>
              <a:rPr lang="en-US" dirty="0"/>
              <a:t>HTTP Request</a:t>
            </a:r>
          </a:p>
          <a:p>
            <a:r>
              <a:rPr lang="en-US" dirty="0"/>
              <a:t>HTTP Response</a:t>
            </a:r>
          </a:p>
          <a:p>
            <a:r>
              <a:rPr lang="en-US" dirty="0"/>
              <a:t>HTTP Authentication</a:t>
            </a:r>
          </a:p>
          <a:p>
            <a:r>
              <a:rPr lang="en-US" dirty="0"/>
              <a:t>HTML</a:t>
            </a:r>
          </a:p>
          <a:p>
            <a:r>
              <a:rPr lang="en-US" dirty="0"/>
              <a:t>HTML Character References</a:t>
            </a:r>
          </a:p>
          <a:p>
            <a:r>
              <a:rPr lang="en-US" dirty="0"/>
              <a:t>Form </a:t>
            </a:r>
            <a:r>
              <a:rPr lang="en-US" dirty="0" err="1" smtClean="0"/>
              <a:t>Urlencoding</a:t>
            </a:r>
            <a:endParaRPr lang="en-US" dirty="0" smtClean="0"/>
          </a:p>
          <a:p>
            <a:r>
              <a:rPr lang="en-US" dirty="0"/>
              <a:t>Cookies</a:t>
            </a:r>
          </a:p>
          <a:p>
            <a:r>
              <a:rPr lang="en-US" dirty="0"/>
              <a:t>CGI</a:t>
            </a:r>
          </a:p>
          <a:p>
            <a:r>
              <a:rPr lang="en-US" dirty="0"/>
              <a:t>ASP</a:t>
            </a:r>
          </a:p>
          <a:p>
            <a:r>
              <a:rPr lang="en-US" dirty="0"/>
              <a:t>Servlets</a:t>
            </a:r>
          </a:p>
          <a:p>
            <a:r>
              <a:rPr lang="en-US" dirty="0"/>
              <a:t>JSP</a:t>
            </a:r>
          </a:p>
          <a:p>
            <a:r>
              <a:rPr lang="en-US" dirty="0"/>
              <a:t>PHP</a:t>
            </a:r>
          </a:p>
          <a:p>
            <a:r>
              <a:rPr lang="en-US" dirty="0" smtClean="0"/>
              <a:t>SQL</a:t>
            </a:r>
          </a:p>
          <a:p>
            <a:r>
              <a:rPr lang="en-US" dirty="0" smtClean="0"/>
              <a:t>SOP</a:t>
            </a:r>
            <a:endParaRPr lang="en-US" dirty="0"/>
          </a:p>
          <a:p>
            <a:r>
              <a:rPr lang="en-US" dirty="0" smtClean="0"/>
              <a:t>curl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3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Tampering with Client-Side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Nothing prevents us not tampering with client-side information</a:t>
            </a:r>
          </a:p>
          <a:p>
            <a:pPr lvl="1"/>
            <a:r>
              <a:rPr lang="en-US" dirty="0" smtClean="0"/>
              <a:t>Tampering, by itself, is not a vulnerability</a:t>
            </a:r>
          </a:p>
          <a:p>
            <a:r>
              <a:rPr lang="en-US" dirty="0" smtClean="0"/>
              <a:t>The question is: how does the server-side code respond to our tampering?</a:t>
            </a:r>
          </a:p>
          <a:p>
            <a:pPr lvl="1"/>
            <a:r>
              <a:rPr lang="en-US" dirty="0" smtClean="0"/>
              <a:t>If the server-side code allows our tampering </a:t>
            </a:r>
            <a:r>
              <a:rPr lang="en-US" b="1" dirty="0" smtClean="0"/>
              <a:t>and </a:t>
            </a:r>
            <a:r>
              <a:rPr lang="en-US" dirty="0" smtClean="0"/>
              <a:t>that tampering compromises the security of the application, then there is a vulnerability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2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Form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we saw when studying web applications, an HTML input element with the type attribute of hidden will not be shown in the browser</a:t>
            </a:r>
          </a:p>
          <a:p>
            <a:r>
              <a:rPr lang="en-US" dirty="0" smtClean="0"/>
              <a:t>Many legitimate uses for this behavior</a:t>
            </a:r>
          </a:p>
          <a:p>
            <a:pPr lvl="1"/>
            <a:r>
              <a:rPr lang="en-US" dirty="0" smtClean="0"/>
              <a:t>CAPTCHA</a:t>
            </a:r>
          </a:p>
          <a:p>
            <a:pPr lvl="1"/>
            <a:r>
              <a:rPr lang="en-US" dirty="0" smtClean="0"/>
              <a:t>CSRF protection</a:t>
            </a:r>
          </a:p>
          <a:p>
            <a:r>
              <a:rPr lang="en-US" dirty="0" smtClean="0"/>
              <a:t>The problem is when the server-side code blindly trusts the data that is placed in the hidden 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55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Screen Shot 2015-02-12 at 10.44.4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0"/>
            <a:ext cx="9144000" cy="660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46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4317"/>
            <a:ext cx="8229600" cy="575184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&lt;!DOCTYPE html&gt;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&lt;html&gt;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 &lt;head&gt;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   &lt;meta charset="UTF-8"&gt;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   &lt;title&gt;Hidden Form E-Commerce&lt;/title&gt;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 &lt;/head&gt;</a:t>
            </a:r>
          </a:p>
          <a:p>
            <a:pPr marL="0" indent="0">
              <a:buNone/>
            </a:pPr>
            <a:endParaRPr lang="en-US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 &lt;body&gt;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&lt;h1&gt;Confirm Checkout&lt;/h1&gt;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&lt;</a:t>
            </a:r>
            <a:r>
              <a:rPr lang="en-US" dirty="0" err="1">
                <a:latin typeface="Consolas"/>
                <a:cs typeface="Consolas"/>
              </a:rPr>
              <a:t>ul</a:t>
            </a:r>
            <a:r>
              <a:rPr lang="en-US" dirty="0"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  &lt;li&gt;Laptop - 1 @ $1,000&lt;/li&gt;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  &lt;li&gt;</a:t>
            </a:r>
            <a:r>
              <a:rPr lang="en-US" dirty="0" err="1">
                <a:latin typeface="Consolas"/>
                <a:cs typeface="Consolas"/>
              </a:rPr>
              <a:t>Moniter</a:t>
            </a:r>
            <a:r>
              <a:rPr lang="en-US" dirty="0">
                <a:latin typeface="Consolas"/>
                <a:cs typeface="Consolas"/>
              </a:rPr>
              <a:t> - 1 @ $1,500&lt;/li&gt;	  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&lt;/</a:t>
            </a:r>
            <a:r>
              <a:rPr lang="en-US" dirty="0" err="1">
                <a:latin typeface="Consolas"/>
                <a:cs typeface="Consolas"/>
              </a:rPr>
              <a:t>ul</a:t>
            </a:r>
            <a:r>
              <a:rPr lang="en-US" dirty="0">
                <a:latin typeface="Consolas"/>
                <a:cs typeface="Consolas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&lt;p&gt;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  Total price: $2,500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&lt;/p&gt;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&lt;p&gt;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  Credit card: 4532471752161408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&lt;/p&gt;</a:t>
            </a:r>
          </a:p>
          <a:p>
            <a:pPr marL="0" indent="0">
              <a:buNone/>
            </a:pPr>
            <a:endParaRPr lang="en-US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&lt;form action="</a:t>
            </a:r>
            <a:r>
              <a:rPr lang="en-US" dirty="0" err="1">
                <a:latin typeface="Consolas"/>
                <a:cs typeface="Consolas"/>
              </a:rPr>
              <a:t>purchase.php</a:t>
            </a:r>
            <a:r>
              <a:rPr lang="en-US" dirty="0">
                <a:latin typeface="Consolas"/>
                <a:cs typeface="Consolas"/>
              </a:rPr>
              <a:t>" method="POST"&gt;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  &lt;input type="submit" value="Purchase!"&gt;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	  &lt;input type="hidden" name="</a:t>
            </a:r>
            <a:r>
              <a:rPr lang="en-US" dirty="0" err="1" smtClean="0">
                <a:latin typeface="Consolas"/>
                <a:cs typeface="Consolas"/>
              </a:rPr>
              <a:t>oid</a:t>
            </a:r>
            <a:r>
              <a:rPr lang="en-US" dirty="0" smtClean="0">
                <a:latin typeface="Consolas"/>
                <a:cs typeface="Consolas"/>
              </a:rPr>
              <a:t>" value="5929"&gt;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   &lt;input type="hidden" name="price" value="2500"&gt;</a:t>
            </a:r>
          </a:p>
          <a:p>
            <a:pPr marL="0" indent="0">
              <a:buNone/>
            </a:pPr>
            <a:r>
              <a:rPr lang="en-US" dirty="0" smtClean="0">
                <a:latin typeface="Consolas"/>
                <a:cs typeface="Consolas"/>
              </a:rPr>
              <a:t>       &lt;input type="hidden" name="cur" value="</a:t>
            </a:r>
            <a:r>
              <a:rPr lang="en-US" dirty="0" err="1" smtClean="0">
                <a:latin typeface="Consolas"/>
                <a:cs typeface="Consolas"/>
              </a:rPr>
              <a:t>usd</a:t>
            </a:r>
            <a:r>
              <a:rPr lang="en-US" dirty="0" smtClean="0">
                <a:latin typeface="Consolas"/>
                <a:cs typeface="Consolas"/>
              </a:rPr>
              <a:t>"&gt;	  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	&lt;/form&gt;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  &lt;/body&gt;</a:t>
            </a:r>
          </a:p>
          <a:p>
            <a:pPr marL="0" indent="0">
              <a:buNone/>
            </a:pPr>
            <a:r>
              <a:rPr lang="en-US" dirty="0">
                <a:latin typeface="Consolas"/>
                <a:cs typeface="Consolas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476910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possible hidden values are there to test?</a:t>
            </a:r>
          </a:p>
          <a:p>
            <a:r>
              <a:rPr lang="en-US" dirty="0" smtClean="0"/>
              <a:t>What might they mean?</a:t>
            </a:r>
          </a:p>
          <a:p>
            <a:r>
              <a:rPr lang="en-US" dirty="0" smtClean="0"/>
              <a:t>What would be malicious versions of those values?</a:t>
            </a:r>
          </a:p>
          <a:p>
            <a:r>
              <a:rPr lang="en-US" dirty="0" smtClean="0"/>
              <a:t>How to test the hypothesis?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23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Let's hack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3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that's needed is a browser and a command-line tool (I use curl)</a:t>
            </a:r>
          </a:p>
          <a:p>
            <a:r>
              <a:rPr lang="en-US" dirty="0" smtClean="0"/>
              <a:t>Using curl, we can create a request to the purchase page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curl </a:t>
            </a:r>
            <a:r>
              <a:rPr lang="en-US" dirty="0" smtClean="0">
                <a:latin typeface="Consolas"/>
                <a:cs typeface="Consolas"/>
              </a:rPr>
              <a:t>-</a:t>
            </a:r>
            <a:r>
              <a:rPr lang="en-US" dirty="0">
                <a:latin typeface="Consolas"/>
                <a:cs typeface="Consolas"/>
              </a:rPr>
              <a:t>F </a:t>
            </a:r>
            <a:r>
              <a:rPr lang="en-US" dirty="0" err="1">
                <a:latin typeface="Consolas"/>
                <a:cs typeface="Consolas"/>
              </a:rPr>
              <a:t>oid</a:t>
            </a:r>
            <a:r>
              <a:rPr lang="en-US" dirty="0">
                <a:latin typeface="Consolas"/>
                <a:cs typeface="Consolas"/>
              </a:rPr>
              <a:t>=5929 -F price=2500 -F cur=</a:t>
            </a:r>
            <a:r>
              <a:rPr lang="en-US" dirty="0" err="1">
                <a:latin typeface="Consolas"/>
                <a:cs typeface="Consolas"/>
              </a:rPr>
              <a:t>usd</a:t>
            </a:r>
            <a:r>
              <a:rPr lang="en-US" dirty="0">
                <a:latin typeface="Consolas"/>
                <a:cs typeface="Consolas"/>
              </a:rPr>
              <a:t> http://192.168.84.167/code/</a:t>
            </a:r>
            <a:r>
              <a:rPr lang="en-US" dirty="0" err="1" smtClean="0">
                <a:latin typeface="Consolas"/>
                <a:cs typeface="Consolas"/>
              </a:rPr>
              <a:t>purchase.php</a:t>
            </a:r>
            <a:endParaRPr lang="en-US" dirty="0" smtClean="0">
              <a:latin typeface="Consolas"/>
              <a:cs typeface="Consolas"/>
            </a:endParaRPr>
          </a:p>
          <a:p>
            <a:pPr lvl="1"/>
            <a:r>
              <a:rPr lang="en-US" dirty="0">
                <a:latin typeface="Consolas"/>
                <a:cs typeface="Consolas"/>
              </a:rPr>
              <a:t>I don't know who you are, go </a:t>
            </a:r>
            <a:r>
              <a:rPr lang="en-US" dirty="0" smtClean="0">
                <a:latin typeface="Consolas"/>
                <a:cs typeface="Consolas"/>
              </a:rPr>
              <a:t>away</a:t>
            </a:r>
          </a:p>
          <a:p>
            <a:r>
              <a:rPr lang="en-US" dirty="0" smtClean="0"/>
              <a:t>What's the problem?</a:t>
            </a:r>
          </a:p>
          <a:p>
            <a:pPr lvl="1"/>
            <a:r>
              <a:rPr lang="en-US" dirty="0" smtClean="0"/>
              <a:t>Not sending cookies, so must be a session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20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108839</TotalTime>
  <Words>976</Words>
  <Application>Microsoft Macintosh PowerPoint</Application>
  <PresentationFormat>On-screen Show (4:3)</PresentationFormat>
  <Paragraphs>139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adam_seclab_theme</vt:lpstr>
      <vt:lpstr>Bypassing Client-Side Protection</vt:lpstr>
      <vt:lpstr>Storing Information</vt:lpstr>
      <vt:lpstr>Tampering with Client-Side Information</vt:lpstr>
      <vt:lpstr>Hidden Form Fields</vt:lpstr>
      <vt:lpstr>PowerPoint Presentation</vt:lpstr>
      <vt:lpstr>PowerPoint Presentation</vt:lpstr>
      <vt:lpstr>How to approach</vt:lpstr>
      <vt:lpstr>Let's hack it!</vt:lpstr>
      <vt:lpstr>Hacking</vt:lpstr>
      <vt:lpstr>Hacking</vt:lpstr>
      <vt:lpstr>Hacking</vt:lpstr>
      <vt:lpstr>PowerPoint Presentation</vt:lpstr>
      <vt:lpstr>HTTP Cookies</vt:lpstr>
      <vt:lpstr>URL Parameters</vt:lpstr>
      <vt:lpstr>Example</vt:lpstr>
      <vt:lpstr>Referer Header</vt:lpstr>
      <vt:lpstr>Referer to Control Access</vt:lpstr>
      <vt:lpstr>HTML Forms Input Restrictions</vt:lpstr>
      <vt:lpstr>Summary</vt:lpstr>
      <vt:lpstr>Technologies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3354</cp:revision>
  <cp:lastPrinted>2011-10-05T20:20:50Z</cp:lastPrinted>
  <dcterms:created xsi:type="dcterms:W3CDTF">2011-09-20T20:28:25Z</dcterms:created>
  <dcterms:modified xsi:type="dcterms:W3CDTF">2015-02-12T20:06:33Z</dcterms:modified>
</cp:coreProperties>
</file>