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20"/>
  </p:notesMasterIdLst>
  <p:handoutMasterIdLst>
    <p:handoutMasterId r:id="rId21"/>
  </p:handoutMasterIdLst>
  <p:sldIdLst>
    <p:sldId id="256" r:id="rId2"/>
    <p:sldId id="336" r:id="rId3"/>
    <p:sldId id="338" r:id="rId4"/>
    <p:sldId id="342" r:id="rId5"/>
    <p:sldId id="343" r:id="rId6"/>
    <p:sldId id="344" r:id="rId7"/>
    <p:sldId id="345" r:id="rId8"/>
    <p:sldId id="346" r:id="rId9"/>
    <p:sldId id="337" r:id="rId10"/>
    <p:sldId id="339" r:id="rId11"/>
    <p:sldId id="340" r:id="rId12"/>
    <p:sldId id="341" r:id="rId13"/>
    <p:sldId id="349" r:id="rId14"/>
    <p:sldId id="351" r:id="rId15"/>
    <p:sldId id="352" r:id="rId16"/>
    <p:sldId id="350" r:id="rId17"/>
    <p:sldId id="348" r:id="rId18"/>
    <p:sldId id="34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68" autoAdjust="0"/>
    <p:restoredTop sz="89701" autoAdjust="0"/>
  </p:normalViewPr>
  <p:slideViewPr>
    <p:cSldViewPr snapToGrid="0" snapToObjects="1">
      <p:cViewPr varScale="1">
        <p:scale>
          <a:sx n="86" d="100"/>
          <a:sy n="86" d="100"/>
        </p:scale>
        <p:origin x="-1136" y="-104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0" y="17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2/5/15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2/5/15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Adam Doupé, Security and Vulnerability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8"/>
          <p:cNvSpPr>
            <a:spLocks noGrp="1"/>
          </p:cNvSpPr>
          <p:nvPr>
            <p:ph type="ftr" sz="quarter" idx="1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1" smtClean="0"/>
              <a:t>Modern Web Application Frameworks</a:t>
            </a:r>
            <a:endParaRPr lang="en-US" noProof="1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1" smtClean="0"/>
              <a:t>CSE 591 – Security and Vulnerability Analysis</a:t>
            </a:r>
          </a:p>
          <a:p>
            <a:r>
              <a:rPr lang="en-US" noProof="1" smtClean="0"/>
              <a:t>Spring 2015</a:t>
            </a:r>
          </a:p>
          <a:p>
            <a:endParaRPr lang="en-US" noProof="1" smtClean="0"/>
          </a:p>
          <a:p>
            <a:r>
              <a:rPr lang="en-US" noProof="1" smtClean="0"/>
              <a:t>Adam Doupé</a:t>
            </a:r>
          </a:p>
          <a:p>
            <a:r>
              <a:rPr lang="en-US" i="1" noProof="1" smtClean="0"/>
              <a:t>Arizona State University</a:t>
            </a:r>
            <a:endParaRPr lang="en-US" noProof="1" smtClean="0"/>
          </a:p>
          <a:p>
            <a:r>
              <a:rPr lang="en-US" noProof="1" smtClean="0"/>
              <a:t>http://adamdoupe.com</a:t>
            </a:r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Model-View-Controller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Interface </a:t>
            </a:r>
            <a:r>
              <a:rPr lang="en-US" dirty="0" smtClean="0"/>
              <a:t>design framework</a:t>
            </a:r>
            <a:endParaRPr lang="en-US" dirty="0" smtClean="0"/>
          </a:p>
          <a:p>
            <a:pPr lvl="1"/>
            <a:r>
              <a:rPr lang="en-US" dirty="0" smtClean="0"/>
              <a:t>A way to separate the concerts of a GUI</a:t>
            </a:r>
          </a:p>
          <a:p>
            <a:pPr lvl="1"/>
            <a:r>
              <a:rPr lang="en-US" dirty="0" smtClean="0"/>
              <a:t>Originally created in the early '90s</a:t>
            </a:r>
          </a:p>
          <a:p>
            <a:r>
              <a:rPr lang="en-US" dirty="0" smtClean="0"/>
              <a:t>Popularized by Ruby on Rails to structure the server-side code of web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009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6257" y="639683"/>
            <a:ext cx="5071486" cy="557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410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of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Handles all the "business logic" of the application</a:t>
            </a:r>
          </a:p>
          <a:p>
            <a:pPr lvl="1"/>
            <a:r>
              <a:rPr lang="en-US" dirty="0" smtClean="0"/>
              <a:t>Stores the application state</a:t>
            </a:r>
          </a:p>
          <a:p>
            <a:r>
              <a:rPr lang="en-US" dirty="0" smtClean="0"/>
              <a:t>View</a:t>
            </a:r>
          </a:p>
          <a:p>
            <a:pPr lvl="1"/>
            <a:r>
              <a:rPr lang="en-US" dirty="0" smtClean="0"/>
              <a:t>Responsible for generating a view for the user of the data from the model</a:t>
            </a:r>
          </a:p>
          <a:p>
            <a:pPr lvl="1"/>
            <a:r>
              <a:rPr lang="en-US" dirty="0" smtClean="0"/>
              <a:t>Usually a simple </a:t>
            </a:r>
            <a:r>
              <a:rPr lang="en-US" dirty="0" err="1" smtClean="0"/>
              <a:t>templating</a:t>
            </a:r>
            <a:r>
              <a:rPr lang="en-US" dirty="0" smtClean="0"/>
              <a:t> system to display the data from the model</a:t>
            </a:r>
          </a:p>
          <a:p>
            <a:r>
              <a:rPr lang="en-US" dirty="0" smtClean="0"/>
              <a:t>Controller</a:t>
            </a:r>
          </a:p>
          <a:p>
            <a:pPr lvl="1"/>
            <a:r>
              <a:rPr lang="en-US" dirty="0" smtClean="0"/>
              <a:t>Responsible for taking input from the user, fetching the correct data from the model, then calling the correct view to display the data</a:t>
            </a:r>
          </a:p>
          <a:p>
            <a:pPr lvl="1"/>
            <a:r>
              <a:rPr lang="en-US" dirty="0" smtClean="0"/>
              <a:t>Should be very simple</a:t>
            </a:r>
          </a:p>
        </p:txBody>
      </p:sp>
    </p:spTree>
    <p:extLst>
      <p:ext uri="{BB962C8B-B14F-4D97-AF65-F5344CB8AC3E}">
        <p14:creationId xmlns:p14="http://schemas.microsoft.com/office/powerpoint/2010/main" val="686449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</a:t>
            </a:r>
            <a:r>
              <a:rPr lang="en-US" dirty="0" smtClean="0"/>
              <a:t>Relational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a programmer, you don't need to </a:t>
            </a:r>
            <a:r>
              <a:rPr lang="en-US" dirty="0" smtClean="0"/>
              <a:t>worry about </a:t>
            </a:r>
            <a:r>
              <a:rPr lang="en-US" dirty="0" smtClean="0"/>
              <a:t>the database or "SQL</a:t>
            </a:r>
            <a:r>
              <a:rPr lang="en-US" dirty="0" smtClean="0"/>
              <a:t>" language </a:t>
            </a:r>
            <a:endParaRPr lang="en-US" dirty="0" smtClean="0"/>
          </a:p>
          <a:p>
            <a:r>
              <a:rPr lang="en-US" dirty="0" smtClean="0"/>
              <a:t>Rails (</a:t>
            </a:r>
            <a:r>
              <a:rPr lang="en-US" dirty="0" err="1" smtClean="0"/>
              <a:t>ActiveRecord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user = </a:t>
            </a:r>
            <a:r>
              <a:rPr lang="en-US" dirty="0" err="1" smtClean="0">
                <a:latin typeface="Consolas"/>
                <a:cs typeface="Consolas"/>
              </a:rPr>
              <a:t>User.create</a:t>
            </a:r>
            <a:r>
              <a:rPr lang="en-US" dirty="0" smtClean="0">
                <a:latin typeface="Consolas"/>
                <a:cs typeface="Consolas"/>
              </a:rPr>
              <a:t>(name: "David", occupation: "Code Artist")</a:t>
            </a:r>
          </a:p>
          <a:p>
            <a:pPr lvl="1"/>
            <a:r>
              <a:rPr lang="en-US" dirty="0" err="1" smtClean="0">
                <a:latin typeface="Consolas"/>
                <a:cs typeface="Consolas"/>
              </a:rPr>
              <a:t>david</a:t>
            </a:r>
            <a:r>
              <a:rPr lang="en-US" dirty="0" smtClean="0">
                <a:latin typeface="Consolas"/>
                <a:cs typeface="Consolas"/>
              </a:rPr>
              <a:t> = </a:t>
            </a:r>
            <a:r>
              <a:rPr lang="en-US" dirty="0" err="1" smtClean="0">
                <a:latin typeface="Consolas"/>
                <a:cs typeface="Consolas"/>
              </a:rPr>
              <a:t>User.find_by</a:t>
            </a:r>
            <a:r>
              <a:rPr lang="en-US" dirty="0" smtClean="0">
                <a:latin typeface="Consolas"/>
                <a:cs typeface="Consolas"/>
              </a:rPr>
              <a:t>(name: 'David')</a:t>
            </a:r>
          </a:p>
          <a:p>
            <a:pPr lvl="1"/>
            <a:r>
              <a:rPr lang="en-US" dirty="0" err="1" smtClean="0">
                <a:latin typeface="Consolas"/>
                <a:cs typeface="Consolas"/>
              </a:rPr>
              <a:t>david.destroy</a:t>
            </a:r>
            <a:r>
              <a:rPr lang="en-US" dirty="0" smtClean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Article.where</a:t>
            </a:r>
            <a:r>
              <a:rPr lang="en-US" dirty="0">
                <a:latin typeface="Consolas"/>
                <a:cs typeface="Consolas"/>
              </a:rPr>
              <a:t>('id &gt; 10').limit(20).order('id </a:t>
            </a:r>
            <a:r>
              <a:rPr lang="en-US" dirty="0" err="1">
                <a:latin typeface="Consolas"/>
                <a:cs typeface="Consolas"/>
              </a:rPr>
              <a:t>asc</a:t>
            </a:r>
            <a:r>
              <a:rPr lang="en-US" dirty="0">
                <a:latin typeface="Consolas"/>
                <a:cs typeface="Consolas"/>
              </a:rPr>
              <a:t>')</a:t>
            </a:r>
            <a:r>
              <a:rPr lang="en-US" dirty="0"/>
              <a:t>	</a:t>
            </a:r>
          </a:p>
          <a:p>
            <a:pPr lvl="1"/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601899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Define a mapping between URLs and server-side functions</a:t>
            </a:r>
          </a:p>
          <a:p>
            <a:r>
              <a:rPr lang="en-US" dirty="0"/>
              <a:t>Also define parameters that get passed to the function from the URL</a:t>
            </a:r>
          </a:p>
          <a:p>
            <a:r>
              <a:rPr lang="en-US" dirty="0"/>
              <a:t>Rails </a:t>
            </a:r>
            <a:r>
              <a:rPr lang="en-US" dirty="0" smtClean="0"/>
              <a:t>example: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class </a:t>
            </a:r>
            <a:r>
              <a:rPr lang="en-US" dirty="0" err="1"/>
              <a:t>BooksController</a:t>
            </a:r>
            <a:r>
              <a:rPr lang="en-US" dirty="0"/>
              <a:t> &lt; </a:t>
            </a:r>
            <a:r>
              <a:rPr lang="en-US" dirty="0" err="1" smtClean="0"/>
              <a:t>ApplicationController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update</a:t>
            </a:r>
          </a:p>
          <a:p>
            <a:pPr marL="0" indent="0">
              <a:buNone/>
            </a:pPr>
            <a:r>
              <a:rPr lang="en-US" dirty="0" smtClean="0"/>
              <a:t>  </a:t>
            </a:r>
            <a:r>
              <a:rPr lang="en-US" b="1" dirty="0" smtClean="0"/>
              <a:t>@book</a:t>
            </a:r>
            <a:r>
              <a:rPr lang="en-US" dirty="0" smtClean="0"/>
              <a:t> = </a:t>
            </a:r>
            <a:r>
              <a:rPr lang="en-US" dirty="0" err="1" smtClean="0"/>
              <a:t>Book.find</a:t>
            </a:r>
            <a:r>
              <a:rPr lang="en-US" dirty="0" smtClean="0"/>
              <a:t>(</a:t>
            </a:r>
            <a:r>
              <a:rPr lang="en-US" dirty="0" err="1" smtClean="0"/>
              <a:t>params</a:t>
            </a:r>
            <a:r>
              <a:rPr lang="en-US" dirty="0" smtClean="0"/>
              <a:t>[</a:t>
            </a:r>
            <a:r>
              <a:rPr lang="en-US" b="1" dirty="0" smtClean="0"/>
              <a:t>:id</a:t>
            </a:r>
            <a:r>
              <a:rPr lang="en-US" dirty="0" smtClean="0"/>
              <a:t>])</a:t>
            </a:r>
          </a:p>
          <a:p>
            <a:pPr marL="0" indent="0">
              <a:buNone/>
            </a:pPr>
            <a:r>
              <a:rPr lang="en-US" dirty="0" smtClean="0"/>
              <a:t>  if </a:t>
            </a:r>
            <a:r>
              <a:rPr lang="en-US" b="1" dirty="0" smtClean="0"/>
              <a:t>@</a:t>
            </a:r>
            <a:r>
              <a:rPr lang="en-US" b="1" dirty="0" err="1" smtClean="0"/>
              <a:t>book</a:t>
            </a:r>
            <a:r>
              <a:rPr lang="en-US" dirty="0" err="1" smtClean="0"/>
              <a:t>.update</a:t>
            </a:r>
            <a:r>
              <a:rPr lang="en-US" dirty="0" smtClean="0"/>
              <a:t>(</a:t>
            </a:r>
            <a:r>
              <a:rPr lang="en-US" dirty="0" err="1" smtClean="0"/>
              <a:t>book_params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    </a:t>
            </a:r>
            <a:r>
              <a:rPr lang="en-US" dirty="0" err="1" smtClean="0"/>
              <a:t>redirect_to</a:t>
            </a:r>
            <a:r>
              <a:rPr lang="en-US" dirty="0" smtClean="0"/>
              <a:t>(</a:t>
            </a:r>
            <a:r>
              <a:rPr lang="en-US" b="1" dirty="0" smtClean="0"/>
              <a:t>@book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  else</a:t>
            </a:r>
          </a:p>
          <a:p>
            <a:pPr marL="0" indent="0">
              <a:buNone/>
            </a:pPr>
            <a:r>
              <a:rPr lang="en-US" dirty="0"/>
              <a:t>    render "edit"</a:t>
            </a:r>
          </a:p>
          <a:p>
            <a:pPr marL="0" indent="0">
              <a:buNone/>
            </a:pPr>
            <a:r>
              <a:rPr lang="en-US" dirty="0"/>
              <a:t>  end</a:t>
            </a:r>
          </a:p>
          <a:p>
            <a:pPr marL="0" indent="0">
              <a:buNone/>
            </a:pPr>
            <a:r>
              <a:rPr lang="en-US" dirty="0"/>
              <a:t>end	</a:t>
            </a:r>
          </a:p>
          <a:p>
            <a:pPr marL="0" indent="0">
              <a:buNone/>
            </a:pPr>
            <a:r>
              <a:rPr lang="en-US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762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class </a:t>
            </a:r>
            <a:r>
              <a:rPr lang="en-US" sz="2400" dirty="0" err="1"/>
              <a:t>BooksController</a:t>
            </a:r>
            <a:r>
              <a:rPr lang="en-US" sz="2400" dirty="0"/>
              <a:t> &lt; </a:t>
            </a:r>
            <a:r>
              <a:rPr lang="en-US" sz="2400" dirty="0" err="1"/>
              <a:t>ApplicationController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  </a:t>
            </a:r>
            <a:r>
              <a:rPr lang="en-US" sz="2400" dirty="0" err="1"/>
              <a:t>def</a:t>
            </a:r>
            <a:r>
              <a:rPr lang="en-US" sz="2400" dirty="0"/>
              <a:t> index</a:t>
            </a:r>
          </a:p>
          <a:p>
            <a:pPr marL="0" indent="0">
              <a:buNone/>
            </a:pPr>
            <a:r>
              <a:rPr lang="en-US" sz="2400" dirty="0"/>
              <a:t>    </a:t>
            </a:r>
            <a:r>
              <a:rPr lang="en-US" sz="2400" b="1" dirty="0"/>
              <a:t>@books</a:t>
            </a:r>
            <a:r>
              <a:rPr lang="en-US" sz="2400" dirty="0"/>
              <a:t> = </a:t>
            </a:r>
            <a:r>
              <a:rPr lang="en-US" sz="2400" dirty="0" err="1"/>
              <a:t>Book.all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  end</a:t>
            </a:r>
          </a:p>
          <a:p>
            <a:pPr marL="0" indent="0">
              <a:buNone/>
            </a:pPr>
            <a:r>
              <a:rPr lang="en-US" sz="2400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385642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Templating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Define the view as a simplified language</a:t>
            </a:r>
          </a:p>
          <a:p>
            <a:pPr lvl="1"/>
            <a:r>
              <a:rPr lang="en-US" dirty="0" smtClean="0"/>
              <a:t>Input: well-defined variables or dictionaries</a:t>
            </a:r>
          </a:p>
          <a:p>
            <a:pPr lvl="1"/>
            <a:r>
              <a:rPr lang="en-US" dirty="0" smtClean="0"/>
              <a:t>Output: HTML (or JSON or XML, …)</a:t>
            </a:r>
          </a:p>
          <a:p>
            <a:r>
              <a:rPr lang="en-US" dirty="0" smtClean="0"/>
              <a:t>Ruby on Rails uses ERB:</a:t>
            </a:r>
          </a:p>
          <a:p>
            <a:pPr marL="0" indent="0">
              <a:buNone/>
            </a:pPr>
            <a:r>
              <a:rPr lang="en-US" dirty="0"/>
              <a:t>&lt;h1&gt;Listing Books&lt;/</a:t>
            </a:r>
            <a:r>
              <a:rPr lang="en-US" dirty="0" smtClean="0"/>
              <a:t>h1&gt;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% @</a:t>
            </a:r>
            <a:r>
              <a:rPr lang="en-US" dirty="0" err="1"/>
              <a:t>books.each</a:t>
            </a:r>
            <a:r>
              <a:rPr lang="en-US" dirty="0"/>
              <a:t> do |book| %&gt;</a:t>
            </a:r>
          </a:p>
          <a:p>
            <a:pPr marL="0" indent="0">
              <a:buNone/>
            </a:pPr>
            <a:r>
              <a:rPr lang="en-US" dirty="0"/>
              <a:t>  &lt;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    &lt;td&gt;&lt;%= </a:t>
            </a:r>
            <a:r>
              <a:rPr lang="en-US" dirty="0" err="1"/>
              <a:t>book.title</a:t>
            </a:r>
            <a:r>
              <a:rPr lang="en-US" dirty="0"/>
              <a:t> %&gt;&lt;/td&gt;</a:t>
            </a:r>
          </a:p>
          <a:p>
            <a:pPr marL="0" indent="0">
              <a:buNone/>
            </a:pPr>
            <a:r>
              <a:rPr lang="en-US" dirty="0"/>
              <a:t>    &lt;td&gt;&lt;%= </a:t>
            </a:r>
            <a:r>
              <a:rPr lang="en-US" dirty="0" err="1"/>
              <a:t>book.content</a:t>
            </a:r>
            <a:r>
              <a:rPr lang="en-US" dirty="0"/>
              <a:t> %&gt;&lt;/td&gt;</a:t>
            </a:r>
          </a:p>
          <a:p>
            <a:pPr marL="0" indent="0">
              <a:buNone/>
            </a:pPr>
            <a:r>
              <a:rPr lang="en-US" dirty="0"/>
              <a:t>    &lt;td&gt;&lt;%= </a:t>
            </a:r>
            <a:r>
              <a:rPr lang="en-US" dirty="0" err="1"/>
              <a:t>link_to</a:t>
            </a:r>
            <a:r>
              <a:rPr lang="en-US" dirty="0"/>
              <a:t> "Show", book %&gt;&lt;/td&gt;</a:t>
            </a:r>
          </a:p>
          <a:p>
            <a:pPr marL="0" indent="0">
              <a:buNone/>
            </a:pPr>
            <a:r>
              <a:rPr lang="en-US" dirty="0"/>
              <a:t>    &lt;td&gt;&lt;%= </a:t>
            </a:r>
            <a:r>
              <a:rPr lang="en-US" dirty="0" err="1"/>
              <a:t>link_to</a:t>
            </a:r>
            <a:r>
              <a:rPr lang="en-US" dirty="0"/>
              <a:t> "Edit", </a:t>
            </a:r>
            <a:r>
              <a:rPr lang="en-US" dirty="0" err="1"/>
              <a:t>edit_book_path</a:t>
            </a:r>
            <a:r>
              <a:rPr lang="en-US" dirty="0"/>
              <a:t>(book) %&gt;&lt;/td&gt;</a:t>
            </a:r>
          </a:p>
          <a:p>
            <a:pPr marL="0" indent="0">
              <a:buNone/>
            </a:pPr>
            <a:r>
              <a:rPr lang="en-US" dirty="0"/>
              <a:t>    &lt;td&gt;&lt;%= </a:t>
            </a:r>
            <a:r>
              <a:rPr lang="en-US" dirty="0" err="1"/>
              <a:t>link_to</a:t>
            </a:r>
            <a:r>
              <a:rPr lang="en-US" dirty="0"/>
              <a:t> "Remove", book, method: :delete, data: { confirm: "Are you sure?" } %&gt;&lt;/td&gt;</a:t>
            </a:r>
          </a:p>
          <a:p>
            <a:pPr marL="0" indent="0">
              <a:buNone/>
            </a:pPr>
            <a:r>
              <a:rPr lang="en-US" dirty="0"/>
              <a:t>  &lt;/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da-DK" dirty="0"/>
              <a:t>&lt;% end %</a:t>
            </a:r>
            <a:r>
              <a:rPr lang="da-DK" dirty="0" smtClean="0"/>
              <a:t>&gt;</a:t>
            </a:r>
          </a:p>
          <a:p>
            <a:pPr marL="0" indent="0">
              <a:buNone/>
            </a:pPr>
            <a:r>
              <a:rPr lang="da-DK" dirty="0" smtClean="0"/>
              <a:t>… </a:t>
            </a:r>
            <a:r>
              <a:rPr lang="da-DK" dirty="0"/>
              <a:t> </a:t>
            </a:r>
          </a:p>
          <a:p>
            <a:pPr marL="0" indent="0">
              <a:buNone/>
            </a:pPr>
            <a:r>
              <a:rPr lang="da-DK" dirty="0"/>
              <a:t>&lt;%= </a:t>
            </a:r>
            <a:r>
              <a:rPr lang="da-DK" dirty="0" err="1"/>
              <a:t>link_to</a:t>
            </a:r>
            <a:r>
              <a:rPr lang="da-DK" dirty="0"/>
              <a:t> "New book", </a:t>
            </a:r>
            <a:r>
              <a:rPr lang="da-DK" dirty="0" err="1"/>
              <a:t>new_book_path</a:t>
            </a:r>
            <a:r>
              <a:rPr lang="da-DK" dirty="0"/>
              <a:t> %</a:t>
            </a:r>
            <a:r>
              <a:rPr lang="da-DK" dirty="0" smtClean="0"/>
              <a:t>&gt;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86021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Modern Web Application 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Many different frameworks for all languages (not a comprehensive list)</a:t>
            </a:r>
          </a:p>
          <a:p>
            <a:r>
              <a:rPr lang="en-US" dirty="0" smtClean="0"/>
              <a:t>Ruby</a:t>
            </a:r>
          </a:p>
          <a:p>
            <a:pPr lvl="1"/>
            <a:r>
              <a:rPr lang="en-US" dirty="0" smtClean="0"/>
              <a:t>Ruby on Rails</a:t>
            </a:r>
          </a:p>
          <a:p>
            <a:r>
              <a:rPr lang="en-US" dirty="0" smtClean="0"/>
              <a:t>Python</a:t>
            </a:r>
          </a:p>
          <a:p>
            <a:pPr lvl="1"/>
            <a:r>
              <a:rPr lang="en-US" dirty="0" err="1" smtClean="0"/>
              <a:t>Django</a:t>
            </a:r>
            <a:endParaRPr lang="en-US" dirty="0"/>
          </a:p>
          <a:p>
            <a:pPr lvl="1"/>
            <a:r>
              <a:rPr lang="en-US" dirty="0" smtClean="0"/>
              <a:t>Flask</a:t>
            </a:r>
          </a:p>
          <a:p>
            <a:r>
              <a:rPr lang="en-US" dirty="0" smtClean="0"/>
              <a:t>PHP</a:t>
            </a:r>
          </a:p>
          <a:p>
            <a:pPr lvl="1"/>
            <a:r>
              <a:rPr lang="en-US" dirty="0" err="1" smtClean="0"/>
              <a:t>CakePHP</a:t>
            </a:r>
            <a:endParaRPr lang="en-US" dirty="0" smtClean="0"/>
          </a:p>
          <a:p>
            <a:r>
              <a:rPr lang="en-US" dirty="0" smtClean="0"/>
              <a:t>ASP</a:t>
            </a:r>
          </a:p>
          <a:p>
            <a:pPr lvl="1"/>
            <a:r>
              <a:rPr lang="en-US" dirty="0" smtClean="0"/>
              <a:t>ASP.NET MVC</a:t>
            </a:r>
          </a:p>
          <a:p>
            <a:r>
              <a:rPr lang="en-US" dirty="0" smtClean="0"/>
              <a:t>Java</a:t>
            </a:r>
          </a:p>
          <a:p>
            <a:pPr lvl="1"/>
            <a:r>
              <a:rPr lang="en-US" dirty="0" smtClean="0"/>
              <a:t>Spring MVC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862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Homework Submission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We've seen how the web works</a:t>
            </a:r>
          </a:p>
          <a:p>
            <a:pPr lvl="1"/>
            <a:r>
              <a:rPr lang="en-US" dirty="0" smtClean="0"/>
              <a:t>URIs</a:t>
            </a:r>
          </a:p>
          <a:p>
            <a:pPr lvl="1"/>
            <a:r>
              <a:rPr lang="en-US" dirty="0" smtClean="0"/>
              <a:t>HTTP</a:t>
            </a:r>
          </a:p>
          <a:p>
            <a:pPr lvl="1"/>
            <a:r>
              <a:rPr lang="en-US" dirty="0" smtClean="0"/>
              <a:t>HTML</a:t>
            </a:r>
          </a:p>
          <a:p>
            <a:r>
              <a:rPr lang="en-US" dirty="0" smtClean="0"/>
              <a:t>We looked at how to dynamically generate HTML pages</a:t>
            </a:r>
          </a:p>
          <a:p>
            <a:pPr lvl="1"/>
            <a:r>
              <a:rPr lang="en-US" dirty="0" smtClean="0"/>
              <a:t>Server-side code languages</a:t>
            </a:r>
          </a:p>
          <a:p>
            <a:pPr lvl="1"/>
            <a:r>
              <a:rPr lang="en-US" dirty="0" smtClean="0"/>
              <a:t>SQL databases</a:t>
            </a:r>
          </a:p>
          <a:p>
            <a:r>
              <a:rPr lang="en-US" dirty="0" smtClean="0"/>
              <a:t>We've looked at how to dynamically modify HTML on the client's machine</a:t>
            </a:r>
          </a:p>
          <a:p>
            <a:pPr lvl="1"/>
            <a:r>
              <a:rPr lang="en-US" dirty="0" smtClean="0"/>
              <a:t>JavaScript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5539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Design a Web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Depends on the framework you use</a:t>
            </a:r>
          </a:p>
          <a:p>
            <a:r>
              <a:rPr lang="en-US" dirty="0" smtClean="0"/>
              <a:t>CGI applications</a:t>
            </a:r>
          </a:p>
          <a:p>
            <a:pPr lvl="1"/>
            <a:r>
              <a:rPr lang="en-US" dirty="0" smtClean="0"/>
              <a:t>One single file that responds to multiple path </a:t>
            </a:r>
            <a:r>
              <a:rPr lang="en-US" dirty="0" err="1" smtClean="0"/>
              <a:t>infos</a:t>
            </a:r>
            <a:r>
              <a:rPr lang="en-US" dirty="0" smtClean="0"/>
              <a:t> (</a:t>
            </a:r>
            <a:r>
              <a:rPr lang="en-US" dirty="0" err="1" smtClean="0"/>
              <a:t>ala</a:t>
            </a:r>
            <a:r>
              <a:rPr lang="en-US" dirty="0" smtClean="0"/>
              <a:t> Assignment 1 Part 3)</a:t>
            </a:r>
          </a:p>
          <a:p>
            <a:pPr lvl="1"/>
            <a:r>
              <a:rPr lang="en-US" dirty="0" smtClean="0"/>
              <a:t>Multiple files that each respond to their own path</a:t>
            </a:r>
          </a:p>
          <a:p>
            <a:r>
              <a:rPr lang="en-US" dirty="0" smtClean="0"/>
              <a:t>PHP applications</a:t>
            </a:r>
          </a:p>
          <a:p>
            <a:pPr lvl="1"/>
            <a:r>
              <a:rPr lang="en-US" dirty="0" smtClean="0"/>
              <a:t>Typically many files that correspond 1-1 with a URL</a:t>
            </a:r>
          </a:p>
          <a:p>
            <a:r>
              <a:rPr lang="en-US" dirty="0" smtClean="0"/>
              <a:t>ASP applications</a:t>
            </a:r>
          </a:p>
          <a:p>
            <a:pPr lvl="1"/>
            <a:r>
              <a:rPr lang="en-US" dirty="0" smtClean="0"/>
              <a:t>Classic ASP is the same as PHP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260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"Natural" PHP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session_start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$_SESSION['username'] = 'admin';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username_param</a:t>
            </a:r>
            <a:r>
              <a:rPr lang="en-US" dirty="0"/>
              <a:t> = $_GET['username'];</a:t>
            </a:r>
          </a:p>
          <a:p>
            <a:pPr marL="0" indent="0">
              <a:buNone/>
            </a:pPr>
            <a:r>
              <a:rPr lang="en-US" dirty="0"/>
              <a:t>if ($</a:t>
            </a:r>
            <a:r>
              <a:rPr lang="en-US" dirty="0" err="1"/>
              <a:t>username_param</a:t>
            </a:r>
            <a:r>
              <a:rPr lang="en-US" dirty="0"/>
              <a:t> != $_SESSION['username'])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if ($_SESSION['username'] != 'admin')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/>
              <a:t>	  echo "&lt;h1&gt;Sorry, you can only view your own comments.&lt;/h1&gt;";</a:t>
            </a:r>
          </a:p>
          <a:p>
            <a:pPr marL="0" indent="0">
              <a:buNone/>
            </a:pPr>
            <a:r>
              <a:rPr lang="en-US" dirty="0"/>
              <a:t>	  exit(0);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$username = $_SESSION['username'];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?</a:t>
            </a:r>
            <a:r>
              <a:rPr lang="en-US" dirty="0" smtClean="0"/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58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"Natural" PHP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&lt;h1&gt;CS 177 Comments&lt;/h1&gt;</a:t>
            </a:r>
          </a:p>
          <a:p>
            <a:pPr marL="0" indent="0">
              <a:buNone/>
            </a:pPr>
            <a:r>
              <a:rPr lang="en-US" dirty="0"/>
              <a:t>&lt;h2&gt;Welcome &lt;?</a:t>
            </a:r>
            <a:r>
              <a:rPr lang="en-US" dirty="0" err="1"/>
              <a:t>php</a:t>
            </a:r>
            <a:r>
              <a:rPr lang="en-US" dirty="0"/>
              <a:t> echo $username; ?&gt;</a:t>
            </a:r>
          </a:p>
          <a:p>
            <a:pPr marL="0" indent="0">
              <a:buNone/>
            </a:pPr>
            <a:r>
              <a:rPr lang="en-US" dirty="0"/>
              <a:t>&lt;p&gt;for debugging purposes you are: &lt;span id='</a:t>
            </a:r>
            <a:r>
              <a:rPr lang="en-US" dirty="0" err="1"/>
              <a:t>userinfo</a:t>
            </a:r>
            <a:r>
              <a:rPr lang="en-US" dirty="0"/>
              <a:t>'&gt;&lt;?</a:t>
            </a:r>
            <a:r>
              <a:rPr lang="en-US" dirty="0" err="1"/>
              <a:t>php</a:t>
            </a:r>
            <a:r>
              <a:rPr lang="en-US" dirty="0"/>
              <a:t> echo $_SESSION['loggedin2']; ?&gt;&lt;/span&gt;&lt;/p&gt;</a:t>
            </a:r>
          </a:p>
          <a:p>
            <a:pPr marL="0" indent="0">
              <a:buNone/>
            </a:pPr>
            <a:r>
              <a:rPr lang="en-US" dirty="0"/>
              <a:t>&lt;h2&gt;Here are the comments&lt;/h2&gt;</a:t>
            </a:r>
          </a:p>
          <a:p>
            <a:pPr marL="0" indent="0">
              <a:buNone/>
            </a:pPr>
            <a:r>
              <a:rPr lang="en-US" dirty="0"/>
              <a:t>   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db</a:t>
            </a:r>
            <a:r>
              <a:rPr lang="en-US" dirty="0"/>
              <a:t> = </a:t>
            </a:r>
            <a:r>
              <a:rPr lang="en-US" dirty="0" err="1"/>
              <a:t>sqlite_open</a:t>
            </a:r>
            <a:r>
              <a:rPr lang="en-US" dirty="0"/>
              <a:t>("</a:t>
            </a:r>
            <a:r>
              <a:rPr lang="en-US" dirty="0" err="1"/>
              <a:t>comments.sqlite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$query = "select * from comments where username = '" . </a:t>
            </a:r>
            <a:r>
              <a:rPr lang="en-US" dirty="0" err="1"/>
              <a:t>sqlite_escape_string</a:t>
            </a:r>
            <a:r>
              <a:rPr lang="en-US" dirty="0"/>
              <a:t>($</a:t>
            </a:r>
            <a:r>
              <a:rPr lang="en-US" dirty="0" err="1"/>
              <a:t>username_param</a:t>
            </a:r>
            <a:r>
              <a:rPr lang="en-US" dirty="0"/>
              <a:t>) . "';";</a:t>
            </a:r>
          </a:p>
          <a:p>
            <a:pPr marL="0" indent="0">
              <a:buNone/>
            </a:pPr>
            <a:r>
              <a:rPr lang="en-US" dirty="0"/>
              <a:t>$res = </a:t>
            </a:r>
            <a:r>
              <a:rPr lang="en-US" dirty="0" err="1"/>
              <a:t>sqlite_query</a:t>
            </a:r>
            <a:r>
              <a:rPr lang="en-US" dirty="0"/>
              <a:t>($query, $</a:t>
            </a:r>
            <a:r>
              <a:rPr lang="en-US" dirty="0" err="1"/>
              <a:t>db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if ($res)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while ($entry = </a:t>
            </a:r>
            <a:r>
              <a:rPr lang="en-US" dirty="0" err="1"/>
              <a:t>sqlite_fetch_array</a:t>
            </a:r>
            <a:r>
              <a:rPr lang="en-US" dirty="0"/>
              <a:t>($res, SQLITE_ASSOC)) 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/>
              <a:t>	  ?&gt;</a:t>
            </a:r>
          </a:p>
          <a:p>
            <a:pPr marL="0" indent="0">
              <a:buNone/>
            </a:pPr>
            <a:r>
              <a:rPr lang="en-US" dirty="0"/>
              <a:t>	  &lt;p&gt;&lt;?</a:t>
            </a:r>
            <a:r>
              <a:rPr lang="en-US" dirty="0" err="1"/>
              <a:t>php</a:t>
            </a:r>
            <a:r>
              <a:rPr lang="en-US" dirty="0"/>
              <a:t> echo $entry['comment']; ?&gt;</a:t>
            </a:r>
          </a:p>
          <a:p>
            <a:pPr marL="0" indent="0">
              <a:buNone/>
            </a:pPr>
            <a:r>
              <a:rPr lang="en-US" dirty="0"/>
              <a:t>	  &lt;</a:t>
            </a:r>
            <a:r>
              <a:rPr lang="en-US" dirty="0" err="1"/>
              <a:t>br</a:t>
            </a:r>
            <a:r>
              <a:rPr lang="en-US" dirty="0"/>
              <a:t> /&gt;- &lt;?</a:t>
            </a:r>
            <a:r>
              <a:rPr lang="en-US" dirty="0" err="1"/>
              <a:t>php</a:t>
            </a:r>
            <a:r>
              <a:rPr lang="en-US" dirty="0"/>
              <a:t> </a:t>
            </a:r>
            <a:r>
              <a:rPr lang="en-US" dirty="0" err="1"/>
              <a:t>htmlspecialchars</a:t>
            </a:r>
            <a:r>
              <a:rPr lang="en-US" dirty="0"/>
              <a:t>($username); ?&gt;</a:t>
            </a:r>
          </a:p>
          <a:p>
            <a:pPr marL="0" indent="0">
              <a:buNone/>
            </a:pPr>
            <a:r>
              <a:rPr lang="en-US" dirty="0"/>
              <a:t>	  &lt;/p&gt;</a:t>
            </a:r>
          </a:p>
          <a:p>
            <a:pPr marL="0" indent="0">
              <a:buNone/>
            </a:pPr>
            <a:r>
              <a:rPr lang="en-US" dirty="0"/>
              <a:t>	  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?</a:t>
            </a:r>
            <a:r>
              <a:rPr lang="en-US" dirty="0" smtClean="0"/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06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"Natural" PHP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&lt;h2&gt;Make your voice heard!&lt;/h2&gt;</a:t>
            </a:r>
          </a:p>
          <a:p>
            <a:pPr marL="0" indent="0">
              <a:buNone/>
            </a:pPr>
            <a:r>
              <a:rPr lang="en-US" dirty="0"/>
              <a:t>	&lt;form action="</a:t>
            </a:r>
            <a:r>
              <a:rPr lang="en-US" dirty="0" err="1"/>
              <a:t>add_comment.php?username</a:t>
            </a:r>
            <a:r>
              <a:rPr lang="en-US" dirty="0"/>
              <a:t>=&lt;?</a:t>
            </a:r>
            <a:r>
              <a:rPr lang="en-US" dirty="0" err="1"/>
              <a:t>php</a:t>
            </a:r>
            <a:r>
              <a:rPr lang="en-US" dirty="0"/>
              <a:t> echo </a:t>
            </a:r>
            <a:r>
              <a:rPr lang="en-US" dirty="0" err="1"/>
              <a:t>urlencode</a:t>
            </a:r>
            <a:r>
              <a:rPr lang="en-US" dirty="0"/>
              <a:t>($username); ?&gt;" method="POST"&gt;</a:t>
            </a:r>
          </a:p>
          <a:p>
            <a:pPr marL="0" indent="0">
              <a:buNone/>
            </a:pPr>
            <a:r>
              <a:rPr lang="en-US" dirty="0"/>
              <a:t>	&lt;</a:t>
            </a:r>
            <a:r>
              <a:rPr lang="en-US" dirty="0" err="1"/>
              <a:t>textarea</a:t>
            </a:r>
            <a:r>
              <a:rPr lang="en-US" dirty="0"/>
              <a:t> name="comment"&gt;&lt;/</a:t>
            </a:r>
            <a:r>
              <a:rPr lang="en-US" dirty="0" err="1"/>
              <a:t>textarea</a:t>
            </a:r>
            <a:r>
              <a:rPr lang="en-US" dirty="0"/>
              <a:t>&gt; 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	&lt;input type="submit" value="Submit" /&gt;</a:t>
            </a:r>
          </a:p>
          <a:p>
            <a:pPr marL="0" indent="0">
              <a:buNone/>
            </a:pPr>
            <a:r>
              <a:rPr lang="en-US" dirty="0"/>
              <a:t>	&lt;/form&gt;</a:t>
            </a:r>
          </a:p>
          <a:p>
            <a:pPr marL="0" indent="0">
              <a:buNone/>
            </a:pPr>
            <a:r>
              <a:rPr lang="en-US" dirty="0"/>
              <a:t>	&lt;p&gt;</a:t>
            </a:r>
          </a:p>
          <a:p>
            <a:pPr marL="0" indent="0">
              <a:buNone/>
            </a:pPr>
            <a:r>
              <a:rPr lang="en-US" dirty="0"/>
              <a:t>	  &lt;a </a:t>
            </a:r>
            <a:r>
              <a:rPr lang="en-US" dirty="0" err="1"/>
              <a:t>href</a:t>
            </a:r>
            <a:r>
              <a:rPr lang="en-US" dirty="0"/>
              <a:t>="</a:t>
            </a:r>
            <a:r>
              <a:rPr lang="en-US" dirty="0" err="1"/>
              <a:t>logout.php</a:t>
            </a:r>
            <a:r>
              <a:rPr lang="en-US" dirty="0"/>
              <a:t>"&gt;Logout&lt;/a&gt;</a:t>
            </a:r>
          </a:p>
          <a:p>
            <a:pPr marL="0" indent="0">
              <a:buNone/>
            </a:pPr>
            <a:r>
              <a:rPr lang="en-US" dirty="0"/>
              <a:t>    &lt;/p&gt;</a:t>
            </a:r>
          </a:p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?&gt;</a:t>
            </a:r>
          </a:p>
          <a:p>
            <a:pPr marL="0" indent="0">
              <a:buNone/>
            </a:pPr>
            <a:r>
              <a:rPr lang="en-US" dirty="0"/>
              <a:t>   &lt;h1&gt;Error&lt;/h1&gt;&lt;p&gt; &lt;?</a:t>
            </a:r>
            <a:r>
              <a:rPr lang="en-US" dirty="0" err="1"/>
              <a:t>php</a:t>
            </a:r>
            <a:r>
              <a:rPr lang="en-US" dirty="0"/>
              <a:t> echo </a:t>
            </a:r>
            <a:r>
              <a:rPr lang="en-US" dirty="0" err="1"/>
              <a:t>htmlspecialchars</a:t>
            </a:r>
            <a:r>
              <a:rPr lang="en-US" dirty="0"/>
              <a:t>(</a:t>
            </a:r>
            <a:r>
              <a:rPr lang="en-US" dirty="0" err="1"/>
              <a:t>sqlite_error_string</a:t>
            </a:r>
            <a:r>
              <a:rPr lang="en-US" dirty="0"/>
              <a:t>(</a:t>
            </a:r>
            <a:r>
              <a:rPr lang="en-US" dirty="0" err="1"/>
              <a:t>sqlite_last_error</a:t>
            </a:r>
            <a:r>
              <a:rPr lang="en-US" dirty="0"/>
              <a:t>($</a:t>
            </a:r>
            <a:r>
              <a:rPr lang="en-US" dirty="0" err="1"/>
              <a:t>db</a:t>
            </a:r>
            <a:r>
              <a:rPr lang="en-US" dirty="0"/>
              <a:t>))); ?&gt; &lt;/p&gt;</a:t>
            </a:r>
          </a:p>
          <a:p>
            <a:pPr marL="0" indent="0">
              <a:buNone/>
            </a:pPr>
            <a:r>
              <a:rPr lang="en-US" dirty="0"/>
              <a:t>   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?&gt;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291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Spaghetti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maintainable is this code?</a:t>
            </a:r>
          </a:p>
          <a:p>
            <a:pPr lvl="1"/>
            <a:r>
              <a:rPr lang="en-US" dirty="0" smtClean="0"/>
              <a:t>Imagine all the files are like this</a:t>
            </a:r>
          </a:p>
          <a:p>
            <a:pPr lvl="1"/>
            <a:r>
              <a:rPr lang="en-US" dirty="0" smtClean="0"/>
              <a:t>You want to change how comments are stored, giving them extra metadata</a:t>
            </a:r>
          </a:p>
          <a:p>
            <a:pPr lvl="1"/>
            <a:r>
              <a:rPr lang="en-US" dirty="0" smtClean="0"/>
              <a:t>You must change every single SQL query in every PHP files that touches the comments, as well as all the outputs</a:t>
            </a:r>
          </a:p>
          <a:p>
            <a:r>
              <a:rPr lang="en-US" dirty="0" smtClean="0"/>
              <a:t>HTML output intermixed with SQL queries intermixed with PHP code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799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Tight Coupling URLs to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natural way to design a web application is to map every (</a:t>
            </a:r>
            <a:r>
              <a:rPr lang="en-US" dirty="0" err="1" smtClean="0"/>
              <a:t>vaild</a:t>
            </a:r>
            <a:r>
              <a:rPr lang="en-US" dirty="0" smtClean="0"/>
              <a:t>) URL to a specific script that gets executed</a:t>
            </a:r>
          </a:p>
          <a:p>
            <a:r>
              <a:rPr lang="en-US" dirty="0" smtClean="0"/>
              <a:t>URLs look like: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example.com</a:t>
            </a:r>
            <a:r>
              <a:rPr lang="en-US" dirty="0" smtClean="0"/>
              <a:t>/</a:t>
            </a:r>
            <a:r>
              <a:rPr lang="en-US" dirty="0" err="1" smtClean="0"/>
              <a:t>add_comment.php</a:t>
            </a:r>
            <a:endParaRPr lang="en-US" dirty="0" smtClean="0"/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example.com</a:t>
            </a:r>
            <a:r>
              <a:rPr lang="en-US" dirty="0" smtClean="0"/>
              <a:t>/</a:t>
            </a:r>
            <a:r>
              <a:rPr lang="en-US" dirty="0" err="1" smtClean="0"/>
              <a:t>view_comments.php</a:t>
            </a:r>
            <a:endParaRPr lang="en-US" dirty="0" smtClean="0"/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example.com</a:t>
            </a:r>
            <a:r>
              <a:rPr lang="en-US" dirty="0" smtClean="0"/>
              <a:t>/users/</a:t>
            </a:r>
            <a:r>
              <a:rPr lang="en-US" dirty="0" err="1" smtClean="0"/>
              <a:t>view_users.php</a:t>
            </a:r>
            <a:endParaRPr lang="en-US" dirty="0" smtClean="0"/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example.com</a:t>
            </a:r>
            <a:r>
              <a:rPr lang="en-US" dirty="0" smtClean="0"/>
              <a:t>/admin/</a:t>
            </a:r>
            <a:r>
              <a:rPr lang="en-US" dirty="0" err="1" smtClean="0"/>
              <a:t>secret.php</a:t>
            </a:r>
            <a:endParaRPr lang="en-US" dirty="0" smtClean="0"/>
          </a:p>
          <a:p>
            <a:r>
              <a:rPr lang="en-US" dirty="0" smtClean="0"/>
              <a:t>And map directly to the following file structure</a:t>
            </a:r>
          </a:p>
          <a:p>
            <a:pPr lvl="1"/>
            <a:r>
              <a:rPr lang="en-US" dirty="0" err="1" smtClean="0"/>
              <a:t>add_comment.php</a:t>
            </a:r>
            <a:endParaRPr lang="en-US" dirty="0" smtClean="0"/>
          </a:p>
          <a:p>
            <a:pPr lvl="1"/>
            <a:r>
              <a:rPr lang="en-US" dirty="0" err="1" smtClean="0"/>
              <a:t>view_comments.php</a:t>
            </a:r>
            <a:endParaRPr lang="en-US" dirty="0" smtClean="0"/>
          </a:p>
          <a:p>
            <a:pPr lvl="1"/>
            <a:r>
              <a:rPr lang="en-US" dirty="0" smtClean="0"/>
              <a:t>users/</a:t>
            </a:r>
            <a:r>
              <a:rPr lang="en-US" dirty="0" err="1" smtClean="0"/>
              <a:t>view_users.php</a:t>
            </a:r>
            <a:endParaRPr lang="en-US" dirty="0" smtClean="0"/>
          </a:p>
          <a:p>
            <a:pPr lvl="1"/>
            <a:r>
              <a:rPr lang="en-US" dirty="0" smtClean="0"/>
              <a:t>admin/</a:t>
            </a:r>
            <a:r>
              <a:rPr lang="en-US" dirty="0" err="1" smtClean="0"/>
              <a:t>secret.php</a:t>
            </a:r>
            <a:endParaRPr lang="en-US" dirty="0" smtClean="0"/>
          </a:p>
          <a:p>
            <a:r>
              <a:rPr lang="en-US" dirty="0" smtClean="0"/>
              <a:t>Is this necessary?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103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5-02-04 at 3.35.4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0"/>
            <a:ext cx="39447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642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106955</TotalTime>
  <Words>817</Words>
  <Application>Microsoft Macintosh PowerPoint</Application>
  <PresentationFormat>On-screen Show (4:3)</PresentationFormat>
  <Paragraphs>176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adam_seclab_theme</vt:lpstr>
      <vt:lpstr>Modern Web Application Frameworks</vt:lpstr>
      <vt:lpstr>Overview</vt:lpstr>
      <vt:lpstr>How to Design a Web Application</vt:lpstr>
      <vt:lpstr>"Natural" PHP code</vt:lpstr>
      <vt:lpstr>"Natural" PHP code</vt:lpstr>
      <vt:lpstr>"Natural" PHP code</vt:lpstr>
      <vt:lpstr>Spaghetti Code</vt:lpstr>
      <vt:lpstr>Tight Coupling URLs to Scripts</vt:lpstr>
      <vt:lpstr>PowerPoint Presentation</vt:lpstr>
      <vt:lpstr>Model-View-Controller</vt:lpstr>
      <vt:lpstr>PowerPoint Presentation</vt:lpstr>
      <vt:lpstr>Separation of Concerns</vt:lpstr>
      <vt:lpstr>Object Relational Mapping</vt:lpstr>
      <vt:lpstr>Routing</vt:lpstr>
      <vt:lpstr>Routing</vt:lpstr>
      <vt:lpstr>Templating</vt:lpstr>
      <vt:lpstr>Modern Web Application Frameworks</vt:lpstr>
      <vt:lpstr>Homework Submission System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3200</cp:revision>
  <cp:lastPrinted>2011-10-05T20:20:50Z</cp:lastPrinted>
  <dcterms:created xsi:type="dcterms:W3CDTF">2011-09-20T20:28:25Z</dcterms:created>
  <dcterms:modified xsi:type="dcterms:W3CDTF">2015-02-05T20:32:07Z</dcterms:modified>
</cp:coreProperties>
</file>