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1" r:id="rId19"/>
    <p:sldId id="259" r:id="rId20"/>
    <p:sldId id="282" r:id="rId21"/>
    <p:sldId id="285" r:id="rId22"/>
    <p:sldId id="260" r:id="rId23"/>
    <p:sldId id="287" r:id="rId24"/>
    <p:sldId id="286" r:id="rId25"/>
    <p:sldId id="288" r:id="rId26"/>
    <p:sldId id="298" r:id="rId27"/>
    <p:sldId id="289" r:id="rId28"/>
    <p:sldId id="299" r:id="rId29"/>
    <p:sldId id="290" r:id="rId30"/>
    <p:sldId id="292" r:id="rId31"/>
    <p:sldId id="291" r:id="rId32"/>
    <p:sldId id="293" r:id="rId33"/>
    <p:sldId id="294" r:id="rId34"/>
    <p:sldId id="300" r:id="rId35"/>
    <p:sldId id="295" r:id="rId36"/>
    <p:sldId id="296" r:id="rId37"/>
    <p:sldId id="297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22" r:id="rId51"/>
    <p:sldId id="313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3" r:id="rId60"/>
    <p:sldId id="324" r:id="rId61"/>
    <p:sldId id="325" r:id="rId62"/>
    <p:sldId id="326" r:id="rId63"/>
    <p:sldId id="328" r:id="rId64"/>
    <p:sldId id="327" r:id="rId65"/>
    <p:sldId id="329" r:id="rId66"/>
    <p:sldId id="330" r:id="rId67"/>
    <p:sldId id="332" r:id="rId68"/>
    <p:sldId id="333" r:id="rId69"/>
    <p:sldId id="331" r:id="rId70"/>
    <p:sldId id="334" r:id="rId71"/>
    <p:sldId id="335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8" autoAdjust="0"/>
    <p:restoredTop sz="89701" autoAdjust="0"/>
  </p:normalViewPr>
  <p:slideViewPr>
    <p:cSldViewPr snapToGrid="0" snapToObjects="1">
      <p:cViewPr varScale="1">
        <p:scale>
          <a:sx n="137" d="100"/>
          <a:sy n="137" d="100"/>
        </p:scale>
        <p:origin x="-744" y="-112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0" y="17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Consider, how distributed is the web? How does it compare to DNS?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1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 last option</a:t>
            </a:r>
            <a:r>
              <a:rPr lang="en-US" baseline="0" dirty="0" smtClean="0"/>
              <a:t> is the most common, it's important to get an understanding of where we came from. Plus, there might be applications that use the other two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 smtClean="0"/>
              <a:t>Server-Side Web Applications</a:t>
            </a:r>
            <a:endParaRPr lang="en-US" noProof="1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1" smtClean="0"/>
              <a:t>CSE 591 – Security and Vulnerability Analysis</a:t>
            </a:r>
          </a:p>
          <a:p>
            <a:r>
              <a:rPr lang="en-US" noProof="1" smtClean="0"/>
              <a:t>Spring 2015</a:t>
            </a:r>
          </a:p>
          <a:p>
            <a:endParaRPr lang="en-US" noProof="1" smtClean="0"/>
          </a:p>
          <a:p>
            <a:r>
              <a:rPr lang="en-US" noProof="1" smtClean="0"/>
              <a:t>Adam Doupé</a:t>
            </a:r>
          </a:p>
          <a:p>
            <a:r>
              <a:rPr lang="en-US" i="1" noProof="1" smtClean="0"/>
              <a:t>Arizona State University</a:t>
            </a:r>
            <a:endParaRPr lang="en-US" noProof="1" smtClean="0"/>
          </a:p>
          <a:p>
            <a:r>
              <a:rPr lang="en-US" noProof="1" smtClean="0"/>
              <a:t>http://adamdoupe.com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Content of some slides provided by Giovanni Vigna of UCSB, with approval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Embedding Information in Cookies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1" smtClean="0"/>
              <a:t>Cookies are state information that is passed between a web server and a user agent</a:t>
            </a:r>
          </a:p>
          <a:p>
            <a:pPr lvl="1"/>
            <a:r>
              <a:rPr lang="en-US" noProof="1" smtClean="0"/>
              <a:t>Server initiates the start of a session by asking the user agent to store a cookie</a:t>
            </a:r>
          </a:p>
          <a:p>
            <a:pPr lvl="1"/>
            <a:r>
              <a:rPr lang="en-US" noProof="1" smtClean="0"/>
              <a:t>Server or user agent can terminate the session</a:t>
            </a:r>
          </a:p>
          <a:p>
            <a:r>
              <a:rPr lang="en-US" noProof="1" smtClean="0"/>
              <a:t>Cookies first defined by Netscape while attempting to create an ecommerce application</a:t>
            </a:r>
          </a:p>
          <a:p>
            <a:r>
              <a:rPr lang="en-US" noProof="1" smtClean="0"/>
              <a:t>RFC 2109 (February 1997) describes first standardization attempt for cookies</a:t>
            </a:r>
          </a:p>
          <a:p>
            <a:r>
              <a:rPr lang="en-US" noProof="1" smtClean="0"/>
              <a:t>RFC 2965 (October 2000) tried to standardize cookies 2.0</a:t>
            </a:r>
          </a:p>
          <a:p>
            <a:r>
              <a:rPr lang="en-US" noProof="1" smtClean="0"/>
              <a:t>RFC 6265 (April 2011) describes the actual use of cookies in the modern web and is the best reference</a:t>
            </a:r>
          </a:p>
          <a:p>
            <a:endParaRPr lang="en-US" noProof="1" smtClean="0"/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1915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Embedding Information in Cookies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1" smtClean="0"/>
              <a:t>Cookies are name-value pairs (seperated by "</a:t>
            </a:r>
            <a:r>
              <a:rPr lang="en-US" noProof="1" smtClean="0">
                <a:latin typeface="Consolas"/>
                <a:cs typeface="Consolas"/>
              </a:rPr>
              <a:t>=</a:t>
            </a:r>
            <a:r>
              <a:rPr lang="en-US" noProof="1" smtClean="0"/>
              <a:t>")</a:t>
            </a:r>
          </a:p>
          <a:p>
            <a:r>
              <a:rPr lang="en-US" noProof="1" smtClean="0"/>
              <a:t>Server includes the "Set-Cookie" header field in an HTTP response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Set-Cookie: USER=foo;</a:t>
            </a:r>
          </a:p>
          <a:p>
            <a:r>
              <a:rPr lang="en-US" noProof="1" smtClean="0">
                <a:latin typeface="Arial"/>
                <a:cs typeface="Arial"/>
              </a:rPr>
              <a:t>User agent will then send the cookie back to the server using the "Cookie" header on further requests to the server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Cookie: USER=foo;</a:t>
            </a:r>
          </a:p>
          <a:p>
            <a:endParaRPr lang="en-US" noProof="1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2314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Embedding Information in Cookies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Server can ask for multiple cookies to be stored on the client, using multiple "Set-Cookie" headers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Set-Cookie: USER=foo;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Set-Cookie: lang=en-us;</a:t>
            </a:r>
          </a:p>
          <a:p>
            <a:pPr lvl="1"/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5194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Embedding Information in Cookies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1" smtClean="0"/>
              <a:t>Server can sent several attributes on the cookie, these attributes are included in the Set-Cookie header line, after the cookie itself, separated by "</a:t>
            </a:r>
            <a:r>
              <a:rPr lang="en-US" noProof="1" smtClean="0">
                <a:latin typeface="Consolas"/>
                <a:cs typeface="Consolas"/>
              </a:rPr>
              <a:t>;"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Path</a:t>
            </a:r>
          </a:p>
          <a:p>
            <a:pPr lvl="2"/>
            <a:r>
              <a:rPr lang="en-US" noProof="1" smtClean="0">
                <a:latin typeface="Arial"/>
                <a:cs typeface="Arial"/>
              </a:rPr>
              <a:t>Specifies the path of the URI of the web server that the cookies are valid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Domain</a:t>
            </a:r>
          </a:p>
          <a:p>
            <a:pPr lvl="2"/>
            <a:r>
              <a:rPr lang="en-US" noProof="1" smtClean="0">
                <a:latin typeface="Arial"/>
                <a:cs typeface="Arial"/>
              </a:rPr>
              <a:t>Specifies the subdomains that the cookie is valid 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Expires</a:t>
            </a:r>
            <a:r>
              <a:rPr lang="en-US" noProof="1" smtClean="0">
                <a:latin typeface="Arial"/>
                <a:cs typeface="Arial"/>
              </a:rPr>
              <a:t> or </a:t>
            </a:r>
            <a:r>
              <a:rPr lang="en-US" noProof="1" smtClean="0">
                <a:latin typeface="Consolas"/>
                <a:cs typeface="Consolas"/>
              </a:rPr>
              <a:t>Max-Age</a:t>
            </a:r>
          </a:p>
          <a:p>
            <a:pPr lvl="2"/>
            <a:r>
              <a:rPr lang="en-US" noProof="1" smtClean="0">
                <a:latin typeface="Arial"/>
                <a:cs typeface="Arial"/>
              </a:rPr>
              <a:t>Used to define the lifetime of the cookie, or how long the cookie should be valid</a:t>
            </a:r>
          </a:p>
          <a:p>
            <a:pPr lvl="1"/>
            <a:r>
              <a:rPr lang="en-US" noProof="1" smtClean="0">
                <a:latin typeface="Arial"/>
                <a:cs typeface="Arial"/>
              </a:rPr>
              <a:t>HttpOnly</a:t>
            </a:r>
          </a:p>
          <a:p>
            <a:pPr lvl="2"/>
            <a:r>
              <a:rPr lang="en-US" noProof="1" smtClean="0">
                <a:latin typeface="Arial"/>
                <a:cs typeface="Arial"/>
              </a:rPr>
              <a:t>Specifies that the cookie should not be accessible to client-side scripts</a:t>
            </a:r>
          </a:p>
          <a:p>
            <a:pPr lvl="1"/>
            <a:r>
              <a:rPr lang="en-US" noProof="1" smtClean="0">
                <a:latin typeface="Arial"/>
                <a:cs typeface="Arial"/>
              </a:rPr>
              <a:t>Secure</a:t>
            </a:r>
          </a:p>
          <a:p>
            <a:pPr lvl="2"/>
            <a:r>
              <a:rPr lang="en-US" noProof="1" smtClean="0">
                <a:latin typeface="Arial"/>
                <a:cs typeface="Arial"/>
              </a:rPr>
              <a:t>Specifies that the cookie should only be sent over secure connections</a:t>
            </a:r>
          </a:p>
          <a:p>
            <a:pPr lvl="1"/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856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Embedding Information in Cookies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1" smtClean="0"/>
              <a:t>Example cookie headers from curl request to www.google.com</a:t>
            </a:r>
          </a:p>
          <a:p>
            <a:pPr lvl="1"/>
            <a:r>
              <a:rPr lang="en-US" noProof="1" smtClean="0"/>
              <a:t>curl -v http://www.google.com</a:t>
            </a:r>
          </a:p>
          <a:p>
            <a:r>
              <a:rPr lang="en-US" noProof="1" smtClean="0">
                <a:latin typeface="Consolas"/>
                <a:cs typeface="Consolas"/>
              </a:rPr>
              <a:t>Set-Cookie: PREF=ID=db9539b9b7353be5:FF=0:TM=1421424672:LM=1421424672:S=OqGXMZZhmeyihyKi; expires=Sun, 15-Jan-2017 16:11:12 GMT; path=/; domain=.google.com</a:t>
            </a:r>
          </a:p>
          <a:p>
            <a:r>
              <a:rPr lang="en-US" noProof="1" smtClean="0">
                <a:latin typeface="Consolas"/>
                <a:cs typeface="Consolas"/>
              </a:rPr>
              <a:t>Set-Cookie: NID=67=bs1lLyrXtfdUj79IlcuqR7_MWEsyNdLWU_FpGKwlWR9QpEzi3UrVV2UGO6LBW3sJNk9mlLcYIJns3PG3NUu-M3pT9qD-V4F8oyyJ_UJnCGKDUDGbllL9Ha8KGufv0MUv; expires=Sat, 18-Jul-2015 16:11:12 GMT; path=/; domain=.google.com; HttpOnly</a:t>
            </a:r>
            <a:endParaRPr lang="en-US" noProof="1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6293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81"/>
            <a:ext cx="8229600" cy="5882984"/>
          </a:xfrm>
        </p:spPr>
        <p:txBody>
          <a:bodyPr>
            <a:normAutofit/>
          </a:bodyPr>
          <a:lstStyle/>
          <a:p>
            <a:r>
              <a:rPr lang="en-US" noProof="1" smtClean="0">
                <a:latin typeface="Consolas"/>
                <a:cs typeface="Consolas"/>
              </a:rPr>
              <a:t>Set-Cookie: PREF=ID=db9539b9b7353be5:FF=0:TM=1421424672:LM=1421424672:S=OqGXMZZhmeyihyKi; expires=Sun, 15-Jan-2017 16:11:12 GMT; path=/; domain=.google.com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expires </a:t>
            </a:r>
            <a:r>
              <a:rPr lang="en-US" noProof="1" smtClean="0">
                <a:latin typeface="Arial"/>
                <a:cs typeface="Arial"/>
              </a:rPr>
              <a:t>is set two years in the future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path </a:t>
            </a:r>
            <a:r>
              <a:rPr lang="en-US" noProof="1" smtClean="0">
                <a:latin typeface="Arial"/>
                <a:cs typeface="Arial"/>
              </a:rPr>
              <a:t>is / which means to send this cookie to all subpaths of www.google.com/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domain </a:t>
            </a:r>
            <a:r>
              <a:rPr lang="en-US" noProof="1" smtClean="0">
                <a:latin typeface="Arial"/>
                <a:cs typeface="Arial"/>
              </a:rPr>
              <a:t>is .google.com, which means to send this cookie to all subdomains of .google.com</a:t>
            </a:r>
          </a:p>
          <a:p>
            <a:pPr lvl="2"/>
            <a:r>
              <a:rPr lang="en-US" noProof="1" smtClean="0">
                <a:latin typeface="Arial"/>
                <a:cs typeface="Arial"/>
              </a:rPr>
              <a:t>Includes www.google.com, drive.google.com, …</a:t>
            </a:r>
          </a:p>
          <a:p>
            <a:endParaRPr lang="en-US" noProof="1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946" y="796021"/>
            <a:ext cx="940614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9408" y="815752"/>
            <a:ext cx="7859859" cy="1463686"/>
          </a:xfrm>
          <a:custGeom>
            <a:avLst/>
            <a:gdLst>
              <a:gd name="connsiteX0" fmla="*/ 1337652 w 7863773"/>
              <a:gd name="connsiteY0" fmla="*/ 27020 h 1634707"/>
              <a:gd name="connsiteX1" fmla="*/ 7850261 w 7863773"/>
              <a:gd name="connsiteY1" fmla="*/ 0 h 1634707"/>
              <a:gd name="connsiteX2" fmla="*/ 7863773 w 7863773"/>
              <a:gd name="connsiteY2" fmla="*/ 1121328 h 1634707"/>
              <a:gd name="connsiteX3" fmla="*/ 2269955 w 7863773"/>
              <a:gd name="connsiteY3" fmla="*/ 1148348 h 1634707"/>
              <a:gd name="connsiteX4" fmla="*/ 2283467 w 7863773"/>
              <a:gd name="connsiteY4" fmla="*/ 1634707 h 1634707"/>
              <a:gd name="connsiteX5" fmla="*/ 0 w 7863773"/>
              <a:gd name="connsiteY5" fmla="*/ 1580667 h 1634707"/>
              <a:gd name="connsiteX6" fmla="*/ 54047 w 7863773"/>
              <a:gd name="connsiteY6" fmla="*/ 540399 h 1634707"/>
              <a:gd name="connsiteX7" fmla="*/ 1418722 w 7863773"/>
              <a:gd name="connsiteY7" fmla="*/ 567419 h 1634707"/>
              <a:gd name="connsiteX8" fmla="*/ 1391699 w 7863773"/>
              <a:gd name="connsiteY8" fmla="*/ 27020 h 1634707"/>
              <a:gd name="connsiteX9" fmla="*/ 1337652 w 7863773"/>
              <a:gd name="connsiteY9" fmla="*/ 27020 h 1634707"/>
              <a:gd name="connsiteX0" fmla="*/ 1337652 w 7890796"/>
              <a:gd name="connsiteY0" fmla="*/ 0 h 1607687"/>
              <a:gd name="connsiteX1" fmla="*/ 7890796 w 7890796"/>
              <a:gd name="connsiteY1" fmla="*/ 27020 h 1607687"/>
              <a:gd name="connsiteX2" fmla="*/ 7863773 w 7890796"/>
              <a:gd name="connsiteY2" fmla="*/ 1094308 h 1607687"/>
              <a:gd name="connsiteX3" fmla="*/ 2269955 w 7890796"/>
              <a:gd name="connsiteY3" fmla="*/ 1121328 h 1607687"/>
              <a:gd name="connsiteX4" fmla="*/ 2283467 w 7890796"/>
              <a:gd name="connsiteY4" fmla="*/ 1607687 h 1607687"/>
              <a:gd name="connsiteX5" fmla="*/ 0 w 7890796"/>
              <a:gd name="connsiteY5" fmla="*/ 1553647 h 1607687"/>
              <a:gd name="connsiteX6" fmla="*/ 54047 w 7890796"/>
              <a:gd name="connsiteY6" fmla="*/ 513379 h 1607687"/>
              <a:gd name="connsiteX7" fmla="*/ 1418722 w 7890796"/>
              <a:gd name="connsiteY7" fmla="*/ 540399 h 1607687"/>
              <a:gd name="connsiteX8" fmla="*/ 1391699 w 7890796"/>
              <a:gd name="connsiteY8" fmla="*/ 0 h 1607687"/>
              <a:gd name="connsiteX9" fmla="*/ 1337652 w 7890796"/>
              <a:gd name="connsiteY9" fmla="*/ 0 h 1607687"/>
              <a:gd name="connsiteX0" fmla="*/ 1337652 w 7907507"/>
              <a:gd name="connsiteY0" fmla="*/ 6403 h 1614090"/>
              <a:gd name="connsiteX1" fmla="*/ 7907507 w 7907507"/>
              <a:gd name="connsiteY1" fmla="*/ 0 h 1614090"/>
              <a:gd name="connsiteX2" fmla="*/ 7863773 w 7907507"/>
              <a:gd name="connsiteY2" fmla="*/ 1100711 h 1614090"/>
              <a:gd name="connsiteX3" fmla="*/ 2269955 w 7907507"/>
              <a:gd name="connsiteY3" fmla="*/ 1127731 h 1614090"/>
              <a:gd name="connsiteX4" fmla="*/ 2283467 w 7907507"/>
              <a:gd name="connsiteY4" fmla="*/ 1614090 h 1614090"/>
              <a:gd name="connsiteX5" fmla="*/ 0 w 7907507"/>
              <a:gd name="connsiteY5" fmla="*/ 1560050 h 1614090"/>
              <a:gd name="connsiteX6" fmla="*/ 54047 w 7907507"/>
              <a:gd name="connsiteY6" fmla="*/ 519782 h 1614090"/>
              <a:gd name="connsiteX7" fmla="*/ 1418722 w 7907507"/>
              <a:gd name="connsiteY7" fmla="*/ 546802 h 1614090"/>
              <a:gd name="connsiteX8" fmla="*/ 1391699 w 7907507"/>
              <a:gd name="connsiteY8" fmla="*/ 6403 h 1614090"/>
              <a:gd name="connsiteX9" fmla="*/ 1337652 w 7907507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69955 w 7913906"/>
              <a:gd name="connsiteY3" fmla="*/ 1127731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86666 w 7913906"/>
              <a:gd name="connsiteY3" fmla="*/ 1044173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560050"/>
              <a:gd name="connsiteX1" fmla="*/ 7907507 w 7913906"/>
              <a:gd name="connsiteY1" fmla="*/ 0 h 1560050"/>
              <a:gd name="connsiteX2" fmla="*/ 7913906 w 7913906"/>
              <a:gd name="connsiteY2" fmla="*/ 1033865 h 1560050"/>
              <a:gd name="connsiteX3" fmla="*/ 2286666 w 7913906"/>
              <a:gd name="connsiteY3" fmla="*/ 1044173 h 1560050"/>
              <a:gd name="connsiteX4" fmla="*/ 2283467 w 7913906"/>
              <a:gd name="connsiteY4" fmla="*/ 1463686 h 1560050"/>
              <a:gd name="connsiteX5" fmla="*/ 0 w 7913906"/>
              <a:gd name="connsiteY5" fmla="*/ 1560050 h 1560050"/>
              <a:gd name="connsiteX6" fmla="*/ 54047 w 7913906"/>
              <a:gd name="connsiteY6" fmla="*/ 519782 h 1560050"/>
              <a:gd name="connsiteX7" fmla="*/ 1418722 w 7913906"/>
              <a:gd name="connsiteY7" fmla="*/ 546802 h 1560050"/>
              <a:gd name="connsiteX8" fmla="*/ 1391699 w 7913906"/>
              <a:gd name="connsiteY8" fmla="*/ 6403 h 1560050"/>
              <a:gd name="connsiteX9" fmla="*/ 1337652 w 7913906"/>
              <a:gd name="connsiteY9" fmla="*/ 6403 h 1560050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1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84848"/>
              <a:gd name="connsiteX1" fmla="*/ 7853460 w 7859859"/>
              <a:gd name="connsiteY1" fmla="*/ 0 h 1484848"/>
              <a:gd name="connsiteX2" fmla="*/ 7859859 w 7859859"/>
              <a:gd name="connsiteY2" fmla="*/ 1033865 h 1484848"/>
              <a:gd name="connsiteX3" fmla="*/ 2232619 w 7859859"/>
              <a:gd name="connsiteY3" fmla="*/ 1044173 h 1484848"/>
              <a:gd name="connsiteX4" fmla="*/ 2229420 w 7859859"/>
              <a:gd name="connsiteY4" fmla="*/ 1463686 h 1484848"/>
              <a:gd name="connsiteX5" fmla="*/ 12797 w 7859859"/>
              <a:gd name="connsiteY5" fmla="*/ 1484848 h 1484848"/>
              <a:gd name="connsiteX6" fmla="*/ 0 w 7859859"/>
              <a:gd name="connsiteY6" fmla="*/ 519782 h 1484848"/>
              <a:gd name="connsiteX7" fmla="*/ 1364675 w 7859859"/>
              <a:gd name="connsiteY7" fmla="*/ 546802 h 1484848"/>
              <a:gd name="connsiteX8" fmla="*/ 1337652 w 7859859"/>
              <a:gd name="connsiteY8" fmla="*/ 6403 h 1484848"/>
              <a:gd name="connsiteX9" fmla="*/ 1283605 w 7859859"/>
              <a:gd name="connsiteY9" fmla="*/ 6403 h 1484848"/>
              <a:gd name="connsiteX0" fmla="*/ 1295975 w 7872229"/>
              <a:gd name="connsiteY0" fmla="*/ 6403 h 1476492"/>
              <a:gd name="connsiteX1" fmla="*/ 7865830 w 7872229"/>
              <a:gd name="connsiteY1" fmla="*/ 0 h 1476492"/>
              <a:gd name="connsiteX2" fmla="*/ 7872229 w 7872229"/>
              <a:gd name="connsiteY2" fmla="*/ 1033865 h 1476492"/>
              <a:gd name="connsiteX3" fmla="*/ 2244989 w 7872229"/>
              <a:gd name="connsiteY3" fmla="*/ 1044173 h 1476492"/>
              <a:gd name="connsiteX4" fmla="*/ 2241790 w 7872229"/>
              <a:gd name="connsiteY4" fmla="*/ 1463686 h 1476492"/>
              <a:gd name="connsiteX5" fmla="*/ 101 w 7872229"/>
              <a:gd name="connsiteY5" fmla="*/ 1476492 h 1476492"/>
              <a:gd name="connsiteX6" fmla="*/ 12370 w 7872229"/>
              <a:gd name="connsiteY6" fmla="*/ 519782 h 1476492"/>
              <a:gd name="connsiteX7" fmla="*/ 1377045 w 7872229"/>
              <a:gd name="connsiteY7" fmla="*/ 546802 h 1476492"/>
              <a:gd name="connsiteX8" fmla="*/ 1350022 w 7872229"/>
              <a:gd name="connsiteY8" fmla="*/ 6403 h 1476492"/>
              <a:gd name="connsiteX9" fmla="*/ 1295975 w 7872229"/>
              <a:gd name="connsiteY9" fmla="*/ 6403 h 1476492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34713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7 w 7859859"/>
              <a:gd name="connsiteY7" fmla="*/ 530091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496668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538447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89475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6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968752 w 7859859"/>
              <a:gd name="connsiteY0" fmla="*/ 365701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968752 w 7859859"/>
              <a:gd name="connsiteY9" fmla="*/ 365701 h 1463686"/>
              <a:gd name="connsiteX0" fmla="*/ 2043951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2043951 w 7859859"/>
              <a:gd name="connsiteY9" fmla="*/ 6403 h 14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9859" h="1463686">
                <a:moveTo>
                  <a:pt x="2043951" y="6403"/>
                </a:moveTo>
                <a:lnTo>
                  <a:pt x="7853460" y="0"/>
                </a:lnTo>
                <a:lnTo>
                  <a:pt x="7859859" y="1033865"/>
                </a:lnTo>
                <a:lnTo>
                  <a:pt x="2232619" y="1044173"/>
                </a:lnTo>
                <a:cubicBezTo>
                  <a:pt x="2231553" y="1234145"/>
                  <a:pt x="2230486" y="1273714"/>
                  <a:pt x="2229420" y="1463686"/>
                </a:cubicBezTo>
                <a:lnTo>
                  <a:pt x="4442" y="1459780"/>
                </a:lnTo>
                <a:cubicBezTo>
                  <a:pt x="2961" y="1146447"/>
                  <a:pt x="1481" y="833115"/>
                  <a:pt x="0" y="519782"/>
                </a:cubicBezTo>
                <a:lnTo>
                  <a:pt x="1322897" y="521736"/>
                </a:lnTo>
                <a:cubicBezTo>
                  <a:pt x="1325030" y="347173"/>
                  <a:pt x="1310452" y="180966"/>
                  <a:pt x="1312585" y="6403"/>
                </a:cubicBezTo>
                <a:lnTo>
                  <a:pt x="2043951" y="6403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91465" y="1820440"/>
            <a:ext cx="7676039" cy="970695"/>
          </a:xfrm>
          <a:custGeom>
            <a:avLst/>
            <a:gdLst>
              <a:gd name="connsiteX0" fmla="*/ 1337652 w 7863773"/>
              <a:gd name="connsiteY0" fmla="*/ 27020 h 1634707"/>
              <a:gd name="connsiteX1" fmla="*/ 7850261 w 7863773"/>
              <a:gd name="connsiteY1" fmla="*/ 0 h 1634707"/>
              <a:gd name="connsiteX2" fmla="*/ 7863773 w 7863773"/>
              <a:gd name="connsiteY2" fmla="*/ 1121328 h 1634707"/>
              <a:gd name="connsiteX3" fmla="*/ 2269955 w 7863773"/>
              <a:gd name="connsiteY3" fmla="*/ 1148348 h 1634707"/>
              <a:gd name="connsiteX4" fmla="*/ 2283467 w 7863773"/>
              <a:gd name="connsiteY4" fmla="*/ 1634707 h 1634707"/>
              <a:gd name="connsiteX5" fmla="*/ 0 w 7863773"/>
              <a:gd name="connsiteY5" fmla="*/ 1580667 h 1634707"/>
              <a:gd name="connsiteX6" fmla="*/ 54047 w 7863773"/>
              <a:gd name="connsiteY6" fmla="*/ 540399 h 1634707"/>
              <a:gd name="connsiteX7" fmla="*/ 1418722 w 7863773"/>
              <a:gd name="connsiteY7" fmla="*/ 567419 h 1634707"/>
              <a:gd name="connsiteX8" fmla="*/ 1391699 w 7863773"/>
              <a:gd name="connsiteY8" fmla="*/ 27020 h 1634707"/>
              <a:gd name="connsiteX9" fmla="*/ 1337652 w 7863773"/>
              <a:gd name="connsiteY9" fmla="*/ 27020 h 1634707"/>
              <a:gd name="connsiteX0" fmla="*/ 1337652 w 7890796"/>
              <a:gd name="connsiteY0" fmla="*/ 0 h 1607687"/>
              <a:gd name="connsiteX1" fmla="*/ 7890796 w 7890796"/>
              <a:gd name="connsiteY1" fmla="*/ 27020 h 1607687"/>
              <a:gd name="connsiteX2" fmla="*/ 7863773 w 7890796"/>
              <a:gd name="connsiteY2" fmla="*/ 1094308 h 1607687"/>
              <a:gd name="connsiteX3" fmla="*/ 2269955 w 7890796"/>
              <a:gd name="connsiteY3" fmla="*/ 1121328 h 1607687"/>
              <a:gd name="connsiteX4" fmla="*/ 2283467 w 7890796"/>
              <a:gd name="connsiteY4" fmla="*/ 1607687 h 1607687"/>
              <a:gd name="connsiteX5" fmla="*/ 0 w 7890796"/>
              <a:gd name="connsiteY5" fmla="*/ 1553647 h 1607687"/>
              <a:gd name="connsiteX6" fmla="*/ 54047 w 7890796"/>
              <a:gd name="connsiteY6" fmla="*/ 513379 h 1607687"/>
              <a:gd name="connsiteX7" fmla="*/ 1418722 w 7890796"/>
              <a:gd name="connsiteY7" fmla="*/ 540399 h 1607687"/>
              <a:gd name="connsiteX8" fmla="*/ 1391699 w 7890796"/>
              <a:gd name="connsiteY8" fmla="*/ 0 h 1607687"/>
              <a:gd name="connsiteX9" fmla="*/ 1337652 w 7890796"/>
              <a:gd name="connsiteY9" fmla="*/ 0 h 1607687"/>
              <a:gd name="connsiteX0" fmla="*/ 1337652 w 7907507"/>
              <a:gd name="connsiteY0" fmla="*/ 6403 h 1614090"/>
              <a:gd name="connsiteX1" fmla="*/ 7907507 w 7907507"/>
              <a:gd name="connsiteY1" fmla="*/ 0 h 1614090"/>
              <a:gd name="connsiteX2" fmla="*/ 7863773 w 7907507"/>
              <a:gd name="connsiteY2" fmla="*/ 1100711 h 1614090"/>
              <a:gd name="connsiteX3" fmla="*/ 2269955 w 7907507"/>
              <a:gd name="connsiteY3" fmla="*/ 1127731 h 1614090"/>
              <a:gd name="connsiteX4" fmla="*/ 2283467 w 7907507"/>
              <a:gd name="connsiteY4" fmla="*/ 1614090 h 1614090"/>
              <a:gd name="connsiteX5" fmla="*/ 0 w 7907507"/>
              <a:gd name="connsiteY5" fmla="*/ 1560050 h 1614090"/>
              <a:gd name="connsiteX6" fmla="*/ 54047 w 7907507"/>
              <a:gd name="connsiteY6" fmla="*/ 519782 h 1614090"/>
              <a:gd name="connsiteX7" fmla="*/ 1418722 w 7907507"/>
              <a:gd name="connsiteY7" fmla="*/ 546802 h 1614090"/>
              <a:gd name="connsiteX8" fmla="*/ 1391699 w 7907507"/>
              <a:gd name="connsiteY8" fmla="*/ 6403 h 1614090"/>
              <a:gd name="connsiteX9" fmla="*/ 1337652 w 7907507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69955 w 7913906"/>
              <a:gd name="connsiteY3" fmla="*/ 1127731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614090"/>
              <a:gd name="connsiteX1" fmla="*/ 7907507 w 7913906"/>
              <a:gd name="connsiteY1" fmla="*/ 0 h 1614090"/>
              <a:gd name="connsiteX2" fmla="*/ 7913906 w 7913906"/>
              <a:gd name="connsiteY2" fmla="*/ 1033865 h 1614090"/>
              <a:gd name="connsiteX3" fmla="*/ 2286666 w 7913906"/>
              <a:gd name="connsiteY3" fmla="*/ 1044173 h 1614090"/>
              <a:gd name="connsiteX4" fmla="*/ 2283467 w 7913906"/>
              <a:gd name="connsiteY4" fmla="*/ 1614090 h 1614090"/>
              <a:gd name="connsiteX5" fmla="*/ 0 w 7913906"/>
              <a:gd name="connsiteY5" fmla="*/ 1560050 h 1614090"/>
              <a:gd name="connsiteX6" fmla="*/ 54047 w 7913906"/>
              <a:gd name="connsiteY6" fmla="*/ 519782 h 1614090"/>
              <a:gd name="connsiteX7" fmla="*/ 1418722 w 7913906"/>
              <a:gd name="connsiteY7" fmla="*/ 546802 h 1614090"/>
              <a:gd name="connsiteX8" fmla="*/ 1391699 w 7913906"/>
              <a:gd name="connsiteY8" fmla="*/ 6403 h 1614090"/>
              <a:gd name="connsiteX9" fmla="*/ 1337652 w 7913906"/>
              <a:gd name="connsiteY9" fmla="*/ 6403 h 1614090"/>
              <a:gd name="connsiteX0" fmla="*/ 1337652 w 7913906"/>
              <a:gd name="connsiteY0" fmla="*/ 6403 h 1560050"/>
              <a:gd name="connsiteX1" fmla="*/ 7907507 w 7913906"/>
              <a:gd name="connsiteY1" fmla="*/ 0 h 1560050"/>
              <a:gd name="connsiteX2" fmla="*/ 7913906 w 7913906"/>
              <a:gd name="connsiteY2" fmla="*/ 1033865 h 1560050"/>
              <a:gd name="connsiteX3" fmla="*/ 2286666 w 7913906"/>
              <a:gd name="connsiteY3" fmla="*/ 1044173 h 1560050"/>
              <a:gd name="connsiteX4" fmla="*/ 2283467 w 7913906"/>
              <a:gd name="connsiteY4" fmla="*/ 1463686 h 1560050"/>
              <a:gd name="connsiteX5" fmla="*/ 0 w 7913906"/>
              <a:gd name="connsiteY5" fmla="*/ 1560050 h 1560050"/>
              <a:gd name="connsiteX6" fmla="*/ 54047 w 7913906"/>
              <a:gd name="connsiteY6" fmla="*/ 519782 h 1560050"/>
              <a:gd name="connsiteX7" fmla="*/ 1418722 w 7913906"/>
              <a:gd name="connsiteY7" fmla="*/ 546802 h 1560050"/>
              <a:gd name="connsiteX8" fmla="*/ 1391699 w 7913906"/>
              <a:gd name="connsiteY8" fmla="*/ 6403 h 1560050"/>
              <a:gd name="connsiteX9" fmla="*/ 1337652 w 7913906"/>
              <a:gd name="connsiteY9" fmla="*/ 6403 h 1560050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1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84848"/>
              <a:gd name="connsiteX1" fmla="*/ 7853460 w 7859859"/>
              <a:gd name="connsiteY1" fmla="*/ 0 h 1484848"/>
              <a:gd name="connsiteX2" fmla="*/ 7859859 w 7859859"/>
              <a:gd name="connsiteY2" fmla="*/ 1033865 h 1484848"/>
              <a:gd name="connsiteX3" fmla="*/ 2232619 w 7859859"/>
              <a:gd name="connsiteY3" fmla="*/ 1044173 h 1484848"/>
              <a:gd name="connsiteX4" fmla="*/ 2229420 w 7859859"/>
              <a:gd name="connsiteY4" fmla="*/ 1463686 h 1484848"/>
              <a:gd name="connsiteX5" fmla="*/ 12797 w 7859859"/>
              <a:gd name="connsiteY5" fmla="*/ 1484848 h 1484848"/>
              <a:gd name="connsiteX6" fmla="*/ 0 w 7859859"/>
              <a:gd name="connsiteY6" fmla="*/ 519782 h 1484848"/>
              <a:gd name="connsiteX7" fmla="*/ 1364675 w 7859859"/>
              <a:gd name="connsiteY7" fmla="*/ 546802 h 1484848"/>
              <a:gd name="connsiteX8" fmla="*/ 1337652 w 7859859"/>
              <a:gd name="connsiteY8" fmla="*/ 6403 h 1484848"/>
              <a:gd name="connsiteX9" fmla="*/ 1283605 w 7859859"/>
              <a:gd name="connsiteY9" fmla="*/ 6403 h 1484848"/>
              <a:gd name="connsiteX0" fmla="*/ 1295975 w 7872229"/>
              <a:gd name="connsiteY0" fmla="*/ 6403 h 1476492"/>
              <a:gd name="connsiteX1" fmla="*/ 7865830 w 7872229"/>
              <a:gd name="connsiteY1" fmla="*/ 0 h 1476492"/>
              <a:gd name="connsiteX2" fmla="*/ 7872229 w 7872229"/>
              <a:gd name="connsiteY2" fmla="*/ 1033865 h 1476492"/>
              <a:gd name="connsiteX3" fmla="*/ 2244989 w 7872229"/>
              <a:gd name="connsiteY3" fmla="*/ 1044173 h 1476492"/>
              <a:gd name="connsiteX4" fmla="*/ 2241790 w 7872229"/>
              <a:gd name="connsiteY4" fmla="*/ 1463686 h 1476492"/>
              <a:gd name="connsiteX5" fmla="*/ 101 w 7872229"/>
              <a:gd name="connsiteY5" fmla="*/ 1476492 h 1476492"/>
              <a:gd name="connsiteX6" fmla="*/ 12370 w 7872229"/>
              <a:gd name="connsiteY6" fmla="*/ 519782 h 1476492"/>
              <a:gd name="connsiteX7" fmla="*/ 1377045 w 7872229"/>
              <a:gd name="connsiteY7" fmla="*/ 546802 h 1476492"/>
              <a:gd name="connsiteX8" fmla="*/ 1350022 w 7872229"/>
              <a:gd name="connsiteY8" fmla="*/ 6403 h 1476492"/>
              <a:gd name="connsiteX9" fmla="*/ 1295975 w 7872229"/>
              <a:gd name="connsiteY9" fmla="*/ 6403 h 1476492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34713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64675 w 7859859"/>
              <a:gd name="connsiteY7" fmla="*/ 546802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37652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72765 w 7859859"/>
              <a:gd name="connsiteY7" fmla="*/ 53844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7 w 7859859"/>
              <a:gd name="connsiteY7" fmla="*/ 530091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496668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97831 w 7859859"/>
              <a:gd name="connsiteY7" fmla="*/ 538447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289475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06186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13380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283605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283605 w 7859859"/>
              <a:gd name="connsiteY9" fmla="*/ 6403 h 1463686"/>
              <a:gd name="connsiteX0" fmla="*/ 1968752 w 7859859"/>
              <a:gd name="connsiteY0" fmla="*/ 365701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1968752 w 7859859"/>
              <a:gd name="connsiteY9" fmla="*/ 365701 h 1463686"/>
              <a:gd name="connsiteX0" fmla="*/ 2043951 w 7859859"/>
              <a:gd name="connsiteY0" fmla="*/ 6403 h 1463686"/>
              <a:gd name="connsiteX1" fmla="*/ 7853460 w 7859859"/>
              <a:gd name="connsiteY1" fmla="*/ 0 h 1463686"/>
              <a:gd name="connsiteX2" fmla="*/ 7859859 w 7859859"/>
              <a:gd name="connsiteY2" fmla="*/ 1033865 h 1463686"/>
              <a:gd name="connsiteX3" fmla="*/ 2232619 w 7859859"/>
              <a:gd name="connsiteY3" fmla="*/ 1044173 h 1463686"/>
              <a:gd name="connsiteX4" fmla="*/ 2229420 w 7859859"/>
              <a:gd name="connsiteY4" fmla="*/ 1463686 h 1463686"/>
              <a:gd name="connsiteX5" fmla="*/ 4442 w 7859859"/>
              <a:gd name="connsiteY5" fmla="*/ 1459780 h 1463686"/>
              <a:gd name="connsiteX6" fmla="*/ 0 w 7859859"/>
              <a:gd name="connsiteY6" fmla="*/ 519782 h 1463686"/>
              <a:gd name="connsiteX7" fmla="*/ 1322897 w 7859859"/>
              <a:gd name="connsiteY7" fmla="*/ 521736 h 1463686"/>
              <a:gd name="connsiteX8" fmla="*/ 1312585 w 7859859"/>
              <a:gd name="connsiteY8" fmla="*/ 6403 h 1463686"/>
              <a:gd name="connsiteX9" fmla="*/ 2043951 w 7859859"/>
              <a:gd name="connsiteY9" fmla="*/ 6403 h 1463686"/>
              <a:gd name="connsiteX0" fmla="*/ 2849990 w 8665898"/>
              <a:gd name="connsiteY0" fmla="*/ 6403 h 1463686"/>
              <a:gd name="connsiteX1" fmla="*/ 8659499 w 8665898"/>
              <a:gd name="connsiteY1" fmla="*/ 0 h 1463686"/>
              <a:gd name="connsiteX2" fmla="*/ 8665898 w 8665898"/>
              <a:gd name="connsiteY2" fmla="*/ 1033865 h 1463686"/>
              <a:gd name="connsiteX3" fmla="*/ 3038658 w 8665898"/>
              <a:gd name="connsiteY3" fmla="*/ 1044173 h 1463686"/>
              <a:gd name="connsiteX4" fmla="*/ 3035459 w 8665898"/>
              <a:gd name="connsiteY4" fmla="*/ 1463686 h 1463686"/>
              <a:gd name="connsiteX5" fmla="*/ 2 w 8665898"/>
              <a:gd name="connsiteY5" fmla="*/ 950078 h 1463686"/>
              <a:gd name="connsiteX6" fmla="*/ 806039 w 8665898"/>
              <a:gd name="connsiteY6" fmla="*/ 519782 h 1463686"/>
              <a:gd name="connsiteX7" fmla="*/ 2128936 w 8665898"/>
              <a:gd name="connsiteY7" fmla="*/ 521736 h 1463686"/>
              <a:gd name="connsiteX8" fmla="*/ 2118624 w 8665898"/>
              <a:gd name="connsiteY8" fmla="*/ 6403 h 1463686"/>
              <a:gd name="connsiteX9" fmla="*/ 2849990 w 8665898"/>
              <a:gd name="connsiteY9" fmla="*/ 6403 h 1463686"/>
              <a:gd name="connsiteX0" fmla="*/ 2854430 w 8670338"/>
              <a:gd name="connsiteY0" fmla="*/ 6403 h 1463686"/>
              <a:gd name="connsiteX1" fmla="*/ 8663939 w 8670338"/>
              <a:gd name="connsiteY1" fmla="*/ 0 h 1463686"/>
              <a:gd name="connsiteX2" fmla="*/ 8670338 w 8670338"/>
              <a:gd name="connsiteY2" fmla="*/ 1033865 h 1463686"/>
              <a:gd name="connsiteX3" fmla="*/ 3043098 w 8670338"/>
              <a:gd name="connsiteY3" fmla="*/ 1044173 h 1463686"/>
              <a:gd name="connsiteX4" fmla="*/ 3039899 w 8670338"/>
              <a:gd name="connsiteY4" fmla="*/ 1463686 h 1463686"/>
              <a:gd name="connsiteX5" fmla="*/ 4442 w 8670338"/>
              <a:gd name="connsiteY5" fmla="*/ 950078 h 1463686"/>
              <a:gd name="connsiteX6" fmla="*/ 0 w 8670338"/>
              <a:gd name="connsiteY6" fmla="*/ 536493 h 1463686"/>
              <a:gd name="connsiteX7" fmla="*/ 2133376 w 8670338"/>
              <a:gd name="connsiteY7" fmla="*/ 521736 h 1463686"/>
              <a:gd name="connsiteX8" fmla="*/ 2123064 w 8670338"/>
              <a:gd name="connsiteY8" fmla="*/ 6403 h 1463686"/>
              <a:gd name="connsiteX9" fmla="*/ 2854430 w 8670338"/>
              <a:gd name="connsiteY9" fmla="*/ 6403 h 1463686"/>
              <a:gd name="connsiteX0" fmla="*/ 2854430 w 8670338"/>
              <a:gd name="connsiteY0" fmla="*/ 6403 h 1463686"/>
              <a:gd name="connsiteX1" fmla="*/ 8663939 w 8670338"/>
              <a:gd name="connsiteY1" fmla="*/ 0 h 1463686"/>
              <a:gd name="connsiteX2" fmla="*/ 8670338 w 8670338"/>
              <a:gd name="connsiteY2" fmla="*/ 1033865 h 1463686"/>
              <a:gd name="connsiteX3" fmla="*/ 3026387 w 8670338"/>
              <a:gd name="connsiteY3" fmla="*/ 484336 h 1463686"/>
              <a:gd name="connsiteX4" fmla="*/ 3039899 w 8670338"/>
              <a:gd name="connsiteY4" fmla="*/ 1463686 h 1463686"/>
              <a:gd name="connsiteX5" fmla="*/ 4442 w 8670338"/>
              <a:gd name="connsiteY5" fmla="*/ 950078 h 1463686"/>
              <a:gd name="connsiteX6" fmla="*/ 0 w 8670338"/>
              <a:gd name="connsiteY6" fmla="*/ 536493 h 1463686"/>
              <a:gd name="connsiteX7" fmla="*/ 2133376 w 8670338"/>
              <a:gd name="connsiteY7" fmla="*/ 521736 h 1463686"/>
              <a:gd name="connsiteX8" fmla="*/ 2123064 w 8670338"/>
              <a:gd name="connsiteY8" fmla="*/ 6403 h 1463686"/>
              <a:gd name="connsiteX9" fmla="*/ 2854430 w 8670338"/>
              <a:gd name="connsiteY9" fmla="*/ 6403 h 1463686"/>
              <a:gd name="connsiteX0" fmla="*/ 2854430 w 8670338"/>
              <a:gd name="connsiteY0" fmla="*/ 6403 h 1033865"/>
              <a:gd name="connsiteX1" fmla="*/ 8663939 w 8670338"/>
              <a:gd name="connsiteY1" fmla="*/ 0 h 1033865"/>
              <a:gd name="connsiteX2" fmla="*/ 8670338 w 8670338"/>
              <a:gd name="connsiteY2" fmla="*/ 1033865 h 1033865"/>
              <a:gd name="connsiteX3" fmla="*/ 3026387 w 8670338"/>
              <a:gd name="connsiteY3" fmla="*/ 484336 h 1033865"/>
              <a:gd name="connsiteX4" fmla="*/ 3039899 w 8670338"/>
              <a:gd name="connsiteY4" fmla="*/ 970695 h 1033865"/>
              <a:gd name="connsiteX5" fmla="*/ 4442 w 8670338"/>
              <a:gd name="connsiteY5" fmla="*/ 950078 h 1033865"/>
              <a:gd name="connsiteX6" fmla="*/ 0 w 8670338"/>
              <a:gd name="connsiteY6" fmla="*/ 536493 h 1033865"/>
              <a:gd name="connsiteX7" fmla="*/ 2133376 w 8670338"/>
              <a:gd name="connsiteY7" fmla="*/ 521736 h 1033865"/>
              <a:gd name="connsiteX8" fmla="*/ 2123064 w 8670338"/>
              <a:gd name="connsiteY8" fmla="*/ 6403 h 1033865"/>
              <a:gd name="connsiteX9" fmla="*/ 2854430 w 8670338"/>
              <a:gd name="connsiteY9" fmla="*/ 6403 h 1033865"/>
              <a:gd name="connsiteX0" fmla="*/ 2854430 w 8670338"/>
              <a:gd name="connsiteY0" fmla="*/ 6403 h 1033865"/>
              <a:gd name="connsiteX1" fmla="*/ 7669640 w 8670338"/>
              <a:gd name="connsiteY1" fmla="*/ 0 h 1033865"/>
              <a:gd name="connsiteX2" fmla="*/ 8670338 w 8670338"/>
              <a:gd name="connsiteY2" fmla="*/ 1033865 h 1033865"/>
              <a:gd name="connsiteX3" fmla="*/ 3026387 w 8670338"/>
              <a:gd name="connsiteY3" fmla="*/ 484336 h 1033865"/>
              <a:gd name="connsiteX4" fmla="*/ 3039899 w 8670338"/>
              <a:gd name="connsiteY4" fmla="*/ 970695 h 1033865"/>
              <a:gd name="connsiteX5" fmla="*/ 4442 w 8670338"/>
              <a:gd name="connsiteY5" fmla="*/ 950078 h 1033865"/>
              <a:gd name="connsiteX6" fmla="*/ 0 w 8670338"/>
              <a:gd name="connsiteY6" fmla="*/ 536493 h 1033865"/>
              <a:gd name="connsiteX7" fmla="*/ 2133376 w 8670338"/>
              <a:gd name="connsiteY7" fmla="*/ 521736 h 1033865"/>
              <a:gd name="connsiteX8" fmla="*/ 2123064 w 8670338"/>
              <a:gd name="connsiteY8" fmla="*/ 6403 h 1033865"/>
              <a:gd name="connsiteX9" fmla="*/ 2854430 w 8670338"/>
              <a:gd name="connsiteY9" fmla="*/ 6403 h 1033865"/>
              <a:gd name="connsiteX0" fmla="*/ 2854430 w 7676039"/>
              <a:gd name="connsiteY0" fmla="*/ 6403 h 970695"/>
              <a:gd name="connsiteX1" fmla="*/ 7669640 w 7676039"/>
              <a:gd name="connsiteY1" fmla="*/ 0 h 970695"/>
              <a:gd name="connsiteX2" fmla="*/ 7676039 w 7676039"/>
              <a:gd name="connsiteY2" fmla="*/ 515807 h 970695"/>
              <a:gd name="connsiteX3" fmla="*/ 3026387 w 7676039"/>
              <a:gd name="connsiteY3" fmla="*/ 484336 h 970695"/>
              <a:gd name="connsiteX4" fmla="*/ 3039899 w 7676039"/>
              <a:gd name="connsiteY4" fmla="*/ 970695 h 970695"/>
              <a:gd name="connsiteX5" fmla="*/ 4442 w 7676039"/>
              <a:gd name="connsiteY5" fmla="*/ 950078 h 970695"/>
              <a:gd name="connsiteX6" fmla="*/ 0 w 7676039"/>
              <a:gd name="connsiteY6" fmla="*/ 536493 h 970695"/>
              <a:gd name="connsiteX7" fmla="*/ 2133376 w 7676039"/>
              <a:gd name="connsiteY7" fmla="*/ 521736 h 970695"/>
              <a:gd name="connsiteX8" fmla="*/ 2123064 w 7676039"/>
              <a:gd name="connsiteY8" fmla="*/ 6403 h 970695"/>
              <a:gd name="connsiteX9" fmla="*/ 2854430 w 7676039"/>
              <a:gd name="connsiteY9" fmla="*/ 6403 h 970695"/>
              <a:gd name="connsiteX0" fmla="*/ 2854430 w 7676039"/>
              <a:gd name="connsiteY0" fmla="*/ 6403 h 970695"/>
              <a:gd name="connsiteX1" fmla="*/ 7669640 w 7676039"/>
              <a:gd name="connsiteY1" fmla="*/ 0 h 970695"/>
              <a:gd name="connsiteX2" fmla="*/ 7676039 w 7676039"/>
              <a:gd name="connsiteY2" fmla="*/ 515807 h 970695"/>
              <a:gd name="connsiteX3" fmla="*/ 3026387 w 7676039"/>
              <a:gd name="connsiteY3" fmla="*/ 526115 h 970695"/>
              <a:gd name="connsiteX4" fmla="*/ 3039899 w 7676039"/>
              <a:gd name="connsiteY4" fmla="*/ 970695 h 970695"/>
              <a:gd name="connsiteX5" fmla="*/ 4442 w 7676039"/>
              <a:gd name="connsiteY5" fmla="*/ 950078 h 970695"/>
              <a:gd name="connsiteX6" fmla="*/ 0 w 7676039"/>
              <a:gd name="connsiteY6" fmla="*/ 536493 h 970695"/>
              <a:gd name="connsiteX7" fmla="*/ 2133376 w 7676039"/>
              <a:gd name="connsiteY7" fmla="*/ 521736 h 970695"/>
              <a:gd name="connsiteX8" fmla="*/ 2123064 w 7676039"/>
              <a:gd name="connsiteY8" fmla="*/ 6403 h 970695"/>
              <a:gd name="connsiteX9" fmla="*/ 2854430 w 7676039"/>
              <a:gd name="connsiteY9" fmla="*/ 6403 h 970695"/>
              <a:gd name="connsiteX0" fmla="*/ 2854430 w 7676039"/>
              <a:gd name="connsiteY0" fmla="*/ 6403 h 970695"/>
              <a:gd name="connsiteX1" fmla="*/ 7669640 w 7676039"/>
              <a:gd name="connsiteY1" fmla="*/ 0 h 970695"/>
              <a:gd name="connsiteX2" fmla="*/ 7676039 w 7676039"/>
              <a:gd name="connsiteY2" fmla="*/ 515807 h 970695"/>
              <a:gd name="connsiteX3" fmla="*/ 3026387 w 7676039"/>
              <a:gd name="connsiteY3" fmla="*/ 484336 h 970695"/>
              <a:gd name="connsiteX4" fmla="*/ 3039899 w 7676039"/>
              <a:gd name="connsiteY4" fmla="*/ 970695 h 970695"/>
              <a:gd name="connsiteX5" fmla="*/ 4442 w 7676039"/>
              <a:gd name="connsiteY5" fmla="*/ 950078 h 970695"/>
              <a:gd name="connsiteX6" fmla="*/ 0 w 7676039"/>
              <a:gd name="connsiteY6" fmla="*/ 536493 h 970695"/>
              <a:gd name="connsiteX7" fmla="*/ 2133376 w 7676039"/>
              <a:gd name="connsiteY7" fmla="*/ 521736 h 970695"/>
              <a:gd name="connsiteX8" fmla="*/ 2123064 w 7676039"/>
              <a:gd name="connsiteY8" fmla="*/ 6403 h 970695"/>
              <a:gd name="connsiteX9" fmla="*/ 2854430 w 7676039"/>
              <a:gd name="connsiteY9" fmla="*/ 6403 h 97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76039" h="970695">
                <a:moveTo>
                  <a:pt x="2854430" y="6403"/>
                </a:moveTo>
                <a:lnTo>
                  <a:pt x="7669640" y="0"/>
                </a:lnTo>
                <a:lnTo>
                  <a:pt x="7676039" y="515807"/>
                </a:lnTo>
                <a:lnTo>
                  <a:pt x="3026387" y="484336"/>
                </a:lnTo>
                <a:cubicBezTo>
                  <a:pt x="3025321" y="674308"/>
                  <a:pt x="3040965" y="780723"/>
                  <a:pt x="3039899" y="970695"/>
                </a:cubicBezTo>
                <a:lnTo>
                  <a:pt x="4442" y="950078"/>
                </a:lnTo>
                <a:cubicBezTo>
                  <a:pt x="2961" y="636745"/>
                  <a:pt x="1481" y="849826"/>
                  <a:pt x="0" y="536493"/>
                </a:cubicBezTo>
                <a:lnTo>
                  <a:pt x="2133376" y="521736"/>
                </a:lnTo>
                <a:cubicBezTo>
                  <a:pt x="2135509" y="347173"/>
                  <a:pt x="2120931" y="180966"/>
                  <a:pt x="2123064" y="6403"/>
                </a:cubicBezTo>
                <a:lnTo>
                  <a:pt x="2854430" y="6403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13333" y="2279438"/>
            <a:ext cx="1668110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9945" y="2779476"/>
            <a:ext cx="4160037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279"/>
            <a:ext cx="8229600" cy="5747885"/>
          </a:xfrm>
        </p:spPr>
        <p:txBody>
          <a:bodyPr/>
          <a:lstStyle/>
          <a:p>
            <a:r>
              <a:rPr lang="en-US" noProof="1">
                <a:latin typeface="Consolas"/>
                <a:cs typeface="Consolas"/>
              </a:rPr>
              <a:t>Set-Cookie: NID=67=bs1lLyrXtfdUj79IlcuqR7_MWEsyNdLWU_FpGKwlWR9QpEzi3UrVV2UGO6LBW3sJNk9mlLcYIJns3PG3NUu-M3pT9qD-V4F8oyyJ_UJnCGKDUDGbllL9Ha8KGufv0MUv; expires=Sat, 18-Jul-2015 16:11:12 GMT; path=/; domain=.google.com; HttpOnly</a:t>
            </a:r>
          </a:p>
          <a:p>
            <a:pPr lvl="1"/>
            <a:r>
              <a:rPr lang="en-US" dirty="0" err="1" smtClean="0"/>
              <a:t>HttpOnly</a:t>
            </a:r>
            <a:r>
              <a:rPr lang="en-US" dirty="0" smtClean="0"/>
              <a:t> is a security feature, which means only send this cookie in HTTP, do not allow JavaScript code to access the cookie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91983" y="3850323"/>
            <a:ext cx="1943840" cy="51444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Embedding Information in Cookies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server can request the deletion of cookies by setting the "expires" cookie attribute to a date in the past</a:t>
            </a:r>
          </a:p>
          <a:p>
            <a:r>
              <a:rPr lang="en-US" dirty="0" smtClean="0"/>
              <a:t>User agent should then delete cookie with that name</a:t>
            </a:r>
          </a:p>
          <a:p>
            <a:pPr marL="342900" lvl="1" indent="-342900">
              <a:buFont typeface="Arial"/>
              <a:buChar char="•"/>
            </a:pPr>
            <a:r>
              <a:rPr lang="en-US" noProof="1">
                <a:latin typeface="Consolas"/>
                <a:cs typeface="Consolas"/>
              </a:rPr>
              <a:t>Set-Cookie: USER=foo</a:t>
            </a:r>
            <a:r>
              <a:rPr lang="en-US" noProof="1" smtClean="0">
                <a:latin typeface="Consolas"/>
                <a:cs typeface="Consolas"/>
              </a:rPr>
              <a:t>; expires=Thu, 1-</a:t>
            </a:r>
            <a:r>
              <a:rPr lang="en-US" noProof="1">
                <a:latin typeface="Consolas"/>
                <a:cs typeface="Consolas"/>
              </a:rPr>
              <a:t>Jan-</a:t>
            </a:r>
            <a:r>
              <a:rPr lang="en-US" noProof="1" smtClean="0">
                <a:latin typeface="Consolas"/>
                <a:cs typeface="Consolas"/>
              </a:rPr>
              <a:t>2015 </a:t>
            </a:r>
            <a:r>
              <a:rPr lang="en-US" noProof="1">
                <a:latin typeface="Consolas"/>
                <a:cs typeface="Consolas"/>
              </a:rPr>
              <a:t>16:11:12 </a:t>
            </a:r>
            <a:r>
              <a:rPr lang="en-US" noProof="1" smtClean="0">
                <a:latin typeface="Consolas"/>
                <a:cs typeface="Consolas"/>
              </a:rPr>
              <a:t>GMT;</a:t>
            </a:r>
          </a:p>
          <a:p>
            <a:pPr marL="742950" lvl="2" indent="-342900"/>
            <a:r>
              <a:rPr lang="en-US" noProof="1" smtClean="0">
                <a:latin typeface="Arial"/>
                <a:cs typeface="Arial"/>
              </a:rPr>
              <a:t>User agent will then delete the cookie with name "USER" that is associated with this domain</a:t>
            </a:r>
          </a:p>
          <a:p>
            <a:pPr marL="342900" lvl="1" indent="-342900"/>
            <a:r>
              <a:rPr lang="en-US" noProof="1" smtClean="0">
                <a:latin typeface="Arial"/>
                <a:cs typeface="Arial"/>
              </a:rPr>
              <a:t>Proxies are not supposed to cache cookie headers	</a:t>
            </a:r>
          </a:p>
          <a:p>
            <a:pPr marL="742950" lvl="2" indent="-342900"/>
            <a:r>
              <a:rPr lang="en-US" noProof="1" smtClean="0">
                <a:latin typeface="Arial"/>
                <a:cs typeface="Arial"/>
              </a:rPr>
              <a:t>Why?</a:t>
            </a:r>
            <a:endParaRPr lang="en-US" noProof="1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5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Embedding Information in Cookies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agent is responsible for following the server's policies</a:t>
            </a:r>
          </a:p>
          <a:p>
            <a:pPr lvl="1"/>
            <a:r>
              <a:rPr lang="en-US" dirty="0" smtClean="0"/>
              <a:t>Expiring cookies</a:t>
            </a:r>
          </a:p>
          <a:p>
            <a:pPr lvl="1"/>
            <a:r>
              <a:rPr lang="en-US" dirty="0" smtClean="0"/>
              <a:t>Restricting cookies to the proper domains and paths</a:t>
            </a:r>
          </a:p>
          <a:p>
            <a:r>
              <a:rPr lang="en-US" dirty="0" smtClean="0"/>
              <a:t>However, user agent is free to delete cookies at any time</a:t>
            </a:r>
          </a:p>
          <a:p>
            <a:pPr lvl="1"/>
            <a:r>
              <a:rPr lang="en-US" dirty="0" smtClean="0"/>
              <a:t>Space/storage restrictions</a:t>
            </a:r>
          </a:p>
          <a:p>
            <a:pPr lvl="1"/>
            <a:r>
              <a:rPr lang="en-US" dirty="0" smtClean="0"/>
              <a:t>User decides to clear the cookies</a:t>
            </a:r>
          </a:p>
        </p:txBody>
      </p:sp>
    </p:spTree>
    <p:extLst>
      <p:ext uri="{BB962C8B-B14F-4D97-AF65-F5344CB8AC3E}">
        <p14:creationId xmlns:p14="http://schemas.microsoft.com/office/powerpoint/2010/main" val="385691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Modern Sessions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Sessions are used to represent a time-limited interaction of a user with a web server</a:t>
            </a:r>
          </a:p>
          <a:p>
            <a:r>
              <a:rPr lang="en-US" dirty="0" smtClean="0"/>
              <a:t>There is no concept of a "session" at the HTTP level, and therefore it has to be implemented at the web application level</a:t>
            </a:r>
          </a:p>
          <a:p>
            <a:pPr lvl="1"/>
            <a:r>
              <a:rPr lang="en-US" dirty="0" smtClean="0"/>
              <a:t>Using cookies</a:t>
            </a:r>
          </a:p>
          <a:p>
            <a:pPr lvl="1"/>
            <a:r>
              <a:rPr lang="en-US" dirty="0" smtClean="0"/>
              <a:t>Using URL parameters</a:t>
            </a:r>
          </a:p>
          <a:p>
            <a:pPr lvl="1"/>
            <a:r>
              <a:rPr lang="en-US" dirty="0" smtClean="0"/>
              <a:t>Using hidden form fields</a:t>
            </a:r>
          </a:p>
          <a:p>
            <a:r>
              <a:rPr lang="en-US" dirty="0" smtClean="0"/>
              <a:t>In the most common use of sessions, the server generates a unique (random and </a:t>
            </a:r>
            <a:r>
              <a:rPr lang="en-US" dirty="0" err="1" smtClean="0"/>
              <a:t>unguessable</a:t>
            </a:r>
            <a:r>
              <a:rPr lang="en-US" dirty="0" smtClean="0"/>
              <a:t>) session ID and sends it to the user agent as a cookie</a:t>
            </a:r>
          </a:p>
          <a:p>
            <a:r>
              <a:rPr lang="en-US" dirty="0" smtClean="0"/>
              <a:t>On subsequent requests, user agent sends the session ID to the server, and the server uses the session ID to index the server's session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6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Overview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So far, we've examined the three main protocols underpinning the web</a:t>
            </a:r>
          </a:p>
          <a:p>
            <a:pPr lvl="1"/>
            <a:r>
              <a:rPr lang="en-US" noProof="1" smtClean="0"/>
              <a:t>URI/URL</a:t>
            </a:r>
          </a:p>
          <a:p>
            <a:pPr lvl="1"/>
            <a:r>
              <a:rPr lang="en-US" noProof="1" smtClean="0"/>
              <a:t>HTTP</a:t>
            </a:r>
          </a:p>
          <a:p>
            <a:pPr lvl="1"/>
            <a:r>
              <a:rPr lang="en-US" noProof="1" smtClean="0"/>
              <a:t>HTML</a:t>
            </a:r>
          </a:p>
          <a:p>
            <a:r>
              <a:rPr lang="en-US" noProof="1" smtClean="0"/>
              <a:t>What we've studied has been a distributed document retrieval system</a:t>
            </a:r>
          </a:p>
          <a:p>
            <a:pPr lvl="1"/>
            <a:r>
              <a:rPr lang="en-US" noProof="1" smtClean="0"/>
              <a:t>This is the historical basis for the web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807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 early days of the web, one would write a "web application" by writing a custom web server that received HTTP requests, ran custom code based on the URL path and query data, and returned a dynamically created HTML page</a:t>
            </a:r>
          </a:p>
          <a:p>
            <a:pPr lvl="1"/>
            <a:r>
              <a:rPr lang="en-US" dirty="0" smtClean="0"/>
              <a:t>The drawback here is that one would have to keep the web server up-to-date with the latest HTTP changes (HTTP/1.1 spec is 175 pages)</a:t>
            </a:r>
          </a:p>
          <a:p>
            <a:r>
              <a:rPr lang="en-US" dirty="0" smtClean="0"/>
              <a:t>Generally decided that it was a good idea to separate the concerns into a web server, which accepted HTTP request and forwarded relevant requests to a web application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ould develop a web application without worrying about HTTP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9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Web Application Overview 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2577715"/>
            <a:ext cx="1817428" cy="1817428"/>
          </a:xfrm>
          <a:prstGeom prst="rect">
            <a:avLst/>
          </a:prstGeom>
        </p:spPr>
      </p:pic>
      <p:pic>
        <p:nvPicPr>
          <p:cNvPr id="6" name="Picture 5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7" name="Picture 6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3001135"/>
            <a:ext cx="810980" cy="720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23186" y="3009767"/>
            <a:ext cx="372595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23188" y="3383737"/>
            <a:ext cx="372595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0501" y="2528279"/>
            <a:ext cx="220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HTTP Request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501" y="3490722"/>
            <a:ext cx="235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HTTP Response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1045" y="4427555"/>
            <a:ext cx="180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Web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2945061"/>
            <a:ext cx="564145" cy="821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49765" y="3663049"/>
            <a:ext cx="20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Web Application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07333" y="3203530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07333" y="3536137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2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The Common Gateway Interface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Defines an interface between the web server and a program on the web server that should receive the request</a:t>
            </a:r>
          </a:p>
          <a:p>
            <a:r>
              <a:rPr lang="en-US" dirty="0" smtClean="0"/>
              <a:t>The program's output is returned to the client</a:t>
            </a:r>
          </a:p>
          <a:p>
            <a:r>
              <a:rPr lang="en-US" dirty="0" smtClean="0"/>
              <a:t>CGI developed by NCSA (</a:t>
            </a:r>
            <a:r>
              <a:rPr lang="en-US" dirty="0"/>
              <a:t>National Center for </a:t>
            </a:r>
            <a:r>
              <a:rPr lang="en-US"/>
              <a:t>Supercomputing Applications at University of </a:t>
            </a:r>
            <a:r>
              <a:rPr lang="en-US" smtClean="0"/>
              <a:t>Illinois, </a:t>
            </a:r>
            <a:r>
              <a:rPr lang="en-US"/>
              <a:t>Urbana-</a:t>
            </a:r>
            <a:r>
              <a:rPr lang="en-US" smtClean="0"/>
              <a:t>Champaign) </a:t>
            </a:r>
            <a:r>
              <a:rPr lang="en-US" dirty="0" smtClean="0"/>
              <a:t>around 1993</a:t>
            </a:r>
          </a:p>
          <a:p>
            <a:pPr lvl="1"/>
            <a:r>
              <a:rPr lang="en-US" dirty="0" smtClean="0"/>
              <a:t>NCSA created the Mosaic web browser, which eventually turned into the Netscape browser</a:t>
            </a:r>
          </a:p>
          <a:p>
            <a:pPr lvl="1"/>
            <a:r>
              <a:rPr lang="en-US" dirty="0" smtClean="0"/>
              <a:t>NCSA also created the server component NCSA </a:t>
            </a:r>
            <a:r>
              <a:rPr lang="en-US" dirty="0" err="1" smtClean="0"/>
              <a:t>HTTPd</a:t>
            </a:r>
            <a:r>
              <a:rPr lang="en-US" dirty="0" smtClean="0"/>
              <a:t>, which eventually became the Apache HTTP server</a:t>
            </a:r>
          </a:p>
          <a:p>
            <a:r>
              <a:rPr lang="en-US" dirty="0" smtClean="0"/>
              <a:t>CGI 1.1 </a:t>
            </a:r>
            <a:r>
              <a:rPr lang="en-US" dirty="0"/>
              <a:t>defined in RFC </a:t>
            </a:r>
            <a:r>
              <a:rPr lang="en-US" dirty="0" smtClean="0"/>
              <a:t>3875 (October 2004)</a:t>
            </a:r>
          </a:p>
        </p:txBody>
      </p:sp>
    </p:spTree>
    <p:extLst>
      <p:ext uri="{BB962C8B-B14F-4D97-AF65-F5344CB8AC3E}">
        <p14:creationId xmlns:p14="http://schemas.microsoft.com/office/powerpoint/2010/main" val="56477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parameters can be passed</a:t>
            </a:r>
          </a:p>
          <a:p>
            <a:pPr lvl="1"/>
            <a:r>
              <a:rPr lang="en-US" dirty="0" smtClean="0"/>
              <a:t>Using the URL (GET method)</a:t>
            </a:r>
          </a:p>
          <a:p>
            <a:pPr lvl="2"/>
            <a:r>
              <a:rPr lang="en-US" dirty="0" smtClean="0"/>
              <a:t>Query can be stored as a URL</a:t>
            </a:r>
          </a:p>
          <a:p>
            <a:pPr lvl="1"/>
            <a:r>
              <a:rPr lang="en-US" dirty="0" smtClean="0"/>
              <a:t>Using the request body (POST method)</a:t>
            </a:r>
          </a:p>
          <a:p>
            <a:pPr lvl="2"/>
            <a:r>
              <a:rPr lang="en-US" dirty="0" smtClean="0"/>
              <a:t>Request body is sent as </a:t>
            </a:r>
            <a:r>
              <a:rPr lang="en-US" dirty="0" err="1" smtClean="0"/>
              <a:t>stdin</a:t>
            </a:r>
            <a:r>
              <a:rPr lang="en-US" dirty="0" smtClean="0"/>
              <a:t> to the CGI program</a:t>
            </a:r>
          </a:p>
          <a:p>
            <a:pPr lvl="2"/>
            <a:r>
              <a:rPr lang="en-US" dirty="0" smtClean="0"/>
              <a:t>Input parameters can be of any size</a:t>
            </a:r>
          </a:p>
          <a:p>
            <a:r>
              <a:rPr lang="en-US" sz="1600" dirty="0" smtClean="0">
                <a:latin typeface="Consolas"/>
                <a:cs typeface="Consolas"/>
              </a:rPr>
              <a:t>http://</a:t>
            </a:r>
            <a:r>
              <a:rPr lang="en-US" sz="1600" dirty="0" err="1" smtClean="0">
                <a:latin typeface="Consolas"/>
                <a:cs typeface="Consolas"/>
              </a:rPr>
              <a:t>example.com</a:t>
            </a: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 err="1" smtClean="0">
                <a:latin typeface="Consolas"/>
                <a:cs typeface="Consolas"/>
              </a:rPr>
              <a:t>cgi</a:t>
            </a:r>
            <a:r>
              <a:rPr lang="en-US" sz="1600" dirty="0" smtClean="0">
                <a:latin typeface="Consolas"/>
                <a:cs typeface="Consolas"/>
              </a:rPr>
              <a:t>-bin/</a:t>
            </a:r>
            <a:r>
              <a:rPr lang="en-US" sz="1600" dirty="0" err="1" smtClean="0">
                <a:latin typeface="Consolas"/>
                <a:cs typeface="Consolas"/>
              </a:rPr>
              <a:t>test.tcl</a:t>
            </a: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 err="1" smtClean="0">
                <a:latin typeface="Consolas"/>
                <a:cs typeface="Consolas"/>
              </a:rPr>
              <a:t>usr</a:t>
            </a: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 err="1" smtClean="0">
                <a:latin typeface="Consolas"/>
                <a:cs typeface="Consolas"/>
              </a:rPr>
              <a:t>info?choice</a:t>
            </a:r>
            <a:r>
              <a:rPr lang="en-US" sz="1600" dirty="0" smtClean="0">
                <a:latin typeface="Consolas"/>
                <a:cs typeface="Consolas"/>
              </a:rPr>
              <a:t>=</a:t>
            </a:r>
            <a:r>
              <a:rPr lang="en-US" sz="1600" dirty="0" err="1" smtClean="0">
                <a:latin typeface="Consolas"/>
                <a:cs typeface="Consolas"/>
              </a:rPr>
              <a:t>yes&amp;q</a:t>
            </a:r>
            <a:r>
              <a:rPr lang="en-US" sz="1600" dirty="0" smtClean="0">
                <a:latin typeface="Consolas"/>
                <a:cs typeface="Consolas"/>
              </a:rPr>
              <a:t>=high</a:t>
            </a:r>
          </a:p>
          <a:p>
            <a:endParaRPr lang="en-US" dirty="0" smtClean="0">
              <a:latin typeface="Consolas"/>
              <a:cs typeface="Consolas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2971800" y="4761706"/>
            <a:ext cx="851993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676" y="144"/>
              </a:cxn>
              <a:cxn ang="0">
                <a:pos x="676" y="0"/>
              </a:cxn>
            </a:cxnLst>
            <a:rect l="0" t="0" r="r" b="b"/>
            <a:pathLst>
              <a:path w="677" h="145">
                <a:moveTo>
                  <a:pt x="0" y="0"/>
                </a:moveTo>
                <a:lnTo>
                  <a:pt x="0" y="144"/>
                </a:lnTo>
                <a:lnTo>
                  <a:pt x="676" y="144"/>
                </a:lnTo>
                <a:lnTo>
                  <a:pt x="67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3883680" y="4761706"/>
            <a:ext cx="872416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676" y="144"/>
              </a:cxn>
              <a:cxn ang="0">
                <a:pos x="676" y="0"/>
              </a:cxn>
            </a:cxnLst>
            <a:rect l="0" t="0" r="r" b="b"/>
            <a:pathLst>
              <a:path w="677" h="145">
                <a:moveTo>
                  <a:pt x="0" y="0"/>
                </a:moveTo>
                <a:lnTo>
                  <a:pt x="0" y="144"/>
                </a:lnTo>
                <a:lnTo>
                  <a:pt x="676" y="144"/>
                </a:lnTo>
                <a:lnTo>
                  <a:pt x="67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4891216" y="4761706"/>
            <a:ext cx="934301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780" y="144"/>
              </a:cxn>
              <a:cxn ang="0">
                <a:pos x="780" y="0"/>
              </a:cxn>
            </a:cxnLst>
            <a:rect l="0" t="0" r="r" b="b"/>
            <a:pathLst>
              <a:path w="781" h="145">
                <a:moveTo>
                  <a:pt x="0" y="0"/>
                </a:moveTo>
                <a:lnTo>
                  <a:pt x="0" y="144"/>
                </a:lnTo>
                <a:lnTo>
                  <a:pt x="780" y="144"/>
                </a:lnTo>
                <a:lnTo>
                  <a:pt x="7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5900868" y="4761706"/>
            <a:ext cx="1922370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1612" y="144"/>
              </a:cxn>
              <a:cxn ang="0">
                <a:pos x="1612" y="0"/>
              </a:cxn>
            </a:cxnLst>
            <a:rect l="0" t="0" r="r" b="b"/>
            <a:pathLst>
              <a:path w="1613" h="145">
                <a:moveTo>
                  <a:pt x="0" y="0"/>
                </a:moveTo>
                <a:lnTo>
                  <a:pt x="0" y="144"/>
                </a:lnTo>
                <a:lnTo>
                  <a:pt x="1612" y="144"/>
                </a:lnTo>
                <a:lnTo>
                  <a:pt x="161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3094164" y="4991894"/>
            <a:ext cx="334834" cy="3237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4121048" y="4991894"/>
            <a:ext cx="189163" cy="34239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5420024" y="4991894"/>
            <a:ext cx="0" cy="34239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863910" y="4991894"/>
            <a:ext cx="189163" cy="34239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1637" y="5315634"/>
            <a:ext cx="154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CGI </a:t>
            </a:r>
          </a:p>
          <a:p>
            <a:pPr algn="ctr"/>
            <a:r>
              <a:rPr lang="en-US" dirty="0"/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0890" y="5334285"/>
            <a:ext cx="154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0396" y="5334285"/>
            <a:ext cx="154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 Path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82912" y="5334285"/>
            <a:ext cx="154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 Data</a:t>
            </a:r>
          </a:p>
        </p:txBody>
      </p:sp>
    </p:spTree>
    <p:extLst>
      <p:ext uri="{BB962C8B-B14F-4D97-AF65-F5344CB8AC3E}">
        <p14:creationId xmlns:p14="http://schemas.microsoft.com/office/powerpoint/2010/main" val="127539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Can be written in any language</a:t>
            </a:r>
          </a:p>
          <a:p>
            <a:pPr lvl="1"/>
            <a:r>
              <a:rPr lang="en-US" dirty="0" smtClean="0"/>
              <a:t>As long as the server can execute the program (permissions are correct, etc.)</a:t>
            </a:r>
          </a:p>
          <a:p>
            <a:r>
              <a:rPr lang="en-US" dirty="0" smtClean="0"/>
              <a:t>Input to the program (the HTTP request body) is piped to the process' </a:t>
            </a:r>
            <a:r>
              <a:rPr lang="en-US" dirty="0" err="1" smtClean="0"/>
              <a:t>stdin</a:t>
            </a:r>
            <a:endParaRPr lang="en-US" dirty="0" smtClean="0"/>
          </a:p>
          <a:p>
            <a:r>
              <a:rPr lang="en-US" dirty="0" smtClean="0"/>
              <a:t>Other request metadata are passed by setting standard environment variables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REQUEST_METHOD</a:t>
            </a:r>
            <a:r>
              <a:rPr lang="en-US" dirty="0" smtClean="0"/>
              <a:t>: GET, POST, HEAD, …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PATH_INFO</a:t>
            </a:r>
            <a:r>
              <a:rPr lang="en-US" dirty="0" smtClean="0"/>
              <a:t>: path in the URL that follows the program name and precedes "?"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QUERY_STRING</a:t>
            </a:r>
            <a:r>
              <a:rPr lang="en-US" dirty="0" smtClean="0"/>
              <a:t>: information that follows "?"</a:t>
            </a:r>
          </a:p>
          <a:p>
            <a:pPr lvl="2"/>
            <a:r>
              <a:rPr lang="en-US" dirty="0" smtClean="0"/>
              <a:t>Encoded using previously discussed </a:t>
            </a:r>
            <a:r>
              <a:rPr lang="en-US" dirty="0"/>
              <a:t>application/x-www-form-</a:t>
            </a:r>
            <a:r>
              <a:rPr lang="en-US" dirty="0" err="1" smtClean="0"/>
              <a:t>urlencoded</a:t>
            </a:r>
            <a:endParaRPr lang="en-US" dirty="0"/>
          </a:p>
          <a:p>
            <a:pPr lvl="2"/>
            <a:r>
              <a:rPr lang="en-US" dirty="0" smtClean="0"/>
              <a:t>name=value pairs separated by "&amp;", name and value are percent encoded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CONTENT_TYPE</a:t>
            </a:r>
            <a:r>
              <a:rPr lang="en-US" dirty="0" smtClean="0"/>
              <a:t>: MIME type of the data for a POST request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CONTENT_LENGTH</a:t>
            </a:r>
            <a:r>
              <a:rPr lang="en-US" dirty="0" smtClean="0"/>
              <a:t>: size of the data for the POST request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HTTP_&lt;field&gt;</a:t>
            </a:r>
            <a:r>
              <a:rPr lang="en-US" dirty="0" smtClean="0"/>
              <a:t>: value of the corresponding HTTP request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onsolas"/>
                <a:cs typeface="Consolas"/>
              </a:rPr>
              <a:t>SERVER_SOFTWARE</a:t>
            </a:r>
            <a:r>
              <a:rPr lang="en-US" dirty="0"/>
              <a:t> : name/version of server software</a:t>
            </a:r>
          </a:p>
          <a:p>
            <a:r>
              <a:rPr lang="en-US" dirty="0">
                <a:latin typeface="Consolas"/>
                <a:cs typeface="Consolas"/>
              </a:rPr>
              <a:t>SERVER_NAME</a:t>
            </a:r>
            <a:r>
              <a:rPr lang="en-US" dirty="0"/>
              <a:t> : server hostname</a:t>
            </a:r>
          </a:p>
          <a:p>
            <a:r>
              <a:rPr lang="en-US" dirty="0">
                <a:latin typeface="Consolas"/>
                <a:cs typeface="Consolas"/>
              </a:rPr>
              <a:t>GATEWAY_INTERFACE</a:t>
            </a:r>
            <a:r>
              <a:rPr lang="en-US" dirty="0"/>
              <a:t> : CGI version</a:t>
            </a:r>
          </a:p>
          <a:p>
            <a:r>
              <a:rPr lang="en-US" dirty="0">
                <a:latin typeface="Consolas"/>
                <a:cs typeface="Consolas"/>
              </a:rPr>
              <a:t>SERVER_PROTOCOL</a:t>
            </a:r>
            <a:r>
              <a:rPr lang="en-US" dirty="0"/>
              <a:t> : server protocol version</a:t>
            </a:r>
          </a:p>
          <a:p>
            <a:r>
              <a:rPr lang="en-US" dirty="0">
                <a:latin typeface="Consolas"/>
                <a:cs typeface="Consolas"/>
              </a:rPr>
              <a:t>SERVER_PORT</a:t>
            </a:r>
            <a:r>
              <a:rPr lang="en-US" dirty="0"/>
              <a:t> : TCP port used by the server</a:t>
            </a:r>
          </a:p>
          <a:p>
            <a:r>
              <a:rPr lang="en-US" dirty="0">
                <a:latin typeface="Consolas"/>
                <a:cs typeface="Consolas"/>
              </a:rPr>
              <a:t>PATH_TRANSLATED</a:t>
            </a:r>
            <a:r>
              <a:rPr lang="en-US" dirty="0"/>
              <a:t> : PATH_INFO for non-Unix OSs</a:t>
            </a:r>
          </a:p>
          <a:p>
            <a:r>
              <a:rPr lang="en-US" dirty="0">
                <a:latin typeface="Consolas"/>
                <a:cs typeface="Consolas"/>
              </a:rPr>
              <a:t>SCRIPT_NAME</a:t>
            </a:r>
            <a:r>
              <a:rPr lang="en-US" dirty="0"/>
              <a:t> : name of the script</a:t>
            </a:r>
          </a:p>
          <a:p>
            <a:r>
              <a:rPr lang="en-US" dirty="0">
                <a:latin typeface="Consolas"/>
                <a:cs typeface="Consolas"/>
              </a:rPr>
              <a:t>REMOTE_HOST</a:t>
            </a:r>
            <a:r>
              <a:rPr lang="en-US" dirty="0"/>
              <a:t> : hostname of the client</a:t>
            </a:r>
          </a:p>
          <a:p>
            <a:r>
              <a:rPr lang="en-US" dirty="0">
                <a:latin typeface="Consolas"/>
                <a:cs typeface="Consolas"/>
              </a:rPr>
              <a:t>REMOTE_ADDR</a:t>
            </a:r>
            <a:r>
              <a:rPr lang="en-US" dirty="0"/>
              <a:t> : address of the client</a:t>
            </a:r>
          </a:p>
          <a:p>
            <a:r>
              <a:rPr lang="en-US" dirty="0">
                <a:latin typeface="Consolas"/>
                <a:cs typeface="Consolas"/>
              </a:rPr>
              <a:t>AUTH_TYPE </a:t>
            </a:r>
            <a:r>
              <a:rPr lang="en-US" dirty="0"/>
              <a:t>: authentication mechanism used</a:t>
            </a:r>
          </a:p>
          <a:p>
            <a:r>
              <a:rPr lang="en-US" dirty="0">
                <a:latin typeface="Consolas"/>
                <a:cs typeface="Consolas"/>
              </a:rPr>
              <a:t>REMOTE_USER </a:t>
            </a:r>
            <a:r>
              <a:rPr lang="en-US" dirty="0"/>
              <a:t>: authenticated user name</a:t>
            </a:r>
          </a:p>
          <a:p>
            <a:r>
              <a:rPr lang="en-US" dirty="0">
                <a:latin typeface="Consolas"/>
                <a:cs typeface="Consolas"/>
              </a:rPr>
              <a:t>REMOTE_IDENT </a:t>
            </a:r>
            <a:r>
              <a:rPr lang="en-US" dirty="0"/>
              <a:t>: user name as returned by </a:t>
            </a:r>
            <a:r>
              <a:rPr lang="en-US" dirty="0" err="1"/>
              <a:t>identd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CGI output is not HTTP output</a:t>
            </a:r>
          </a:p>
          <a:p>
            <a:r>
              <a:rPr lang="en-US" dirty="0" smtClean="0"/>
              <a:t>Format of CGI program response is headers, separated by newlines (\n)</a:t>
            </a:r>
          </a:p>
          <a:p>
            <a:r>
              <a:rPr lang="en-US" dirty="0" smtClean="0"/>
              <a:t>Body follows headers after blank line</a:t>
            </a:r>
          </a:p>
          <a:p>
            <a:r>
              <a:rPr lang="en-US" dirty="0" smtClean="0"/>
              <a:t>The only required header is </a:t>
            </a:r>
            <a:r>
              <a:rPr lang="en-US" dirty="0" smtClean="0">
                <a:latin typeface="Consolas"/>
                <a:cs typeface="Consolas"/>
              </a:rPr>
              <a:t>Content-Type</a:t>
            </a:r>
          </a:p>
          <a:p>
            <a:r>
              <a:rPr lang="en-US" dirty="0" smtClean="0">
                <a:latin typeface="Consolas"/>
                <a:cs typeface="Consolas"/>
              </a:rPr>
              <a:t>Status</a:t>
            </a:r>
            <a:r>
              <a:rPr lang="en-US" dirty="0" smtClean="0">
                <a:latin typeface="Arial"/>
                <a:cs typeface="Arial"/>
              </a:rPr>
              <a:t> header is optional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200 OK</a:t>
            </a:r>
            <a:r>
              <a:rPr lang="en-US" dirty="0" smtClean="0">
                <a:latin typeface="Arial"/>
                <a:cs typeface="Arial"/>
              </a:rPr>
              <a:t> assumed</a:t>
            </a:r>
          </a:p>
          <a:p>
            <a:r>
              <a:rPr lang="en-US" dirty="0" smtClean="0">
                <a:latin typeface="Arial"/>
                <a:cs typeface="Arial"/>
              </a:rPr>
              <a:t>Web server then translates the CGI output to HTTP output for the client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Includes </a:t>
            </a:r>
            <a:r>
              <a:rPr lang="en-US" dirty="0" smtClean="0">
                <a:latin typeface="Consolas"/>
                <a:cs typeface="Consolas"/>
              </a:rPr>
              <a:t>Content-Length</a:t>
            </a:r>
            <a:r>
              <a:rPr lang="en-US" dirty="0" smtClean="0">
                <a:latin typeface="Arial"/>
                <a:cs typeface="Arial"/>
              </a:rPr>
              <a:t> and other headers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13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#!/</a:t>
            </a:r>
            <a:r>
              <a:rPr lang="en-US" dirty="0" err="1">
                <a:latin typeface="Consolas"/>
                <a:cs typeface="Consolas"/>
              </a:rPr>
              <a:t>usr</a:t>
            </a:r>
            <a:r>
              <a:rPr lang="en-US" dirty="0">
                <a:latin typeface="Consolas"/>
                <a:cs typeface="Consolas"/>
              </a:rPr>
              <a:t>/bin/</a:t>
            </a:r>
            <a:r>
              <a:rPr lang="en-US" dirty="0" err="1">
                <a:latin typeface="Consolas"/>
                <a:cs typeface="Consolas"/>
              </a:rPr>
              <a:t>perl</a:t>
            </a:r>
            <a:r>
              <a:rPr lang="en-US" dirty="0">
                <a:latin typeface="Consolas"/>
                <a:cs typeface="Consolas"/>
              </a:rPr>
              <a:t> print "Content-type: text/html\n\n"; print "Hello, World."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Note: program taken from the Apache documentation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2533" y="2187511"/>
            <a:ext cx="476097" cy="477979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03565" y="2187511"/>
            <a:ext cx="459716" cy="477979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8393" y="2659129"/>
            <a:ext cx="3423898" cy="477979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from the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ubuntu</a:t>
            </a:r>
            <a:r>
              <a:rPr lang="en-US" dirty="0">
                <a:latin typeface="Consolas"/>
                <a:cs typeface="Consolas"/>
              </a:rPr>
              <a:t>:~$ /</a:t>
            </a:r>
            <a:r>
              <a:rPr lang="en-US" dirty="0" err="1">
                <a:latin typeface="Consolas"/>
                <a:cs typeface="Consolas"/>
              </a:rPr>
              <a:t>usr</a:t>
            </a:r>
            <a:r>
              <a:rPr lang="en-US" dirty="0">
                <a:latin typeface="Consolas"/>
                <a:cs typeface="Consolas"/>
              </a:rPr>
              <a:t>/lib/</a:t>
            </a:r>
            <a:r>
              <a:rPr lang="en-US" dirty="0" err="1">
                <a:latin typeface="Consolas"/>
                <a:cs typeface="Consolas"/>
              </a:rPr>
              <a:t>cgi</a:t>
            </a:r>
            <a:r>
              <a:rPr lang="en-US" dirty="0">
                <a:latin typeface="Consolas"/>
                <a:cs typeface="Consolas"/>
              </a:rPr>
              <a:t>-bin/</a:t>
            </a:r>
            <a:r>
              <a:rPr lang="en-US" dirty="0" err="1">
                <a:latin typeface="Consolas"/>
                <a:cs typeface="Consolas"/>
              </a:rPr>
              <a:t>first.pl</a:t>
            </a:r>
            <a:r>
              <a:rPr lang="en-US" dirty="0"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Content-type: text/html</a:t>
            </a:r>
          </a:p>
          <a:p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Hello, World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4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16 at 12.2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70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7309"/>
            <a:ext cx="88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/>
                <a:cs typeface="Consolas"/>
              </a:rPr>
              <a:t>http://192.168.84.155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cgi</a:t>
            </a:r>
            <a:r>
              <a:rPr lang="en-US" dirty="0" smtClean="0">
                <a:latin typeface="Consolas"/>
                <a:cs typeface="Consolas"/>
              </a:rPr>
              <a:t>-bin/</a:t>
            </a:r>
            <a:r>
              <a:rPr lang="en-US" dirty="0" err="1" smtClean="0">
                <a:latin typeface="Consolas"/>
                <a:cs typeface="Consolas"/>
              </a:rPr>
              <a:t>first.pl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3227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Web Applications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1" smtClean="0"/>
              <a:t>It was quickly realized that the way the web was structured allowed for returning dynamic responses</a:t>
            </a:r>
          </a:p>
          <a:p>
            <a:r>
              <a:rPr lang="en-US" noProof="1" smtClean="0"/>
              <a:t>Early web was intentionally designed this way, to allow organizations to offer access to a database via the web</a:t>
            </a:r>
          </a:p>
          <a:p>
            <a:r>
              <a:rPr lang="en-US" noProof="1" smtClean="0"/>
              <a:t>Basis of GET and POST also confirm this</a:t>
            </a:r>
          </a:p>
          <a:p>
            <a:pPr lvl="1"/>
            <a:r>
              <a:rPr lang="en-US" noProof="1" smtClean="0"/>
              <a:t>GET "SHOULD NOT have the significance of taking an action other than retrieval"</a:t>
            </a:r>
          </a:p>
          <a:p>
            <a:pPr lvl="2"/>
            <a:r>
              <a:rPr lang="en-US" noProof="1" smtClean="0"/>
              <a:t>Safe and idempotent</a:t>
            </a:r>
          </a:p>
          <a:p>
            <a:pPr lvl="1"/>
            <a:r>
              <a:rPr lang="en-US" noProof="1" smtClean="0"/>
              <a:t>POST</a:t>
            </a:r>
          </a:p>
          <a:p>
            <a:pPr lvl="2"/>
            <a:r>
              <a:rPr lang="en-US" noProof="1" smtClean="0"/>
              <a:t>Annotation of existing resources; posting a message to a bulletin board, newsgroup, mailing list, or similar group of articles, providing a block of data, such as the result of submitting a form, to a data-handling process; and extending a database through an append operation</a:t>
            </a:r>
          </a:p>
        </p:txBody>
      </p:sp>
    </p:spTree>
    <p:extLst>
      <p:ext uri="{BB962C8B-B14F-4D97-AF65-F5344CB8AC3E}">
        <p14:creationId xmlns:p14="http://schemas.microsoft.com/office/powerpoint/2010/main" val="175528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279"/>
            <a:ext cx="8229600" cy="57478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GET 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cgi</a:t>
            </a:r>
            <a:r>
              <a:rPr lang="en-US" dirty="0">
                <a:latin typeface="Consolas"/>
                <a:cs typeface="Consolas"/>
              </a:rPr>
              <a:t>-bin/</a:t>
            </a:r>
            <a:r>
              <a:rPr lang="en-US" dirty="0" err="1">
                <a:latin typeface="Consolas"/>
                <a:cs typeface="Consolas"/>
              </a:rPr>
              <a:t>first.pl</a:t>
            </a:r>
            <a:r>
              <a:rPr lang="en-US" dirty="0">
                <a:latin typeface="Consolas"/>
                <a:cs typeface="Consolas"/>
              </a:rPr>
              <a:t> HTTP/1.1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User</a:t>
            </a:r>
            <a:r>
              <a:rPr lang="ro-RO" dirty="0">
                <a:latin typeface="Consolas"/>
                <a:cs typeface="Consolas"/>
              </a:rPr>
              <a:t>-Agent: curl/7.37.1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Host</a:t>
            </a:r>
            <a:r>
              <a:rPr lang="ro-RO" dirty="0">
                <a:latin typeface="Consolas"/>
                <a:cs typeface="Consolas"/>
              </a:rPr>
              <a:t>: 192.168.84.155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Accept</a:t>
            </a:r>
            <a:r>
              <a:rPr lang="ro-RO" dirty="0">
                <a:latin typeface="Consolas"/>
                <a:cs typeface="Consolas"/>
              </a:rPr>
              <a:t>: */*</a:t>
            </a:r>
          </a:p>
          <a:p>
            <a:pPr marL="0" indent="0">
              <a:buNone/>
            </a:pPr>
            <a:endParaRPr lang="ro-RO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HTTP</a:t>
            </a:r>
            <a:r>
              <a:rPr lang="ro-RO" dirty="0">
                <a:latin typeface="Consolas"/>
                <a:cs typeface="Consolas"/>
              </a:rPr>
              <a:t>/1.1 200 OK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Date</a:t>
            </a:r>
            <a:r>
              <a:rPr lang="ro-RO" dirty="0">
                <a:latin typeface="Consolas"/>
                <a:cs typeface="Consolas"/>
              </a:rPr>
              <a:t>: Fri, 16 Jan 2015 19:31:53 GMT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Server</a:t>
            </a:r>
            <a:r>
              <a:rPr lang="ro-RO" dirty="0">
                <a:latin typeface="Consolas"/>
                <a:cs typeface="Consolas"/>
              </a:rPr>
              <a:t>: Apache/2.4.7 (Ubuntu)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Content</a:t>
            </a:r>
            <a:r>
              <a:rPr lang="ro-RO" dirty="0">
                <a:latin typeface="Consolas"/>
                <a:cs typeface="Consolas"/>
              </a:rPr>
              <a:t>-Length: 13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Content</a:t>
            </a:r>
            <a:r>
              <a:rPr lang="ro-RO" dirty="0">
                <a:latin typeface="Consolas"/>
                <a:cs typeface="Consolas"/>
              </a:rPr>
              <a:t>-Type: text/html</a:t>
            </a:r>
          </a:p>
          <a:p>
            <a:pPr marL="0" indent="0">
              <a:buNone/>
            </a:pPr>
            <a:endParaRPr lang="ro-RO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Hello</a:t>
            </a:r>
            <a:r>
              <a:rPr lang="en-US" dirty="0">
                <a:latin typeface="Consolas"/>
                <a:cs typeface="Consolas"/>
              </a:rPr>
              <a:t>, World</a:t>
            </a:r>
            <a:r>
              <a:rPr lang="en-US" dirty="0" smtClean="0">
                <a:latin typeface="Consolas"/>
                <a:cs typeface="Consolas"/>
              </a:rPr>
              <a:t>. 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620" y="2684666"/>
            <a:ext cx="3713874" cy="436138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1620" y="3120804"/>
            <a:ext cx="7453222" cy="436138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620" y="3597472"/>
            <a:ext cx="6196640" cy="436138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620" y="4058548"/>
            <a:ext cx="3899662" cy="436138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6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dirty="0" smtClean="0">
                <a:latin typeface="Consolas"/>
                <a:cs typeface="Consolas"/>
              </a:rPr>
              <a:t>&lt;!DOCTYPE html&gt;</a:t>
            </a:r>
          </a:p>
          <a:p>
            <a:pPr>
              <a:buFontTx/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html&gt;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  &lt;head&gt;&lt;title&gt;Search Page&lt;/title&gt;&lt;/head&gt;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    &lt;h1&gt;Search Page&lt;/h1&gt;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      &lt;form action="/</a:t>
            </a:r>
            <a:r>
              <a:rPr lang="en-US" dirty="0" err="1">
                <a:latin typeface="Consolas"/>
                <a:cs typeface="Consolas"/>
              </a:rPr>
              <a:t>cgi</a:t>
            </a:r>
            <a:r>
              <a:rPr lang="en-US" dirty="0">
                <a:latin typeface="Consolas"/>
                <a:cs typeface="Consolas"/>
              </a:rPr>
              <a:t>-bin/</a:t>
            </a:r>
            <a:r>
              <a:rPr lang="en-US" dirty="0" err="1">
                <a:latin typeface="Consolas"/>
                <a:cs typeface="Consolas"/>
              </a:rPr>
              <a:t>search.pl</a:t>
            </a:r>
            <a:r>
              <a:rPr lang="en-US" dirty="0">
                <a:latin typeface="Consolas"/>
                <a:cs typeface="Consolas"/>
              </a:rPr>
              <a:t>" method="get"&gt;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      Search: &lt;input type="text" name="keyword"&gt; 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	&lt;input type="submit" value="search"&gt;&lt;/form&gt;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>
              <a:buFontTx/>
              <a:buNone/>
            </a:pPr>
            <a:r>
              <a:rPr lang="en-US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4764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16 at 12.3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2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7309"/>
            <a:ext cx="88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/>
                <a:cs typeface="Consolas"/>
              </a:rPr>
              <a:t>http://</a:t>
            </a:r>
            <a:r>
              <a:rPr lang="en-US">
                <a:latin typeface="Consolas"/>
                <a:cs typeface="Consolas"/>
              </a:rPr>
              <a:t>192.168.84.155</a:t>
            </a:r>
            <a:r>
              <a:rPr lang="en-US" smtClean="0">
                <a:latin typeface="Consolas"/>
                <a:cs typeface="Consolas"/>
              </a:rPr>
              <a:t>/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4440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search.pl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#!/</a:t>
            </a:r>
            <a:r>
              <a:rPr lang="en-US" sz="1600" dirty="0" err="1">
                <a:latin typeface="Consolas"/>
                <a:cs typeface="Consolas"/>
              </a:rPr>
              <a:t>usr</a:t>
            </a:r>
            <a:r>
              <a:rPr lang="en-US" sz="1600" dirty="0">
                <a:latin typeface="Consolas"/>
                <a:cs typeface="Consolas"/>
              </a:rPr>
              <a:t>/bin/</a:t>
            </a:r>
            <a:r>
              <a:rPr lang="en-US" sz="1600" dirty="0" err="1">
                <a:latin typeface="Consolas"/>
                <a:cs typeface="Consolas"/>
              </a:rPr>
              <a:t>perl</a:t>
            </a:r>
            <a:endParaRPr lang="en-US" sz="1600" dirty="0">
              <a:latin typeface="Consolas"/>
              <a:cs typeface="Consolas"/>
            </a:endParaRP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use CGI </a:t>
            </a:r>
            <a:r>
              <a:rPr lang="en-US" sz="1600" dirty="0" err="1">
                <a:latin typeface="Consolas"/>
                <a:cs typeface="Consolas"/>
              </a:rPr>
              <a:t>qw</a:t>
            </a:r>
            <a:r>
              <a:rPr lang="en-US" sz="1600" dirty="0">
                <a:latin typeface="Consolas"/>
                <a:cs typeface="Consolas"/>
              </a:rPr>
              <a:t>/:standard/;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$file="</a:t>
            </a:r>
            <a:r>
              <a:rPr lang="en-US" sz="1600" dirty="0" err="1">
                <a:latin typeface="Consolas"/>
                <a:cs typeface="Consolas"/>
              </a:rPr>
              <a:t>users.txt</a:t>
            </a:r>
            <a:r>
              <a:rPr lang="en-US" sz="1600" dirty="0">
                <a:latin typeface="Consolas"/>
                <a:cs typeface="Consolas"/>
              </a:rPr>
              <a:t>";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$keyword = </a:t>
            </a:r>
            <a:r>
              <a:rPr lang="en-US" sz="1600" dirty="0" err="1">
                <a:latin typeface="Consolas"/>
                <a:cs typeface="Consolas"/>
              </a:rPr>
              <a:t>param</a:t>
            </a:r>
            <a:r>
              <a:rPr lang="en-US" sz="1600" dirty="0">
                <a:latin typeface="Consolas"/>
                <a:cs typeface="Consolas"/>
              </a:rPr>
              <a:t>('keyword');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print "Content-type: text/html\n";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print "\n";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print "&lt;html&gt;&lt;head&gt;&lt;title&gt;Search Results&lt;/title&gt;&lt;/head&gt;&lt;body&gt;\n";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print "    &lt;h1&gt;Search Results&lt;/h1&gt;\n";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print "    &lt;</a:t>
            </a:r>
            <a:r>
              <a:rPr lang="en-US" sz="1600" dirty="0" err="1">
                <a:latin typeface="Consolas"/>
                <a:cs typeface="Consolas"/>
              </a:rPr>
              <a:t>hr</a:t>
            </a:r>
            <a:r>
              <a:rPr lang="en-US" sz="1600" dirty="0">
                <a:latin typeface="Consolas"/>
                <a:cs typeface="Consolas"/>
              </a:rPr>
              <a:t> /&gt;\n";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open(FILE, $file);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while (&lt;FILE&gt;) {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  if ($_ =~ /$keyword/) {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    print "$_&lt;</a:t>
            </a:r>
            <a:r>
              <a:rPr lang="en-US" sz="1600" dirty="0" err="1">
                <a:latin typeface="Consolas"/>
                <a:cs typeface="Consolas"/>
              </a:rPr>
              <a:t>br</a:t>
            </a:r>
            <a:r>
              <a:rPr lang="en-US" sz="1600" dirty="0">
                <a:latin typeface="Consolas"/>
                <a:cs typeface="Consolas"/>
              </a:rPr>
              <a:t> /&gt;";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  }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>
              <a:buFontTx/>
              <a:buNone/>
            </a:pPr>
            <a:r>
              <a:rPr lang="en-US" sz="1600" dirty="0">
                <a:latin typeface="Consolas"/>
                <a:cs typeface="Consolas"/>
              </a:rPr>
              <a:t>print "  &lt;</a:t>
            </a:r>
            <a:r>
              <a:rPr lang="en-US" sz="1600" dirty="0" err="1">
                <a:latin typeface="Consolas"/>
                <a:cs typeface="Consolas"/>
              </a:rPr>
              <a:t>hr</a:t>
            </a:r>
            <a:r>
              <a:rPr lang="en-US" sz="1600" dirty="0">
                <a:latin typeface="Consolas"/>
                <a:cs typeface="Consolas"/>
              </a:rPr>
              <a:t> /&gt;&lt;/body&gt;\n&lt;/html&gt;\n"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  <a:endParaRPr lang="en-US" sz="16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460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7309"/>
            <a:ext cx="88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/>
                <a:cs typeface="Consolas"/>
              </a:rPr>
              <a:t>http://</a:t>
            </a:r>
            <a:r>
              <a:rPr lang="en-US">
                <a:latin typeface="Consolas"/>
                <a:cs typeface="Consolas"/>
              </a:rPr>
              <a:t>192.168.84.155</a:t>
            </a:r>
            <a:r>
              <a:rPr lang="en-US" smtClean="0">
                <a:latin typeface="Consolas"/>
                <a:cs typeface="Consolas"/>
              </a:rPr>
              <a:t>/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5" name="Picture 4" descr="Screen Shot 2015-01-16 at 12.3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16 at 12.4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640"/>
            <a:ext cx="9144000" cy="56349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7309"/>
            <a:ext cx="88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/>
                <a:cs typeface="Consolas"/>
              </a:rPr>
              <a:t>http://</a:t>
            </a:r>
            <a:r>
              <a:rPr lang="en-US">
                <a:latin typeface="Consolas"/>
                <a:cs typeface="Consolas"/>
              </a:rPr>
              <a:t>192.168.84.155</a:t>
            </a:r>
            <a:r>
              <a:rPr lang="en-US" smtClean="0">
                <a:latin typeface="Consolas"/>
                <a:cs typeface="Consolas"/>
              </a:rPr>
              <a:t>/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1529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16 at 12.4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27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7309"/>
            <a:ext cx="88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/>
                <a:cs typeface="Consolas"/>
              </a:rPr>
              <a:t>http://192.168.84.155/</a:t>
            </a:r>
            <a:r>
              <a:rPr lang="en-US" dirty="0" err="1">
                <a:latin typeface="Consolas"/>
                <a:cs typeface="Consolas"/>
              </a:rPr>
              <a:t>cgi</a:t>
            </a:r>
            <a:r>
              <a:rPr lang="en-US" dirty="0">
                <a:latin typeface="Consolas"/>
                <a:cs typeface="Consolas"/>
              </a:rPr>
              <a:t>-bin/</a:t>
            </a:r>
            <a:r>
              <a:rPr lang="en-US" dirty="0" err="1">
                <a:latin typeface="Consolas"/>
                <a:cs typeface="Consolas"/>
              </a:rPr>
              <a:t>search.pl?keyword</a:t>
            </a:r>
            <a:r>
              <a:rPr lang="en-US" dirty="0">
                <a:latin typeface="Consolas"/>
                <a:cs typeface="Consolas"/>
              </a:rPr>
              <a:t>=.*</a:t>
            </a:r>
          </a:p>
        </p:txBody>
      </p:sp>
    </p:spTree>
    <p:extLst>
      <p:ext uri="{BB962C8B-B14F-4D97-AF65-F5344CB8AC3E}">
        <p14:creationId xmlns:p14="http://schemas.microsoft.com/office/powerpoint/2010/main" val="416969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299"/>
            <a:ext cx="8229600" cy="572086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GET 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cgi</a:t>
            </a:r>
            <a:r>
              <a:rPr lang="en-US" dirty="0">
                <a:latin typeface="Consolas"/>
                <a:cs typeface="Consolas"/>
              </a:rPr>
              <a:t>-bin/</a:t>
            </a:r>
            <a:r>
              <a:rPr lang="en-US" dirty="0" err="1">
                <a:latin typeface="Consolas"/>
                <a:cs typeface="Consolas"/>
              </a:rPr>
              <a:t>search.pl?keyword</a:t>
            </a:r>
            <a:r>
              <a:rPr lang="en-US" dirty="0">
                <a:latin typeface="Consolas"/>
                <a:cs typeface="Consolas"/>
              </a:rPr>
              <a:t>=.* HTTP/1.1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User</a:t>
            </a:r>
            <a:r>
              <a:rPr lang="ro-RO" dirty="0">
                <a:latin typeface="Consolas"/>
                <a:cs typeface="Consolas"/>
              </a:rPr>
              <a:t>-Agent: curl/</a:t>
            </a:r>
            <a:r>
              <a:rPr lang="ro-RO" dirty="0" smtClean="0">
                <a:latin typeface="Consolas"/>
                <a:cs typeface="Consolas"/>
              </a:rPr>
              <a:t>7.37.1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Host: 192.168.84.155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Accept</a:t>
            </a:r>
            <a:r>
              <a:rPr lang="ro-RO" dirty="0">
                <a:latin typeface="Consolas"/>
                <a:cs typeface="Consolas"/>
              </a:rPr>
              <a:t>: */*</a:t>
            </a:r>
          </a:p>
          <a:p>
            <a:pPr marL="0" indent="0">
              <a:buNone/>
            </a:pPr>
            <a:endParaRPr lang="ro-RO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HTTP</a:t>
            </a:r>
            <a:r>
              <a:rPr lang="ro-RO" dirty="0">
                <a:latin typeface="Consolas"/>
                <a:cs typeface="Consolas"/>
              </a:rPr>
              <a:t>/1.1 200 OK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Date</a:t>
            </a:r>
            <a:r>
              <a:rPr lang="ro-RO" dirty="0">
                <a:latin typeface="Consolas"/>
                <a:cs typeface="Consolas"/>
              </a:rPr>
              <a:t>: Fri, 16 Jan 2015 19:56:43 GMT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Server</a:t>
            </a:r>
            <a:r>
              <a:rPr lang="ro-RO" dirty="0">
                <a:latin typeface="Consolas"/>
                <a:cs typeface="Consolas"/>
              </a:rPr>
              <a:t>: Apache/2.4.7 (Ubuntu)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Vary</a:t>
            </a:r>
            <a:r>
              <a:rPr lang="ro-RO" dirty="0">
                <a:latin typeface="Consolas"/>
                <a:cs typeface="Consolas"/>
              </a:rPr>
              <a:t>: Accept-</a:t>
            </a:r>
            <a:r>
              <a:rPr lang="ro-RO" dirty="0" smtClean="0">
                <a:latin typeface="Consolas"/>
                <a:cs typeface="Consolas"/>
              </a:rPr>
              <a:t>Encoding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Transfer-Encoding: chunked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Content</a:t>
            </a:r>
            <a:r>
              <a:rPr lang="ro-RO" dirty="0">
                <a:latin typeface="Consolas"/>
                <a:cs typeface="Consolas"/>
              </a:rPr>
              <a:t>-Type: text/html</a:t>
            </a:r>
          </a:p>
          <a:p>
            <a:pPr marL="0" indent="0">
              <a:buNone/>
            </a:pPr>
            <a:endParaRPr lang="ro-RO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&lt;</a:t>
            </a:r>
            <a:r>
              <a:rPr lang="ro-RO" dirty="0">
                <a:latin typeface="Consolas"/>
                <a:cs typeface="Consolas"/>
              </a:rPr>
              <a:t>html&gt;&lt;head&gt;&lt;title&gt;Search Results&lt;/title&gt;&lt;/head&gt;&lt;body&gt;</a:t>
            </a:r>
          </a:p>
          <a:p>
            <a:pPr marL="0" indent="0">
              <a:buNone/>
            </a:pPr>
            <a:r>
              <a:rPr lang="ro-RO" dirty="0" smtClean="0">
                <a:latin typeface="Consolas"/>
                <a:cs typeface="Consolas"/>
              </a:rPr>
              <a:t>&lt;</a:t>
            </a:r>
            <a:r>
              <a:rPr lang="ro-RO" dirty="0">
                <a:latin typeface="Consolas"/>
                <a:cs typeface="Consolas"/>
              </a:rPr>
              <a:t>h1&gt;Search Results&lt;/h1&gt;</a:t>
            </a:r>
          </a:p>
          <a:p>
            <a:pPr marL="0" indent="0">
              <a:buNone/>
            </a:pPr>
            <a:r>
              <a:rPr lang="de-DE" dirty="0" smtClean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hr</a:t>
            </a:r>
            <a:r>
              <a:rPr lang="de-DE" dirty="0">
                <a:latin typeface="Consolas"/>
                <a:cs typeface="Consolas"/>
              </a:rPr>
              <a:t> /&gt;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Adam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br</a:t>
            </a:r>
            <a:r>
              <a:rPr lang="de-DE" dirty="0">
                <a:latin typeface="Consolas"/>
                <a:cs typeface="Consolas"/>
              </a:rPr>
              <a:t> /&gt;</a:t>
            </a:r>
            <a:r>
              <a:rPr lang="de-DE" dirty="0" err="1">
                <a:latin typeface="Consolas"/>
                <a:cs typeface="Consolas"/>
              </a:rPr>
              <a:t>Hermione</a:t>
            </a:r>
            <a:endParaRPr lang="de-DE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br</a:t>
            </a:r>
            <a:r>
              <a:rPr lang="de-DE" dirty="0">
                <a:latin typeface="Consolas"/>
                <a:cs typeface="Consolas"/>
              </a:rPr>
              <a:t> /&gt;Ron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br</a:t>
            </a:r>
            <a:r>
              <a:rPr lang="de-DE" dirty="0">
                <a:latin typeface="Consolas"/>
                <a:cs typeface="Consolas"/>
              </a:rPr>
              <a:t> /&gt;Harry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br</a:t>
            </a:r>
            <a:r>
              <a:rPr lang="de-DE" dirty="0">
                <a:latin typeface="Consolas"/>
                <a:cs typeface="Consolas"/>
              </a:rPr>
              <a:t> /&gt;</a:t>
            </a:r>
            <a:r>
              <a:rPr lang="de-DE" dirty="0" err="1">
                <a:latin typeface="Consolas"/>
                <a:cs typeface="Consolas"/>
              </a:rPr>
              <a:t>Hagrid</a:t>
            </a:r>
            <a:endParaRPr lang="de-DE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br</a:t>
            </a:r>
            <a:r>
              <a:rPr lang="de-DE" dirty="0">
                <a:latin typeface="Consolas"/>
                <a:cs typeface="Consolas"/>
              </a:rPr>
              <a:t> /&gt;Cornelius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br</a:t>
            </a:r>
            <a:r>
              <a:rPr lang="de-DE" dirty="0">
                <a:latin typeface="Consolas"/>
                <a:cs typeface="Consolas"/>
              </a:rPr>
              <a:t> /&gt;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</a:t>
            </a:r>
            <a:r>
              <a:rPr lang="de-DE" dirty="0" err="1">
                <a:latin typeface="Consolas"/>
                <a:cs typeface="Consolas"/>
              </a:rPr>
              <a:t>br</a:t>
            </a:r>
            <a:r>
              <a:rPr lang="de-DE" dirty="0">
                <a:latin typeface="Consolas"/>
                <a:cs typeface="Consolas"/>
              </a:rPr>
              <a:t> /&gt;  &lt;</a:t>
            </a:r>
            <a:r>
              <a:rPr lang="de-DE" dirty="0" err="1">
                <a:latin typeface="Consolas"/>
                <a:cs typeface="Consolas"/>
              </a:rPr>
              <a:t>hr</a:t>
            </a:r>
            <a:r>
              <a:rPr lang="de-DE" dirty="0">
                <a:latin typeface="Consolas"/>
                <a:cs typeface="Consolas"/>
              </a:rPr>
              <a:t> /&gt;&lt;/</a:t>
            </a:r>
            <a:r>
              <a:rPr lang="de-DE" dirty="0" err="1">
                <a:latin typeface="Consolas"/>
                <a:cs typeface="Consolas"/>
              </a:rPr>
              <a:t>body</a:t>
            </a:r>
            <a:r>
              <a:rPr lang="de-DE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de-DE" dirty="0">
                <a:latin typeface="Consolas"/>
                <a:cs typeface="Consolas"/>
              </a:rPr>
              <a:t>&lt;/</a:t>
            </a:r>
            <a:r>
              <a:rPr lang="de-DE" dirty="0" err="1">
                <a:latin typeface="Consolas"/>
                <a:cs typeface="Consolas"/>
              </a:rPr>
              <a:t>html</a:t>
            </a:r>
            <a:r>
              <a:rPr lang="de-DE" dirty="0" smtClean="0">
                <a:latin typeface="Consolas"/>
                <a:cs typeface="Consolas"/>
              </a:rPr>
              <a:t>&gt;</a:t>
            </a:r>
            <a:endParaRPr lang="de-DE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736" y="2478251"/>
            <a:ext cx="2827139" cy="233698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Embedding information in URLs</a:t>
            </a:r>
          </a:p>
          <a:p>
            <a:r>
              <a:rPr lang="en-US" dirty="0" smtClean="0"/>
              <a:t>Embedding information in forms</a:t>
            </a:r>
          </a:p>
          <a:p>
            <a:r>
              <a:rPr lang="en-US" dirty="0" smtClean="0"/>
              <a:t>Chunked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Server Pages (ASP)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Microsoft's answer to CGI scripts</a:t>
            </a:r>
          </a:p>
          <a:p>
            <a:r>
              <a:rPr lang="en-US" dirty="0" smtClean="0"/>
              <a:t>First version released in 1996</a:t>
            </a:r>
          </a:p>
          <a:p>
            <a:r>
              <a:rPr lang="en-US" dirty="0" smtClean="0"/>
              <a:t>Syntax of a program is a mix of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HTML Tags</a:t>
            </a:r>
          </a:p>
          <a:p>
            <a:pPr lvl="1"/>
            <a:r>
              <a:rPr lang="en-US" dirty="0" smtClean="0"/>
              <a:t>Scripting directives (VBScript Jscript)</a:t>
            </a:r>
          </a:p>
          <a:p>
            <a:pPr lvl="1"/>
            <a:r>
              <a:rPr lang="en-US" dirty="0" smtClean="0"/>
              <a:t>Server-side includes (#include, like C)</a:t>
            </a:r>
          </a:p>
          <a:p>
            <a:r>
              <a:rPr lang="en-US" dirty="0" smtClean="0"/>
              <a:t>Scripting directives are interpreted and executed at runtime</a:t>
            </a:r>
          </a:p>
          <a:p>
            <a:r>
              <a:rPr lang="en-US" dirty="0" smtClean="0"/>
              <a:t>Will be supported "a minimum of 10 years from the Windows 8 release date"</a:t>
            </a:r>
          </a:p>
          <a:p>
            <a:pPr lvl="1"/>
            <a:r>
              <a:rPr lang="en-US" dirty="0" smtClean="0"/>
              <a:t>October 26</a:t>
            </a:r>
            <a:r>
              <a:rPr lang="en-US" baseline="30000" dirty="0" smtClean="0"/>
              <a:t>th</a:t>
            </a:r>
            <a:r>
              <a:rPr lang="en-US" dirty="0" smtClean="0"/>
              <a:t>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8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Web Applications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Server-side code to dynamically create an HTML response</a:t>
            </a:r>
          </a:p>
          <a:p>
            <a:r>
              <a:rPr lang="en-US" noProof="1" smtClean="0"/>
              <a:t>How does this differ from a web site?</a:t>
            </a:r>
          </a:p>
          <a:p>
            <a:r>
              <a:rPr lang="en-US" noProof="1" smtClean="0"/>
              <a:t>In the HTTP protocol we've looked at so far, each request is distinct</a:t>
            </a:r>
          </a:p>
          <a:p>
            <a:pPr lvl="1"/>
            <a:r>
              <a:rPr lang="en-US" noProof="1" smtClean="0"/>
              <a:t>Server has client IP address and User-Agent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1544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>
                <a:latin typeface="Consolas"/>
                <a:cs typeface="Consolas"/>
              </a:rPr>
              <a:t>&lt;% </a:t>
            </a:r>
            <a:r>
              <a:rPr lang="en-US" sz="2800" dirty="0" err="1">
                <a:latin typeface="Consolas"/>
                <a:cs typeface="Consolas"/>
              </a:rPr>
              <a:t>strName</a:t>
            </a:r>
            <a:r>
              <a:rPr lang="en-US" sz="2800" dirty="0">
                <a:latin typeface="Consolas"/>
                <a:cs typeface="Consolas"/>
              </a:rPr>
              <a:t> = </a:t>
            </a:r>
            <a:r>
              <a:rPr lang="en-US" sz="2800" dirty="0" err="1" smtClean="0">
                <a:latin typeface="Consolas"/>
                <a:cs typeface="Consolas"/>
              </a:rPr>
              <a:t>Request.Querystring</a:t>
            </a:r>
            <a:r>
              <a:rPr lang="en-US" sz="2800" dirty="0">
                <a:latin typeface="Consolas"/>
                <a:cs typeface="Consolas"/>
              </a:rPr>
              <a:t>("Name")</a:t>
            </a:r>
          </a:p>
          <a:p>
            <a:pPr>
              <a:buFontTx/>
              <a:buNone/>
            </a:pPr>
            <a:r>
              <a:rPr lang="en-US" sz="2800" dirty="0">
                <a:latin typeface="Consolas"/>
                <a:cs typeface="Consolas"/>
              </a:rPr>
              <a:t>   If </a:t>
            </a:r>
            <a:r>
              <a:rPr lang="en-US" sz="2800" dirty="0" err="1">
                <a:latin typeface="Consolas"/>
                <a:cs typeface="Consolas"/>
              </a:rPr>
              <a:t>strName</a:t>
            </a:r>
            <a:r>
              <a:rPr lang="en-US" sz="2800" dirty="0">
                <a:latin typeface="Consolas"/>
                <a:cs typeface="Consolas"/>
              </a:rPr>
              <a:t> &lt;&gt; </a:t>
            </a:r>
            <a:r>
              <a:rPr lang="en-US" sz="2800" dirty="0" smtClean="0">
                <a:latin typeface="Consolas"/>
                <a:cs typeface="Consolas"/>
              </a:rPr>
              <a:t>"" Then %</a:t>
            </a:r>
            <a:r>
              <a:rPr lang="en-US" sz="2800" dirty="0">
                <a:latin typeface="Consolas"/>
                <a:cs typeface="Consolas"/>
              </a:rPr>
              <a:t>&gt;</a:t>
            </a:r>
          </a:p>
          <a:p>
            <a:pPr>
              <a:buFontTx/>
              <a:buNone/>
            </a:pPr>
            <a:r>
              <a:rPr lang="en-US" sz="2800" dirty="0">
                <a:latin typeface="Consolas"/>
                <a:cs typeface="Consolas"/>
              </a:rPr>
              <a:t>&lt;b&gt;Welcome!&lt;/b&gt;</a:t>
            </a:r>
          </a:p>
          <a:p>
            <a:pPr>
              <a:buFontTx/>
              <a:buNone/>
            </a:pPr>
            <a:r>
              <a:rPr lang="en-US" sz="2800" dirty="0">
                <a:latin typeface="Consolas"/>
                <a:cs typeface="Consolas"/>
              </a:rPr>
              <a:t>&lt;% </a:t>
            </a:r>
            <a:r>
              <a:rPr lang="en-US" sz="2800" dirty="0" err="1" smtClean="0">
                <a:latin typeface="Consolas"/>
                <a:cs typeface="Consolas"/>
              </a:rPr>
              <a:t>Response.Write</a:t>
            </a:r>
            <a:r>
              <a:rPr lang="en-US" sz="2800" dirty="0">
                <a:latin typeface="Consolas"/>
                <a:cs typeface="Consolas"/>
              </a:rPr>
              <a:t>(</a:t>
            </a:r>
            <a:r>
              <a:rPr lang="en-US" sz="2800" dirty="0" err="1">
                <a:latin typeface="Consolas"/>
                <a:cs typeface="Consolas"/>
              </a:rPr>
              <a:t>strName</a:t>
            </a:r>
            <a:r>
              <a:rPr lang="en-US" sz="2800" dirty="0">
                <a:latin typeface="Consolas"/>
                <a:cs typeface="Consolas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latin typeface="Consolas"/>
                <a:cs typeface="Consolas"/>
              </a:rPr>
              <a:t>   Else %&gt;</a:t>
            </a:r>
          </a:p>
          <a:p>
            <a:pPr>
              <a:buFontTx/>
              <a:buNone/>
            </a:pPr>
            <a:r>
              <a:rPr lang="en-US" sz="2800" dirty="0">
                <a:latin typeface="Consolas"/>
                <a:cs typeface="Consolas"/>
              </a:rPr>
              <a:t>&lt;b&gt;You </a:t>
            </a:r>
            <a:r>
              <a:rPr lang="en-US" sz="2800" dirty="0" smtClean="0">
                <a:latin typeface="Consolas"/>
                <a:cs typeface="Consolas"/>
              </a:rPr>
              <a:t>didn't </a:t>
            </a:r>
            <a:r>
              <a:rPr lang="en-US" sz="2800" dirty="0">
                <a:latin typeface="Consolas"/>
                <a:cs typeface="Consolas"/>
              </a:rPr>
              <a:t>provide a name...&lt;/b&gt;</a:t>
            </a:r>
          </a:p>
          <a:p>
            <a:pPr>
              <a:buFontTx/>
              <a:buNone/>
            </a:pPr>
            <a:r>
              <a:rPr lang="en-US" sz="2800" dirty="0">
                <a:latin typeface="Consolas"/>
                <a:cs typeface="Consolas"/>
              </a:rPr>
              <a:t>&lt;% End If %&gt;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619" y="1656644"/>
            <a:ext cx="7904491" cy="953911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1" y="2610556"/>
            <a:ext cx="3169356" cy="57855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the previous </a:t>
            </a:r>
            <a:r>
              <a:rPr lang="en-US" dirty="0" err="1" smtClean="0"/>
              <a:t>Request.Querystring</a:t>
            </a:r>
            <a:r>
              <a:rPr lang="en-US" dirty="0" smtClean="0"/>
              <a:t> example shows, frameworks were quickly created to assist web developers in making web applications</a:t>
            </a:r>
          </a:p>
          <a:p>
            <a:r>
              <a:rPr lang="en-US" dirty="0" smtClean="0"/>
              <a:t>Frameworks can help</a:t>
            </a:r>
          </a:p>
          <a:p>
            <a:pPr lvl="1"/>
            <a:r>
              <a:rPr lang="en-US" dirty="0" smtClean="0"/>
              <a:t>Ease extracting input to the web application (query parameters, form parameters)</a:t>
            </a:r>
          </a:p>
          <a:p>
            <a:pPr lvl="1"/>
            <a:r>
              <a:rPr lang="en-US" dirty="0" smtClean="0"/>
              <a:t>Setting/reading cookies</a:t>
            </a:r>
          </a:p>
          <a:p>
            <a:pPr lvl="1"/>
            <a:r>
              <a:rPr lang="en-US" dirty="0" smtClean="0"/>
              <a:t>Sessions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9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study web application frameworks to understand the (security) pros and cons of each</a:t>
            </a:r>
          </a:p>
          <a:p>
            <a:r>
              <a:rPr lang="en-US" dirty="0" smtClean="0"/>
              <a:t>Some vulnerability classes are only present in certain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2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Servlets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Sun's improvement over CGI scripts</a:t>
            </a:r>
          </a:p>
          <a:p>
            <a:pPr lvl="1"/>
            <a:r>
              <a:rPr lang="en-US" dirty="0" smtClean="0"/>
              <a:t>You can write a Java program as a CGI script</a:t>
            </a:r>
          </a:p>
          <a:p>
            <a:pPr lvl="1"/>
            <a:r>
              <a:rPr lang="en-US" dirty="0" smtClean="0"/>
              <a:t>Java interpreter started with every request</a:t>
            </a:r>
          </a:p>
          <a:p>
            <a:pPr lvl="1"/>
            <a:r>
              <a:rPr lang="en-US" dirty="0" smtClean="0"/>
              <a:t>Whole Java interpreter and program copied into memory on every request</a:t>
            </a:r>
          </a:p>
          <a:p>
            <a:r>
              <a:rPr lang="en-US" dirty="0" smtClean="0"/>
              <a:t>First servlet 1.0 released in June 1997</a:t>
            </a:r>
          </a:p>
          <a:p>
            <a:pPr lvl="1"/>
            <a:r>
              <a:rPr lang="en-US" dirty="0" smtClean="0"/>
              <a:t>In typical Java fashion, the "servlet" concept is abstract way to extend a server to respond to a request</a:t>
            </a:r>
          </a:p>
          <a:p>
            <a:pPr lvl="1"/>
            <a:r>
              <a:rPr lang="en-US" dirty="0" smtClean="0"/>
              <a:t>Most typical way it's used is "HTTP Servlet," which is also referred to as a servlet</a:t>
            </a:r>
          </a:p>
        </p:txBody>
      </p:sp>
    </p:spTree>
    <p:extLst>
      <p:ext uri="{BB962C8B-B14F-4D97-AF65-F5344CB8AC3E}">
        <p14:creationId xmlns:p14="http://schemas.microsoft.com/office/powerpoint/2010/main" val="327291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Servlets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ervlet specification defines an interface that a class must implement to respond to requests</a:t>
            </a:r>
          </a:p>
          <a:p>
            <a:r>
              <a:rPr lang="en-US" dirty="0"/>
              <a:t>S</a:t>
            </a:r>
            <a:r>
              <a:rPr lang="en-US" dirty="0" smtClean="0"/>
              <a:t>ervlet "lives" inside a hosting server</a:t>
            </a:r>
          </a:p>
          <a:p>
            <a:r>
              <a:rPr lang="en-US" dirty="0" smtClean="0"/>
              <a:t>Each request is handled by a separate thread</a:t>
            </a:r>
          </a:p>
          <a:p>
            <a:pPr lvl="1"/>
            <a:r>
              <a:rPr lang="en-US" dirty="0" smtClean="0"/>
              <a:t>Thus reducing the overhead of each request</a:t>
            </a:r>
          </a:p>
          <a:p>
            <a:r>
              <a:rPr lang="en-US" dirty="0" smtClean="0"/>
              <a:t>Can also share state between requests, by sharing data between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1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Servlets –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import </a:t>
            </a:r>
            <a:r>
              <a:rPr lang="en-US" sz="1400" dirty="0" err="1">
                <a:latin typeface="Consolas"/>
                <a:cs typeface="Consolas"/>
              </a:rPr>
              <a:t>java.io</a:t>
            </a:r>
            <a:r>
              <a:rPr lang="en-US" sz="1400" dirty="0">
                <a:latin typeface="Consolas"/>
                <a:cs typeface="Consolas"/>
              </a:rPr>
              <a:t>.*;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import </a:t>
            </a:r>
            <a:r>
              <a:rPr lang="en-US" sz="1400" dirty="0" err="1">
                <a:latin typeface="Consolas"/>
                <a:cs typeface="Consolas"/>
              </a:rPr>
              <a:t>javax.servlet</a:t>
            </a:r>
            <a:r>
              <a:rPr lang="en-US" sz="1400" dirty="0">
                <a:latin typeface="Consolas"/>
                <a:cs typeface="Consolas"/>
              </a:rPr>
              <a:t>.*;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import </a:t>
            </a:r>
            <a:r>
              <a:rPr lang="en-US" sz="1400" dirty="0" err="1">
                <a:latin typeface="Consolas"/>
                <a:cs typeface="Consolas"/>
              </a:rPr>
              <a:t>javax.servlet.http</a:t>
            </a:r>
            <a:r>
              <a:rPr lang="en-US" sz="1400" dirty="0">
                <a:latin typeface="Consolas"/>
                <a:cs typeface="Consolas"/>
              </a:rPr>
              <a:t>.*;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public </a:t>
            </a:r>
            <a:r>
              <a:rPr lang="en-US" sz="1400" dirty="0">
                <a:latin typeface="Consolas"/>
                <a:cs typeface="Consolas"/>
              </a:rPr>
              <a:t>class </a:t>
            </a:r>
            <a:r>
              <a:rPr lang="en-US" sz="1400" dirty="0" err="1">
                <a:latin typeface="Consolas"/>
                <a:cs typeface="Consolas"/>
              </a:rPr>
              <a:t>Helloworld</a:t>
            </a:r>
            <a:r>
              <a:rPr lang="en-US" sz="1400" dirty="0">
                <a:latin typeface="Consolas"/>
                <a:cs typeface="Consolas"/>
              </a:rPr>
              <a:t> extends </a:t>
            </a:r>
            <a:r>
              <a:rPr lang="en-US" sz="1400" dirty="0" err="1">
                <a:latin typeface="Consolas"/>
                <a:cs typeface="Consolas"/>
              </a:rPr>
              <a:t>HttpServlet</a:t>
            </a:r>
            <a:r>
              <a:rPr lang="en-US" sz="140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smtClean="0">
                <a:latin typeface="Consolas"/>
                <a:cs typeface="Consolas"/>
              </a:rPr>
              <a:t>private </a:t>
            </a:r>
            <a:r>
              <a:rPr lang="en-US" sz="1400" dirty="0">
                <a:latin typeface="Consolas"/>
                <a:cs typeface="Consolas"/>
              </a:rPr>
              <a:t>String message;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  public </a:t>
            </a:r>
            <a:r>
              <a:rPr lang="en-US" sz="1400" dirty="0">
                <a:latin typeface="Consolas"/>
                <a:cs typeface="Consolas"/>
              </a:rPr>
              <a:t>void </a:t>
            </a:r>
            <a:r>
              <a:rPr lang="en-US" sz="1400" dirty="0" err="1">
                <a:latin typeface="Consolas"/>
                <a:cs typeface="Consolas"/>
              </a:rPr>
              <a:t>init</a:t>
            </a:r>
            <a:r>
              <a:rPr lang="en-US" sz="1400" dirty="0">
                <a:latin typeface="Consolas"/>
                <a:cs typeface="Consolas"/>
              </a:rPr>
              <a:t>() throws </a:t>
            </a:r>
            <a:r>
              <a:rPr lang="en-US" sz="1400" dirty="0" err="1" smtClean="0">
                <a:latin typeface="Consolas"/>
                <a:cs typeface="Consolas"/>
              </a:rPr>
              <a:t>ServletException</a:t>
            </a:r>
            <a:r>
              <a:rPr lang="en-US" sz="1400" dirty="0" smtClean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message = "Hello World";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  }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smtClean="0">
                <a:latin typeface="Consolas"/>
                <a:cs typeface="Consolas"/>
              </a:rPr>
              <a:t>public </a:t>
            </a:r>
            <a:r>
              <a:rPr lang="en-US" sz="1400" dirty="0">
                <a:latin typeface="Consolas"/>
                <a:cs typeface="Consolas"/>
              </a:rPr>
              <a:t>void </a:t>
            </a:r>
            <a:r>
              <a:rPr lang="en-US" sz="1400" dirty="0" err="1">
                <a:latin typeface="Consolas"/>
                <a:cs typeface="Consolas"/>
              </a:rPr>
              <a:t>doGet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HttpServletRequest</a:t>
            </a:r>
            <a:r>
              <a:rPr lang="en-US" sz="1400" dirty="0">
                <a:latin typeface="Consolas"/>
                <a:cs typeface="Consolas"/>
              </a:rPr>
              <a:t> request, </a:t>
            </a:r>
            <a:r>
              <a:rPr lang="en-US" sz="1400" dirty="0" err="1">
                <a:latin typeface="Consolas"/>
                <a:cs typeface="Consolas"/>
              </a:rPr>
              <a:t>HttpServletResponse</a:t>
            </a:r>
            <a:r>
              <a:rPr lang="en-US" sz="1400" dirty="0">
                <a:latin typeface="Consolas"/>
                <a:cs typeface="Consolas"/>
              </a:rPr>
              <a:t> response)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					throws </a:t>
            </a:r>
            <a:r>
              <a:rPr lang="en-US" sz="1400" dirty="0" err="1">
                <a:latin typeface="Consolas"/>
                <a:cs typeface="Consolas"/>
              </a:rPr>
              <a:t>ServletException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IOException</a:t>
            </a:r>
            <a:r>
              <a:rPr lang="en-US" sz="140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response.setContentType</a:t>
            </a:r>
            <a:r>
              <a:rPr lang="en-US" sz="1400" dirty="0">
                <a:latin typeface="Consolas"/>
                <a:cs typeface="Consolas"/>
              </a:rPr>
              <a:t>("text/html");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PrintWriter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out = </a:t>
            </a:r>
            <a:r>
              <a:rPr lang="en-US" sz="1400" dirty="0" err="1">
                <a:latin typeface="Consolas"/>
                <a:cs typeface="Consolas"/>
              </a:rPr>
              <a:t>response.getWriter</a:t>
            </a:r>
            <a:r>
              <a:rPr lang="en-US" sz="14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fr-FR" sz="1400" dirty="0" smtClean="0">
                <a:latin typeface="Consolas"/>
                <a:cs typeface="Consolas"/>
              </a:rPr>
              <a:t>    </a:t>
            </a:r>
            <a:r>
              <a:rPr lang="fr-FR" sz="1400" dirty="0" err="1" smtClean="0">
                <a:latin typeface="Consolas"/>
                <a:cs typeface="Consolas"/>
              </a:rPr>
              <a:t>out.println</a:t>
            </a:r>
            <a:r>
              <a:rPr lang="fr-FR" sz="1400" dirty="0">
                <a:latin typeface="Consolas"/>
                <a:cs typeface="Consolas"/>
              </a:rPr>
              <a:t>("&lt;h1&gt;" + message + "&lt;/h1&gt;");</a:t>
            </a:r>
          </a:p>
          <a:p>
            <a:pPr marL="0" indent="0">
              <a:buNone/>
            </a:pPr>
            <a:r>
              <a:rPr lang="fr-FR" sz="1400" dirty="0">
                <a:latin typeface="Consolas"/>
                <a:cs typeface="Consolas"/>
              </a:rPr>
              <a:t> </a:t>
            </a:r>
            <a:r>
              <a:rPr lang="fr-FR" sz="1400" dirty="0" smtClean="0">
                <a:latin typeface="Consolas"/>
                <a:cs typeface="Consolas"/>
              </a:rPr>
              <a:t> }</a:t>
            </a:r>
            <a:endParaRPr lang="fr-FR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}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stackoverflow.com</a:t>
            </a:r>
            <a:r>
              <a:rPr lang="en-US" sz="1000" dirty="0"/>
              <a:t>/questions/18821227/how-to-write-hello-world-servlet-example</a:t>
            </a:r>
          </a:p>
        </p:txBody>
      </p:sp>
    </p:spTree>
    <p:extLst>
      <p:ext uri="{BB962C8B-B14F-4D97-AF65-F5344CB8AC3E}">
        <p14:creationId xmlns:p14="http://schemas.microsoft.com/office/powerpoint/2010/main" val="344428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Servlets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Consolas"/>
                <a:cs typeface="Consolas"/>
              </a:rPr>
              <a:t>import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java.io.IOException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b="1" dirty="0">
                <a:latin typeface="Consolas"/>
                <a:cs typeface="Consolas"/>
              </a:rPr>
              <a:t>import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javax.servlet</a:t>
            </a:r>
            <a:r>
              <a:rPr lang="en-US" sz="1400" dirty="0" smtClean="0">
                <a:latin typeface="Consolas"/>
                <a:cs typeface="Consolas"/>
              </a:rPr>
              <a:t>.*;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nsolas"/>
                <a:cs typeface="Consolas"/>
              </a:rPr>
              <a:t>import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javax.servlet.http</a:t>
            </a:r>
            <a:r>
              <a:rPr lang="en-US" sz="1400" dirty="0" smtClean="0">
                <a:latin typeface="Consolas"/>
                <a:cs typeface="Consolas"/>
              </a:rPr>
              <a:t>.*;  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b="1" dirty="0">
                <a:latin typeface="Consolas"/>
                <a:cs typeface="Consolas"/>
              </a:rPr>
              <a:t>public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class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ServletLifeCycleExample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extends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HttpServlet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b="1" dirty="0" smtClean="0">
                <a:latin typeface="Consolas"/>
                <a:cs typeface="Consolas"/>
              </a:rPr>
              <a:t>private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b="1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count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nsolas"/>
                <a:cs typeface="Consolas"/>
              </a:rPr>
              <a:t>  public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void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init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ServletConfig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config</a:t>
            </a:r>
            <a:r>
              <a:rPr lang="en-US" sz="1400" dirty="0">
                <a:latin typeface="Consolas"/>
                <a:cs typeface="Consolas"/>
              </a:rPr>
              <a:t>) </a:t>
            </a:r>
            <a:r>
              <a:rPr lang="en-US" sz="1400" b="1" dirty="0">
                <a:latin typeface="Consolas"/>
                <a:cs typeface="Consolas"/>
              </a:rPr>
              <a:t>throws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ServletException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1400" b="1" dirty="0">
                <a:latin typeface="Consolas"/>
                <a:cs typeface="Consolas"/>
              </a:rPr>
              <a:t> </a:t>
            </a:r>
            <a:r>
              <a:rPr lang="en-US" sz="1400" b="1" dirty="0" smtClean="0">
                <a:latin typeface="Consolas"/>
                <a:cs typeface="Consolas"/>
              </a:rPr>
              <a:t>   </a:t>
            </a:r>
            <a:r>
              <a:rPr lang="en-US" sz="1400" b="1" dirty="0" err="1" smtClean="0">
                <a:latin typeface="Consolas"/>
                <a:cs typeface="Consolas"/>
              </a:rPr>
              <a:t>super</a:t>
            </a:r>
            <a:r>
              <a:rPr lang="en-US" sz="1400" dirty="0" err="1" smtClean="0">
                <a:latin typeface="Consolas"/>
                <a:cs typeface="Consolas"/>
              </a:rPr>
              <a:t>.init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config</a:t>
            </a:r>
            <a:r>
              <a:rPr lang="en-US" sz="1400" dirty="0">
                <a:latin typeface="Consolas"/>
                <a:cs typeface="Consolas"/>
              </a:rPr>
              <a:t>)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count </a:t>
            </a:r>
            <a:r>
              <a:rPr lang="en-US" sz="1400" dirty="0">
                <a:latin typeface="Consolas"/>
                <a:cs typeface="Consolas"/>
              </a:rPr>
              <a:t>= 0;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}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b="1" dirty="0" smtClean="0">
                <a:latin typeface="Consolas"/>
                <a:cs typeface="Consolas"/>
              </a:rPr>
              <a:t>protected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void</a:t>
            </a:r>
            <a:r>
              <a:rPr lang="en-US" sz="1400" dirty="0">
                <a:latin typeface="Consolas"/>
                <a:cs typeface="Consolas"/>
              </a:rPr>
              <a:t> service(</a:t>
            </a:r>
            <a:r>
              <a:rPr lang="en-US" sz="1400" dirty="0" err="1">
                <a:latin typeface="Consolas"/>
                <a:cs typeface="Consolas"/>
              </a:rPr>
              <a:t>HttpServletRequest</a:t>
            </a:r>
            <a:r>
              <a:rPr lang="en-US" sz="1400" dirty="0">
                <a:latin typeface="Consolas"/>
                <a:cs typeface="Consolas"/>
              </a:rPr>
              <a:t> request, </a:t>
            </a:r>
            <a:r>
              <a:rPr lang="en-US" sz="1400" dirty="0" err="1">
                <a:latin typeface="Consolas"/>
                <a:cs typeface="Consolas"/>
              </a:rPr>
              <a:t>HttpServletResponse</a:t>
            </a:r>
            <a:r>
              <a:rPr lang="en-US" sz="1400" dirty="0">
                <a:latin typeface="Consolas"/>
                <a:cs typeface="Consolas"/>
              </a:rPr>
              <a:t> response)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    </a:t>
            </a:r>
            <a:r>
              <a:rPr lang="en-US" sz="1400" b="1" dirty="0">
                <a:latin typeface="Consolas"/>
                <a:cs typeface="Consolas"/>
              </a:rPr>
              <a:t>throws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ServletException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IOException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count</a:t>
            </a:r>
            <a:r>
              <a:rPr lang="en-US" sz="1400" dirty="0">
                <a:latin typeface="Consolas"/>
                <a:cs typeface="Consolas"/>
              </a:rPr>
              <a:t>++;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response.getWriter</a:t>
            </a:r>
            <a:r>
              <a:rPr lang="en-US" sz="1400" dirty="0">
                <a:latin typeface="Consolas"/>
                <a:cs typeface="Consolas"/>
              </a:rPr>
              <a:t>().write("Incrementing the count: count = " + count);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} 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Java_servlet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543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JavaServer</a:t>
            </a:r>
            <a:r>
              <a:rPr lang="en-US" dirty="0" smtClean="0"/>
              <a:t> Pages (JSP)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Sun's answer to ASP (and PHP)</a:t>
            </a:r>
          </a:p>
          <a:p>
            <a:r>
              <a:rPr lang="en-US" dirty="0" smtClean="0"/>
              <a:t>Similar in syntax and spirit to ASP</a:t>
            </a:r>
          </a:p>
          <a:p>
            <a:pPr lvl="1"/>
            <a:r>
              <a:rPr lang="en-US" dirty="0" smtClean="0"/>
              <a:t>Mix HTML output and Java code</a:t>
            </a:r>
          </a:p>
          <a:p>
            <a:r>
              <a:rPr lang="en-US" dirty="0" smtClean="0"/>
              <a:t>On first load, the Java server compiles the JSP page to a servlet</a:t>
            </a:r>
          </a:p>
          <a:p>
            <a:r>
              <a:rPr lang="en-US" dirty="0" smtClean="0"/>
              <a:t>Released by Sun in June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&lt;%@ </a:t>
            </a:r>
            <a:r>
              <a:rPr lang="en-US" dirty="0" err="1">
                <a:latin typeface="Consolas"/>
                <a:cs typeface="Consolas"/>
              </a:rPr>
              <a:t>taglib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uri</a:t>
            </a:r>
            <a:r>
              <a:rPr lang="en-US" dirty="0">
                <a:latin typeface="Consolas"/>
                <a:cs typeface="Consolas"/>
              </a:rPr>
              <a:t>="http://</a:t>
            </a:r>
            <a:r>
              <a:rPr lang="en-US" dirty="0" err="1">
                <a:latin typeface="Consolas"/>
                <a:cs typeface="Consolas"/>
              </a:rPr>
              <a:t>java.sun.com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jsp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jstl</a:t>
            </a:r>
            <a:r>
              <a:rPr lang="en-US" dirty="0">
                <a:latin typeface="Consolas"/>
                <a:cs typeface="Consolas"/>
              </a:rPr>
              <a:t>/core" prefix="c" %&gt;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&lt;%@ </a:t>
            </a:r>
            <a:r>
              <a:rPr lang="en-US" dirty="0" err="1">
                <a:latin typeface="Consolas"/>
                <a:cs typeface="Consolas"/>
              </a:rPr>
              <a:t>taglib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uri</a:t>
            </a:r>
            <a:r>
              <a:rPr lang="en-US" dirty="0">
                <a:latin typeface="Consolas"/>
                <a:cs typeface="Consolas"/>
              </a:rPr>
              <a:t>="http://</a:t>
            </a:r>
            <a:r>
              <a:rPr lang="en-US" dirty="0" err="1">
                <a:latin typeface="Consolas"/>
                <a:cs typeface="Consolas"/>
              </a:rPr>
              <a:t>java.sun.com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jsp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jstl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fmt</a:t>
            </a:r>
            <a:r>
              <a:rPr lang="en-US" dirty="0">
                <a:latin typeface="Consolas"/>
                <a:cs typeface="Consolas"/>
              </a:rPr>
              <a:t>" prefix="</a:t>
            </a:r>
            <a:r>
              <a:rPr lang="en-US" dirty="0" err="1">
                <a:latin typeface="Consolas"/>
                <a:cs typeface="Consolas"/>
              </a:rPr>
              <a:t>fmt</a:t>
            </a:r>
            <a:r>
              <a:rPr lang="en-US" dirty="0">
                <a:latin typeface="Consolas"/>
                <a:cs typeface="Consolas"/>
              </a:rPr>
              <a:t>" %&gt;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</a:t>
            </a:r>
            <a:r>
              <a:rPr lang="en-US" dirty="0" err="1">
                <a:latin typeface="Consolas"/>
                <a:cs typeface="Consolas"/>
              </a:rPr>
              <a:t>jsp:useBean</a:t>
            </a:r>
            <a:r>
              <a:rPr lang="en-US" dirty="0">
                <a:latin typeface="Consolas"/>
                <a:cs typeface="Consolas"/>
              </a:rPr>
              <a:t> id="date" class="</a:t>
            </a:r>
            <a:r>
              <a:rPr lang="en-US" dirty="0" err="1">
                <a:latin typeface="Consolas"/>
                <a:cs typeface="Consolas"/>
              </a:rPr>
              <a:t>java.util.Date</a:t>
            </a:r>
            <a:r>
              <a:rPr lang="en-US" dirty="0">
                <a:latin typeface="Consolas"/>
                <a:cs typeface="Consolas"/>
              </a:rPr>
              <a:t>" /&gt;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 </a:t>
            </a:r>
            <a:r>
              <a:rPr lang="en-US" dirty="0" err="1">
                <a:latin typeface="Consolas"/>
                <a:cs typeface="Consolas"/>
              </a:rPr>
              <a:t>lang</a:t>
            </a:r>
            <a:r>
              <a:rPr lang="en-US" dirty="0">
                <a:latin typeface="Consolas"/>
                <a:cs typeface="Consolas"/>
              </a:rPr>
              <a:t>="en"&gt;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&lt;title&gt;JSP Hello World&lt;/title&gt;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&lt;/head&gt;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&lt;body&gt;</a:t>
            </a:r>
          </a:p>
          <a:p>
            <a:pPr marL="0" indent="0">
              <a:buNone/>
            </a:pPr>
            <a:r>
              <a:rPr lang="it-IT" dirty="0">
                <a:latin typeface="Consolas"/>
                <a:cs typeface="Consolas"/>
              </a:rPr>
              <a:t>        &lt;h1&gt;Hello&lt;/h1&gt;</a:t>
            </a:r>
          </a:p>
          <a:p>
            <a:pPr marL="0" indent="0">
              <a:buNone/>
            </a:pPr>
            <a:r>
              <a:rPr lang="it-IT" dirty="0">
                <a:latin typeface="Consolas"/>
                <a:cs typeface="Consolas"/>
              </a:rPr>
              <a:t>        &lt;</a:t>
            </a:r>
            <a:r>
              <a:rPr lang="it-IT" dirty="0" err="1">
                <a:latin typeface="Consolas"/>
                <a:cs typeface="Consolas"/>
              </a:rPr>
              <a:t>p</a:t>
            </a:r>
            <a:r>
              <a:rPr lang="it-IT" dirty="0">
                <a:latin typeface="Consolas"/>
                <a:cs typeface="Consolas"/>
              </a:rPr>
              <a:t>&gt;Welcome, </a:t>
            </a:r>
            <a:r>
              <a:rPr lang="it-IT" dirty="0" err="1">
                <a:latin typeface="Consolas"/>
                <a:cs typeface="Consolas"/>
              </a:rPr>
              <a:t>user</a:t>
            </a:r>
            <a:r>
              <a:rPr lang="it-IT" dirty="0">
                <a:latin typeface="Consolas"/>
                <a:cs typeface="Consolas"/>
              </a:rPr>
              <a:t> from &lt;</a:t>
            </a:r>
            <a:r>
              <a:rPr lang="it-IT" dirty="0" err="1">
                <a:latin typeface="Consolas"/>
                <a:cs typeface="Consolas"/>
              </a:rPr>
              <a:t>c:out</a:t>
            </a:r>
            <a:r>
              <a:rPr lang="it-IT" dirty="0">
                <a:latin typeface="Consolas"/>
                <a:cs typeface="Consolas"/>
              </a:rPr>
              <a:t> </a:t>
            </a:r>
            <a:r>
              <a:rPr lang="it-IT" dirty="0" err="1">
                <a:latin typeface="Consolas"/>
                <a:cs typeface="Consolas"/>
              </a:rPr>
              <a:t>value</a:t>
            </a:r>
            <a:r>
              <a:rPr lang="it-IT" dirty="0">
                <a:latin typeface="Consolas"/>
                <a:cs typeface="Consolas"/>
              </a:rPr>
              <a:t>="${</a:t>
            </a:r>
            <a:r>
              <a:rPr lang="it-IT" dirty="0" err="1">
                <a:latin typeface="Consolas"/>
                <a:cs typeface="Consolas"/>
              </a:rPr>
              <a:t>pageContext.request.remoteAddr</a:t>
            </a:r>
            <a:r>
              <a:rPr lang="it-IT" dirty="0">
                <a:latin typeface="Consolas"/>
                <a:cs typeface="Consolas"/>
              </a:rPr>
              <a:t>}" /&gt;</a:t>
            </a:r>
          </a:p>
          <a:p>
            <a:pPr marL="0" indent="0">
              <a:buNone/>
            </a:pPr>
            <a:r>
              <a:rPr lang="it-IT" dirty="0">
                <a:latin typeface="Consolas"/>
                <a:cs typeface="Consolas"/>
              </a:rPr>
              <a:t>        &lt;</a:t>
            </a:r>
            <a:r>
              <a:rPr lang="it-IT" dirty="0" err="1">
                <a:latin typeface="Consolas"/>
                <a:cs typeface="Consolas"/>
              </a:rPr>
              <a:t>p</a:t>
            </a:r>
            <a:r>
              <a:rPr lang="it-IT" dirty="0">
                <a:latin typeface="Consolas"/>
                <a:cs typeface="Consolas"/>
              </a:rPr>
              <a:t>&gt;</a:t>
            </a:r>
            <a:r>
              <a:rPr lang="it-IT" dirty="0" err="1">
                <a:latin typeface="Consolas"/>
                <a:cs typeface="Consolas"/>
              </a:rPr>
              <a:t>It's</a:t>
            </a:r>
            <a:r>
              <a:rPr lang="it-IT" dirty="0">
                <a:latin typeface="Consolas"/>
                <a:cs typeface="Consolas"/>
              </a:rPr>
              <a:t> </a:t>
            </a:r>
            <a:r>
              <a:rPr lang="it-IT" dirty="0" err="1">
                <a:latin typeface="Consolas"/>
                <a:cs typeface="Consolas"/>
              </a:rPr>
              <a:t>now</a:t>
            </a:r>
            <a:r>
              <a:rPr lang="it-IT" dirty="0">
                <a:latin typeface="Consolas"/>
                <a:cs typeface="Consolas"/>
              </a:rPr>
              <a:t> &lt;</a:t>
            </a:r>
            <a:r>
              <a:rPr lang="it-IT" dirty="0" err="1">
                <a:latin typeface="Consolas"/>
                <a:cs typeface="Consolas"/>
              </a:rPr>
              <a:t>fmt:formatDate</a:t>
            </a:r>
            <a:r>
              <a:rPr lang="it-IT" dirty="0">
                <a:latin typeface="Consolas"/>
                <a:cs typeface="Consolas"/>
              </a:rPr>
              <a:t> </a:t>
            </a:r>
            <a:r>
              <a:rPr lang="it-IT" dirty="0" err="1">
                <a:latin typeface="Consolas"/>
                <a:cs typeface="Consolas"/>
              </a:rPr>
              <a:t>value</a:t>
            </a:r>
            <a:r>
              <a:rPr lang="it-IT" dirty="0">
                <a:latin typeface="Consolas"/>
                <a:cs typeface="Consolas"/>
              </a:rPr>
              <a:t>="${date}" pattern="MM/</a:t>
            </a:r>
            <a:r>
              <a:rPr lang="it-IT" dirty="0" err="1">
                <a:latin typeface="Consolas"/>
                <a:cs typeface="Consolas"/>
              </a:rPr>
              <a:t>dd</a:t>
            </a:r>
            <a:r>
              <a:rPr lang="it-IT" dirty="0">
                <a:latin typeface="Consolas"/>
                <a:cs typeface="Consolas"/>
              </a:rPr>
              <a:t>/</a:t>
            </a:r>
            <a:r>
              <a:rPr lang="it-IT" dirty="0" err="1">
                <a:latin typeface="Consolas"/>
                <a:cs typeface="Consolas"/>
              </a:rPr>
              <a:t>yyyy</a:t>
            </a:r>
            <a:r>
              <a:rPr lang="it-IT" dirty="0">
                <a:latin typeface="Consolas"/>
                <a:cs typeface="Consolas"/>
              </a:rPr>
              <a:t> </a:t>
            </a:r>
            <a:r>
              <a:rPr lang="it-IT" dirty="0" err="1">
                <a:latin typeface="Consolas"/>
                <a:cs typeface="Consolas"/>
              </a:rPr>
              <a:t>HH:mm</a:t>
            </a:r>
            <a:r>
              <a:rPr lang="it-IT" dirty="0">
                <a:latin typeface="Consolas"/>
                <a:cs typeface="Consolas"/>
              </a:rPr>
              <a:t>" /&gt;</a:t>
            </a:r>
          </a:p>
          <a:p>
            <a:pPr marL="0" indent="0">
              <a:buNone/>
            </a:pPr>
            <a:r>
              <a:rPr lang="it-IT" dirty="0">
                <a:latin typeface="Consolas"/>
                <a:cs typeface="Consolas"/>
              </a:rPr>
              <a:t>    &lt;/body&gt;</a:t>
            </a:r>
          </a:p>
          <a:p>
            <a:pPr marL="0" indent="0">
              <a:buNone/>
            </a:pPr>
            <a:r>
              <a:rPr lang="it-IT" dirty="0">
                <a:latin typeface="Consolas"/>
                <a:cs typeface="Consolas"/>
              </a:rPr>
              <a:t>&lt;/html&gt;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stackoverflow.com</a:t>
            </a:r>
            <a:r>
              <a:rPr lang="en-US" sz="1000" dirty="0"/>
              <a:t>/tags/</a:t>
            </a:r>
            <a:r>
              <a:rPr lang="en-US" sz="1000" dirty="0" err="1"/>
              <a:t>jsp</a:t>
            </a:r>
            <a:r>
              <a:rPr lang="en-US" sz="1000" dirty="0"/>
              <a:t>/info</a:t>
            </a:r>
          </a:p>
        </p:txBody>
      </p:sp>
    </p:spTree>
    <p:extLst>
      <p:ext uri="{BB962C8B-B14F-4D97-AF65-F5344CB8AC3E}">
        <p14:creationId xmlns:p14="http://schemas.microsoft.com/office/powerpoint/2010/main" val="382832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r>
              <a:rPr lang="en-US" dirty="0"/>
              <a:t>: Hypertext </a:t>
            </a:r>
            <a:r>
              <a:rPr lang="en-US" dirty="0" smtClean="0"/>
              <a:t>Preprocessor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Scripting language that can be embedded in HTML pages to generate dynamic content</a:t>
            </a:r>
          </a:p>
          <a:p>
            <a:pPr lvl="1"/>
            <a:r>
              <a:rPr lang="en-US" dirty="0" smtClean="0"/>
              <a:t>Basic idea is similar to JSP and ASP</a:t>
            </a:r>
          </a:p>
          <a:p>
            <a:r>
              <a:rPr lang="en-US" dirty="0" smtClean="0"/>
              <a:t>Originally released in 1995 as a series of CGI scripts as C binaries</a:t>
            </a:r>
          </a:p>
          <a:p>
            <a:r>
              <a:rPr lang="en-US" dirty="0" smtClean="0"/>
              <a:t>PHP 3.0 released June 1998 is the closest to current PHP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At its peak, PHP 3.0 was installed on approximately 10% of the web servers on the Internet" - http://</a:t>
            </a:r>
            <a:r>
              <a:rPr lang="en-US" dirty="0" err="1"/>
              <a:t>php.net</a:t>
            </a:r>
            <a:r>
              <a:rPr lang="en-US" dirty="0"/>
              <a:t>/manual/en/</a:t>
            </a:r>
            <a:r>
              <a:rPr lang="en-US" dirty="0" err="1" smtClean="0"/>
              <a:t>history.php.php</a:t>
            </a:r>
            <a:endParaRPr lang="en-US" dirty="0" smtClean="0"/>
          </a:p>
          <a:p>
            <a:r>
              <a:rPr lang="en-US" dirty="0" smtClean="0"/>
              <a:t>PHP 4.0 released May 2000</a:t>
            </a:r>
          </a:p>
          <a:p>
            <a:r>
              <a:rPr lang="en-US" dirty="0" smtClean="0"/>
              <a:t>PHP 5.0 released July 2004</a:t>
            </a:r>
          </a:p>
          <a:p>
            <a:pPr lvl="1"/>
            <a:r>
              <a:rPr lang="en-US" dirty="0" smtClean="0"/>
              <a:t>Added support for objects</a:t>
            </a:r>
          </a:p>
          <a:p>
            <a:r>
              <a:rPr lang="en-US" dirty="0" smtClean="0"/>
              <a:t>PHP 5.6 released August 2014 is the latest version</a:t>
            </a:r>
          </a:p>
        </p:txBody>
      </p:sp>
    </p:spTree>
    <p:extLst>
      <p:ext uri="{BB962C8B-B14F-4D97-AF65-F5344CB8AC3E}">
        <p14:creationId xmlns:p14="http://schemas.microsoft.com/office/powerpoint/2010/main" val="23962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Maintaining State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1" smtClean="0"/>
              <a:t>HTTP is a stateless protocol</a:t>
            </a:r>
          </a:p>
          <a:p>
            <a:r>
              <a:rPr lang="en-US" noProof="1" smtClean="0"/>
              <a:t>However, to write a web application we would like maintain state and link requests together</a:t>
            </a:r>
          </a:p>
          <a:p>
            <a:r>
              <a:rPr lang="en-US" noProof="1" smtClean="0"/>
              <a:t>The goal is to create a "session" so that the web application can link requests to the same user</a:t>
            </a:r>
          </a:p>
          <a:p>
            <a:pPr lvl="1"/>
            <a:r>
              <a:rPr lang="en-US" noProof="1" smtClean="0"/>
              <a:t>Allows authentication</a:t>
            </a:r>
          </a:p>
          <a:p>
            <a:pPr lvl="1"/>
            <a:r>
              <a:rPr lang="en-US" noProof="1" smtClean="0"/>
              <a:t>Rich, full applications</a:t>
            </a:r>
          </a:p>
          <a:p>
            <a:r>
              <a:rPr lang="en-US" noProof="1" smtClean="0"/>
              <a:t>Three ways this can be achieved</a:t>
            </a:r>
          </a:p>
          <a:p>
            <a:pPr lvl="1"/>
            <a:r>
              <a:rPr lang="en-US" noProof="1" smtClean="0"/>
              <a:t>Embedding information in URLs</a:t>
            </a:r>
          </a:p>
          <a:p>
            <a:pPr lvl="1"/>
            <a:r>
              <a:rPr lang="en-US" noProof="1" smtClean="0"/>
              <a:t>Using hidden fields in forms</a:t>
            </a:r>
          </a:p>
          <a:p>
            <a:pPr lvl="1"/>
            <a:r>
              <a:rPr lang="en-US" noProof="1" smtClean="0"/>
              <a:t>Using cookies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69330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– Popularity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333500"/>
            <a:ext cx="85725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news.netcraft.com</a:t>
            </a:r>
            <a:r>
              <a:rPr lang="en-US" sz="1000" dirty="0"/>
              <a:t>/archives/2013/01/31/</a:t>
            </a:r>
            <a:r>
              <a:rPr lang="en-US" sz="1000" dirty="0" err="1"/>
              <a:t>php</a:t>
            </a:r>
            <a:r>
              <a:rPr lang="en-US" sz="1000" dirty="0"/>
              <a:t>-just-grows-</a:t>
            </a:r>
            <a:r>
              <a:rPr lang="en-US" sz="1000" dirty="0" err="1"/>
              <a:t>grows.html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517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page is parsed and interpreted on each page </a:t>
            </a:r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Can be run as CGI, so that a new copy of the PHP interpreter is run on each request</a:t>
            </a:r>
          </a:p>
          <a:p>
            <a:pPr lvl="1"/>
            <a:r>
              <a:rPr lang="en-US" dirty="0" smtClean="0"/>
              <a:t>Or the PHP interpreter can be embedded into the web server</a:t>
            </a:r>
          </a:p>
          <a:p>
            <a:pPr lvl="2"/>
            <a:r>
              <a:rPr lang="en-US" dirty="0" err="1" smtClean="0"/>
              <a:t>mod_php</a:t>
            </a:r>
            <a:r>
              <a:rPr lang="en-US" dirty="0" smtClean="0"/>
              <a:t> for apache</a:t>
            </a:r>
          </a:p>
          <a:p>
            <a:r>
              <a:rPr lang="en-US" dirty="0"/>
              <a:t>Completely new language</a:t>
            </a:r>
          </a:p>
          <a:p>
            <a:pPr lvl="1"/>
            <a:r>
              <a:rPr lang="en-US" dirty="0"/>
              <a:t>C-like in syntax</a:t>
            </a:r>
          </a:p>
          <a:p>
            <a:pPr lvl="1"/>
            <a:r>
              <a:rPr lang="en-US" dirty="0"/>
              <a:t>Custom designed to build web applications</a:t>
            </a:r>
          </a:p>
          <a:p>
            <a:pPr lvl="1"/>
            <a:r>
              <a:rPr lang="en-US" dirty="0"/>
              <a:t>Language grew </a:t>
            </a:r>
            <a:r>
              <a:rPr lang="en-US" dirty="0" smtClean="0"/>
              <a:t>organically over time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3444" y="691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7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   &lt;head&gt;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       &lt;title&gt;PHP Test&lt;/title&gt;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   &lt;/head&gt;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   &lt;body&gt;</a:t>
            </a:r>
          </a:p>
          <a:p>
            <a:pPr marL="0" indent="0">
              <a:buNone/>
            </a:pPr>
            <a:r>
              <a:rPr lang="es-ES_tradnl" sz="2400" dirty="0">
                <a:latin typeface="Consolas"/>
                <a:cs typeface="Consolas"/>
              </a:rPr>
              <a:t>        &lt;?</a:t>
            </a:r>
            <a:r>
              <a:rPr lang="es-ES_tradnl" sz="2400" dirty="0" err="1">
                <a:latin typeface="Consolas"/>
                <a:cs typeface="Consolas"/>
              </a:rPr>
              <a:t>php</a:t>
            </a:r>
            <a:r>
              <a:rPr lang="es-ES_tradnl" sz="2400" dirty="0">
                <a:latin typeface="Consolas"/>
                <a:cs typeface="Consolas"/>
              </a:rPr>
              <a:t> echo '&lt;p&gt;</a:t>
            </a:r>
            <a:r>
              <a:rPr lang="es-ES_tradnl" sz="2400" dirty="0" err="1">
                <a:latin typeface="Consolas"/>
                <a:cs typeface="Consolas"/>
              </a:rPr>
              <a:t>Hello</a:t>
            </a:r>
            <a:r>
              <a:rPr lang="es-ES_tradnl" sz="2400" dirty="0">
                <a:latin typeface="Consolas"/>
                <a:cs typeface="Consolas"/>
              </a:rPr>
              <a:t> </a:t>
            </a:r>
            <a:r>
              <a:rPr lang="es-ES_tradnl" sz="2400" dirty="0" err="1">
                <a:latin typeface="Consolas"/>
                <a:cs typeface="Consolas"/>
              </a:rPr>
              <a:t>World</a:t>
            </a:r>
            <a:r>
              <a:rPr lang="es-ES_tradnl" sz="2400" dirty="0">
                <a:latin typeface="Consolas"/>
                <a:cs typeface="Consolas"/>
              </a:rPr>
              <a:t>&lt;/p&gt;'; ?&gt;</a:t>
            </a:r>
          </a:p>
          <a:p>
            <a:pPr marL="0" indent="0">
              <a:buNone/>
            </a:pPr>
            <a:r>
              <a:rPr lang="es-ES_tradnl" sz="2400" dirty="0">
                <a:latin typeface="Consolas"/>
                <a:cs typeface="Consolas"/>
              </a:rPr>
              <a:t>    &lt;/</a:t>
            </a:r>
            <a:r>
              <a:rPr lang="es-ES_tradnl" sz="2400" dirty="0" err="1">
                <a:latin typeface="Consolas"/>
                <a:cs typeface="Consolas"/>
              </a:rPr>
              <a:t>body</a:t>
            </a:r>
            <a:r>
              <a:rPr lang="es-ES_tradnl" sz="24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s-ES_tradnl" sz="2400" dirty="0">
                <a:latin typeface="Consolas"/>
                <a:cs typeface="Consolas"/>
              </a:rPr>
              <a:t>&lt;/</a:t>
            </a:r>
            <a:r>
              <a:rPr lang="es-ES_tradnl" sz="2400" dirty="0" err="1">
                <a:latin typeface="Consolas"/>
                <a:cs typeface="Consolas"/>
              </a:rPr>
              <a:t>html</a:t>
            </a:r>
            <a:r>
              <a:rPr lang="es-ES_tradnl" sz="2400" dirty="0">
                <a:latin typeface="Consolas"/>
                <a:cs typeface="Consolas"/>
              </a:rPr>
              <a:t>&gt;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4200" y="4247445"/>
            <a:ext cx="5949243" cy="465668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smtClean="0"/>
              <a:t>PHP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29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–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typed</a:t>
            </a:r>
          </a:p>
          <a:p>
            <a:r>
              <a:rPr lang="en-US" dirty="0"/>
              <a:t>String variable </a:t>
            </a:r>
            <a:r>
              <a:rPr lang="en-US" dirty="0" smtClean="0"/>
              <a:t>substitution</a:t>
            </a:r>
          </a:p>
          <a:p>
            <a:r>
              <a:rPr lang="en-US" dirty="0" smtClean="0"/>
              <a:t>Dynamic </a:t>
            </a:r>
            <a:r>
              <a:rPr lang="en-US" dirty="0" smtClean="0">
                <a:latin typeface="Consolas"/>
                <a:cs typeface="Consolas"/>
              </a:rPr>
              <a:t>include</a:t>
            </a:r>
            <a:r>
              <a:rPr lang="en-US" dirty="0" smtClean="0"/>
              <a:t>/</a:t>
            </a:r>
            <a:r>
              <a:rPr lang="en-US" dirty="0" smtClean="0">
                <a:latin typeface="Consolas"/>
                <a:cs typeface="Consolas"/>
              </a:rPr>
              <a:t>require</a:t>
            </a:r>
          </a:p>
          <a:p>
            <a:r>
              <a:rPr lang="en-US" dirty="0" err="1" smtClean="0"/>
              <a:t>Superglobals</a:t>
            </a:r>
            <a:endParaRPr lang="en-US" dirty="0" smtClean="0"/>
          </a:p>
          <a:p>
            <a:r>
              <a:rPr lang="en-US" dirty="0" smtClean="0"/>
              <a:t>Variable variables</a:t>
            </a:r>
          </a:p>
          <a:p>
            <a:r>
              <a:rPr lang="en-US" dirty="0" err="1">
                <a:latin typeface="Consolas"/>
                <a:cs typeface="Consolas"/>
              </a:rPr>
              <a:t>register_globals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7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– String Variable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&lt;?</a:t>
            </a:r>
            <a:r>
              <a:rPr lang="en-US" sz="1800" dirty="0" err="1">
                <a:latin typeface="Consolas"/>
                <a:cs typeface="Consolas"/>
              </a:rPr>
              <a:t>php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echo 'this is a simple string'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echo 'Variables do not $expand $either'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18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$juice = "apple"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echo "He drank some $juice juice.</a:t>
            </a:r>
            <a:r>
              <a:rPr lang="en-US" sz="1800" dirty="0" smtClean="0">
                <a:latin typeface="Consolas"/>
                <a:cs typeface="Consolas"/>
              </a:rPr>
              <a:t>";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$juices = array("apple", "orange", "koolaid1" =&gt; "purple")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echo "He drank some $juices[0] juice.</a:t>
            </a:r>
            <a:r>
              <a:rPr lang="en-US" sz="1800" dirty="0" smtClean="0">
                <a:latin typeface="Consolas"/>
                <a:cs typeface="Consolas"/>
              </a:rPr>
              <a:t>";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echo "He drank some $juices[1] juice.</a:t>
            </a:r>
            <a:r>
              <a:rPr lang="en-US" sz="1800" dirty="0" smtClean="0">
                <a:latin typeface="Consolas"/>
                <a:cs typeface="Consolas"/>
              </a:rPr>
              <a:t>";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echo "He drank some $juices[koolaid1] juice.</a:t>
            </a:r>
            <a:r>
              <a:rPr lang="en-US" sz="1800" dirty="0" smtClean="0">
                <a:latin typeface="Consolas"/>
                <a:cs typeface="Consolas"/>
              </a:rPr>
              <a:t>";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echo "This works: {</a:t>
            </a:r>
            <a:r>
              <a:rPr lang="en-US" sz="1800" dirty="0" smtClean="0">
                <a:latin typeface="Consolas"/>
                <a:cs typeface="Consolas"/>
              </a:rPr>
              <a:t>$juices['koolaid1'</a:t>
            </a:r>
            <a:r>
              <a:rPr lang="en-US" sz="1800" dirty="0">
                <a:latin typeface="Consolas"/>
                <a:cs typeface="Consolas"/>
              </a:rPr>
              <a:t>]}"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03053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php.net</a:t>
            </a:r>
            <a:r>
              <a:rPr lang="en-US" sz="1000" dirty="0"/>
              <a:t>/manual/en/</a:t>
            </a:r>
            <a:r>
              <a:rPr lang="en-US" sz="1000" dirty="0" err="1"/>
              <a:t>language.types.string.php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89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– Dynamic </a:t>
            </a:r>
            <a:r>
              <a:rPr lang="en-US" dirty="0" smtClean="0">
                <a:latin typeface="Consolas"/>
                <a:cs typeface="Consolas"/>
              </a:rPr>
              <a:t>include/require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&lt;?</a:t>
            </a:r>
            <a:r>
              <a:rPr lang="en-US" sz="1400" dirty="0" err="1">
                <a:latin typeface="Consolas"/>
                <a:cs typeface="Consolas"/>
              </a:rPr>
              <a:t>php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/**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 Front to the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r>
              <a:rPr lang="en-US" sz="1400" dirty="0">
                <a:latin typeface="Consolas"/>
                <a:cs typeface="Consolas"/>
              </a:rPr>
              <a:t> application. This file doesn't do anything, but loads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 </a:t>
            </a:r>
            <a:r>
              <a:rPr lang="en-US" sz="1400" dirty="0" err="1">
                <a:latin typeface="Consolas"/>
                <a:cs typeface="Consolas"/>
              </a:rPr>
              <a:t>wp</a:t>
            </a:r>
            <a:r>
              <a:rPr lang="en-US" sz="1400" dirty="0">
                <a:latin typeface="Consolas"/>
                <a:cs typeface="Consolas"/>
              </a:rPr>
              <a:t>-blog-</a:t>
            </a:r>
            <a:r>
              <a:rPr lang="en-US" sz="1400" dirty="0" err="1">
                <a:latin typeface="Consolas"/>
                <a:cs typeface="Consolas"/>
              </a:rPr>
              <a:t>header.php</a:t>
            </a:r>
            <a:r>
              <a:rPr lang="en-US" sz="1400" dirty="0">
                <a:latin typeface="Consolas"/>
                <a:cs typeface="Consolas"/>
              </a:rPr>
              <a:t> which does and tells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r>
              <a:rPr lang="en-US" sz="1400" dirty="0">
                <a:latin typeface="Consolas"/>
                <a:cs typeface="Consolas"/>
              </a:rPr>
              <a:t> to load the theme.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 @package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*/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/**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 Tells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r>
              <a:rPr lang="en-US" sz="1400" dirty="0">
                <a:latin typeface="Consolas"/>
                <a:cs typeface="Consolas"/>
              </a:rPr>
              <a:t> to load the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r>
              <a:rPr lang="en-US" sz="1400" dirty="0">
                <a:latin typeface="Consolas"/>
                <a:cs typeface="Consolas"/>
              </a:rPr>
              <a:t> theme and output it.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 @</a:t>
            </a:r>
            <a:r>
              <a:rPr lang="en-US" sz="1400" dirty="0" err="1">
                <a:latin typeface="Consolas"/>
                <a:cs typeface="Consolas"/>
              </a:rPr>
              <a:t>var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bool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*/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define('WP_USE_THEMES', true);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/** Loads the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r>
              <a:rPr lang="en-US" sz="1400" dirty="0">
                <a:latin typeface="Consolas"/>
                <a:cs typeface="Consolas"/>
              </a:rPr>
              <a:t> Environment and Template */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require( </a:t>
            </a:r>
            <a:r>
              <a:rPr lang="en-US" sz="1400" dirty="0" err="1">
                <a:latin typeface="Consolas"/>
                <a:cs typeface="Consolas"/>
              </a:rPr>
              <a:t>dirname</a:t>
            </a:r>
            <a:r>
              <a:rPr lang="en-US" sz="1400" dirty="0">
                <a:latin typeface="Consolas"/>
                <a:cs typeface="Consolas"/>
              </a:rPr>
              <a:t>( __FILE__ ) . '/</a:t>
            </a:r>
            <a:r>
              <a:rPr lang="en-US" sz="1400" dirty="0" err="1">
                <a:latin typeface="Consolas"/>
                <a:cs typeface="Consolas"/>
              </a:rPr>
              <a:t>wp</a:t>
            </a:r>
            <a:r>
              <a:rPr lang="en-US" sz="1400" dirty="0">
                <a:latin typeface="Consolas"/>
                <a:cs typeface="Consolas"/>
              </a:rPr>
              <a:t>-blog-</a:t>
            </a:r>
            <a:r>
              <a:rPr lang="en-US" sz="1400" dirty="0" err="1">
                <a:latin typeface="Consolas"/>
                <a:cs typeface="Consolas"/>
              </a:rPr>
              <a:t>header.php</a:t>
            </a:r>
            <a:r>
              <a:rPr lang="en-US" sz="1400" dirty="0">
                <a:latin typeface="Consolas"/>
                <a:cs typeface="Consolas"/>
              </a:rPr>
              <a:t>' );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0265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wp</a:t>
            </a:r>
            <a:r>
              <a:rPr lang="en-US" dirty="0" smtClean="0"/>
              <a:t>-blog-</a:t>
            </a:r>
            <a:r>
              <a:rPr lang="en-US" dirty="0" err="1" smtClean="0"/>
              <a:t>header.php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&lt;?</a:t>
            </a:r>
            <a:r>
              <a:rPr lang="en-US" sz="1400" dirty="0" err="1">
                <a:latin typeface="Consolas"/>
                <a:cs typeface="Consolas"/>
              </a:rPr>
              <a:t>php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/**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 Loads the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r>
              <a:rPr lang="en-US" sz="1400" dirty="0">
                <a:latin typeface="Consolas"/>
                <a:cs typeface="Consolas"/>
              </a:rPr>
              <a:t> environment and template.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 @package </a:t>
            </a:r>
            <a:r>
              <a:rPr lang="en-US" sz="1400" dirty="0" err="1">
                <a:latin typeface="Consolas"/>
                <a:cs typeface="Consolas"/>
              </a:rPr>
              <a:t>WordPress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*/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if ( !</a:t>
            </a:r>
            <a:r>
              <a:rPr lang="en-US" sz="1400" dirty="0" err="1">
                <a:latin typeface="Consolas"/>
                <a:cs typeface="Consolas"/>
              </a:rPr>
              <a:t>isset</a:t>
            </a:r>
            <a:r>
              <a:rPr lang="en-US" sz="1400" dirty="0">
                <a:latin typeface="Consolas"/>
                <a:cs typeface="Consolas"/>
              </a:rPr>
              <a:t>($</a:t>
            </a:r>
            <a:r>
              <a:rPr lang="en-US" sz="1400" dirty="0" err="1">
                <a:latin typeface="Consolas"/>
                <a:cs typeface="Consolas"/>
              </a:rPr>
              <a:t>wp_did_header</a:t>
            </a:r>
            <a:r>
              <a:rPr lang="en-US" sz="1400" dirty="0">
                <a:latin typeface="Consolas"/>
                <a:cs typeface="Consolas"/>
              </a:rPr>
              <a:t>) ) {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	$</a:t>
            </a:r>
            <a:r>
              <a:rPr lang="en-US" sz="1400" dirty="0" err="1">
                <a:latin typeface="Consolas"/>
                <a:cs typeface="Consolas"/>
              </a:rPr>
              <a:t>wp_did_header</a:t>
            </a:r>
            <a:r>
              <a:rPr lang="en-US" sz="1400" dirty="0">
                <a:latin typeface="Consolas"/>
                <a:cs typeface="Consolas"/>
              </a:rPr>
              <a:t> = true;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	</a:t>
            </a:r>
            <a:r>
              <a:rPr lang="en-US" sz="1400" dirty="0" err="1">
                <a:latin typeface="Consolas"/>
                <a:cs typeface="Consolas"/>
              </a:rPr>
              <a:t>require_once</a:t>
            </a:r>
            <a:r>
              <a:rPr lang="en-US" sz="1400" dirty="0">
                <a:latin typeface="Consolas"/>
                <a:cs typeface="Consolas"/>
              </a:rPr>
              <a:t>( </a:t>
            </a:r>
            <a:r>
              <a:rPr lang="en-US" sz="1400" dirty="0" err="1">
                <a:latin typeface="Consolas"/>
                <a:cs typeface="Consolas"/>
              </a:rPr>
              <a:t>dirname</a:t>
            </a:r>
            <a:r>
              <a:rPr lang="en-US" sz="1400" dirty="0">
                <a:latin typeface="Consolas"/>
                <a:cs typeface="Consolas"/>
              </a:rPr>
              <a:t>(__FILE__) . '/</a:t>
            </a:r>
            <a:r>
              <a:rPr lang="en-US" sz="1400" dirty="0" err="1">
                <a:latin typeface="Consolas"/>
                <a:cs typeface="Consolas"/>
              </a:rPr>
              <a:t>wp-load.php</a:t>
            </a:r>
            <a:r>
              <a:rPr lang="en-US" sz="1400" dirty="0">
                <a:latin typeface="Consolas"/>
                <a:cs typeface="Consolas"/>
              </a:rPr>
              <a:t>' );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	</a:t>
            </a:r>
            <a:r>
              <a:rPr lang="en-US" sz="1400" dirty="0" err="1">
                <a:latin typeface="Consolas"/>
                <a:cs typeface="Consolas"/>
              </a:rPr>
              <a:t>wp</a:t>
            </a:r>
            <a:r>
              <a:rPr lang="en-US" sz="14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	</a:t>
            </a:r>
            <a:r>
              <a:rPr lang="en-US" sz="1400" dirty="0" err="1">
                <a:latin typeface="Consolas"/>
                <a:cs typeface="Consolas"/>
              </a:rPr>
              <a:t>require_once</a:t>
            </a:r>
            <a:r>
              <a:rPr lang="en-US" sz="1400" dirty="0">
                <a:latin typeface="Consolas"/>
                <a:cs typeface="Consolas"/>
              </a:rPr>
              <a:t>( ABSPATH . WPINC . '/template-</a:t>
            </a:r>
            <a:r>
              <a:rPr lang="en-US" sz="1400" dirty="0" err="1">
                <a:latin typeface="Consolas"/>
                <a:cs typeface="Consolas"/>
              </a:rPr>
              <a:t>loader.php</a:t>
            </a:r>
            <a:r>
              <a:rPr lang="en-US" sz="1400" dirty="0">
                <a:latin typeface="Consolas"/>
                <a:cs typeface="Consolas"/>
              </a:rPr>
              <a:t>' );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4841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allow_url_include</a:t>
            </a:r>
            <a:endParaRPr lang="en-US" b="1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PHP setting to allow http and ftp </a:t>
            </a:r>
            <a:r>
              <a:rPr lang="en-US" dirty="0" err="1" smtClean="0"/>
              <a:t>urls</a:t>
            </a:r>
            <a:r>
              <a:rPr lang="en-US" dirty="0" smtClean="0"/>
              <a:t> to include functions</a:t>
            </a:r>
          </a:p>
          <a:p>
            <a:r>
              <a:rPr lang="en-US" dirty="0" smtClean="0"/>
              <a:t>Must enable </a:t>
            </a:r>
            <a:r>
              <a:rPr lang="en-US" dirty="0" err="1" smtClean="0">
                <a:latin typeface="Consolas"/>
                <a:cs typeface="Consolas"/>
              </a:rPr>
              <a:t>allow_url_fopen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as well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This setting allows calling </a:t>
            </a:r>
            <a:r>
              <a:rPr lang="en-US" dirty="0" err="1" smtClean="0">
                <a:latin typeface="Consolas"/>
                <a:cs typeface="Consolas"/>
              </a:rPr>
              <a:t>fopen</a:t>
            </a:r>
            <a:r>
              <a:rPr lang="en-US" dirty="0" smtClean="0">
                <a:latin typeface="Arial"/>
                <a:cs typeface="Arial"/>
              </a:rPr>
              <a:t> on a </a:t>
            </a:r>
            <a:r>
              <a:rPr lang="en-US" dirty="0" err="1" smtClean="0">
                <a:latin typeface="Arial"/>
                <a:cs typeface="Arial"/>
              </a:rPr>
              <a:t>url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Remote file is fetched, parsed, and executed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89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- </a:t>
            </a:r>
            <a:r>
              <a:rPr lang="en-US" dirty="0" err="1" smtClean="0"/>
              <a:t>Superglobals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&lt;?</a:t>
            </a:r>
            <a:r>
              <a:rPr lang="en-US" sz="1100" dirty="0" err="1" smtClean="0">
                <a:latin typeface="Consolas"/>
                <a:cs typeface="Consolas"/>
              </a:rPr>
              <a:t>php</a:t>
            </a:r>
            <a:endParaRPr lang="en-US" sz="11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if ( 'POST' != $_SERVER['REQUEST_METHOD'] ) {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header('Allow: POST');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header('HTTP/1.1 405 Method Not Allowed');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header('Content-Type: text/plain');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exit;</a:t>
            </a:r>
          </a:p>
          <a:p>
            <a:pPr marL="0" indent="0">
              <a:buNone/>
            </a:pPr>
            <a:r>
              <a:rPr lang="en-US" sz="1100" dirty="0" smtClean="0">
                <a:latin typeface="Consolas"/>
                <a:cs typeface="Consolas"/>
              </a:rPr>
              <a:t>}</a:t>
            </a:r>
            <a:endParaRPr lang="en-US" sz="11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$</a:t>
            </a:r>
            <a:r>
              <a:rPr lang="en-US" sz="1100" dirty="0" err="1">
                <a:latin typeface="Consolas"/>
                <a:cs typeface="Consolas"/>
              </a:rPr>
              <a:t>comment_post_ID</a:t>
            </a:r>
            <a:r>
              <a:rPr lang="en-US" sz="1100" dirty="0">
                <a:latin typeface="Consolas"/>
                <a:cs typeface="Consolas"/>
              </a:rPr>
              <a:t> = </a:t>
            </a:r>
            <a:r>
              <a:rPr lang="en-US" sz="1100" dirty="0" err="1">
                <a:latin typeface="Consolas"/>
                <a:cs typeface="Consolas"/>
              </a:rPr>
              <a:t>isset</a:t>
            </a:r>
            <a:r>
              <a:rPr lang="en-US" sz="1100" dirty="0">
                <a:latin typeface="Consolas"/>
                <a:cs typeface="Consolas"/>
              </a:rPr>
              <a:t>($_POST['</a:t>
            </a:r>
            <a:r>
              <a:rPr lang="en-US" sz="1100" dirty="0" err="1">
                <a:latin typeface="Consolas"/>
                <a:cs typeface="Consolas"/>
              </a:rPr>
              <a:t>comment_post_ID</a:t>
            </a:r>
            <a:r>
              <a:rPr lang="en-US" sz="1100" dirty="0">
                <a:latin typeface="Consolas"/>
                <a:cs typeface="Consolas"/>
              </a:rPr>
              <a:t>']) ? (</a:t>
            </a:r>
            <a:r>
              <a:rPr lang="en-US" sz="1100" dirty="0" err="1">
                <a:latin typeface="Consolas"/>
                <a:cs typeface="Consolas"/>
              </a:rPr>
              <a:t>int</a:t>
            </a:r>
            <a:r>
              <a:rPr lang="en-US" sz="1100" dirty="0">
                <a:latin typeface="Consolas"/>
                <a:cs typeface="Consolas"/>
              </a:rPr>
              <a:t>) $_POST['</a:t>
            </a:r>
            <a:r>
              <a:rPr lang="en-US" sz="1100" dirty="0" err="1">
                <a:latin typeface="Consolas"/>
                <a:cs typeface="Consolas"/>
              </a:rPr>
              <a:t>comment_post_ID</a:t>
            </a:r>
            <a:r>
              <a:rPr lang="en-US" sz="1100" dirty="0">
                <a:latin typeface="Consolas"/>
                <a:cs typeface="Consolas"/>
              </a:rPr>
              <a:t>'] : 0;</a:t>
            </a:r>
          </a:p>
          <a:p>
            <a:pPr marL="0" indent="0">
              <a:buNone/>
            </a:pPr>
            <a:endParaRPr lang="en-US" sz="11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$post = </a:t>
            </a:r>
            <a:r>
              <a:rPr lang="en-US" sz="1100" dirty="0" err="1">
                <a:latin typeface="Consolas"/>
                <a:cs typeface="Consolas"/>
              </a:rPr>
              <a:t>get_post</a:t>
            </a:r>
            <a:r>
              <a:rPr lang="en-US" sz="1100" dirty="0">
                <a:latin typeface="Consolas"/>
                <a:cs typeface="Consolas"/>
              </a:rPr>
              <a:t>($</a:t>
            </a:r>
            <a:r>
              <a:rPr lang="en-US" sz="1100" dirty="0" err="1">
                <a:latin typeface="Consolas"/>
                <a:cs typeface="Consolas"/>
              </a:rPr>
              <a:t>comment_post_ID</a:t>
            </a:r>
            <a:r>
              <a:rPr lang="en-US" sz="1100" dirty="0">
                <a:latin typeface="Consolas"/>
                <a:cs typeface="Consolas"/>
              </a:rPr>
              <a:t>)</a:t>
            </a:r>
            <a:r>
              <a:rPr lang="en-US" sz="1100" dirty="0" smtClean="0">
                <a:latin typeface="Consolas"/>
                <a:cs typeface="Consolas"/>
              </a:rPr>
              <a:t>;</a:t>
            </a:r>
            <a:endParaRPr lang="en-US" sz="11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if ( empty( $post-&gt;</a:t>
            </a:r>
            <a:r>
              <a:rPr lang="en-US" sz="1100" dirty="0" err="1">
                <a:latin typeface="Consolas"/>
                <a:cs typeface="Consolas"/>
              </a:rPr>
              <a:t>comment_status</a:t>
            </a:r>
            <a:r>
              <a:rPr lang="en-US" sz="1100" dirty="0">
                <a:latin typeface="Consolas"/>
                <a:cs typeface="Consolas"/>
              </a:rPr>
              <a:t> ) ) {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/**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 * Fires when a comment is attempted on a post that does not exist</a:t>
            </a:r>
            <a:r>
              <a:rPr lang="en-US" sz="1100" dirty="0" smtClean="0">
                <a:latin typeface="Consolas"/>
                <a:cs typeface="Consolas"/>
              </a:rPr>
              <a:t>.</a:t>
            </a:r>
            <a:endParaRPr lang="en-US" sz="11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 * @since </a:t>
            </a:r>
            <a:r>
              <a:rPr lang="en-US" sz="1100" dirty="0" smtClean="0">
                <a:latin typeface="Consolas"/>
                <a:cs typeface="Consolas"/>
              </a:rPr>
              <a:t>1.5.0</a:t>
            </a:r>
            <a:endParaRPr lang="en-US" sz="11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 * @</a:t>
            </a:r>
            <a:r>
              <a:rPr lang="en-US" sz="1100" dirty="0" err="1">
                <a:latin typeface="Consolas"/>
                <a:cs typeface="Consolas"/>
              </a:rPr>
              <a:t>param</a:t>
            </a: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 err="1">
                <a:latin typeface="Consolas"/>
                <a:cs typeface="Consolas"/>
              </a:rPr>
              <a:t>int</a:t>
            </a:r>
            <a:r>
              <a:rPr lang="en-US" sz="1100" dirty="0">
                <a:latin typeface="Consolas"/>
                <a:cs typeface="Consolas"/>
              </a:rPr>
              <a:t> $</a:t>
            </a:r>
            <a:r>
              <a:rPr lang="en-US" sz="1100" dirty="0" err="1">
                <a:latin typeface="Consolas"/>
                <a:cs typeface="Consolas"/>
              </a:rPr>
              <a:t>comment_post_ID</a:t>
            </a:r>
            <a:r>
              <a:rPr lang="en-US" sz="1100" dirty="0">
                <a:latin typeface="Consolas"/>
                <a:cs typeface="Consolas"/>
              </a:rPr>
              <a:t> Post ID.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 */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</a:t>
            </a:r>
            <a:r>
              <a:rPr lang="en-US" sz="1100" dirty="0" err="1">
                <a:latin typeface="Consolas"/>
                <a:cs typeface="Consolas"/>
              </a:rPr>
              <a:t>do_action</a:t>
            </a:r>
            <a:r>
              <a:rPr lang="en-US" sz="1100" dirty="0">
                <a:latin typeface="Consolas"/>
                <a:cs typeface="Consolas"/>
              </a:rPr>
              <a:t>( '</a:t>
            </a:r>
            <a:r>
              <a:rPr lang="en-US" sz="1100" dirty="0" err="1">
                <a:latin typeface="Consolas"/>
                <a:cs typeface="Consolas"/>
              </a:rPr>
              <a:t>comment_id_not_found</a:t>
            </a:r>
            <a:r>
              <a:rPr lang="en-US" sz="1100" dirty="0">
                <a:latin typeface="Consolas"/>
                <a:cs typeface="Consolas"/>
              </a:rPr>
              <a:t>', $</a:t>
            </a:r>
            <a:r>
              <a:rPr lang="en-US" sz="1100" dirty="0" err="1">
                <a:latin typeface="Consolas"/>
                <a:cs typeface="Consolas"/>
              </a:rPr>
              <a:t>comment_post_ID</a:t>
            </a:r>
            <a:r>
              <a:rPr lang="en-US" sz="1100" dirty="0">
                <a:latin typeface="Consolas"/>
                <a:cs typeface="Consolas"/>
              </a:rPr>
              <a:t> );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	exit;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1100" dirty="0" smtClean="0">
                <a:latin typeface="Consolas"/>
                <a:cs typeface="Consolas"/>
              </a:rPr>
              <a:t>/</a:t>
            </a:r>
            <a:r>
              <a:rPr lang="en-US" sz="1100" dirty="0">
                <a:latin typeface="Consolas"/>
                <a:cs typeface="Consolas"/>
              </a:rPr>
              <a:t>/ </a:t>
            </a:r>
            <a:r>
              <a:rPr lang="en-US" sz="1100" dirty="0" err="1">
                <a:latin typeface="Consolas"/>
                <a:cs typeface="Consolas"/>
              </a:rPr>
              <a:t>get_post_status</a:t>
            </a:r>
            <a:r>
              <a:rPr lang="en-US" sz="1100" dirty="0">
                <a:latin typeface="Consolas"/>
                <a:cs typeface="Consolas"/>
              </a:rPr>
              <a:t>() will get the parent status for attachments.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$status = </a:t>
            </a:r>
            <a:r>
              <a:rPr lang="en-US" sz="1100" dirty="0" err="1">
                <a:latin typeface="Consolas"/>
                <a:cs typeface="Consolas"/>
              </a:rPr>
              <a:t>get_post_status</a:t>
            </a:r>
            <a:r>
              <a:rPr lang="en-US" sz="1100" dirty="0">
                <a:latin typeface="Consolas"/>
                <a:cs typeface="Consolas"/>
              </a:rPr>
              <a:t>($post)</a:t>
            </a:r>
            <a:r>
              <a:rPr lang="en-US" sz="1100" dirty="0" smtClean="0">
                <a:latin typeface="Consolas"/>
                <a:cs typeface="Consolas"/>
              </a:rPr>
              <a:t>;</a:t>
            </a:r>
            <a:endParaRPr lang="en-US" sz="11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  <a:cs typeface="Consolas"/>
              </a:rPr>
              <a:t>$</a:t>
            </a:r>
            <a:r>
              <a:rPr lang="en-US" sz="1100" dirty="0" err="1">
                <a:latin typeface="Consolas"/>
                <a:cs typeface="Consolas"/>
              </a:rPr>
              <a:t>status_obj</a:t>
            </a:r>
            <a:r>
              <a:rPr lang="en-US" sz="1100" dirty="0">
                <a:latin typeface="Consolas"/>
                <a:cs typeface="Consolas"/>
              </a:rPr>
              <a:t> = </a:t>
            </a:r>
            <a:r>
              <a:rPr lang="en-US" sz="1100" dirty="0" err="1">
                <a:latin typeface="Consolas"/>
                <a:cs typeface="Consolas"/>
              </a:rPr>
              <a:t>get_post_status_object</a:t>
            </a:r>
            <a:r>
              <a:rPr lang="en-US" sz="1100" dirty="0">
                <a:latin typeface="Consolas"/>
                <a:cs typeface="Consolas"/>
              </a:rPr>
              <a:t>($status)</a:t>
            </a:r>
            <a:r>
              <a:rPr lang="en-US" sz="1100" dirty="0" smtClean="0">
                <a:latin typeface="Consolas"/>
                <a:cs typeface="Consolas"/>
              </a:rPr>
              <a:t>;</a:t>
            </a:r>
            <a:endParaRPr lang="en-US" sz="11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115941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Wordpress</a:t>
            </a:r>
            <a:r>
              <a:rPr lang="en-US" sz="1000" dirty="0" smtClean="0"/>
              <a:t> – </a:t>
            </a:r>
            <a:r>
              <a:rPr lang="en-US" sz="1000" dirty="0" err="1" smtClean="0"/>
              <a:t>wp</a:t>
            </a:r>
            <a:r>
              <a:rPr lang="en-US" sz="1000" dirty="0" smtClean="0"/>
              <a:t>-comments-</a:t>
            </a:r>
            <a:r>
              <a:rPr lang="en-US" sz="1000" dirty="0" err="1" smtClean="0"/>
              <a:t>post.php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591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– Variable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&lt;?</a:t>
            </a:r>
            <a:r>
              <a:rPr lang="en-US" dirty="0" err="1">
                <a:latin typeface="Consolas"/>
                <a:cs typeface="Consolas"/>
              </a:rPr>
              <a:t>php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fr-FR" dirty="0">
                <a:latin typeface="Consolas"/>
                <a:cs typeface="Consolas"/>
              </a:rPr>
              <a:t>$a = 'hello'</a:t>
            </a:r>
            <a:r>
              <a:rPr lang="fr-FR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$$a = 'world'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echo "$a $hello"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Consolas"/>
                <a:cs typeface="Consolas"/>
              </a:rPr>
              <a:t>echo "$a ${$a}";</a:t>
            </a:r>
            <a:endParaRPr lang="fr-FR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115941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php.net</a:t>
            </a:r>
            <a:r>
              <a:rPr lang="en-US" sz="1000" dirty="0"/>
              <a:t>/manual/en/</a:t>
            </a:r>
            <a:r>
              <a:rPr lang="en-US" sz="1000" dirty="0" err="1"/>
              <a:t>language.variables.variable.php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334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Embedding Information in URLs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1" smtClean="0"/>
              <a:t>When a user requests a page, the application embeds a unique identifier in every link contained in the HTML page returned to the user</a:t>
            </a:r>
          </a:p>
          <a:p>
            <a:r>
              <a:rPr lang="en-US" noProof="1" smtClean="0"/>
              <a:t>First client request: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GET /login.php?user=foo&amp;pwd=bar HTTP/1.1</a:t>
            </a:r>
          </a:p>
          <a:p>
            <a:r>
              <a:rPr lang="en-US" noProof="1" smtClean="0">
                <a:latin typeface="Arial"/>
                <a:cs typeface="Arial"/>
              </a:rPr>
              <a:t>Server HTML reply: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&lt;html&gt;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…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&lt;a href="account.php?user=foo"&gt;account&lt;/a&gt;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&lt;a href="calendar.php?user=foo"&gt;calendar&lt;/a&gt;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&lt;/html&gt;</a:t>
            </a:r>
          </a:p>
          <a:p>
            <a:pPr marL="457200" lvl="1" indent="0">
              <a:buNone/>
            </a:pPr>
            <a:endParaRPr lang="en-US" noProof="1" smtClean="0"/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2958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PHP – </a:t>
            </a:r>
            <a:r>
              <a:rPr lang="en-US" dirty="0" err="1">
                <a:latin typeface="Consolas"/>
                <a:cs typeface="Consolas"/>
              </a:rPr>
              <a:t>register_globals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"To </a:t>
            </a:r>
            <a:r>
              <a:rPr lang="en-US" dirty="0"/>
              <a:t>register the EGPCS (Environment, GET, POST, Cookie, Server) variables as global variables</a:t>
            </a:r>
            <a:r>
              <a:rPr lang="en-US" dirty="0" smtClean="0"/>
              <a:t>."</a:t>
            </a:r>
          </a:p>
          <a:p>
            <a:r>
              <a:rPr lang="en-US" dirty="0" smtClean="0"/>
              <a:t>PHP will automatically inject variables into your script based on input from the HTTP request</a:t>
            </a:r>
          </a:p>
          <a:p>
            <a:pPr lvl="1"/>
            <a:r>
              <a:rPr lang="en-US" dirty="0" smtClean="0"/>
              <a:t>HTTP request variable name is the PHP variable name and the value is the PHP variable's value</a:t>
            </a:r>
          </a:p>
          <a:p>
            <a:r>
              <a:rPr lang="en-US" dirty="0" smtClean="0"/>
              <a:t>Default enabled until 4.2.0 (April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4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– </a:t>
            </a:r>
            <a:r>
              <a:rPr lang="en-US" dirty="0" err="1">
                <a:latin typeface="Consolas"/>
                <a:cs typeface="Consolas"/>
              </a:rPr>
              <a:t>register_globals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nsolas"/>
                <a:cs typeface="Consolas"/>
              </a:rPr>
              <a:t>  &lt;head&gt; &lt;title&gt;Feedback Page&lt;/title&gt;&lt;/head&gt;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nsolas"/>
                <a:cs typeface="Consolas"/>
              </a:rPr>
              <a:t>    &lt;h1&gt;Feedback Page&lt;/h1&gt;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onsolas"/>
                <a:cs typeface="Consolas"/>
              </a:rPr>
              <a:t>    &lt;?</a:t>
            </a:r>
            <a:r>
              <a:rPr lang="en-US" dirty="0" err="1" smtClean="0">
                <a:latin typeface="Consolas"/>
                <a:cs typeface="Consolas"/>
              </a:rPr>
              <a:t>php</a:t>
            </a:r>
            <a:endParaRPr lang="en-US" dirty="0" smtClean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nsolas"/>
                <a:cs typeface="Consolas"/>
              </a:rPr>
              <a:t>      if ($name &amp;&amp; $comment) {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    $file = </a:t>
            </a:r>
            <a:r>
              <a:rPr lang="en-US" dirty="0" err="1" smtClean="0">
                <a:latin typeface="Consolas"/>
                <a:cs typeface="Consolas"/>
              </a:rPr>
              <a:t>fopen</a:t>
            </a:r>
            <a:r>
              <a:rPr lang="en-US" dirty="0" smtClean="0">
                <a:latin typeface="Consolas"/>
                <a:cs typeface="Consolas"/>
              </a:rPr>
              <a:t>("</a:t>
            </a:r>
            <a:r>
              <a:rPr lang="en-US" dirty="0" err="1" smtClean="0">
                <a:latin typeface="Consolas"/>
                <a:cs typeface="Consolas"/>
              </a:rPr>
              <a:t>user_feedback</a:t>
            </a:r>
            <a:r>
              <a:rPr lang="en-US" dirty="0" smtClean="0">
                <a:latin typeface="Consolas"/>
                <a:cs typeface="Consolas"/>
              </a:rPr>
              <a:t>", "a");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fwrite</a:t>
            </a:r>
            <a:r>
              <a:rPr lang="en-US" dirty="0" smtClean="0">
                <a:latin typeface="Consolas"/>
                <a:cs typeface="Consolas"/>
              </a:rPr>
              <a:t>($file, "$name:$comment\n");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fclose</a:t>
            </a:r>
            <a:r>
              <a:rPr lang="en-US" dirty="0" smtClean="0">
                <a:latin typeface="Consolas"/>
                <a:cs typeface="Consolas"/>
              </a:rPr>
              <a:t>($file);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    echo "Feedback submitted\n";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  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?&gt;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&lt;form method=POST&gt;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&lt;input type="text" name="name"&gt;&lt;</a:t>
            </a:r>
            <a:r>
              <a:rPr lang="en-US" dirty="0" err="1" smtClean="0">
                <a:latin typeface="Consolas"/>
                <a:cs typeface="Consolas"/>
              </a:rPr>
              <a:t>br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&lt;input type="text" name="comment"&gt;&lt;</a:t>
            </a:r>
            <a:r>
              <a:rPr lang="en-US" dirty="0" err="1" smtClean="0">
                <a:latin typeface="Consolas"/>
                <a:cs typeface="Consolas"/>
              </a:rPr>
              <a:t>br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&lt;input type="submit" name="submit" value="Submit"&gt;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&lt;/form&gt;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&lt;/body&gt;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75165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Web applications would like to store persistent state</a:t>
            </a:r>
          </a:p>
          <a:p>
            <a:pPr lvl="1"/>
            <a:r>
              <a:rPr lang="en-US" dirty="0" smtClean="0"/>
              <a:t>Otherwise it's hard to make a real application, as cookies can only store small amounts of information</a:t>
            </a:r>
          </a:p>
          <a:p>
            <a:r>
              <a:rPr lang="en-US" dirty="0" smtClean="0"/>
              <a:t>Where to store the state?</a:t>
            </a:r>
          </a:p>
          <a:p>
            <a:pPr lvl="1"/>
            <a:r>
              <a:rPr lang="en-US" dirty="0" smtClean="0"/>
              <a:t>Memory</a:t>
            </a:r>
          </a:p>
          <a:p>
            <a:pPr lvl="2"/>
            <a:r>
              <a:rPr lang="en-US" dirty="0" smtClean="0"/>
              <a:t>Previous JSP example</a:t>
            </a:r>
          </a:p>
          <a:p>
            <a:pPr lvl="1"/>
            <a:r>
              <a:rPr lang="en-US" dirty="0" smtClean="0"/>
              <a:t>Filesystem</a:t>
            </a:r>
          </a:p>
          <a:p>
            <a:pPr lvl="2"/>
            <a:r>
              <a:rPr lang="en-US" dirty="0" smtClean="0"/>
              <a:t>Flat</a:t>
            </a:r>
          </a:p>
          <a:p>
            <a:pPr lvl="2"/>
            <a:r>
              <a:rPr lang="en-US" dirty="0" smtClean="0"/>
              <a:t>XML file</a:t>
            </a:r>
          </a:p>
          <a:p>
            <a:pPr lvl="1"/>
            <a:r>
              <a:rPr lang="en-US" dirty="0" smtClean="0"/>
              <a:t>Database</a:t>
            </a:r>
          </a:p>
          <a:p>
            <a:pPr lvl="2"/>
            <a:r>
              <a:rPr lang="en-US" dirty="0" smtClean="0"/>
              <a:t>Most common for modern web applications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334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Applications and 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ACID compliance</a:t>
            </a:r>
          </a:p>
          <a:p>
            <a:pPr lvl="1"/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Separation of concerns</a:t>
            </a:r>
          </a:p>
          <a:p>
            <a:pPr lvl="2"/>
            <a:r>
              <a:rPr lang="en-US" dirty="0" smtClean="0"/>
              <a:t>Can run database on another server</a:t>
            </a:r>
          </a:p>
          <a:p>
            <a:pPr lvl="2"/>
            <a:r>
              <a:rPr lang="en-US" dirty="0" smtClean="0"/>
              <a:t>Can have multiple web application processes connecting to the same database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More complicated to build and deploy</a:t>
            </a:r>
          </a:p>
          <a:p>
            <a:pPr lvl="1"/>
            <a:r>
              <a:rPr lang="en-US" dirty="0" smtClean="0"/>
              <a:t>Adding another language to web technology (SQL)</a:t>
            </a:r>
          </a:p>
        </p:txBody>
      </p:sp>
    </p:spTree>
    <p:extLst>
      <p:ext uri="{BB962C8B-B14F-4D97-AF65-F5344CB8AC3E}">
        <p14:creationId xmlns:p14="http://schemas.microsoft.com/office/powerpoint/2010/main" val="44966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Classic web application model</a:t>
            </a:r>
          </a:p>
          <a:p>
            <a:pPr lvl="1"/>
            <a:r>
              <a:rPr lang="en-US" b="1" dirty="0" smtClean="0"/>
              <a:t>L</a:t>
            </a:r>
            <a:r>
              <a:rPr lang="en-US" dirty="0" smtClean="0"/>
              <a:t>inux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pache</a:t>
            </a:r>
          </a:p>
          <a:p>
            <a:pPr lvl="1"/>
            <a:r>
              <a:rPr lang="en-US" b="1" dirty="0" smtClean="0"/>
              <a:t>M</a:t>
            </a:r>
            <a:r>
              <a:rPr lang="en-US" dirty="0" smtClean="0"/>
              <a:t>ySQL</a:t>
            </a:r>
          </a:p>
          <a:p>
            <a:pPr lvl="1"/>
            <a:r>
              <a:rPr lang="en-US" b="1" dirty="0" smtClean="0"/>
              <a:t>P</a:t>
            </a:r>
            <a:r>
              <a:rPr lang="en-US" dirty="0" smtClean="0"/>
              <a:t>HP</a:t>
            </a:r>
          </a:p>
          <a:p>
            <a:r>
              <a:rPr lang="en-US" dirty="0" smtClean="0"/>
              <a:t>Nice way to think of web applications, as each component can be mixed and swapped</a:t>
            </a:r>
          </a:p>
          <a:p>
            <a:pPr lvl="1"/>
            <a:r>
              <a:rPr lang="en-US" dirty="0" smtClean="0"/>
              <a:t>Underlying OS</a:t>
            </a:r>
          </a:p>
          <a:p>
            <a:pPr lvl="1"/>
            <a:r>
              <a:rPr lang="en-US" dirty="0" smtClean="0"/>
              <a:t>Web server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Web application language/framework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second-most used open-source  relational database</a:t>
            </a:r>
          </a:p>
          <a:p>
            <a:pPr lvl="1"/>
            <a:r>
              <a:rPr lang="en-US" dirty="0" smtClean="0"/>
              <a:t>What is the first?</a:t>
            </a:r>
          </a:p>
          <a:p>
            <a:r>
              <a:rPr lang="en-US" dirty="0" smtClean="0"/>
              <a:t>First release on </a:t>
            </a:r>
            <a:r>
              <a:rPr lang="en-US" smtClean="0"/>
              <a:t>May 23</a:t>
            </a:r>
            <a:r>
              <a:rPr lang="en-US" baseline="30000" smtClean="0"/>
              <a:t>rd</a:t>
            </a:r>
            <a:r>
              <a:rPr lang="en-US" smtClean="0"/>
              <a:t> </a:t>
            </a:r>
            <a:r>
              <a:rPr lang="en-US" dirty="0" smtClean="0"/>
              <a:t>1995</a:t>
            </a:r>
          </a:p>
          <a:p>
            <a:pPr lvl="1"/>
            <a:r>
              <a:rPr lang="en-US" dirty="0" smtClean="0"/>
              <a:t>Same day that Sun released first version of Java</a:t>
            </a:r>
          </a:p>
          <a:p>
            <a:r>
              <a:rPr lang="en-US" dirty="0" smtClean="0"/>
              <a:t>Sun eventually purchased MySQL (the company) for $1 billion in </a:t>
            </a:r>
            <a:r>
              <a:rPr lang="en-US" dirty="0"/>
              <a:t>January 2008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46200"/>
            <a:ext cx="6350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9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purpose language to interact with a relational database</a:t>
            </a:r>
          </a:p>
          <a:p>
            <a:r>
              <a:rPr lang="en-US" dirty="0" smtClean="0"/>
              <a:t>Multiple commands</a:t>
            </a:r>
          </a:p>
          <a:p>
            <a:pPr lvl="1"/>
            <a:r>
              <a:rPr lang="en-US" dirty="0" smtClean="0"/>
              <a:t>SELECT</a:t>
            </a:r>
          </a:p>
          <a:p>
            <a:pPr lvl="1"/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INSERT</a:t>
            </a:r>
          </a:p>
          <a:p>
            <a:r>
              <a:rPr lang="en-US" dirty="0" smtClean="0"/>
              <a:t>Some slight differences between SQL 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nsolas"/>
                <a:cs typeface="Consolas"/>
              </a:rPr>
              <a:t>SELECT * FROM Users WHERE </a:t>
            </a:r>
            <a:r>
              <a:rPr lang="en-US" dirty="0" err="1">
                <a:latin typeface="Consolas"/>
                <a:cs typeface="Consolas"/>
              </a:rPr>
              <a:t>userName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smtClean="0">
                <a:latin typeface="Consolas"/>
                <a:cs typeface="Consolas"/>
              </a:rPr>
              <a:t>'</a:t>
            </a:r>
            <a:r>
              <a:rPr lang="en-US" dirty="0" err="1" smtClean="0">
                <a:latin typeface="Consolas"/>
                <a:cs typeface="Consolas"/>
              </a:rPr>
              <a:t>adam</a:t>
            </a:r>
            <a:r>
              <a:rPr lang="en-US" dirty="0" smtClean="0">
                <a:latin typeface="Consolas"/>
                <a:cs typeface="Consolas"/>
              </a:rPr>
              <a:t>';</a:t>
            </a:r>
          </a:p>
          <a:p>
            <a:r>
              <a:rPr lang="en-US" altLang="ja-JP" dirty="0">
                <a:latin typeface="Consolas"/>
                <a:cs typeface="Consolas"/>
              </a:rPr>
              <a:t>SELECT </a:t>
            </a:r>
            <a:r>
              <a:rPr lang="en-US" altLang="ja-JP" dirty="0" smtClean="0">
                <a:latin typeface="Consolas"/>
                <a:cs typeface="Consolas"/>
              </a:rPr>
              <a:t>* FROM Book WHERE </a:t>
            </a:r>
            <a:r>
              <a:rPr lang="en-US" altLang="ja-JP" dirty="0">
                <a:latin typeface="Consolas"/>
                <a:cs typeface="Consolas"/>
              </a:rPr>
              <a:t>price &gt; </a:t>
            </a:r>
            <a:r>
              <a:rPr lang="en-US" altLang="ja-JP" dirty="0" smtClean="0">
                <a:latin typeface="Consolas"/>
                <a:cs typeface="Consolas"/>
              </a:rPr>
              <a:t>100.00 ORDER </a:t>
            </a:r>
            <a:r>
              <a:rPr lang="en-US" altLang="ja-JP" dirty="0">
                <a:latin typeface="Consolas"/>
                <a:cs typeface="Consolas"/>
              </a:rPr>
              <a:t>BY title;</a:t>
            </a:r>
          </a:p>
          <a:p>
            <a:r>
              <a:rPr lang="en-US" dirty="0">
                <a:latin typeface="Consolas"/>
                <a:cs typeface="Consolas"/>
              </a:rPr>
              <a:t>SELECT </a:t>
            </a:r>
            <a:r>
              <a:rPr lang="en-US" dirty="0" err="1">
                <a:latin typeface="Consolas"/>
                <a:cs typeface="Consolas"/>
              </a:rPr>
              <a:t>isbn</a:t>
            </a:r>
            <a:r>
              <a:rPr lang="en-US" dirty="0" smtClean="0">
                <a:latin typeface="Consolas"/>
                <a:cs typeface="Consolas"/>
              </a:rPr>
              <a:t>, title, price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FROM  Book WHERE </a:t>
            </a:r>
            <a:r>
              <a:rPr lang="en-US" dirty="0">
                <a:latin typeface="Consolas"/>
                <a:cs typeface="Consolas"/>
              </a:rPr>
              <a:t>price &lt; (SELECT AVG(price</a:t>
            </a:r>
            <a:r>
              <a:rPr lang="en-US" dirty="0" smtClean="0">
                <a:latin typeface="Consolas"/>
                <a:cs typeface="Consolas"/>
              </a:rPr>
              <a:t>) FROM </a:t>
            </a:r>
            <a:r>
              <a:rPr lang="en-US" dirty="0">
                <a:latin typeface="Consolas"/>
                <a:cs typeface="Consolas"/>
              </a:rPr>
              <a:t>Book</a:t>
            </a:r>
            <a:r>
              <a:rPr lang="en-US" dirty="0" smtClean="0">
                <a:latin typeface="Consolas"/>
                <a:cs typeface="Consolas"/>
              </a:rPr>
              <a:t>) ORDER </a:t>
            </a:r>
            <a:r>
              <a:rPr lang="en-US" dirty="0">
                <a:latin typeface="Consolas"/>
                <a:cs typeface="Consolas"/>
              </a:rPr>
              <a:t>BY title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INSERT INTO </a:t>
            </a:r>
            <a:r>
              <a:rPr lang="en-US" dirty="0" smtClean="0">
                <a:latin typeface="Consolas"/>
                <a:cs typeface="Consolas"/>
              </a:rPr>
              <a:t>example (</a:t>
            </a:r>
            <a:r>
              <a:rPr lang="en-US" dirty="0">
                <a:latin typeface="Consolas"/>
                <a:cs typeface="Consolas"/>
              </a:rPr>
              <a:t>field1, field2, field3</a:t>
            </a:r>
            <a:r>
              <a:rPr lang="en-US" dirty="0" smtClean="0">
                <a:latin typeface="Consolas"/>
                <a:cs typeface="Consolas"/>
              </a:rPr>
              <a:t>) VALUES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tr-TR" dirty="0" smtClean="0">
                <a:latin typeface="Consolas"/>
                <a:cs typeface="Consolas"/>
              </a:rPr>
              <a:t>(</a:t>
            </a:r>
            <a:r>
              <a:rPr lang="tr-TR" dirty="0">
                <a:latin typeface="Consolas"/>
                <a:cs typeface="Consolas"/>
              </a:rPr>
              <a:t>'test', 'N', NULL)</a:t>
            </a:r>
            <a:r>
              <a:rPr lang="tr-TR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UPDATE </a:t>
            </a:r>
            <a:r>
              <a:rPr lang="en-US" dirty="0" smtClean="0">
                <a:latin typeface="Consolas"/>
                <a:cs typeface="Consolas"/>
              </a:rPr>
              <a:t>example SET </a:t>
            </a:r>
            <a:r>
              <a:rPr lang="en-US" dirty="0">
                <a:latin typeface="Consolas"/>
                <a:cs typeface="Consolas"/>
              </a:rPr>
              <a:t>field1 = 'updated </a:t>
            </a:r>
            <a:r>
              <a:rPr lang="en-US" dirty="0" smtClean="0">
                <a:latin typeface="Consolas"/>
                <a:cs typeface="Consolas"/>
              </a:rPr>
              <a:t>value' WHERE </a:t>
            </a:r>
            <a:r>
              <a:rPr lang="en-US" dirty="0">
                <a:latin typeface="Consolas"/>
                <a:cs typeface="Consolas"/>
              </a:rPr>
              <a:t>field2 = 'N'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/>
              <a:t>(SELECT a FROM t1 WHERE a=10 AND B=1 ORDER BY a LIMIT 10</a:t>
            </a:r>
            <a:r>
              <a:rPr lang="en-US" dirty="0" smtClean="0"/>
              <a:t>) UNION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SELECT a FROM t2 WHERE a=11 AND B=2 ORDER BY a LIMIT 10);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09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and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&lt;?</a:t>
            </a:r>
            <a:r>
              <a:rPr lang="en-US" dirty="0" err="1">
                <a:latin typeface="Consolas"/>
                <a:cs typeface="Consolas"/>
              </a:rPr>
              <a:t>php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$link = </a:t>
            </a:r>
            <a:r>
              <a:rPr lang="en-US" dirty="0" err="1">
                <a:latin typeface="Consolas"/>
                <a:cs typeface="Consolas"/>
              </a:rPr>
              <a:t>mysql_connect</a:t>
            </a:r>
            <a:r>
              <a:rPr lang="en-US" dirty="0">
                <a:latin typeface="Consolas"/>
                <a:cs typeface="Consolas"/>
              </a:rPr>
              <a:t>('</a:t>
            </a:r>
            <a:r>
              <a:rPr lang="en-US" dirty="0" err="1">
                <a:latin typeface="Consolas"/>
                <a:cs typeface="Consolas"/>
              </a:rPr>
              <a:t>localhost</a:t>
            </a:r>
            <a:r>
              <a:rPr lang="en-US" dirty="0">
                <a:latin typeface="Consolas"/>
                <a:cs typeface="Consolas"/>
              </a:rPr>
              <a:t>', '</a:t>
            </a:r>
            <a:r>
              <a:rPr lang="en-US" dirty="0" err="1">
                <a:latin typeface="Consolas"/>
                <a:cs typeface="Consolas"/>
              </a:rPr>
              <a:t>mysql_user</a:t>
            </a:r>
            <a:r>
              <a:rPr lang="en-US" dirty="0">
                <a:latin typeface="Consolas"/>
                <a:cs typeface="Consolas"/>
              </a:rPr>
              <a:t>', '</a:t>
            </a:r>
            <a:r>
              <a:rPr lang="en-US" dirty="0" err="1">
                <a:latin typeface="Consolas"/>
                <a:cs typeface="Consolas"/>
              </a:rPr>
              <a:t>mysql_password</a:t>
            </a:r>
            <a:r>
              <a:rPr lang="en-US" dirty="0">
                <a:latin typeface="Consolas"/>
                <a:cs typeface="Consolas"/>
              </a:rPr>
              <a:t>');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if (!$link) 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    die('Could not connect: ' . </a:t>
            </a:r>
            <a:r>
              <a:rPr lang="en-US" dirty="0" err="1">
                <a:latin typeface="Consolas"/>
                <a:cs typeface="Consolas"/>
              </a:rPr>
              <a:t>mysql_error</a:t>
            </a:r>
            <a:r>
              <a:rPr lang="en-US" dirty="0">
                <a:latin typeface="Consolas"/>
                <a:cs typeface="Consolas"/>
              </a:rPr>
              <a:t>());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mysql_select_db</a:t>
            </a:r>
            <a:r>
              <a:rPr lang="en-US" dirty="0" smtClean="0">
                <a:latin typeface="Consolas"/>
                <a:cs typeface="Consolas"/>
              </a:rPr>
              <a:t>('example', $link);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$</a:t>
            </a:r>
            <a:r>
              <a:rPr lang="en-US" dirty="0" err="1">
                <a:latin typeface="Consolas"/>
                <a:cs typeface="Consolas"/>
              </a:rPr>
              <a:t>firstname</a:t>
            </a:r>
            <a:r>
              <a:rPr lang="en-US" dirty="0">
                <a:latin typeface="Consolas"/>
                <a:cs typeface="Consolas"/>
              </a:rPr>
              <a:t> = '</a:t>
            </a:r>
            <a:r>
              <a:rPr lang="en-US" dirty="0" err="1">
                <a:latin typeface="Consolas"/>
                <a:cs typeface="Consolas"/>
              </a:rPr>
              <a:t>fred</a:t>
            </a:r>
            <a:r>
              <a:rPr lang="en-US" dirty="0">
                <a:latin typeface="Consolas"/>
                <a:cs typeface="Consolas"/>
              </a:rPr>
              <a:t>';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$</a:t>
            </a:r>
            <a:r>
              <a:rPr lang="en-US" dirty="0" err="1">
                <a:latin typeface="Consolas"/>
                <a:cs typeface="Consolas"/>
              </a:rPr>
              <a:t>lastname</a:t>
            </a:r>
            <a:r>
              <a:rPr lang="en-US" dirty="0">
                <a:latin typeface="Consolas"/>
                <a:cs typeface="Consolas"/>
              </a:rPr>
              <a:t>  = 'fox';</a:t>
            </a: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$</a:t>
            </a:r>
            <a:r>
              <a:rPr lang="en-US" dirty="0">
                <a:latin typeface="Consolas"/>
                <a:cs typeface="Consolas"/>
              </a:rPr>
              <a:t>query = </a:t>
            </a:r>
            <a:r>
              <a:rPr lang="en-US" dirty="0" err="1">
                <a:latin typeface="Consolas"/>
                <a:cs typeface="Consolas"/>
              </a:rPr>
              <a:t>sprintf</a:t>
            </a:r>
            <a:r>
              <a:rPr lang="en-US" dirty="0">
                <a:latin typeface="Consolas"/>
                <a:cs typeface="Consolas"/>
              </a:rPr>
              <a:t>("SELECT </a:t>
            </a:r>
            <a:r>
              <a:rPr lang="en-US" dirty="0" err="1">
                <a:latin typeface="Consolas"/>
                <a:cs typeface="Consolas"/>
              </a:rPr>
              <a:t>firstname</a:t>
            </a:r>
            <a:r>
              <a:rPr lang="en-US" dirty="0">
                <a:latin typeface="Consolas"/>
                <a:cs typeface="Consolas"/>
              </a:rPr>
              <a:t>, </a:t>
            </a:r>
            <a:r>
              <a:rPr lang="en-US" dirty="0" err="1">
                <a:latin typeface="Consolas"/>
                <a:cs typeface="Consolas"/>
              </a:rPr>
              <a:t>lastname</a:t>
            </a:r>
            <a:r>
              <a:rPr lang="en-US" dirty="0">
                <a:latin typeface="Consolas"/>
                <a:cs typeface="Consolas"/>
              </a:rPr>
              <a:t>, address, age FROM friends 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    WHERE </a:t>
            </a:r>
            <a:r>
              <a:rPr lang="en-US" dirty="0" err="1">
                <a:latin typeface="Consolas"/>
                <a:cs typeface="Consolas"/>
              </a:rPr>
              <a:t>firstname</a:t>
            </a:r>
            <a:r>
              <a:rPr lang="en-US" dirty="0">
                <a:latin typeface="Consolas"/>
                <a:cs typeface="Consolas"/>
              </a:rPr>
              <a:t>='%s' AND </a:t>
            </a:r>
            <a:r>
              <a:rPr lang="en-US" dirty="0" err="1">
                <a:latin typeface="Consolas"/>
                <a:cs typeface="Consolas"/>
              </a:rPr>
              <a:t>lastname</a:t>
            </a:r>
            <a:r>
              <a:rPr lang="en-US" dirty="0">
                <a:latin typeface="Consolas"/>
                <a:cs typeface="Consolas"/>
              </a:rPr>
              <a:t>='%s'"</a:t>
            </a:r>
            <a:r>
              <a:rPr lang="en-US" dirty="0" smtClean="0">
                <a:latin typeface="Consolas"/>
                <a:cs typeface="Consolas"/>
              </a:rPr>
              <a:t>, $</a:t>
            </a:r>
            <a:r>
              <a:rPr lang="en-US" dirty="0" err="1" smtClean="0">
                <a:latin typeface="Consolas"/>
                <a:cs typeface="Consolas"/>
              </a:rPr>
              <a:t>firstname</a:t>
            </a:r>
            <a:r>
              <a:rPr lang="en-US" dirty="0" smtClean="0">
                <a:latin typeface="Consolas"/>
                <a:cs typeface="Consolas"/>
              </a:rPr>
              <a:t>,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$</a:t>
            </a:r>
            <a:r>
              <a:rPr lang="en-US" dirty="0" err="1" smtClean="0">
                <a:latin typeface="Consolas"/>
                <a:cs typeface="Consolas"/>
              </a:rPr>
              <a:t>lastname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$</a:t>
            </a:r>
            <a:r>
              <a:rPr lang="en-US" dirty="0">
                <a:latin typeface="Consolas"/>
                <a:cs typeface="Consolas"/>
              </a:rPr>
              <a:t>result = </a:t>
            </a:r>
            <a:r>
              <a:rPr lang="en-US" dirty="0" err="1">
                <a:latin typeface="Consolas"/>
                <a:cs typeface="Consolas"/>
              </a:rPr>
              <a:t>mysql_query</a:t>
            </a:r>
            <a:r>
              <a:rPr lang="en-US" dirty="0">
                <a:latin typeface="Consolas"/>
                <a:cs typeface="Consolas"/>
              </a:rPr>
              <a:t>($query);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if</a:t>
            </a:r>
            <a:r>
              <a:rPr lang="en-US" dirty="0">
                <a:latin typeface="Consolas"/>
                <a:cs typeface="Consolas"/>
              </a:rPr>
              <a:t> (!$result) 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    $message  = 'Invalid query: ' . </a:t>
            </a:r>
            <a:r>
              <a:rPr lang="en-US" dirty="0" err="1">
                <a:latin typeface="Consolas"/>
                <a:cs typeface="Consolas"/>
              </a:rPr>
              <a:t>mysql_error</a:t>
            </a:r>
            <a:r>
              <a:rPr lang="en-US" dirty="0">
                <a:latin typeface="Consolas"/>
                <a:cs typeface="Consolas"/>
              </a:rPr>
              <a:t>() . "\n";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    die($message);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while</a:t>
            </a:r>
            <a:r>
              <a:rPr lang="en-US" dirty="0">
                <a:latin typeface="Consolas"/>
                <a:cs typeface="Consolas"/>
              </a:rPr>
              <a:t> ($row = </a:t>
            </a:r>
            <a:r>
              <a:rPr lang="en-US" dirty="0" err="1">
                <a:latin typeface="Consolas"/>
                <a:cs typeface="Consolas"/>
              </a:rPr>
              <a:t>mysql_fetch_assoc</a:t>
            </a:r>
            <a:r>
              <a:rPr lang="en-US" dirty="0">
                <a:latin typeface="Consolas"/>
                <a:cs typeface="Consolas"/>
              </a:rPr>
              <a:t>($result)) 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    echo $row['</a:t>
            </a:r>
            <a:r>
              <a:rPr lang="en-US" dirty="0" err="1">
                <a:latin typeface="Consolas"/>
                <a:cs typeface="Consolas"/>
              </a:rPr>
              <a:t>firstname</a:t>
            </a:r>
            <a:r>
              <a:rPr lang="en-US" dirty="0">
                <a:latin typeface="Consolas"/>
                <a:cs typeface="Consolas"/>
              </a:rPr>
              <a:t>'];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    echo $row['address'];</a:t>
            </a:r>
          </a:p>
          <a:p>
            <a:pPr marL="0" indent="0">
              <a:buNone/>
            </a:pPr>
            <a:r>
              <a:rPr lang="pl-PL" dirty="0" smtClean="0">
                <a:latin typeface="Consolas"/>
                <a:cs typeface="Consolas"/>
              </a:rPr>
              <a:t>}</a:t>
            </a:r>
            <a:endParaRPr lang="pl-PL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115941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php.net</a:t>
            </a:r>
            <a:r>
              <a:rPr lang="en-US" sz="1000" dirty="0"/>
              <a:t>/manual/en/</a:t>
            </a:r>
            <a:r>
              <a:rPr lang="en-US" sz="1000" dirty="0" err="1"/>
              <a:t>function.mysql-query.php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46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Embedding Information in URLs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What happens when user sends a link to someone else?</a:t>
            </a:r>
          </a:p>
          <a:p>
            <a:r>
              <a:rPr lang="en-US" noProof="1" smtClean="0"/>
              <a:t>Is the session secure?</a:t>
            </a:r>
          </a:p>
          <a:p>
            <a:r>
              <a:rPr lang="en-US" noProof="1" smtClean="0"/>
              <a:t>What does the session security depend on?</a:t>
            </a:r>
          </a:p>
          <a:p>
            <a:r>
              <a:rPr lang="en-US" noProof="1" smtClean="0"/>
              <a:t>Is this in use today?</a:t>
            </a:r>
          </a:p>
        </p:txBody>
      </p:sp>
    </p:spTree>
    <p:extLst>
      <p:ext uri="{BB962C8B-B14F-4D97-AF65-F5344CB8AC3E}">
        <p14:creationId xmlns:p14="http://schemas.microsoft.com/office/powerpoint/2010/main" val="375148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Server-Side Web Application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</a:p>
          <a:p>
            <a:r>
              <a:rPr lang="en-US" dirty="0" smtClean="0"/>
              <a:t>CGI</a:t>
            </a:r>
          </a:p>
          <a:p>
            <a:r>
              <a:rPr lang="en-US" dirty="0" smtClean="0"/>
              <a:t>ASP</a:t>
            </a:r>
          </a:p>
          <a:p>
            <a:r>
              <a:rPr lang="en-US" dirty="0" smtClean="0"/>
              <a:t>Servlets</a:t>
            </a:r>
          </a:p>
          <a:p>
            <a:r>
              <a:rPr lang="en-US" dirty="0" smtClean="0"/>
              <a:t>JSP</a:t>
            </a:r>
          </a:p>
          <a:p>
            <a:r>
              <a:rPr lang="en-US" dirty="0" smtClean="0"/>
              <a:t>PHP</a:t>
            </a:r>
          </a:p>
          <a:p>
            <a:r>
              <a:rPr lang="en-US" dirty="0" smtClean="0"/>
              <a:t>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7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URI</a:t>
            </a:r>
          </a:p>
          <a:p>
            <a:r>
              <a:rPr lang="en-US" dirty="0"/>
              <a:t>Percent Encoding</a:t>
            </a:r>
          </a:p>
          <a:p>
            <a:r>
              <a:rPr lang="en-US" dirty="0"/>
              <a:t>HTTP Request</a:t>
            </a:r>
          </a:p>
          <a:p>
            <a:r>
              <a:rPr lang="en-US" dirty="0"/>
              <a:t>HTTP Response</a:t>
            </a:r>
          </a:p>
          <a:p>
            <a:r>
              <a:rPr lang="en-US" dirty="0"/>
              <a:t>HTTP Authentication</a:t>
            </a:r>
          </a:p>
          <a:p>
            <a:r>
              <a:rPr lang="en-US" dirty="0"/>
              <a:t>HTML</a:t>
            </a:r>
          </a:p>
          <a:p>
            <a:r>
              <a:rPr lang="en-US" dirty="0"/>
              <a:t>HTML Character References</a:t>
            </a:r>
          </a:p>
          <a:p>
            <a:r>
              <a:rPr lang="en-US" dirty="0"/>
              <a:t>Form </a:t>
            </a:r>
            <a:r>
              <a:rPr lang="en-US" dirty="0" err="1" smtClean="0"/>
              <a:t>Urlencoding</a:t>
            </a:r>
            <a:endParaRPr lang="en-US" dirty="0" smtClean="0"/>
          </a:p>
          <a:p>
            <a:r>
              <a:rPr lang="en-US" dirty="0"/>
              <a:t>Cookies</a:t>
            </a:r>
          </a:p>
          <a:p>
            <a:r>
              <a:rPr lang="en-US" dirty="0"/>
              <a:t>CGI</a:t>
            </a:r>
          </a:p>
          <a:p>
            <a:r>
              <a:rPr lang="en-US" dirty="0"/>
              <a:t>ASP</a:t>
            </a:r>
          </a:p>
          <a:p>
            <a:r>
              <a:rPr lang="en-US" dirty="0"/>
              <a:t>Servlets</a:t>
            </a:r>
          </a:p>
          <a:p>
            <a:r>
              <a:rPr lang="en-US" dirty="0"/>
              <a:t>JSP</a:t>
            </a:r>
          </a:p>
          <a:p>
            <a:r>
              <a:rPr lang="en-US" dirty="0"/>
              <a:t>PHP</a:t>
            </a:r>
          </a:p>
          <a:p>
            <a:r>
              <a:rPr lang="en-US" dirty="0" smtClean="0"/>
              <a:t>SQL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7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Embedding Information in Forms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1" smtClean="0"/>
              <a:t>If a user has to go through a number of forms, information can be carried through using hidden input tags </a:t>
            </a:r>
          </a:p>
          <a:p>
            <a:pPr lvl="1"/>
            <a:r>
              <a:rPr lang="en-US" noProof="1" smtClean="0"/>
              <a:t>The </a:t>
            </a:r>
            <a:r>
              <a:rPr lang="en-US" noProof="1" smtClean="0">
                <a:latin typeface="Consolas"/>
                <a:cs typeface="Consolas"/>
              </a:rPr>
              <a:t>hidden</a:t>
            </a:r>
            <a:r>
              <a:rPr lang="en-US" noProof="1" smtClean="0">
                <a:latin typeface="Arial"/>
                <a:cs typeface="Arial"/>
              </a:rPr>
              <a:t> attribute on an </a:t>
            </a:r>
            <a:r>
              <a:rPr lang="en-US" noProof="1" smtClean="0">
                <a:latin typeface="Consolas"/>
                <a:cs typeface="Consolas"/>
              </a:rPr>
              <a:t>input</a:t>
            </a:r>
            <a:r>
              <a:rPr lang="en-US" noProof="1" smtClean="0">
                <a:latin typeface="Arial"/>
                <a:cs typeface="Arial"/>
              </a:rPr>
              <a:t> hides the box from the user, but the value is still submitted</a:t>
            </a:r>
          </a:p>
          <a:p>
            <a:r>
              <a:rPr lang="en-US" noProof="1" smtClean="0"/>
              <a:t>First client request:</a:t>
            </a:r>
          </a:p>
          <a:p>
            <a:pPr lvl="1"/>
            <a:r>
              <a:rPr lang="en-US" noProof="1" smtClean="0">
                <a:latin typeface="Consolas"/>
                <a:cs typeface="Consolas"/>
              </a:rPr>
              <a:t>GET /login.php?user=foo&amp;pwd=bar HTTP/1.1</a:t>
            </a:r>
          </a:p>
          <a:p>
            <a:r>
              <a:rPr lang="en-US" noProof="1" smtClean="0">
                <a:cs typeface="Arial"/>
              </a:rPr>
              <a:t>Server HTML reply: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&lt;html&gt;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  &lt;form action="/calendar.php" method=POST&gt;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    &lt;input type="hidden" name="user" value="foo"&gt;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    &lt;input type="submit" value="See the calendar!"&gt;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  &lt;/form&gt;</a:t>
            </a:r>
          </a:p>
          <a:p>
            <a:pPr marL="457200" lvl="1" indent="0">
              <a:buNone/>
            </a:pPr>
            <a:r>
              <a:rPr lang="en-US" noProof="1" smtClean="0">
                <a:latin typeface="Consolas"/>
                <a:cs typeface="Consolas"/>
              </a:rPr>
              <a:t>&lt;/html&gt;</a:t>
            </a:r>
          </a:p>
          <a:p>
            <a:r>
              <a:rPr lang="en-US" noProof="1" smtClean="0">
                <a:latin typeface="Arial"/>
                <a:cs typeface="Arial"/>
              </a:rPr>
              <a:t>What will this form look like?</a:t>
            </a:r>
            <a:endParaRPr lang="en-US" noProof="1">
              <a:latin typeface="Arial"/>
              <a:cs typeface="Arial"/>
            </a:endParaRPr>
          </a:p>
        </p:txBody>
      </p:sp>
      <p:pic>
        <p:nvPicPr>
          <p:cNvPr id="4" name="Picture 3" descr="Screen Shot 2015-01-15 at 8.3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38" y="5432786"/>
            <a:ext cx="1701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Embedding Information in Forms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How does this compare with embedding information in URLs?</a:t>
            </a:r>
          </a:p>
          <a:p>
            <a:r>
              <a:rPr lang="en-US" noProof="1" smtClean="0"/>
              <a:t>Is the session secure?</a:t>
            </a:r>
          </a:p>
          <a:p>
            <a:r>
              <a:rPr lang="en-US" noProof="1" smtClean="0"/>
              <a:t>What does the security of the session depend on?</a:t>
            </a:r>
          </a:p>
          <a:p>
            <a:r>
              <a:rPr lang="en-US" noProof="1" smtClean="0"/>
              <a:t>Is this in use today?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8803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100993</TotalTime>
  <Words>4586</Words>
  <Application>Microsoft Macintosh PowerPoint</Application>
  <PresentationFormat>On-screen Show (4:3)</PresentationFormat>
  <Paragraphs>646</Paragraphs>
  <Slides>71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adam_seclab_theme</vt:lpstr>
      <vt:lpstr>Server-Side Web Applications</vt:lpstr>
      <vt:lpstr>Overview</vt:lpstr>
      <vt:lpstr>Web Applications</vt:lpstr>
      <vt:lpstr>Web Applications</vt:lpstr>
      <vt:lpstr>Maintaining State</vt:lpstr>
      <vt:lpstr>Embedding Information in URLs</vt:lpstr>
      <vt:lpstr>Embedding Information in URLs</vt:lpstr>
      <vt:lpstr>Embedding Information in Forms</vt:lpstr>
      <vt:lpstr>Embedding Information in Forms</vt:lpstr>
      <vt:lpstr>Embedding Information in Cookies</vt:lpstr>
      <vt:lpstr>Embedding Information in Cookies</vt:lpstr>
      <vt:lpstr>Embedding Information in Cookies</vt:lpstr>
      <vt:lpstr>Embedding Information in Cookies</vt:lpstr>
      <vt:lpstr>Embedding Information in Cookies</vt:lpstr>
      <vt:lpstr>PowerPoint Presentation</vt:lpstr>
      <vt:lpstr>PowerPoint Presentation</vt:lpstr>
      <vt:lpstr>Embedding Information in Cookies </vt:lpstr>
      <vt:lpstr>Embedding Information in Cookies </vt:lpstr>
      <vt:lpstr>Modern Sessions</vt:lpstr>
      <vt:lpstr>Designing Web Applications</vt:lpstr>
      <vt:lpstr>Web Application Overview </vt:lpstr>
      <vt:lpstr>The Common Gateway Interface</vt:lpstr>
      <vt:lpstr>CGI</vt:lpstr>
      <vt:lpstr>CGI Programs</vt:lpstr>
      <vt:lpstr>CGI Variables</vt:lpstr>
      <vt:lpstr>CGI Output</vt:lpstr>
      <vt:lpstr>CGI Hello World</vt:lpstr>
      <vt:lpstr>CGI from the Command Line</vt:lpstr>
      <vt:lpstr>PowerPoint Presentation</vt:lpstr>
      <vt:lpstr>PowerPoint Presentation</vt:lpstr>
      <vt:lpstr>Complicated Example</vt:lpstr>
      <vt:lpstr>PowerPoint Presentation</vt:lpstr>
      <vt:lpstr>search.pl</vt:lpstr>
      <vt:lpstr>PowerPoint Presentation</vt:lpstr>
      <vt:lpstr>PowerPoint Presentation</vt:lpstr>
      <vt:lpstr>PowerPoint Presentation</vt:lpstr>
      <vt:lpstr>PowerPoint Presentation</vt:lpstr>
      <vt:lpstr>Recap</vt:lpstr>
      <vt:lpstr>Active Server Pages (ASP)</vt:lpstr>
      <vt:lpstr>ASP Example</vt:lpstr>
      <vt:lpstr>Web Application Frameworks</vt:lpstr>
      <vt:lpstr>Web Application Frameworks</vt:lpstr>
      <vt:lpstr>Java Servlets </vt:lpstr>
      <vt:lpstr>Java Servlets</vt:lpstr>
      <vt:lpstr>Java Servlets – Example </vt:lpstr>
      <vt:lpstr>Java Servlets – Example </vt:lpstr>
      <vt:lpstr>JavaServer Pages (JSP)</vt:lpstr>
      <vt:lpstr>JSP – Example</vt:lpstr>
      <vt:lpstr>PHP: Hypertext Preprocessor</vt:lpstr>
      <vt:lpstr>PHP – Popularity</vt:lpstr>
      <vt:lpstr>PHP</vt:lpstr>
      <vt:lpstr>PHP – Example</vt:lpstr>
      <vt:lpstr>PHP – Features</vt:lpstr>
      <vt:lpstr>PHP – String Variable Substitution</vt:lpstr>
      <vt:lpstr>PHP – Dynamic include/require</vt:lpstr>
      <vt:lpstr>wp-blog-header.php</vt:lpstr>
      <vt:lpstr>allow_url_include</vt:lpstr>
      <vt:lpstr>PHP - Superglobals</vt:lpstr>
      <vt:lpstr>PHP – Variable Variables</vt:lpstr>
      <vt:lpstr>PHP – register_globals</vt:lpstr>
      <vt:lpstr>PHP – register_globals</vt:lpstr>
      <vt:lpstr>Storing State</vt:lpstr>
      <vt:lpstr>Web Applications and the Database</vt:lpstr>
      <vt:lpstr>LAMP Stack</vt:lpstr>
      <vt:lpstr>MySQL</vt:lpstr>
      <vt:lpstr>PowerPoint Presentation</vt:lpstr>
      <vt:lpstr>Structured Query Language</vt:lpstr>
      <vt:lpstr>SQL Examples</vt:lpstr>
      <vt:lpstr>PHP and MySQL</vt:lpstr>
      <vt:lpstr>Server-Side Web Application Technologies</vt:lpstr>
      <vt:lpstr>Technologies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2733</cp:revision>
  <cp:lastPrinted>2011-10-05T20:20:50Z</cp:lastPrinted>
  <dcterms:created xsi:type="dcterms:W3CDTF">2011-09-20T20:28:25Z</dcterms:created>
  <dcterms:modified xsi:type="dcterms:W3CDTF">2015-01-27T22:09:55Z</dcterms:modified>
</cp:coreProperties>
</file>