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148"/>
  </p:notesMasterIdLst>
  <p:handoutMasterIdLst>
    <p:handoutMasterId r:id="rId14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45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49" r:id="rId1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p15:clr>
            <a:srgbClr val="A4A3A4"/>
          </p15:clr>
        </p15:guide>
        <p15:guide id="2" pos="4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9" autoAdjust="0"/>
    <p:restoredTop sz="90174" autoAdjust="0"/>
  </p:normalViewPr>
  <p:slideViewPr>
    <p:cSldViewPr snapToGrid="0" snapToObjects="1">
      <p:cViewPr>
        <p:scale>
          <a:sx n="140" d="100"/>
          <a:sy n="140" d="100"/>
        </p:scale>
        <p:origin x="776" y="-576"/>
      </p:cViewPr>
      <p:guideLst>
        <p:guide orient="horz" pos="2472"/>
        <p:guide pos="4336"/>
      </p:guideLst>
    </p:cSldViewPr>
  </p:slideViewPr>
  <p:outlineViewPr>
    <p:cViewPr>
      <p:scale>
        <a:sx n="33" d="100"/>
        <a:sy n="33" d="100"/>
      </p:scale>
      <p:origin x="16" y="200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presProps" Target="presProps.xml"/><Relationship Id="rId151" Type="http://schemas.openxmlformats.org/officeDocument/2006/relationships/viewProps" Target="viewProps.xml"/><Relationship Id="rId152" Type="http://schemas.openxmlformats.org/officeDocument/2006/relationships/theme" Target="theme/theme1.xml"/><Relationship Id="rId15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notesMaster" Target="notesMasters/notesMaster1.xml"/><Relationship Id="rId1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1/10/18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dirty="0"/>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1/10/18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dirty="0"/>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a:t>
            </a:fld>
            <a:endParaRPr lang="en-US"/>
          </a:p>
        </p:txBody>
      </p:sp>
    </p:spTree>
    <p:extLst>
      <p:ext uri="{BB962C8B-B14F-4D97-AF65-F5344CB8AC3E}">
        <p14:creationId xmlns:p14="http://schemas.microsoft.com/office/powerpoint/2010/main" val="95259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E1F75-55EF-9545-97DA-56D08F910311}" type="slidenum">
              <a:rPr lang="en-US"/>
              <a:pPr/>
              <a:t>11</a:t>
            </a:fld>
            <a:endParaRPr lang="en-US"/>
          </a:p>
        </p:txBody>
      </p:sp>
      <p:sp>
        <p:nvSpPr>
          <p:cNvPr id="522242" name="Rectangle 2"/>
          <p:cNvSpPr>
            <a:spLocks noGrp="1" noRot="1" noChangeAspect="1" noChangeArrowheads="1" noTextEdit="1"/>
          </p:cNvSpPr>
          <p:nvPr>
            <p:ph type="sldImg"/>
          </p:nvPr>
        </p:nvSpPr>
        <p:spPr>
          <a:xfrm>
            <a:off x="1143000" y="685800"/>
            <a:ext cx="4572000" cy="3429000"/>
          </a:xfrm>
          <a:ln/>
        </p:spPr>
      </p:sp>
      <p:sp>
        <p:nvSpPr>
          <p:cNvPr id="52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8645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5061C-A6A0-604C-9176-CABD4463DA7D}" type="slidenum">
              <a:rPr lang="en-US"/>
              <a:pPr/>
              <a:t>121</a:t>
            </a:fld>
            <a:endParaRPr lang="en-US"/>
          </a:p>
        </p:txBody>
      </p:sp>
      <p:sp>
        <p:nvSpPr>
          <p:cNvPr id="631810" name="Rectangle 2"/>
          <p:cNvSpPr>
            <a:spLocks noGrp="1" noRot="1" noChangeAspect="1" noChangeArrowheads="1" noTextEdit="1"/>
          </p:cNvSpPr>
          <p:nvPr>
            <p:ph type="sldImg"/>
          </p:nvPr>
        </p:nvSpPr>
        <p:spPr>
          <a:xfrm>
            <a:off x="1143000" y="685800"/>
            <a:ext cx="4572000" cy="3429000"/>
          </a:xfrm>
          <a:ln/>
        </p:spPr>
      </p:sp>
      <p:sp>
        <p:nvSpPr>
          <p:cNvPr id="631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1926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C3F6A-BC4F-9842-A2EE-F710F2440E4E}" type="slidenum">
              <a:rPr lang="en-US"/>
              <a:pPr/>
              <a:t>122</a:t>
            </a:fld>
            <a:endParaRPr lang="en-US"/>
          </a:p>
        </p:txBody>
      </p:sp>
      <p:sp>
        <p:nvSpPr>
          <p:cNvPr id="632834" name="Rectangle 2"/>
          <p:cNvSpPr>
            <a:spLocks noGrp="1" noRot="1" noChangeAspect="1" noChangeArrowheads="1" noTextEdit="1"/>
          </p:cNvSpPr>
          <p:nvPr>
            <p:ph type="sldImg"/>
          </p:nvPr>
        </p:nvSpPr>
        <p:spPr>
          <a:xfrm>
            <a:off x="1143000" y="685800"/>
            <a:ext cx="4572000" cy="3429000"/>
          </a:xfrm>
          <a:ln/>
        </p:spPr>
      </p:sp>
      <p:sp>
        <p:nvSpPr>
          <p:cNvPr id="63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48052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8548E-D101-E84E-A9C2-EE73482C26D1}" type="slidenum">
              <a:rPr lang="en-US"/>
              <a:pPr/>
              <a:t>123</a:t>
            </a:fld>
            <a:endParaRPr lang="en-US"/>
          </a:p>
        </p:txBody>
      </p:sp>
      <p:sp>
        <p:nvSpPr>
          <p:cNvPr id="633858" name="Rectangle 2"/>
          <p:cNvSpPr>
            <a:spLocks noGrp="1" noRot="1" noChangeAspect="1" noChangeArrowheads="1" noTextEdit="1"/>
          </p:cNvSpPr>
          <p:nvPr>
            <p:ph type="sldImg"/>
          </p:nvPr>
        </p:nvSpPr>
        <p:spPr>
          <a:xfrm>
            <a:off x="1143000" y="685800"/>
            <a:ext cx="4572000" cy="3429000"/>
          </a:xfrm>
          <a:ln/>
        </p:spPr>
      </p:sp>
      <p:sp>
        <p:nvSpPr>
          <p:cNvPr id="633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55421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717EC-A0C7-9540-867D-C607D91D2CB8}" type="slidenum">
              <a:rPr lang="en-US"/>
              <a:pPr/>
              <a:t>124</a:t>
            </a:fld>
            <a:endParaRPr lang="en-US"/>
          </a:p>
        </p:txBody>
      </p:sp>
      <p:sp>
        <p:nvSpPr>
          <p:cNvPr id="634882" name="Rectangle 2"/>
          <p:cNvSpPr>
            <a:spLocks noGrp="1" noRot="1" noChangeAspect="1" noChangeArrowheads="1" noTextEdit="1"/>
          </p:cNvSpPr>
          <p:nvPr>
            <p:ph type="sldImg"/>
          </p:nvPr>
        </p:nvSpPr>
        <p:spPr>
          <a:xfrm>
            <a:off x="1143000" y="685800"/>
            <a:ext cx="4572000" cy="3429000"/>
          </a:xfrm>
          <a:ln/>
        </p:spPr>
      </p:sp>
      <p:sp>
        <p:nvSpPr>
          <p:cNvPr id="63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09935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AC47A-B32C-C340-B904-82DDBEFDC552}" type="slidenum">
              <a:rPr lang="en-US"/>
              <a:pPr/>
              <a:t>125</a:t>
            </a:fld>
            <a:endParaRPr lang="en-US"/>
          </a:p>
        </p:txBody>
      </p:sp>
      <p:sp>
        <p:nvSpPr>
          <p:cNvPr id="635906" name="Rectangle 2"/>
          <p:cNvSpPr>
            <a:spLocks noGrp="1" noRot="1" noChangeAspect="1" noChangeArrowheads="1" noTextEdit="1"/>
          </p:cNvSpPr>
          <p:nvPr>
            <p:ph type="sldImg"/>
          </p:nvPr>
        </p:nvSpPr>
        <p:spPr>
          <a:xfrm>
            <a:off x="1143000" y="685800"/>
            <a:ext cx="4572000" cy="3429000"/>
          </a:xfrm>
          <a:ln/>
        </p:spPr>
      </p:sp>
      <p:sp>
        <p:nvSpPr>
          <p:cNvPr id="635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38820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C46E2-48C4-DF40-BC4C-B4C72BBA9065}" type="slidenum">
              <a:rPr lang="en-US"/>
              <a:pPr/>
              <a:t>126</a:t>
            </a:fld>
            <a:endParaRPr lang="en-US"/>
          </a:p>
        </p:txBody>
      </p:sp>
      <p:sp>
        <p:nvSpPr>
          <p:cNvPr id="636930" name="Rectangle 2"/>
          <p:cNvSpPr>
            <a:spLocks noGrp="1" noRot="1" noChangeAspect="1" noChangeArrowheads="1" noTextEdit="1"/>
          </p:cNvSpPr>
          <p:nvPr>
            <p:ph type="sldImg"/>
          </p:nvPr>
        </p:nvSpPr>
        <p:spPr>
          <a:xfrm>
            <a:off x="1143000" y="685800"/>
            <a:ext cx="4572000" cy="3429000"/>
          </a:xfrm>
          <a:ln/>
        </p:spPr>
      </p:sp>
      <p:sp>
        <p:nvSpPr>
          <p:cNvPr id="636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60311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641F7-840C-CE4E-9C91-7526106DD223}" type="slidenum">
              <a:rPr lang="en-US"/>
              <a:pPr/>
              <a:t>127</a:t>
            </a:fld>
            <a:endParaRPr lang="en-US"/>
          </a:p>
        </p:txBody>
      </p:sp>
      <p:sp>
        <p:nvSpPr>
          <p:cNvPr id="637954" name="Rectangle 2"/>
          <p:cNvSpPr>
            <a:spLocks noGrp="1" noRot="1" noChangeAspect="1" noChangeArrowheads="1" noTextEdit="1"/>
          </p:cNvSpPr>
          <p:nvPr>
            <p:ph type="sldImg"/>
          </p:nvPr>
        </p:nvSpPr>
        <p:spPr>
          <a:xfrm>
            <a:off x="1143000" y="685800"/>
            <a:ext cx="4572000" cy="3429000"/>
          </a:xfrm>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38833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A4B23-7194-F345-952C-86D96B7B92AD}" type="slidenum">
              <a:rPr lang="en-US"/>
              <a:pPr/>
              <a:t>128</a:t>
            </a:fld>
            <a:endParaRPr lang="en-US"/>
          </a:p>
        </p:txBody>
      </p:sp>
      <p:sp>
        <p:nvSpPr>
          <p:cNvPr id="638978" name="Rectangle 2"/>
          <p:cNvSpPr>
            <a:spLocks noGrp="1" noRot="1" noChangeAspect="1" noChangeArrowheads="1" noTextEdit="1"/>
          </p:cNvSpPr>
          <p:nvPr>
            <p:ph type="sldImg"/>
          </p:nvPr>
        </p:nvSpPr>
        <p:spPr>
          <a:xfrm>
            <a:off x="1143000" y="685800"/>
            <a:ext cx="4572000" cy="3429000"/>
          </a:xfrm>
          <a:ln/>
        </p:spPr>
      </p:sp>
      <p:sp>
        <p:nvSpPr>
          <p:cNvPr id="63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78100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EEB2C-08B7-694E-B6FF-8AFF3EC04DC6}" type="slidenum">
              <a:rPr lang="en-US"/>
              <a:pPr/>
              <a:t>129</a:t>
            </a:fld>
            <a:endParaRPr lang="en-US"/>
          </a:p>
        </p:txBody>
      </p:sp>
      <p:sp>
        <p:nvSpPr>
          <p:cNvPr id="640002" name="Rectangle 2"/>
          <p:cNvSpPr>
            <a:spLocks noGrp="1" noRot="1" noChangeAspect="1" noChangeArrowheads="1" noTextEdit="1"/>
          </p:cNvSpPr>
          <p:nvPr>
            <p:ph type="sldImg"/>
          </p:nvPr>
        </p:nvSpPr>
        <p:spPr>
          <a:xfrm>
            <a:off x="1143000" y="685800"/>
            <a:ext cx="4572000" cy="3429000"/>
          </a:xfrm>
          <a:ln/>
        </p:spPr>
      </p:sp>
      <p:sp>
        <p:nvSpPr>
          <p:cNvPr id="640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623522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1655A-7571-5046-83F3-B57D40C82D68}" type="slidenum">
              <a:rPr lang="en-US"/>
              <a:pPr/>
              <a:t>130</a:t>
            </a:fld>
            <a:endParaRPr lang="en-US"/>
          </a:p>
        </p:txBody>
      </p:sp>
      <p:sp>
        <p:nvSpPr>
          <p:cNvPr id="641026" name="Rectangle 2"/>
          <p:cNvSpPr>
            <a:spLocks noGrp="1" noRot="1" noChangeAspect="1" noChangeArrowheads="1" noTextEdit="1"/>
          </p:cNvSpPr>
          <p:nvPr>
            <p:ph type="sldImg"/>
          </p:nvPr>
        </p:nvSpPr>
        <p:spPr>
          <a:xfrm>
            <a:off x="1143000" y="685800"/>
            <a:ext cx="4572000" cy="3429000"/>
          </a:xfrm>
          <a:ln/>
        </p:spPr>
      </p:sp>
      <p:sp>
        <p:nvSpPr>
          <p:cNvPr id="641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340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0EA2F-0BA3-194F-AAF5-9C0CDA43D15F}" type="slidenum">
              <a:rPr lang="en-US"/>
              <a:pPr/>
              <a:t>12</a:t>
            </a:fld>
            <a:endParaRPr lang="en-US"/>
          </a:p>
        </p:txBody>
      </p:sp>
      <p:sp>
        <p:nvSpPr>
          <p:cNvPr id="523266" name="Rectangle 2"/>
          <p:cNvSpPr>
            <a:spLocks noGrp="1" noRot="1" noChangeAspect="1" noChangeArrowheads="1" noTextEdit="1"/>
          </p:cNvSpPr>
          <p:nvPr>
            <p:ph type="sldImg"/>
          </p:nvPr>
        </p:nvSpPr>
        <p:spPr>
          <a:xfrm>
            <a:off x="1143000" y="685800"/>
            <a:ext cx="4572000" cy="3429000"/>
          </a:xfrm>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53558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590E7-9D5D-8A46-800B-1EEFC5B4BA00}" type="slidenum">
              <a:rPr lang="en-US"/>
              <a:pPr/>
              <a:t>131</a:t>
            </a:fld>
            <a:endParaRPr lang="en-US"/>
          </a:p>
        </p:txBody>
      </p:sp>
      <p:sp>
        <p:nvSpPr>
          <p:cNvPr id="642050" name="Rectangle 2"/>
          <p:cNvSpPr>
            <a:spLocks noGrp="1" noRot="1" noChangeAspect="1" noChangeArrowheads="1" noTextEdit="1"/>
          </p:cNvSpPr>
          <p:nvPr>
            <p:ph type="sldImg"/>
          </p:nvPr>
        </p:nvSpPr>
        <p:spPr>
          <a:xfrm>
            <a:off x="1143000" y="685800"/>
            <a:ext cx="4572000" cy="3429000"/>
          </a:xfrm>
          <a:ln/>
        </p:spPr>
      </p:sp>
      <p:sp>
        <p:nvSpPr>
          <p:cNvPr id="642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27664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631C7-9308-A746-8DD2-10CC6DBF3F2A}" type="slidenum">
              <a:rPr lang="en-US"/>
              <a:pPr/>
              <a:t>132</a:t>
            </a:fld>
            <a:endParaRPr lang="en-US"/>
          </a:p>
        </p:txBody>
      </p:sp>
      <p:sp>
        <p:nvSpPr>
          <p:cNvPr id="643074" name="Rectangle 2"/>
          <p:cNvSpPr>
            <a:spLocks noGrp="1" noRot="1" noChangeAspect="1" noChangeArrowheads="1" noTextEdit="1"/>
          </p:cNvSpPr>
          <p:nvPr>
            <p:ph type="sldImg"/>
          </p:nvPr>
        </p:nvSpPr>
        <p:spPr>
          <a:xfrm>
            <a:off x="1143000" y="685800"/>
            <a:ext cx="4572000" cy="3429000"/>
          </a:xfrm>
          <a:ln/>
        </p:spPr>
      </p:sp>
      <p:sp>
        <p:nvSpPr>
          <p:cNvPr id="64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69111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20903-36B7-414F-9027-C66FD737DD34}" type="slidenum">
              <a:rPr lang="en-US"/>
              <a:pPr/>
              <a:t>133</a:t>
            </a:fld>
            <a:endParaRPr lang="en-US"/>
          </a:p>
        </p:txBody>
      </p:sp>
      <p:sp>
        <p:nvSpPr>
          <p:cNvPr id="644098" name="Rectangle 2"/>
          <p:cNvSpPr>
            <a:spLocks noGrp="1" noRot="1" noChangeAspect="1" noChangeArrowheads="1" noTextEdit="1"/>
          </p:cNvSpPr>
          <p:nvPr>
            <p:ph type="sldImg"/>
          </p:nvPr>
        </p:nvSpPr>
        <p:spPr>
          <a:xfrm>
            <a:off x="1143000" y="685800"/>
            <a:ext cx="4572000" cy="3429000"/>
          </a:xfrm>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16384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70E2A-D026-6A43-9BA6-4C7EFEF0DA90}" type="slidenum">
              <a:rPr lang="en-US"/>
              <a:pPr/>
              <a:t>134</a:t>
            </a:fld>
            <a:endParaRPr lang="en-US"/>
          </a:p>
        </p:txBody>
      </p:sp>
      <p:sp>
        <p:nvSpPr>
          <p:cNvPr id="645122" name="Rectangle 2"/>
          <p:cNvSpPr>
            <a:spLocks noGrp="1" noRot="1" noChangeAspect="1" noChangeArrowheads="1" noTextEdit="1"/>
          </p:cNvSpPr>
          <p:nvPr>
            <p:ph type="sldImg"/>
          </p:nvPr>
        </p:nvSpPr>
        <p:spPr>
          <a:xfrm>
            <a:off x="1143000" y="685800"/>
            <a:ext cx="4572000" cy="3429000"/>
          </a:xfrm>
          <a:ln/>
        </p:spPr>
      </p:sp>
      <p:sp>
        <p:nvSpPr>
          <p:cNvPr id="64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70545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AC62E-3ACE-6640-8C1D-BA62314B5EBB}" type="slidenum">
              <a:rPr lang="en-US"/>
              <a:pPr/>
              <a:t>135</a:t>
            </a:fld>
            <a:endParaRPr lang="en-US"/>
          </a:p>
        </p:txBody>
      </p:sp>
      <p:sp>
        <p:nvSpPr>
          <p:cNvPr id="646146" name="Rectangle 2"/>
          <p:cNvSpPr>
            <a:spLocks noGrp="1" noRot="1" noChangeAspect="1" noChangeArrowheads="1" noTextEdit="1"/>
          </p:cNvSpPr>
          <p:nvPr>
            <p:ph type="sldImg"/>
          </p:nvPr>
        </p:nvSpPr>
        <p:spPr>
          <a:xfrm>
            <a:off x="1143000" y="685800"/>
            <a:ext cx="4572000" cy="3429000"/>
          </a:xfrm>
          <a:ln/>
        </p:spPr>
      </p:sp>
      <p:sp>
        <p:nvSpPr>
          <p:cNvPr id="64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807870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ACEFD-8C49-7540-AF65-FF0B3F003E38}" type="slidenum">
              <a:rPr lang="en-US"/>
              <a:pPr/>
              <a:t>136</a:t>
            </a:fld>
            <a:endParaRPr lang="en-US"/>
          </a:p>
        </p:txBody>
      </p:sp>
      <p:sp>
        <p:nvSpPr>
          <p:cNvPr id="647170" name="Rectangle 2"/>
          <p:cNvSpPr>
            <a:spLocks noGrp="1" noRot="1" noChangeAspect="1" noChangeArrowheads="1" noTextEdit="1"/>
          </p:cNvSpPr>
          <p:nvPr>
            <p:ph type="sldImg"/>
          </p:nvPr>
        </p:nvSpPr>
        <p:spPr>
          <a:xfrm>
            <a:off x="1143000" y="685800"/>
            <a:ext cx="4572000" cy="3429000"/>
          </a:xfrm>
          <a:ln/>
        </p:spPr>
      </p:sp>
      <p:sp>
        <p:nvSpPr>
          <p:cNvPr id="64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47093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14567-F87B-684A-803C-94F11A87B878}" type="slidenum">
              <a:rPr lang="en-US"/>
              <a:pPr/>
              <a:t>137</a:t>
            </a:fld>
            <a:endParaRPr lang="en-US"/>
          </a:p>
        </p:txBody>
      </p:sp>
      <p:sp>
        <p:nvSpPr>
          <p:cNvPr id="648194" name="Rectangle 2"/>
          <p:cNvSpPr>
            <a:spLocks noGrp="1" noRot="1" noChangeAspect="1" noChangeArrowheads="1" noTextEdit="1"/>
          </p:cNvSpPr>
          <p:nvPr>
            <p:ph type="sldImg"/>
          </p:nvPr>
        </p:nvSpPr>
        <p:spPr>
          <a:xfrm>
            <a:off x="1143000" y="685800"/>
            <a:ext cx="4572000" cy="3429000"/>
          </a:xfrm>
          <a:ln/>
        </p:spPr>
      </p:sp>
      <p:sp>
        <p:nvSpPr>
          <p:cNvPr id="64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76184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9CF7E-EB9D-8145-B374-7B54271E2516}" type="slidenum">
              <a:rPr lang="en-US"/>
              <a:pPr/>
              <a:t>138</a:t>
            </a:fld>
            <a:endParaRPr lang="en-US"/>
          </a:p>
        </p:txBody>
      </p:sp>
      <p:sp>
        <p:nvSpPr>
          <p:cNvPr id="649218" name="Rectangle 2"/>
          <p:cNvSpPr>
            <a:spLocks noGrp="1" noRot="1" noChangeAspect="1" noChangeArrowheads="1" noTextEdit="1"/>
          </p:cNvSpPr>
          <p:nvPr>
            <p:ph type="sldImg"/>
          </p:nvPr>
        </p:nvSpPr>
        <p:spPr>
          <a:xfrm>
            <a:off x="1143000" y="685800"/>
            <a:ext cx="4572000" cy="3429000"/>
          </a:xfrm>
          <a:ln/>
        </p:spPr>
      </p:sp>
      <p:sp>
        <p:nvSpPr>
          <p:cNvPr id="64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11535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5CEE4-0041-3544-A1D7-619DA542DB05}" type="slidenum">
              <a:rPr lang="en-US"/>
              <a:pPr/>
              <a:t>139</a:t>
            </a:fld>
            <a:endParaRPr lang="en-US"/>
          </a:p>
        </p:txBody>
      </p:sp>
      <p:sp>
        <p:nvSpPr>
          <p:cNvPr id="650242" name="Rectangle 2"/>
          <p:cNvSpPr>
            <a:spLocks noGrp="1" noRot="1" noChangeAspect="1" noChangeArrowheads="1" noTextEdit="1"/>
          </p:cNvSpPr>
          <p:nvPr>
            <p:ph type="sldImg"/>
          </p:nvPr>
        </p:nvSpPr>
        <p:spPr>
          <a:xfrm>
            <a:off x="1143000" y="685800"/>
            <a:ext cx="4572000" cy="3429000"/>
          </a:xfrm>
          <a:ln/>
        </p:spPr>
      </p:sp>
      <p:sp>
        <p:nvSpPr>
          <p:cNvPr id="65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22958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EA0BE-87BC-094A-8458-5EAFE15C6DCC}" type="slidenum">
              <a:rPr lang="en-US"/>
              <a:pPr/>
              <a:t>140</a:t>
            </a:fld>
            <a:endParaRPr lang="en-US"/>
          </a:p>
        </p:txBody>
      </p:sp>
      <p:sp>
        <p:nvSpPr>
          <p:cNvPr id="653314" name="Rectangle 2"/>
          <p:cNvSpPr>
            <a:spLocks noGrp="1" noRot="1" noChangeAspect="1" noChangeArrowheads="1" noTextEdit="1"/>
          </p:cNvSpPr>
          <p:nvPr>
            <p:ph type="sldImg"/>
          </p:nvPr>
        </p:nvSpPr>
        <p:spPr>
          <a:xfrm>
            <a:off x="1143000" y="685800"/>
            <a:ext cx="4572000" cy="3429000"/>
          </a:xfrm>
          <a:ln/>
        </p:spPr>
      </p:sp>
      <p:sp>
        <p:nvSpPr>
          <p:cNvPr id="65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708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C1E70-3EDB-4348-8D03-BAEE679A7DE5}" type="slidenum">
              <a:rPr lang="en-US"/>
              <a:pPr/>
              <a:t>13</a:t>
            </a:fld>
            <a:endParaRPr lang="en-US"/>
          </a:p>
        </p:txBody>
      </p:sp>
      <p:sp>
        <p:nvSpPr>
          <p:cNvPr id="525314" name="Rectangle 2"/>
          <p:cNvSpPr>
            <a:spLocks noGrp="1" noRot="1" noChangeAspect="1" noChangeArrowheads="1" noTextEdit="1"/>
          </p:cNvSpPr>
          <p:nvPr>
            <p:ph type="sldImg"/>
          </p:nvPr>
        </p:nvSpPr>
        <p:spPr>
          <a:xfrm>
            <a:off x="1143000" y="685800"/>
            <a:ext cx="4572000" cy="3429000"/>
          </a:xfrm>
          <a:ln/>
        </p:spPr>
      </p:sp>
      <p:sp>
        <p:nvSpPr>
          <p:cNvPr id="525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0640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71CEB-74F9-CA40-B955-193B7E170B37}" type="slidenum">
              <a:rPr lang="en-US"/>
              <a:pPr/>
              <a:t>141</a:t>
            </a:fld>
            <a:endParaRPr lang="en-US"/>
          </a:p>
        </p:txBody>
      </p:sp>
      <p:sp>
        <p:nvSpPr>
          <p:cNvPr id="654338" name="Rectangle 2"/>
          <p:cNvSpPr>
            <a:spLocks noGrp="1" noRot="1" noChangeAspect="1" noChangeArrowheads="1" noTextEdit="1"/>
          </p:cNvSpPr>
          <p:nvPr>
            <p:ph type="sldImg"/>
          </p:nvPr>
        </p:nvSpPr>
        <p:spPr>
          <a:xfrm>
            <a:off x="1143000" y="685800"/>
            <a:ext cx="4572000" cy="3429000"/>
          </a:xfrm>
          <a:ln/>
        </p:spPr>
      </p:sp>
      <p:sp>
        <p:nvSpPr>
          <p:cNvPr id="65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86334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95FC7-A82F-3540-B88E-B95091C7F78E}" type="slidenum">
              <a:rPr lang="en-US"/>
              <a:pPr/>
              <a:t>143</a:t>
            </a:fld>
            <a:endParaRPr lang="en-US"/>
          </a:p>
        </p:txBody>
      </p:sp>
      <p:sp>
        <p:nvSpPr>
          <p:cNvPr id="655362" name="Rectangle 2"/>
          <p:cNvSpPr>
            <a:spLocks noGrp="1" noRot="1" noChangeAspect="1" noChangeArrowheads="1" noTextEdit="1"/>
          </p:cNvSpPr>
          <p:nvPr>
            <p:ph type="sldImg"/>
          </p:nvPr>
        </p:nvSpPr>
        <p:spPr>
          <a:xfrm>
            <a:off x="1143000" y="685800"/>
            <a:ext cx="4572000" cy="3429000"/>
          </a:xfrm>
          <a:ln/>
        </p:spPr>
      </p:sp>
      <p:sp>
        <p:nvSpPr>
          <p:cNvPr id="65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819965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55C69-6514-FF49-A311-4CF7A8B9A47F}" type="slidenum">
              <a:rPr lang="en-US"/>
              <a:pPr/>
              <a:t>144</a:t>
            </a:fld>
            <a:endParaRPr lang="en-US"/>
          </a:p>
        </p:txBody>
      </p:sp>
      <p:sp>
        <p:nvSpPr>
          <p:cNvPr id="656386" name="Rectangle 2"/>
          <p:cNvSpPr>
            <a:spLocks noGrp="1" noRot="1" noChangeAspect="1" noChangeArrowheads="1" noTextEdit="1"/>
          </p:cNvSpPr>
          <p:nvPr>
            <p:ph type="sldImg"/>
          </p:nvPr>
        </p:nvSpPr>
        <p:spPr>
          <a:xfrm>
            <a:off x="1143000" y="685800"/>
            <a:ext cx="4572000" cy="3429000"/>
          </a:xfrm>
          <a:ln/>
        </p:spPr>
      </p:sp>
      <p:sp>
        <p:nvSpPr>
          <p:cNvPr id="65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3055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BCF7E-A8BF-064B-8E66-1EEAEC8AEFC6}" type="slidenum">
              <a:rPr lang="en-US"/>
              <a:pPr/>
              <a:t>14</a:t>
            </a:fld>
            <a:endParaRPr lang="en-US"/>
          </a:p>
        </p:txBody>
      </p:sp>
      <p:sp>
        <p:nvSpPr>
          <p:cNvPr id="524290" name="Rectangle 2"/>
          <p:cNvSpPr>
            <a:spLocks noGrp="1" noRot="1" noChangeAspect="1" noChangeArrowheads="1" noTextEdit="1"/>
          </p:cNvSpPr>
          <p:nvPr>
            <p:ph type="sldImg"/>
          </p:nvPr>
        </p:nvSpPr>
        <p:spPr>
          <a:xfrm>
            <a:off x="1143000" y="685800"/>
            <a:ext cx="4572000" cy="3429000"/>
          </a:xfrm>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016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5B16F-D688-8142-813C-A83BEEE9A55F}" type="slidenum">
              <a:rPr lang="en-US"/>
              <a:pPr/>
              <a:t>15</a:t>
            </a:fld>
            <a:endParaRPr lang="en-US"/>
          </a:p>
        </p:txBody>
      </p:sp>
      <p:sp>
        <p:nvSpPr>
          <p:cNvPr id="526338" name="Rectangle 2"/>
          <p:cNvSpPr>
            <a:spLocks noGrp="1" noRot="1" noChangeAspect="1" noChangeArrowheads="1" noTextEdit="1"/>
          </p:cNvSpPr>
          <p:nvPr>
            <p:ph type="sldImg"/>
          </p:nvPr>
        </p:nvSpPr>
        <p:spPr>
          <a:xfrm>
            <a:off x="1143000" y="685800"/>
            <a:ext cx="4572000" cy="3429000"/>
          </a:xfrm>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991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E9D6B-CFF2-6843-8474-EF6F8A6A094B}" type="slidenum">
              <a:rPr lang="en-US"/>
              <a:pPr/>
              <a:t>16</a:t>
            </a:fld>
            <a:endParaRPr lang="en-US"/>
          </a:p>
        </p:txBody>
      </p:sp>
      <p:sp>
        <p:nvSpPr>
          <p:cNvPr id="527362" name="Rectangle 2"/>
          <p:cNvSpPr>
            <a:spLocks noGrp="1" noRot="1" noChangeAspect="1" noChangeArrowheads="1" noTextEdit="1"/>
          </p:cNvSpPr>
          <p:nvPr>
            <p:ph type="sldImg"/>
          </p:nvPr>
        </p:nvSpPr>
        <p:spPr>
          <a:xfrm>
            <a:off x="1143000" y="685800"/>
            <a:ext cx="4572000" cy="3429000"/>
          </a:xfrm>
          <a:ln/>
        </p:spPr>
      </p:sp>
      <p:sp>
        <p:nvSpPr>
          <p:cNvPr id="52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208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2DC83-D018-3A48-942D-B08D19B7CE0B}" type="slidenum">
              <a:rPr lang="en-US"/>
              <a:pPr/>
              <a:t>17</a:t>
            </a:fld>
            <a:endParaRPr lang="en-US"/>
          </a:p>
        </p:txBody>
      </p:sp>
      <p:sp>
        <p:nvSpPr>
          <p:cNvPr id="528386" name="Rectangle 2"/>
          <p:cNvSpPr>
            <a:spLocks noGrp="1" noRot="1" noChangeAspect="1" noChangeArrowheads="1" noTextEdit="1"/>
          </p:cNvSpPr>
          <p:nvPr>
            <p:ph type="sldImg"/>
          </p:nvPr>
        </p:nvSpPr>
        <p:spPr>
          <a:xfrm>
            <a:off x="1143000" y="685800"/>
            <a:ext cx="4572000" cy="3429000"/>
          </a:xfrm>
          <a:ln/>
        </p:spPr>
      </p:sp>
      <p:sp>
        <p:nvSpPr>
          <p:cNvPr id="52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466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F9954-79A7-B04F-9343-C4C45081C1E7}" type="slidenum">
              <a:rPr lang="en-US"/>
              <a:pPr/>
              <a:t>18</a:t>
            </a:fld>
            <a:endParaRPr lang="en-US"/>
          </a:p>
        </p:txBody>
      </p:sp>
      <p:sp>
        <p:nvSpPr>
          <p:cNvPr id="529410" name="Rectangle 2"/>
          <p:cNvSpPr>
            <a:spLocks noGrp="1" noRot="1" noChangeAspect="1" noChangeArrowheads="1" noTextEdit="1"/>
          </p:cNvSpPr>
          <p:nvPr>
            <p:ph type="sldImg"/>
          </p:nvPr>
        </p:nvSpPr>
        <p:spPr>
          <a:xfrm>
            <a:off x="1143000" y="685800"/>
            <a:ext cx="4572000" cy="3429000"/>
          </a:xfrm>
          <a:ln/>
        </p:spPr>
      </p:sp>
      <p:sp>
        <p:nvSpPr>
          <p:cNvPr id="529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671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3F764-B95F-374E-BE40-7F88CD87DE01}" type="slidenum">
              <a:rPr lang="en-US"/>
              <a:pPr/>
              <a:t>19</a:t>
            </a:fld>
            <a:endParaRPr lang="en-US"/>
          </a:p>
        </p:txBody>
      </p:sp>
      <p:sp>
        <p:nvSpPr>
          <p:cNvPr id="531458" name="Rectangle 2"/>
          <p:cNvSpPr>
            <a:spLocks noGrp="1" noRot="1" noChangeAspect="1" noChangeArrowheads="1" noTextEdit="1"/>
          </p:cNvSpPr>
          <p:nvPr>
            <p:ph type="sldImg"/>
          </p:nvPr>
        </p:nvSpPr>
        <p:spPr>
          <a:xfrm>
            <a:off x="1143000" y="685800"/>
            <a:ext cx="4572000" cy="3429000"/>
          </a:xfrm>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770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1E2A3-7744-B54C-850D-8DB1E0F6C3E8}" type="slidenum">
              <a:rPr lang="en-US"/>
              <a:pPr/>
              <a:t>21</a:t>
            </a:fld>
            <a:endParaRPr lang="en-US"/>
          </a:p>
        </p:txBody>
      </p:sp>
      <p:sp>
        <p:nvSpPr>
          <p:cNvPr id="532482" name="Rectangle 2"/>
          <p:cNvSpPr>
            <a:spLocks noGrp="1" noRot="1" noChangeAspect="1" noChangeArrowheads="1" noTextEdit="1"/>
          </p:cNvSpPr>
          <p:nvPr>
            <p:ph type="sldImg"/>
          </p:nvPr>
        </p:nvSpPr>
        <p:spPr>
          <a:xfrm>
            <a:off x="1143000" y="685800"/>
            <a:ext cx="4572000" cy="3429000"/>
          </a:xfrm>
          <a:ln/>
        </p:spPr>
      </p:sp>
      <p:sp>
        <p:nvSpPr>
          <p:cNvPr id="532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74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4D0D3-70AB-B94D-B653-EA64DA6FB2A6}" type="slidenum">
              <a:rPr lang="en-US"/>
              <a:pPr/>
              <a:t>2</a:t>
            </a:fld>
            <a:endParaRPr lang="en-US"/>
          </a:p>
        </p:txBody>
      </p:sp>
      <p:sp>
        <p:nvSpPr>
          <p:cNvPr id="514050" name="Rectangle 1026"/>
          <p:cNvSpPr>
            <a:spLocks noGrp="1" noRot="1" noChangeAspect="1" noChangeArrowheads="1" noTextEdit="1"/>
          </p:cNvSpPr>
          <p:nvPr>
            <p:ph type="sldImg"/>
          </p:nvPr>
        </p:nvSpPr>
        <p:spPr>
          <a:xfrm>
            <a:off x="1143000" y="685800"/>
            <a:ext cx="4572000" cy="3429000"/>
          </a:xfrm>
          <a:ln/>
        </p:spPr>
      </p:sp>
      <p:sp>
        <p:nvSpPr>
          <p:cNvPr id="51405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53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BAF9C-BA15-A044-81DF-D1EED3084B41}" type="slidenum">
              <a:rPr lang="en-US"/>
              <a:pPr/>
              <a:t>22</a:t>
            </a:fld>
            <a:endParaRPr lang="en-US"/>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4250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CD754-AEC2-6E4E-9767-040CD76457E5}" type="slidenum">
              <a:rPr lang="en-US"/>
              <a:pPr/>
              <a:t>24</a:t>
            </a:fld>
            <a:endParaRPr lang="en-US"/>
          </a:p>
        </p:txBody>
      </p:sp>
      <p:sp>
        <p:nvSpPr>
          <p:cNvPr id="538626" name="Rectangle 2"/>
          <p:cNvSpPr>
            <a:spLocks noGrp="1" noRot="1" noChangeAspect="1" noChangeArrowheads="1" noTextEdit="1"/>
          </p:cNvSpPr>
          <p:nvPr>
            <p:ph type="sldImg"/>
          </p:nvPr>
        </p:nvSpPr>
        <p:spPr>
          <a:xfrm>
            <a:off x="1143000" y="685800"/>
            <a:ext cx="4572000" cy="3429000"/>
          </a:xfrm>
          <a:ln/>
        </p:spPr>
      </p:sp>
      <p:sp>
        <p:nvSpPr>
          <p:cNvPr id="538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177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FAA2B-3977-2B48-B560-48832DA3279D}" type="slidenum">
              <a:rPr lang="en-US"/>
              <a:pPr/>
              <a:t>25</a:t>
            </a:fld>
            <a:endParaRPr lang="en-US"/>
          </a:p>
        </p:txBody>
      </p:sp>
      <p:sp>
        <p:nvSpPr>
          <p:cNvPr id="539650" name="Rectangle 2"/>
          <p:cNvSpPr>
            <a:spLocks noGrp="1" noRot="1" noChangeAspect="1" noChangeArrowheads="1" noTextEdit="1"/>
          </p:cNvSpPr>
          <p:nvPr>
            <p:ph type="sldImg"/>
          </p:nvPr>
        </p:nvSpPr>
        <p:spPr>
          <a:xfrm>
            <a:off x="1143000" y="685800"/>
            <a:ext cx="4572000" cy="3429000"/>
          </a:xfrm>
          <a:ln/>
        </p:spPr>
      </p:sp>
      <p:sp>
        <p:nvSpPr>
          <p:cNvPr id="539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3569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26-255D-1A46-BC80-1863C2F56B01}" type="slidenum">
              <a:rPr lang="en-US"/>
              <a:pPr/>
              <a:t>26</a:t>
            </a:fld>
            <a:endParaRPr lang="en-US"/>
          </a:p>
        </p:txBody>
      </p:sp>
      <p:sp>
        <p:nvSpPr>
          <p:cNvPr id="540674" name="Rectangle 2"/>
          <p:cNvSpPr>
            <a:spLocks noGrp="1" noRot="1" noChangeAspect="1" noChangeArrowheads="1" noTextEdit="1"/>
          </p:cNvSpPr>
          <p:nvPr>
            <p:ph type="sldImg"/>
          </p:nvPr>
        </p:nvSpPr>
        <p:spPr>
          <a:xfrm>
            <a:off x="1143000" y="685800"/>
            <a:ext cx="4572000" cy="3429000"/>
          </a:xfrm>
          <a:ln/>
        </p:spPr>
      </p:sp>
      <p:sp>
        <p:nvSpPr>
          <p:cNvPr id="540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361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BDF2-D85E-554E-9CD0-87C0B5A144D3}" type="slidenum">
              <a:rPr lang="en-US"/>
              <a:pPr/>
              <a:t>27</a:t>
            </a:fld>
            <a:endParaRPr lang="en-US"/>
          </a:p>
        </p:txBody>
      </p:sp>
      <p:sp>
        <p:nvSpPr>
          <p:cNvPr id="541698" name="Rectangle 2"/>
          <p:cNvSpPr>
            <a:spLocks noGrp="1" noRot="1" noChangeAspect="1" noChangeArrowheads="1" noTextEdit="1"/>
          </p:cNvSpPr>
          <p:nvPr>
            <p:ph type="sldImg"/>
          </p:nvPr>
        </p:nvSpPr>
        <p:spPr>
          <a:xfrm>
            <a:off x="1143000" y="685800"/>
            <a:ext cx="4572000" cy="3429000"/>
          </a:xfrm>
          <a:ln/>
        </p:spPr>
      </p:sp>
      <p:sp>
        <p:nvSpPr>
          <p:cNvPr id="541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3609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6AA42-15ED-4E4E-A987-91DFD32F86BE}" type="slidenum">
              <a:rPr lang="en-US"/>
              <a:pPr/>
              <a:t>28</a:t>
            </a:fld>
            <a:endParaRPr lang="en-US"/>
          </a:p>
        </p:txBody>
      </p:sp>
      <p:sp>
        <p:nvSpPr>
          <p:cNvPr id="542722" name="Rectangle 2"/>
          <p:cNvSpPr>
            <a:spLocks noGrp="1" noRot="1" noChangeAspect="1" noChangeArrowheads="1" noTextEdit="1"/>
          </p:cNvSpPr>
          <p:nvPr>
            <p:ph type="sldImg"/>
          </p:nvPr>
        </p:nvSpPr>
        <p:spPr>
          <a:xfrm>
            <a:off x="1143000" y="685800"/>
            <a:ext cx="4572000" cy="3429000"/>
          </a:xfrm>
          <a:ln/>
        </p:spPr>
      </p:sp>
      <p:sp>
        <p:nvSpPr>
          <p:cNvPr id="542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246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8CE84-CB2A-174E-B0F6-C306D9DCDFE8}" type="slidenum">
              <a:rPr lang="en-US"/>
              <a:pPr/>
              <a:t>29</a:t>
            </a:fld>
            <a:endParaRPr lang="en-US"/>
          </a:p>
        </p:txBody>
      </p:sp>
      <p:sp>
        <p:nvSpPr>
          <p:cNvPr id="543746" name="Rectangle 2"/>
          <p:cNvSpPr>
            <a:spLocks noGrp="1" noRot="1" noChangeAspect="1" noChangeArrowheads="1" noTextEdit="1"/>
          </p:cNvSpPr>
          <p:nvPr>
            <p:ph type="sldImg"/>
          </p:nvPr>
        </p:nvSpPr>
        <p:spPr>
          <a:xfrm>
            <a:off x="1143000" y="685800"/>
            <a:ext cx="4572000" cy="3429000"/>
          </a:xfrm>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333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4ADF3-C4C7-6148-9511-89972C08309B}" type="slidenum">
              <a:rPr lang="en-US"/>
              <a:pPr/>
              <a:t>30</a:t>
            </a:fld>
            <a:endParaRPr lang="en-US"/>
          </a:p>
        </p:txBody>
      </p:sp>
      <p:sp>
        <p:nvSpPr>
          <p:cNvPr id="544770" name="Rectangle 2"/>
          <p:cNvSpPr>
            <a:spLocks noGrp="1" noRot="1" noChangeAspect="1" noChangeArrowheads="1" noTextEdit="1"/>
          </p:cNvSpPr>
          <p:nvPr>
            <p:ph type="sldImg"/>
          </p:nvPr>
        </p:nvSpPr>
        <p:spPr>
          <a:xfrm>
            <a:off x="1143000" y="685800"/>
            <a:ext cx="4572000" cy="3429000"/>
          </a:xfrm>
          <a:ln/>
        </p:spPr>
      </p:sp>
      <p:sp>
        <p:nvSpPr>
          <p:cNvPr id="54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3527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70BA1-4F2D-7D49-85E6-B674FC469E28}" type="slidenum">
              <a:rPr lang="en-US"/>
              <a:pPr/>
              <a:t>31</a:t>
            </a:fld>
            <a:endParaRPr lang="en-US"/>
          </a:p>
        </p:txBody>
      </p:sp>
      <p:sp>
        <p:nvSpPr>
          <p:cNvPr id="562178" name="Rectangle 2"/>
          <p:cNvSpPr>
            <a:spLocks noGrp="1" noRot="1" noChangeAspect="1" noChangeArrowheads="1" noTextEdit="1"/>
          </p:cNvSpPr>
          <p:nvPr>
            <p:ph type="sldImg"/>
          </p:nvPr>
        </p:nvSpPr>
        <p:spPr>
          <a:xfrm>
            <a:off x="1143000" y="685800"/>
            <a:ext cx="4572000" cy="3429000"/>
          </a:xfrm>
          <a:ln/>
        </p:spPr>
      </p:sp>
      <p:sp>
        <p:nvSpPr>
          <p:cNvPr id="562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305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9DFA5-F941-7445-AB11-9683DDF287B5}" type="slidenum">
              <a:rPr lang="en-US"/>
              <a:pPr/>
              <a:t>40</a:t>
            </a:fld>
            <a:endParaRPr lang="en-US"/>
          </a:p>
        </p:txBody>
      </p:sp>
      <p:sp>
        <p:nvSpPr>
          <p:cNvPr id="551938" name="Rectangle 2"/>
          <p:cNvSpPr>
            <a:spLocks noGrp="1" noRot="1" noChangeAspect="1" noChangeArrowheads="1" noTextEdit="1"/>
          </p:cNvSpPr>
          <p:nvPr>
            <p:ph type="sldImg"/>
          </p:nvPr>
        </p:nvSpPr>
        <p:spPr>
          <a:xfrm>
            <a:off x="1143000" y="685800"/>
            <a:ext cx="4572000" cy="3429000"/>
          </a:xfrm>
          <a:ln/>
        </p:spPr>
      </p:sp>
      <p:sp>
        <p:nvSpPr>
          <p:cNvPr id="55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596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A208C5-1B3F-F944-8AA0-8585A8A5F024}" type="slidenum">
              <a:rPr lang="en-US"/>
              <a:pPr/>
              <a:t>4</a:t>
            </a:fld>
            <a:endParaRPr lang="en-US"/>
          </a:p>
        </p:txBody>
      </p:sp>
    </p:spTree>
    <p:extLst>
      <p:ext uri="{BB962C8B-B14F-4D97-AF65-F5344CB8AC3E}">
        <p14:creationId xmlns:p14="http://schemas.microsoft.com/office/powerpoint/2010/main" val="1476699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EDF69-1E52-884C-8739-7A001CE710B1}" type="slidenum">
              <a:rPr lang="en-US"/>
              <a:pPr/>
              <a:t>41</a:t>
            </a:fld>
            <a:endParaRPr lang="en-US"/>
          </a:p>
        </p:txBody>
      </p:sp>
      <p:sp>
        <p:nvSpPr>
          <p:cNvPr id="534530" name="Rectangle 2"/>
          <p:cNvSpPr>
            <a:spLocks noGrp="1" noRot="1" noChangeAspect="1" noChangeArrowheads="1" noTextEdit="1"/>
          </p:cNvSpPr>
          <p:nvPr>
            <p:ph type="sldImg"/>
          </p:nvPr>
        </p:nvSpPr>
        <p:spPr>
          <a:xfrm>
            <a:off x="1143000" y="685800"/>
            <a:ext cx="4572000" cy="3429000"/>
          </a:xfrm>
          <a:ln/>
        </p:spPr>
      </p:sp>
      <p:sp>
        <p:nvSpPr>
          <p:cNvPr id="534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9803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721B7-BFAB-9447-92D5-335EE97AD976}" type="slidenum">
              <a:rPr lang="en-US"/>
              <a:pPr/>
              <a:t>44</a:t>
            </a:fld>
            <a:endParaRPr lang="en-US"/>
          </a:p>
        </p:txBody>
      </p:sp>
      <p:sp>
        <p:nvSpPr>
          <p:cNvPr id="561154" name="Rectangle 2"/>
          <p:cNvSpPr>
            <a:spLocks noGrp="1" noRot="1" noChangeAspect="1" noChangeArrowheads="1" noTextEdit="1"/>
          </p:cNvSpPr>
          <p:nvPr>
            <p:ph type="sldImg"/>
          </p:nvPr>
        </p:nvSpPr>
        <p:spPr>
          <a:xfrm>
            <a:off x="1143000" y="685800"/>
            <a:ext cx="4572000" cy="3429000"/>
          </a:xfrm>
          <a:ln/>
        </p:spPr>
      </p:sp>
      <p:sp>
        <p:nvSpPr>
          <p:cNvPr id="561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1305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C7323-DD96-714F-8B0C-0E7CD97418DB}" type="slidenum">
              <a:rPr lang="en-US"/>
              <a:pPr/>
              <a:t>45</a:t>
            </a:fld>
            <a:endParaRPr lang="en-US"/>
          </a:p>
        </p:txBody>
      </p:sp>
      <p:sp>
        <p:nvSpPr>
          <p:cNvPr id="535554" name="Rectangle 2"/>
          <p:cNvSpPr>
            <a:spLocks noGrp="1" noRot="1" noChangeAspect="1" noChangeArrowheads="1" noTextEdit="1"/>
          </p:cNvSpPr>
          <p:nvPr>
            <p:ph type="sldImg"/>
          </p:nvPr>
        </p:nvSpPr>
        <p:spPr>
          <a:xfrm>
            <a:off x="1143000" y="685800"/>
            <a:ext cx="4572000" cy="3429000"/>
          </a:xfrm>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3647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89FF4-DD7C-014F-ADB5-4456892543FC}" type="slidenum">
              <a:rPr lang="en-US"/>
              <a:pPr/>
              <a:t>46</a:t>
            </a:fld>
            <a:endParaRPr lang="en-US"/>
          </a:p>
        </p:txBody>
      </p:sp>
      <p:sp>
        <p:nvSpPr>
          <p:cNvPr id="536578" name="Rectangle 2"/>
          <p:cNvSpPr>
            <a:spLocks noGrp="1" noRot="1" noChangeAspect="1" noChangeArrowheads="1" noTextEdit="1"/>
          </p:cNvSpPr>
          <p:nvPr>
            <p:ph type="sldImg"/>
          </p:nvPr>
        </p:nvSpPr>
        <p:spPr>
          <a:xfrm>
            <a:off x="1143000" y="685800"/>
            <a:ext cx="4572000" cy="3429000"/>
          </a:xfrm>
          <a:ln/>
        </p:spPr>
      </p:sp>
      <p:sp>
        <p:nvSpPr>
          <p:cNvPr id="536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6922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AA27A-F93B-1246-834C-6EE8E803EF1F}" type="slidenum">
              <a:rPr lang="en-US"/>
              <a:pPr/>
              <a:t>47</a:t>
            </a:fld>
            <a:endParaRPr lang="en-US"/>
          </a:p>
        </p:txBody>
      </p:sp>
      <p:sp>
        <p:nvSpPr>
          <p:cNvPr id="537602" name="Rectangle 2"/>
          <p:cNvSpPr>
            <a:spLocks noGrp="1" noRot="1" noChangeAspect="1" noChangeArrowheads="1" noTextEdit="1"/>
          </p:cNvSpPr>
          <p:nvPr>
            <p:ph type="sldImg"/>
          </p:nvPr>
        </p:nvSpPr>
        <p:spPr>
          <a:xfrm>
            <a:off x="1143000" y="685800"/>
            <a:ext cx="4572000" cy="3429000"/>
          </a:xfrm>
          <a:ln/>
        </p:spPr>
      </p:sp>
      <p:sp>
        <p:nvSpPr>
          <p:cNvPr id="537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6518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0EA2F-0BA3-194F-AAF5-9C0CDA43D15F}" type="slidenum">
              <a:rPr lang="en-US"/>
              <a:pPr/>
              <a:t>49</a:t>
            </a:fld>
            <a:endParaRPr lang="en-US"/>
          </a:p>
        </p:txBody>
      </p:sp>
      <p:sp>
        <p:nvSpPr>
          <p:cNvPr id="523266" name="Rectangle 2"/>
          <p:cNvSpPr>
            <a:spLocks noGrp="1" noRot="1" noChangeAspect="1" noChangeArrowheads="1" noTextEdit="1"/>
          </p:cNvSpPr>
          <p:nvPr>
            <p:ph type="sldImg"/>
          </p:nvPr>
        </p:nvSpPr>
        <p:spPr>
          <a:xfrm>
            <a:off x="1143000" y="685800"/>
            <a:ext cx="4572000" cy="3429000"/>
          </a:xfrm>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552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63B3F-CCBD-864E-8BE2-3FB6B8CBEC28}" type="slidenum">
              <a:rPr lang="en-US"/>
              <a:pPr/>
              <a:t>50</a:t>
            </a:fld>
            <a:endParaRPr lang="en-US"/>
          </a:p>
        </p:txBody>
      </p:sp>
      <p:sp>
        <p:nvSpPr>
          <p:cNvPr id="547842" name="Rectangle 2"/>
          <p:cNvSpPr>
            <a:spLocks noGrp="1" noRot="1" noChangeAspect="1" noChangeArrowheads="1" noTextEdit="1"/>
          </p:cNvSpPr>
          <p:nvPr>
            <p:ph type="sldImg"/>
          </p:nvPr>
        </p:nvSpPr>
        <p:spPr>
          <a:xfrm>
            <a:off x="1143000" y="685800"/>
            <a:ext cx="4572000" cy="3429000"/>
          </a:xfrm>
          <a:ln/>
        </p:spPr>
      </p:sp>
      <p:sp>
        <p:nvSpPr>
          <p:cNvPr id="54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73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22930-E101-A14E-8ED8-78BC819C2BCA}" type="slidenum">
              <a:rPr lang="en-US"/>
              <a:pPr/>
              <a:t>51</a:t>
            </a:fld>
            <a:endParaRPr lang="en-US"/>
          </a:p>
        </p:txBody>
      </p:sp>
      <p:sp>
        <p:nvSpPr>
          <p:cNvPr id="553986" name="Rectangle 2"/>
          <p:cNvSpPr>
            <a:spLocks noGrp="1" noRot="1" noChangeAspect="1" noChangeArrowheads="1" noTextEdit="1"/>
          </p:cNvSpPr>
          <p:nvPr>
            <p:ph type="sldImg"/>
          </p:nvPr>
        </p:nvSpPr>
        <p:spPr>
          <a:xfrm>
            <a:off x="1143000" y="685800"/>
            <a:ext cx="4572000" cy="3429000"/>
          </a:xfrm>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1609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145C5-0440-D141-A076-50CD9A30778E}" type="slidenum">
              <a:rPr lang="en-US"/>
              <a:pPr/>
              <a:t>53</a:t>
            </a:fld>
            <a:endParaRPr lang="en-US"/>
          </a:p>
        </p:txBody>
      </p:sp>
      <p:sp>
        <p:nvSpPr>
          <p:cNvPr id="548866" name="Rectangle 2"/>
          <p:cNvSpPr>
            <a:spLocks noGrp="1" noRot="1" noChangeAspect="1" noChangeArrowheads="1" noTextEdit="1"/>
          </p:cNvSpPr>
          <p:nvPr>
            <p:ph type="sldImg"/>
          </p:nvPr>
        </p:nvSpPr>
        <p:spPr>
          <a:xfrm>
            <a:off x="1143000" y="685800"/>
            <a:ext cx="4572000" cy="3429000"/>
          </a:xfrm>
          <a:ln/>
        </p:spPr>
      </p:sp>
      <p:sp>
        <p:nvSpPr>
          <p:cNvPr id="548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3690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44011-AA04-B44D-9920-25E716E56C60}" type="slidenum">
              <a:rPr lang="en-US"/>
              <a:pPr/>
              <a:t>54</a:t>
            </a:fld>
            <a:endParaRPr lang="en-US"/>
          </a:p>
        </p:txBody>
      </p:sp>
      <p:sp>
        <p:nvSpPr>
          <p:cNvPr id="563202" name="Rectangle 2"/>
          <p:cNvSpPr>
            <a:spLocks noGrp="1" noRot="1" noChangeAspect="1" noChangeArrowheads="1" noTextEdit="1"/>
          </p:cNvSpPr>
          <p:nvPr>
            <p:ph type="sldImg"/>
          </p:nvPr>
        </p:nvSpPr>
        <p:spPr>
          <a:xfrm>
            <a:off x="1143000" y="685800"/>
            <a:ext cx="4572000" cy="3429000"/>
          </a:xfrm>
          <a:ln/>
        </p:spPr>
      </p:sp>
      <p:sp>
        <p:nvSpPr>
          <p:cNvPr id="563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91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E4948-C6DD-0A4D-A0AF-312BA1A11B6C}" type="slidenum">
              <a:rPr lang="en-US"/>
              <a:pPr/>
              <a:t>5</a:t>
            </a:fld>
            <a:endParaRPr lang="en-US"/>
          </a:p>
        </p:txBody>
      </p:sp>
      <p:sp>
        <p:nvSpPr>
          <p:cNvPr id="517122" name="Rectangle 2"/>
          <p:cNvSpPr>
            <a:spLocks noGrp="1" noRot="1" noChangeAspect="1" noChangeArrowheads="1" noTextEdit="1"/>
          </p:cNvSpPr>
          <p:nvPr>
            <p:ph type="sldImg"/>
          </p:nvPr>
        </p:nvSpPr>
        <p:spPr>
          <a:xfrm>
            <a:off x="1143000" y="685800"/>
            <a:ext cx="4572000" cy="3429000"/>
          </a:xfrm>
          <a:ln/>
        </p:spPr>
      </p:sp>
      <p:sp>
        <p:nvSpPr>
          <p:cNvPr id="517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1736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52B99-3652-7044-8A35-7890B6DEB896}" type="slidenum">
              <a:rPr lang="en-US"/>
              <a:pPr/>
              <a:t>55</a:t>
            </a:fld>
            <a:endParaRPr lang="en-US"/>
          </a:p>
        </p:txBody>
      </p:sp>
      <p:sp>
        <p:nvSpPr>
          <p:cNvPr id="564226" name="Rectangle 2"/>
          <p:cNvSpPr>
            <a:spLocks noGrp="1" noRot="1" noChangeAspect="1" noChangeArrowheads="1" noTextEdit="1"/>
          </p:cNvSpPr>
          <p:nvPr>
            <p:ph type="sldImg"/>
          </p:nvPr>
        </p:nvSpPr>
        <p:spPr>
          <a:xfrm>
            <a:off x="1143000" y="685800"/>
            <a:ext cx="4572000" cy="3429000"/>
          </a:xfrm>
          <a:ln/>
        </p:spPr>
      </p:sp>
      <p:sp>
        <p:nvSpPr>
          <p:cNvPr id="564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9881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2ED2F-4038-9E48-AF30-6503B49A2D01}" type="slidenum">
              <a:rPr lang="en-US"/>
              <a:pPr/>
              <a:t>56</a:t>
            </a:fld>
            <a:endParaRPr lang="en-US"/>
          </a:p>
        </p:txBody>
      </p:sp>
      <p:sp>
        <p:nvSpPr>
          <p:cNvPr id="565250" name="Rectangle 2"/>
          <p:cNvSpPr>
            <a:spLocks noGrp="1" noRot="1" noChangeAspect="1" noChangeArrowheads="1" noTextEdit="1"/>
          </p:cNvSpPr>
          <p:nvPr>
            <p:ph type="sldImg"/>
          </p:nvPr>
        </p:nvSpPr>
        <p:spPr>
          <a:xfrm>
            <a:off x="1143000" y="685800"/>
            <a:ext cx="4572000" cy="3429000"/>
          </a:xfrm>
          <a:ln/>
        </p:spPr>
      </p:sp>
      <p:sp>
        <p:nvSpPr>
          <p:cNvPr id="565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56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068D36C-4457-6843-94D0-40ADAF15BA85}" type="slidenum">
              <a:rPr lang="en-US"/>
              <a:pPr/>
              <a:t>57</a:t>
            </a:fld>
            <a:endParaRPr lang="en-US"/>
          </a:p>
        </p:txBody>
      </p:sp>
    </p:spTree>
    <p:extLst>
      <p:ext uri="{BB962C8B-B14F-4D97-AF65-F5344CB8AC3E}">
        <p14:creationId xmlns:p14="http://schemas.microsoft.com/office/powerpoint/2010/main" val="2007954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F74F2-0B65-0442-85F8-82FF7CD46056}" type="slidenum">
              <a:rPr lang="en-US"/>
              <a:pPr/>
              <a:t>58</a:t>
            </a:fld>
            <a:endParaRPr lang="en-US"/>
          </a:p>
        </p:txBody>
      </p:sp>
      <p:sp>
        <p:nvSpPr>
          <p:cNvPr id="566274" name="Rectangle 2"/>
          <p:cNvSpPr>
            <a:spLocks noGrp="1" noRot="1" noChangeAspect="1" noChangeArrowheads="1" noTextEdit="1"/>
          </p:cNvSpPr>
          <p:nvPr>
            <p:ph type="sldImg"/>
          </p:nvPr>
        </p:nvSpPr>
        <p:spPr>
          <a:xfrm>
            <a:off x="1143000" y="685800"/>
            <a:ext cx="4572000" cy="3429000"/>
          </a:xfrm>
          <a:ln/>
        </p:spPr>
      </p:sp>
      <p:sp>
        <p:nvSpPr>
          <p:cNvPr id="566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6448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A36EC-2D09-DB4D-9663-5406D0C8D811}" type="slidenum">
              <a:rPr lang="en-US"/>
              <a:pPr/>
              <a:t>59</a:t>
            </a:fld>
            <a:endParaRPr lang="en-US"/>
          </a:p>
        </p:txBody>
      </p:sp>
      <p:sp>
        <p:nvSpPr>
          <p:cNvPr id="567298" name="Rectangle 2"/>
          <p:cNvSpPr>
            <a:spLocks noGrp="1" noRot="1" noChangeAspect="1" noChangeArrowheads="1" noTextEdit="1"/>
          </p:cNvSpPr>
          <p:nvPr>
            <p:ph type="sldImg"/>
          </p:nvPr>
        </p:nvSpPr>
        <p:spPr>
          <a:xfrm>
            <a:off x="1143000" y="685800"/>
            <a:ext cx="4572000" cy="3429000"/>
          </a:xfrm>
          <a:ln/>
        </p:spPr>
      </p:sp>
      <p:sp>
        <p:nvSpPr>
          <p:cNvPr id="567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5054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6B44E-E61A-6E45-B351-48FF71028AEF}" type="slidenum">
              <a:rPr lang="en-US"/>
              <a:pPr/>
              <a:t>60</a:t>
            </a:fld>
            <a:endParaRPr lang="en-US"/>
          </a:p>
        </p:txBody>
      </p:sp>
      <p:sp>
        <p:nvSpPr>
          <p:cNvPr id="568322" name="Rectangle 2"/>
          <p:cNvSpPr>
            <a:spLocks noGrp="1" noRot="1" noChangeAspect="1" noChangeArrowheads="1" noTextEdit="1"/>
          </p:cNvSpPr>
          <p:nvPr>
            <p:ph type="sldImg"/>
          </p:nvPr>
        </p:nvSpPr>
        <p:spPr>
          <a:xfrm>
            <a:off x="1143000" y="685800"/>
            <a:ext cx="4572000" cy="3429000"/>
          </a:xfrm>
          <a:ln/>
        </p:spPr>
      </p:sp>
      <p:sp>
        <p:nvSpPr>
          <p:cNvPr id="56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990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9A9EB-AEAD-914C-9B50-F8BAFE359F5E}" type="slidenum">
              <a:rPr lang="en-US"/>
              <a:pPr/>
              <a:t>61</a:t>
            </a:fld>
            <a:endParaRPr lang="en-US"/>
          </a:p>
        </p:txBody>
      </p:sp>
      <p:sp>
        <p:nvSpPr>
          <p:cNvPr id="569346" name="Rectangle 2"/>
          <p:cNvSpPr>
            <a:spLocks noGrp="1" noRot="1" noChangeAspect="1" noChangeArrowheads="1" noTextEdit="1"/>
          </p:cNvSpPr>
          <p:nvPr>
            <p:ph type="sldImg"/>
          </p:nvPr>
        </p:nvSpPr>
        <p:spPr>
          <a:xfrm>
            <a:off x="1143000" y="685800"/>
            <a:ext cx="4572000" cy="3429000"/>
          </a:xfrm>
          <a:ln/>
        </p:spPr>
      </p:sp>
      <p:sp>
        <p:nvSpPr>
          <p:cNvPr id="569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5051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662E9-FE3F-1246-931D-91020E00B773}" type="slidenum">
              <a:rPr lang="en-US"/>
              <a:pPr/>
              <a:t>62</a:t>
            </a:fld>
            <a:endParaRPr lang="en-US"/>
          </a:p>
        </p:txBody>
      </p:sp>
      <p:sp>
        <p:nvSpPr>
          <p:cNvPr id="570370" name="Rectangle 2"/>
          <p:cNvSpPr>
            <a:spLocks noGrp="1" noRot="1" noChangeAspect="1" noChangeArrowheads="1" noTextEdit="1"/>
          </p:cNvSpPr>
          <p:nvPr>
            <p:ph type="sldImg"/>
          </p:nvPr>
        </p:nvSpPr>
        <p:spPr>
          <a:xfrm>
            <a:off x="1143000" y="685800"/>
            <a:ext cx="4572000" cy="3429000"/>
          </a:xfrm>
          <a:ln/>
        </p:spPr>
      </p:sp>
      <p:sp>
        <p:nvSpPr>
          <p:cNvPr id="570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4988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31285-15C3-C843-BD91-FC30344650BD}" type="slidenum">
              <a:rPr lang="en-US"/>
              <a:pPr/>
              <a:t>63</a:t>
            </a:fld>
            <a:endParaRPr lang="en-US"/>
          </a:p>
        </p:txBody>
      </p:sp>
      <p:sp>
        <p:nvSpPr>
          <p:cNvPr id="571394" name="Rectangle 2"/>
          <p:cNvSpPr>
            <a:spLocks noGrp="1" noRot="1" noChangeAspect="1" noChangeArrowheads="1" noTextEdit="1"/>
          </p:cNvSpPr>
          <p:nvPr>
            <p:ph type="sldImg"/>
          </p:nvPr>
        </p:nvSpPr>
        <p:spPr>
          <a:xfrm>
            <a:off x="1143000" y="685800"/>
            <a:ext cx="4572000" cy="3429000"/>
          </a:xfrm>
          <a:ln/>
        </p:spPr>
      </p:sp>
      <p:sp>
        <p:nvSpPr>
          <p:cNvPr id="571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1792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6AFF1-BFEF-C042-A976-E307DDBCE3A9}" type="slidenum">
              <a:rPr lang="en-US"/>
              <a:pPr/>
              <a:t>64</a:t>
            </a:fld>
            <a:endParaRPr lang="en-US"/>
          </a:p>
        </p:txBody>
      </p:sp>
      <p:sp>
        <p:nvSpPr>
          <p:cNvPr id="572418" name="Rectangle 2"/>
          <p:cNvSpPr>
            <a:spLocks noGrp="1" noRot="1" noChangeAspect="1" noChangeArrowheads="1" noTextEdit="1"/>
          </p:cNvSpPr>
          <p:nvPr>
            <p:ph type="sldImg"/>
          </p:nvPr>
        </p:nvSpPr>
        <p:spPr>
          <a:xfrm>
            <a:off x="1143000" y="685800"/>
            <a:ext cx="4572000" cy="3429000"/>
          </a:xfrm>
          <a:ln/>
        </p:spPr>
      </p:sp>
      <p:sp>
        <p:nvSpPr>
          <p:cNvPr id="572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6396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60255A5-64BE-404E-B1E9-35646E066903}" type="slidenum">
              <a:rPr lang="en-US"/>
              <a:pPr/>
              <a:t>6</a:t>
            </a:fld>
            <a:endParaRPr lang="en-US"/>
          </a:p>
        </p:txBody>
      </p:sp>
    </p:spTree>
    <p:extLst>
      <p:ext uri="{BB962C8B-B14F-4D97-AF65-F5344CB8AC3E}">
        <p14:creationId xmlns:p14="http://schemas.microsoft.com/office/powerpoint/2010/main" val="697212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E1DB3-6DD3-3441-BC1E-1C41140F21E4}" type="slidenum">
              <a:rPr lang="en-US"/>
              <a:pPr/>
              <a:t>65</a:t>
            </a:fld>
            <a:endParaRPr lang="en-US"/>
          </a:p>
        </p:txBody>
      </p:sp>
      <p:sp>
        <p:nvSpPr>
          <p:cNvPr id="573442" name="Rectangle 2"/>
          <p:cNvSpPr>
            <a:spLocks noGrp="1" noRot="1" noChangeAspect="1" noChangeArrowheads="1" noTextEdit="1"/>
          </p:cNvSpPr>
          <p:nvPr>
            <p:ph type="sldImg"/>
          </p:nvPr>
        </p:nvSpPr>
        <p:spPr>
          <a:xfrm>
            <a:off x="1143000" y="685800"/>
            <a:ext cx="4572000" cy="3429000"/>
          </a:xfrm>
          <a:ln/>
        </p:spPr>
      </p:sp>
      <p:sp>
        <p:nvSpPr>
          <p:cNvPr id="57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850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15A58-4C9A-1942-B789-D2979B60D95C}" type="slidenum">
              <a:rPr lang="en-US"/>
              <a:pPr/>
              <a:t>66</a:t>
            </a:fld>
            <a:endParaRPr lang="en-US"/>
          </a:p>
        </p:txBody>
      </p:sp>
      <p:sp>
        <p:nvSpPr>
          <p:cNvPr id="574466" name="Rectangle 2"/>
          <p:cNvSpPr>
            <a:spLocks noGrp="1" noRot="1" noChangeAspect="1" noChangeArrowheads="1" noTextEdit="1"/>
          </p:cNvSpPr>
          <p:nvPr>
            <p:ph type="sldImg"/>
          </p:nvPr>
        </p:nvSpPr>
        <p:spPr>
          <a:xfrm>
            <a:off x="1143000" y="685800"/>
            <a:ext cx="4572000" cy="3429000"/>
          </a:xfrm>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0861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789B-6A7A-6F4A-8A3E-30D72915B6AE}" type="slidenum">
              <a:rPr lang="en-US"/>
              <a:pPr/>
              <a:t>67</a:t>
            </a:fld>
            <a:endParaRPr lang="en-US"/>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575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4901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1BE97-570A-C245-A8E7-CFAFB481C822}" type="slidenum">
              <a:rPr lang="en-US"/>
              <a:pPr/>
              <a:t>68</a:t>
            </a:fld>
            <a:endParaRPr lang="en-US"/>
          </a:p>
        </p:txBody>
      </p:sp>
      <p:sp>
        <p:nvSpPr>
          <p:cNvPr id="576514" name="Rectangle 2"/>
          <p:cNvSpPr>
            <a:spLocks noGrp="1" noRot="1" noChangeAspect="1" noChangeArrowheads="1" noTextEdit="1"/>
          </p:cNvSpPr>
          <p:nvPr>
            <p:ph type="sldImg"/>
          </p:nvPr>
        </p:nvSpPr>
        <p:spPr>
          <a:xfrm>
            <a:off x="1143000" y="685800"/>
            <a:ext cx="4572000" cy="3429000"/>
          </a:xfrm>
          <a:ln/>
        </p:spPr>
      </p:sp>
      <p:sp>
        <p:nvSpPr>
          <p:cNvPr id="57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9316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08038-23DF-B04C-A406-D8CFC819E815}" type="slidenum">
              <a:rPr lang="en-US"/>
              <a:pPr/>
              <a:t>69</a:t>
            </a:fld>
            <a:endParaRPr lang="en-US"/>
          </a:p>
        </p:txBody>
      </p:sp>
      <p:sp>
        <p:nvSpPr>
          <p:cNvPr id="577538" name="Rectangle 2"/>
          <p:cNvSpPr>
            <a:spLocks noGrp="1" noRot="1" noChangeAspect="1" noChangeArrowheads="1" noTextEdit="1"/>
          </p:cNvSpPr>
          <p:nvPr>
            <p:ph type="sldImg"/>
          </p:nvPr>
        </p:nvSpPr>
        <p:spPr>
          <a:xfrm>
            <a:off x="1143000" y="685800"/>
            <a:ext cx="4572000" cy="3429000"/>
          </a:xfrm>
          <a:ln/>
        </p:spPr>
      </p:sp>
      <p:sp>
        <p:nvSpPr>
          <p:cNvPr id="577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4387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F8B3582-8B02-CF47-AD48-E8F88F9E5494}" type="slidenum">
              <a:rPr lang="en-US"/>
              <a:pPr/>
              <a:t>70</a:t>
            </a:fld>
            <a:endParaRPr lang="en-US"/>
          </a:p>
        </p:txBody>
      </p:sp>
    </p:spTree>
    <p:extLst>
      <p:ext uri="{BB962C8B-B14F-4D97-AF65-F5344CB8AC3E}">
        <p14:creationId xmlns:p14="http://schemas.microsoft.com/office/powerpoint/2010/main" val="1630536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41FA7-C9C9-3647-A2C8-460E0B00C868}" type="slidenum">
              <a:rPr lang="en-US"/>
              <a:pPr/>
              <a:t>71</a:t>
            </a:fld>
            <a:endParaRPr lang="en-US"/>
          </a:p>
        </p:txBody>
      </p:sp>
      <p:sp>
        <p:nvSpPr>
          <p:cNvPr id="578562" name="Rectangle 2"/>
          <p:cNvSpPr>
            <a:spLocks noGrp="1" noRot="1" noChangeAspect="1" noChangeArrowheads="1" noTextEdit="1"/>
          </p:cNvSpPr>
          <p:nvPr>
            <p:ph type="sldImg"/>
          </p:nvPr>
        </p:nvSpPr>
        <p:spPr>
          <a:xfrm>
            <a:off x="1143000" y="685800"/>
            <a:ext cx="4572000" cy="3429000"/>
          </a:xfrm>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2702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36778-78FD-0643-8387-4FA3ACD3B67F}" type="slidenum">
              <a:rPr lang="en-US"/>
              <a:pPr/>
              <a:t>72</a:t>
            </a:fld>
            <a:endParaRPr lang="en-US"/>
          </a:p>
        </p:txBody>
      </p:sp>
      <p:sp>
        <p:nvSpPr>
          <p:cNvPr id="579586" name="Rectangle 2"/>
          <p:cNvSpPr>
            <a:spLocks noGrp="1" noRot="1" noChangeAspect="1" noChangeArrowheads="1" noTextEdit="1"/>
          </p:cNvSpPr>
          <p:nvPr>
            <p:ph type="sldImg"/>
          </p:nvPr>
        </p:nvSpPr>
        <p:spPr>
          <a:xfrm>
            <a:off x="1143000" y="685800"/>
            <a:ext cx="4572000" cy="3429000"/>
          </a:xfrm>
          <a:ln/>
        </p:spPr>
      </p:sp>
      <p:sp>
        <p:nvSpPr>
          <p:cNvPr id="579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21960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C3D07-E83D-AC48-99A7-89DE992D1F91}" type="slidenum">
              <a:rPr lang="en-US"/>
              <a:pPr/>
              <a:t>73</a:t>
            </a:fld>
            <a:endParaRPr lang="en-US"/>
          </a:p>
        </p:txBody>
      </p:sp>
      <p:sp>
        <p:nvSpPr>
          <p:cNvPr id="580610" name="Rectangle 2"/>
          <p:cNvSpPr>
            <a:spLocks noGrp="1" noRot="1" noChangeAspect="1" noChangeArrowheads="1" noTextEdit="1"/>
          </p:cNvSpPr>
          <p:nvPr>
            <p:ph type="sldImg"/>
          </p:nvPr>
        </p:nvSpPr>
        <p:spPr>
          <a:xfrm>
            <a:off x="1143000" y="685800"/>
            <a:ext cx="4572000" cy="3429000"/>
          </a:xfrm>
          <a:ln/>
        </p:spPr>
      </p:sp>
      <p:sp>
        <p:nvSpPr>
          <p:cNvPr id="58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0787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C3F7B-D72E-EF46-9FC5-DD73DE8B686E}" type="slidenum">
              <a:rPr lang="en-US"/>
              <a:pPr/>
              <a:t>74</a:t>
            </a:fld>
            <a:endParaRPr lang="en-US"/>
          </a:p>
        </p:txBody>
      </p:sp>
      <p:sp>
        <p:nvSpPr>
          <p:cNvPr id="581634" name="Rectangle 2"/>
          <p:cNvSpPr>
            <a:spLocks noGrp="1" noRot="1" noChangeAspect="1" noChangeArrowheads="1" noTextEdit="1"/>
          </p:cNvSpPr>
          <p:nvPr>
            <p:ph type="sldImg"/>
          </p:nvPr>
        </p:nvSpPr>
        <p:spPr>
          <a:xfrm>
            <a:off x="1143000" y="685800"/>
            <a:ext cx="4572000" cy="3429000"/>
          </a:xfrm>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587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3D87B-4338-0E48-A8A7-007FE664435E}" type="slidenum">
              <a:rPr lang="en-US"/>
              <a:pPr/>
              <a:t>7</a:t>
            </a:fld>
            <a:endParaRPr lang="en-US"/>
          </a:p>
        </p:txBody>
      </p:sp>
      <p:sp>
        <p:nvSpPr>
          <p:cNvPr id="518146" name="Rectangle 2"/>
          <p:cNvSpPr>
            <a:spLocks noGrp="1" noRot="1" noChangeAspect="1" noChangeArrowheads="1" noTextEdit="1"/>
          </p:cNvSpPr>
          <p:nvPr>
            <p:ph type="sldImg"/>
          </p:nvPr>
        </p:nvSpPr>
        <p:spPr>
          <a:xfrm>
            <a:off x="1143000" y="685800"/>
            <a:ext cx="4572000" cy="3429000"/>
          </a:xfrm>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6719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2A38A-DA6D-6C44-8EE5-BAA6762F7FF3}" type="slidenum">
              <a:rPr lang="en-US"/>
              <a:pPr/>
              <a:t>75</a:t>
            </a:fld>
            <a:endParaRPr lang="en-US"/>
          </a:p>
        </p:txBody>
      </p:sp>
      <p:sp>
        <p:nvSpPr>
          <p:cNvPr id="582658" name="Rectangle 2"/>
          <p:cNvSpPr>
            <a:spLocks noGrp="1" noRot="1" noChangeAspect="1" noChangeArrowheads="1" noTextEdit="1"/>
          </p:cNvSpPr>
          <p:nvPr>
            <p:ph type="sldImg"/>
          </p:nvPr>
        </p:nvSpPr>
        <p:spPr>
          <a:xfrm>
            <a:off x="1143000" y="685800"/>
            <a:ext cx="4572000" cy="3429000"/>
          </a:xfrm>
          <a:ln/>
        </p:spPr>
      </p:sp>
      <p:sp>
        <p:nvSpPr>
          <p:cNvPr id="58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782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19ABC-263C-914A-9D48-6F41F4380FDF}" type="slidenum">
              <a:rPr lang="en-US"/>
              <a:pPr/>
              <a:t>76</a:t>
            </a:fld>
            <a:endParaRPr lang="en-US"/>
          </a:p>
        </p:txBody>
      </p:sp>
      <p:sp>
        <p:nvSpPr>
          <p:cNvPr id="583682" name="Rectangle 2"/>
          <p:cNvSpPr>
            <a:spLocks noGrp="1" noRot="1" noChangeAspect="1" noChangeArrowheads="1" noTextEdit="1"/>
          </p:cNvSpPr>
          <p:nvPr>
            <p:ph type="sldImg"/>
          </p:nvPr>
        </p:nvSpPr>
        <p:spPr>
          <a:xfrm>
            <a:off x="1143000" y="685800"/>
            <a:ext cx="4572000" cy="3429000"/>
          </a:xfrm>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2751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6517C-9837-B049-B522-5E42458C60AC}" type="slidenum">
              <a:rPr lang="en-US"/>
              <a:pPr/>
              <a:t>77</a:t>
            </a:fld>
            <a:endParaRPr lang="en-US"/>
          </a:p>
        </p:txBody>
      </p:sp>
      <p:sp>
        <p:nvSpPr>
          <p:cNvPr id="584706" name="Rectangle 2"/>
          <p:cNvSpPr>
            <a:spLocks noGrp="1" noRot="1" noChangeAspect="1" noChangeArrowheads="1" noTextEdit="1"/>
          </p:cNvSpPr>
          <p:nvPr>
            <p:ph type="sldImg"/>
          </p:nvPr>
        </p:nvSpPr>
        <p:spPr>
          <a:xfrm>
            <a:off x="1143000" y="685800"/>
            <a:ext cx="4572000" cy="3429000"/>
          </a:xfrm>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1272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25C3F-35FB-B943-8471-86EF1ADC88EE}" type="slidenum">
              <a:rPr lang="en-US"/>
              <a:pPr/>
              <a:t>79</a:t>
            </a:fld>
            <a:endParaRPr lang="en-US"/>
          </a:p>
        </p:txBody>
      </p:sp>
      <p:sp>
        <p:nvSpPr>
          <p:cNvPr id="591874" name="Rectangle 2"/>
          <p:cNvSpPr>
            <a:spLocks noGrp="1" noRot="1" noChangeAspect="1" noChangeArrowheads="1" noTextEdit="1"/>
          </p:cNvSpPr>
          <p:nvPr>
            <p:ph type="sldImg"/>
          </p:nvPr>
        </p:nvSpPr>
        <p:spPr>
          <a:xfrm>
            <a:off x="1143000" y="685800"/>
            <a:ext cx="4572000" cy="3429000"/>
          </a:xfrm>
          <a:ln/>
        </p:spPr>
      </p:sp>
      <p:sp>
        <p:nvSpPr>
          <p:cNvPr id="59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03720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2AF3F-5C95-3547-A9CF-D41B0FBF746B}" type="slidenum">
              <a:rPr lang="en-US"/>
              <a:pPr/>
              <a:t>80</a:t>
            </a:fld>
            <a:endParaRPr lang="en-US"/>
          </a:p>
        </p:txBody>
      </p:sp>
      <p:sp>
        <p:nvSpPr>
          <p:cNvPr id="592898" name="Rectangle 2"/>
          <p:cNvSpPr>
            <a:spLocks noGrp="1" noRot="1" noChangeAspect="1" noChangeArrowheads="1" noTextEdit="1"/>
          </p:cNvSpPr>
          <p:nvPr>
            <p:ph type="sldImg"/>
          </p:nvPr>
        </p:nvSpPr>
        <p:spPr>
          <a:xfrm>
            <a:off x="1143000" y="685800"/>
            <a:ext cx="4572000" cy="3429000"/>
          </a:xfrm>
          <a:ln/>
        </p:spPr>
      </p:sp>
      <p:sp>
        <p:nvSpPr>
          <p:cNvPr id="59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3111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E30FB-1574-9741-95A3-00AA3005708B}" type="slidenum">
              <a:rPr lang="en-US"/>
              <a:pPr/>
              <a:t>81</a:t>
            </a:fld>
            <a:endParaRPr lang="en-US"/>
          </a:p>
        </p:txBody>
      </p:sp>
      <p:sp>
        <p:nvSpPr>
          <p:cNvPr id="593922" name="Rectangle 2"/>
          <p:cNvSpPr>
            <a:spLocks noGrp="1" noRot="1" noChangeAspect="1" noChangeArrowheads="1" noTextEdit="1"/>
          </p:cNvSpPr>
          <p:nvPr>
            <p:ph type="sldImg"/>
          </p:nvPr>
        </p:nvSpPr>
        <p:spPr>
          <a:xfrm>
            <a:off x="1143000" y="685800"/>
            <a:ext cx="4572000" cy="3429000"/>
          </a:xfrm>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0417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4D95C-3317-C545-BA08-8FC842D23F08}" type="slidenum">
              <a:rPr lang="en-US"/>
              <a:pPr/>
              <a:t>82</a:t>
            </a:fld>
            <a:endParaRPr lang="en-US"/>
          </a:p>
        </p:txBody>
      </p:sp>
      <p:sp>
        <p:nvSpPr>
          <p:cNvPr id="594946" name="Rectangle 2"/>
          <p:cNvSpPr>
            <a:spLocks noGrp="1" noRot="1" noChangeAspect="1" noChangeArrowheads="1" noTextEdit="1"/>
          </p:cNvSpPr>
          <p:nvPr>
            <p:ph type="sldImg"/>
          </p:nvPr>
        </p:nvSpPr>
        <p:spPr>
          <a:xfrm>
            <a:off x="1143000" y="685800"/>
            <a:ext cx="4572000" cy="3429000"/>
          </a:xfrm>
          <a:ln/>
        </p:spPr>
      </p:sp>
      <p:sp>
        <p:nvSpPr>
          <p:cNvPr id="59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7505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930BB-3566-2A45-8E10-8AF5CFA9C62E}" type="slidenum">
              <a:rPr lang="en-US"/>
              <a:pPr/>
              <a:t>83</a:t>
            </a:fld>
            <a:endParaRPr lang="en-US"/>
          </a:p>
        </p:txBody>
      </p:sp>
      <p:sp>
        <p:nvSpPr>
          <p:cNvPr id="595970" name="Rectangle 2"/>
          <p:cNvSpPr>
            <a:spLocks noGrp="1" noRot="1" noChangeAspect="1" noChangeArrowheads="1" noTextEdit="1"/>
          </p:cNvSpPr>
          <p:nvPr>
            <p:ph type="sldImg"/>
          </p:nvPr>
        </p:nvSpPr>
        <p:spPr>
          <a:xfrm>
            <a:off x="1143000" y="685800"/>
            <a:ext cx="4572000" cy="3429000"/>
          </a:xfrm>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0937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7B4152B-96AB-A24D-A763-1AD9C35A5D2A}" type="slidenum">
              <a:rPr lang="en-US"/>
              <a:pPr/>
              <a:t>84</a:t>
            </a:fld>
            <a:endParaRPr lang="en-US"/>
          </a:p>
        </p:txBody>
      </p:sp>
    </p:spTree>
    <p:extLst>
      <p:ext uri="{BB962C8B-B14F-4D97-AF65-F5344CB8AC3E}">
        <p14:creationId xmlns:p14="http://schemas.microsoft.com/office/powerpoint/2010/main" val="10970995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6E2C4-C969-1245-8596-42D71B003C8A}" type="slidenum">
              <a:rPr lang="en-US"/>
              <a:pPr/>
              <a:t>85</a:t>
            </a:fld>
            <a:endParaRPr lang="en-US"/>
          </a:p>
        </p:txBody>
      </p:sp>
      <p:sp>
        <p:nvSpPr>
          <p:cNvPr id="596994" name="Rectangle 2"/>
          <p:cNvSpPr>
            <a:spLocks noGrp="1" noRot="1" noChangeAspect="1" noChangeArrowheads="1" noTextEdit="1"/>
          </p:cNvSpPr>
          <p:nvPr>
            <p:ph type="sldImg"/>
          </p:nvPr>
        </p:nvSpPr>
        <p:spPr>
          <a:xfrm>
            <a:off x="1143000" y="685800"/>
            <a:ext cx="4572000" cy="3429000"/>
          </a:xfrm>
          <a:ln/>
        </p:spPr>
      </p:sp>
      <p:sp>
        <p:nvSpPr>
          <p:cNvPr id="596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430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87E2CD-F555-5645-982F-1D665D80A59D}" type="slidenum">
              <a:rPr lang="en-US"/>
              <a:pPr/>
              <a:t>8</a:t>
            </a:fld>
            <a:endParaRPr lang="en-US"/>
          </a:p>
        </p:txBody>
      </p:sp>
      <p:sp>
        <p:nvSpPr>
          <p:cNvPr id="519170" name="Rectangle 2"/>
          <p:cNvSpPr>
            <a:spLocks noGrp="1" noRot="1" noChangeAspect="1" noChangeArrowheads="1" noTextEdit="1"/>
          </p:cNvSpPr>
          <p:nvPr>
            <p:ph type="sldImg"/>
          </p:nvPr>
        </p:nvSpPr>
        <p:spPr>
          <a:xfrm>
            <a:off x="1143000" y="685800"/>
            <a:ext cx="4572000" cy="3429000"/>
          </a:xfrm>
          <a:ln/>
        </p:spPr>
      </p:sp>
      <p:sp>
        <p:nvSpPr>
          <p:cNvPr id="51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8171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65840-1C13-4842-8B0A-2F6E2F34C412}" type="slidenum">
              <a:rPr lang="en-US"/>
              <a:pPr/>
              <a:t>86</a:t>
            </a:fld>
            <a:endParaRPr lang="en-US"/>
          </a:p>
        </p:txBody>
      </p:sp>
      <p:sp>
        <p:nvSpPr>
          <p:cNvPr id="598018" name="Rectangle 2"/>
          <p:cNvSpPr>
            <a:spLocks noGrp="1" noRot="1" noChangeAspect="1" noChangeArrowheads="1" noTextEdit="1"/>
          </p:cNvSpPr>
          <p:nvPr>
            <p:ph type="sldImg"/>
          </p:nvPr>
        </p:nvSpPr>
        <p:spPr>
          <a:xfrm>
            <a:off x="1143000" y="685800"/>
            <a:ext cx="4572000" cy="3429000"/>
          </a:xfrm>
          <a:ln/>
        </p:spPr>
      </p:sp>
      <p:sp>
        <p:nvSpPr>
          <p:cNvPr id="598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7767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03039-8FC2-8041-8D1B-97F70771097C}" type="slidenum">
              <a:rPr lang="en-US"/>
              <a:pPr/>
              <a:t>87</a:t>
            </a:fld>
            <a:endParaRPr lang="en-US"/>
          </a:p>
        </p:txBody>
      </p:sp>
      <p:sp>
        <p:nvSpPr>
          <p:cNvPr id="599042" name="Rectangle 2"/>
          <p:cNvSpPr>
            <a:spLocks noGrp="1" noRot="1" noChangeAspect="1" noChangeArrowheads="1" noTextEdit="1"/>
          </p:cNvSpPr>
          <p:nvPr>
            <p:ph type="sldImg"/>
          </p:nvPr>
        </p:nvSpPr>
        <p:spPr>
          <a:xfrm>
            <a:off x="1143000" y="685800"/>
            <a:ext cx="4572000" cy="3429000"/>
          </a:xfrm>
          <a:ln/>
        </p:spPr>
      </p:sp>
      <p:sp>
        <p:nvSpPr>
          <p:cNvPr id="599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63165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25DF7-7948-3E4C-B5FC-BB7C62AF822E}" type="slidenum">
              <a:rPr lang="en-US"/>
              <a:pPr/>
              <a:t>88</a:t>
            </a:fld>
            <a:endParaRPr lang="en-US"/>
          </a:p>
        </p:txBody>
      </p:sp>
      <p:sp>
        <p:nvSpPr>
          <p:cNvPr id="602114" name="Rectangle 2"/>
          <p:cNvSpPr>
            <a:spLocks noGrp="1" noRot="1" noChangeAspect="1" noChangeArrowheads="1" noTextEdit="1"/>
          </p:cNvSpPr>
          <p:nvPr>
            <p:ph type="sldImg"/>
          </p:nvPr>
        </p:nvSpPr>
        <p:spPr>
          <a:xfrm>
            <a:off x="1143000" y="685800"/>
            <a:ext cx="4572000" cy="3429000"/>
          </a:xfrm>
          <a:ln/>
        </p:spPr>
      </p:sp>
      <p:sp>
        <p:nvSpPr>
          <p:cNvPr id="602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2262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887EF-AFB5-9241-8A6C-971A470BE827}" type="slidenum">
              <a:rPr lang="en-US"/>
              <a:pPr/>
              <a:t>89</a:t>
            </a:fld>
            <a:endParaRPr lang="en-US"/>
          </a:p>
        </p:txBody>
      </p:sp>
      <p:sp>
        <p:nvSpPr>
          <p:cNvPr id="606210" name="Rectangle 2"/>
          <p:cNvSpPr>
            <a:spLocks noGrp="1" noRot="1" noChangeAspect="1" noChangeArrowheads="1" noTextEdit="1"/>
          </p:cNvSpPr>
          <p:nvPr>
            <p:ph type="sldImg"/>
          </p:nvPr>
        </p:nvSpPr>
        <p:spPr>
          <a:xfrm>
            <a:off x="1143000" y="685800"/>
            <a:ext cx="4572000" cy="3429000"/>
          </a:xfrm>
          <a:ln/>
        </p:spPr>
      </p:sp>
      <p:sp>
        <p:nvSpPr>
          <p:cNvPr id="606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3498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40A-4127-B64B-940D-D07DE962FD48}" type="slidenum">
              <a:rPr lang="en-US"/>
              <a:pPr/>
              <a:t>90</a:t>
            </a:fld>
            <a:endParaRPr lang="en-US"/>
          </a:p>
        </p:txBody>
      </p:sp>
      <p:sp>
        <p:nvSpPr>
          <p:cNvPr id="607234" name="Rectangle 2"/>
          <p:cNvSpPr>
            <a:spLocks noGrp="1" noRot="1" noChangeAspect="1" noChangeArrowheads="1" noTextEdit="1"/>
          </p:cNvSpPr>
          <p:nvPr>
            <p:ph type="sldImg"/>
          </p:nvPr>
        </p:nvSpPr>
        <p:spPr>
          <a:xfrm>
            <a:off x="1143000" y="685800"/>
            <a:ext cx="4572000" cy="3429000"/>
          </a:xfrm>
          <a:ln/>
        </p:spPr>
      </p:sp>
      <p:sp>
        <p:nvSpPr>
          <p:cNvPr id="607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7152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9AC8A-337A-0544-B08E-EF21516D22D4}" type="slidenum">
              <a:rPr lang="en-US"/>
              <a:pPr/>
              <a:t>91</a:t>
            </a:fld>
            <a:endParaRPr lang="en-US"/>
          </a:p>
        </p:txBody>
      </p:sp>
      <p:sp>
        <p:nvSpPr>
          <p:cNvPr id="608258" name="Rectangle 2"/>
          <p:cNvSpPr>
            <a:spLocks noGrp="1" noRot="1" noChangeAspect="1" noChangeArrowheads="1" noTextEdit="1"/>
          </p:cNvSpPr>
          <p:nvPr>
            <p:ph type="sldImg"/>
          </p:nvPr>
        </p:nvSpPr>
        <p:spPr>
          <a:xfrm>
            <a:off x="1143000" y="685800"/>
            <a:ext cx="4572000" cy="3429000"/>
          </a:xfrm>
          <a:ln/>
        </p:spPr>
      </p:sp>
      <p:sp>
        <p:nvSpPr>
          <p:cNvPr id="60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4442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D3FBF0C-A9C9-CA43-962E-9BFA8DBDD7CF}" type="slidenum">
              <a:rPr lang="en-US"/>
              <a:pPr/>
              <a:t>92</a:t>
            </a:fld>
            <a:endParaRPr lang="en-US"/>
          </a:p>
        </p:txBody>
      </p:sp>
    </p:spTree>
    <p:extLst>
      <p:ext uri="{BB962C8B-B14F-4D97-AF65-F5344CB8AC3E}">
        <p14:creationId xmlns:p14="http://schemas.microsoft.com/office/powerpoint/2010/main" val="10746330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4C49D-229C-4645-B0F8-AC516402AD69}" type="slidenum">
              <a:rPr lang="en-US"/>
              <a:pPr/>
              <a:t>93</a:t>
            </a:fld>
            <a:endParaRPr lang="en-US"/>
          </a:p>
        </p:txBody>
      </p:sp>
      <p:sp>
        <p:nvSpPr>
          <p:cNvPr id="609282" name="Rectangle 2"/>
          <p:cNvSpPr>
            <a:spLocks noGrp="1" noRot="1" noChangeAspect="1" noChangeArrowheads="1" noTextEdit="1"/>
          </p:cNvSpPr>
          <p:nvPr>
            <p:ph type="sldImg"/>
          </p:nvPr>
        </p:nvSpPr>
        <p:spPr>
          <a:xfrm>
            <a:off x="1143000" y="685800"/>
            <a:ext cx="4572000" cy="3429000"/>
          </a:xfrm>
          <a:ln/>
        </p:spPr>
      </p:sp>
      <p:sp>
        <p:nvSpPr>
          <p:cNvPr id="609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5468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BA658-5257-A745-BE51-18998FFE7C5F}" type="slidenum">
              <a:rPr lang="en-US"/>
              <a:pPr/>
              <a:t>94</a:t>
            </a:fld>
            <a:endParaRPr lang="en-US"/>
          </a:p>
        </p:txBody>
      </p:sp>
      <p:sp>
        <p:nvSpPr>
          <p:cNvPr id="610306" name="Rectangle 2"/>
          <p:cNvSpPr>
            <a:spLocks noGrp="1" noRot="1" noChangeAspect="1" noChangeArrowheads="1" noTextEdit="1"/>
          </p:cNvSpPr>
          <p:nvPr>
            <p:ph type="sldImg"/>
          </p:nvPr>
        </p:nvSpPr>
        <p:spPr>
          <a:xfrm>
            <a:off x="1143000" y="685800"/>
            <a:ext cx="4572000" cy="3429000"/>
          </a:xfrm>
          <a:ln/>
        </p:spPr>
      </p:sp>
      <p:sp>
        <p:nvSpPr>
          <p:cNvPr id="610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7545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0BE5890-8FAE-334C-B6C8-889CA422873B}" type="slidenum">
              <a:rPr lang="en-US"/>
              <a:pPr/>
              <a:t>95</a:t>
            </a:fld>
            <a:endParaRPr lang="en-US"/>
          </a:p>
        </p:txBody>
      </p:sp>
    </p:spTree>
    <p:extLst>
      <p:ext uri="{BB962C8B-B14F-4D97-AF65-F5344CB8AC3E}">
        <p14:creationId xmlns:p14="http://schemas.microsoft.com/office/powerpoint/2010/main" val="110308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57A65-9603-D641-BAC7-A3787F24177D}" type="slidenum">
              <a:rPr lang="en-US"/>
              <a:pPr/>
              <a:t>9</a:t>
            </a:fld>
            <a:endParaRPr lang="en-US"/>
          </a:p>
        </p:txBody>
      </p:sp>
      <p:sp>
        <p:nvSpPr>
          <p:cNvPr id="520194" name="Rectangle 2"/>
          <p:cNvSpPr>
            <a:spLocks noGrp="1" noRot="1" noChangeAspect="1" noChangeArrowheads="1" noTextEdit="1"/>
          </p:cNvSpPr>
          <p:nvPr>
            <p:ph type="sldImg"/>
          </p:nvPr>
        </p:nvSpPr>
        <p:spPr>
          <a:xfrm>
            <a:off x="1143000" y="685800"/>
            <a:ext cx="4572000" cy="3429000"/>
          </a:xfrm>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75484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5D739-F71B-3D46-AA7C-53467B696C5A}" type="slidenum">
              <a:rPr lang="en-US"/>
              <a:pPr/>
              <a:t>96</a:t>
            </a:fld>
            <a:endParaRPr lang="en-US"/>
          </a:p>
        </p:txBody>
      </p:sp>
      <p:sp>
        <p:nvSpPr>
          <p:cNvPr id="611330" name="Rectangle 2"/>
          <p:cNvSpPr>
            <a:spLocks noGrp="1" noRot="1" noChangeAspect="1" noChangeArrowheads="1" noTextEdit="1"/>
          </p:cNvSpPr>
          <p:nvPr>
            <p:ph type="sldImg"/>
          </p:nvPr>
        </p:nvSpPr>
        <p:spPr>
          <a:xfrm>
            <a:off x="1143000" y="685800"/>
            <a:ext cx="4572000" cy="3429000"/>
          </a:xfrm>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73733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0F16F-F009-2B4E-853E-A46597CB58AE}" type="slidenum">
              <a:rPr lang="en-US"/>
              <a:pPr/>
              <a:t>97</a:t>
            </a:fld>
            <a:endParaRPr lang="en-US"/>
          </a:p>
        </p:txBody>
      </p:sp>
      <p:sp>
        <p:nvSpPr>
          <p:cNvPr id="612354" name="Rectangle 2"/>
          <p:cNvSpPr>
            <a:spLocks noGrp="1" noRot="1" noChangeAspect="1" noChangeArrowheads="1" noTextEdit="1"/>
          </p:cNvSpPr>
          <p:nvPr>
            <p:ph type="sldImg"/>
          </p:nvPr>
        </p:nvSpPr>
        <p:spPr>
          <a:xfrm>
            <a:off x="1143000" y="685800"/>
            <a:ext cx="4572000" cy="3429000"/>
          </a:xfrm>
          <a:ln/>
        </p:spPr>
      </p:sp>
      <p:sp>
        <p:nvSpPr>
          <p:cNvPr id="612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55216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E77D2BA-D4CE-5E43-8449-1C2A645270E0}" type="slidenum">
              <a:rPr lang="en-US"/>
              <a:pPr/>
              <a:t>98</a:t>
            </a:fld>
            <a:endParaRPr lang="en-US"/>
          </a:p>
        </p:txBody>
      </p:sp>
    </p:spTree>
    <p:extLst>
      <p:ext uri="{BB962C8B-B14F-4D97-AF65-F5344CB8AC3E}">
        <p14:creationId xmlns:p14="http://schemas.microsoft.com/office/powerpoint/2010/main" val="19897861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2EA0F-BA8B-DA49-BAFD-0DB69E4BA1A4}" type="slidenum">
              <a:rPr lang="en-US"/>
              <a:pPr/>
              <a:t>99</a:t>
            </a:fld>
            <a:endParaRPr lang="en-US"/>
          </a:p>
        </p:txBody>
      </p:sp>
      <p:sp>
        <p:nvSpPr>
          <p:cNvPr id="613378" name="Rectangle 2"/>
          <p:cNvSpPr>
            <a:spLocks noGrp="1" noRot="1" noChangeAspect="1" noChangeArrowheads="1" noTextEdit="1"/>
          </p:cNvSpPr>
          <p:nvPr>
            <p:ph type="sldImg"/>
          </p:nvPr>
        </p:nvSpPr>
        <p:spPr>
          <a:xfrm>
            <a:off x="1143000" y="685800"/>
            <a:ext cx="4572000" cy="3429000"/>
          </a:xfrm>
          <a:ln/>
        </p:spPr>
      </p:sp>
      <p:sp>
        <p:nvSpPr>
          <p:cNvPr id="613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9852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C3FBA-3CC8-8744-9CD4-BFF951EEFE52}" type="slidenum">
              <a:rPr lang="en-US"/>
              <a:pPr/>
              <a:t>100</a:t>
            </a:fld>
            <a:endParaRPr lang="en-US"/>
          </a:p>
        </p:txBody>
      </p:sp>
      <p:sp>
        <p:nvSpPr>
          <p:cNvPr id="614402" name="Rectangle 2"/>
          <p:cNvSpPr>
            <a:spLocks noGrp="1" noRot="1" noChangeAspect="1" noChangeArrowheads="1" noTextEdit="1"/>
          </p:cNvSpPr>
          <p:nvPr>
            <p:ph type="sldImg"/>
          </p:nvPr>
        </p:nvSpPr>
        <p:spPr>
          <a:xfrm>
            <a:off x="1143000" y="685800"/>
            <a:ext cx="4572000" cy="3429000"/>
          </a:xfrm>
          <a:ln/>
        </p:spPr>
      </p:sp>
      <p:sp>
        <p:nvSpPr>
          <p:cNvPr id="6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32034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C57E4-8DEA-F74F-A609-F50662FBCDC5}" type="slidenum">
              <a:rPr lang="en-US"/>
              <a:pPr/>
              <a:t>101</a:t>
            </a:fld>
            <a:endParaRPr lang="en-US"/>
          </a:p>
        </p:txBody>
      </p:sp>
      <p:sp>
        <p:nvSpPr>
          <p:cNvPr id="615426" name="Rectangle 2"/>
          <p:cNvSpPr>
            <a:spLocks noGrp="1" noRot="1" noChangeAspect="1" noChangeArrowheads="1" noTextEdit="1"/>
          </p:cNvSpPr>
          <p:nvPr>
            <p:ph type="sldImg"/>
          </p:nvPr>
        </p:nvSpPr>
        <p:spPr>
          <a:xfrm>
            <a:off x="1143000" y="685800"/>
            <a:ext cx="4572000" cy="3429000"/>
          </a:xfrm>
          <a:ln/>
        </p:spPr>
      </p:sp>
      <p:sp>
        <p:nvSpPr>
          <p:cNvPr id="615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13913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F5445-CF30-3E46-81D6-8A5BC45CF860}" type="slidenum">
              <a:rPr lang="en-US"/>
              <a:pPr/>
              <a:t>102</a:t>
            </a:fld>
            <a:endParaRPr lang="en-US"/>
          </a:p>
        </p:txBody>
      </p:sp>
      <p:sp>
        <p:nvSpPr>
          <p:cNvPr id="616450" name="Rectangle 2"/>
          <p:cNvSpPr>
            <a:spLocks noGrp="1" noRot="1" noChangeAspect="1" noChangeArrowheads="1" noTextEdit="1"/>
          </p:cNvSpPr>
          <p:nvPr>
            <p:ph type="sldImg"/>
          </p:nvPr>
        </p:nvSpPr>
        <p:spPr>
          <a:xfrm>
            <a:off x="1143000" y="685800"/>
            <a:ext cx="4572000" cy="3429000"/>
          </a:xfrm>
          <a:ln/>
        </p:spPr>
      </p:sp>
      <p:sp>
        <p:nvSpPr>
          <p:cNvPr id="616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70137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961CE-F6F5-D74C-80E4-00E7E3F12CFD}" type="slidenum">
              <a:rPr lang="en-US"/>
              <a:pPr/>
              <a:t>103</a:t>
            </a:fld>
            <a:endParaRPr lang="en-US"/>
          </a:p>
        </p:txBody>
      </p:sp>
      <p:sp>
        <p:nvSpPr>
          <p:cNvPr id="617474" name="Rectangle 2"/>
          <p:cNvSpPr>
            <a:spLocks noGrp="1" noRot="1" noChangeAspect="1" noChangeArrowheads="1" noTextEdit="1"/>
          </p:cNvSpPr>
          <p:nvPr>
            <p:ph type="sldImg"/>
          </p:nvPr>
        </p:nvSpPr>
        <p:spPr>
          <a:xfrm>
            <a:off x="1143000" y="685800"/>
            <a:ext cx="4572000" cy="3429000"/>
          </a:xfrm>
          <a:ln/>
        </p:spPr>
      </p:sp>
      <p:sp>
        <p:nvSpPr>
          <p:cNvPr id="617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88753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DA7C5-B311-AE4B-8559-3485D1B673F6}" type="slidenum">
              <a:rPr lang="en-US"/>
              <a:pPr/>
              <a:t>104</a:t>
            </a:fld>
            <a:endParaRPr lang="en-US"/>
          </a:p>
        </p:txBody>
      </p:sp>
      <p:sp>
        <p:nvSpPr>
          <p:cNvPr id="618498" name="Rectangle 2"/>
          <p:cNvSpPr>
            <a:spLocks noGrp="1" noRot="1" noChangeAspect="1" noChangeArrowheads="1" noTextEdit="1"/>
          </p:cNvSpPr>
          <p:nvPr>
            <p:ph type="sldImg"/>
          </p:nvPr>
        </p:nvSpPr>
        <p:spPr>
          <a:xfrm>
            <a:off x="1143000" y="685800"/>
            <a:ext cx="4572000" cy="3429000"/>
          </a:xfrm>
          <a:ln/>
        </p:spPr>
      </p:sp>
      <p:sp>
        <p:nvSpPr>
          <p:cNvPr id="618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7193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4DF1D-959B-DD4D-8A24-3DE09B52A629}" type="slidenum">
              <a:rPr lang="en-US"/>
              <a:pPr/>
              <a:t>105</a:t>
            </a:fld>
            <a:endParaRPr lang="en-US"/>
          </a:p>
        </p:txBody>
      </p:sp>
      <p:sp>
        <p:nvSpPr>
          <p:cNvPr id="619522" name="Rectangle 2"/>
          <p:cNvSpPr>
            <a:spLocks noGrp="1" noRot="1" noChangeAspect="1" noChangeArrowheads="1" noTextEdit="1"/>
          </p:cNvSpPr>
          <p:nvPr>
            <p:ph type="sldImg"/>
          </p:nvPr>
        </p:nvSpPr>
        <p:spPr>
          <a:xfrm>
            <a:off x="1143000" y="685800"/>
            <a:ext cx="4572000" cy="3429000"/>
          </a:xfrm>
          <a:ln/>
        </p:spPr>
      </p:sp>
      <p:sp>
        <p:nvSpPr>
          <p:cNvPr id="619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163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7AD4-1C3C-7444-AB6E-47FDCEDEB72E}" type="slidenum">
              <a:rPr lang="en-US"/>
              <a:pPr/>
              <a:t>10</a:t>
            </a:fld>
            <a:endParaRPr lang="en-US"/>
          </a:p>
        </p:txBody>
      </p:sp>
      <p:sp>
        <p:nvSpPr>
          <p:cNvPr id="521218" name="Rectangle 2"/>
          <p:cNvSpPr>
            <a:spLocks noGrp="1" noRot="1" noChangeAspect="1" noChangeArrowheads="1" noTextEdit="1"/>
          </p:cNvSpPr>
          <p:nvPr>
            <p:ph type="sldImg"/>
          </p:nvPr>
        </p:nvSpPr>
        <p:spPr>
          <a:xfrm>
            <a:off x="1143000" y="685800"/>
            <a:ext cx="4572000" cy="3429000"/>
          </a:xfrm>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28339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10FB2-1D78-0A49-9CD0-AE7573055FEF}" type="slidenum">
              <a:rPr lang="en-US"/>
              <a:pPr/>
              <a:t>106</a:t>
            </a:fld>
            <a:endParaRPr lang="en-US"/>
          </a:p>
        </p:txBody>
      </p:sp>
      <p:sp>
        <p:nvSpPr>
          <p:cNvPr id="620546" name="Rectangle 2"/>
          <p:cNvSpPr>
            <a:spLocks noGrp="1" noRot="1" noChangeAspect="1" noChangeArrowheads="1" noTextEdit="1"/>
          </p:cNvSpPr>
          <p:nvPr>
            <p:ph type="sldImg"/>
          </p:nvPr>
        </p:nvSpPr>
        <p:spPr>
          <a:xfrm>
            <a:off x="1143000" y="685800"/>
            <a:ext cx="4572000" cy="3429000"/>
          </a:xfrm>
          <a:ln/>
        </p:spPr>
      </p:sp>
      <p:sp>
        <p:nvSpPr>
          <p:cNvPr id="620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93971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106AA-6E07-8145-B3A2-846649A12180}" type="slidenum">
              <a:rPr lang="en-US"/>
              <a:pPr/>
              <a:t>107</a:t>
            </a:fld>
            <a:endParaRPr lang="en-US"/>
          </a:p>
        </p:txBody>
      </p:sp>
      <p:sp>
        <p:nvSpPr>
          <p:cNvPr id="621570" name="Rectangle 2"/>
          <p:cNvSpPr>
            <a:spLocks noGrp="1" noRot="1" noChangeAspect="1" noChangeArrowheads="1" noTextEdit="1"/>
          </p:cNvSpPr>
          <p:nvPr>
            <p:ph type="sldImg"/>
          </p:nvPr>
        </p:nvSpPr>
        <p:spPr>
          <a:xfrm>
            <a:off x="1143000" y="685800"/>
            <a:ext cx="4572000" cy="3429000"/>
          </a:xfrm>
          <a:ln/>
        </p:spPr>
      </p:sp>
      <p:sp>
        <p:nvSpPr>
          <p:cNvPr id="621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12805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807BB-F82E-8C4E-B7BC-52418C20D4B5}" type="slidenum">
              <a:rPr lang="en-US"/>
              <a:pPr/>
              <a:t>108</a:t>
            </a:fld>
            <a:endParaRPr lang="en-US"/>
          </a:p>
        </p:txBody>
      </p:sp>
      <p:sp>
        <p:nvSpPr>
          <p:cNvPr id="622594" name="Rectangle 2"/>
          <p:cNvSpPr>
            <a:spLocks noGrp="1" noRot="1" noChangeAspect="1" noChangeArrowheads="1" noTextEdit="1"/>
          </p:cNvSpPr>
          <p:nvPr>
            <p:ph type="sldImg"/>
          </p:nvPr>
        </p:nvSpPr>
        <p:spPr>
          <a:xfrm>
            <a:off x="1143000" y="685800"/>
            <a:ext cx="4572000" cy="3429000"/>
          </a:xfrm>
          <a:ln/>
        </p:spPr>
      </p:sp>
      <p:sp>
        <p:nvSpPr>
          <p:cNvPr id="622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6815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F2BDA-5531-034D-A498-C40FAE03E8C8}" type="slidenum">
              <a:rPr lang="en-US"/>
              <a:pPr/>
              <a:t>109</a:t>
            </a:fld>
            <a:endParaRPr lang="en-US"/>
          </a:p>
        </p:txBody>
      </p:sp>
      <p:sp>
        <p:nvSpPr>
          <p:cNvPr id="623618" name="Rectangle 2"/>
          <p:cNvSpPr>
            <a:spLocks noGrp="1" noRot="1" noChangeAspect="1" noChangeArrowheads="1" noTextEdit="1"/>
          </p:cNvSpPr>
          <p:nvPr>
            <p:ph type="sldImg"/>
          </p:nvPr>
        </p:nvSpPr>
        <p:spPr>
          <a:xfrm>
            <a:off x="1143000" y="685800"/>
            <a:ext cx="4572000" cy="3429000"/>
          </a:xfrm>
          <a:ln/>
        </p:spPr>
      </p:sp>
      <p:sp>
        <p:nvSpPr>
          <p:cNvPr id="623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332141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B1437-5F18-2548-8881-AEA800215571}" type="slidenum">
              <a:rPr lang="en-US"/>
              <a:pPr/>
              <a:t>110</a:t>
            </a:fld>
            <a:endParaRPr lang="en-US"/>
          </a:p>
        </p:txBody>
      </p:sp>
      <p:sp>
        <p:nvSpPr>
          <p:cNvPr id="624642" name="Rectangle 2"/>
          <p:cNvSpPr>
            <a:spLocks noGrp="1" noRot="1" noChangeAspect="1" noChangeArrowheads="1" noTextEdit="1"/>
          </p:cNvSpPr>
          <p:nvPr>
            <p:ph type="sldImg"/>
          </p:nvPr>
        </p:nvSpPr>
        <p:spPr>
          <a:xfrm>
            <a:off x="1143000" y="685800"/>
            <a:ext cx="4572000" cy="3429000"/>
          </a:xfrm>
          <a:ln/>
        </p:spPr>
      </p:sp>
      <p:sp>
        <p:nvSpPr>
          <p:cNvPr id="624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65344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79FAA-8384-D243-924D-02B4EDED57B1}" type="slidenum">
              <a:rPr lang="en-US"/>
              <a:pPr/>
              <a:t>111</a:t>
            </a:fld>
            <a:endParaRPr lang="en-US"/>
          </a:p>
        </p:txBody>
      </p:sp>
      <p:sp>
        <p:nvSpPr>
          <p:cNvPr id="625666" name="Rectangle 2"/>
          <p:cNvSpPr>
            <a:spLocks noGrp="1" noRot="1" noChangeAspect="1" noChangeArrowheads="1" noTextEdit="1"/>
          </p:cNvSpPr>
          <p:nvPr>
            <p:ph type="sldImg"/>
          </p:nvPr>
        </p:nvSpPr>
        <p:spPr>
          <a:xfrm>
            <a:off x="1143000" y="685800"/>
            <a:ext cx="4572000" cy="3429000"/>
          </a:xfrm>
          <a:ln/>
        </p:spPr>
      </p:sp>
      <p:sp>
        <p:nvSpPr>
          <p:cNvPr id="625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73421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5B8C6-6BE4-FA4D-BE71-9D012205C27D}" type="slidenum">
              <a:rPr lang="en-US"/>
              <a:pPr/>
              <a:t>112</a:t>
            </a:fld>
            <a:endParaRPr lang="en-US"/>
          </a:p>
        </p:txBody>
      </p:sp>
      <p:sp>
        <p:nvSpPr>
          <p:cNvPr id="626690" name="Rectangle 2"/>
          <p:cNvSpPr>
            <a:spLocks noGrp="1" noRot="1" noChangeAspect="1" noChangeArrowheads="1" noTextEdit="1"/>
          </p:cNvSpPr>
          <p:nvPr>
            <p:ph type="sldImg"/>
          </p:nvPr>
        </p:nvSpPr>
        <p:spPr>
          <a:xfrm>
            <a:off x="1143000" y="685800"/>
            <a:ext cx="4572000" cy="3429000"/>
          </a:xfrm>
          <a:ln/>
        </p:spPr>
      </p:sp>
      <p:sp>
        <p:nvSpPr>
          <p:cNvPr id="626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13266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9306B-E1BD-6846-BF02-98CB922D9841}" type="slidenum">
              <a:rPr lang="en-US"/>
              <a:pPr/>
              <a:t>113</a:t>
            </a:fld>
            <a:endParaRPr lang="en-US"/>
          </a:p>
        </p:txBody>
      </p:sp>
      <p:sp>
        <p:nvSpPr>
          <p:cNvPr id="627714" name="Rectangle 2"/>
          <p:cNvSpPr>
            <a:spLocks noGrp="1" noRot="1" noChangeAspect="1" noChangeArrowheads="1" noTextEdit="1"/>
          </p:cNvSpPr>
          <p:nvPr>
            <p:ph type="sldImg"/>
          </p:nvPr>
        </p:nvSpPr>
        <p:spPr>
          <a:xfrm>
            <a:off x="1143000" y="685800"/>
            <a:ext cx="4572000" cy="3429000"/>
          </a:xfrm>
          <a:ln/>
        </p:spPr>
      </p:sp>
      <p:sp>
        <p:nvSpPr>
          <p:cNvPr id="627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89715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67585-D44A-014C-B2B4-64B728034AB2}" type="slidenum">
              <a:rPr lang="en-US"/>
              <a:pPr/>
              <a:t>114</a:t>
            </a:fld>
            <a:endParaRPr lang="en-US"/>
          </a:p>
        </p:txBody>
      </p:sp>
      <p:sp>
        <p:nvSpPr>
          <p:cNvPr id="628738" name="Rectangle 2"/>
          <p:cNvSpPr>
            <a:spLocks noGrp="1" noRot="1" noChangeAspect="1" noChangeArrowheads="1" noTextEdit="1"/>
          </p:cNvSpPr>
          <p:nvPr>
            <p:ph type="sldImg"/>
          </p:nvPr>
        </p:nvSpPr>
        <p:spPr>
          <a:xfrm>
            <a:off x="1143000" y="685800"/>
            <a:ext cx="4572000" cy="3429000"/>
          </a:xfrm>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39932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4D851-DC46-5A4B-8D67-35798A21B199}" type="slidenum">
              <a:rPr lang="en-US"/>
              <a:pPr/>
              <a:t>120</a:t>
            </a:fld>
            <a:endParaRPr lang="en-US"/>
          </a:p>
        </p:txBody>
      </p:sp>
      <p:sp>
        <p:nvSpPr>
          <p:cNvPr id="630786" name="Rectangle 2"/>
          <p:cNvSpPr>
            <a:spLocks noGrp="1" noRot="1" noChangeAspect="1" noChangeArrowheads="1" noTextEdit="1"/>
          </p:cNvSpPr>
          <p:nvPr>
            <p:ph type="sldImg"/>
          </p:nvPr>
        </p:nvSpPr>
        <p:spPr>
          <a:xfrm>
            <a:off x="1143000" y="685800"/>
            <a:ext cx="4572000" cy="3429000"/>
          </a:xfrm>
          <a:ln/>
        </p:spPr>
      </p:sp>
      <p:sp>
        <p:nvSpPr>
          <p:cNvPr id="630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834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8917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Adam Doupé, </a:t>
            </a:r>
            <a:r>
              <a:rPr lang="fr-FR" smtClean="0"/>
              <a:t>Software</a:t>
            </a:r>
            <a:r>
              <a:rPr lang="fr-FR" baseline="0" smtClean="0"/>
              <a:t> Security</a:t>
            </a:r>
            <a:endParaRPr lang="en-US" noProof="0" dirty="0"/>
          </a:p>
        </p:txBody>
      </p:sp>
    </p:spTree>
    <p:extLst>
      <p:ext uri="{BB962C8B-B14F-4D97-AF65-F5344CB8AC3E}">
        <p14:creationId xmlns:p14="http://schemas.microsoft.com/office/powerpoint/2010/main" val="2173440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926531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814312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005068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9913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86"/>
          <p:cNvPicPr>
            <a:picLocks noChangeAspect="1" noChangeArrowheads="1"/>
          </p:cNvPicPr>
          <p:nvPr userDrawn="1"/>
        </p:nvPicPr>
        <p:blipFill>
          <a:blip r:embed="rId13"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4.xml"/><Relationship Id="rId3"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 Id="rId3" Type="http://schemas.openxmlformats.org/officeDocument/2006/relationships/image" Target="../media/image1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Relationship Id="rId3" Type="http://schemas.openxmlformats.org/officeDocument/2006/relationships/image" Target="../media/image16.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7.xml"/><Relationship Id="rId3" Type="http://schemas.openxmlformats.org/officeDocument/2006/relationships/image" Target="../media/image1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9.xml"/><Relationship Id="rId3" Type="http://schemas.openxmlformats.org/officeDocument/2006/relationships/image" Target="../media/image19.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0.xml"/><Relationship Id="rId3" Type="http://schemas.openxmlformats.org/officeDocument/2006/relationships/image" Target="../media/image2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 Id="rId3" Type="http://schemas.openxmlformats.org/officeDocument/2006/relationships/image" Target="../media/image2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2.xml"/><Relationship Id="rId3" Type="http://schemas.openxmlformats.org/officeDocument/2006/relationships/image" Target="../media/image22.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3.xml"/><Relationship Id="rId3" Type="http://schemas.openxmlformats.org/officeDocument/2006/relationships/image" Target="../media/image23.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1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Insecurity</a:t>
            </a:r>
            <a:endParaRPr lang="en-US" noProof="0" dirty="0"/>
          </a:p>
        </p:txBody>
      </p:sp>
      <p:sp>
        <p:nvSpPr>
          <p:cNvPr id="3" name="Subtitle 2"/>
          <p:cNvSpPr>
            <a:spLocks noGrp="1"/>
          </p:cNvSpPr>
          <p:nvPr>
            <p:ph type="subTitle" idx="1"/>
          </p:nvPr>
        </p:nvSpPr>
        <p:spPr>
          <a:xfrm>
            <a:off x="1371600" y="3886199"/>
            <a:ext cx="6400800" cy="2059281"/>
          </a:xfrm>
        </p:spPr>
        <p:txBody>
          <a:bodyPr>
            <a:normAutofit fontScale="70000" lnSpcReduction="20000"/>
          </a:bodyPr>
          <a:lstStyle/>
          <a:p>
            <a:r>
              <a:rPr lang="en-US" noProof="0" dirty="0" smtClean="0"/>
              <a:t>CSE 545 </a:t>
            </a:r>
            <a:r>
              <a:rPr lang="en-US" dirty="0" smtClean="0"/>
              <a:t>– Software Security</a:t>
            </a:r>
          </a:p>
          <a:p>
            <a:r>
              <a:rPr lang="en-US" smtClean="0"/>
              <a:t>Spring </a:t>
            </a:r>
            <a:r>
              <a:rPr lang="en-US" smtClean="0"/>
              <a:t>2018</a:t>
            </a:r>
            <a:endParaRPr lang="en-US" dirty="0" smtClean="0"/>
          </a:p>
          <a:p>
            <a:endParaRPr lang="en-US" noProof="0" dirty="0" smtClean="0"/>
          </a:p>
          <a:p>
            <a:r>
              <a:rPr lang="en-US" dirty="0" smtClean="0"/>
              <a:t>Adam Doupé</a:t>
            </a:r>
          </a:p>
          <a:p>
            <a:r>
              <a:rPr lang="en-US" i="1" noProof="0" dirty="0" smtClean="0"/>
              <a:t>Arizona State University</a:t>
            </a:r>
            <a:endParaRPr lang="en-US" noProof="0" dirty="0" smtClean="0"/>
          </a:p>
          <a:p>
            <a:r>
              <a:rPr lang="en-US" dirty="0" smtClean="0"/>
              <a:t>http://</a:t>
            </a:r>
            <a:r>
              <a:rPr lang="en-US" dirty="0" err="1" smtClean="0"/>
              <a:t>adamdoupe.com</a:t>
            </a:r>
            <a:endParaRPr lang="en-US" noProof="0" dirty="0" smtClean="0"/>
          </a:p>
        </p:txBody>
      </p:sp>
      <p:sp>
        <p:nvSpPr>
          <p:cNvPr id="4" name="TextBox 3"/>
          <p:cNvSpPr txBox="1"/>
          <p:nvPr/>
        </p:nvSpPr>
        <p:spPr>
          <a:xfrm>
            <a:off x="0" y="6581001"/>
            <a:ext cx="5334000" cy="276999"/>
          </a:xfrm>
          <a:prstGeom prst="rect">
            <a:avLst/>
          </a:prstGeom>
          <a:noFill/>
        </p:spPr>
        <p:txBody>
          <a:bodyPr wrap="square" rtlCol="0">
            <a:spAutoFit/>
          </a:bodyPr>
          <a:lstStyle/>
          <a:p>
            <a:r>
              <a:rPr lang="en-US" sz="1200" dirty="0" smtClean="0"/>
              <a:t>Content of some slides provided by Giovanni Vigna of UCSB, with approval</a:t>
            </a:r>
            <a:endParaRPr lang="en-US" sz="1200" dirty="0"/>
          </a:p>
        </p:txBody>
      </p:sp>
    </p:spTree>
    <p:extLst>
      <p:ext uri="{BB962C8B-B14F-4D97-AF65-F5344CB8AC3E}">
        <p14:creationId xmlns:p14="http://schemas.microsoft.com/office/powerpoint/2010/main" val="81389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26"/>
          <p:cNvSpPr>
            <a:spLocks noGrp="1" noChangeArrowheads="1"/>
          </p:cNvSpPr>
          <p:nvPr>
            <p:ph type="title"/>
          </p:nvPr>
        </p:nvSpPr>
        <p:spPr/>
        <p:txBody>
          <a:bodyPr/>
          <a:lstStyle/>
          <a:p>
            <a:r>
              <a:rPr lang="en-US" smtClean="0"/>
              <a:t>IP Options</a:t>
            </a:r>
            <a:endParaRPr lang="en-US"/>
          </a:p>
        </p:txBody>
      </p:sp>
      <p:sp>
        <p:nvSpPr>
          <p:cNvPr id="238595" name="Rectangle 1027"/>
          <p:cNvSpPr>
            <a:spLocks noGrp="1" noChangeArrowheads="1"/>
          </p:cNvSpPr>
          <p:nvPr>
            <p:ph type="body" idx="1"/>
          </p:nvPr>
        </p:nvSpPr>
        <p:spPr/>
        <p:txBody>
          <a:bodyPr>
            <a:normAutofit fontScale="92500" lnSpcReduction="10000"/>
          </a:bodyPr>
          <a:lstStyle/>
          <a:p>
            <a:r>
              <a:rPr lang="en-US" dirty="0" smtClean="0"/>
              <a:t>Variable length</a:t>
            </a:r>
          </a:p>
          <a:p>
            <a:r>
              <a:rPr lang="en-US" dirty="0" smtClean="0"/>
              <a:t>Identified by first byte</a:t>
            </a:r>
          </a:p>
          <a:p>
            <a:pPr lvl="1"/>
            <a:r>
              <a:rPr lang="en-US" dirty="0" smtClean="0"/>
              <a:t>Security and handling restrictions: used in military applications</a:t>
            </a:r>
          </a:p>
          <a:p>
            <a:pPr lvl="1"/>
            <a:r>
              <a:rPr lang="en-US" dirty="0" smtClean="0"/>
              <a:t>Record route: each router records its IP address</a:t>
            </a:r>
          </a:p>
          <a:p>
            <a:pPr lvl="1"/>
            <a:r>
              <a:rPr lang="en-US" dirty="0" smtClean="0"/>
              <a:t>Time stamp: each router records its IP address and time</a:t>
            </a:r>
          </a:p>
          <a:p>
            <a:pPr lvl="1"/>
            <a:r>
              <a:rPr lang="en-US" dirty="0" smtClean="0"/>
              <a:t>Source route: specifies a list of IP addresses that must be traversed by the datagram</a:t>
            </a:r>
          </a:p>
          <a:p>
            <a:pPr lvl="1"/>
            <a:r>
              <a:rPr lang="en-US" dirty="0" smtClean="0"/>
              <a:t>Many others…</a:t>
            </a:r>
            <a:endParaRPr lang="en-US" dirty="0"/>
          </a:p>
        </p:txBody>
      </p:sp>
    </p:spTree>
    <p:extLst>
      <p:ext uri="{BB962C8B-B14F-4D97-AF65-F5344CB8AC3E}">
        <p14:creationId xmlns:p14="http://schemas.microsoft.com/office/powerpoint/2010/main" val="47086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8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8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noFill/>
          <a:ln/>
        </p:spPr>
        <p:txBody>
          <a:bodyPr vert="horz" lIns="82207" tIns="41104" rIns="82207" bIns="41104" rtlCol="0" anchor="ctr">
            <a:normAutofit/>
          </a:bodyPr>
          <a:lstStyle/>
          <a:p>
            <a:r>
              <a:rPr lang="en-US"/>
              <a:t>TCP: Three-way Handshake</a:t>
            </a:r>
          </a:p>
        </p:txBody>
      </p:sp>
      <p:sp>
        <p:nvSpPr>
          <p:cNvPr id="343482"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dirty="0">
                <a:solidFill>
                  <a:srgbClr val="000000"/>
                </a:solidFill>
                <a:latin typeface="Roboto Light"/>
                <a:cs typeface="Roboto Light"/>
              </a:rPr>
              <a:t>Client</a:t>
            </a:r>
            <a:endParaRPr lang="it-IT" dirty="0">
              <a:latin typeface="Roboto Light"/>
              <a:cs typeface="Roboto Light"/>
            </a:endParaRPr>
          </a:p>
        </p:txBody>
      </p:sp>
      <p:sp>
        <p:nvSpPr>
          <p:cNvPr id="343483"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3484"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3485"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3486" name="Group 446"/>
          <p:cNvGrpSpPr>
            <a:grpSpLocks/>
          </p:cNvGrpSpPr>
          <p:nvPr/>
        </p:nvGrpSpPr>
        <p:grpSpPr bwMode="auto">
          <a:xfrm>
            <a:off x="3276600" y="2857500"/>
            <a:ext cx="2133600" cy="514350"/>
            <a:chOff x="1728" y="1056"/>
            <a:chExt cx="1344" cy="432"/>
          </a:xfrm>
        </p:grpSpPr>
        <p:sp>
          <p:nvSpPr>
            <p:cNvPr id="343487"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488"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489"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6574</a:t>
              </a:r>
            </a:p>
          </p:txBody>
        </p:sp>
        <p:sp>
          <p:nvSpPr>
            <p:cNvPr id="343490"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err="1">
                  <a:latin typeface="Roboto Light"/>
                  <a:cs typeface="Roboto Light"/>
                </a:rPr>
                <a:t>ack</a:t>
              </a:r>
              <a:r>
                <a:rPr lang="it-IT" sz="1100" dirty="0">
                  <a:latin typeface="Roboto Light"/>
                  <a:cs typeface="Roboto Light"/>
                </a:rPr>
                <a:t>: </a:t>
              </a:r>
              <a:r>
                <a:rPr lang="it-IT" sz="1100" dirty="0" err="1">
                  <a:latin typeface="Roboto Light"/>
                  <a:cs typeface="Roboto Light"/>
                </a:rPr>
                <a:t>0</a:t>
              </a:r>
              <a:endParaRPr lang="it-IT" sz="1100" dirty="0">
                <a:latin typeface="Roboto Light"/>
                <a:cs typeface="Roboto Light"/>
              </a:endParaRPr>
            </a:p>
          </p:txBody>
        </p:sp>
        <p:sp>
          <p:nvSpPr>
            <p:cNvPr id="343491"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43492"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ACK:</a:t>
              </a:r>
              <a:r>
                <a:rPr lang="it-IT" sz="1100" dirty="0" err="1">
                  <a:latin typeface="Roboto Light"/>
                  <a:cs typeface="Roboto Light"/>
                </a:rPr>
                <a:t>0</a:t>
              </a:r>
              <a:endParaRPr lang="it-IT" sz="1100" dirty="0">
                <a:latin typeface="Roboto Light"/>
                <a:cs typeface="Roboto Light"/>
              </a:endParaRPr>
            </a:p>
          </p:txBody>
        </p:sp>
        <p:sp>
          <p:nvSpPr>
            <p:cNvPr id="343493"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3494" name="Group 454"/>
          <p:cNvGrpSpPr>
            <a:grpSpLocks/>
          </p:cNvGrpSpPr>
          <p:nvPr/>
        </p:nvGrpSpPr>
        <p:grpSpPr bwMode="auto">
          <a:xfrm>
            <a:off x="3276600" y="3543300"/>
            <a:ext cx="2133600" cy="514350"/>
            <a:chOff x="1728" y="1056"/>
            <a:chExt cx="1344" cy="432"/>
          </a:xfrm>
        </p:grpSpPr>
        <p:sp>
          <p:nvSpPr>
            <p:cNvPr id="343495"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496"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497"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7611</a:t>
              </a:r>
            </a:p>
          </p:txBody>
        </p:sp>
        <p:sp>
          <p:nvSpPr>
            <p:cNvPr id="343498"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6575</a:t>
              </a:r>
            </a:p>
          </p:txBody>
        </p:sp>
        <p:sp>
          <p:nvSpPr>
            <p:cNvPr id="343499"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43500"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3501"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3502" name="Group 462"/>
          <p:cNvGrpSpPr>
            <a:grpSpLocks/>
          </p:cNvGrpSpPr>
          <p:nvPr/>
        </p:nvGrpSpPr>
        <p:grpSpPr bwMode="auto">
          <a:xfrm>
            <a:off x="3276600" y="4229100"/>
            <a:ext cx="2133600" cy="514350"/>
            <a:chOff x="1728" y="1056"/>
            <a:chExt cx="1344" cy="432"/>
          </a:xfrm>
        </p:grpSpPr>
        <p:sp>
          <p:nvSpPr>
            <p:cNvPr id="343503"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3504"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3505"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6575</a:t>
              </a:r>
            </a:p>
          </p:txBody>
        </p:sp>
        <p:sp>
          <p:nvSpPr>
            <p:cNvPr id="343506"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7612</a:t>
              </a:r>
            </a:p>
          </p:txBody>
        </p:sp>
        <p:sp>
          <p:nvSpPr>
            <p:cNvPr id="343507"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3508"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3509"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3510" name="Line 470"/>
          <p:cNvSpPr>
            <a:spLocks noChangeShapeType="1"/>
          </p:cNvSpPr>
          <p:nvPr/>
        </p:nvSpPr>
        <p:spPr bwMode="auto">
          <a:xfrm>
            <a:off x="3200400" y="34290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3511" name="Line 471"/>
          <p:cNvSpPr>
            <a:spLocks noChangeShapeType="1"/>
          </p:cNvSpPr>
          <p:nvPr/>
        </p:nvSpPr>
        <p:spPr bwMode="auto">
          <a:xfrm flipH="1">
            <a:off x="3124200" y="41148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3512" name="Line 472"/>
          <p:cNvSpPr>
            <a:spLocks noChangeShapeType="1"/>
          </p:cNvSpPr>
          <p:nvPr/>
        </p:nvSpPr>
        <p:spPr bwMode="auto">
          <a:xfrm>
            <a:off x="3200400" y="48006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pic>
        <p:nvPicPr>
          <p:cNvPr id="473" name="Picture 472"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74" name="Picture 473"/>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1562959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5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4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35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34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5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3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510" grpId="0" animBg="1"/>
      <p:bldP spid="343511" grpId="0" animBg="1"/>
      <p:bldP spid="3435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TCP: Three-way Handshake</a:t>
            </a:r>
          </a:p>
        </p:txBody>
      </p:sp>
      <p:sp>
        <p:nvSpPr>
          <p:cNvPr id="344067" name="Rectangle 3"/>
          <p:cNvSpPr>
            <a:spLocks noGrp="1" noChangeArrowheads="1"/>
          </p:cNvSpPr>
          <p:nvPr>
            <p:ph type="body" idx="1"/>
          </p:nvPr>
        </p:nvSpPr>
        <p:spPr/>
        <p:txBody>
          <a:bodyPr>
            <a:normAutofit/>
          </a:bodyPr>
          <a:lstStyle/>
          <a:p>
            <a:pPr>
              <a:buFontTx/>
              <a:buNone/>
            </a:pPr>
            <a:r>
              <a:rPr lang="en-US" sz="1400" b="1" dirty="0" err="1">
                <a:latin typeface="Consolas" charset="0"/>
                <a:ea typeface="Consolas" charset="0"/>
                <a:cs typeface="Consolas" charset="0"/>
              </a:rPr>
              <a:t>arp</a:t>
            </a:r>
            <a:r>
              <a:rPr lang="en-US" sz="1400" b="1" dirty="0">
                <a:latin typeface="Consolas" charset="0"/>
                <a:ea typeface="Consolas" charset="0"/>
                <a:cs typeface="Consolas" charset="0"/>
              </a:rPr>
              <a:t> who-has 192.168.1.20 tell 192.168.1.10</a:t>
            </a:r>
          </a:p>
          <a:p>
            <a:pPr>
              <a:buFontTx/>
              <a:buNone/>
            </a:pPr>
            <a:r>
              <a:rPr lang="en-US" sz="1400" b="1" dirty="0" err="1">
                <a:latin typeface="Consolas" charset="0"/>
                <a:ea typeface="Consolas" charset="0"/>
                <a:cs typeface="Consolas" charset="0"/>
              </a:rPr>
              <a:t>arp</a:t>
            </a:r>
            <a:r>
              <a:rPr lang="en-US" sz="1400" b="1" dirty="0">
                <a:latin typeface="Consolas" charset="0"/>
                <a:ea typeface="Consolas" charset="0"/>
                <a:cs typeface="Consolas" charset="0"/>
              </a:rPr>
              <a:t> reply 192.168.1.20 is-at 0:10:4b:e2:f6:4c</a:t>
            </a:r>
          </a:p>
          <a:p>
            <a:pPr>
              <a:buFontTx/>
              <a:buNone/>
            </a:pPr>
            <a:r>
              <a:rPr lang="en-US" sz="1400" b="1" dirty="0">
                <a:latin typeface="Consolas" charset="0"/>
                <a:ea typeface="Consolas" charset="0"/>
                <a:cs typeface="Consolas" charset="0"/>
              </a:rPr>
              <a:t>192.168.1.10.1026 &gt; 192.168.1.20.22: S 1015043:1015043(0)</a:t>
            </a:r>
          </a:p>
          <a:p>
            <a:pPr>
              <a:buFontTx/>
              <a:buNone/>
            </a:pPr>
            <a:r>
              <a:rPr lang="en-US" sz="1400" b="1" dirty="0">
                <a:latin typeface="Consolas" charset="0"/>
                <a:ea typeface="Consolas" charset="0"/>
                <a:cs typeface="Consolas" charset="0"/>
              </a:rPr>
              <a:t>192.168.1.20.22 &gt; 192.168.1.10.1026: S 4056577943:4056577943(0)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1015044</a:t>
            </a:r>
          </a:p>
          <a:p>
            <a:pPr>
              <a:buFontTx/>
              <a:buNone/>
            </a:pPr>
            <a:r>
              <a:rPr lang="en-US" sz="1400" b="1" dirty="0">
                <a:latin typeface="Consolas" charset="0"/>
                <a:ea typeface="Consolas" charset="0"/>
                <a:cs typeface="Consolas" charset="0"/>
              </a:rPr>
              <a:t>192.168.1.10.1026 &gt; 192.168.1.20.22: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4056577944 </a:t>
            </a:r>
          </a:p>
          <a:p>
            <a:endParaRPr lang="en-US" sz="1400" b="1" dirty="0">
              <a:latin typeface="Consolas" charset="0"/>
              <a:ea typeface="Consolas" charset="0"/>
              <a:cs typeface="Consolas" charset="0"/>
            </a:endParaRPr>
          </a:p>
        </p:txBody>
      </p:sp>
    </p:spTree>
    <p:extLst>
      <p:ext uri="{BB962C8B-B14F-4D97-AF65-F5344CB8AC3E}">
        <p14:creationId xmlns:p14="http://schemas.microsoft.com/office/powerpoint/2010/main" val="14684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4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normAutofit fontScale="90000"/>
          </a:bodyPr>
          <a:lstStyle/>
          <a:p>
            <a:r>
              <a:rPr lang="en-US"/>
              <a:t>TCP Virtual Circuit: Data Exchange</a:t>
            </a:r>
          </a:p>
        </p:txBody>
      </p:sp>
      <p:sp>
        <p:nvSpPr>
          <p:cNvPr id="345091" name="Rectangle 3"/>
          <p:cNvSpPr>
            <a:spLocks noGrp="1" noChangeArrowheads="1"/>
          </p:cNvSpPr>
          <p:nvPr>
            <p:ph type="body" idx="1"/>
          </p:nvPr>
        </p:nvSpPr>
        <p:spPr/>
        <p:txBody>
          <a:bodyPr>
            <a:normAutofit lnSpcReduction="10000"/>
          </a:bodyPr>
          <a:lstStyle/>
          <a:p>
            <a:r>
              <a:rPr lang="en-US" dirty="0"/>
              <a:t>A partner sends in each packet the acknowledgment of the previous segment and its own sequence number increased of the number of transmitted bytes</a:t>
            </a:r>
          </a:p>
          <a:p>
            <a:r>
              <a:rPr lang="en-US" dirty="0"/>
              <a:t>A partner accepts a segment of the other partner only if the numbers are inside the transmission window</a:t>
            </a:r>
          </a:p>
          <a:p>
            <a:r>
              <a:rPr lang="en-US" dirty="0"/>
              <a:t>An empty segment may be used to acknowledge the received data </a:t>
            </a:r>
          </a:p>
        </p:txBody>
      </p:sp>
    </p:spTree>
    <p:extLst>
      <p:ext uri="{BB962C8B-B14F-4D97-AF65-F5344CB8AC3E}">
        <p14:creationId xmlns:p14="http://schemas.microsoft.com/office/powerpoint/2010/main" val="20179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normAutofit fontScale="90000"/>
          </a:bodyPr>
          <a:lstStyle/>
          <a:p>
            <a:r>
              <a:rPr lang="en-US"/>
              <a:t>TCP Virtual Circuit: Data Exchange</a:t>
            </a:r>
          </a:p>
        </p:txBody>
      </p:sp>
      <p:sp>
        <p:nvSpPr>
          <p:cNvPr id="346554"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Client</a:t>
            </a:r>
            <a:endParaRPr lang="it-IT">
              <a:latin typeface="Roboto Light"/>
              <a:cs typeface="Roboto Light"/>
            </a:endParaRPr>
          </a:p>
        </p:txBody>
      </p:sp>
      <p:sp>
        <p:nvSpPr>
          <p:cNvPr id="346555"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6556"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6557"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6558" name="Group 446"/>
          <p:cNvGrpSpPr>
            <a:grpSpLocks/>
          </p:cNvGrpSpPr>
          <p:nvPr/>
        </p:nvGrpSpPr>
        <p:grpSpPr bwMode="auto">
          <a:xfrm>
            <a:off x="3276600" y="2686050"/>
            <a:ext cx="2133600" cy="514350"/>
            <a:chOff x="1728" y="1056"/>
            <a:chExt cx="1344" cy="432"/>
          </a:xfrm>
        </p:grpSpPr>
        <p:sp>
          <p:nvSpPr>
            <p:cNvPr id="346559"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60"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61"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6575</a:t>
              </a:r>
            </a:p>
          </p:txBody>
        </p:sp>
        <p:sp>
          <p:nvSpPr>
            <p:cNvPr id="346562"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ack:7612</a:t>
              </a:r>
            </a:p>
          </p:txBody>
        </p:sp>
        <p:sp>
          <p:nvSpPr>
            <p:cNvPr id="346563"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64"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65"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6566" name="Group 454"/>
          <p:cNvGrpSpPr>
            <a:grpSpLocks/>
          </p:cNvGrpSpPr>
          <p:nvPr/>
        </p:nvGrpSpPr>
        <p:grpSpPr bwMode="auto">
          <a:xfrm>
            <a:off x="3276600" y="3657600"/>
            <a:ext cx="2133600" cy="514350"/>
            <a:chOff x="1728" y="1056"/>
            <a:chExt cx="1344" cy="432"/>
          </a:xfrm>
        </p:grpSpPr>
        <p:sp>
          <p:nvSpPr>
            <p:cNvPr id="346567"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68"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69"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7612</a:t>
              </a:r>
            </a:p>
          </p:txBody>
        </p:sp>
        <p:sp>
          <p:nvSpPr>
            <p:cNvPr id="346570"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6600</a:t>
              </a:r>
            </a:p>
          </p:txBody>
        </p:sp>
        <p:sp>
          <p:nvSpPr>
            <p:cNvPr id="346571"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72"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73"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6574" name="Group 462"/>
          <p:cNvGrpSpPr>
            <a:grpSpLocks/>
          </p:cNvGrpSpPr>
          <p:nvPr/>
        </p:nvGrpSpPr>
        <p:grpSpPr bwMode="auto">
          <a:xfrm>
            <a:off x="3276600" y="4629150"/>
            <a:ext cx="2133600" cy="514350"/>
            <a:chOff x="1728" y="1056"/>
            <a:chExt cx="1344" cy="432"/>
          </a:xfrm>
        </p:grpSpPr>
        <p:sp>
          <p:nvSpPr>
            <p:cNvPr id="346575"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6576"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6577"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6600</a:t>
              </a:r>
            </a:p>
          </p:txBody>
        </p:sp>
        <p:sp>
          <p:nvSpPr>
            <p:cNvPr id="346578"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7642</a:t>
              </a:r>
            </a:p>
          </p:txBody>
        </p:sp>
        <p:sp>
          <p:nvSpPr>
            <p:cNvPr id="346579"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6580"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6581"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6582" name="Line 470"/>
          <p:cNvSpPr>
            <a:spLocks noChangeShapeType="1"/>
          </p:cNvSpPr>
          <p:nvPr/>
        </p:nvSpPr>
        <p:spPr bwMode="auto">
          <a:xfrm>
            <a:off x="3200400" y="348615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3" name="Line 471"/>
          <p:cNvSpPr>
            <a:spLocks noChangeShapeType="1"/>
          </p:cNvSpPr>
          <p:nvPr/>
        </p:nvSpPr>
        <p:spPr bwMode="auto">
          <a:xfrm flipH="1">
            <a:off x="3124200" y="44577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4" name="Line 472"/>
          <p:cNvSpPr>
            <a:spLocks noChangeShapeType="1"/>
          </p:cNvSpPr>
          <p:nvPr/>
        </p:nvSpPr>
        <p:spPr bwMode="auto">
          <a:xfrm>
            <a:off x="3200400" y="520065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6585" name="Rectangle 473"/>
          <p:cNvSpPr>
            <a:spLocks noChangeArrowheads="1"/>
          </p:cNvSpPr>
          <p:nvPr/>
        </p:nvSpPr>
        <p:spPr bwMode="auto">
          <a:xfrm>
            <a:off x="3276600" y="320040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25 bytes</a:t>
            </a:r>
          </a:p>
        </p:txBody>
      </p:sp>
      <p:sp>
        <p:nvSpPr>
          <p:cNvPr id="346586" name="Rectangle 474"/>
          <p:cNvSpPr>
            <a:spLocks noChangeArrowheads="1"/>
          </p:cNvSpPr>
          <p:nvPr/>
        </p:nvSpPr>
        <p:spPr bwMode="auto">
          <a:xfrm>
            <a:off x="3276600" y="417195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30 </a:t>
            </a:r>
            <a:r>
              <a:rPr lang="it-IT" sz="1100" dirty="0" err="1">
                <a:latin typeface="Roboto Light"/>
                <a:cs typeface="Roboto Light"/>
              </a:rPr>
              <a:t>bytes</a:t>
            </a:r>
            <a:endParaRPr lang="it-IT" sz="1100" dirty="0">
              <a:latin typeface="Roboto Light"/>
              <a:cs typeface="Roboto Light"/>
            </a:endParaRPr>
          </a:p>
        </p:txBody>
      </p:sp>
      <p:pic>
        <p:nvPicPr>
          <p:cNvPr id="475" name="Picture 474"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76" name="Picture 475"/>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70030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5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65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65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65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65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5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65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6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582" grpId="0" animBg="1"/>
      <p:bldP spid="346583" grpId="0" animBg="1"/>
      <p:bldP spid="346584" grpId="0" animBg="1"/>
      <p:bldP spid="346585" grpId="0" animBg="1"/>
      <p:bldP spid="34658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normAutofit fontScale="90000"/>
          </a:bodyPr>
          <a:lstStyle/>
          <a:p>
            <a:r>
              <a:rPr lang="en-US"/>
              <a:t>TCP Virtual Circuit: Data Exchange</a:t>
            </a:r>
          </a:p>
        </p:txBody>
      </p:sp>
      <p:sp>
        <p:nvSpPr>
          <p:cNvPr id="347139" name="Rectangle 3"/>
          <p:cNvSpPr>
            <a:spLocks noGrp="1" noChangeArrowheads="1"/>
          </p:cNvSpPr>
          <p:nvPr>
            <p:ph type="body" idx="1"/>
          </p:nvPr>
        </p:nvSpPr>
        <p:spPr/>
        <p:txBody>
          <a:bodyPr>
            <a:normAutofit/>
          </a:bodyPr>
          <a:lstStyle/>
          <a:p>
            <a:pPr>
              <a:buFontTx/>
              <a:buNone/>
            </a:pPr>
            <a:r>
              <a:rPr lang="en-US" sz="1400" b="1" dirty="0">
                <a:latin typeface="Consolas" charset="0"/>
                <a:ea typeface="Consolas" charset="0"/>
                <a:cs typeface="Consolas" charset="0"/>
              </a:rPr>
              <a:t>192.168.1.20.22 &gt; 192.168.1.10.1026: P 4056577944:4056577956(12)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1015044</a:t>
            </a:r>
          </a:p>
          <a:p>
            <a:pPr>
              <a:buFontTx/>
              <a:buNone/>
            </a:pPr>
            <a:r>
              <a:rPr lang="en-US" sz="1400" b="1" dirty="0">
                <a:latin typeface="Consolas" charset="0"/>
                <a:ea typeface="Consolas" charset="0"/>
                <a:cs typeface="Consolas" charset="0"/>
              </a:rPr>
              <a:t>192.168.1.10.1026 &gt; 192.168.1.20.22: P 1015044:1015047(3)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4056577956</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1015047</a:t>
            </a:r>
          </a:p>
          <a:p>
            <a:pPr>
              <a:buFontTx/>
              <a:buNone/>
            </a:pPr>
            <a:r>
              <a:rPr lang="en-US" sz="1400" b="1" dirty="0">
                <a:latin typeface="Consolas" charset="0"/>
                <a:ea typeface="Consolas" charset="0"/>
                <a:cs typeface="Consolas" charset="0"/>
              </a:rPr>
              <a:t>192.168.1.10.1026 &gt; 192.168.1.20.22: P 1015047:1015056(9)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4056577956</a:t>
            </a:r>
          </a:p>
          <a:p>
            <a:pPr>
              <a:buFontTx/>
              <a:buNone/>
            </a:pPr>
            <a:r>
              <a:rPr lang="en-US" sz="1400" b="1" dirty="0">
                <a:latin typeface="Consolas" charset="0"/>
                <a:ea typeface="Consolas" charset="0"/>
                <a:cs typeface="Consolas" charset="0"/>
              </a:rPr>
              <a:t>192.168.1.20.22 &gt; 192.168.1.10.1026: P 4056577956:4056577962(6)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1015056</a:t>
            </a:r>
          </a:p>
          <a:p>
            <a:pPr>
              <a:buFontTx/>
              <a:buNone/>
            </a:pPr>
            <a:r>
              <a:rPr lang="en-US" sz="1400" b="1" dirty="0">
                <a:latin typeface="Consolas" charset="0"/>
                <a:ea typeface="Consolas" charset="0"/>
                <a:cs typeface="Consolas" charset="0"/>
              </a:rPr>
              <a:t>192.168.1.10.1026 &gt; 192.168.1.20.22: P 1015056:1015066(10)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4056577962</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1015066</a:t>
            </a:r>
          </a:p>
          <a:p>
            <a:pPr>
              <a:buFontTx/>
              <a:buNone/>
            </a:pPr>
            <a:r>
              <a:rPr lang="en-US" sz="1400" b="1" dirty="0">
                <a:latin typeface="Consolas" charset="0"/>
                <a:ea typeface="Consolas" charset="0"/>
                <a:cs typeface="Consolas" charset="0"/>
              </a:rPr>
              <a:t>192.168.1.20.22 &gt; 192.168.1.10.1026: P 4056577962:4056577977(15)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1015066</a:t>
            </a:r>
          </a:p>
          <a:p>
            <a:pPr>
              <a:buFontTx/>
              <a:buNone/>
            </a:pPr>
            <a:r>
              <a:rPr lang="en-US" sz="1400" b="1" dirty="0">
                <a:latin typeface="Consolas" charset="0"/>
                <a:ea typeface="Consolas" charset="0"/>
                <a:cs typeface="Consolas" charset="0"/>
              </a:rPr>
              <a:t>192.168.1.10.1026 &gt; 192.168.1.20.22: P 1015066:1015069(3)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4056577977</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1015069</a:t>
            </a:r>
          </a:p>
        </p:txBody>
      </p:sp>
    </p:spTree>
    <p:extLst>
      <p:ext uri="{BB962C8B-B14F-4D97-AF65-F5344CB8AC3E}">
        <p14:creationId xmlns:p14="http://schemas.microsoft.com/office/powerpoint/2010/main" val="19899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71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71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7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TCP Virtual Circuit: Shutdown</a:t>
            </a:r>
          </a:p>
        </p:txBody>
      </p:sp>
      <p:sp>
        <p:nvSpPr>
          <p:cNvPr id="348163" name="Rectangle 3"/>
          <p:cNvSpPr>
            <a:spLocks noGrp="1" noChangeArrowheads="1"/>
          </p:cNvSpPr>
          <p:nvPr>
            <p:ph type="body" idx="1"/>
          </p:nvPr>
        </p:nvSpPr>
        <p:spPr/>
        <p:txBody>
          <a:bodyPr>
            <a:normAutofit fontScale="92500"/>
          </a:bodyPr>
          <a:lstStyle/>
          <a:p>
            <a:r>
              <a:rPr lang="en-US" dirty="0"/>
              <a:t>One of the partners, </a:t>
            </a:r>
            <a:r>
              <a:rPr lang="en-US" dirty="0" smtClean="0"/>
              <a:t>A</a:t>
            </a:r>
            <a:r>
              <a:rPr lang="en-US" dirty="0"/>
              <a:t>, can terminate its stream by sending a segment with the FIN flag set</a:t>
            </a:r>
          </a:p>
          <a:p>
            <a:r>
              <a:rPr lang="en-US" dirty="0"/>
              <a:t>The other partner, </a:t>
            </a:r>
            <a:r>
              <a:rPr lang="en-US" dirty="0" smtClean="0"/>
              <a:t>B</a:t>
            </a:r>
            <a:r>
              <a:rPr lang="en-US" dirty="0"/>
              <a:t>, answers with an ACK segment </a:t>
            </a:r>
          </a:p>
          <a:p>
            <a:r>
              <a:rPr lang="en-US" dirty="0"/>
              <a:t>From that point on, A will not send any data to B: it will just acknowledge data sent by B</a:t>
            </a:r>
          </a:p>
          <a:p>
            <a:r>
              <a:rPr lang="en-US" dirty="0"/>
              <a:t>When B shutdowns its stream the virtual circuit is considered closed</a:t>
            </a:r>
          </a:p>
          <a:p>
            <a:endParaRPr lang="en-US" dirty="0"/>
          </a:p>
        </p:txBody>
      </p:sp>
    </p:spTree>
    <p:extLst>
      <p:ext uri="{BB962C8B-B14F-4D97-AF65-F5344CB8AC3E}">
        <p14:creationId xmlns:p14="http://schemas.microsoft.com/office/powerpoint/2010/main" val="1046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a:t>TCP Virtual Circuit: Shutdown</a:t>
            </a:r>
          </a:p>
        </p:txBody>
      </p:sp>
      <p:sp>
        <p:nvSpPr>
          <p:cNvPr id="349626" name="Rectangle 442"/>
          <p:cNvSpPr>
            <a:spLocks noChangeArrowheads="1"/>
          </p:cNvSpPr>
          <p:nvPr/>
        </p:nvSpPr>
        <p:spPr bwMode="auto">
          <a:xfrm>
            <a:off x="1880513" y="4305300"/>
            <a:ext cx="468077"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Client</a:t>
            </a:r>
            <a:endParaRPr lang="it-IT">
              <a:latin typeface="Roboto Light"/>
              <a:cs typeface="Roboto Light"/>
            </a:endParaRPr>
          </a:p>
        </p:txBody>
      </p:sp>
      <p:sp>
        <p:nvSpPr>
          <p:cNvPr id="349627" name="Rectangle 443"/>
          <p:cNvSpPr>
            <a:spLocks noChangeArrowheads="1"/>
          </p:cNvSpPr>
          <p:nvPr/>
        </p:nvSpPr>
        <p:spPr bwMode="auto">
          <a:xfrm>
            <a:off x="6662695" y="4391025"/>
            <a:ext cx="501739" cy="230832"/>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it-IT" sz="1500">
                <a:solidFill>
                  <a:srgbClr val="000000"/>
                </a:solidFill>
                <a:latin typeface="Roboto Light"/>
                <a:cs typeface="Roboto Light"/>
              </a:rPr>
              <a:t>Server</a:t>
            </a:r>
            <a:endParaRPr lang="it-IT">
              <a:latin typeface="Roboto Light"/>
              <a:cs typeface="Roboto Light"/>
            </a:endParaRPr>
          </a:p>
        </p:txBody>
      </p:sp>
      <p:sp>
        <p:nvSpPr>
          <p:cNvPr id="349628" name="Line 444"/>
          <p:cNvSpPr>
            <a:spLocks noChangeShapeType="1"/>
          </p:cNvSpPr>
          <p:nvPr/>
        </p:nvSpPr>
        <p:spPr bwMode="auto">
          <a:xfrm>
            <a:off x="2895601" y="2686051"/>
            <a:ext cx="1588" cy="236220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sp>
        <p:nvSpPr>
          <p:cNvPr id="349629" name="Line 445"/>
          <p:cNvSpPr>
            <a:spLocks noChangeShapeType="1"/>
          </p:cNvSpPr>
          <p:nvPr/>
        </p:nvSpPr>
        <p:spPr bwMode="auto">
          <a:xfrm>
            <a:off x="5791201" y="2628901"/>
            <a:ext cx="1588" cy="2322910"/>
          </a:xfrm>
          <a:prstGeom prst="line">
            <a:avLst/>
          </a:prstGeom>
          <a:noFill/>
          <a:ln w="15875">
            <a:solidFill>
              <a:srgbClr val="000000"/>
            </a:solidFill>
            <a:round/>
            <a:headEnd/>
            <a:tailEnd/>
          </a:ln>
        </p:spPr>
        <p:txBody>
          <a:bodyPr lIns="81640" tIns="40819" rIns="81640" bIns="40819">
            <a:prstTxWarp prst="textNoShape">
              <a:avLst/>
            </a:prstTxWarp>
          </a:bodyPr>
          <a:lstStyle/>
          <a:p>
            <a:endParaRPr lang="en-US" sz="1100">
              <a:latin typeface="Roboto Light"/>
              <a:cs typeface="Roboto Light"/>
            </a:endParaRPr>
          </a:p>
        </p:txBody>
      </p:sp>
      <p:grpSp>
        <p:nvGrpSpPr>
          <p:cNvPr id="349630" name="Group 446"/>
          <p:cNvGrpSpPr>
            <a:grpSpLocks/>
          </p:cNvGrpSpPr>
          <p:nvPr/>
        </p:nvGrpSpPr>
        <p:grpSpPr bwMode="auto">
          <a:xfrm>
            <a:off x="3276600" y="2400300"/>
            <a:ext cx="2133600" cy="514350"/>
            <a:chOff x="1728" y="1056"/>
            <a:chExt cx="1344" cy="432"/>
          </a:xfrm>
        </p:grpSpPr>
        <p:sp>
          <p:nvSpPr>
            <p:cNvPr id="349631" name="Rectangle 447"/>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32" name="Rectangle 448"/>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33" name="Rectangle 449"/>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6983</a:t>
              </a:r>
            </a:p>
          </p:txBody>
        </p:sp>
        <p:sp>
          <p:nvSpPr>
            <p:cNvPr id="349634" name="Rectangle 450"/>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ack:8777</a:t>
              </a:r>
            </a:p>
          </p:txBody>
        </p:sp>
        <p:sp>
          <p:nvSpPr>
            <p:cNvPr id="349635" name="Rectangle 451"/>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36" name="Rectangle 452"/>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37" name="Rectangle 453"/>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FIN:1</a:t>
              </a:r>
            </a:p>
          </p:txBody>
        </p:sp>
      </p:grpSp>
      <p:grpSp>
        <p:nvGrpSpPr>
          <p:cNvPr id="349638" name="Group 454"/>
          <p:cNvGrpSpPr>
            <a:grpSpLocks/>
          </p:cNvGrpSpPr>
          <p:nvPr/>
        </p:nvGrpSpPr>
        <p:grpSpPr bwMode="auto">
          <a:xfrm>
            <a:off x="3276600" y="3086100"/>
            <a:ext cx="2133600" cy="514350"/>
            <a:chOff x="1728" y="1056"/>
            <a:chExt cx="1344" cy="432"/>
          </a:xfrm>
        </p:grpSpPr>
        <p:sp>
          <p:nvSpPr>
            <p:cNvPr id="349639" name="Rectangle 45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40" name="Rectangle 45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41" name="Rectangle 45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8777</a:t>
              </a:r>
            </a:p>
          </p:txBody>
        </p:sp>
        <p:sp>
          <p:nvSpPr>
            <p:cNvPr id="349642" name="Rectangle 45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6984</a:t>
              </a:r>
            </a:p>
          </p:txBody>
        </p:sp>
        <p:sp>
          <p:nvSpPr>
            <p:cNvPr id="349643" name="Rectangle 45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44" name="Rectangle 46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45" name="Rectangle 46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49646" name="Group 462"/>
          <p:cNvGrpSpPr>
            <a:grpSpLocks/>
          </p:cNvGrpSpPr>
          <p:nvPr/>
        </p:nvGrpSpPr>
        <p:grpSpPr bwMode="auto">
          <a:xfrm>
            <a:off x="3276600" y="4686300"/>
            <a:ext cx="2133600" cy="514350"/>
            <a:chOff x="1728" y="1056"/>
            <a:chExt cx="1344" cy="432"/>
          </a:xfrm>
        </p:grpSpPr>
        <p:sp>
          <p:nvSpPr>
            <p:cNvPr id="349647" name="Rectangle 463"/>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48" name="Rectangle 464"/>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49" name="Rectangle 465"/>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6984</a:t>
              </a:r>
            </a:p>
          </p:txBody>
        </p:sp>
        <p:sp>
          <p:nvSpPr>
            <p:cNvPr id="349650" name="Rectangle 466"/>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8808</a:t>
              </a:r>
            </a:p>
          </p:txBody>
        </p:sp>
        <p:sp>
          <p:nvSpPr>
            <p:cNvPr id="349651" name="Rectangle 467"/>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52" name="Rectangle 468"/>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53" name="Rectangle 469"/>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49654" name="Line 470"/>
          <p:cNvSpPr>
            <a:spLocks noChangeShapeType="1"/>
          </p:cNvSpPr>
          <p:nvPr/>
        </p:nvSpPr>
        <p:spPr bwMode="auto">
          <a:xfrm>
            <a:off x="3200400" y="29718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5" name="Line 471"/>
          <p:cNvSpPr>
            <a:spLocks noChangeShapeType="1"/>
          </p:cNvSpPr>
          <p:nvPr/>
        </p:nvSpPr>
        <p:spPr bwMode="auto">
          <a:xfrm flipH="1">
            <a:off x="3124200" y="38862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6" name="Line 472"/>
          <p:cNvSpPr>
            <a:spLocks noChangeShapeType="1"/>
          </p:cNvSpPr>
          <p:nvPr/>
        </p:nvSpPr>
        <p:spPr bwMode="auto">
          <a:xfrm>
            <a:off x="3200400" y="5257800"/>
            <a:ext cx="23622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49657" name="Rectangle 473"/>
          <p:cNvSpPr>
            <a:spLocks noChangeArrowheads="1"/>
          </p:cNvSpPr>
          <p:nvPr/>
        </p:nvSpPr>
        <p:spPr bwMode="auto">
          <a:xfrm>
            <a:off x="3276600" y="3600450"/>
            <a:ext cx="2133600" cy="2286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30 bytes</a:t>
            </a:r>
          </a:p>
        </p:txBody>
      </p:sp>
      <p:grpSp>
        <p:nvGrpSpPr>
          <p:cNvPr id="349658" name="Group 474"/>
          <p:cNvGrpSpPr>
            <a:grpSpLocks/>
          </p:cNvGrpSpPr>
          <p:nvPr/>
        </p:nvGrpSpPr>
        <p:grpSpPr bwMode="auto">
          <a:xfrm>
            <a:off x="3276600" y="4000500"/>
            <a:ext cx="2133600" cy="514350"/>
            <a:chOff x="1728" y="1056"/>
            <a:chExt cx="1344" cy="432"/>
          </a:xfrm>
        </p:grpSpPr>
        <p:sp>
          <p:nvSpPr>
            <p:cNvPr id="349659" name="Rectangle 475"/>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22</a:t>
              </a:r>
            </a:p>
          </p:txBody>
        </p:sp>
        <p:sp>
          <p:nvSpPr>
            <p:cNvPr id="349660" name="Rectangle 476"/>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49661" name="Rectangle 477"/>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8807</a:t>
              </a:r>
            </a:p>
          </p:txBody>
        </p:sp>
        <p:sp>
          <p:nvSpPr>
            <p:cNvPr id="349662" name="Rectangle 478"/>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6984</a:t>
              </a:r>
            </a:p>
          </p:txBody>
        </p:sp>
        <p:sp>
          <p:nvSpPr>
            <p:cNvPr id="349663" name="Rectangle 479"/>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49664" name="Rectangle 480"/>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49665" name="Rectangle 481"/>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FIN:1</a:t>
              </a:r>
            </a:p>
          </p:txBody>
        </p:sp>
      </p:grpSp>
      <p:sp>
        <p:nvSpPr>
          <p:cNvPr id="349666" name="Line 482"/>
          <p:cNvSpPr>
            <a:spLocks noChangeShapeType="1"/>
          </p:cNvSpPr>
          <p:nvPr/>
        </p:nvSpPr>
        <p:spPr bwMode="auto">
          <a:xfrm flipH="1">
            <a:off x="3124200" y="4572000"/>
            <a:ext cx="2438400" cy="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pic>
        <p:nvPicPr>
          <p:cNvPr id="483" name="Picture 482"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872" y="3160491"/>
            <a:ext cx="914400" cy="1108518"/>
          </a:xfrm>
          <a:prstGeom prst="rect">
            <a:avLst/>
          </a:prstGeom>
        </p:spPr>
      </p:pic>
      <p:pic>
        <p:nvPicPr>
          <p:cNvPr id="484" name="Picture 483"/>
          <p:cNvPicPr>
            <a:picLocks noChangeAspect="1"/>
          </p:cNvPicPr>
          <p:nvPr/>
        </p:nvPicPr>
        <p:blipFill>
          <a:blip r:embed="rId4"/>
          <a:stretch>
            <a:fillRect/>
          </a:stretch>
        </p:blipFill>
        <p:spPr>
          <a:xfrm>
            <a:off x="1414330" y="3513030"/>
            <a:ext cx="1105582" cy="716071"/>
          </a:xfrm>
          <a:prstGeom prst="rect">
            <a:avLst/>
          </a:prstGeom>
        </p:spPr>
      </p:pic>
    </p:spTree>
    <p:extLst>
      <p:ext uri="{BB962C8B-B14F-4D97-AF65-F5344CB8AC3E}">
        <p14:creationId xmlns:p14="http://schemas.microsoft.com/office/powerpoint/2010/main" val="9173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96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6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96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96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6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96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9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654" grpId="0" animBg="1"/>
      <p:bldP spid="349655" grpId="0" animBg="1"/>
      <p:bldP spid="349656" grpId="0" animBg="1"/>
      <p:bldP spid="349657" grpId="0" animBg="1"/>
      <p:bldP spid="34966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TCP Virtual Circuit: Shutdown</a:t>
            </a:r>
          </a:p>
        </p:txBody>
      </p:sp>
      <p:sp>
        <p:nvSpPr>
          <p:cNvPr id="350211" name="Rectangle 3"/>
          <p:cNvSpPr>
            <a:spLocks noGrp="1" noChangeArrowheads="1"/>
          </p:cNvSpPr>
          <p:nvPr>
            <p:ph type="body" idx="1"/>
          </p:nvPr>
        </p:nvSpPr>
        <p:spPr/>
        <p:txBody>
          <a:bodyPr>
            <a:normAutofit/>
          </a:bodyPr>
          <a:lstStyle/>
          <a:p>
            <a:pPr>
              <a:buFontTx/>
              <a:buNone/>
            </a:pPr>
            <a:r>
              <a:rPr lang="en-US" sz="1400" b="1" dirty="0">
                <a:latin typeface="Consolas" charset="0"/>
                <a:ea typeface="Consolas" charset="0"/>
                <a:cs typeface="Consolas" charset="0"/>
              </a:rPr>
              <a:t>192.168.1.20.22 &gt; 192.168.1.10.1026: F 4056579200:4056579200(0)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1016070</a:t>
            </a:r>
          </a:p>
          <a:p>
            <a:pPr>
              <a:buFontTx/>
              <a:buNone/>
            </a:pPr>
            <a:r>
              <a:rPr lang="en-US" sz="1400" b="1" dirty="0">
                <a:latin typeface="Consolas" charset="0"/>
                <a:ea typeface="Consolas" charset="0"/>
                <a:cs typeface="Consolas" charset="0"/>
              </a:rPr>
              <a:t>192.168.1.10.1026 &gt; 192.168.1.20.22: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4056579201</a:t>
            </a:r>
          </a:p>
          <a:p>
            <a:pPr>
              <a:buFontTx/>
              <a:buNone/>
            </a:pPr>
            <a:r>
              <a:rPr lang="en-US" sz="1400" b="1" dirty="0">
                <a:latin typeface="Consolas" charset="0"/>
                <a:ea typeface="Consolas" charset="0"/>
                <a:cs typeface="Consolas" charset="0"/>
              </a:rPr>
              <a:t>192.168.1.10.1026 &gt; 192.168.1.20.22: F 1016070:1016070(0)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4056579201</a:t>
            </a:r>
          </a:p>
          <a:p>
            <a:pPr>
              <a:buFontTx/>
              <a:buNone/>
            </a:pPr>
            <a:r>
              <a:rPr lang="en-US" sz="1400" b="1" dirty="0">
                <a:latin typeface="Consolas" charset="0"/>
                <a:ea typeface="Consolas" charset="0"/>
                <a:cs typeface="Consolas" charset="0"/>
              </a:rPr>
              <a:t>192.168.1.20.22 &gt; 192.168.1.10.1026: .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1016071</a:t>
            </a:r>
          </a:p>
        </p:txBody>
      </p:sp>
    </p:spTree>
    <p:extLst>
      <p:ext uri="{BB962C8B-B14F-4D97-AF65-F5344CB8AC3E}">
        <p14:creationId xmlns:p14="http://schemas.microsoft.com/office/powerpoint/2010/main" val="19129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2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0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smtClean="0"/>
              <a:t>TCP Portscan</a:t>
            </a:r>
            <a:endParaRPr lang="en-US"/>
          </a:p>
        </p:txBody>
      </p:sp>
      <p:sp>
        <p:nvSpPr>
          <p:cNvPr id="351235" name="Rectangle 3"/>
          <p:cNvSpPr>
            <a:spLocks noGrp="1" noChangeArrowheads="1"/>
          </p:cNvSpPr>
          <p:nvPr>
            <p:ph type="body" idx="1"/>
          </p:nvPr>
        </p:nvSpPr>
        <p:spPr/>
        <p:txBody>
          <a:bodyPr>
            <a:normAutofit fontScale="85000" lnSpcReduction="20000"/>
          </a:bodyPr>
          <a:lstStyle/>
          <a:p>
            <a:r>
              <a:rPr lang="en-US" dirty="0" smtClean="0"/>
              <a:t>Used to determine the TCP services available on a victim host</a:t>
            </a:r>
          </a:p>
          <a:p>
            <a:r>
              <a:rPr lang="en-US" dirty="0" smtClean="0"/>
              <a:t>Most services are statically associated with port numbers (see /</a:t>
            </a:r>
            <a:r>
              <a:rPr lang="en-US" dirty="0" err="1" smtClean="0"/>
              <a:t>etc</a:t>
            </a:r>
            <a:r>
              <a:rPr lang="en-US" dirty="0" smtClean="0"/>
              <a:t>/services in UNIX systems)</a:t>
            </a:r>
          </a:p>
          <a:p>
            <a:r>
              <a:rPr lang="en-US" dirty="0" smtClean="0"/>
              <a:t>In its simplest form (connect() scanning), the attacker tries to open a TCP connection to all  65535 ports of the victim host</a:t>
            </a:r>
          </a:p>
          <a:p>
            <a:r>
              <a:rPr lang="en-US" dirty="0" smtClean="0"/>
              <a:t>If the handshake is successful then the service is available</a:t>
            </a:r>
          </a:p>
          <a:p>
            <a:r>
              <a:rPr lang="en-US" dirty="0" smtClean="0"/>
              <a:t>Advantage: no need to be root</a:t>
            </a:r>
          </a:p>
          <a:p>
            <a:r>
              <a:rPr lang="en-US" dirty="0" smtClean="0"/>
              <a:t>Disadvantage: very noisy</a:t>
            </a:r>
            <a:endParaRPr lang="en-US" dirty="0"/>
          </a:p>
        </p:txBody>
      </p:sp>
    </p:spTree>
    <p:extLst>
      <p:ext uri="{BB962C8B-B14F-4D97-AF65-F5344CB8AC3E}">
        <p14:creationId xmlns:p14="http://schemas.microsoft.com/office/powerpoint/2010/main" val="4347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1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1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connect() Scan</a:t>
            </a:r>
          </a:p>
        </p:txBody>
      </p:sp>
      <p:sp>
        <p:nvSpPr>
          <p:cNvPr id="353283" name="Rectangle 3"/>
          <p:cNvSpPr>
            <a:spLocks noGrp="1" noChangeArrowheads="1"/>
          </p:cNvSpPr>
          <p:nvPr>
            <p:ph type="body" idx="1"/>
          </p:nvPr>
        </p:nvSpPr>
        <p:spPr/>
        <p:txBody>
          <a:bodyPr>
            <a:noAutofit/>
          </a:bodyPr>
          <a:lstStyle/>
          <a:p>
            <a:pPr marL="0" indent="0">
              <a:buNone/>
            </a:pPr>
            <a:r>
              <a:rPr lang="en-US" sz="1400" b="1" dirty="0" smtClean="0">
                <a:latin typeface="Consolas" charset="0"/>
                <a:ea typeface="Consolas" charset="0"/>
                <a:cs typeface="Consolas" charset="0"/>
              </a:rPr>
              <a:t>#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sT</a:t>
            </a:r>
            <a:r>
              <a:rPr lang="en-US" sz="1400" b="1" dirty="0">
                <a:latin typeface="Consolas" charset="0"/>
                <a:ea typeface="Consolas" charset="0"/>
                <a:cs typeface="Consolas" charset="0"/>
              </a:rPr>
              <a:t> 192.168.1.20</a:t>
            </a:r>
            <a:br>
              <a:rPr lang="en-US" sz="1400" b="1" dirty="0">
                <a:latin typeface="Consolas" charset="0"/>
                <a:ea typeface="Consolas" charset="0"/>
                <a:cs typeface="Consolas" charset="0"/>
              </a:rPr>
            </a:br>
            <a:r>
              <a:rPr lang="en-US" sz="1400" b="1" dirty="0">
                <a:latin typeface="Consolas" charset="0"/>
                <a:ea typeface="Consolas" charset="0"/>
                <a:cs typeface="Consolas" charset="0"/>
              </a:rPr>
              <a:t>Starting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by </a:t>
            </a:r>
            <a:r>
              <a:rPr lang="en-US" sz="1400" b="1" dirty="0" err="1">
                <a:latin typeface="Consolas" charset="0"/>
                <a:ea typeface="Consolas" charset="0"/>
                <a:cs typeface="Consolas" charset="0"/>
              </a:rPr>
              <a:t>fyodor@insecure.org</a:t>
            </a:r>
            <a:r>
              <a:rPr lang="en-US" sz="1400" b="1" dirty="0">
                <a:latin typeface="Consolas" charset="0"/>
                <a:ea typeface="Consolas" charset="0"/>
                <a:cs typeface="Consolas" charset="0"/>
              </a:rPr>
              <a:t> ( </a:t>
            </a:r>
            <a:r>
              <a:rPr lang="en-US" sz="1400" b="1" dirty="0" err="1">
                <a:latin typeface="Consolas" charset="0"/>
                <a:ea typeface="Consolas" charset="0"/>
                <a:cs typeface="Consolas" charset="0"/>
              </a:rPr>
              <a:t>www.insecure.org</a:t>
            </a: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Interesting ports on  (192.168.1.20):</a:t>
            </a:r>
            <a:br>
              <a:rPr lang="en-US" sz="1400" b="1" dirty="0">
                <a:latin typeface="Consolas" charset="0"/>
                <a:ea typeface="Consolas" charset="0"/>
                <a:cs typeface="Consolas" charset="0"/>
              </a:rPr>
            </a:br>
            <a:r>
              <a:rPr lang="en-US" sz="1400" b="1" dirty="0">
                <a:latin typeface="Consolas" charset="0"/>
                <a:ea typeface="Consolas" charset="0"/>
                <a:cs typeface="Consolas" charset="0"/>
              </a:rPr>
              <a:t>(The 1500 ports scanned but not shown below are in state: closed)</a:t>
            </a:r>
            <a:br>
              <a:rPr lang="en-US" sz="1400" b="1" dirty="0">
                <a:latin typeface="Consolas" charset="0"/>
                <a:ea typeface="Consolas" charset="0"/>
                <a:cs typeface="Consolas" charset="0"/>
              </a:rPr>
            </a:br>
            <a:r>
              <a:rPr lang="en-US" sz="1400" b="1" dirty="0">
                <a:latin typeface="Consolas" charset="0"/>
                <a:ea typeface="Consolas" charset="0"/>
                <a:cs typeface="Consolas" charset="0"/>
              </a:rPr>
              <a:t>Port       State       Service</a:t>
            </a:r>
            <a:br>
              <a:rPr lang="en-US" sz="1400" b="1" dirty="0">
                <a:latin typeface="Consolas" charset="0"/>
                <a:ea typeface="Consolas" charset="0"/>
                <a:cs typeface="Consolas" charset="0"/>
              </a:rPr>
            </a:br>
            <a:r>
              <a:rPr lang="en-US" sz="1400" b="1" dirty="0">
                <a:latin typeface="Consolas" charset="0"/>
                <a:ea typeface="Consolas" charset="0"/>
                <a:cs typeface="Consolas" charset="0"/>
              </a:rPr>
              <a:t>7/tcp      open        echo                    </a:t>
            </a:r>
            <a:br>
              <a:rPr lang="en-US" sz="1400" b="1" dirty="0">
                <a:latin typeface="Consolas" charset="0"/>
                <a:ea typeface="Consolas" charset="0"/>
                <a:cs typeface="Consolas" charset="0"/>
              </a:rPr>
            </a:br>
            <a:r>
              <a:rPr lang="en-US" sz="1400" b="1" dirty="0">
                <a:latin typeface="Consolas" charset="0"/>
                <a:ea typeface="Consolas" charset="0"/>
                <a:cs typeface="Consolas" charset="0"/>
              </a:rPr>
              <a:t>9/tcp      open        discard                 </a:t>
            </a:r>
            <a:br>
              <a:rPr lang="en-US" sz="1400" b="1" dirty="0">
                <a:latin typeface="Consolas" charset="0"/>
                <a:ea typeface="Consolas" charset="0"/>
                <a:cs typeface="Consolas" charset="0"/>
              </a:rPr>
            </a:br>
            <a:r>
              <a:rPr lang="en-US" sz="1400" b="1" dirty="0">
                <a:latin typeface="Consolas" charset="0"/>
                <a:ea typeface="Consolas" charset="0"/>
                <a:cs typeface="Consolas" charset="0"/>
              </a:rPr>
              <a:t>11/tcp     open        </a:t>
            </a:r>
            <a:r>
              <a:rPr lang="en-US" sz="1400" b="1" dirty="0" err="1">
                <a:latin typeface="Consolas" charset="0"/>
                <a:ea typeface="Consolas" charset="0"/>
                <a:cs typeface="Consolas" charset="0"/>
              </a:rPr>
              <a:t>systat</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13/tcp     open        daytime                 </a:t>
            </a:r>
            <a:br>
              <a:rPr lang="en-US" sz="1400" b="1" dirty="0">
                <a:latin typeface="Consolas" charset="0"/>
                <a:ea typeface="Consolas" charset="0"/>
                <a:cs typeface="Consolas" charset="0"/>
              </a:rPr>
            </a:br>
            <a:r>
              <a:rPr lang="en-US" sz="1400" b="1" dirty="0">
                <a:latin typeface="Consolas" charset="0"/>
                <a:ea typeface="Consolas" charset="0"/>
                <a:cs typeface="Consolas" charset="0"/>
              </a:rPr>
              <a:t>15/tcp     open        </a:t>
            </a:r>
            <a:r>
              <a:rPr lang="en-US" sz="1400" b="1" dirty="0" err="1">
                <a:latin typeface="Consolas" charset="0"/>
                <a:ea typeface="Consolas" charset="0"/>
                <a:cs typeface="Consolas" charset="0"/>
              </a:rPr>
              <a:t>netstat</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19/tcp     open        </a:t>
            </a:r>
            <a:r>
              <a:rPr lang="en-US" sz="1400" b="1" dirty="0" err="1">
                <a:latin typeface="Consolas" charset="0"/>
                <a:ea typeface="Consolas" charset="0"/>
                <a:cs typeface="Consolas" charset="0"/>
              </a:rPr>
              <a:t>chargen</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21/tcp     open        ftp                     </a:t>
            </a:r>
            <a:br>
              <a:rPr lang="en-US" sz="1400" b="1" dirty="0">
                <a:latin typeface="Consolas" charset="0"/>
                <a:ea typeface="Consolas" charset="0"/>
                <a:cs typeface="Consolas" charset="0"/>
              </a:rPr>
            </a:br>
            <a:r>
              <a:rPr lang="en-US" sz="1400" b="1" dirty="0">
                <a:latin typeface="Consolas" charset="0"/>
                <a:ea typeface="Consolas" charset="0"/>
                <a:cs typeface="Consolas" charset="0"/>
              </a:rPr>
              <a:t>22/tcp     open        </a:t>
            </a:r>
            <a:r>
              <a:rPr lang="en-US" sz="1400" b="1" dirty="0" err="1">
                <a:latin typeface="Consolas" charset="0"/>
                <a:ea typeface="Consolas" charset="0"/>
                <a:cs typeface="Consolas" charset="0"/>
              </a:rPr>
              <a:t>ssh</a:t>
            </a:r>
            <a:r>
              <a:rPr lang="en-US" sz="1400" b="1" dirty="0">
                <a:latin typeface="Consolas" charset="0"/>
                <a:ea typeface="Consolas" charset="0"/>
                <a:cs typeface="Consolas" charset="0"/>
              </a:rPr>
              <a:t>                     </a:t>
            </a:r>
            <a:br>
              <a:rPr lang="en-US" sz="1400" b="1" dirty="0">
                <a:latin typeface="Consolas" charset="0"/>
                <a:ea typeface="Consolas" charset="0"/>
                <a:cs typeface="Consolas" charset="0"/>
              </a:rPr>
            </a:br>
            <a:r>
              <a:rPr lang="en-US" sz="1400" b="1" dirty="0">
                <a:latin typeface="Consolas" charset="0"/>
                <a:ea typeface="Consolas" charset="0"/>
                <a:cs typeface="Consolas" charset="0"/>
              </a:rPr>
              <a:t>23/tcp     open        telnet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512/tcp    open        exec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513/tcp    open        login                   </a:t>
            </a:r>
            <a:br>
              <a:rPr lang="en-US" sz="1400" b="1" dirty="0">
                <a:latin typeface="Consolas" charset="0"/>
                <a:ea typeface="Consolas" charset="0"/>
                <a:cs typeface="Consolas" charset="0"/>
              </a:rPr>
            </a:br>
            <a:r>
              <a:rPr lang="en-US" sz="1400" b="1" dirty="0">
                <a:latin typeface="Consolas" charset="0"/>
                <a:ea typeface="Consolas" charset="0"/>
                <a:cs typeface="Consolas" charset="0"/>
              </a:rPr>
              <a:t>514/tcp    open        shell                   </a:t>
            </a:r>
            <a:br>
              <a:rPr lang="en-US" sz="1400" b="1" dirty="0">
                <a:latin typeface="Consolas" charset="0"/>
                <a:ea typeface="Consolas" charset="0"/>
                <a:cs typeface="Consolas" charset="0"/>
              </a:rPr>
            </a:br>
            <a:r>
              <a:rPr lang="en-US" sz="1400" b="1" dirty="0">
                <a:latin typeface="Consolas" charset="0"/>
                <a:ea typeface="Consolas" charset="0"/>
                <a:cs typeface="Consolas" charset="0"/>
              </a:rPr>
              <a:t>6000/tcp   open        X11                     </a:t>
            </a:r>
            <a:br>
              <a:rPr lang="en-US" sz="1400" b="1" dirty="0">
                <a:latin typeface="Consolas" charset="0"/>
                <a:ea typeface="Consolas" charset="0"/>
                <a:cs typeface="Consolas" charset="0"/>
              </a:rPr>
            </a:br>
            <a:r>
              <a:rPr lang="en-US" sz="1400" b="1" dirty="0">
                <a:latin typeface="Consolas" charset="0"/>
                <a:ea typeface="Consolas" charset="0"/>
                <a:cs typeface="Consolas" charset="0"/>
              </a:rPr>
              <a:t/>
            </a:r>
            <a:br>
              <a:rPr lang="en-US" sz="1400" b="1" dirty="0">
                <a:latin typeface="Consolas" charset="0"/>
                <a:ea typeface="Consolas" charset="0"/>
                <a:cs typeface="Consolas" charset="0"/>
              </a:rPr>
            </a:b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run completed -- 1 IP address (1 host up) scanned in 0 seconds</a:t>
            </a:r>
          </a:p>
        </p:txBody>
      </p:sp>
    </p:spTree>
    <p:extLst>
      <p:ext uri="{BB962C8B-B14F-4D97-AF65-F5344CB8AC3E}">
        <p14:creationId xmlns:p14="http://schemas.microsoft.com/office/powerpoint/2010/main" val="214695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IP Encapsulation</a:t>
            </a:r>
          </a:p>
        </p:txBody>
      </p:sp>
      <p:sp>
        <p:nvSpPr>
          <p:cNvPr id="63491" name="Rectangle 3"/>
          <p:cNvSpPr>
            <a:spLocks noChangeArrowheads="1"/>
          </p:cNvSpPr>
          <p:nvPr/>
        </p:nvSpPr>
        <p:spPr bwMode="auto">
          <a:xfrm>
            <a:off x="609600" y="38290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63492" name="Rectangle 4"/>
          <p:cNvSpPr>
            <a:spLocks noChangeArrowheads="1"/>
          </p:cNvSpPr>
          <p:nvPr/>
        </p:nvSpPr>
        <p:spPr bwMode="auto">
          <a:xfrm>
            <a:off x="2133600" y="38290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63493" name="Rectangle 5"/>
          <p:cNvSpPr>
            <a:spLocks noChangeArrowheads="1"/>
          </p:cNvSpPr>
          <p:nvPr/>
        </p:nvSpPr>
        <p:spPr bwMode="auto">
          <a:xfrm>
            <a:off x="2133600" y="30861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a:t>
            </a:r>
          </a:p>
        </p:txBody>
      </p:sp>
      <p:sp>
        <p:nvSpPr>
          <p:cNvPr id="63494" name="Rectangle 6"/>
          <p:cNvSpPr>
            <a:spLocks noChangeArrowheads="1"/>
          </p:cNvSpPr>
          <p:nvPr/>
        </p:nvSpPr>
        <p:spPr bwMode="auto">
          <a:xfrm>
            <a:off x="3657600" y="30861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63495" name="Line 7"/>
          <p:cNvSpPr>
            <a:spLocks noChangeShapeType="1"/>
          </p:cNvSpPr>
          <p:nvPr/>
        </p:nvSpPr>
        <p:spPr bwMode="auto">
          <a:xfrm>
            <a:off x="2133600" y="35433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63496" name="Line 8"/>
          <p:cNvSpPr>
            <a:spLocks noChangeShapeType="1"/>
          </p:cNvSpPr>
          <p:nvPr/>
        </p:nvSpPr>
        <p:spPr bwMode="auto">
          <a:xfrm>
            <a:off x="8458200" y="35433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6991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2" grpId="0" animBg="1"/>
      <p:bldP spid="63493" grpId="0" animBg="1"/>
      <p:bldP spid="63494" grpId="0" animBg="1"/>
      <p:bldP spid="63495" grpId="0" animBg="1"/>
      <p:bldP spid="6349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t>TCP SYN Scanning</a:t>
            </a:r>
          </a:p>
        </p:txBody>
      </p:sp>
      <p:sp>
        <p:nvSpPr>
          <p:cNvPr id="354307" name="Rectangle 3"/>
          <p:cNvSpPr>
            <a:spLocks noGrp="1" noChangeArrowheads="1"/>
          </p:cNvSpPr>
          <p:nvPr>
            <p:ph type="body" idx="1"/>
          </p:nvPr>
        </p:nvSpPr>
        <p:spPr/>
        <p:txBody>
          <a:bodyPr>
            <a:normAutofit fontScale="92500" lnSpcReduction="20000"/>
          </a:bodyPr>
          <a:lstStyle/>
          <a:p>
            <a:r>
              <a:rPr lang="en-US" dirty="0"/>
              <a:t>AKA </a:t>
            </a:r>
            <a:r>
              <a:rPr lang="en-US" dirty="0" smtClean="0"/>
              <a:t>"half-open</a:t>
            </a:r>
            <a:r>
              <a:rPr lang="en-US" dirty="0"/>
              <a:t>"</a:t>
            </a:r>
            <a:r>
              <a:rPr lang="en-US" dirty="0" smtClean="0"/>
              <a:t> </a:t>
            </a:r>
            <a:r>
              <a:rPr lang="en-US" dirty="0"/>
              <a:t>scanning</a:t>
            </a:r>
          </a:p>
          <a:p>
            <a:r>
              <a:rPr lang="en-US" dirty="0"/>
              <a:t>The attacker sends a SYN packet</a:t>
            </a:r>
          </a:p>
          <a:p>
            <a:r>
              <a:rPr lang="en-US" dirty="0"/>
              <a:t>If the server answers with a SYN/ACK packet then the port is open or (usually) with a RST packet if the port is closed</a:t>
            </a:r>
          </a:p>
          <a:p>
            <a:r>
              <a:rPr lang="en-US" dirty="0"/>
              <a:t>The attacker sends a RST packet instead of the final ACK</a:t>
            </a:r>
          </a:p>
          <a:p>
            <a:r>
              <a:rPr lang="en-US" dirty="0"/>
              <a:t>The connection is never open and the event is not logged by the operating system/application</a:t>
            </a:r>
            <a:br>
              <a:rPr lang="en-US" dirty="0"/>
            </a:br>
            <a:endParaRPr lang="en-US" dirty="0"/>
          </a:p>
          <a:p>
            <a:endParaRPr lang="en-US" dirty="0"/>
          </a:p>
        </p:txBody>
      </p:sp>
    </p:spTree>
    <p:extLst>
      <p:ext uri="{BB962C8B-B14F-4D97-AF65-F5344CB8AC3E}">
        <p14:creationId xmlns:p14="http://schemas.microsoft.com/office/powerpoint/2010/main" val="15525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4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4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4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TCP SYN Scanning</a:t>
            </a:r>
          </a:p>
        </p:txBody>
      </p:sp>
      <p:sp>
        <p:nvSpPr>
          <p:cNvPr id="444419" name="Rectangle 3"/>
          <p:cNvSpPr>
            <a:spLocks noGrp="1" noChangeArrowheads="1"/>
          </p:cNvSpPr>
          <p:nvPr>
            <p:ph type="body" idx="1"/>
          </p:nvPr>
        </p:nvSpPr>
        <p:spPr/>
        <p:txBody>
          <a:bodyPr>
            <a:normAutofit/>
          </a:bodyPr>
          <a:lstStyle/>
          <a:p>
            <a:pPr>
              <a:buFontTx/>
              <a:buNone/>
            </a:pPr>
            <a:r>
              <a:rPr lang="en-US" sz="1200" b="1" dirty="0">
                <a:latin typeface="Consolas" charset="0"/>
                <a:ea typeface="Consolas" charset="0"/>
                <a:cs typeface="Consolas" charset="0"/>
              </a:rPr>
              <a:t># </a:t>
            </a:r>
            <a:r>
              <a:rPr lang="en-US" sz="1200" b="1" dirty="0" err="1">
                <a:latin typeface="Consolas" charset="0"/>
                <a:ea typeface="Consolas" charset="0"/>
                <a:cs typeface="Consolas" charset="0"/>
              </a:rPr>
              <a:t>nmap</a:t>
            </a:r>
            <a:r>
              <a:rPr lang="en-US" sz="1200" b="1" dirty="0">
                <a:latin typeface="Consolas" charset="0"/>
                <a:ea typeface="Consolas" charset="0"/>
                <a:cs typeface="Consolas" charset="0"/>
              </a:rPr>
              <a:t> -</a:t>
            </a:r>
            <a:r>
              <a:rPr lang="en-US" sz="1200" b="1" dirty="0" err="1">
                <a:latin typeface="Consolas" charset="0"/>
                <a:ea typeface="Consolas" charset="0"/>
                <a:cs typeface="Consolas" charset="0"/>
              </a:rPr>
              <a:t>sS</a:t>
            </a:r>
            <a:r>
              <a:rPr lang="en-US" sz="1200" b="1" dirty="0">
                <a:latin typeface="Consolas" charset="0"/>
                <a:ea typeface="Consolas" charset="0"/>
                <a:cs typeface="Consolas" charset="0"/>
              </a:rPr>
              <a:t> 128.111.38.78</a:t>
            </a:r>
          </a:p>
          <a:p>
            <a:pPr>
              <a:buFontTx/>
              <a:buNone/>
            </a:pPr>
            <a:r>
              <a:rPr lang="en-US" sz="1200" b="1" dirty="0">
                <a:latin typeface="Consolas" charset="0"/>
                <a:ea typeface="Consolas" charset="0"/>
                <a:cs typeface="Consolas" charset="0"/>
              </a:rPr>
              <a:t>Port       State       Service</a:t>
            </a:r>
          </a:p>
          <a:p>
            <a:pPr>
              <a:buFontTx/>
              <a:buNone/>
            </a:pPr>
            <a:r>
              <a:rPr lang="en-US" sz="1200" b="1" dirty="0">
                <a:latin typeface="Consolas" charset="0"/>
                <a:ea typeface="Consolas" charset="0"/>
                <a:cs typeface="Consolas" charset="0"/>
              </a:rPr>
              <a:t>80/</a:t>
            </a:r>
            <a:r>
              <a:rPr lang="en-US" sz="1200" b="1" dirty="0" err="1">
                <a:latin typeface="Consolas" charset="0"/>
                <a:ea typeface="Consolas" charset="0"/>
                <a:cs typeface="Consolas" charset="0"/>
              </a:rPr>
              <a:t>tcp</a:t>
            </a:r>
            <a:r>
              <a:rPr lang="en-US" sz="1200" b="1" dirty="0">
                <a:latin typeface="Consolas" charset="0"/>
                <a:ea typeface="Consolas" charset="0"/>
                <a:cs typeface="Consolas" charset="0"/>
              </a:rPr>
              <a:t>     open        http                    </a:t>
            </a:r>
          </a:p>
          <a:p>
            <a:pPr>
              <a:buFontTx/>
              <a:buNone/>
            </a:pPr>
            <a:endParaRPr lang="en-US" sz="1200" b="1" dirty="0">
              <a:latin typeface="Consolas" charset="0"/>
              <a:ea typeface="Consolas" charset="0"/>
              <a:cs typeface="Consolas" charset="0"/>
            </a:endParaRPr>
          </a:p>
          <a:p>
            <a:pPr>
              <a:buFontTx/>
              <a:buNone/>
            </a:pPr>
            <a:r>
              <a:rPr lang="en-US" sz="1200" b="1" dirty="0" err="1">
                <a:latin typeface="Consolas" charset="0"/>
                <a:ea typeface="Consolas" charset="0"/>
                <a:cs typeface="Consolas" charset="0"/>
              </a:rPr>
              <a:t>Nmap</a:t>
            </a:r>
            <a:r>
              <a:rPr lang="en-US" sz="1200" b="1" dirty="0">
                <a:latin typeface="Consolas" charset="0"/>
                <a:ea typeface="Consolas" charset="0"/>
                <a:cs typeface="Consolas" charset="0"/>
              </a:rPr>
              <a:t> run completed -- 1 IP address (1 host up) scanned in 1 second</a:t>
            </a:r>
          </a:p>
          <a:p>
            <a:pPr>
              <a:buFontTx/>
              <a:buNone/>
            </a:pPr>
            <a:endParaRPr lang="en-US" sz="1200" b="1" dirty="0">
              <a:latin typeface="Consolas" charset="0"/>
              <a:ea typeface="Consolas" charset="0"/>
              <a:cs typeface="Consolas" charset="0"/>
            </a:endParaRPr>
          </a:p>
          <a:p>
            <a:pPr>
              <a:buFontTx/>
              <a:buNone/>
            </a:pPr>
            <a:r>
              <a:rPr lang="en-US" sz="1200" b="1" dirty="0">
                <a:latin typeface="Consolas" charset="0"/>
                <a:ea typeface="Consolas" charset="0"/>
                <a:cs typeface="Consolas" charset="0"/>
              </a:rPr>
              <a:t>11:27:32.249220 128.111.48.69.47146 &gt; 128.111.41.38.78: S 3886663922:3886663922(0) win 2048</a:t>
            </a:r>
          </a:p>
          <a:p>
            <a:pPr>
              <a:buFontTx/>
              <a:buNone/>
            </a:pPr>
            <a:r>
              <a:rPr lang="en-US" sz="1200" b="1" dirty="0">
                <a:latin typeface="Consolas" charset="0"/>
                <a:ea typeface="Consolas" charset="0"/>
                <a:cs typeface="Consolas" charset="0"/>
              </a:rPr>
              <a:t>11:27:32.266910 128.111.48.69.47146 &gt; 128.111.41.38.78: S 3886663922:3886663922(0) win 2048</a:t>
            </a:r>
          </a:p>
          <a:p>
            <a:pPr>
              <a:buFontTx/>
              <a:buNone/>
            </a:pPr>
            <a:r>
              <a:rPr lang="en-US" sz="1200" b="1" dirty="0">
                <a:latin typeface="Consolas" charset="0"/>
                <a:ea typeface="Consolas" charset="0"/>
                <a:cs typeface="Consolas" charset="0"/>
              </a:rPr>
              <a:t>11:27:32.266914 128.111.48.69.47146 &gt; 128.111.41.38.81: S 3886663922:3886663922(0) win 2048</a:t>
            </a:r>
          </a:p>
          <a:p>
            <a:pPr>
              <a:buFontTx/>
              <a:buNone/>
            </a:pPr>
            <a:r>
              <a:rPr lang="en-US" sz="1200" b="1" dirty="0">
                <a:latin typeface="Consolas" charset="0"/>
                <a:ea typeface="Consolas" charset="0"/>
                <a:cs typeface="Consolas" charset="0"/>
              </a:rPr>
              <a:t>11:27:32.266918 128.111.48.69.47146 &gt; 128.111.41.38.82: S 3886663922:3886663922(0) win 2048</a:t>
            </a:r>
          </a:p>
          <a:p>
            <a:pPr>
              <a:buFontTx/>
              <a:buNone/>
            </a:pPr>
            <a:r>
              <a:rPr lang="en-US" sz="1200" b="1" dirty="0">
                <a:latin typeface="Consolas" charset="0"/>
                <a:ea typeface="Consolas" charset="0"/>
                <a:cs typeface="Consolas" charset="0"/>
              </a:rPr>
              <a:t>11:27:32.266923 128.111.48.69.47146 &gt; 128.111.41.38.80: S 3886663922:3886663922(0) win 2048</a:t>
            </a:r>
          </a:p>
          <a:p>
            <a:pPr>
              <a:buFontTx/>
              <a:buNone/>
            </a:pPr>
            <a:r>
              <a:rPr lang="en-US" sz="1200" b="1" dirty="0">
                <a:latin typeface="Consolas" charset="0"/>
                <a:ea typeface="Consolas" charset="0"/>
                <a:cs typeface="Consolas" charset="0"/>
              </a:rPr>
              <a:t>11:27:32.266925 128.111.48.69.47146 &gt; 128.111.41.38.79: S 3886663922:3886663922(0) win 2048</a:t>
            </a:r>
          </a:p>
          <a:p>
            <a:pPr>
              <a:buFontTx/>
              <a:buNone/>
            </a:pPr>
            <a:r>
              <a:rPr lang="en-US" sz="1200" b="1" dirty="0">
                <a:latin typeface="Consolas" charset="0"/>
                <a:ea typeface="Consolas" charset="0"/>
                <a:cs typeface="Consolas" charset="0"/>
              </a:rPr>
              <a:t>11:27:32.267904 128.111.41.38.78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11:27:32.267970 128.111.41.38.81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11:27:32.268038 128.111.41.38.82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r>
              <a:rPr lang="en-US" sz="1200" b="1" dirty="0">
                <a:latin typeface="Consolas" charset="0"/>
                <a:ea typeface="Consolas" charset="0"/>
                <a:cs typeface="Consolas" charset="0"/>
              </a:rPr>
              <a:t>11:27:32.268106 128.111.41.38.80 &gt; 128.111.48.69.47146: S 1441896698:1441896698(0)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5840 &lt;</a:t>
            </a:r>
            <a:r>
              <a:rPr lang="en-US" sz="1200" b="1" dirty="0" err="1">
                <a:latin typeface="Consolas" charset="0"/>
                <a:ea typeface="Consolas" charset="0"/>
                <a:cs typeface="Consolas" charset="0"/>
              </a:rPr>
              <a:t>mss</a:t>
            </a:r>
            <a:r>
              <a:rPr lang="en-US" sz="1200" b="1" dirty="0">
                <a:latin typeface="Consolas" charset="0"/>
                <a:ea typeface="Consolas" charset="0"/>
                <a:cs typeface="Consolas" charset="0"/>
              </a:rPr>
              <a:t> 1460&gt; (DF)</a:t>
            </a:r>
          </a:p>
          <a:p>
            <a:pPr>
              <a:buFontTx/>
              <a:buNone/>
            </a:pPr>
            <a:r>
              <a:rPr lang="en-US" sz="1200" b="1" dirty="0">
                <a:latin typeface="Consolas" charset="0"/>
                <a:ea typeface="Consolas" charset="0"/>
                <a:cs typeface="Consolas" charset="0"/>
              </a:rPr>
              <a:t>11:27:32.268121 128.111.48.69.47146 &gt; 128.111.41.38.80: R 3886663923:3886663923(0) win 0 (DF)</a:t>
            </a:r>
          </a:p>
          <a:p>
            <a:pPr>
              <a:buFontTx/>
              <a:buNone/>
            </a:pPr>
            <a:r>
              <a:rPr lang="en-US" sz="1200" b="1" dirty="0">
                <a:latin typeface="Consolas" charset="0"/>
                <a:ea typeface="Consolas" charset="0"/>
                <a:cs typeface="Consolas" charset="0"/>
              </a:rPr>
              <a:t>11:27:32.268174 128.111.41.38.79 &gt; 128.111.48.69.47146: R 0:0(0) </a:t>
            </a:r>
            <a:r>
              <a:rPr lang="en-US" sz="1200" b="1" dirty="0" err="1">
                <a:latin typeface="Consolas" charset="0"/>
                <a:ea typeface="Consolas" charset="0"/>
                <a:cs typeface="Consolas" charset="0"/>
              </a:rPr>
              <a:t>ack</a:t>
            </a:r>
            <a:r>
              <a:rPr lang="en-US" sz="1200" b="1" dirty="0">
                <a:latin typeface="Consolas" charset="0"/>
                <a:ea typeface="Consolas" charset="0"/>
                <a:cs typeface="Consolas" charset="0"/>
              </a:rPr>
              <a:t> 3886663923 win 0 (DF)</a:t>
            </a:r>
          </a:p>
          <a:p>
            <a:pPr>
              <a:buFontTx/>
              <a:buNone/>
            </a:pPr>
            <a:endParaRPr lang="en-US" sz="1200" b="1" dirty="0">
              <a:latin typeface="Consolas" charset="0"/>
              <a:ea typeface="Consolas" charset="0"/>
              <a:cs typeface="Consolas" charset="0"/>
            </a:endParaRPr>
          </a:p>
        </p:txBody>
      </p:sp>
    </p:spTree>
    <p:extLst>
      <p:ext uri="{BB962C8B-B14F-4D97-AF65-F5344CB8AC3E}">
        <p14:creationId xmlns:p14="http://schemas.microsoft.com/office/powerpoint/2010/main" val="5287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4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44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441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441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441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4419">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441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4419">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4419">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4419">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4419">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44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TCP FIN Scanning</a:t>
            </a:r>
          </a:p>
        </p:txBody>
      </p:sp>
      <p:sp>
        <p:nvSpPr>
          <p:cNvPr id="355331" name="Rectangle 3"/>
          <p:cNvSpPr>
            <a:spLocks noGrp="1" noChangeArrowheads="1"/>
          </p:cNvSpPr>
          <p:nvPr>
            <p:ph type="body" idx="1"/>
          </p:nvPr>
        </p:nvSpPr>
        <p:spPr/>
        <p:txBody>
          <a:bodyPr>
            <a:normAutofit fontScale="92500" lnSpcReduction="10000"/>
          </a:bodyPr>
          <a:lstStyle/>
          <a:p>
            <a:r>
              <a:rPr lang="en-US" dirty="0"/>
              <a:t>The attacker sends a FIN-marked packet</a:t>
            </a:r>
          </a:p>
          <a:p>
            <a:r>
              <a:rPr lang="en-US" dirty="0"/>
              <a:t>In most TCP/IP </a:t>
            </a:r>
            <a:r>
              <a:rPr lang="en-US" dirty="0" smtClean="0"/>
              <a:t>implementations</a:t>
            </a:r>
          </a:p>
          <a:p>
            <a:pPr lvl="1"/>
            <a:r>
              <a:rPr lang="en-US" dirty="0"/>
              <a:t>If the port is closed a RST packet is sent back</a:t>
            </a:r>
          </a:p>
          <a:p>
            <a:pPr lvl="1"/>
            <a:r>
              <a:rPr lang="en-US" dirty="0"/>
              <a:t>If the port is open the FIN packet is ignored (timeout)</a:t>
            </a:r>
            <a:endParaRPr lang="en-US" dirty="0" smtClean="0"/>
          </a:p>
          <a:p>
            <a:r>
              <a:rPr lang="en-US" dirty="0" smtClean="0"/>
              <a:t>In Windows a RST is sent back in any case, so that all ports appear to be closed</a:t>
            </a:r>
          </a:p>
          <a:p>
            <a:r>
              <a:rPr lang="en-US" dirty="0" smtClean="0"/>
              <a:t>Variation </a:t>
            </a:r>
            <a:r>
              <a:rPr lang="en-US" dirty="0"/>
              <a:t>of this type of scanning technique</a:t>
            </a:r>
          </a:p>
          <a:p>
            <a:pPr lvl="1"/>
            <a:r>
              <a:rPr lang="en-US" dirty="0"/>
              <a:t>Xmas: FIN, PSH, URG set</a:t>
            </a:r>
          </a:p>
          <a:p>
            <a:pPr lvl="1"/>
            <a:r>
              <a:rPr lang="en-US" dirty="0"/>
              <a:t>Null: no flags set</a:t>
            </a:r>
          </a:p>
          <a:p>
            <a:pPr lvl="1"/>
            <a:endParaRPr lang="en-US" dirty="0"/>
          </a:p>
          <a:p>
            <a:endParaRPr lang="en-US" dirty="0"/>
          </a:p>
        </p:txBody>
      </p:sp>
    </p:spTree>
    <p:extLst>
      <p:ext uri="{BB962C8B-B14F-4D97-AF65-F5344CB8AC3E}">
        <p14:creationId xmlns:p14="http://schemas.microsoft.com/office/powerpoint/2010/main" val="3136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5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5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5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5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5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TCP FIN Scanning</a:t>
            </a:r>
          </a:p>
        </p:txBody>
      </p:sp>
      <p:sp>
        <p:nvSpPr>
          <p:cNvPr id="445443" name="Rectangle 3"/>
          <p:cNvSpPr>
            <a:spLocks noGrp="1" noChangeArrowheads="1"/>
          </p:cNvSpPr>
          <p:nvPr>
            <p:ph type="body" idx="1"/>
          </p:nvPr>
        </p:nvSpPr>
        <p:spPr/>
        <p:txBody>
          <a:bodyPr>
            <a:noAutofit/>
          </a:bodyPr>
          <a:lstStyle/>
          <a:p>
            <a:pPr>
              <a:buFontTx/>
              <a:buNone/>
            </a:pP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sF</a:t>
            </a:r>
            <a:r>
              <a:rPr lang="en-US" sz="1400" b="1" dirty="0">
                <a:latin typeface="Consolas" charset="0"/>
                <a:ea typeface="Consolas" charset="0"/>
                <a:cs typeface="Consolas" charset="0"/>
              </a:rPr>
              <a:t> 128.111.41.38</a:t>
            </a:r>
          </a:p>
          <a:p>
            <a:pPr>
              <a:buFontTx/>
              <a:buNone/>
            </a:pP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Starting </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 </a:t>
            </a:r>
            <a:r>
              <a:rPr lang="en-US" sz="1400" b="1" dirty="0" err="1">
                <a:latin typeface="Consolas" charset="0"/>
                <a:ea typeface="Consolas" charset="0"/>
                <a:cs typeface="Consolas" charset="0"/>
              </a:rPr>
              <a:t>www.insecure.org</a:t>
            </a: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nmap</a:t>
            </a:r>
            <a:r>
              <a:rPr lang="en-US" sz="1400" b="1" dirty="0">
                <a:latin typeface="Consolas" charset="0"/>
                <a:ea typeface="Consolas" charset="0"/>
                <a:cs typeface="Consolas" charset="0"/>
              </a:rPr>
              <a:t>/ )</a:t>
            </a:r>
          </a:p>
          <a:p>
            <a:pPr>
              <a:buFontTx/>
              <a:buNone/>
            </a:pPr>
            <a:r>
              <a:rPr lang="en-US" sz="1400" b="1" dirty="0">
                <a:latin typeface="Consolas" charset="0"/>
                <a:ea typeface="Consolas" charset="0"/>
                <a:cs typeface="Consolas" charset="0"/>
              </a:rPr>
              <a:t>Port       State       Service</a:t>
            </a:r>
          </a:p>
          <a:p>
            <a:pPr>
              <a:buFontTx/>
              <a:buNone/>
            </a:pPr>
            <a:r>
              <a:rPr lang="en-US" sz="1400" b="1" dirty="0">
                <a:latin typeface="Consolas" charset="0"/>
                <a:ea typeface="Consolas" charset="0"/>
                <a:cs typeface="Consolas" charset="0"/>
              </a:rPr>
              <a:t>80/</a:t>
            </a:r>
            <a:r>
              <a:rPr lang="en-US" sz="1400" b="1" dirty="0" err="1">
                <a:latin typeface="Consolas" charset="0"/>
                <a:ea typeface="Consolas" charset="0"/>
                <a:cs typeface="Consolas" charset="0"/>
              </a:rPr>
              <a:t>tcp</a:t>
            </a:r>
            <a:r>
              <a:rPr lang="en-US" sz="1400" b="1" dirty="0">
                <a:latin typeface="Consolas" charset="0"/>
                <a:ea typeface="Consolas" charset="0"/>
                <a:cs typeface="Consolas" charset="0"/>
              </a:rPr>
              <a:t>     open        http                    </a:t>
            </a:r>
          </a:p>
          <a:p>
            <a:pPr>
              <a:buFontTx/>
              <a:buNone/>
            </a:pP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11:39:07.356917 128.111.48.69.38772 &gt; 128.111.41.38.79: F 0:0(0) win 1024</a:t>
            </a:r>
          </a:p>
          <a:p>
            <a:pPr>
              <a:buFontTx/>
              <a:buNone/>
            </a:pPr>
            <a:r>
              <a:rPr lang="en-US" sz="1400" b="1" dirty="0">
                <a:latin typeface="Consolas" charset="0"/>
                <a:ea typeface="Consolas" charset="0"/>
                <a:cs typeface="Consolas" charset="0"/>
              </a:rPr>
              <a:t>11:39:07.356921 128.111.48.69.38772 &gt; 128.111.41.38.82: F 0:0(0) win 1024</a:t>
            </a:r>
          </a:p>
          <a:p>
            <a:pPr>
              <a:buFontTx/>
              <a:buNone/>
            </a:pPr>
            <a:r>
              <a:rPr lang="en-US" sz="1400" b="1" dirty="0">
                <a:latin typeface="Consolas" charset="0"/>
                <a:ea typeface="Consolas" charset="0"/>
                <a:cs typeface="Consolas" charset="0"/>
              </a:rPr>
              <a:t>11:39:07.356925 128.111.48.69.38772 &gt; 128.111.41.38.81: F 0:0(0) win 1024</a:t>
            </a:r>
          </a:p>
          <a:p>
            <a:pPr>
              <a:buFontTx/>
              <a:buNone/>
            </a:pPr>
            <a:r>
              <a:rPr lang="en-US" sz="1400" b="1" dirty="0">
                <a:latin typeface="Consolas" charset="0"/>
                <a:ea typeface="Consolas" charset="0"/>
                <a:cs typeface="Consolas" charset="0"/>
              </a:rPr>
              <a:t>11:39:07.356927 128.111.48.69.38772 &gt; 128.111.41.38.80: F 0:0(0) win 1024</a:t>
            </a:r>
          </a:p>
          <a:p>
            <a:pPr>
              <a:buFontTx/>
              <a:buNone/>
            </a:pPr>
            <a:r>
              <a:rPr lang="en-US" sz="1400" b="1" dirty="0">
                <a:latin typeface="Consolas" charset="0"/>
                <a:ea typeface="Consolas" charset="0"/>
                <a:cs typeface="Consolas" charset="0"/>
              </a:rPr>
              <a:t>11:39:07.356931 128.111.48.69.38772 &gt; 128.111.41.38.78: F 0:0(0) win 1024</a:t>
            </a:r>
          </a:p>
          <a:p>
            <a:pPr>
              <a:buFontTx/>
              <a:buNone/>
            </a:pPr>
            <a:r>
              <a:rPr lang="en-US" sz="1400" b="1" dirty="0">
                <a:latin typeface="Consolas" charset="0"/>
                <a:ea typeface="Consolas" charset="0"/>
                <a:cs typeface="Consolas" charset="0"/>
              </a:rPr>
              <a:t>11:39:07.357918 128.111.41.38.79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11:39:07.357983 128.111.41.38.82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11:39:07.358051 128.111.41.38.81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11:39:07.358326 128.111.41.38.78 &gt; 128.111.48.69.38772: R 0:0(0)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 win 0 (DF)</a:t>
            </a:r>
          </a:p>
          <a:p>
            <a:pPr>
              <a:buFontTx/>
              <a:buNone/>
            </a:pPr>
            <a:r>
              <a:rPr lang="en-US" sz="1400" b="1" dirty="0">
                <a:latin typeface="Consolas" charset="0"/>
                <a:ea typeface="Consolas" charset="0"/>
                <a:cs typeface="Consolas" charset="0"/>
              </a:rPr>
              <a:t>11:39:07.666939 128.111.48.69.38773 &gt; 128.111.41.38.80: F 0:0(0) win 1024</a:t>
            </a:r>
          </a:p>
          <a:p>
            <a:pPr>
              <a:buFontTx/>
              <a:buNone/>
            </a:pPr>
            <a:r>
              <a:rPr lang="en-US" sz="1400" b="1" dirty="0">
                <a:latin typeface="Consolas" charset="0"/>
                <a:ea typeface="Consolas" charset="0"/>
                <a:cs typeface="Consolas" charset="0"/>
              </a:rPr>
              <a:t>11:39:07.976951 128.111.48.69.38772 &gt; 128.111.41.38.80: F 0:0(0) win 1024</a:t>
            </a:r>
          </a:p>
          <a:p>
            <a:pPr>
              <a:buFontTx/>
              <a:buNone/>
            </a:pPr>
            <a:r>
              <a:rPr lang="en-US" sz="1400" b="1" dirty="0">
                <a:latin typeface="Consolas" charset="0"/>
                <a:ea typeface="Consolas" charset="0"/>
                <a:cs typeface="Consolas" charset="0"/>
              </a:rPr>
              <a:t>11:39:08.286929 128.111.48.69.38773 &gt; 128.111.41.38.80: F 0:0(0) win 1024</a:t>
            </a:r>
          </a:p>
          <a:p>
            <a:pPr>
              <a:buFontTx/>
              <a:buNone/>
            </a:pPr>
            <a:endParaRPr lang="en-US" sz="1400" b="1" dirty="0">
              <a:latin typeface="Consolas" charset="0"/>
              <a:ea typeface="Consolas" charset="0"/>
              <a:cs typeface="Consolas" charset="0"/>
            </a:endParaRPr>
          </a:p>
        </p:txBody>
      </p:sp>
    </p:spTree>
    <p:extLst>
      <p:ext uri="{BB962C8B-B14F-4D97-AF65-F5344CB8AC3E}">
        <p14:creationId xmlns:p14="http://schemas.microsoft.com/office/powerpoint/2010/main" val="17329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54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54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54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54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544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544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544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544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544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544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544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544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544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544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1026"/>
          <p:cNvSpPr>
            <a:spLocks noGrp="1" noChangeArrowheads="1"/>
          </p:cNvSpPr>
          <p:nvPr>
            <p:ph type="title"/>
          </p:nvPr>
        </p:nvSpPr>
        <p:spPr/>
        <p:txBody>
          <a:bodyPr/>
          <a:lstStyle/>
          <a:p>
            <a:r>
              <a:rPr lang="en-US"/>
              <a:t>Idle Scanning</a:t>
            </a:r>
          </a:p>
        </p:txBody>
      </p:sp>
      <p:sp>
        <p:nvSpPr>
          <p:cNvPr id="410627" name="Rectangle 1027"/>
          <p:cNvSpPr>
            <a:spLocks noGrp="1" noChangeArrowheads="1"/>
          </p:cNvSpPr>
          <p:nvPr>
            <p:ph type="body" idx="1"/>
          </p:nvPr>
        </p:nvSpPr>
        <p:spPr/>
        <p:txBody>
          <a:bodyPr>
            <a:normAutofit fontScale="77500" lnSpcReduction="20000"/>
          </a:bodyPr>
          <a:lstStyle/>
          <a:p>
            <a:r>
              <a:rPr lang="en-US" dirty="0"/>
              <a:t>Uses a victim host to </a:t>
            </a:r>
            <a:r>
              <a:rPr lang="en-US" dirty="0" smtClean="0"/>
              <a:t>"relay" </a:t>
            </a:r>
            <a:r>
              <a:rPr lang="en-US" dirty="0"/>
              <a:t>the scan</a:t>
            </a:r>
          </a:p>
          <a:p>
            <a:r>
              <a:rPr lang="en-US" dirty="0"/>
              <a:t>The attacker sends spoofed TCP SYN packets to the target </a:t>
            </a:r>
          </a:p>
          <a:p>
            <a:r>
              <a:rPr lang="en-US" dirty="0"/>
              <a:t>The packets appear to come from the victim</a:t>
            </a:r>
          </a:p>
          <a:p>
            <a:r>
              <a:rPr lang="en-US" dirty="0"/>
              <a:t>The target replies to the victim</a:t>
            </a:r>
          </a:p>
          <a:p>
            <a:pPr lvl="1"/>
            <a:r>
              <a:rPr lang="en-US" dirty="0"/>
              <a:t>If the target replies with a SYN+ACK packet (open port) then the victim will send out a</a:t>
            </a:r>
            <a:r>
              <a:rPr lang="en-US" dirty="0" smtClean="0"/>
              <a:t> RST</a:t>
            </a:r>
          </a:p>
          <a:p>
            <a:pPr lvl="1"/>
            <a:r>
              <a:rPr lang="en-US" dirty="0"/>
              <a:t>If the target replies with a RST (closed port) then the victim will not send out any packet</a:t>
            </a:r>
          </a:p>
          <a:p>
            <a:r>
              <a:rPr lang="en-US" dirty="0"/>
              <a:t>The attacker checks the IP datagram ID of the victim before and after each port probe</a:t>
            </a:r>
          </a:p>
          <a:p>
            <a:pPr lvl="1"/>
            <a:r>
              <a:rPr lang="en-US" dirty="0"/>
              <a:t>If it has increased: port on target was open</a:t>
            </a:r>
          </a:p>
          <a:p>
            <a:pPr lvl="1"/>
            <a:r>
              <a:rPr lang="en-US" dirty="0"/>
              <a:t>If it has not increased: port on target was closed</a:t>
            </a:r>
          </a:p>
        </p:txBody>
      </p:sp>
    </p:spTree>
    <p:extLst>
      <p:ext uri="{BB962C8B-B14F-4D97-AF65-F5344CB8AC3E}">
        <p14:creationId xmlns:p14="http://schemas.microsoft.com/office/powerpoint/2010/main" val="94398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6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707610" y="4574725"/>
            <a:ext cx="1105582" cy="716071"/>
          </a:xfrm>
          <a:prstGeom prst="rect">
            <a:avLst/>
          </a:prstGeom>
        </p:spPr>
      </p:pic>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1: Determine the relay’s initial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995414"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1756</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1234</a:t>
            </a:r>
          </a:p>
          <a:p>
            <a:pPr defTabSz="816393"/>
            <a:r>
              <a:rPr lang="en-US" sz="900" dirty="0">
                <a:latin typeface="Roboto Light"/>
                <a:cs typeface="Roboto Light"/>
              </a:rPr>
              <a:t>RST</a:t>
            </a:r>
          </a:p>
        </p:txBody>
      </p:sp>
      <p:pic>
        <p:nvPicPr>
          <p:cNvPr id="17" name="Picture 16"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8" name="Picture 17"/>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191521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animBg="1"/>
      <p:bldP spid="1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2: Send a spoofed connection request</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1"/>
            <a:ext cx="4495800" cy="1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953000" y="4629152"/>
            <a:ext cx="1905000" cy="570309"/>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4191000" y="3257551"/>
            <a:ext cx="990600" cy="6858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PORT: 80</a:t>
            </a:r>
          </a:p>
          <a:p>
            <a:pPr defTabSz="816393"/>
            <a:r>
              <a:rPr lang="en-US" sz="900" dirty="0">
                <a:latin typeface="Roboto Light"/>
                <a:cs typeface="Roboto Light"/>
              </a:rPr>
              <a:t>SYN</a:t>
            </a:r>
          </a:p>
        </p:txBody>
      </p:sp>
      <p:sp>
        <p:nvSpPr>
          <p:cNvPr id="16" name="Rounded Rectangle 15"/>
          <p:cNvSpPr/>
          <p:nvPr/>
        </p:nvSpPr>
        <p:spPr bwMode="auto">
          <a:xfrm>
            <a:off x="4800600" y="422910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V</a:t>
            </a:r>
          </a:p>
          <a:p>
            <a:pPr defTabSz="816393"/>
            <a:r>
              <a:rPr lang="en-US" sz="900" dirty="0">
                <a:latin typeface="Roboto Light"/>
                <a:cs typeface="Roboto Light"/>
              </a:rPr>
              <a:t>TO: R</a:t>
            </a:r>
          </a:p>
          <a:p>
            <a:pPr defTabSz="816393"/>
            <a:r>
              <a:rPr lang="en-US" sz="900" dirty="0">
                <a:latin typeface="Roboto Light"/>
                <a:cs typeface="Roboto Light"/>
              </a:rPr>
              <a:t>PORT: 80 SYN/ACK</a:t>
            </a:r>
          </a:p>
        </p:txBody>
      </p:sp>
      <p:cxnSp>
        <p:nvCxnSpPr>
          <p:cNvPr id="20" name="Straight Arrow Connector 19"/>
          <p:cNvCxnSpPr/>
          <p:nvPr/>
        </p:nvCxnSpPr>
        <p:spPr bwMode="auto">
          <a:xfrm flipV="1">
            <a:off x="5105400" y="4857750"/>
            <a:ext cx="1905000" cy="5715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Rounded Rectangle 22"/>
          <p:cNvSpPr/>
          <p:nvPr/>
        </p:nvSpPr>
        <p:spPr bwMode="auto">
          <a:xfrm>
            <a:off x="6324600" y="5086351"/>
            <a:ext cx="990600" cy="8001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ID: 1235</a:t>
            </a:r>
          </a:p>
          <a:p>
            <a:pPr defTabSz="816393"/>
            <a:r>
              <a:rPr lang="en-US" sz="900" dirty="0">
                <a:latin typeface="Roboto Light"/>
                <a:cs typeface="Roboto Light"/>
              </a:rPr>
              <a:t>PORT: 80</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1" name="Picture 20"/>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3765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3: Determine the relay’s final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6762</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1236</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158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2b: Send a spoofed connection request to a closed port</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1"/>
            <a:ext cx="4495800" cy="11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953000" y="4629152"/>
            <a:ext cx="1905000" cy="570309"/>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4191000" y="3257551"/>
            <a:ext cx="990600" cy="68580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V</a:t>
            </a:r>
          </a:p>
          <a:p>
            <a:pPr defTabSz="816393"/>
            <a:r>
              <a:rPr lang="en-US" sz="900" dirty="0">
                <a:latin typeface="Roboto Light"/>
                <a:cs typeface="Roboto Light"/>
              </a:rPr>
              <a:t>PORT: 80</a:t>
            </a:r>
          </a:p>
          <a:p>
            <a:pPr defTabSz="816393"/>
            <a:r>
              <a:rPr lang="en-US" sz="900" dirty="0">
                <a:latin typeface="Roboto Light"/>
                <a:cs typeface="Roboto Light"/>
              </a:rPr>
              <a:t>SYN</a:t>
            </a:r>
          </a:p>
        </p:txBody>
      </p:sp>
      <p:sp>
        <p:nvSpPr>
          <p:cNvPr id="16" name="Rounded Rectangle 15"/>
          <p:cNvSpPr/>
          <p:nvPr/>
        </p:nvSpPr>
        <p:spPr bwMode="auto">
          <a:xfrm>
            <a:off x="4800600" y="422910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V</a:t>
            </a:r>
          </a:p>
          <a:p>
            <a:pPr defTabSz="816393"/>
            <a:r>
              <a:rPr lang="en-US" sz="900" dirty="0">
                <a:latin typeface="Roboto Light"/>
                <a:cs typeface="Roboto Light"/>
              </a:rPr>
              <a:t>TO: R</a:t>
            </a:r>
          </a:p>
          <a:p>
            <a:pPr defTabSz="816393"/>
            <a:r>
              <a:rPr lang="en-US" sz="900" dirty="0">
                <a:latin typeface="Roboto Light"/>
                <a:cs typeface="Roboto Light"/>
              </a:rPr>
              <a:t>PORT: 80 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4473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Scanning</a:t>
            </a:r>
            <a:endParaRPr lang="en-US" dirty="0"/>
          </a:p>
        </p:txBody>
      </p:sp>
      <p:sp>
        <p:nvSpPr>
          <p:cNvPr id="3" name="Content Placeholder 2"/>
          <p:cNvSpPr>
            <a:spLocks noGrp="1"/>
          </p:cNvSpPr>
          <p:nvPr>
            <p:ph idx="1"/>
          </p:nvPr>
        </p:nvSpPr>
        <p:spPr/>
        <p:txBody>
          <a:bodyPr/>
          <a:lstStyle/>
          <a:p>
            <a:r>
              <a:rPr lang="en-US" dirty="0" smtClean="0"/>
              <a:t>Step 3b: Determine the relay’s final IP sequence number</a:t>
            </a:r>
          </a:p>
        </p:txBody>
      </p:sp>
      <p:sp>
        <p:nvSpPr>
          <p:cNvPr id="9" name="TextBox 8"/>
          <p:cNvSpPr txBox="1"/>
          <p:nvPr/>
        </p:nvSpPr>
        <p:spPr>
          <a:xfrm>
            <a:off x="970757" y="4229102"/>
            <a:ext cx="697072" cy="267101"/>
          </a:xfrm>
          <a:prstGeom prst="rect">
            <a:avLst/>
          </a:prstGeom>
          <a:noFill/>
        </p:spPr>
        <p:txBody>
          <a:bodyPr wrap="none" lIns="81640" tIns="40819" rIns="81640" bIns="40819" rtlCol="0">
            <a:spAutoFit/>
          </a:bodyPr>
          <a:lstStyle/>
          <a:p>
            <a:r>
              <a:rPr lang="en-US" sz="1200" dirty="0">
                <a:latin typeface="Roboto Light"/>
                <a:cs typeface="Roboto Light"/>
              </a:rPr>
              <a:t>Attacker</a:t>
            </a:r>
          </a:p>
        </p:txBody>
      </p:sp>
      <p:sp>
        <p:nvSpPr>
          <p:cNvPr id="10" name="TextBox 9"/>
          <p:cNvSpPr txBox="1"/>
          <p:nvPr/>
        </p:nvSpPr>
        <p:spPr>
          <a:xfrm>
            <a:off x="3823065" y="5254453"/>
            <a:ext cx="536771" cy="267101"/>
          </a:xfrm>
          <a:prstGeom prst="rect">
            <a:avLst/>
          </a:prstGeom>
          <a:noFill/>
        </p:spPr>
        <p:txBody>
          <a:bodyPr wrap="none" lIns="81640" tIns="40819" rIns="81640" bIns="40819" rtlCol="0">
            <a:spAutoFit/>
          </a:bodyPr>
          <a:lstStyle/>
          <a:p>
            <a:r>
              <a:rPr lang="en-US" sz="1200" dirty="0">
                <a:latin typeface="Roboto Light"/>
                <a:cs typeface="Roboto Light"/>
              </a:rPr>
              <a:t>Relay</a:t>
            </a:r>
          </a:p>
        </p:txBody>
      </p:sp>
      <p:sp>
        <p:nvSpPr>
          <p:cNvPr id="11" name="TextBox 10"/>
          <p:cNvSpPr txBox="1"/>
          <p:nvPr/>
        </p:nvSpPr>
        <p:spPr>
          <a:xfrm>
            <a:off x="7312587" y="4400551"/>
            <a:ext cx="593853" cy="267101"/>
          </a:xfrm>
          <a:prstGeom prst="rect">
            <a:avLst/>
          </a:prstGeom>
          <a:noFill/>
        </p:spPr>
        <p:txBody>
          <a:bodyPr wrap="none" lIns="81640" tIns="40819" rIns="81640" bIns="40819" rtlCol="0">
            <a:spAutoFit/>
          </a:bodyPr>
          <a:lstStyle/>
          <a:p>
            <a:r>
              <a:rPr lang="en-US" sz="1200" dirty="0">
                <a:latin typeface="Roboto Light"/>
                <a:cs typeface="Roboto Light"/>
              </a:rPr>
              <a:t>Victim</a:t>
            </a:r>
          </a:p>
        </p:txBody>
      </p:sp>
      <p:cxnSp>
        <p:nvCxnSpPr>
          <p:cNvPr id="13" name="Straight Arrow Connector 12"/>
          <p:cNvCxnSpPr/>
          <p:nvPr/>
        </p:nvCxnSpPr>
        <p:spPr bwMode="auto">
          <a:xfrm>
            <a:off x="2438400" y="4000500"/>
            <a:ext cx="1371600" cy="628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362200" y="4229100"/>
            <a:ext cx="1371600" cy="62865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5" name="Rounded Rectangle 14"/>
          <p:cNvSpPr/>
          <p:nvPr/>
        </p:nvSpPr>
        <p:spPr bwMode="auto">
          <a:xfrm>
            <a:off x="2971800" y="3371850"/>
            <a:ext cx="990600" cy="8572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A</a:t>
            </a:r>
          </a:p>
          <a:p>
            <a:pPr defTabSz="816393"/>
            <a:r>
              <a:rPr lang="en-US" sz="900" dirty="0">
                <a:latin typeface="Roboto Light"/>
                <a:cs typeface="Roboto Light"/>
              </a:rPr>
              <a:t>TO: R</a:t>
            </a:r>
          </a:p>
          <a:p>
            <a:pPr defTabSz="816393"/>
            <a:r>
              <a:rPr lang="en-US" sz="900" dirty="0">
                <a:latin typeface="Roboto Light"/>
                <a:cs typeface="Roboto Light"/>
              </a:rPr>
              <a:t>ID: 6762</a:t>
            </a:r>
          </a:p>
          <a:p>
            <a:pPr defTabSz="816393"/>
            <a:r>
              <a:rPr lang="en-US" sz="900" dirty="0">
                <a:latin typeface="Roboto Light"/>
                <a:cs typeface="Roboto Light"/>
              </a:rPr>
              <a:t>PORT: 156</a:t>
            </a:r>
          </a:p>
          <a:p>
            <a:pPr defTabSz="816393"/>
            <a:r>
              <a:rPr lang="en-US" sz="900" dirty="0">
                <a:latin typeface="Roboto Light"/>
                <a:cs typeface="Roboto Light"/>
              </a:rPr>
              <a:t>SYN/ACK</a:t>
            </a:r>
          </a:p>
        </p:txBody>
      </p:sp>
      <p:sp>
        <p:nvSpPr>
          <p:cNvPr id="16" name="Rounded Rectangle 15"/>
          <p:cNvSpPr/>
          <p:nvPr/>
        </p:nvSpPr>
        <p:spPr bwMode="auto">
          <a:xfrm>
            <a:off x="2133600" y="4629150"/>
            <a:ext cx="990600" cy="628650"/>
          </a:xfrm>
          <a:prstGeom prst="roundRect">
            <a:avLst/>
          </a:prstGeom>
          <a:solidFill>
            <a:srgbClr val="9BBB59"/>
          </a:solidFill>
          <a:ln w="9525" cap="flat" cmpd="sng" algn="ctr">
            <a:noFill/>
            <a:prstDash val="solid"/>
            <a:round/>
            <a:headEnd type="none" w="med" len="med"/>
            <a:tailEnd type="none" w="med" len="med"/>
          </a:ln>
          <a:effectLst/>
        </p:spPr>
        <p:txBody>
          <a:bodyPr vert="horz" wrap="square" lIns="81640" tIns="40819" rIns="81640" bIns="40819" numCol="1" rtlCol="0" anchor="t" anchorCtr="0" compatLnSpc="1">
            <a:prstTxWarp prst="textNoShape">
              <a:avLst/>
            </a:prstTxWarp>
          </a:bodyPr>
          <a:lstStyle/>
          <a:p>
            <a:pPr defTabSz="816393"/>
            <a:r>
              <a:rPr lang="en-US" sz="900" dirty="0">
                <a:latin typeface="Roboto Light"/>
                <a:cs typeface="Roboto Light"/>
              </a:rPr>
              <a:t>FROM: R</a:t>
            </a:r>
          </a:p>
          <a:p>
            <a:pPr defTabSz="816393"/>
            <a:r>
              <a:rPr lang="en-US" sz="900" dirty="0">
                <a:latin typeface="Roboto Light"/>
                <a:cs typeface="Roboto Light"/>
              </a:rPr>
              <a:t>TO: A</a:t>
            </a:r>
          </a:p>
          <a:p>
            <a:pPr defTabSz="816393"/>
            <a:r>
              <a:rPr lang="en-US" sz="900" dirty="0">
                <a:latin typeface="Roboto Light"/>
                <a:cs typeface="Roboto Light"/>
              </a:rPr>
              <a:t>ID: 1235</a:t>
            </a:r>
          </a:p>
          <a:p>
            <a:pPr defTabSz="816393"/>
            <a:r>
              <a:rPr lang="en-US" sz="900" dirty="0">
                <a:latin typeface="Roboto Light"/>
                <a:cs typeface="Roboto Light"/>
              </a:rPr>
              <a:t>RST</a:t>
            </a:r>
          </a:p>
        </p:txBody>
      </p:sp>
      <p:pic>
        <p:nvPicPr>
          <p:cNvPr id="17" name="Picture 16"/>
          <p:cNvPicPr>
            <a:picLocks noChangeAspect="1"/>
          </p:cNvPicPr>
          <p:nvPr/>
        </p:nvPicPr>
        <p:blipFill>
          <a:blip r:embed="rId2"/>
          <a:stretch>
            <a:fillRect/>
          </a:stretch>
        </p:blipFill>
        <p:spPr>
          <a:xfrm>
            <a:off x="3707610" y="4574725"/>
            <a:ext cx="1105582" cy="716071"/>
          </a:xfrm>
          <a:prstGeom prst="rect">
            <a:avLst/>
          </a:prstGeom>
        </p:spPr>
      </p:pic>
      <p:pic>
        <p:nvPicPr>
          <p:cNvPr id="18" name="Picture 1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6" y="3160491"/>
            <a:ext cx="914400" cy="1108518"/>
          </a:xfrm>
          <a:prstGeom prst="rect">
            <a:avLst/>
          </a:prstGeom>
        </p:spPr>
      </p:pic>
      <p:pic>
        <p:nvPicPr>
          <p:cNvPr id="19" name="Picture 18"/>
          <p:cNvPicPr>
            <a:picLocks noChangeAspect="1"/>
          </p:cNvPicPr>
          <p:nvPr/>
        </p:nvPicPr>
        <p:blipFill>
          <a:blip r:embed="rId2"/>
          <a:stretch>
            <a:fillRect/>
          </a:stretch>
        </p:blipFill>
        <p:spPr>
          <a:xfrm>
            <a:off x="752147" y="3513030"/>
            <a:ext cx="1105582" cy="716071"/>
          </a:xfrm>
          <a:prstGeom prst="rect">
            <a:avLst/>
          </a:prstGeom>
        </p:spPr>
      </p:pic>
      <p:pic>
        <p:nvPicPr>
          <p:cNvPr id="20" name="Picture 19"/>
          <p:cNvPicPr>
            <a:picLocks noChangeAspect="1"/>
          </p:cNvPicPr>
          <p:nvPr/>
        </p:nvPicPr>
        <p:blipFill>
          <a:blip r:embed="rId4"/>
          <a:stretch>
            <a:fillRect/>
          </a:stretch>
        </p:blipFill>
        <p:spPr>
          <a:xfrm>
            <a:off x="902086" y="3006448"/>
            <a:ext cx="499963" cy="578905"/>
          </a:xfrm>
          <a:prstGeom prst="rect">
            <a:avLst/>
          </a:prstGeom>
        </p:spPr>
      </p:pic>
    </p:spTree>
    <p:extLst>
      <p:ext uri="{BB962C8B-B14F-4D97-AF65-F5344CB8AC3E}">
        <p14:creationId xmlns:p14="http://schemas.microsoft.com/office/powerpoint/2010/main" val="9445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988" y="3333414"/>
            <a:ext cx="4759342" cy="2177706"/>
          </a:xfrm>
          <a:prstGeom prst="rect">
            <a:avLst/>
          </a:prstGeom>
        </p:spPr>
      </p:pic>
      <p:sp>
        <p:nvSpPr>
          <p:cNvPr id="64514" name="Rectangle 2"/>
          <p:cNvSpPr>
            <a:spLocks noGrp="1" noChangeArrowheads="1"/>
          </p:cNvSpPr>
          <p:nvPr>
            <p:ph type="title"/>
          </p:nvPr>
        </p:nvSpPr>
        <p:spPr/>
        <p:txBody>
          <a:bodyPr/>
          <a:lstStyle/>
          <a:p>
            <a:r>
              <a:rPr lang="en-US" dirty="0"/>
              <a:t>IP: Direct Delivery</a:t>
            </a:r>
          </a:p>
        </p:txBody>
      </p:sp>
      <p:sp>
        <p:nvSpPr>
          <p:cNvPr id="64515" name="Rectangle 3"/>
          <p:cNvSpPr>
            <a:spLocks noGrp="1" noChangeArrowheads="1"/>
          </p:cNvSpPr>
          <p:nvPr>
            <p:ph type="body" idx="1"/>
          </p:nvPr>
        </p:nvSpPr>
        <p:spPr>
          <a:xfrm>
            <a:off x="228600" y="2171701"/>
            <a:ext cx="8686800" cy="1096566"/>
          </a:xfrm>
        </p:spPr>
        <p:txBody>
          <a:bodyPr/>
          <a:lstStyle/>
          <a:p>
            <a:r>
              <a:rPr lang="en-US" sz="1800" dirty="0"/>
              <a:t>If two hosts are in the same physical network the IP datagram is encapsulated in a lower level protocol and delivered directly</a:t>
            </a:r>
          </a:p>
        </p:txBody>
      </p:sp>
      <p:sp>
        <p:nvSpPr>
          <p:cNvPr id="64517" name="Text Box 5"/>
          <p:cNvSpPr txBox="1">
            <a:spLocks noChangeArrowheads="1"/>
          </p:cNvSpPr>
          <p:nvPr/>
        </p:nvSpPr>
        <p:spPr bwMode="auto">
          <a:xfrm>
            <a:off x="3646266" y="3456387"/>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111.10.20.14</a:t>
            </a:r>
          </a:p>
        </p:txBody>
      </p:sp>
      <p:sp>
        <p:nvSpPr>
          <p:cNvPr id="64520" name="Text Box 8"/>
          <p:cNvSpPr txBox="1">
            <a:spLocks noChangeArrowheads="1"/>
          </p:cNvSpPr>
          <p:nvPr/>
        </p:nvSpPr>
        <p:spPr bwMode="auto">
          <a:xfrm>
            <a:off x="844391" y="3389839"/>
            <a:ext cx="1365399"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111.10.20.121</a:t>
            </a:r>
          </a:p>
        </p:txBody>
      </p:sp>
      <p:sp>
        <p:nvSpPr>
          <p:cNvPr id="64522" name="Text Box 10"/>
          <p:cNvSpPr txBox="1">
            <a:spLocks noChangeArrowheads="1"/>
          </p:cNvSpPr>
          <p:nvPr/>
        </p:nvSpPr>
        <p:spPr bwMode="auto">
          <a:xfrm>
            <a:off x="6629402" y="3429001"/>
            <a:ext cx="168083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111.10.20.121</a:t>
            </a:r>
          </a:p>
          <a:p>
            <a:pPr eaLnBrk="0" hangingPunct="0"/>
            <a:r>
              <a:rPr lang="en-US" sz="1100" dirty="0">
                <a:latin typeface="Roboto Light"/>
                <a:cs typeface="Roboto Light"/>
              </a:rPr>
              <a:t>To</a:t>
            </a:r>
            <a:r>
              <a:rPr lang="en-US" sz="1100" dirty="0"/>
              <a:t>    </a:t>
            </a:r>
            <a:r>
              <a:rPr lang="en-US" sz="1100" dirty="0">
                <a:latin typeface="Courier New" charset="0"/>
              </a:rPr>
              <a:t> 111.10.20.14</a:t>
            </a:r>
          </a:p>
        </p:txBody>
      </p:sp>
      <p:sp>
        <p:nvSpPr>
          <p:cNvPr id="64523" name="Text Box 11"/>
          <p:cNvSpPr txBox="1">
            <a:spLocks noChangeArrowheads="1"/>
          </p:cNvSpPr>
          <p:nvPr/>
        </p:nvSpPr>
        <p:spPr bwMode="auto">
          <a:xfrm>
            <a:off x="1840648" y="2859111"/>
            <a:ext cx="1834577"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err="1">
                <a:latin typeface="Roboto Light"/>
                <a:cs typeface="Roboto Light"/>
              </a:rPr>
              <a:t>Subnetwork</a:t>
            </a:r>
            <a:r>
              <a:rPr lang="en-US" sz="1200" dirty="0"/>
              <a:t> </a:t>
            </a:r>
            <a:r>
              <a:rPr lang="en-US" sz="1200" dirty="0">
                <a:latin typeface="Courier New" charset="0"/>
              </a:rPr>
              <a:t>111.10.20</a:t>
            </a:r>
            <a:r>
              <a:rPr lang="en-US" sz="1200" dirty="0"/>
              <a:t> </a:t>
            </a:r>
          </a:p>
        </p:txBody>
      </p:sp>
      <p:sp>
        <p:nvSpPr>
          <p:cNvPr id="64524" name="Rectangle 12"/>
          <p:cNvSpPr>
            <a:spLocks noChangeArrowheads="1"/>
          </p:cNvSpPr>
          <p:nvPr/>
        </p:nvSpPr>
        <p:spPr bwMode="auto">
          <a:xfrm>
            <a:off x="6324602" y="3373042"/>
            <a:ext cx="346075" cy="83344"/>
          </a:xfrm>
          <a:prstGeom prst="rect">
            <a:avLst/>
          </a:prstGeom>
          <a:solidFill>
            <a:schemeClr val="accent2">
              <a:lumMod val="75000"/>
            </a:schemeClr>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5" name="Rectangle 13"/>
          <p:cNvSpPr>
            <a:spLocks noChangeArrowheads="1"/>
          </p:cNvSpPr>
          <p:nvPr/>
        </p:nvSpPr>
        <p:spPr bwMode="auto">
          <a:xfrm>
            <a:off x="3579033" y="5104770"/>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6" name="Rectangle 14"/>
          <p:cNvSpPr>
            <a:spLocks noChangeArrowheads="1"/>
          </p:cNvSpPr>
          <p:nvPr/>
        </p:nvSpPr>
        <p:spPr bwMode="auto">
          <a:xfrm>
            <a:off x="3706034" y="5114296"/>
            <a:ext cx="346075" cy="83344"/>
          </a:xfrm>
          <a:prstGeom prst="rect">
            <a:avLst/>
          </a:prstGeom>
          <a:solidFill>
            <a:srgbClr val="953735"/>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8" name="Rectangle 16"/>
          <p:cNvSpPr>
            <a:spLocks noChangeArrowheads="1"/>
          </p:cNvSpPr>
          <p:nvPr/>
        </p:nvSpPr>
        <p:spPr bwMode="auto">
          <a:xfrm>
            <a:off x="6324600" y="4046467"/>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9" name="Text Box 17"/>
          <p:cNvSpPr txBox="1">
            <a:spLocks noChangeArrowheads="1"/>
          </p:cNvSpPr>
          <p:nvPr/>
        </p:nvSpPr>
        <p:spPr bwMode="auto">
          <a:xfrm>
            <a:off x="6705603" y="4217919"/>
            <a:ext cx="201944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09:45:FA:07:22:23</a:t>
            </a:r>
          </a:p>
          <a:p>
            <a:pPr eaLnBrk="0" hangingPunct="0"/>
            <a:r>
              <a:rPr lang="en-US" sz="1100" dirty="0">
                <a:latin typeface="Roboto Light"/>
                <a:cs typeface="Roboto Light"/>
              </a:rPr>
              <a:t>To</a:t>
            </a:r>
            <a:r>
              <a:rPr lang="en-US" sz="1100" dirty="0"/>
              <a:t>    </a:t>
            </a:r>
            <a:r>
              <a:rPr lang="en-US" sz="1100" dirty="0">
                <a:latin typeface="Courier New" charset="0"/>
              </a:rPr>
              <a:t> 0A:12:33:B2:C4:11</a:t>
            </a:r>
          </a:p>
        </p:txBody>
      </p:sp>
      <p:sp>
        <p:nvSpPr>
          <p:cNvPr id="3" name="Freeform 2"/>
          <p:cNvSpPr/>
          <p:nvPr/>
        </p:nvSpPr>
        <p:spPr>
          <a:xfrm>
            <a:off x="1327124" y="4621904"/>
            <a:ext cx="3157640" cy="400495"/>
          </a:xfrm>
          <a:custGeom>
            <a:avLst/>
            <a:gdLst>
              <a:gd name="connsiteX0" fmla="*/ 0 w 3157640"/>
              <a:gd name="connsiteY0" fmla="*/ 0 h 400495"/>
              <a:gd name="connsiteX1" fmla="*/ 0 w 3157640"/>
              <a:gd name="connsiteY1" fmla="*/ 400495 h 400495"/>
              <a:gd name="connsiteX2" fmla="*/ 3157640 w 3157640"/>
              <a:gd name="connsiteY2" fmla="*/ 400495 h 400495"/>
              <a:gd name="connsiteX3" fmla="*/ 3157640 w 3157640"/>
              <a:gd name="connsiteY3" fmla="*/ 11443 h 400495"/>
            </a:gdLst>
            <a:ahLst/>
            <a:cxnLst>
              <a:cxn ang="0">
                <a:pos x="connsiteX0" y="connsiteY0"/>
              </a:cxn>
              <a:cxn ang="0">
                <a:pos x="connsiteX1" y="connsiteY1"/>
              </a:cxn>
              <a:cxn ang="0">
                <a:pos x="connsiteX2" y="connsiteY2"/>
              </a:cxn>
              <a:cxn ang="0">
                <a:pos x="connsiteX3" y="connsiteY3"/>
              </a:cxn>
            </a:cxnLst>
            <a:rect l="l" t="t" r="r" b="b"/>
            <a:pathLst>
              <a:path w="3157640" h="400495">
                <a:moveTo>
                  <a:pt x="0" y="0"/>
                </a:moveTo>
                <a:lnTo>
                  <a:pt x="0" y="400495"/>
                </a:lnTo>
                <a:lnTo>
                  <a:pt x="3157640" y="400495"/>
                </a:lnTo>
                <a:lnTo>
                  <a:pt x="3157640" y="11443"/>
                </a:lnTo>
              </a:path>
            </a:pathLst>
          </a:custGeom>
          <a:ln>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587929" y="4285754"/>
            <a:ext cx="1754582" cy="276999"/>
          </a:xfrm>
          <a:prstGeom prst="rect">
            <a:avLst/>
          </a:prstGeom>
          <a:noFill/>
        </p:spPr>
        <p:txBody>
          <a:bodyPr wrap="none" rtlCol="0">
            <a:spAutoFit/>
          </a:bodyPr>
          <a:lstStyle/>
          <a:p>
            <a:pPr algn="ctr"/>
            <a:r>
              <a:rPr lang="en-US" sz="1200" dirty="0">
                <a:latin typeface="Courier New" charset="0"/>
              </a:rPr>
              <a:t>09:45:FA:07:22:23</a:t>
            </a:r>
            <a:endParaRPr lang="en-US" sz="1200" dirty="0">
              <a:latin typeface="Roboto Light"/>
              <a:cs typeface="Roboto Light"/>
            </a:endParaRPr>
          </a:p>
        </p:txBody>
      </p:sp>
      <p:sp>
        <p:nvSpPr>
          <p:cNvPr id="6" name="TextBox 5"/>
          <p:cNvSpPr txBox="1"/>
          <p:nvPr/>
        </p:nvSpPr>
        <p:spPr>
          <a:xfrm>
            <a:off x="3527386" y="4314559"/>
            <a:ext cx="1754582" cy="461665"/>
          </a:xfrm>
          <a:prstGeom prst="rect">
            <a:avLst/>
          </a:prstGeom>
          <a:noFill/>
        </p:spPr>
        <p:txBody>
          <a:bodyPr wrap="none" rtlCol="0">
            <a:spAutoFit/>
          </a:bodyPr>
          <a:lstStyle/>
          <a:p>
            <a:pPr algn="ctr"/>
            <a:r>
              <a:rPr lang="en-US" sz="1200" dirty="0">
                <a:latin typeface="Courier New" charset="0"/>
              </a:rPr>
              <a:t>0A:12:33:B2:C4:11</a:t>
            </a:r>
          </a:p>
          <a:p>
            <a:pPr algn="ctr"/>
            <a:endParaRPr lang="en-US" sz="1200" dirty="0">
              <a:latin typeface="Roboto Light"/>
              <a:cs typeface="Roboto Light"/>
            </a:endParaRPr>
          </a:p>
        </p:txBody>
      </p:sp>
    </p:spTree>
    <p:extLst>
      <p:ext uri="{BB962C8B-B14F-4D97-AF65-F5344CB8AC3E}">
        <p14:creationId xmlns:p14="http://schemas.microsoft.com/office/powerpoint/2010/main" val="16872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5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5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7" grpId="0"/>
      <p:bldP spid="64520" grpId="0"/>
      <p:bldP spid="64522" grpId="0"/>
      <p:bldP spid="64523" grpId="0"/>
      <p:bldP spid="64524" grpId="0" animBg="1"/>
      <p:bldP spid="64525" grpId="0" animBg="1"/>
      <p:bldP spid="64526" grpId="0" animBg="1"/>
      <p:bldP spid="64528" grpId="0" animBg="1"/>
      <p:bldP spid="64529" grpId="0"/>
      <p:bldP spid="3" grpId="0" animBg="1"/>
      <p:bldP spid="4" grpId="0"/>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OS Fingerprinting</a:t>
            </a:r>
          </a:p>
        </p:txBody>
      </p:sp>
      <p:sp>
        <p:nvSpPr>
          <p:cNvPr id="356355" name="Rectangle 3"/>
          <p:cNvSpPr>
            <a:spLocks noGrp="1" noChangeArrowheads="1"/>
          </p:cNvSpPr>
          <p:nvPr>
            <p:ph type="body" idx="1"/>
          </p:nvPr>
        </p:nvSpPr>
        <p:spPr/>
        <p:txBody>
          <a:bodyPr>
            <a:normAutofit fontScale="77500" lnSpcReduction="20000"/>
          </a:bodyPr>
          <a:lstStyle/>
          <a:p>
            <a:pPr>
              <a:lnSpc>
                <a:spcPct val="90000"/>
              </a:lnSpc>
            </a:pPr>
            <a:r>
              <a:rPr lang="en-US" dirty="0"/>
              <a:t>OS fingerprinting allows one to determine the operating system of a host by examining the reaction to carefully crafted packets</a:t>
            </a:r>
          </a:p>
          <a:p>
            <a:pPr lvl="1">
              <a:lnSpc>
                <a:spcPct val="90000"/>
              </a:lnSpc>
            </a:pPr>
            <a:r>
              <a:rPr lang="en-US" dirty="0"/>
              <a:t>Wrong answers to FIN TCP packets</a:t>
            </a:r>
          </a:p>
          <a:p>
            <a:pPr lvl="1">
              <a:lnSpc>
                <a:spcPct val="90000"/>
              </a:lnSpc>
            </a:pPr>
            <a:r>
              <a:rPr lang="en-US" dirty="0" smtClean="0"/>
              <a:t>"Undefined" </a:t>
            </a:r>
            <a:r>
              <a:rPr lang="en-US" dirty="0"/>
              <a:t>flags in the TCP header of a request are copied verbatim in the reply </a:t>
            </a:r>
          </a:p>
          <a:p>
            <a:pPr lvl="1">
              <a:lnSpc>
                <a:spcPct val="90000"/>
              </a:lnSpc>
            </a:pPr>
            <a:r>
              <a:rPr lang="en-US" dirty="0"/>
              <a:t>Weird combinations of flags in the TCP header</a:t>
            </a:r>
          </a:p>
          <a:p>
            <a:pPr lvl="1">
              <a:lnSpc>
                <a:spcPct val="90000"/>
              </a:lnSpc>
            </a:pPr>
            <a:r>
              <a:rPr lang="en-US" dirty="0"/>
              <a:t>Selection of TCP initial sequence numbers</a:t>
            </a:r>
          </a:p>
          <a:p>
            <a:pPr lvl="1">
              <a:lnSpc>
                <a:spcPct val="90000"/>
              </a:lnSpc>
            </a:pPr>
            <a:r>
              <a:rPr lang="en-US" dirty="0"/>
              <a:t>Selection of initial TCP window size</a:t>
            </a:r>
          </a:p>
          <a:p>
            <a:pPr lvl="1">
              <a:lnSpc>
                <a:spcPct val="90000"/>
              </a:lnSpc>
            </a:pPr>
            <a:r>
              <a:rPr lang="en-US" dirty="0"/>
              <a:t>Analysis of the use of ICMP messages</a:t>
            </a:r>
          </a:p>
          <a:p>
            <a:pPr lvl="2">
              <a:lnSpc>
                <a:spcPct val="90000"/>
              </a:lnSpc>
            </a:pPr>
            <a:r>
              <a:rPr lang="en-US" dirty="0"/>
              <a:t>Error rate</a:t>
            </a:r>
          </a:p>
          <a:p>
            <a:pPr lvl="2">
              <a:lnSpc>
                <a:spcPct val="90000"/>
              </a:lnSpc>
            </a:pPr>
            <a:r>
              <a:rPr lang="en-US" dirty="0"/>
              <a:t>Amount of offending datagram included</a:t>
            </a:r>
          </a:p>
          <a:p>
            <a:pPr lvl="1">
              <a:lnSpc>
                <a:spcPct val="90000"/>
              </a:lnSpc>
            </a:pPr>
            <a:r>
              <a:rPr lang="en-US" dirty="0"/>
              <a:t>TCP </a:t>
            </a:r>
            <a:r>
              <a:rPr lang="en-US" dirty="0" smtClean="0"/>
              <a:t>options</a:t>
            </a:r>
          </a:p>
          <a:p>
            <a:pPr>
              <a:lnSpc>
                <a:spcPct val="90000"/>
              </a:lnSpc>
            </a:pPr>
            <a:r>
              <a:rPr lang="en-US" dirty="0" smtClean="0"/>
              <a:t>OS fingerprinting also can be performed in a passive way using tools such as </a:t>
            </a:r>
            <a:r>
              <a:rPr lang="en-US" dirty="0" smtClean="0">
                <a:latin typeface="Consolas" charset="0"/>
                <a:ea typeface="Consolas" charset="0"/>
                <a:cs typeface="Consolas" charset="0"/>
              </a:rPr>
              <a:t>p0f </a:t>
            </a:r>
          </a:p>
          <a:p>
            <a:pPr lvl="1">
              <a:lnSpc>
                <a:spcPct val="90000"/>
              </a:lnSpc>
            </a:pPr>
            <a:endParaRPr lang="en-US" dirty="0"/>
          </a:p>
        </p:txBody>
      </p:sp>
    </p:spTree>
    <p:extLst>
      <p:ext uri="{BB962C8B-B14F-4D97-AF65-F5344CB8AC3E}">
        <p14:creationId xmlns:p14="http://schemas.microsoft.com/office/powerpoint/2010/main" val="97880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6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63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63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63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635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TCP Spoofing</a:t>
            </a:r>
          </a:p>
        </p:txBody>
      </p:sp>
      <p:sp>
        <p:nvSpPr>
          <p:cNvPr id="357379" name="Rectangle 3"/>
          <p:cNvSpPr>
            <a:spLocks noGrp="1" noChangeArrowheads="1"/>
          </p:cNvSpPr>
          <p:nvPr>
            <p:ph type="body" idx="1"/>
          </p:nvPr>
        </p:nvSpPr>
        <p:spPr/>
        <p:txBody>
          <a:bodyPr/>
          <a:lstStyle/>
          <a:p>
            <a:r>
              <a:rPr lang="en-US" dirty="0"/>
              <a:t>Attack aimed at impersonating another host when establishing a TCP connection</a:t>
            </a:r>
          </a:p>
          <a:p>
            <a:r>
              <a:rPr lang="en-US" dirty="0"/>
              <a:t>First discussed by R.T. Morris in </a:t>
            </a:r>
            <a:r>
              <a:rPr lang="en-US" dirty="0" smtClean="0"/>
              <a:t>"A </a:t>
            </a:r>
            <a:r>
              <a:rPr lang="en-US" dirty="0"/>
              <a:t>Weakness in the 4.2BSD Unix TCP/IP </a:t>
            </a:r>
            <a:r>
              <a:rPr lang="en-US" dirty="0" smtClean="0"/>
              <a:t>Software" </a:t>
            </a:r>
            <a:r>
              <a:rPr lang="en-US" dirty="0"/>
              <a:t>in 1985</a:t>
            </a:r>
          </a:p>
          <a:p>
            <a:r>
              <a:rPr lang="en-US" dirty="0"/>
              <a:t>Used by </a:t>
            </a:r>
            <a:r>
              <a:rPr lang="en-US" dirty="0" err="1"/>
              <a:t>Mitnick</a:t>
            </a:r>
            <a:r>
              <a:rPr lang="en-US" dirty="0"/>
              <a:t> in his attack against SDSC</a:t>
            </a:r>
          </a:p>
          <a:p>
            <a:endParaRPr lang="en-US" dirty="0"/>
          </a:p>
        </p:txBody>
      </p:sp>
    </p:spTree>
    <p:extLst>
      <p:ext uri="{BB962C8B-B14F-4D97-AF65-F5344CB8AC3E}">
        <p14:creationId xmlns:p14="http://schemas.microsoft.com/office/powerpoint/2010/main" val="18787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mtClean="0"/>
              <a:t>TCP Spoofing</a:t>
            </a:r>
            <a:endParaRPr lang="en-US"/>
          </a:p>
        </p:txBody>
      </p:sp>
      <p:sp>
        <p:nvSpPr>
          <p:cNvPr id="358403" name="Rectangle 3"/>
          <p:cNvSpPr>
            <a:spLocks noGrp="1" noChangeArrowheads="1"/>
          </p:cNvSpPr>
          <p:nvPr>
            <p:ph type="body" idx="1"/>
          </p:nvPr>
        </p:nvSpPr>
        <p:spPr/>
        <p:txBody>
          <a:bodyPr>
            <a:normAutofit fontScale="70000" lnSpcReduction="20000"/>
          </a:bodyPr>
          <a:lstStyle/>
          <a:p>
            <a:r>
              <a:rPr lang="en-US" dirty="0" smtClean="0"/>
              <a:t>Node A trusts node B (e.g., login with no password if the TCP connection comes from a specific IP)</a:t>
            </a:r>
          </a:p>
          <a:p>
            <a:r>
              <a:rPr lang="en-US" dirty="0" smtClean="0"/>
              <a:t>Node C wants to impersonate B with respect to A in opening a TCP connection</a:t>
            </a:r>
          </a:p>
          <a:p>
            <a:r>
              <a:rPr lang="en-US" dirty="0" smtClean="0"/>
              <a:t>C kills B (flooding, crashing, redirecting) so that B does not send annoying RST segments</a:t>
            </a:r>
          </a:p>
          <a:p>
            <a:r>
              <a:rPr lang="en-US" dirty="0" smtClean="0"/>
              <a:t>C sends A a TCP SYN segment in a spoofed IP packet with B’s address as the source IP and </a:t>
            </a:r>
            <a:r>
              <a:rPr lang="en-US" dirty="0" err="1" smtClean="0"/>
              <a:t>Sc</a:t>
            </a:r>
            <a:r>
              <a:rPr lang="en-US" dirty="0" smtClean="0"/>
              <a:t> as the sequence number</a:t>
            </a:r>
          </a:p>
          <a:p>
            <a:r>
              <a:rPr lang="en-US" dirty="0" smtClean="0"/>
              <a:t>A replies with a TCP SYN/ACK segment to B with </a:t>
            </a:r>
            <a:r>
              <a:rPr lang="en-US" dirty="0" err="1" smtClean="0"/>
              <a:t>S</a:t>
            </a:r>
            <a:r>
              <a:rPr lang="en-US" baseline="-25000" dirty="0" err="1" smtClean="0"/>
              <a:t>s</a:t>
            </a:r>
            <a:r>
              <a:rPr lang="en-US" dirty="0" smtClean="0"/>
              <a:t> as the sequence number. B ignores the segment: dead or too busy</a:t>
            </a:r>
          </a:p>
          <a:p>
            <a:r>
              <a:rPr lang="en-US" dirty="0" smtClean="0"/>
              <a:t>C </a:t>
            </a:r>
            <a:r>
              <a:rPr lang="en-US" b="1" dirty="0" smtClean="0"/>
              <a:t>does not receive this segment </a:t>
            </a:r>
            <a:r>
              <a:rPr lang="en-US" dirty="0" smtClean="0"/>
              <a:t>but to finish the handshake it has to send an ACK segment with </a:t>
            </a:r>
            <a:r>
              <a:rPr lang="en-US" dirty="0" err="1" smtClean="0"/>
              <a:t>S</a:t>
            </a:r>
            <a:r>
              <a:rPr lang="en-US" baseline="-25000" dirty="0" err="1" smtClean="0"/>
              <a:t>s</a:t>
            </a:r>
            <a:r>
              <a:rPr lang="en-US" dirty="0" smtClean="0"/>
              <a:t> + 1 as the acknowledgment number</a:t>
            </a:r>
          </a:p>
          <a:p>
            <a:pPr lvl="1"/>
            <a:r>
              <a:rPr lang="en-US" dirty="0" smtClean="0"/>
              <a:t>C eavesdrops the SYN/ACK segment</a:t>
            </a:r>
          </a:p>
          <a:p>
            <a:pPr lvl="1"/>
            <a:r>
              <a:rPr lang="en-US" dirty="0" smtClean="0"/>
              <a:t>C guesses the correct sequence number</a:t>
            </a:r>
            <a:endParaRPr lang="en-US" dirty="0"/>
          </a:p>
        </p:txBody>
      </p:sp>
    </p:spTree>
    <p:extLst>
      <p:ext uri="{BB962C8B-B14F-4D97-AF65-F5344CB8AC3E}">
        <p14:creationId xmlns:p14="http://schemas.microsoft.com/office/powerpoint/2010/main" val="8261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a:stretch>
            <a:fillRect/>
          </a:stretch>
        </p:blipFill>
        <p:spPr>
          <a:xfrm>
            <a:off x="1690910" y="2200276"/>
            <a:ext cx="794134" cy="514350"/>
          </a:xfrm>
          <a:prstGeom prst="rect">
            <a:avLst/>
          </a:prstGeom>
        </p:spPr>
      </p:pic>
      <p:pic>
        <p:nvPicPr>
          <p:cNvPr id="97" name="Picture 96"/>
          <p:cNvPicPr>
            <a:picLocks noChangeAspect="1"/>
          </p:cNvPicPr>
          <p:nvPr/>
        </p:nvPicPr>
        <p:blipFill>
          <a:blip r:embed="rId3"/>
          <a:stretch>
            <a:fillRect/>
          </a:stretch>
        </p:blipFill>
        <p:spPr>
          <a:xfrm>
            <a:off x="4997066" y="2903316"/>
            <a:ext cx="794134" cy="514350"/>
          </a:xfrm>
          <a:prstGeom prst="rect">
            <a:avLst/>
          </a:prstGeom>
        </p:spPr>
      </p:pic>
      <p:sp>
        <p:nvSpPr>
          <p:cNvPr id="359426" name="Rectangle 2"/>
          <p:cNvSpPr>
            <a:spLocks noGrp="1" noChangeArrowheads="1"/>
          </p:cNvSpPr>
          <p:nvPr>
            <p:ph type="title"/>
          </p:nvPr>
        </p:nvSpPr>
        <p:spPr>
          <a:noFill/>
          <a:ln/>
        </p:spPr>
        <p:txBody>
          <a:bodyPr vert="horz" lIns="82207" tIns="41104" rIns="82207" bIns="41104" rtlCol="0" anchor="ctr">
            <a:normAutofit/>
          </a:bodyPr>
          <a:lstStyle/>
          <a:p>
            <a:r>
              <a:rPr lang="en-US"/>
              <a:t>TCP Spoofing</a:t>
            </a:r>
            <a:endParaRPr lang="en-US" i="1"/>
          </a:p>
        </p:txBody>
      </p:sp>
      <p:sp>
        <p:nvSpPr>
          <p:cNvPr id="359427" name="Rectangle 3"/>
          <p:cNvSpPr>
            <a:spLocks noChangeArrowheads="1"/>
          </p:cNvSpPr>
          <p:nvPr/>
        </p:nvSpPr>
        <p:spPr bwMode="auto">
          <a:xfrm>
            <a:off x="4191000" y="2971800"/>
            <a:ext cx="4495800" cy="2686050"/>
          </a:xfrm>
          <a:prstGeom prst="rect">
            <a:avLst/>
          </a:prstGeom>
          <a:noFill/>
          <a:ln w="9525">
            <a:noFill/>
            <a:miter lim="800000"/>
            <a:headEnd/>
            <a:tailEnd/>
          </a:ln>
          <a:effectLst/>
        </p:spPr>
        <p:txBody>
          <a:bodyPr lIns="82207" tIns="41104" rIns="82207" bIns="41104">
            <a:prstTxWarp prst="textNoShape">
              <a:avLst/>
            </a:prstTxWarp>
          </a:bodyPr>
          <a:lstStyle/>
          <a:p>
            <a:pPr marL="306147" indent="-306147" eaLnBrk="0" hangingPunct="0">
              <a:spcBef>
                <a:spcPct val="20000"/>
              </a:spcBef>
            </a:pPr>
            <a:r>
              <a:rPr lang="it-IT" sz="1100">
                <a:solidFill>
                  <a:srgbClr val="003399"/>
                </a:solidFill>
                <a:latin typeface="Roboto Light"/>
                <a:cs typeface="Roboto Light"/>
              </a:rPr>
              <a:t>	</a:t>
            </a:r>
          </a:p>
        </p:txBody>
      </p:sp>
      <p:sp>
        <p:nvSpPr>
          <p:cNvPr id="359428" name="Rectangle 4"/>
          <p:cNvSpPr>
            <a:spLocks noChangeArrowheads="1"/>
          </p:cNvSpPr>
          <p:nvPr/>
        </p:nvSpPr>
        <p:spPr bwMode="auto">
          <a:xfrm>
            <a:off x="2895600" y="24574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13987</a:t>
            </a:r>
          </a:p>
        </p:txBody>
      </p:sp>
      <p:sp>
        <p:nvSpPr>
          <p:cNvPr id="359429" name="Rectangle 5"/>
          <p:cNvSpPr>
            <a:spLocks noChangeArrowheads="1"/>
          </p:cNvSpPr>
          <p:nvPr/>
        </p:nvSpPr>
        <p:spPr bwMode="auto">
          <a:xfrm>
            <a:off x="3962400" y="24574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513</a:t>
            </a:r>
          </a:p>
        </p:txBody>
      </p:sp>
      <p:sp>
        <p:nvSpPr>
          <p:cNvPr id="359430" name="Rectangle 6"/>
          <p:cNvSpPr>
            <a:spLocks noChangeArrowheads="1"/>
          </p:cNvSpPr>
          <p:nvPr/>
        </p:nvSpPr>
        <p:spPr bwMode="auto">
          <a:xfrm>
            <a:off x="2895600" y="26289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seq: 11000</a:t>
            </a:r>
          </a:p>
        </p:txBody>
      </p:sp>
      <p:sp>
        <p:nvSpPr>
          <p:cNvPr id="359431" name="Rectangle 7"/>
          <p:cNvSpPr>
            <a:spLocks noChangeArrowheads="1"/>
          </p:cNvSpPr>
          <p:nvPr/>
        </p:nvSpPr>
        <p:spPr bwMode="auto">
          <a:xfrm>
            <a:off x="3962400" y="26289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err="1">
                <a:latin typeface="Roboto Light"/>
                <a:cs typeface="Roboto Light"/>
              </a:rPr>
              <a:t>ack</a:t>
            </a:r>
            <a:r>
              <a:rPr lang="it-IT" sz="1100" dirty="0">
                <a:latin typeface="Roboto Light"/>
                <a:cs typeface="Roboto Light"/>
              </a:rPr>
              <a:t>: </a:t>
            </a:r>
            <a:r>
              <a:rPr lang="it-IT" sz="1100" dirty="0" err="1">
                <a:latin typeface="Roboto Light"/>
                <a:cs typeface="Roboto Light"/>
              </a:rPr>
              <a:t>0</a:t>
            </a:r>
            <a:endParaRPr lang="it-IT" sz="1100" dirty="0">
              <a:latin typeface="Roboto Light"/>
              <a:cs typeface="Roboto Light"/>
            </a:endParaRPr>
          </a:p>
        </p:txBody>
      </p:sp>
      <p:sp>
        <p:nvSpPr>
          <p:cNvPr id="359432" name="Rectangle 8"/>
          <p:cNvSpPr>
            <a:spLocks noChangeArrowheads="1"/>
          </p:cNvSpPr>
          <p:nvPr/>
        </p:nvSpPr>
        <p:spPr bwMode="auto">
          <a:xfrm>
            <a:off x="2895600" y="2800350"/>
            <a:ext cx="685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SYN:1</a:t>
            </a:r>
          </a:p>
        </p:txBody>
      </p:sp>
      <p:sp>
        <p:nvSpPr>
          <p:cNvPr id="359433" name="Rectangle 9"/>
          <p:cNvSpPr>
            <a:spLocks noChangeArrowheads="1"/>
          </p:cNvSpPr>
          <p:nvPr/>
        </p:nvSpPr>
        <p:spPr bwMode="auto">
          <a:xfrm>
            <a:off x="3581400" y="2800350"/>
            <a:ext cx="7620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ACK:</a:t>
            </a:r>
            <a:r>
              <a:rPr lang="it-IT" sz="1100" dirty="0" err="1">
                <a:latin typeface="Roboto Light"/>
                <a:cs typeface="Roboto Light"/>
              </a:rPr>
              <a:t>0</a:t>
            </a:r>
            <a:endParaRPr lang="it-IT" sz="1100" dirty="0">
              <a:latin typeface="Roboto Light"/>
              <a:cs typeface="Roboto Light"/>
            </a:endParaRPr>
          </a:p>
        </p:txBody>
      </p:sp>
      <p:sp>
        <p:nvSpPr>
          <p:cNvPr id="359434" name="Rectangle 10"/>
          <p:cNvSpPr>
            <a:spLocks noChangeArrowheads="1"/>
          </p:cNvSpPr>
          <p:nvPr/>
        </p:nvSpPr>
        <p:spPr bwMode="auto">
          <a:xfrm>
            <a:off x="4343400" y="2800350"/>
            <a:ext cx="685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nvGrpSpPr>
          <p:cNvPr id="359435" name="Group 11"/>
          <p:cNvGrpSpPr>
            <a:grpSpLocks/>
          </p:cNvGrpSpPr>
          <p:nvPr/>
        </p:nvGrpSpPr>
        <p:grpSpPr bwMode="auto">
          <a:xfrm>
            <a:off x="5562600" y="4000500"/>
            <a:ext cx="2133600" cy="514350"/>
            <a:chOff x="1728" y="1056"/>
            <a:chExt cx="1344" cy="432"/>
          </a:xfrm>
        </p:grpSpPr>
        <p:sp>
          <p:nvSpPr>
            <p:cNvPr id="359436" name="Rectangle 12"/>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513</a:t>
              </a:r>
            </a:p>
          </p:txBody>
        </p:sp>
        <p:sp>
          <p:nvSpPr>
            <p:cNvPr id="359437" name="Rectangle 13"/>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59438" name="Rectangle 14"/>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54002</a:t>
              </a:r>
            </a:p>
          </p:txBody>
        </p:sp>
        <p:sp>
          <p:nvSpPr>
            <p:cNvPr id="359439" name="Rectangle 15"/>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11001</a:t>
              </a:r>
            </a:p>
          </p:txBody>
        </p:sp>
        <p:sp>
          <p:nvSpPr>
            <p:cNvPr id="359440" name="Rectangle 16"/>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SYN:1</a:t>
              </a:r>
            </a:p>
          </p:txBody>
        </p:sp>
        <p:sp>
          <p:nvSpPr>
            <p:cNvPr id="359441" name="Rectangle 17"/>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59442" name="Rectangle 18"/>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grpSp>
        <p:nvGrpSpPr>
          <p:cNvPr id="359443" name="Group 19"/>
          <p:cNvGrpSpPr>
            <a:grpSpLocks/>
          </p:cNvGrpSpPr>
          <p:nvPr/>
        </p:nvGrpSpPr>
        <p:grpSpPr bwMode="auto">
          <a:xfrm>
            <a:off x="1600200" y="3371850"/>
            <a:ext cx="2133600" cy="514350"/>
            <a:chOff x="1728" y="1056"/>
            <a:chExt cx="1344" cy="432"/>
          </a:xfrm>
        </p:grpSpPr>
        <p:sp>
          <p:nvSpPr>
            <p:cNvPr id="359444" name="Rectangle 20"/>
            <p:cNvSpPr>
              <a:spLocks noChangeArrowheads="1"/>
            </p:cNvSpPr>
            <p:nvPr/>
          </p:nvSpPr>
          <p:spPr bwMode="auto">
            <a:xfrm>
              <a:off x="1728"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13987</a:t>
              </a:r>
            </a:p>
          </p:txBody>
        </p:sp>
        <p:sp>
          <p:nvSpPr>
            <p:cNvPr id="359445" name="Rectangle 21"/>
            <p:cNvSpPr>
              <a:spLocks noChangeArrowheads="1"/>
            </p:cNvSpPr>
            <p:nvPr/>
          </p:nvSpPr>
          <p:spPr bwMode="auto">
            <a:xfrm>
              <a:off x="2400" y="1056"/>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513</a:t>
              </a:r>
            </a:p>
          </p:txBody>
        </p:sp>
        <p:sp>
          <p:nvSpPr>
            <p:cNvPr id="359446" name="Rectangle 22"/>
            <p:cNvSpPr>
              <a:spLocks noChangeArrowheads="1"/>
            </p:cNvSpPr>
            <p:nvPr/>
          </p:nvSpPr>
          <p:spPr bwMode="auto">
            <a:xfrm>
              <a:off x="1728"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seq: 11001</a:t>
              </a:r>
            </a:p>
          </p:txBody>
        </p:sp>
        <p:sp>
          <p:nvSpPr>
            <p:cNvPr id="359447" name="Rectangle 23"/>
            <p:cNvSpPr>
              <a:spLocks noChangeArrowheads="1"/>
            </p:cNvSpPr>
            <p:nvPr/>
          </p:nvSpPr>
          <p:spPr bwMode="auto">
            <a:xfrm>
              <a:off x="2400" y="1200"/>
              <a:ext cx="67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 54003</a:t>
              </a:r>
            </a:p>
          </p:txBody>
        </p:sp>
        <p:sp>
          <p:nvSpPr>
            <p:cNvPr id="359448" name="Rectangle 24"/>
            <p:cNvSpPr>
              <a:spLocks noChangeArrowheads="1"/>
            </p:cNvSpPr>
            <p:nvPr/>
          </p:nvSpPr>
          <p:spPr bwMode="auto">
            <a:xfrm>
              <a:off x="1728"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SYN:</a:t>
              </a:r>
              <a:r>
                <a:rPr lang="it-IT" sz="1100" dirty="0" err="1">
                  <a:latin typeface="Roboto Light"/>
                  <a:cs typeface="Roboto Light"/>
                </a:rPr>
                <a:t>0</a:t>
              </a:r>
              <a:endParaRPr lang="it-IT" sz="1100" dirty="0">
                <a:latin typeface="Roboto Light"/>
                <a:cs typeface="Roboto Light"/>
              </a:endParaRPr>
            </a:p>
          </p:txBody>
        </p:sp>
        <p:sp>
          <p:nvSpPr>
            <p:cNvPr id="359449" name="Rectangle 25"/>
            <p:cNvSpPr>
              <a:spLocks noChangeArrowheads="1"/>
            </p:cNvSpPr>
            <p:nvPr/>
          </p:nvSpPr>
          <p:spPr bwMode="auto">
            <a:xfrm>
              <a:off x="2160" y="1344"/>
              <a:ext cx="480"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a:latin typeface="Roboto Light"/>
                  <a:cs typeface="Roboto Light"/>
                </a:rPr>
                <a:t>ACK:1</a:t>
              </a:r>
            </a:p>
          </p:txBody>
        </p:sp>
        <p:sp>
          <p:nvSpPr>
            <p:cNvPr id="359450" name="Rectangle 26"/>
            <p:cNvSpPr>
              <a:spLocks noChangeArrowheads="1"/>
            </p:cNvSpPr>
            <p:nvPr/>
          </p:nvSpPr>
          <p:spPr bwMode="auto">
            <a:xfrm>
              <a:off x="2640" y="1344"/>
              <a:ext cx="432" cy="144"/>
            </a:xfrm>
            <a:prstGeom prst="rect">
              <a:avLst/>
            </a:prstGeom>
            <a:noFill/>
            <a:ln w="12700">
              <a:solidFill>
                <a:schemeClr val="tx1"/>
              </a:solidFill>
              <a:miter lim="800000"/>
              <a:headEnd/>
              <a:tailEnd/>
            </a:ln>
            <a:effectLst/>
          </p:spPr>
          <p:txBody>
            <a:bodyPr wrap="none" anchor="ctr">
              <a:prstTxWarp prst="textNoShape">
                <a:avLst/>
              </a:prstTxWarp>
            </a:bodyPr>
            <a:lstStyle/>
            <a:p>
              <a:pPr algn="ctr" eaLnBrk="0" hangingPunct="0"/>
              <a:r>
                <a:rPr lang="it-IT" sz="1100" dirty="0">
                  <a:latin typeface="Roboto Light"/>
                  <a:cs typeface="Roboto Light"/>
                </a:rPr>
                <a:t>FIN:</a:t>
              </a:r>
              <a:r>
                <a:rPr lang="it-IT" sz="1100" dirty="0" err="1">
                  <a:latin typeface="Roboto Light"/>
                  <a:cs typeface="Roboto Light"/>
                </a:rPr>
                <a:t>0</a:t>
              </a:r>
              <a:endParaRPr lang="it-IT" sz="1100" dirty="0">
                <a:latin typeface="Roboto Light"/>
                <a:cs typeface="Roboto Light"/>
              </a:endParaRPr>
            </a:p>
          </p:txBody>
        </p:sp>
      </p:grpSp>
      <p:sp>
        <p:nvSpPr>
          <p:cNvPr id="359451" name="Line 27"/>
          <p:cNvSpPr>
            <a:spLocks noChangeShapeType="1"/>
          </p:cNvSpPr>
          <p:nvPr/>
        </p:nvSpPr>
        <p:spPr bwMode="auto">
          <a:xfrm>
            <a:off x="2590800" y="2971800"/>
            <a:ext cx="236220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452" name="Line 28"/>
          <p:cNvSpPr>
            <a:spLocks noChangeShapeType="1"/>
          </p:cNvSpPr>
          <p:nvPr/>
        </p:nvSpPr>
        <p:spPr bwMode="auto">
          <a:xfrm>
            <a:off x="5181600" y="3771901"/>
            <a:ext cx="0" cy="9144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453" name="Rectangle 29"/>
          <p:cNvSpPr>
            <a:spLocks noChangeArrowheads="1"/>
          </p:cNvSpPr>
          <p:nvPr/>
        </p:nvSpPr>
        <p:spPr bwMode="auto">
          <a:xfrm>
            <a:off x="2895600" y="2286000"/>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454" name="Rectangle 30"/>
          <p:cNvSpPr>
            <a:spLocks noChangeArrowheads="1"/>
          </p:cNvSpPr>
          <p:nvPr/>
        </p:nvSpPr>
        <p:spPr bwMode="auto">
          <a:xfrm>
            <a:off x="3962400" y="2286000"/>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211.3.56.5</a:t>
            </a:r>
          </a:p>
        </p:txBody>
      </p:sp>
      <p:sp>
        <p:nvSpPr>
          <p:cNvPr id="359471" name="Rectangle 47"/>
          <p:cNvSpPr>
            <a:spLocks noChangeArrowheads="1"/>
          </p:cNvSpPr>
          <p:nvPr/>
        </p:nvSpPr>
        <p:spPr bwMode="auto">
          <a:xfrm>
            <a:off x="1447800" y="2800350"/>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C:117.76.3.3</a:t>
            </a:r>
          </a:p>
        </p:txBody>
      </p:sp>
      <p:sp>
        <p:nvSpPr>
          <p:cNvPr id="359488" name="Rectangle 64"/>
          <p:cNvSpPr>
            <a:spLocks noChangeArrowheads="1"/>
          </p:cNvSpPr>
          <p:nvPr/>
        </p:nvSpPr>
        <p:spPr bwMode="auto">
          <a:xfrm>
            <a:off x="4724400" y="3486150"/>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A: 211.3.56.5</a:t>
            </a:r>
          </a:p>
        </p:txBody>
      </p:sp>
      <p:sp>
        <p:nvSpPr>
          <p:cNvPr id="359505" name="Rectangle 81"/>
          <p:cNvSpPr>
            <a:spLocks noChangeArrowheads="1"/>
          </p:cNvSpPr>
          <p:nvPr/>
        </p:nvSpPr>
        <p:spPr bwMode="auto">
          <a:xfrm>
            <a:off x="4572000" y="5536278"/>
            <a:ext cx="1066800" cy="171450"/>
          </a:xfrm>
          <a:prstGeom prst="rect">
            <a:avLst/>
          </a:prstGeom>
          <a:noFill/>
          <a:ln w="12700">
            <a:noFill/>
            <a:miter lim="800000"/>
            <a:headEnd/>
            <a:tailEnd/>
          </a:ln>
          <a:effectLst/>
        </p:spPr>
        <p:txBody>
          <a:bodyPr wrap="none" lIns="81640" tIns="40819" rIns="81640" bIns="40819" anchor="ctr">
            <a:prstTxWarp prst="textNoShape">
              <a:avLst/>
            </a:prstTxWarp>
          </a:bodyPr>
          <a:lstStyle/>
          <a:p>
            <a:pPr algn="ctr" eaLnBrk="0" hangingPunct="0"/>
            <a:r>
              <a:rPr lang="it-IT" sz="1100" dirty="0">
                <a:latin typeface="Roboto Light"/>
                <a:cs typeface="Roboto Light"/>
              </a:rPr>
              <a:t>B:138.13.2.67</a:t>
            </a:r>
          </a:p>
        </p:txBody>
      </p:sp>
      <p:sp>
        <p:nvSpPr>
          <p:cNvPr id="359506" name="Rectangle 82"/>
          <p:cNvSpPr>
            <a:spLocks noChangeArrowheads="1"/>
          </p:cNvSpPr>
          <p:nvPr/>
        </p:nvSpPr>
        <p:spPr bwMode="auto">
          <a:xfrm>
            <a:off x="5562600" y="38290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211.3.56.5</a:t>
            </a:r>
          </a:p>
        </p:txBody>
      </p:sp>
      <p:sp>
        <p:nvSpPr>
          <p:cNvPr id="359507" name="Rectangle 83"/>
          <p:cNvSpPr>
            <a:spLocks noChangeArrowheads="1"/>
          </p:cNvSpPr>
          <p:nvPr/>
        </p:nvSpPr>
        <p:spPr bwMode="auto">
          <a:xfrm>
            <a:off x="6629400" y="382905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508" name="Rectangle 84"/>
          <p:cNvSpPr>
            <a:spLocks noChangeArrowheads="1"/>
          </p:cNvSpPr>
          <p:nvPr/>
        </p:nvSpPr>
        <p:spPr bwMode="auto">
          <a:xfrm>
            <a:off x="1600200" y="32004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138.13.2.67</a:t>
            </a:r>
          </a:p>
        </p:txBody>
      </p:sp>
      <p:sp>
        <p:nvSpPr>
          <p:cNvPr id="359509" name="Rectangle 85"/>
          <p:cNvSpPr>
            <a:spLocks noChangeArrowheads="1"/>
          </p:cNvSpPr>
          <p:nvPr/>
        </p:nvSpPr>
        <p:spPr bwMode="auto">
          <a:xfrm>
            <a:off x="2667000" y="3200401"/>
            <a:ext cx="1066800" cy="1714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100">
                <a:latin typeface="Roboto Light"/>
                <a:cs typeface="Roboto Light"/>
              </a:rPr>
              <a:t>211.3.56.5</a:t>
            </a:r>
          </a:p>
        </p:txBody>
      </p:sp>
      <p:sp>
        <p:nvSpPr>
          <p:cNvPr id="359510" name="Line 86"/>
          <p:cNvSpPr>
            <a:spLocks noChangeShapeType="1"/>
          </p:cNvSpPr>
          <p:nvPr/>
        </p:nvSpPr>
        <p:spPr bwMode="auto">
          <a:xfrm>
            <a:off x="2514600" y="3028950"/>
            <a:ext cx="236220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511" name="Text Box 87"/>
          <p:cNvSpPr txBox="1">
            <a:spLocks noChangeArrowheads="1"/>
          </p:cNvSpPr>
          <p:nvPr/>
        </p:nvSpPr>
        <p:spPr bwMode="auto">
          <a:xfrm>
            <a:off x="2621674" y="2273850"/>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1</a:t>
            </a:r>
          </a:p>
        </p:txBody>
      </p:sp>
      <p:sp>
        <p:nvSpPr>
          <p:cNvPr id="359512" name="Text Box 88"/>
          <p:cNvSpPr txBox="1">
            <a:spLocks noChangeArrowheads="1"/>
          </p:cNvSpPr>
          <p:nvPr/>
        </p:nvSpPr>
        <p:spPr bwMode="auto">
          <a:xfrm>
            <a:off x="5285499" y="37835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2</a:t>
            </a:r>
          </a:p>
        </p:txBody>
      </p:sp>
      <p:sp>
        <p:nvSpPr>
          <p:cNvPr id="359513" name="Text Box 89"/>
          <p:cNvSpPr txBox="1">
            <a:spLocks noChangeArrowheads="1"/>
          </p:cNvSpPr>
          <p:nvPr/>
        </p:nvSpPr>
        <p:spPr bwMode="auto">
          <a:xfrm>
            <a:off x="3761499" y="32120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a:latin typeface="Roboto Light"/>
                <a:cs typeface="Roboto Light"/>
              </a:rPr>
              <a:t>3</a:t>
            </a:r>
          </a:p>
        </p:txBody>
      </p:sp>
      <p:sp>
        <p:nvSpPr>
          <p:cNvPr id="359514" name="Text Box 90"/>
          <p:cNvSpPr txBox="1">
            <a:spLocks noChangeArrowheads="1"/>
          </p:cNvSpPr>
          <p:nvPr/>
        </p:nvSpPr>
        <p:spPr bwMode="auto">
          <a:xfrm>
            <a:off x="2770899" y="4697962"/>
            <a:ext cx="243052" cy="251712"/>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100" dirty="0" err="1">
                <a:latin typeface="Roboto Light"/>
                <a:cs typeface="Roboto Light"/>
              </a:rPr>
              <a:t>0</a:t>
            </a:r>
            <a:endParaRPr lang="it-IT" sz="1100" dirty="0">
              <a:latin typeface="Roboto Light"/>
              <a:cs typeface="Roboto Light"/>
            </a:endParaRPr>
          </a:p>
        </p:txBody>
      </p:sp>
      <p:sp>
        <p:nvSpPr>
          <p:cNvPr id="359515" name="Freeform 91"/>
          <p:cNvSpPr>
            <a:spLocks/>
          </p:cNvSpPr>
          <p:nvPr/>
        </p:nvSpPr>
        <p:spPr bwMode="auto">
          <a:xfrm>
            <a:off x="1066800" y="2628901"/>
            <a:ext cx="3581400" cy="2343150"/>
          </a:xfrm>
          <a:custGeom>
            <a:avLst/>
            <a:gdLst/>
            <a:ahLst/>
            <a:cxnLst>
              <a:cxn ang="0">
                <a:pos x="384" y="0"/>
              </a:cxn>
              <a:cxn ang="0">
                <a:pos x="0" y="0"/>
              </a:cxn>
              <a:cxn ang="0">
                <a:pos x="0" y="1968"/>
              </a:cxn>
              <a:cxn ang="0">
                <a:pos x="2256" y="1968"/>
              </a:cxn>
            </a:cxnLst>
            <a:rect l="0" t="0" r="r" b="b"/>
            <a:pathLst>
              <a:path w="2256" h="1968">
                <a:moveTo>
                  <a:pt x="384" y="0"/>
                </a:moveTo>
                <a:lnTo>
                  <a:pt x="0" y="0"/>
                </a:lnTo>
                <a:lnTo>
                  <a:pt x="0" y="1968"/>
                </a:lnTo>
                <a:lnTo>
                  <a:pt x="2256" y="1968"/>
                </a:lnTo>
              </a:path>
            </a:pathLst>
          </a:custGeom>
          <a:noFill/>
          <a:ln w="28575" cmpd="sng">
            <a:solidFill>
              <a:srgbClr val="FF3300"/>
            </a:solidFill>
            <a:round/>
            <a:headEnd type="none" w="med" len="med"/>
            <a:tailEnd type="triangle" w="med" len="med"/>
          </a:ln>
          <a:effectLst/>
        </p:spPr>
        <p:txBody>
          <a:bodyPr wrap="none" lIns="81640" tIns="40819" rIns="81640" bIns="40819" anchor="ctr">
            <a:prstTxWarp prst="textNoShape">
              <a:avLst/>
            </a:prstTxWarp>
          </a:bodyPr>
          <a:lstStyle/>
          <a:p>
            <a:endParaRPr lang="en-US" sz="1100">
              <a:latin typeface="Roboto Light"/>
              <a:cs typeface="Roboto Light"/>
            </a:endParaRPr>
          </a:p>
        </p:txBody>
      </p:sp>
      <p:sp>
        <p:nvSpPr>
          <p:cNvPr id="359516" name="Text Box 92"/>
          <p:cNvSpPr txBox="1">
            <a:spLocks noChangeArrowheads="1"/>
          </p:cNvSpPr>
          <p:nvPr/>
        </p:nvSpPr>
        <p:spPr bwMode="auto">
          <a:xfrm>
            <a:off x="2057402" y="4972050"/>
            <a:ext cx="1639637" cy="251712"/>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Denial-of-Service Attack</a:t>
            </a:r>
          </a:p>
        </p:txBody>
      </p:sp>
      <p:pic>
        <p:nvPicPr>
          <p:cNvPr id="93" name="Picture 92" descr="serv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287" y="4770191"/>
            <a:ext cx="579563" cy="702598"/>
          </a:xfrm>
          <a:prstGeom prst="rect">
            <a:avLst/>
          </a:prstGeom>
        </p:spPr>
      </p:pic>
      <p:pic>
        <p:nvPicPr>
          <p:cNvPr id="98" name="Picture 97"/>
          <p:cNvPicPr>
            <a:picLocks noChangeAspect="1"/>
          </p:cNvPicPr>
          <p:nvPr/>
        </p:nvPicPr>
        <p:blipFill>
          <a:blip r:embed="rId5"/>
          <a:stretch>
            <a:fillRect/>
          </a:stretch>
        </p:blipFill>
        <p:spPr>
          <a:xfrm>
            <a:off x="1264943" y="1920480"/>
            <a:ext cx="499963" cy="578905"/>
          </a:xfrm>
          <a:prstGeom prst="rect">
            <a:avLst/>
          </a:prstGeom>
        </p:spPr>
      </p:pic>
    </p:spTree>
    <p:extLst>
      <p:ext uri="{BB962C8B-B14F-4D97-AF65-F5344CB8AC3E}">
        <p14:creationId xmlns:p14="http://schemas.microsoft.com/office/powerpoint/2010/main" val="272857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5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95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9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5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94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94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94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94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94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94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94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94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94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94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94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95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950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95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94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95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95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95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95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nimBg="1"/>
      <p:bldP spid="359429" grpId="0" animBg="1"/>
      <p:bldP spid="359430" grpId="0" animBg="1"/>
      <p:bldP spid="359431" grpId="0" animBg="1"/>
      <p:bldP spid="359432" grpId="0" animBg="1"/>
      <p:bldP spid="359433" grpId="0" animBg="1"/>
      <p:bldP spid="359434" grpId="0" animBg="1"/>
      <p:bldP spid="359451" grpId="0" animBg="1"/>
      <p:bldP spid="359452" grpId="0" animBg="1"/>
      <p:bldP spid="359453" grpId="0" animBg="1"/>
      <p:bldP spid="359454" grpId="0" animBg="1"/>
      <p:bldP spid="359506" grpId="0" animBg="1"/>
      <p:bldP spid="359507" grpId="0" animBg="1"/>
      <p:bldP spid="359508" grpId="0" animBg="1"/>
      <p:bldP spid="359509" grpId="0" animBg="1"/>
      <p:bldP spid="359510" grpId="0" animBg="1"/>
      <p:bldP spid="359511" grpId="0"/>
      <p:bldP spid="359512" grpId="0"/>
      <p:bldP spid="359513" grpId="0"/>
      <p:bldP spid="359514" grpId="0"/>
      <p:bldP spid="359515" grpId="0" animBg="1"/>
      <p:bldP spid="35951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2" name="Rectangle 4"/>
          <p:cNvSpPr>
            <a:spLocks noGrp="1" noChangeArrowheads="1"/>
          </p:cNvSpPr>
          <p:nvPr>
            <p:ph type="title"/>
          </p:nvPr>
        </p:nvSpPr>
        <p:spPr/>
        <p:txBody>
          <a:bodyPr>
            <a:normAutofit fontScale="90000"/>
          </a:bodyPr>
          <a:lstStyle/>
          <a:p>
            <a:r>
              <a:rPr lang="en-US"/>
              <a:t>Choosing The Right Sequence Number</a:t>
            </a:r>
          </a:p>
        </p:txBody>
      </p:sp>
      <p:sp>
        <p:nvSpPr>
          <p:cNvPr id="411653" name="Rectangle 5"/>
          <p:cNvSpPr>
            <a:spLocks noGrp="1" noChangeArrowheads="1"/>
          </p:cNvSpPr>
          <p:nvPr>
            <p:ph type="body" idx="1"/>
          </p:nvPr>
        </p:nvSpPr>
        <p:spPr/>
        <p:txBody>
          <a:bodyPr>
            <a:normAutofit fontScale="85000" lnSpcReduction="10000"/>
          </a:bodyPr>
          <a:lstStyle/>
          <a:p>
            <a:r>
              <a:rPr lang="en-US" dirty="0"/>
              <a:t>RFC 1948 defines way to improve sequence number generation</a:t>
            </a:r>
          </a:p>
          <a:p>
            <a:r>
              <a:rPr lang="en-US" dirty="0"/>
              <a:t>Some implementations still don’t get it</a:t>
            </a:r>
          </a:p>
          <a:p>
            <a:r>
              <a:rPr lang="en-US" dirty="0"/>
              <a:t>See Michal </a:t>
            </a:r>
            <a:r>
              <a:rPr lang="en-US" dirty="0" err="1"/>
              <a:t>Zalewski’s</a:t>
            </a:r>
            <a:r>
              <a:rPr lang="en-US" dirty="0"/>
              <a:t> paper “Strange Attractors and TCP/IP Sequence Number Analysis” and its update “One Year Later”</a:t>
            </a:r>
          </a:p>
          <a:p>
            <a:r>
              <a:rPr lang="en-US" dirty="0"/>
              <a:t>Builds a graph using a composition of the values seen recently in a series of sequence numbers:</a:t>
            </a:r>
          </a:p>
          <a:p>
            <a:pPr lvl="1"/>
            <a:r>
              <a:rPr lang="en-US" dirty="0"/>
              <a:t>x[n] = s[n-2] - s[n-3]     	</a:t>
            </a:r>
          </a:p>
          <a:p>
            <a:pPr lvl="1"/>
            <a:r>
              <a:rPr lang="en-US" dirty="0"/>
              <a:t>y[n] = s[n-1] - s[n-2]     </a:t>
            </a:r>
          </a:p>
          <a:p>
            <a:pPr lvl="1"/>
            <a:r>
              <a:rPr lang="en-US" dirty="0"/>
              <a:t>z[n] = s[n] - s [n-1]  </a:t>
            </a:r>
          </a:p>
        </p:txBody>
      </p:sp>
    </p:spTree>
    <p:extLst>
      <p:ext uri="{BB962C8B-B14F-4D97-AF65-F5344CB8AC3E}">
        <p14:creationId xmlns:p14="http://schemas.microsoft.com/office/powerpoint/2010/main" val="11495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6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6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16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16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16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Windows 2000/XP</a:t>
            </a:r>
          </a:p>
        </p:txBody>
      </p:sp>
      <p:pic>
        <p:nvPicPr>
          <p:cNvPr id="412676" name="Picture 4" descr="winxp"/>
          <p:cNvPicPr>
            <a:picLocks noChangeAspect="1" noChangeArrowheads="1"/>
          </p:cNvPicPr>
          <p:nvPr/>
        </p:nvPicPr>
        <p:blipFill>
          <a:blip r:embed="rId3"/>
          <a:srcRect/>
          <a:stretch>
            <a:fillRect/>
          </a:stretch>
        </p:blipFill>
        <p:spPr bwMode="auto">
          <a:xfrm>
            <a:off x="1447800" y="2286000"/>
            <a:ext cx="6096000" cy="3429000"/>
          </a:xfrm>
          <a:prstGeom prst="rect">
            <a:avLst/>
          </a:prstGeom>
          <a:noFill/>
        </p:spPr>
      </p:pic>
    </p:spTree>
    <p:extLst>
      <p:ext uri="{BB962C8B-B14F-4D97-AF65-F5344CB8AC3E}">
        <p14:creationId xmlns:p14="http://schemas.microsoft.com/office/powerpoint/2010/main" val="20232087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Rectangle 4"/>
          <p:cNvSpPr>
            <a:spLocks noGrp="1" noChangeArrowheads="1"/>
          </p:cNvSpPr>
          <p:nvPr>
            <p:ph type="title"/>
          </p:nvPr>
        </p:nvSpPr>
        <p:spPr/>
        <p:txBody>
          <a:bodyPr/>
          <a:lstStyle/>
          <a:p>
            <a:r>
              <a:rPr lang="en-US"/>
              <a:t>Windows 95/98</a:t>
            </a:r>
          </a:p>
        </p:txBody>
      </p:sp>
      <p:pic>
        <p:nvPicPr>
          <p:cNvPr id="414725" name="Picture 5" descr="win9598"/>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59235064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8" name="Rectangle 1028"/>
          <p:cNvSpPr>
            <a:spLocks noGrp="1" noChangeArrowheads="1"/>
          </p:cNvSpPr>
          <p:nvPr>
            <p:ph type="title"/>
          </p:nvPr>
        </p:nvSpPr>
        <p:spPr/>
        <p:txBody>
          <a:bodyPr/>
          <a:lstStyle/>
          <a:p>
            <a:r>
              <a:rPr lang="en-US"/>
              <a:t>Linux</a:t>
            </a:r>
          </a:p>
        </p:txBody>
      </p:sp>
      <p:pic>
        <p:nvPicPr>
          <p:cNvPr id="425989" name="Picture 1029" descr="linux"/>
          <p:cNvPicPr>
            <a:picLocks noChangeAspect="1" noChangeArrowheads="1"/>
          </p:cNvPicPr>
          <p:nvPr/>
        </p:nvPicPr>
        <p:blipFill>
          <a:blip r:embed="rId3"/>
          <a:srcRect/>
          <a:stretch>
            <a:fillRect/>
          </a:stretch>
        </p:blipFill>
        <p:spPr bwMode="auto">
          <a:xfrm>
            <a:off x="1447800" y="2286000"/>
            <a:ext cx="6096000" cy="3429000"/>
          </a:xfrm>
          <a:prstGeom prst="rect">
            <a:avLst/>
          </a:prstGeom>
          <a:noFill/>
        </p:spPr>
      </p:pic>
    </p:spTree>
    <p:extLst>
      <p:ext uri="{BB962C8B-B14F-4D97-AF65-F5344CB8AC3E}">
        <p14:creationId xmlns:p14="http://schemas.microsoft.com/office/powerpoint/2010/main" val="85261705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7" name="Rectangle 1029"/>
          <p:cNvSpPr>
            <a:spLocks noGrp="1" noChangeArrowheads="1"/>
          </p:cNvSpPr>
          <p:nvPr>
            <p:ph type="title"/>
          </p:nvPr>
        </p:nvSpPr>
        <p:spPr/>
        <p:txBody>
          <a:bodyPr/>
          <a:lstStyle/>
          <a:p>
            <a:r>
              <a:rPr lang="en-US"/>
              <a:t>Free BSD</a:t>
            </a:r>
          </a:p>
        </p:txBody>
      </p:sp>
      <p:pic>
        <p:nvPicPr>
          <p:cNvPr id="428036" name="Picture 1028" descr="fbsd"/>
          <p:cNvPicPr>
            <a:picLocks noChangeAspect="1" noChangeArrowheads="1"/>
          </p:cNvPicPr>
          <p:nvPr/>
        </p:nvPicPr>
        <p:blipFill>
          <a:blip r:embed="rId3"/>
          <a:srcRect/>
          <a:stretch>
            <a:fillRect/>
          </a:stretch>
        </p:blipFill>
        <p:spPr bwMode="auto">
          <a:xfrm>
            <a:off x="1447800" y="2228850"/>
            <a:ext cx="6096000" cy="3429000"/>
          </a:xfrm>
          <a:prstGeom prst="rect">
            <a:avLst/>
          </a:prstGeom>
          <a:noFill/>
        </p:spPr>
      </p:pic>
    </p:spTree>
    <p:extLst>
      <p:ext uri="{BB962C8B-B14F-4D97-AF65-F5344CB8AC3E}">
        <p14:creationId xmlns:p14="http://schemas.microsoft.com/office/powerpoint/2010/main" val="465771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Cisco IOS Before The Cure</a:t>
            </a:r>
          </a:p>
        </p:txBody>
      </p:sp>
      <p:pic>
        <p:nvPicPr>
          <p:cNvPr id="415748" name="Picture 4" descr="ciscoIOSorig"/>
          <p:cNvPicPr>
            <a:picLocks noChangeAspect="1" noChangeArrowheads="1"/>
          </p:cNvPicPr>
          <p:nvPr/>
        </p:nvPicPr>
        <p:blipFill>
          <a:blip r:embed="rId3"/>
          <a:srcRect/>
          <a:stretch>
            <a:fillRect/>
          </a:stretch>
        </p:blipFill>
        <p:spPr bwMode="auto">
          <a:xfrm>
            <a:off x="1600200" y="2286000"/>
            <a:ext cx="6096000" cy="3429000"/>
          </a:xfrm>
          <a:prstGeom prst="rect">
            <a:avLst/>
          </a:prstGeom>
          <a:noFill/>
        </p:spPr>
      </p:pic>
    </p:spTree>
    <p:extLst>
      <p:ext uri="{BB962C8B-B14F-4D97-AF65-F5344CB8AC3E}">
        <p14:creationId xmlns:p14="http://schemas.microsoft.com/office/powerpoint/2010/main" val="1978546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a:t>Ethernet Frame</a:t>
            </a:r>
          </a:p>
        </p:txBody>
      </p:sp>
      <p:sp>
        <p:nvSpPr>
          <p:cNvPr id="224284" name="Rectangle 28"/>
          <p:cNvSpPr>
            <a:spLocks noChangeArrowheads="1"/>
          </p:cNvSpPr>
          <p:nvPr/>
        </p:nvSpPr>
        <p:spPr bwMode="auto">
          <a:xfrm>
            <a:off x="533400" y="2457450"/>
            <a:ext cx="1219200" cy="342900"/>
          </a:xfrm>
          <a:prstGeom prst="rect">
            <a:avLst/>
          </a:prstGeom>
          <a:solidFill>
            <a:srgbClr val="FADC70"/>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dest (6)</a:t>
            </a:r>
          </a:p>
        </p:txBody>
      </p:sp>
      <p:sp>
        <p:nvSpPr>
          <p:cNvPr id="224285" name="Rectangle 29"/>
          <p:cNvSpPr>
            <a:spLocks noChangeArrowheads="1"/>
          </p:cNvSpPr>
          <p:nvPr/>
        </p:nvSpPr>
        <p:spPr bwMode="auto">
          <a:xfrm>
            <a:off x="1752600" y="2457450"/>
            <a:ext cx="1143000" cy="342900"/>
          </a:xfrm>
          <a:prstGeom prst="rect">
            <a:avLst/>
          </a:prstGeom>
          <a:solidFill>
            <a:srgbClr val="FADC70"/>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err="1">
                <a:latin typeface="Roboto Light"/>
                <a:cs typeface="Roboto Light"/>
              </a:rPr>
              <a:t>src</a:t>
            </a:r>
            <a:r>
              <a:rPr lang="en-US" dirty="0">
                <a:latin typeface="Roboto Light"/>
                <a:cs typeface="Roboto Light"/>
              </a:rPr>
              <a:t> (6)</a:t>
            </a:r>
          </a:p>
        </p:txBody>
      </p:sp>
      <p:sp>
        <p:nvSpPr>
          <p:cNvPr id="224286" name="Rectangle 30"/>
          <p:cNvSpPr>
            <a:spLocks noChangeArrowheads="1"/>
          </p:cNvSpPr>
          <p:nvPr/>
        </p:nvSpPr>
        <p:spPr bwMode="auto">
          <a:xfrm>
            <a:off x="2895600" y="245745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type (2)</a:t>
            </a:r>
          </a:p>
        </p:txBody>
      </p:sp>
      <p:sp>
        <p:nvSpPr>
          <p:cNvPr id="224287" name="Rectangle 31"/>
          <p:cNvSpPr>
            <a:spLocks noChangeArrowheads="1"/>
          </p:cNvSpPr>
          <p:nvPr/>
        </p:nvSpPr>
        <p:spPr bwMode="auto">
          <a:xfrm>
            <a:off x="4038600" y="2457450"/>
            <a:ext cx="33528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a:latin typeface="Roboto Light"/>
                <a:cs typeface="Roboto Light"/>
              </a:rPr>
              <a:t>data (46-1500)</a:t>
            </a:r>
          </a:p>
        </p:txBody>
      </p:sp>
      <p:sp>
        <p:nvSpPr>
          <p:cNvPr id="224288" name="Rectangle 32"/>
          <p:cNvSpPr>
            <a:spLocks noChangeArrowheads="1"/>
          </p:cNvSpPr>
          <p:nvPr/>
        </p:nvSpPr>
        <p:spPr bwMode="auto">
          <a:xfrm>
            <a:off x="7391400" y="2457450"/>
            <a:ext cx="1143000" cy="342900"/>
          </a:xfrm>
          <a:prstGeom prst="rect">
            <a:avLst/>
          </a:prstGeom>
          <a:solidFill>
            <a:schemeClr val="bg2">
              <a:lumMod val="5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a:latin typeface="Roboto Light"/>
                <a:cs typeface="Roboto Light"/>
              </a:rPr>
              <a:t>CRC (4)</a:t>
            </a:r>
          </a:p>
        </p:txBody>
      </p:sp>
      <p:sp>
        <p:nvSpPr>
          <p:cNvPr id="224291" name="Rectangle 35"/>
          <p:cNvSpPr>
            <a:spLocks noChangeArrowheads="1"/>
          </p:cNvSpPr>
          <p:nvPr/>
        </p:nvSpPr>
        <p:spPr bwMode="auto">
          <a:xfrm>
            <a:off x="2895600" y="320040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0x0800</a:t>
            </a:r>
            <a:endParaRPr lang="en-US" dirty="0">
              <a:latin typeface="Roboto Light"/>
              <a:cs typeface="Roboto Light"/>
            </a:endParaRPr>
          </a:p>
        </p:txBody>
      </p:sp>
      <p:sp>
        <p:nvSpPr>
          <p:cNvPr id="224292" name="Rectangle 36"/>
          <p:cNvSpPr>
            <a:spLocks noChangeArrowheads="1"/>
          </p:cNvSpPr>
          <p:nvPr/>
        </p:nvSpPr>
        <p:spPr bwMode="auto">
          <a:xfrm>
            <a:off x="4038600" y="3200400"/>
            <a:ext cx="33528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IP datagram</a:t>
            </a:r>
          </a:p>
        </p:txBody>
      </p:sp>
      <p:sp>
        <p:nvSpPr>
          <p:cNvPr id="224294" name="Rectangle 38"/>
          <p:cNvSpPr>
            <a:spLocks noChangeArrowheads="1"/>
          </p:cNvSpPr>
          <p:nvPr/>
        </p:nvSpPr>
        <p:spPr bwMode="auto">
          <a:xfrm>
            <a:off x="2895600" y="3886200"/>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0x0806</a:t>
            </a:r>
            <a:endParaRPr lang="en-US" dirty="0">
              <a:latin typeface="Roboto Light"/>
              <a:cs typeface="Roboto Light"/>
            </a:endParaRPr>
          </a:p>
        </p:txBody>
      </p:sp>
      <p:sp>
        <p:nvSpPr>
          <p:cNvPr id="224295" name="Rectangle 39"/>
          <p:cNvSpPr>
            <a:spLocks noChangeArrowheads="1"/>
          </p:cNvSpPr>
          <p:nvPr/>
        </p:nvSpPr>
        <p:spPr bwMode="auto">
          <a:xfrm>
            <a:off x="4038600" y="3886200"/>
            <a:ext cx="16002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ARP (28)</a:t>
            </a:r>
          </a:p>
        </p:txBody>
      </p:sp>
      <p:sp>
        <p:nvSpPr>
          <p:cNvPr id="224298" name="Rectangle 42"/>
          <p:cNvSpPr>
            <a:spLocks noChangeArrowheads="1"/>
          </p:cNvSpPr>
          <p:nvPr/>
        </p:nvSpPr>
        <p:spPr bwMode="auto">
          <a:xfrm>
            <a:off x="2895600" y="4572001"/>
            <a:ext cx="1143000" cy="342900"/>
          </a:xfrm>
          <a:prstGeom prst="rect">
            <a:avLst/>
          </a:prstGeom>
          <a:solidFill>
            <a:schemeClr val="accent1">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dirty="0" smtClean="0">
                <a:latin typeface="Roboto Light"/>
                <a:cs typeface="Roboto Light"/>
              </a:rPr>
              <a:t>0x0808</a:t>
            </a:r>
            <a:endParaRPr lang="en-US" dirty="0">
              <a:latin typeface="Roboto Light"/>
              <a:cs typeface="Roboto Light"/>
            </a:endParaRPr>
          </a:p>
        </p:txBody>
      </p:sp>
      <p:sp>
        <p:nvSpPr>
          <p:cNvPr id="224299" name="Rectangle 43"/>
          <p:cNvSpPr>
            <a:spLocks noChangeArrowheads="1"/>
          </p:cNvSpPr>
          <p:nvPr/>
        </p:nvSpPr>
        <p:spPr bwMode="auto">
          <a:xfrm>
            <a:off x="4038600" y="4572001"/>
            <a:ext cx="1600200" cy="342900"/>
          </a:xfrm>
          <a:prstGeom prst="rect">
            <a:avLst/>
          </a:prstGeom>
          <a:solidFill>
            <a:schemeClr val="accent3">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RARP (28)</a:t>
            </a:r>
          </a:p>
        </p:txBody>
      </p:sp>
      <p:sp>
        <p:nvSpPr>
          <p:cNvPr id="224300" name="Rectangle 44"/>
          <p:cNvSpPr>
            <a:spLocks noChangeArrowheads="1"/>
          </p:cNvSpPr>
          <p:nvPr/>
        </p:nvSpPr>
        <p:spPr bwMode="auto">
          <a:xfrm>
            <a:off x="5638800" y="3886200"/>
            <a:ext cx="1752600" cy="342900"/>
          </a:xfrm>
          <a:prstGeom prst="rect">
            <a:avLst/>
          </a:prstGeom>
          <a:solidFill>
            <a:schemeClr val="accent4">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PAD (18)</a:t>
            </a:r>
          </a:p>
        </p:txBody>
      </p:sp>
      <p:sp>
        <p:nvSpPr>
          <p:cNvPr id="224301" name="Rectangle 45"/>
          <p:cNvSpPr>
            <a:spLocks noChangeArrowheads="1"/>
          </p:cNvSpPr>
          <p:nvPr/>
        </p:nvSpPr>
        <p:spPr bwMode="auto">
          <a:xfrm>
            <a:off x="5638800" y="4572001"/>
            <a:ext cx="1752600" cy="342900"/>
          </a:xfrm>
          <a:prstGeom prst="rect">
            <a:avLst/>
          </a:prstGeom>
          <a:solidFill>
            <a:schemeClr val="accent4">
              <a:lumMod val="60000"/>
              <a:lumOff val="40000"/>
            </a:schemeClr>
          </a:solid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a:latin typeface="Roboto Light"/>
                <a:cs typeface="Roboto Light"/>
              </a:rPr>
              <a:t>PAD (18)</a:t>
            </a:r>
          </a:p>
        </p:txBody>
      </p:sp>
    </p:spTree>
    <p:extLst>
      <p:ext uri="{BB962C8B-B14F-4D97-AF65-F5344CB8AC3E}">
        <p14:creationId xmlns:p14="http://schemas.microsoft.com/office/powerpoint/2010/main" val="13316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42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2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42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2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3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429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42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4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84" grpId="0" animBg="1"/>
      <p:bldP spid="224285" grpId="0" animBg="1"/>
      <p:bldP spid="224286" grpId="0" animBg="1"/>
      <p:bldP spid="224287" grpId="0" animBg="1"/>
      <p:bldP spid="224288" grpId="0" animBg="1"/>
      <p:bldP spid="224291" grpId="0" animBg="1"/>
      <p:bldP spid="224292" grpId="0" animBg="1"/>
      <p:bldP spid="224294" grpId="0" animBg="1"/>
      <p:bldP spid="224295" grpId="0" animBg="1"/>
      <p:bldP spid="224298" grpId="0" animBg="1"/>
      <p:bldP spid="224299" grpId="0" animBg="1"/>
      <p:bldP spid="224300" grpId="0" animBg="1"/>
      <p:bldP spid="22430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Cisco IOS After The Cure</a:t>
            </a:r>
          </a:p>
        </p:txBody>
      </p:sp>
      <p:pic>
        <p:nvPicPr>
          <p:cNvPr id="416772" name="Picture 4" descr="ios12"/>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58144112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MacOS X</a:t>
            </a:r>
          </a:p>
        </p:txBody>
      </p:sp>
      <p:pic>
        <p:nvPicPr>
          <p:cNvPr id="417796" name="Picture 4" descr="macos"/>
          <p:cNvPicPr>
            <a:picLocks noChangeAspect="1" noChangeArrowheads="1"/>
          </p:cNvPicPr>
          <p:nvPr/>
        </p:nvPicPr>
        <p:blipFill>
          <a:blip r:embed="rId3"/>
          <a:srcRect/>
          <a:stretch>
            <a:fillRect/>
          </a:stretch>
        </p:blipFill>
        <p:spPr bwMode="auto">
          <a:xfrm>
            <a:off x="1524000" y="2286000"/>
            <a:ext cx="6096000" cy="3429000"/>
          </a:xfrm>
          <a:prstGeom prst="rect">
            <a:avLst/>
          </a:prstGeom>
          <a:noFill/>
        </p:spPr>
      </p:pic>
    </p:spTree>
    <p:extLst>
      <p:ext uri="{BB962C8B-B14F-4D97-AF65-F5344CB8AC3E}">
        <p14:creationId xmlns:p14="http://schemas.microsoft.com/office/powerpoint/2010/main" val="19847388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t>HP-UX Before The Cure</a:t>
            </a:r>
          </a:p>
        </p:txBody>
      </p:sp>
      <p:pic>
        <p:nvPicPr>
          <p:cNvPr id="418820" name="Picture 4" descr="hpuxorig"/>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113326645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1026"/>
          <p:cNvSpPr>
            <a:spLocks noGrp="1" noChangeArrowheads="1"/>
          </p:cNvSpPr>
          <p:nvPr>
            <p:ph type="title"/>
          </p:nvPr>
        </p:nvSpPr>
        <p:spPr/>
        <p:txBody>
          <a:bodyPr/>
          <a:lstStyle/>
          <a:p>
            <a:r>
              <a:rPr lang="en-US"/>
              <a:t>HP-UX After The Cure</a:t>
            </a:r>
          </a:p>
        </p:txBody>
      </p:sp>
      <p:pic>
        <p:nvPicPr>
          <p:cNvPr id="419844" name="Picture 1028" descr="hpux11"/>
          <p:cNvPicPr>
            <a:picLocks noChangeAspect="1" noChangeArrowheads="1"/>
          </p:cNvPicPr>
          <p:nvPr/>
        </p:nvPicPr>
        <p:blipFill>
          <a:blip r:embed="rId3"/>
          <a:srcRect/>
          <a:stretch>
            <a:fillRect/>
          </a:stretch>
        </p:blipFill>
        <p:spPr bwMode="auto">
          <a:xfrm>
            <a:off x="1524000" y="2228850"/>
            <a:ext cx="6096000" cy="3429000"/>
          </a:xfrm>
          <a:prstGeom prst="rect">
            <a:avLst/>
          </a:prstGeom>
          <a:noFill/>
        </p:spPr>
      </p:pic>
    </p:spTree>
    <p:extLst>
      <p:ext uri="{BB962C8B-B14F-4D97-AF65-F5344CB8AC3E}">
        <p14:creationId xmlns:p14="http://schemas.microsoft.com/office/powerpoint/2010/main" val="8454604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p:txBody>
          <a:bodyPr/>
          <a:lstStyle/>
          <a:p>
            <a:r>
              <a:rPr lang="en-US"/>
              <a:t>IRIX (w/out MD5 generation)</a:t>
            </a:r>
          </a:p>
        </p:txBody>
      </p:sp>
      <p:pic>
        <p:nvPicPr>
          <p:cNvPr id="420868" name="Picture 1028" descr="irix-nomd5"/>
          <p:cNvPicPr>
            <a:picLocks noChangeAspect="1" noChangeArrowheads="1"/>
          </p:cNvPicPr>
          <p:nvPr/>
        </p:nvPicPr>
        <p:blipFill>
          <a:blip r:embed="rId3"/>
          <a:srcRect/>
          <a:stretch>
            <a:fillRect/>
          </a:stretch>
        </p:blipFill>
        <p:spPr bwMode="auto">
          <a:xfrm>
            <a:off x="1600200" y="2286000"/>
            <a:ext cx="6096000" cy="3429000"/>
          </a:xfrm>
          <a:prstGeom prst="rect">
            <a:avLst/>
          </a:prstGeom>
          <a:noFill/>
        </p:spPr>
      </p:pic>
    </p:spTree>
    <p:extLst>
      <p:ext uri="{BB962C8B-B14F-4D97-AF65-F5344CB8AC3E}">
        <p14:creationId xmlns:p14="http://schemas.microsoft.com/office/powerpoint/2010/main" val="19859289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TCP Hijacking</a:t>
            </a:r>
          </a:p>
        </p:txBody>
      </p:sp>
      <p:sp>
        <p:nvSpPr>
          <p:cNvPr id="360451" name="Rectangle 3"/>
          <p:cNvSpPr>
            <a:spLocks noGrp="1" noChangeArrowheads="1"/>
          </p:cNvSpPr>
          <p:nvPr>
            <p:ph type="body" idx="1"/>
          </p:nvPr>
        </p:nvSpPr>
        <p:spPr/>
        <p:txBody>
          <a:bodyPr>
            <a:normAutofit fontScale="85000" lnSpcReduction="20000"/>
          </a:bodyPr>
          <a:lstStyle/>
          <a:p>
            <a:r>
              <a:rPr lang="en-US" dirty="0"/>
              <a:t>Powerful technique to take control of an existing TCP connection </a:t>
            </a:r>
          </a:p>
          <a:p>
            <a:r>
              <a:rPr lang="en-US" dirty="0"/>
              <a:t>The attacker uses spoofed TCP segments to</a:t>
            </a:r>
          </a:p>
          <a:p>
            <a:pPr lvl="1"/>
            <a:r>
              <a:rPr lang="en-US" dirty="0"/>
              <a:t>Insert data in the streams</a:t>
            </a:r>
          </a:p>
          <a:p>
            <a:pPr lvl="1"/>
            <a:r>
              <a:rPr lang="en-US" dirty="0"/>
              <a:t>Reset an existing connection (denial of service)</a:t>
            </a:r>
          </a:p>
          <a:p>
            <a:r>
              <a:rPr lang="en-US" dirty="0"/>
              <a:t>T</a:t>
            </a:r>
            <a:r>
              <a:rPr lang="en-US" dirty="0" smtClean="0"/>
              <a:t>he </a:t>
            </a:r>
            <a:r>
              <a:rPr lang="en-US" dirty="0"/>
              <a:t>correct sequence/acknowledgment numbers </a:t>
            </a:r>
            <a:r>
              <a:rPr lang="en-US" b="1" dirty="0"/>
              <a:t>must</a:t>
            </a:r>
            <a:r>
              <a:rPr lang="en-US" dirty="0"/>
              <a:t> be used</a:t>
            </a:r>
          </a:p>
          <a:p>
            <a:pPr lvl="1"/>
            <a:r>
              <a:rPr lang="en-US" dirty="0"/>
              <a:t>The attacker can eavesdrop the traffic between client and server</a:t>
            </a:r>
          </a:p>
          <a:p>
            <a:pPr lvl="1"/>
            <a:r>
              <a:rPr lang="en-US" dirty="0"/>
              <a:t>The attacker can guess the correct </a:t>
            </a:r>
            <a:r>
              <a:rPr lang="en-US" dirty="0" err="1"/>
              <a:t>seq</a:t>
            </a:r>
            <a:r>
              <a:rPr lang="en-US" dirty="0"/>
              <a:t>/</a:t>
            </a:r>
            <a:r>
              <a:rPr lang="en-US" dirty="0" err="1"/>
              <a:t>ack</a:t>
            </a:r>
            <a:r>
              <a:rPr lang="en-US" dirty="0"/>
              <a:t> numbers</a:t>
            </a:r>
          </a:p>
          <a:p>
            <a:r>
              <a:rPr lang="en-US" dirty="0"/>
              <a:t>Described in “Simple Active Attack Against TCP” by L. </a:t>
            </a:r>
            <a:r>
              <a:rPr lang="en-US" dirty="0" err="1"/>
              <a:t>Joncheray</a:t>
            </a:r>
            <a:endParaRPr lang="en-US" dirty="0"/>
          </a:p>
        </p:txBody>
      </p:sp>
    </p:spTree>
    <p:extLst>
      <p:ext uri="{BB962C8B-B14F-4D97-AF65-F5344CB8AC3E}">
        <p14:creationId xmlns:p14="http://schemas.microsoft.com/office/powerpoint/2010/main" val="162254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0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0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0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04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04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0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TCP Hijacking</a:t>
            </a:r>
          </a:p>
        </p:txBody>
      </p:sp>
      <p:sp>
        <p:nvSpPr>
          <p:cNvPr id="361475" name="Rectangle 3"/>
          <p:cNvSpPr>
            <a:spLocks noGrp="1" noChangeArrowheads="1"/>
          </p:cNvSpPr>
          <p:nvPr>
            <p:ph type="body" idx="1"/>
          </p:nvPr>
        </p:nvSpPr>
        <p:spPr/>
        <p:txBody>
          <a:bodyPr>
            <a:normAutofit fontScale="70000" lnSpcReduction="20000"/>
          </a:bodyPr>
          <a:lstStyle/>
          <a:p>
            <a:r>
              <a:rPr lang="en-US" dirty="0"/>
              <a:t>The attacker waits until the connection is “</a:t>
            </a:r>
            <a:r>
              <a:rPr lang="en-US" dirty="0" smtClean="0"/>
              <a:t>quiet”</a:t>
            </a:r>
            <a:endParaRPr lang="en-US" dirty="0"/>
          </a:p>
          <a:p>
            <a:pPr lvl="1"/>
            <a:r>
              <a:rPr lang="en-US" dirty="0"/>
              <a:t>All the transmitted data have been acknowledged (by both endpoints)</a:t>
            </a:r>
          </a:p>
          <a:p>
            <a:r>
              <a:rPr lang="en-US" dirty="0"/>
              <a:t>The attacker injects the data in the stream</a:t>
            </a:r>
          </a:p>
          <a:p>
            <a:pPr lvl="1"/>
            <a:r>
              <a:rPr lang="en-US" dirty="0"/>
              <a:t>“</a:t>
            </a:r>
            <a:r>
              <a:rPr lang="en-US" dirty="0" smtClean="0"/>
              <a:t>Desynchronizes” </a:t>
            </a:r>
            <a:r>
              <a:rPr lang="en-US" dirty="0"/>
              <a:t>the connection</a:t>
            </a:r>
          </a:p>
          <a:p>
            <a:r>
              <a:rPr lang="en-US" dirty="0"/>
              <a:t>The receiver of the injected data sends an acknowledgment to the apparent sender</a:t>
            </a:r>
          </a:p>
          <a:p>
            <a:r>
              <a:rPr lang="en-US" dirty="0"/>
              <a:t>The apparent sender replies with an acknowledgement with the “expected” sequence number </a:t>
            </a:r>
          </a:p>
          <a:p>
            <a:r>
              <a:rPr lang="en-US" dirty="0"/>
              <a:t>The receiver considers this as out-of-sync and sends an an acknowledgement with the “expected” sequence number </a:t>
            </a:r>
          </a:p>
          <a:p>
            <a:r>
              <a:rPr lang="en-US" dirty="0"/>
              <a:t>....</a:t>
            </a:r>
          </a:p>
        </p:txBody>
      </p:sp>
    </p:spTree>
    <p:extLst>
      <p:ext uri="{BB962C8B-B14F-4D97-AF65-F5344CB8AC3E}">
        <p14:creationId xmlns:p14="http://schemas.microsoft.com/office/powerpoint/2010/main" val="17725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1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1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1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1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1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1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TCP Hijacking</a:t>
            </a:r>
          </a:p>
        </p:txBody>
      </p:sp>
      <p:sp>
        <p:nvSpPr>
          <p:cNvPr id="362499" name="Rectangle 3"/>
          <p:cNvSpPr>
            <a:spLocks noGrp="1" noChangeArrowheads="1"/>
          </p:cNvSpPr>
          <p:nvPr>
            <p:ph type="body" idx="1"/>
          </p:nvPr>
        </p:nvSpPr>
        <p:spPr/>
        <p:txBody>
          <a:bodyPr>
            <a:normAutofit lnSpcReduction="10000"/>
          </a:bodyPr>
          <a:lstStyle/>
          <a:p>
            <a:r>
              <a:rPr lang="en-US" dirty="0"/>
              <a:t>ACK messages with no data are not retransmitted in case of loss</a:t>
            </a:r>
          </a:p>
          <a:p>
            <a:r>
              <a:rPr lang="en-US" dirty="0"/>
              <a:t>The “ACK storm” continues until one message is lost </a:t>
            </a:r>
          </a:p>
          <a:p>
            <a:r>
              <a:rPr lang="en-US" dirty="0"/>
              <a:t>Any subsequent attempt to communicate will generate an ACK storm</a:t>
            </a:r>
          </a:p>
          <a:p>
            <a:r>
              <a:rPr lang="en-US" dirty="0"/>
              <a:t>ACK storms can be blocked by the attacker using ACK packets with the right numbers</a:t>
            </a:r>
          </a:p>
        </p:txBody>
      </p:sp>
    </p:spTree>
    <p:extLst>
      <p:ext uri="{BB962C8B-B14F-4D97-AF65-F5344CB8AC3E}">
        <p14:creationId xmlns:p14="http://schemas.microsoft.com/office/powerpoint/2010/main" val="9348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TCP Hijacking</a:t>
            </a:r>
          </a:p>
        </p:txBody>
      </p:sp>
      <p:sp>
        <p:nvSpPr>
          <p:cNvPr id="363526" name="Line 6"/>
          <p:cNvSpPr>
            <a:spLocks noChangeShapeType="1"/>
          </p:cNvSpPr>
          <p:nvPr/>
        </p:nvSpPr>
        <p:spPr bwMode="auto">
          <a:xfrm flipH="1">
            <a:off x="4624388" y="331470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solidFill>
                <a:srgbClr val="000000"/>
              </a:solidFill>
              <a:latin typeface="Roboto Light"/>
              <a:cs typeface="Roboto Light"/>
            </a:endParaRPr>
          </a:p>
        </p:txBody>
      </p:sp>
      <p:sp>
        <p:nvSpPr>
          <p:cNvPr id="363527" name="Freeform 7"/>
          <p:cNvSpPr>
            <a:spLocks/>
          </p:cNvSpPr>
          <p:nvPr/>
        </p:nvSpPr>
        <p:spPr bwMode="auto">
          <a:xfrm>
            <a:off x="1652588" y="3314701"/>
            <a:ext cx="6005512"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sp>
        <p:nvSpPr>
          <p:cNvPr id="363528" name="Freeform 8"/>
          <p:cNvSpPr>
            <a:spLocks/>
          </p:cNvSpPr>
          <p:nvPr/>
        </p:nvSpPr>
        <p:spPr bwMode="auto">
          <a:xfrm>
            <a:off x="1411289" y="3234929"/>
            <a:ext cx="6100763" cy="401240"/>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sp>
        <p:nvSpPr>
          <p:cNvPr id="363529" name="Line 9"/>
          <p:cNvSpPr>
            <a:spLocks noChangeShapeType="1"/>
          </p:cNvSpPr>
          <p:nvPr/>
        </p:nvSpPr>
        <p:spPr bwMode="auto">
          <a:xfrm flipH="1">
            <a:off x="5310189" y="3371850"/>
            <a:ext cx="1951037"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solidFill>
                <a:srgbClr val="000000"/>
              </a:solidFill>
              <a:latin typeface="Roboto Light"/>
              <a:cs typeface="Roboto Light"/>
            </a:endParaRPr>
          </a:p>
        </p:txBody>
      </p:sp>
      <p:sp>
        <p:nvSpPr>
          <p:cNvPr id="363530" name="Freeform 10"/>
          <p:cNvSpPr>
            <a:spLocks/>
          </p:cNvSpPr>
          <p:nvPr/>
        </p:nvSpPr>
        <p:spPr bwMode="auto">
          <a:xfrm flipH="1">
            <a:off x="5029200" y="3771900"/>
            <a:ext cx="1600200" cy="228600"/>
          </a:xfrm>
          <a:custGeom>
            <a:avLst/>
            <a:gdLst/>
            <a:ahLst/>
            <a:cxnLst>
              <a:cxn ang="0">
                <a:pos x="1414" y="969"/>
              </a:cxn>
              <a:cxn ang="0">
                <a:pos x="1414" y="0"/>
              </a:cxn>
              <a:cxn ang="0">
                <a:pos x="0" y="0"/>
              </a:cxn>
              <a:cxn ang="0">
                <a:pos x="0" y="0"/>
              </a:cxn>
            </a:cxnLst>
            <a:rect l="0" t="0" r="r" b="b"/>
            <a:pathLst>
              <a:path w="1415" h="970">
                <a:moveTo>
                  <a:pt x="1414" y="969"/>
                </a:moveTo>
                <a:lnTo>
                  <a:pt x="1414" y="0"/>
                </a:lnTo>
                <a:lnTo>
                  <a:pt x="0" y="0"/>
                </a:lnTo>
                <a:lnTo>
                  <a:pt x="0" y="0"/>
                </a:lnTo>
              </a:path>
            </a:pathLst>
          </a:custGeom>
          <a:noFill/>
          <a:ln w="12700" cap="rnd" cmpd="sng">
            <a:solidFill>
              <a:schemeClr val="tx1"/>
            </a:solidFill>
            <a:prstDash val="dashDot"/>
            <a:round/>
            <a:headEnd type="none" w="sm" len="sm"/>
            <a:tailEnd type="stealth" w="med" len="lg"/>
          </a:ln>
          <a:effectLst/>
        </p:spPr>
        <p:txBody>
          <a:bodyPr lIns="81640" tIns="40819" rIns="81640" bIns="40819">
            <a:prstTxWarp prst="textNoShape">
              <a:avLst/>
            </a:prstTxWarp>
          </a:bodyPr>
          <a:lstStyle/>
          <a:p>
            <a:endParaRPr lang="en-US">
              <a:solidFill>
                <a:srgbClr val="000000"/>
              </a:solidFill>
              <a:latin typeface="Roboto Light"/>
              <a:cs typeface="Roboto Light"/>
            </a:endParaRPr>
          </a:p>
        </p:txBody>
      </p:sp>
      <p:grpSp>
        <p:nvGrpSpPr>
          <p:cNvPr id="363531" name="Group 11"/>
          <p:cNvGrpSpPr>
            <a:grpSpLocks/>
          </p:cNvGrpSpPr>
          <p:nvPr/>
        </p:nvGrpSpPr>
        <p:grpSpPr bwMode="auto">
          <a:xfrm>
            <a:off x="5538791" y="3428997"/>
            <a:ext cx="3152775" cy="261937"/>
            <a:chOff x="3560" y="1866"/>
            <a:chExt cx="1012" cy="220"/>
          </a:xfrm>
        </p:grpSpPr>
        <p:sp>
          <p:nvSpPr>
            <p:cNvPr id="363532" name="Rectangle 12"/>
            <p:cNvSpPr>
              <a:spLocks noChangeArrowheads="1"/>
            </p:cNvSpPr>
            <p:nvPr/>
          </p:nvSpPr>
          <p:spPr bwMode="auto">
            <a:xfrm>
              <a:off x="3560" y="1875"/>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3" name="Rectangle 13"/>
            <p:cNvSpPr>
              <a:spLocks noChangeArrowheads="1"/>
            </p:cNvSpPr>
            <p:nvPr/>
          </p:nvSpPr>
          <p:spPr bwMode="auto">
            <a:xfrm>
              <a:off x="3830" y="1866"/>
              <a:ext cx="506" cy="220"/>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a:solidFill>
                    <a:srgbClr val="000000"/>
                  </a:solidFill>
                  <a:latin typeface="Roboto Light"/>
                  <a:cs typeface="Roboto Light"/>
                </a:rPr>
                <a:t>(2) ACK=CL_SEQ + 30</a:t>
              </a:r>
            </a:p>
          </p:txBody>
        </p:sp>
      </p:grpSp>
      <p:grpSp>
        <p:nvGrpSpPr>
          <p:cNvPr id="363534" name="Group 14"/>
          <p:cNvGrpSpPr>
            <a:grpSpLocks/>
          </p:cNvGrpSpPr>
          <p:nvPr/>
        </p:nvGrpSpPr>
        <p:grpSpPr bwMode="auto">
          <a:xfrm>
            <a:off x="4705352" y="4057660"/>
            <a:ext cx="2030413" cy="685801"/>
            <a:chOff x="1307" y="1866"/>
            <a:chExt cx="1279" cy="193"/>
          </a:xfrm>
        </p:grpSpPr>
        <p:sp>
          <p:nvSpPr>
            <p:cNvPr id="363535" name="Rectangle 15"/>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6" name="Rectangle 16"/>
            <p:cNvSpPr>
              <a:spLocks noChangeArrowheads="1"/>
            </p:cNvSpPr>
            <p:nvPr/>
          </p:nvSpPr>
          <p:spPr bwMode="auto">
            <a:xfrm>
              <a:off x="1581" y="1866"/>
              <a:ext cx="843" cy="169"/>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a:solidFill>
                    <a:srgbClr val="000000"/>
                  </a:solidFill>
                  <a:latin typeface="Roboto Light"/>
                  <a:cs typeface="Roboto Light"/>
                </a:rPr>
                <a:t>(1) Spoofed TCP</a:t>
              </a:r>
            </a:p>
            <a:p>
              <a:pPr algn="ctr" eaLnBrk="0" hangingPunct="0"/>
              <a:r>
                <a:rPr lang="it-IT" sz="1100">
                  <a:solidFill>
                    <a:srgbClr val="000000"/>
                  </a:solidFill>
                  <a:latin typeface="Roboto Light"/>
                  <a:cs typeface="Roboto Light"/>
                </a:rPr>
                <a:t>with SEQ=CL_SEQ</a:t>
              </a:r>
            </a:p>
            <a:p>
              <a:pPr algn="ctr" eaLnBrk="0" hangingPunct="0"/>
              <a:r>
                <a:rPr lang="it-IT" sz="1100">
                  <a:solidFill>
                    <a:srgbClr val="000000"/>
                  </a:solidFill>
                  <a:latin typeface="Roboto Light"/>
                  <a:cs typeface="Roboto Light"/>
                </a:rPr>
                <a:t>and 30 bytes of data</a:t>
              </a:r>
            </a:p>
          </p:txBody>
        </p:sp>
      </p:grpSp>
      <p:grpSp>
        <p:nvGrpSpPr>
          <p:cNvPr id="363537" name="Group 17"/>
          <p:cNvGrpSpPr>
            <a:grpSpLocks/>
          </p:cNvGrpSpPr>
          <p:nvPr/>
        </p:nvGrpSpPr>
        <p:grpSpPr bwMode="auto">
          <a:xfrm>
            <a:off x="2360613" y="2857496"/>
            <a:ext cx="3556000" cy="261937"/>
            <a:chOff x="3518" y="2413"/>
            <a:chExt cx="1012" cy="220"/>
          </a:xfrm>
        </p:grpSpPr>
        <p:sp>
          <p:nvSpPr>
            <p:cNvPr id="363538" name="Rectangle 18"/>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100">
                <a:solidFill>
                  <a:srgbClr val="000000"/>
                </a:solidFill>
                <a:latin typeface="Roboto Light"/>
                <a:cs typeface="Roboto Light"/>
              </a:endParaRPr>
            </a:p>
          </p:txBody>
        </p:sp>
        <p:sp>
          <p:nvSpPr>
            <p:cNvPr id="363539" name="Rectangle 19"/>
            <p:cNvSpPr>
              <a:spLocks noChangeArrowheads="1"/>
            </p:cNvSpPr>
            <p:nvPr/>
          </p:nvSpPr>
          <p:spPr bwMode="auto">
            <a:xfrm>
              <a:off x="3721" y="2413"/>
              <a:ext cx="599" cy="220"/>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100" dirty="0">
                  <a:solidFill>
                    <a:srgbClr val="000000"/>
                  </a:solidFill>
                  <a:latin typeface="Roboto Light"/>
                  <a:cs typeface="Roboto Light"/>
                </a:rPr>
                <a:t>(3) </a:t>
              </a:r>
              <a:r>
                <a:rPr lang="it-IT" sz="1100" dirty="0" err="1">
                  <a:solidFill>
                    <a:srgbClr val="000000"/>
                  </a:solidFill>
                  <a:latin typeface="Roboto Light"/>
                  <a:cs typeface="Roboto Light"/>
                </a:rPr>
                <a:t>Acknowledge</a:t>
              </a:r>
              <a:r>
                <a:rPr lang="it-IT" sz="1100" dirty="0">
                  <a:solidFill>
                    <a:srgbClr val="000000"/>
                  </a:solidFill>
                  <a:latin typeface="Roboto Light"/>
                  <a:cs typeface="Roboto Light"/>
                </a:rPr>
                <a:t> SEQ=CL_SEQ!</a:t>
              </a:r>
            </a:p>
          </p:txBody>
        </p:sp>
      </p:grpSp>
      <p:sp>
        <p:nvSpPr>
          <p:cNvPr id="363540" name="Rectangle 20"/>
          <p:cNvSpPr>
            <a:spLocks noChangeArrowheads="1"/>
          </p:cNvSpPr>
          <p:nvPr/>
        </p:nvSpPr>
        <p:spPr bwMode="auto">
          <a:xfrm>
            <a:off x="7069139" y="4504137"/>
            <a:ext cx="1587500"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a:solidFill>
                  <a:srgbClr val="000000"/>
                </a:solidFill>
                <a:latin typeface="Roboto Light"/>
                <a:cs typeface="Roboto Light"/>
              </a:rPr>
              <a:t>Server</a:t>
            </a:r>
          </a:p>
        </p:txBody>
      </p:sp>
      <p:sp>
        <p:nvSpPr>
          <p:cNvPr id="363541" name="Rectangle 21"/>
          <p:cNvSpPr>
            <a:spLocks noChangeArrowheads="1"/>
          </p:cNvSpPr>
          <p:nvPr/>
        </p:nvSpPr>
        <p:spPr bwMode="auto">
          <a:xfrm>
            <a:off x="3429002" y="5483678"/>
            <a:ext cx="2179639"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a:solidFill>
                  <a:srgbClr val="000000"/>
                </a:solidFill>
                <a:latin typeface="Roboto Light"/>
                <a:cs typeface="Roboto Light"/>
              </a:rPr>
              <a:t>Attacker</a:t>
            </a:r>
            <a:endParaRPr lang="it-IT" sz="1200" dirty="0">
              <a:solidFill>
                <a:srgbClr val="000000"/>
              </a:solidFill>
              <a:latin typeface="Roboto Light"/>
              <a:cs typeface="Roboto Light"/>
            </a:endParaRPr>
          </a:p>
        </p:txBody>
      </p:sp>
      <p:sp>
        <p:nvSpPr>
          <p:cNvPr id="363542" name="Rectangle 22"/>
          <p:cNvSpPr>
            <a:spLocks noChangeArrowheads="1"/>
          </p:cNvSpPr>
          <p:nvPr/>
        </p:nvSpPr>
        <p:spPr bwMode="auto">
          <a:xfrm>
            <a:off x="485775" y="4514852"/>
            <a:ext cx="1587500"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solidFill>
                  <a:srgbClr val="000000"/>
                </a:solidFill>
                <a:latin typeface="Roboto Light"/>
                <a:cs typeface="Roboto Light"/>
              </a:rPr>
              <a:t>Client</a:t>
            </a:r>
          </a:p>
        </p:txBody>
      </p:sp>
      <p:sp>
        <p:nvSpPr>
          <p:cNvPr id="363543" name="Text Box 23"/>
          <p:cNvSpPr txBox="1">
            <a:spLocks noChangeArrowheads="1"/>
          </p:cNvSpPr>
          <p:nvPr/>
        </p:nvSpPr>
        <p:spPr bwMode="auto">
          <a:xfrm>
            <a:off x="533400" y="2037161"/>
            <a:ext cx="1480940" cy="420989"/>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1100" dirty="0">
                <a:solidFill>
                  <a:srgbClr val="000000"/>
                </a:solidFill>
                <a:latin typeface="Roboto Light"/>
                <a:cs typeface="Roboto Light"/>
              </a:rPr>
              <a:t>CL_SEQ = SVR_ACK</a:t>
            </a:r>
          </a:p>
          <a:p>
            <a:r>
              <a:rPr lang="en-US" sz="1100" dirty="0">
                <a:solidFill>
                  <a:srgbClr val="000000"/>
                </a:solidFill>
                <a:latin typeface="Roboto Light"/>
                <a:cs typeface="Roboto Light"/>
              </a:rPr>
              <a:t>SVR_SEQ = CL_ACK</a:t>
            </a:r>
          </a:p>
        </p:txBody>
      </p:sp>
      <p:pic>
        <p:nvPicPr>
          <p:cNvPr id="24" name="Picture 23"/>
          <p:cNvPicPr>
            <a:picLocks noChangeAspect="1"/>
          </p:cNvPicPr>
          <p:nvPr/>
        </p:nvPicPr>
        <p:blipFill>
          <a:blip r:embed="rId3"/>
          <a:stretch>
            <a:fillRect/>
          </a:stretch>
        </p:blipFill>
        <p:spPr>
          <a:xfrm>
            <a:off x="740165" y="3810937"/>
            <a:ext cx="1180506" cy="764598"/>
          </a:xfrm>
          <a:prstGeom prst="rect">
            <a:avLst/>
          </a:prstGeom>
        </p:spPr>
      </p:pic>
      <p:pic>
        <p:nvPicPr>
          <p:cNvPr id="25" name="Picture 24"/>
          <p:cNvPicPr>
            <a:picLocks noChangeAspect="1"/>
          </p:cNvPicPr>
          <p:nvPr/>
        </p:nvPicPr>
        <p:blipFill>
          <a:blip r:embed="rId3"/>
          <a:stretch>
            <a:fillRect/>
          </a:stretch>
        </p:blipFill>
        <p:spPr>
          <a:xfrm>
            <a:off x="3848694" y="4786081"/>
            <a:ext cx="1180506" cy="764598"/>
          </a:xfrm>
          <a:prstGeom prst="rect">
            <a:avLst/>
          </a:prstGeom>
        </p:spPr>
      </p:pic>
      <p:pic>
        <p:nvPicPr>
          <p:cNvPr id="26" name="Picture 25" descr="serv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051" y="3796740"/>
            <a:ext cx="563938" cy="683657"/>
          </a:xfrm>
          <a:prstGeom prst="rect">
            <a:avLst/>
          </a:prstGeom>
        </p:spPr>
      </p:pic>
      <p:pic>
        <p:nvPicPr>
          <p:cNvPr id="27" name="Picture 26"/>
          <p:cNvPicPr>
            <a:picLocks noChangeAspect="1"/>
          </p:cNvPicPr>
          <p:nvPr/>
        </p:nvPicPr>
        <p:blipFill>
          <a:blip r:embed="rId5"/>
          <a:stretch>
            <a:fillRect/>
          </a:stretch>
        </p:blipFill>
        <p:spPr>
          <a:xfrm>
            <a:off x="4100355" y="4477472"/>
            <a:ext cx="308342" cy="357028"/>
          </a:xfrm>
          <a:prstGeom prst="rect">
            <a:avLst/>
          </a:prstGeom>
        </p:spPr>
      </p:pic>
    </p:spTree>
    <p:extLst>
      <p:ext uri="{BB962C8B-B14F-4D97-AF65-F5344CB8AC3E}">
        <p14:creationId xmlns:p14="http://schemas.microsoft.com/office/powerpoint/2010/main" val="154635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35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35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35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35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354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354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35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35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35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3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6" grpId="0" animBg="1"/>
      <p:bldP spid="363528" grpId="0" animBg="1"/>
      <p:bldP spid="363529" grpId="0" animBg="1"/>
      <p:bldP spid="363530" grpId="0" animBg="1"/>
      <p:bldP spid="363541"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t>TCP Hijacking</a:t>
            </a:r>
          </a:p>
        </p:txBody>
      </p:sp>
      <p:sp>
        <p:nvSpPr>
          <p:cNvPr id="364547" name="Rectangle 3"/>
          <p:cNvSpPr>
            <a:spLocks noGrp="1" noChangeArrowheads="1"/>
          </p:cNvSpPr>
          <p:nvPr>
            <p:ph type="body" idx="1"/>
          </p:nvPr>
        </p:nvSpPr>
        <p:spPr/>
        <p:txBody>
          <a:bodyPr>
            <a:normAutofit lnSpcReduction="10000"/>
          </a:bodyPr>
          <a:lstStyle/>
          <a:p>
            <a:r>
              <a:rPr lang="en-US" dirty="0"/>
              <a:t>This technique can be used against both client and server to completely hijack the communication channel (man-in-the-middle attack)</a:t>
            </a:r>
          </a:p>
          <a:p>
            <a:r>
              <a:rPr lang="en-US" dirty="0" smtClean="0"/>
              <a:t>"Early desynchronization" </a:t>
            </a:r>
            <a:r>
              <a:rPr lang="en-US" dirty="0"/>
              <a:t>can be achieved by the attacker by resetting existing connections and immediately opening new ones (between the same ports) with different initial sequence numbers</a:t>
            </a:r>
          </a:p>
        </p:txBody>
      </p:sp>
    </p:spTree>
    <p:extLst>
      <p:ext uri="{BB962C8B-B14F-4D97-AF65-F5344CB8AC3E}">
        <p14:creationId xmlns:p14="http://schemas.microsoft.com/office/powerpoint/2010/main" val="5961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title"/>
          </p:nvPr>
        </p:nvSpPr>
        <p:spPr/>
        <p:txBody>
          <a:bodyPr/>
          <a:lstStyle/>
          <a:p>
            <a:r>
              <a:rPr lang="en-US"/>
              <a:t>Ethernet</a:t>
            </a:r>
          </a:p>
        </p:txBody>
      </p:sp>
      <p:sp>
        <p:nvSpPr>
          <p:cNvPr id="223237" name="Rectangle 5"/>
          <p:cNvSpPr>
            <a:spLocks noGrp="1" noChangeArrowheads="1"/>
          </p:cNvSpPr>
          <p:nvPr>
            <p:ph type="body" idx="1"/>
          </p:nvPr>
        </p:nvSpPr>
        <p:spPr/>
        <p:txBody>
          <a:bodyPr>
            <a:normAutofit fontScale="85000" lnSpcReduction="20000"/>
          </a:bodyPr>
          <a:lstStyle/>
          <a:p>
            <a:r>
              <a:rPr lang="en-US" dirty="0"/>
              <a:t>Widely-used link-layer protocol</a:t>
            </a:r>
          </a:p>
          <a:p>
            <a:r>
              <a:rPr lang="en-US" dirty="0"/>
              <a:t>Uses CSMA/CD (Carrier Sense, Multiple Access with Collision Detection)</a:t>
            </a:r>
          </a:p>
          <a:p>
            <a:r>
              <a:rPr lang="en-US" dirty="0"/>
              <a:t>Destination address: 48 bits (e.g., 09:45:FA:07:22:23)</a:t>
            </a:r>
          </a:p>
          <a:p>
            <a:r>
              <a:rPr lang="en-US" dirty="0"/>
              <a:t>Source address: 48 bits</a:t>
            </a:r>
          </a:p>
          <a:p>
            <a:r>
              <a:rPr lang="en-US" dirty="0"/>
              <a:t>Type: 2 bytes (IP, ARP, RARP)</a:t>
            </a:r>
          </a:p>
          <a:p>
            <a:r>
              <a:rPr lang="en-US" dirty="0"/>
              <a:t>Data: </a:t>
            </a:r>
          </a:p>
          <a:p>
            <a:pPr lvl="1"/>
            <a:r>
              <a:rPr lang="en-US" dirty="0"/>
              <a:t>Min 46 bytes (padding may be needed)</a:t>
            </a:r>
          </a:p>
          <a:p>
            <a:pPr lvl="1"/>
            <a:r>
              <a:rPr lang="en-US" dirty="0"/>
              <a:t>Max 1500 bytes</a:t>
            </a:r>
          </a:p>
          <a:p>
            <a:r>
              <a:rPr lang="en-US" dirty="0"/>
              <a:t>CRC: Cyclic Redundancy Check, 4 bytes</a:t>
            </a:r>
          </a:p>
        </p:txBody>
      </p:sp>
    </p:spTree>
    <p:extLst>
      <p:ext uri="{BB962C8B-B14F-4D97-AF65-F5344CB8AC3E}">
        <p14:creationId xmlns:p14="http://schemas.microsoft.com/office/powerpoint/2010/main" val="374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2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2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2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2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32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32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a:t>ACK Storm</a:t>
            </a:r>
          </a:p>
        </p:txBody>
      </p:sp>
      <p:sp>
        <p:nvSpPr>
          <p:cNvPr id="367619" name="Rectangle 3"/>
          <p:cNvSpPr>
            <a:spLocks noGrp="1" noChangeArrowheads="1"/>
          </p:cNvSpPr>
          <p:nvPr>
            <p:ph type="body" idx="1"/>
          </p:nvPr>
        </p:nvSpPr>
        <p:spPr/>
        <p:txBody>
          <a:bodyPr>
            <a:normAutofit/>
          </a:bodyPr>
          <a:lstStyle/>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P 1015112:1015133(21)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192.168.1.10.1026 &gt;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a:t>
            </a: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192.168.1.10.1026 &gt;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 </a:t>
            </a:r>
            <a:endParaRPr lang="en-US" sz="1400" b="1" dirty="0" smtClean="0">
              <a:latin typeface="Consolas" charset="0"/>
              <a:ea typeface="Consolas" charset="0"/>
              <a:cs typeface="Consolas" charset="0"/>
            </a:endParaRPr>
          </a:p>
          <a:p>
            <a:pPr marL="0" indent="0">
              <a:buNone/>
            </a:pPr>
            <a:r>
              <a:rPr lang="en-US" sz="1400" b="1" dirty="0" smtClean="0">
                <a:latin typeface="Consolas" charset="0"/>
                <a:ea typeface="Consolas" charset="0"/>
                <a:cs typeface="Consolas" charset="0"/>
              </a:rPr>
              <a:t>192.168.1.20.23 </a:t>
            </a:r>
            <a:r>
              <a:rPr lang="en-US" sz="1400" b="1" dirty="0">
                <a:latin typeface="Consolas" charset="0"/>
                <a:ea typeface="Consolas" charset="0"/>
                <a:cs typeface="Consolas" charset="0"/>
              </a:rPr>
              <a:t>&gt; 192.168.1.10.1026: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4056578923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a:t>
            </a:r>
            <a:r>
              <a:rPr lang="en-US" sz="1400" b="1" dirty="0" smtClean="0">
                <a:latin typeface="Consolas" charset="0"/>
                <a:ea typeface="Consolas" charset="0"/>
                <a:cs typeface="Consolas" charset="0"/>
              </a:rPr>
              <a:t>1015133</a:t>
            </a:r>
          </a:p>
          <a:p>
            <a:pPr marL="0" indent="0">
              <a:buNone/>
            </a:pPr>
            <a:r>
              <a:rPr lang="en-US" sz="1400" b="1" dirty="0" smtClean="0">
                <a:latin typeface="Consolas" charset="0"/>
                <a:ea typeface="Consolas" charset="0"/>
                <a:cs typeface="Consolas" charset="0"/>
              </a:rPr>
              <a:t>192.168.1.10.1026 </a:t>
            </a:r>
            <a:r>
              <a:rPr lang="en-US" sz="1400" b="1" dirty="0">
                <a:latin typeface="Consolas" charset="0"/>
                <a:ea typeface="Consolas" charset="0"/>
                <a:cs typeface="Consolas" charset="0"/>
              </a:rPr>
              <a:t>&gt; 192.168.1.20.23: . </a:t>
            </a:r>
            <a:r>
              <a:rPr lang="en-US" sz="1400" b="1" dirty="0" err="1">
                <a:latin typeface="Consolas" charset="0"/>
                <a:ea typeface="Consolas" charset="0"/>
                <a:cs typeface="Consolas" charset="0"/>
              </a:rPr>
              <a:t>seq</a:t>
            </a:r>
            <a:r>
              <a:rPr lang="en-US" sz="1400" b="1" dirty="0">
                <a:latin typeface="Consolas" charset="0"/>
                <a:ea typeface="Consolas" charset="0"/>
                <a:cs typeface="Consolas" charset="0"/>
              </a:rPr>
              <a:t> 1015112 </a:t>
            </a:r>
            <a:r>
              <a:rPr lang="en-US" sz="1400" b="1" dirty="0" err="1">
                <a:latin typeface="Consolas" charset="0"/>
                <a:ea typeface="Consolas" charset="0"/>
                <a:cs typeface="Consolas" charset="0"/>
              </a:rPr>
              <a:t>ack</a:t>
            </a:r>
            <a:r>
              <a:rPr lang="en-US" sz="1400" b="1" dirty="0">
                <a:latin typeface="Consolas" charset="0"/>
                <a:ea typeface="Consolas" charset="0"/>
                <a:cs typeface="Consolas" charset="0"/>
              </a:rPr>
              <a:t> 4056578923</a:t>
            </a:r>
          </a:p>
        </p:txBody>
      </p:sp>
    </p:spTree>
    <p:extLst>
      <p:ext uri="{BB962C8B-B14F-4D97-AF65-F5344CB8AC3E}">
        <p14:creationId xmlns:p14="http://schemas.microsoft.com/office/powerpoint/2010/main" val="92890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76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761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761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761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761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761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76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smtClean="0"/>
              <a:t>SYN-flooding Attack</a:t>
            </a:r>
            <a:endParaRPr lang="en-US" dirty="0"/>
          </a:p>
        </p:txBody>
      </p:sp>
      <p:sp>
        <p:nvSpPr>
          <p:cNvPr id="368643" name="Rectangle 3"/>
          <p:cNvSpPr>
            <a:spLocks noGrp="1" noChangeArrowheads="1"/>
          </p:cNvSpPr>
          <p:nvPr>
            <p:ph type="body" idx="1"/>
          </p:nvPr>
        </p:nvSpPr>
        <p:spPr/>
        <p:txBody>
          <a:bodyPr>
            <a:normAutofit fontScale="85000" lnSpcReduction="10000"/>
          </a:bodyPr>
          <a:lstStyle/>
          <a:p>
            <a:r>
              <a:rPr lang="en-US" dirty="0" smtClean="0"/>
              <a:t>Very common denial-of-service attack, aka Neptune</a:t>
            </a:r>
          </a:p>
          <a:p>
            <a:r>
              <a:rPr lang="en-US" dirty="0" smtClean="0"/>
              <a:t>Attacker starts handshake with SYN-marked segment</a:t>
            </a:r>
          </a:p>
          <a:p>
            <a:r>
              <a:rPr lang="en-US" dirty="0" smtClean="0"/>
              <a:t>Victim replies with SYN-ACK segment</a:t>
            </a:r>
          </a:p>
          <a:p>
            <a:r>
              <a:rPr lang="en-US" dirty="0" smtClean="0"/>
              <a:t>Attacker… stays silent</a:t>
            </a:r>
          </a:p>
          <a:p>
            <a:pPr lvl="1"/>
            <a:r>
              <a:rPr lang="en-US" dirty="0" smtClean="0"/>
              <a:t>Note that the source IP of the attacker can be spoofed, since the final ACK is not required</a:t>
            </a:r>
          </a:p>
          <a:p>
            <a:r>
              <a:rPr lang="en-US" dirty="0" smtClean="0"/>
              <a:t>A host can keep a limited number of TCP connections in half-open state. </a:t>
            </a:r>
          </a:p>
          <a:p>
            <a:pPr lvl="1"/>
            <a:r>
              <a:rPr lang="en-US" dirty="0" smtClean="0"/>
              <a:t>After that limit, it cannot accept any more connections</a:t>
            </a:r>
          </a:p>
        </p:txBody>
      </p:sp>
    </p:spTree>
    <p:extLst>
      <p:ext uri="{BB962C8B-B14F-4D97-AF65-F5344CB8AC3E}">
        <p14:creationId xmlns:p14="http://schemas.microsoft.com/office/powerpoint/2010/main" val="4901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SYN-flooding Attack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Current solutions</a:t>
            </a:r>
          </a:p>
          <a:p>
            <a:pPr lvl="1"/>
            <a:r>
              <a:rPr lang="en-US" dirty="0" smtClean="0"/>
              <a:t>Filtering</a:t>
            </a:r>
          </a:p>
          <a:p>
            <a:pPr lvl="1"/>
            <a:r>
              <a:rPr lang="en-US" dirty="0" smtClean="0"/>
              <a:t>Increase the length of the half-open connection queue</a:t>
            </a:r>
          </a:p>
          <a:p>
            <a:pPr lvl="1"/>
            <a:r>
              <a:rPr lang="en-US" dirty="0" smtClean="0"/>
              <a:t>Reduce the SYN-received timeout</a:t>
            </a:r>
          </a:p>
          <a:p>
            <a:pPr lvl="1"/>
            <a:r>
              <a:rPr lang="en-US" dirty="0" smtClean="0"/>
              <a:t>Drop half-open connections when the limit has been reached and new requests for connection arrive</a:t>
            </a:r>
          </a:p>
          <a:p>
            <a:pPr lvl="1"/>
            <a:r>
              <a:rPr lang="en-US" dirty="0" smtClean="0"/>
              <a:t>Limit the number of half-open connections from a specific source </a:t>
            </a:r>
          </a:p>
          <a:p>
            <a:pPr lvl="1"/>
            <a:r>
              <a:rPr lang="en-US" dirty="0" smtClean="0"/>
              <a:t>Use SYN cookies</a:t>
            </a:r>
          </a:p>
          <a:p>
            <a:r>
              <a:rPr lang="en-US" dirty="0" smtClean="0"/>
              <a:t>See TCP SYN Flooding Attacks and Common Mitigations, RFC 4987</a:t>
            </a:r>
          </a:p>
          <a:p>
            <a:endParaRPr lang="en-US" dirty="0"/>
          </a:p>
        </p:txBody>
      </p:sp>
    </p:spTree>
    <p:extLst>
      <p:ext uri="{BB962C8B-B14F-4D97-AF65-F5344CB8AC3E}">
        <p14:creationId xmlns:p14="http://schemas.microsoft.com/office/powerpoint/2010/main" val="17701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smtClean="0"/>
              <a:t>SYN Cookies</a:t>
            </a:r>
            <a:endParaRPr lang="en-US" dirty="0"/>
          </a:p>
        </p:txBody>
      </p:sp>
      <p:sp>
        <p:nvSpPr>
          <p:cNvPr id="407555" name="Rectangle 3"/>
          <p:cNvSpPr>
            <a:spLocks noGrp="1" noChangeArrowheads="1"/>
          </p:cNvSpPr>
          <p:nvPr>
            <p:ph type="body" idx="1"/>
          </p:nvPr>
        </p:nvSpPr>
        <p:spPr/>
        <p:txBody>
          <a:bodyPr>
            <a:normAutofit fontScale="92500" lnSpcReduction="20000"/>
          </a:bodyPr>
          <a:lstStyle/>
          <a:p>
            <a:r>
              <a:rPr lang="en-US" dirty="0"/>
              <a:t>Special algorithm used for determining the initial sequence number of the server</a:t>
            </a:r>
          </a:p>
          <a:p>
            <a:r>
              <a:rPr lang="en-US" dirty="0"/>
              <a:t>The number is </a:t>
            </a:r>
          </a:p>
          <a:p>
            <a:pPr lvl="1"/>
            <a:r>
              <a:rPr lang="en-US" dirty="0"/>
              <a:t>Top 5 bits: t mod 32, where t is a 32-bit time counter that increases every 64 seconds</a:t>
            </a:r>
          </a:p>
          <a:p>
            <a:pPr lvl="1"/>
            <a:r>
              <a:rPr lang="en-US" dirty="0"/>
              <a:t>Following 3 bits: the encoding of the Maximum Segment Size (MSS) chosen by the server in response to the client's MSS </a:t>
            </a:r>
          </a:p>
          <a:p>
            <a:pPr lvl="1"/>
            <a:r>
              <a:rPr lang="en-US" dirty="0"/>
              <a:t>A keyed hash of:</a:t>
            </a:r>
          </a:p>
          <a:p>
            <a:pPr lvl="2"/>
            <a:r>
              <a:rPr lang="en-US" dirty="0"/>
              <a:t>Counter t</a:t>
            </a:r>
          </a:p>
          <a:p>
            <a:pPr lvl="2"/>
            <a:r>
              <a:rPr lang="en-US" dirty="0"/>
              <a:t>Source/Destination IP addresses and ports</a:t>
            </a:r>
          </a:p>
        </p:txBody>
      </p:sp>
    </p:spTree>
    <p:extLst>
      <p:ext uri="{BB962C8B-B14F-4D97-AF65-F5344CB8AC3E}">
        <p14:creationId xmlns:p14="http://schemas.microsoft.com/office/powerpoint/2010/main" val="20529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7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7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7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dirty="0" smtClean="0"/>
              <a:t>SYN </a:t>
            </a:r>
            <a:r>
              <a:rPr lang="en-US" dirty="0"/>
              <a:t>Cookies</a:t>
            </a:r>
          </a:p>
        </p:txBody>
      </p:sp>
      <p:sp>
        <p:nvSpPr>
          <p:cNvPr id="448515" name="Rectangle 3"/>
          <p:cNvSpPr>
            <a:spLocks noGrp="1" noChangeArrowheads="1"/>
          </p:cNvSpPr>
          <p:nvPr>
            <p:ph type="body" idx="1"/>
          </p:nvPr>
        </p:nvSpPr>
        <p:spPr/>
        <p:txBody>
          <a:bodyPr>
            <a:normAutofit fontScale="77500" lnSpcReduction="20000"/>
          </a:bodyPr>
          <a:lstStyle/>
          <a:p>
            <a:r>
              <a:rPr lang="en-US" dirty="0"/>
              <a:t>A server that uses SYN cookies sends back a SYN+ACK, exactly as if the SYN queue had been larger</a:t>
            </a:r>
          </a:p>
          <a:p>
            <a:r>
              <a:rPr lang="en-US" dirty="0"/>
              <a:t>When the server receives an ACK, it checks that the secret function works for a recent value of </a:t>
            </a:r>
            <a:r>
              <a:rPr lang="en-US" dirty="0" err="1"/>
              <a:t>t</a:t>
            </a:r>
            <a:r>
              <a:rPr lang="en-US" dirty="0"/>
              <a:t>, and then rebuilds the SYN queue entry (using the encoded MSS info)</a:t>
            </a:r>
          </a:p>
          <a:p>
            <a:r>
              <a:rPr lang="en-US" dirty="0"/>
              <a:t>Drawbacks:</a:t>
            </a:r>
          </a:p>
          <a:p>
            <a:pPr lvl="1"/>
            <a:r>
              <a:rPr lang="en-US" dirty="0"/>
              <a:t>The server sequence number grows faster than normal</a:t>
            </a:r>
          </a:p>
          <a:p>
            <a:pPr lvl="1"/>
            <a:r>
              <a:rPr lang="en-US" dirty="0"/>
              <a:t>The MSS value is limited by the encoding procedure (only 8 possible values</a:t>
            </a:r>
            <a:r>
              <a:rPr lang="en-US" dirty="0" smtClean="0"/>
              <a:t>)</a:t>
            </a:r>
          </a:p>
          <a:p>
            <a:pPr lvl="1"/>
            <a:r>
              <a:rPr lang="en-US" dirty="0" smtClean="0"/>
              <a:t>No data can be included in the initial SYN</a:t>
            </a:r>
            <a:endParaRPr lang="en-US" dirty="0"/>
          </a:p>
        </p:txBody>
      </p:sp>
    </p:spTree>
    <p:extLst>
      <p:ext uri="{BB962C8B-B14F-4D97-AF65-F5344CB8AC3E}">
        <p14:creationId xmlns:p14="http://schemas.microsoft.com/office/powerpoint/2010/main" val="10395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Attacks</a:t>
            </a:r>
            <a:endParaRPr lang="en-US" dirty="0"/>
          </a:p>
        </p:txBody>
      </p:sp>
      <p:sp>
        <p:nvSpPr>
          <p:cNvPr id="3" name="Content Placeholder 2"/>
          <p:cNvSpPr>
            <a:spLocks noGrp="1"/>
          </p:cNvSpPr>
          <p:nvPr>
            <p:ph idx="1"/>
          </p:nvPr>
        </p:nvSpPr>
        <p:spPr/>
        <p:txBody>
          <a:bodyPr>
            <a:normAutofit fontScale="92500"/>
          </a:bodyPr>
          <a:lstStyle/>
          <a:p>
            <a:r>
              <a:rPr lang="en-US" dirty="0" smtClean="0"/>
              <a:t>There are other attacks that exploit the fact that the server has to maintain a certain amount of memory/resources associated with each open TCP connection</a:t>
            </a:r>
          </a:p>
          <a:p>
            <a:pPr lvl="1"/>
            <a:r>
              <a:rPr lang="en-US" dirty="0" smtClean="0"/>
              <a:t>Memory for the socket descriptor</a:t>
            </a:r>
          </a:p>
          <a:p>
            <a:pPr lvl="1"/>
            <a:r>
              <a:rPr lang="en-US" dirty="0" smtClean="0"/>
              <a:t>Process or thread to manage the connection</a:t>
            </a:r>
          </a:p>
          <a:p>
            <a:pPr lvl="1"/>
            <a:r>
              <a:rPr lang="en-US" dirty="0" smtClean="0"/>
              <a:t>Memory associated with the data in the TCP stream that has not yet been acknowledged</a:t>
            </a:r>
          </a:p>
          <a:p>
            <a:pPr lvl="1"/>
            <a:r>
              <a:rPr lang="en-US" dirty="0" smtClean="0"/>
              <a:t>…</a:t>
            </a:r>
          </a:p>
          <a:p>
            <a:pPr lvl="1"/>
            <a:endParaRPr lang="en-US" dirty="0"/>
          </a:p>
        </p:txBody>
      </p:sp>
    </p:spTree>
    <p:extLst>
      <p:ext uri="{BB962C8B-B14F-4D97-AF65-F5344CB8AC3E}">
        <p14:creationId xmlns:p14="http://schemas.microsoft.com/office/powerpoint/2010/main" val="15669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Networks are used to exchange data between nodes</a:t>
            </a:r>
          </a:p>
          <a:p>
            <a:r>
              <a:rPr lang="en-US" dirty="0" smtClean="0"/>
              <a:t>It is important to understand what can and cannot be trusted</a:t>
            </a:r>
          </a:p>
          <a:p>
            <a:r>
              <a:rPr lang="en-US" dirty="0" smtClean="0"/>
              <a:t>Attack building blocks</a:t>
            </a:r>
          </a:p>
          <a:p>
            <a:pPr lvl="1"/>
            <a:r>
              <a:rPr lang="en-US" dirty="0" smtClean="0"/>
              <a:t>Sniffing</a:t>
            </a:r>
          </a:p>
          <a:p>
            <a:pPr lvl="1"/>
            <a:r>
              <a:rPr lang="en-US" dirty="0" smtClean="0"/>
              <a:t>Spoofing</a:t>
            </a:r>
          </a:p>
          <a:p>
            <a:pPr lvl="1"/>
            <a:r>
              <a:rPr lang="en-US" dirty="0" smtClean="0"/>
              <a:t>Hijacking</a:t>
            </a:r>
          </a:p>
          <a:p>
            <a:pPr lvl="1"/>
            <a:r>
              <a:rPr lang="en-US" dirty="0" smtClean="0"/>
              <a:t>Denial-of-service</a:t>
            </a:r>
          </a:p>
          <a:p>
            <a:pPr lvl="1"/>
            <a:r>
              <a:rPr lang="en-US" dirty="0" smtClean="0"/>
              <a:t>Brute-forcing</a:t>
            </a:r>
          </a:p>
          <a:p>
            <a:r>
              <a:rPr lang="en-US" dirty="0" smtClean="0"/>
              <a:t>Tools</a:t>
            </a:r>
          </a:p>
          <a:p>
            <a:r>
              <a:rPr lang="en-US" dirty="0" smtClean="0"/>
              <a:t>Countermeasures</a:t>
            </a:r>
          </a:p>
          <a:p>
            <a:endParaRPr lang="en-US" dirty="0" smtClean="0"/>
          </a:p>
          <a:p>
            <a:endParaRPr lang="en-US" dirty="0" smtClean="0"/>
          </a:p>
        </p:txBody>
      </p:sp>
    </p:spTree>
    <p:extLst>
      <p:ext uri="{BB962C8B-B14F-4D97-AF65-F5344CB8AC3E}">
        <p14:creationId xmlns:p14="http://schemas.microsoft.com/office/powerpoint/2010/main" val="136261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Address Resolution Protocol</a:t>
            </a:r>
          </a:p>
        </p:txBody>
      </p:sp>
      <p:sp>
        <p:nvSpPr>
          <p:cNvPr id="245763" name="Rectangle 3"/>
          <p:cNvSpPr>
            <a:spLocks noGrp="1" noChangeArrowheads="1"/>
          </p:cNvSpPr>
          <p:nvPr>
            <p:ph type="body" idx="1"/>
          </p:nvPr>
        </p:nvSpPr>
        <p:spPr/>
        <p:txBody>
          <a:bodyPr/>
          <a:lstStyle/>
          <a:p>
            <a:pPr>
              <a:lnSpc>
                <a:spcPct val="90000"/>
              </a:lnSpc>
            </a:pPr>
            <a:r>
              <a:rPr lang="en-US" dirty="0"/>
              <a:t>The address resolution </a:t>
            </a:r>
            <a:r>
              <a:rPr lang="en-US" dirty="0" smtClean="0"/>
              <a:t>protocol (ARP) </a:t>
            </a:r>
            <a:r>
              <a:rPr lang="en-US" dirty="0"/>
              <a:t>allows a host to map IP addresses to the link-level addresses associated with the peer’s hardware interface (e.g., Ethernet) to be used in direct delivery</a:t>
            </a:r>
          </a:p>
          <a:p>
            <a:pPr>
              <a:lnSpc>
                <a:spcPct val="90000"/>
              </a:lnSpc>
            </a:pPr>
            <a:r>
              <a:rPr lang="en-US" dirty="0"/>
              <a:t>ARP messages are encapsulated in the underlying link level protocol</a:t>
            </a:r>
          </a:p>
        </p:txBody>
      </p:sp>
    </p:spTree>
    <p:extLst>
      <p:ext uri="{BB962C8B-B14F-4D97-AF65-F5344CB8AC3E}">
        <p14:creationId xmlns:p14="http://schemas.microsoft.com/office/powerpoint/2010/main" val="13585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1026"/>
          <p:cNvSpPr>
            <a:spLocks noGrp="1" noChangeArrowheads="1"/>
          </p:cNvSpPr>
          <p:nvPr>
            <p:ph type="title"/>
          </p:nvPr>
        </p:nvSpPr>
        <p:spPr/>
        <p:txBody>
          <a:bodyPr/>
          <a:lstStyle/>
          <a:p>
            <a:r>
              <a:rPr lang="en-US" dirty="0" smtClean="0"/>
              <a:t>Address Resolution Protocol</a:t>
            </a:r>
            <a:endParaRPr lang="en-US" dirty="0"/>
          </a:p>
        </p:txBody>
      </p:sp>
      <p:sp>
        <p:nvSpPr>
          <p:cNvPr id="271363" name="Rectangle 1027"/>
          <p:cNvSpPr>
            <a:spLocks noGrp="1" noChangeArrowheads="1"/>
          </p:cNvSpPr>
          <p:nvPr>
            <p:ph type="body" idx="1"/>
          </p:nvPr>
        </p:nvSpPr>
        <p:spPr/>
        <p:txBody>
          <a:bodyPr>
            <a:normAutofit fontScale="85000" lnSpcReduction="20000"/>
          </a:bodyPr>
          <a:lstStyle/>
          <a:p>
            <a:r>
              <a:rPr lang="en-US" dirty="0" smtClean="0"/>
              <a:t>Host A wants to know the hardware address associated with the IP address of host B</a:t>
            </a:r>
          </a:p>
          <a:p>
            <a:r>
              <a:rPr lang="en-US" dirty="0" smtClean="0"/>
              <a:t>Host A broadcasts a special message to all the hosts on the same physical link</a:t>
            </a:r>
          </a:p>
          <a:p>
            <a:r>
              <a:rPr lang="en-US" dirty="0" smtClean="0"/>
              <a:t>Host B answers with a message containing its own link-level address</a:t>
            </a:r>
          </a:p>
          <a:p>
            <a:r>
              <a:rPr lang="en-US" dirty="0" smtClean="0"/>
              <a:t>Host A keeps the answer in its cache</a:t>
            </a:r>
          </a:p>
          <a:p>
            <a:r>
              <a:rPr lang="en-US" dirty="0" smtClean="0"/>
              <a:t>To optimize traffic exchange, when host A sends its request it also includes its own IP address</a:t>
            </a:r>
          </a:p>
          <a:p>
            <a:r>
              <a:rPr lang="en-US" dirty="0" smtClean="0"/>
              <a:t>The receiver of the ARP request will cache the requester mapping</a:t>
            </a:r>
            <a:endParaRPr lang="en-US" dirty="0"/>
          </a:p>
        </p:txBody>
      </p:sp>
    </p:spTree>
    <p:extLst>
      <p:ext uri="{BB962C8B-B14F-4D97-AF65-F5344CB8AC3E}">
        <p14:creationId xmlns:p14="http://schemas.microsoft.com/office/powerpoint/2010/main" val="11694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026"/>
          <p:cNvSpPr>
            <a:spLocks noGrp="1" noChangeArrowheads="1"/>
          </p:cNvSpPr>
          <p:nvPr>
            <p:ph type="title"/>
          </p:nvPr>
        </p:nvSpPr>
        <p:spPr/>
        <p:txBody>
          <a:bodyPr/>
          <a:lstStyle/>
          <a:p>
            <a:r>
              <a:rPr lang="en-US" dirty="0" smtClean="0"/>
              <a:t>ARP Messages</a:t>
            </a:r>
            <a:endParaRPr lang="en-US" dirty="0"/>
          </a:p>
        </p:txBody>
      </p:sp>
      <p:sp>
        <p:nvSpPr>
          <p:cNvPr id="246787" name="Rectangle 1027"/>
          <p:cNvSpPr>
            <a:spLocks noGrp="1" noChangeArrowheads="1"/>
          </p:cNvSpPr>
          <p:nvPr>
            <p:ph type="body" idx="1"/>
          </p:nvPr>
        </p:nvSpPr>
        <p:spPr>
          <a:xfrm>
            <a:off x="457200" y="2661920"/>
            <a:ext cx="8229600" cy="3464244"/>
          </a:xfrm>
        </p:spPr>
        <p:txBody>
          <a:bodyPr>
            <a:normAutofit fontScale="77500" lnSpcReduction="20000"/>
          </a:bodyPr>
          <a:lstStyle/>
          <a:p>
            <a:r>
              <a:rPr lang="en-US" dirty="0"/>
              <a:t>H</a:t>
            </a:r>
            <a:r>
              <a:rPr lang="en-US" dirty="0" smtClean="0"/>
              <a:t>ardware (2 bytes), protocol (2 bytes), hardware size (1 byte), and protocol size (1 byte) specify the link and network addresses to be mapped (usually Ethernet and IP, respectively) [0x0001, 0x0800, 6, 4]</a:t>
            </a:r>
          </a:p>
          <a:p>
            <a:r>
              <a:rPr lang="en-US" dirty="0" smtClean="0"/>
              <a:t>OP field specifies if this is an ARP request or an ARP reply (1= ARP request, 2=ARP reply)</a:t>
            </a:r>
          </a:p>
          <a:p>
            <a:r>
              <a:rPr lang="en-US" dirty="0" smtClean="0"/>
              <a:t>Sender Ethernet/IP: data of the requester</a:t>
            </a:r>
          </a:p>
          <a:p>
            <a:r>
              <a:rPr lang="en-US" dirty="0" smtClean="0"/>
              <a:t>Target Ethernet: empty in a request</a:t>
            </a:r>
          </a:p>
          <a:p>
            <a:r>
              <a:rPr lang="en-US" dirty="0" smtClean="0"/>
              <a:t>Target IP: requested IP address</a:t>
            </a:r>
            <a:endParaRPr lang="en-US" dirty="0"/>
          </a:p>
        </p:txBody>
      </p:sp>
      <p:sp>
        <p:nvSpPr>
          <p:cNvPr id="246788" name="Rectangle 1028"/>
          <p:cNvSpPr>
            <a:spLocks noChangeArrowheads="1"/>
          </p:cNvSpPr>
          <p:nvPr/>
        </p:nvSpPr>
        <p:spPr bwMode="auto">
          <a:xfrm>
            <a:off x="304800" y="2171701"/>
            <a:ext cx="8382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Hw type</a:t>
            </a:r>
          </a:p>
        </p:txBody>
      </p:sp>
      <p:sp>
        <p:nvSpPr>
          <p:cNvPr id="246789" name="Rectangle 1029"/>
          <p:cNvSpPr>
            <a:spLocks noChangeArrowheads="1"/>
          </p:cNvSpPr>
          <p:nvPr/>
        </p:nvSpPr>
        <p:spPr bwMode="auto">
          <a:xfrm>
            <a:off x="11430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Prot type</a:t>
            </a:r>
          </a:p>
        </p:txBody>
      </p:sp>
      <p:sp>
        <p:nvSpPr>
          <p:cNvPr id="246790" name="Rectangle 1030"/>
          <p:cNvSpPr>
            <a:spLocks noChangeArrowheads="1"/>
          </p:cNvSpPr>
          <p:nvPr/>
        </p:nvSpPr>
        <p:spPr bwMode="auto">
          <a:xfrm>
            <a:off x="20574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Hw size</a:t>
            </a:r>
          </a:p>
        </p:txBody>
      </p:sp>
      <p:sp>
        <p:nvSpPr>
          <p:cNvPr id="246791" name="Rectangle 1031"/>
          <p:cNvSpPr>
            <a:spLocks noChangeArrowheads="1"/>
          </p:cNvSpPr>
          <p:nvPr/>
        </p:nvSpPr>
        <p:spPr bwMode="auto">
          <a:xfrm>
            <a:off x="6553200" y="2171701"/>
            <a:ext cx="1295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Target Ether</a:t>
            </a:r>
          </a:p>
        </p:txBody>
      </p:sp>
      <p:sp>
        <p:nvSpPr>
          <p:cNvPr id="246792" name="Rectangle 1032"/>
          <p:cNvSpPr>
            <a:spLocks noChangeArrowheads="1"/>
          </p:cNvSpPr>
          <p:nvPr/>
        </p:nvSpPr>
        <p:spPr bwMode="auto">
          <a:xfrm>
            <a:off x="2971800" y="2171701"/>
            <a:ext cx="9144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Prot size</a:t>
            </a:r>
          </a:p>
        </p:txBody>
      </p:sp>
      <p:sp>
        <p:nvSpPr>
          <p:cNvPr id="246793" name="Rectangle 1033"/>
          <p:cNvSpPr>
            <a:spLocks noChangeArrowheads="1"/>
          </p:cNvSpPr>
          <p:nvPr/>
        </p:nvSpPr>
        <p:spPr bwMode="auto">
          <a:xfrm>
            <a:off x="3886200" y="2171701"/>
            <a:ext cx="3810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Op</a:t>
            </a:r>
          </a:p>
        </p:txBody>
      </p:sp>
      <p:sp>
        <p:nvSpPr>
          <p:cNvPr id="246794" name="Rectangle 1034"/>
          <p:cNvSpPr>
            <a:spLocks noChangeArrowheads="1"/>
          </p:cNvSpPr>
          <p:nvPr/>
        </p:nvSpPr>
        <p:spPr bwMode="auto">
          <a:xfrm>
            <a:off x="4267200" y="2171701"/>
            <a:ext cx="12192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Sender Ether</a:t>
            </a:r>
          </a:p>
        </p:txBody>
      </p:sp>
      <p:sp>
        <p:nvSpPr>
          <p:cNvPr id="246795" name="Rectangle 1035"/>
          <p:cNvSpPr>
            <a:spLocks noChangeArrowheads="1"/>
          </p:cNvSpPr>
          <p:nvPr/>
        </p:nvSpPr>
        <p:spPr bwMode="auto">
          <a:xfrm>
            <a:off x="5486400" y="2171701"/>
            <a:ext cx="10668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Sender IP</a:t>
            </a:r>
          </a:p>
        </p:txBody>
      </p:sp>
      <p:sp>
        <p:nvSpPr>
          <p:cNvPr id="246796" name="Rectangle 1036"/>
          <p:cNvSpPr>
            <a:spLocks noChangeArrowheads="1"/>
          </p:cNvSpPr>
          <p:nvPr/>
        </p:nvSpPr>
        <p:spPr bwMode="auto">
          <a:xfrm>
            <a:off x="7848600" y="2171701"/>
            <a:ext cx="1066800" cy="342900"/>
          </a:xfrm>
          <a:prstGeom prst="rect">
            <a:avLst/>
          </a:prstGeom>
          <a:noFill/>
          <a:ln w="9525">
            <a:solidFill>
              <a:schemeClr val="tx1"/>
            </a:solidFill>
            <a:miter lim="800000"/>
            <a:headEnd/>
            <a:tailEnd/>
          </a:ln>
          <a:effectLst/>
        </p:spPr>
        <p:txBody>
          <a:bodyPr wrap="none" lIns="81640" tIns="40819" rIns="81640" bIns="40819" anchor="ctr">
            <a:prstTxWarp prst="textNoShape">
              <a:avLst/>
            </a:prstTxWarp>
          </a:bodyPr>
          <a:lstStyle/>
          <a:p>
            <a:pPr algn="ctr"/>
            <a:r>
              <a:rPr lang="en-US" sz="1400">
                <a:latin typeface="Roboto Light"/>
                <a:cs typeface="Roboto Light"/>
              </a:rPr>
              <a:t>Target IP</a:t>
            </a:r>
          </a:p>
        </p:txBody>
      </p:sp>
    </p:spTree>
    <p:extLst>
      <p:ext uri="{BB962C8B-B14F-4D97-AF65-F5344CB8AC3E}">
        <p14:creationId xmlns:p14="http://schemas.microsoft.com/office/powerpoint/2010/main" val="13232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7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67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7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7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67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7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7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7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678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6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animBg="1"/>
      <p:bldP spid="246789" grpId="0" animBg="1"/>
      <p:bldP spid="246790" grpId="0" animBg="1"/>
      <p:bldP spid="246791" grpId="0" animBg="1"/>
      <p:bldP spid="246792" grpId="0" animBg="1"/>
      <p:bldP spid="246793" grpId="0" animBg="1"/>
      <p:bldP spid="246794" grpId="0" animBg="1"/>
      <p:bldP spid="246795" grpId="0" animBg="1"/>
      <p:bldP spid="2467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23424" y="5107693"/>
            <a:ext cx="1340523" cy="1068387"/>
          </a:xfrm>
          <a:prstGeom prst="rect">
            <a:avLst/>
          </a:prstGeom>
        </p:spPr>
      </p:pic>
      <p:sp>
        <p:nvSpPr>
          <p:cNvPr id="247831" name="Rectangle 1047"/>
          <p:cNvSpPr>
            <a:spLocks noChangeArrowheads="1"/>
          </p:cNvSpPr>
          <p:nvPr/>
        </p:nvSpPr>
        <p:spPr bwMode="auto">
          <a:xfrm>
            <a:off x="166687" y="1224448"/>
            <a:ext cx="8520113" cy="2883202"/>
          </a:xfrm>
          <a:prstGeom prst="rect">
            <a:avLst/>
          </a:prstGeom>
          <a:noFill/>
          <a:ln w="9525">
            <a:noFill/>
            <a:miter lim="800000"/>
            <a:headEnd/>
            <a:tailEnd/>
          </a:ln>
          <a:effectLst/>
        </p:spPr>
        <p:txBody>
          <a:bodyPr lIns="81640" tIns="40819" rIns="81640" bIns="40819">
            <a:prstTxWarp prst="textNoShape">
              <a:avLst/>
            </a:prstTxWarp>
            <a:spAutoFit/>
          </a:bodyPr>
          <a:lstStyle/>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ping 192.168.1.10</a:t>
            </a:r>
          </a:p>
          <a:p>
            <a:r>
              <a:rPr lang="en-US" sz="1400" dirty="0">
                <a:latin typeface="Consolas" charset="0"/>
                <a:ea typeface="Consolas" charset="0"/>
                <a:cs typeface="Consolas" charset="0"/>
              </a:rPr>
              <a:t>8:0:46:7:4:a3  </a:t>
            </a:r>
            <a:r>
              <a:rPr lang="en-US" sz="1400" dirty="0" err="1">
                <a:latin typeface="Consolas" charset="0"/>
                <a:ea typeface="Consolas" charset="0"/>
                <a:cs typeface="Consolas" charset="0"/>
              </a:rPr>
              <a:t>ff:ff:ff:ff:ff:ff</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60: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who-has 192.168.1.10 tell 192.168.1.100</a:t>
            </a:r>
          </a:p>
          <a:p>
            <a:r>
              <a:rPr lang="en-US" sz="1400" dirty="0">
                <a:latin typeface="Consolas" charset="0"/>
                <a:ea typeface="Consolas" charset="0"/>
                <a:cs typeface="Consolas" charset="0"/>
              </a:rPr>
              <a:t>0:1:3:1d:98:b8 8:0:46:7:4:a3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60: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reply 192.168.1.10 is-at 0:1:3:1d:98:b8</a:t>
            </a:r>
          </a:p>
          <a:p>
            <a:r>
              <a:rPr lang="en-US" sz="1400" dirty="0">
                <a:latin typeface="Consolas" charset="0"/>
                <a:ea typeface="Consolas" charset="0"/>
                <a:cs typeface="Consolas" charset="0"/>
              </a:rPr>
              <a:t>8:0:46:7:4:a3  0:1:3:1d:98:b8    </a:t>
            </a:r>
            <a:r>
              <a:rPr lang="en-US" sz="1400" dirty="0" err="1">
                <a:latin typeface="Consolas" charset="0"/>
                <a:ea typeface="Consolas" charset="0"/>
                <a:cs typeface="Consolas" charset="0"/>
              </a:rPr>
              <a:t>ip</a:t>
            </a:r>
            <a:r>
              <a:rPr lang="en-US" sz="1400" dirty="0">
                <a:latin typeface="Consolas" charset="0"/>
                <a:ea typeface="Consolas" charset="0"/>
                <a:cs typeface="Consolas" charset="0"/>
              </a:rPr>
              <a:t>  98: 192.168.1.100 &gt; 192.168.1.10: </a:t>
            </a:r>
            <a:r>
              <a:rPr lang="en-US" sz="1400" dirty="0" err="1">
                <a:latin typeface="Consolas" charset="0"/>
                <a:ea typeface="Consolas" charset="0"/>
                <a:cs typeface="Consolas" charset="0"/>
              </a:rPr>
              <a:t>icmp</a:t>
            </a:r>
            <a:r>
              <a:rPr lang="en-US" sz="1400" dirty="0">
                <a:latin typeface="Consolas" charset="0"/>
                <a:ea typeface="Consolas" charset="0"/>
                <a:cs typeface="Consolas" charset="0"/>
              </a:rPr>
              <a:t>: echo request</a:t>
            </a:r>
          </a:p>
          <a:p>
            <a:r>
              <a:rPr lang="en-US" sz="1400" dirty="0">
                <a:latin typeface="Consolas" charset="0"/>
                <a:ea typeface="Consolas" charset="0"/>
                <a:cs typeface="Consolas" charset="0"/>
              </a:rPr>
              <a:t>0:1:3:1d:98:b8 8:0:46:7:4:a3     </a:t>
            </a:r>
            <a:r>
              <a:rPr lang="en-US" sz="1400" dirty="0" err="1">
                <a:latin typeface="Consolas" charset="0"/>
                <a:ea typeface="Consolas" charset="0"/>
                <a:cs typeface="Consolas" charset="0"/>
              </a:rPr>
              <a:t>ip</a:t>
            </a:r>
            <a:r>
              <a:rPr lang="en-US" sz="1400" dirty="0">
                <a:latin typeface="Consolas" charset="0"/>
                <a:ea typeface="Consolas" charset="0"/>
                <a:cs typeface="Consolas" charset="0"/>
              </a:rPr>
              <a:t>  98: 192.168.1.10 &gt; 192.168.1.100: </a:t>
            </a:r>
            <a:r>
              <a:rPr lang="en-US" sz="1400" dirty="0" err="1">
                <a:latin typeface="Consolas" charset="0"/>
                <a:ea typeface="Consolas" charset="0"/>
                <a:cs typeface="Consolas" charset="0"/>
              </a:rPr>
              <a:t>icmp</a:t>
            </a:r>
            <a:r>
              <a:rPr lang="en-US" sz="1400" dirty="0">
                <a:latin typeface="Consolas" charset="0"/>
                <a:ea typeface="Consolas" charset="0"/>
                <a:cs typeface="Consolas" charset="0"/>
              </a:rPr>
              <a:t>: echo reply</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hostb</a:t>
            </a:r>
            <a:r>
              <a:rPr lang="en-US" sz="1400" dirty="0">
                <a:latin typeface="Consolas" charset="0"/>
                <a:ea typeface="Consolas" charset="0"/>
                <a:cs typeface="Consolas" charset="0"/>
              </a:rPr>
              <a:t> (192.168.1.10) at 00:01:03:1D:98:B8 [ether] on eth0</a:t>
            </a:r>
            <a:br>
              <a:rPr lang="en-US" sz="1400" dirty="0">
                <a:latin typeface="Consolas" charset="0"/>
                <a:ea typeface="Consolas" charset="0"/>
                <a:cs typeface="Consolas" charset="0"/>
              </a:rPr>
            </a:br>
            <a:r>
              <a:rPr lang="en-US" sz="1400" dirty="0" err="1">
                <a:latin typeface="Consolas" charset="0"/>
                <a:ea typeface="Consolas" charset="0"/>
                <a:cs typeface="Consolas" charset="0"/>
              </a:rPr>
              <a:t>hostb</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arp</a:t>
            </a:r>
            <a:r>
              <a:rPr lang="en-US" sz="1400" dirty="0">
                <a:latin typeface="Consolas" charset="0"/>
                <a:ea typeface="Consolas" charset="0"/>
                <a:cs typeface="Consolas" charset="0"/>
              </a:rPr>
              <a:t> -a</a:t>
            </a:r>
          </a:p>
          <a:p>
            <a:r>
              <a:rPr lang="en-US" sz="1400" dirty="0" err="1">
                <a:latin typeface="Consolas" charset="0"/>
                <a:ea typeface="Consolas" charset="0"/>
                <a:cs typeface="Consolas" charset="0"/>
              </a:rPr>
              <a:t>hosta</a:t>
            </a:r>
            <a:r>
              <a:rPr lang="en-US" sz="1400" dirty="0">
                <a:latin typeface="Consolas" charset="0"/>
                <a:ea typeface="Consolas" charset="0"/>
                <a:cs typeface="Consolas" charset="0"/>
              </a:rPr>
              <a:t> (192.168.1.100) at 08:00:46:07:04:A3 [ether] on eth0</a:t>
            </a:r>
          </a:p>
          <a:p>
            <a:endParaRPr lang="en-US" sz="1400" dirty="0">
              <a:latin typeface="Consolas" charset="0"/>
              <a:ea typeface="Consolas" charset="0"/>
              <a:cs typeface="Consolas" charset="0"/>
            </a:endParaRPr>
          </a:p>
        </p:txBody>
      </p:sp>
      <p:pic>
        <p:nvPicPr>
          <p:cNvPr id="3" name="Picture 2"/>
          <p:cNvPicPr>
            <a:picLocks noChangeAspect="1"/>
          </p:cNvPicPr>
          <p:nvPr/>
        </p:nvPicPr>
        <p:blipFill>
          <a:blip r:embed="rId4"/>
          <a:stretch>
            <a:fillRect/>
          </a:stretch>
        </p:blipFill>
        <p:spPr>
          <a:xfrm>
            <a:off x="911111" y="4735531"/>
            <a:ext cx="1743408" cy="1125139"/>
          </a:xfrm>
          <a:prstGeom prst="rect">
            <a:avLst/>
          </a:prstGeom>
        </p:spPr>
      </p:pic>
      <p:sp>
        <p:nvSpPr>
          <p:cNvPr id="247810" name="Rectangle 1026"/>
          <p:cNvSpPr>
            <a:spLocks noGrp="1" noChangeArrowheads="1"/>
          </p:cNvSpPr>
          <p:nvPr>
            <p:ph type="title"/>
          </p:nvPr>
        </p:nvSpPr>
        <p:spPr/>
        <p:txBody>
          <a:bodyPr/>
          <a:lstStyle/>
          <a:p>
            <a:r>
              <a:rPr lang="en-US"/>
              <a:t>ARP Request</a:t>
            </a:r>
          </a:p>
        </p:txBody>
      </p:sp>
      <p:sp>
        <p:nvSpPr>
          <p:cNvPr id="247814" name="Line 1030"/>
          <p:cNvSpPr>
            <a:spLocks noChangeShapeType="1"/>
          </p:cNvSpPr>
          <p:nvPr/>
        </p:nvSpPr>
        <p:spPr bwMode="auto">
          <a:xfrm flipH="1">
            <a:off x="4953000" y="4344017"/>
            <a:ext cx="14288" cy="975122"/>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latin typeface="Eurostile"/>
              <a:cs typeface="Eurostile"/>
            </a:endParaRPr>
          </a:p>
        </p:txBody>
      </p:sp>
      <p:sp>
        <p:nvSpPr>
          <p:cNvPr id="247815" name="Freeform 1031"/>
          <p:cNvSpPr>
            <a:spLocks/>
          </p:cNvSpPr>
          <p:nvPr/>
        </p:nvSpPr>
        <p:spPr bwMode="auto">
          <a:xfrm>
            <a:off x="1995488" y="4344018"/>
            <a:ext cx="6005512"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latin typeface="Eurostile"/>
              <a:cs typeface="Eurostile"/>
            </a:endParaRPr>
          </a:p>
        </p:txBody>
      </p:sp>
      <p:sp>
        <p:nvSpPr>
          <p:cNvPr id="247816" name="Freeform 1032"/>
          <p:cNvSpPr>
            <a:spLocks/>
          </p:cNvSpPr>
          <p:nvPr/>
        </p:nvSpPr>
        <p:spPr bwMode="auto">
          <a:xfrm>
            <a:off x="1754189" y="4264246"/>
            <a:ext cx="6100763" cy="401241"/>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a:latin typeface="Eurostile"/>
              <a:cs typeface="Eurostile"/>
            </a:endParaRPr>
          </a:p>
        </p:txBody>
      </p:sp>
      <p:sp>
        <p:nvSpPr>
          <p:cNvPr id="247817" name="Line 1033"/>
          <p:cNvSpPr>
            <a:spLocks noChangeShapeType="1"/>
          </p:cNvSpPr>
          <p:nvPr/>
        </p:nvSpPr>
        <p:spPr bwMode="auto">
          <a:xfrm flipH="1">
            <a:off x="5257801" y="4276151"/>
            <a:ext cx="33339" cy="871538"/>
          </a:xfrm>
          <a:prstGeom prst="line">
            <a:avLst/>
          </a:prstGeom>
          <a:noFill/>
          <a:ln w="12700">
            <a:solidFill>
              <a:schemeClr val="tx1"/>
            </a:solidFill>
            <a:prstDash val="dash"/>
            <a:round/>
            <a:headEnd type="none" w="sm" len="sm"/>
            <a:tailEnd type="stealth" w="med" len="lg"/>
          </a:ln>
          <a:effectLst/>
        </p:spPr>
        <p:txBody>
          <a:bodyPr wrap="none" lIns="81640" tIns="40819" rIns="81640" bIns="40819" anchor="ctr">
            <a:prstTxWarp prst="textNoShape">
              <a:avLst/>
            </a:prstTxWarp>
          </a:bodyPr>
          <a:lstStyle/>
          <a:p>
            <a:endParaRPr lang="en-US">
              <a:latin typeface="Eurostile"/>
              <a:cs typeface="Eurostile"/>
            </a:endParaRPr>
          </a:p>
        </p:txBody>
      </p:sp>
      <p:sp>
        <p:nvSpPr>
          <p:cNvPr id="247818" name="Line 1034"/>
          <p:cNvSpPr>
            <a:spLocks noChangeShapeType="1"/>
          </p:cNvSpPr>
          <p:nvPr/>
        </p:nvSpPr>
        <p:spPr bwMode="auto">
          <a:xfrm flipH="1">
            <a:off x="5659440" y="4560710"/>
            <a:ext cx="1951037"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latin typeface="Eurostile"/>
              <a:cs typeface="Eurostile"/>
            </a:endParaRPr>
          </a:p>
        </p:txBody>
      </p:sp>
      <p:grpSp>
        <p:nvGrpSpPr>
          <p:cNvPr id="247819" name="Group 1035"/>
          <p:cNvGrpSpPr>
            <a:grpSpLocks/>
          </p:cNvGrpSpPr>
          <p:nvPr/>
        </p:nvGrpSpPr>
        <p:grpSpPr bwMode="auto">
          <a:xfrm>
            <a:off x="6454779" y="3818960"/>
            <a:ext cx="1482726" cy="336949"/>
            <a:chOff x="4184" y="1143"/>
            <a:chExt cx="1012" cy="283"/>
          </a:xfrm>
        </p:grpSpPr>
        <p:sp>
          <p:nvSpPr>
            <p:cNvPr id="247820" name="Rectangle 1036"/>
            <p:cNvSpPr>
              <a:spLocks noChangeArrowheads="1"/>
            </p:cNvSpPr>
            <p:nvPr/>
          </p:nvSpPr>
          <p:spPr bwMode="auto">
            <a:xfrm>
              <a:off x="4184" y="1157"/>
              <a:ext cx="1012" cy="269"/>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Eurostile"/>
                <a:cs typeface="Eurostile"/>
              </a:endParaRPr>
            </a:p>
          </p:txBody>
        </p:sp>
        <p:sp>
          <p:nvSpPr>
            <p:cNvPr id="247821" name="Rectangle 1037"/>
            <p:cNvSpPr>
              <a:spLocks noChangeArrowheads="1"/>
            </p:cNvSpPr>
            <p:nvPr/>
          </p:nvSpPr>
          <p:spPr bwMode="auto">
            <a:xfrm>
              <a:off x="4287" y="1143"/>
              <a:ext cx="789" cy="27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500" dirty="0">
                  <a:latin typeface="Roboto Light"/>
                  <a:cs typeface="Roboto Light"/>
                </a:rPr>
                <a:t>ARP </a:t>
              </a:r>
              <a:r>
                <a:rPr lang="it-IT" sz="1500" dirty="0" err="1">
                  <a:latin typeface="Roboto Light"/>
                  <a:cs typeface="Roboto Light"/>
                </a:rPr>
                <a:t>request</a:t>
              </a:r>
              <a:endParaRPr lang="it-IT" sz="1500" dirty="0">
                <a:latin typeface="Roboto Light"/>
                <a:cs typeface="Roboto Light"/>
              </a:endParaRPr>
            </a:p>
          </p:txBody>
        </p:sp>
      </p:grpSp>
      <p:grpSp>
        <p:nvGrpSpPr>
          <p:cNvPr id="247822" name="Group 1038"/>
          <p:cNvGrpSpPr>
            <a:grpSpLocks/>
          </p:cNvGrpSpPr>
          <p:nvPr/>
        </p:nvGrpSpPr>
        <p:grpSpPr bwMode="auto">
          <a:xfrm>
            <a:off x="5540377" y="4679775"/>
            <a:ext cx="1482725" cy="323849"/>
            <a:chOff x="3560" y="1866"/>
            <a:chExt cx="1012" cy="272"/>
          </a:xfrm>
        </p:grpSpPr>
        <p:sp>
          <p:nvSpPr>
            <p:cNvPr id="247823" name="Rectangle 1039"/>
            <p:cNvSpPr>
              <a:spLocks noChangeArrowheads="1"/>
            </p:cNvSpPr>
            <p:nvPr/>
          </p:nvSpPr>
          <p:spPr bwMode="auto">
            <a:xfrm>
              <a:off x="3560" y="1875"/>
              <a:ext cx="1012" cy="26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Roboto Light"/>
                <a:cs typeface="Roboto Light"/>
              </a:endParaRPr>
            </a:p>
          </p:txBody>
        </p:sp>
        <p:sp>
          <p:nvSpPr>
            <p:cNvPr id="247824" name="Rectangle 1040"/>
            <p:cNvSpPr>
              <a:spLocks noChangeArrowheads="1"/>
            </p:cNvSpPr>
            <p:nvPr/>
          </p:nvSpPr>
          <p:spPr bwMode="auto">
            <a:xfrm>
              <a:off x="3742" y="1866"/>
              <a:ext cx="682" cy="27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500" dirty="0">
                  <a:latin typeface="Roboto Light"/>
                  <a:cs typeface="Roboto Light"/>
                </a:rPr>
                <a:t>ARP </a:t>
              </a:r>
              <a:r>
                <a:rPr lang="it-IT" sz="1500" dirty="0" err="1">
                  <a:latin typeface="Roboto Light"/>
                  <a:cs typeface="Roboto Light"/>
                </a:rPr>
                <a:t>reply</a:t>
              </a:r>
              <a:endParaRPr lang="it-IT" sz="1500" dirty="0">
                <a:latin typeface="Roboto Light"/>
                <a:cs typeface="Roboto Light"/>
              </a:endParaRPr>
            </a:p>
          </p:txBody>
        </p:sp>
      </p:grpSp>
      <p:sp>
        <p:nvSpPr>
          <p:cNvPr id="247828" name="Rectangle 1044"/>
          <p:cNvSpPr>
            <a:spLocks noChangeArrowheads="1"/>
          </p:cNvSpPr>
          <p:nvPr/>
        </p:nvSpPr>
        <p:spPr bwMode="auto">
          <a:xfrm>
            <a:off x="6954843" y="5593052"/>
            <a:ext cx="1965325" cy="637009"/>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a:t>
            </a:r>
            <a:br>
              <a:rPr lang="it-IT" sz="1200" dirty="0">
                <a:latin typeface="Roboto Light"/>
                <a:cs typeface="Roboto Light"/>
              </a:rPr>
            </a:br>
            <a:r>
              <a:rPr lang="it-IT" sz="1200" dirty="0">
                <a:latin typeface="Roboto Light"/>
                <a:cs typeface="Roboto Light"/>
              </a:rPr>
              <a:t> </a:t>
            </a:r>
            <a:r>
              <a:rPr lang="en-US" sz="1200" dirty="0">
                <a:latin typeface="Roboto Light"/>
                <a:cs typeface="Roboto Light"/>
              </a:rPr>
              <a:t>0:1:3:1d:98:b8 </a:t>
            </a:r>
            <a:endParaRPr lang="it-IT" sz="1200" dirty="0">
              <a:latin typeface="Roboto Light"/>
              <a:cs typeface="Roboto Light"/>
            </a:endParaRPr>
          </a:p>
        </p:txBody>
      </p:sp>
      <p:sp>
        <p:nvSpPr>
          <p:cNvPr id="247829" name="Rectangle 1045"/>
          <p:cNvSpPr>
            <a:spLocks noChangeArrowheads="1"/>
          </p:cNvSpPr>
          <p:nvPr/>
        </p:nvSpPr>
        <p:spPr bwMode="auto">
          <a:xfrm>
            <a:off x="3810002" y="5950119"/>
            <a:ext cx="2179639" cy="267677"/>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p>
        </p:txBody>
      </p:sp>
      <p:sp>
        <p:nvSpPr>
          <p:cNvPr id="247830" name="Rectangle 1046"/>
          <p:cNvSpPr>
            <a:spLocks noChangeArrowheads="1"/>
          </p:cNvSpPr>
          <p:nvPr/>
        </p:nvSpPr>
        <p:spPr bwMode="auto">
          <a:xfrm>
            <a:off x="623888" y="5658599"/>
            <a:ext cx="2133600" cy="637009"/>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a:t>
            </a:r>
            <a:br>
              <a:rPr lang="it-IT" sz="1200" dirty="0">
                <a:latin typeface="Roboto Light"/>
                <a:cs typeface="Roboto Light"/>
              </a:rPr>
            </a:br>
            <a:r>
              <a:rPr lang="it-IT" sz="1200" dirty="0">
                <a:latin typeface="Roboto Light"/>
                <a:cs typeface="Roboto Light"/>
              </a:rPr>
              <a:t>08:00:46:07:04:A3</a:t>
            </a:r>
          </a:p>
        </p:txBody>
      </p:sp>
      <p:pic>
        <p:nvPicPr>
          <p:cNvPr id="4" name="Picture 3"/>
          <p:cNvPicPr>
            <a:picLocks noChangeAspect="1"/>
          </p:cNvPicPr>
          <p:nvPr/>
        </p:nvPicPr>
        <p:blipFill>
          <a:blip r:embed="rId5"/>
          <a:stretch>
            <a:fillRect/>
          </a:stretch>
        </p:blipFill>
        <p:spPr>
          <a:xfrm>
            <a:off x="7562668" y="4628182"/>
            <a:ext cx="876665" cy="905075"/>
          </a:xfrm>
          <a:prstGeom prst="rect">
            <a:avLst/>
          </a:prstGeom>
        </p:spPr>
      </p:pic>
    </p:spTree>
    <p:extLst>
      <p:ext uri="{BB962C8B-B14F-4D97-AF65-F5344CB8AC3E}">
        <p14:creationId xmlns:p14="http://schemas.microsoft.com/office/powerpoint/2010/main" val="17004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8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78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78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78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83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83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83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8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78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78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783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78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78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7831">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7831">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7831">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7831">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78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animBg="1"/>
      <p:bldP spid="247815" grpId="0" animBg="1"/>
      <p:bldP spid="247816" grpId="0" animBg="1"/>
      <p:bldP spid="247817" grpId="0" animBg="1"/>
      <p:bldP spid="247818" grpId="0" animBg="1"/>
      <p:bldP spid="247828" grpId="0"/>
      <p:bldP spid="2478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Local Area Network Attacks</a:t>
            </a:r>
          </a:p>
        </p:txBody>
      </p:sp>
      <p:sp>
        <p:nvSpPr>
          <p:cNvPr id="242691" name="Rectangle 3"/>
          <p:cNvSpPr>
            <a:spLocks noGrp="1" noChangeArrowheads="1"/>
          </p:cNvSpPr>
          <p:nvPr>
            <p:ph type="body" idx="1"/>
          </p:nvPr>
        </p:nvSpPr>
        <p:spPr/>
        <p:txBody>
          <a:bodyPr>
            <a:normAutofit/>
          </a:bodyPr>
          <a:lstStyle/>
          <a:p>
            <a:r>
              <a:rPr lang="en-US" dirty="0"/>
              <a:t>Goals</a:t>
            </a:r>
          </a:p>
          <a:p>
            <a:pPr lvl="1"/>
            <a:r>
              <a:rPr lang="en-US" dirty="0"/>
              <a:t>Impersonation of a host</a:t>
            </a:r>
          </a:p>
          <a:p>
            <a:pPr lvl="1"/>
            <a:r>
              <a:rPr lang="en-US" dirty="0"/>
              <a:t>Denial of service</a:t>
            </a:r>
          </a:p>
          <a:p>
            <a:pPr lvl="1"/>
            <a:r>
              <a:rPr lang="en-US" dirty="0"/>
              <a:t>Access to information</a:t>
            </a:r>
          </a:p>
          <a:p>
            <a:pPr lvl="1"/>
            <a:r>
              <a:rPr lang="en-US" dirty="0"/>
              <a:t>Tampering with delivery </a:t>
            </a:r>
            <a:r>
              <a:rPr lang="en-US" dirty="0" smtClean="0"/>
              <a:t>mechanisms</a:t>
            </a:r>
          </a:p>
          <a:p>
            <a:r>
              <a:rPr lang="en-US" dirty="0" smtClean="0"/>
              <a:t>Sniffing</a:t>
            </a:r>
            <a:endParaRPr lang="en-US" dirty="0"/>
          </a:p>
          <a:p>
            <a:r>
              <a:rPr lang="en-US" dirty="0"/>
              <a:t>Spoofing</a:t>
            </a:r>
          </a:p>
          <a:p>
            <a:r>
              <a:rPr lang="en-US" dirty="0" smtClean="0"/>
              <a:t>Hijacking</a:t>
            </a:r>
            <a:endParaRPr lang="en-US" dirty="0"/>
          </a:p>
        </p:txBody>
      </p:sp>
    </p:spTree>
    <p:extLst>
      <p:ext uri="{BB962C8B-B14F-4D97-AF65-F5344CB8AC3E}">
        <p14:creationId xmlns:p14="http://schemas.microsoft.com/office/powerpoint/2010/main" val="19984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3" name="Rectangle 29"/>
          <p:cNvSpPr>
            <a:spLocks noGrp="1" noChangeArrowheads="1"/>
          </p:cNvSpPr>
          <p:nvPr>
            <p:ph type="title"/>
          </p:nvPr>
        </p:nvSpPr>
        <p:spPr/>
        <p:txBody>
          <a:bodyPr/>
          <a:lstStyle/>
          <a:p>
            <a:r>
              <a:rPr lang="en-US" dirty="0"/>
              <a:t>The </a:t>
            </a:r>
            <a:r>
              <a:rPr lang="en-US" dirty="0" smtClean="0"/>
              <a:t>Internet </a:t>
            </a:r>
            <a:r>
              <a:rPr lang="en-US" dirty="0"/>
              <a:t>Protocol Suite</a:t>
            </a:r>
          </a:p>
        </p:txBody>
      </p:sp>
      <p:sp>
        <p:nvSpPr>
          <p:cNvPr id="57374" name="Rectangle 30"/>
          <p:cNvSpPr>
            <a:spLocks noGrp="1" noChangeArrowheads="1"/>
          </p:cNvSpPr>
          <p:nvPr>
            <p:ph type="body" idx="1"/>
          </p:nvPr>
        </p:nvSpPr>
        <p:spPr/>
        <p:txBody>
          <a:bodyPr>
            <a:normAutofit lnSpcReduction="10000"/>
          </a:bodyPr>
          <a:lstStyle/>
          <a:p>
            <a:r>
              <a:rPr lang="en-US" dirty="0" smtClean="0"/>
              <a:t>Set of protocols used to transport data between nodes of a network</a:t>
            </a:r>
          </a:p>
          <a:p>
            <a:r>
              <a:rPr lang="en-US" dirty="0" smtClean="0"/>
              <a:t>Also known as the TCP/IP Protocol Suite</a:t>
            </a:r>
          </a:p>
          <a:p>
            <a:r>
              <a:rPr lang="en-US" dirty="0" smtClean="0"/>
              <a:t>Based on abstraction and encapsulation</a:t>
            </a:r>
          </a:p>
          <a:p>
            <a:r>
              <a:rPr lang="en-US" dirty="0" smtClean="0"/>
              <a:t>Link protocols</a:t>
            </a:r>
          </a:p>
          <a:p>
            <a:r>
              <a:rPr lang="en-US" dirty="0" smtClean="0"/>
              <a:t>Internet protocols</a:t>
            </a:r>
          </a:p>
          <a:p>
            <a:r>
              <a:rPr lang="en-US" dirty="0" smtClean="0"/>
              <a:t>Transport protocols</a:t>
            </a:r>
          </a:p>
          <a:p>
            <a:r>
              <a:rPr lang="en-US" dirty="0" smtClean="0"/>
              <a:t>Application protocols</a:t>
            </a:r>
            <a:endParaRPr lang="en-US" dirty="0"/>
          </a:p>
        </p:txBody>
      </p:sp>
    </p:spTree>
    <p:extLst>
      <p:ext uri="{BB962C8B-B14F-4D97-AF65-F5344CB8AC3E}">
        <p14:creationId xmlns:p14="http://schemas.microsoft.com/office/powerpoint/2010/main" val="176477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Hubs vs. Switches</a:t>
            </a:r>
            <a:endParaRPr lang="en-US" dirty="0"/>
          </a:p>
        </p:txBody>
      </p:sp>
      <p:sp>
        <p:nvSpPr>
          <p:cNvPr id="3" name="Content Placeholder 2"/>
          <p:cNvSpPr>
            <a:spLocks noGrp="1"/>
          </p:cNvSpPr>
          <p:nvPr>
            <p:ph idx="1"/>
          </p:nvPr>
        </p:nvSpPr>
        <p:spPr/>
        <p:txBody>
          <a:bodyPr/>
          <a:lstStyle/>
          <a:p>
            <a:r>
              <a:rPr lang="en-US" dirty="0" smtClean="0"/>
              <a:t>Early network switches were simple hubs</a:t>
            </a:r>
          </a:p>
          <a:p>
            <a:pPr lvl="1"/>
            <a:r>
              <a:rPr lang="en-US" dirty="0" smtClean="0"/>
              <a:t>All traffic is broadcasted to all ports</a:t>
            </a:r>
          </a:p>
          <a:p>
            <a:r>
              <a:rPr lang="en-US" dirty="0" smtClean="0"/>
              <a:t>Modern network switches keep track of which interface is connected to each port</a:t>
            </a:r>
          </a:p>
          <a:p>
            <a:pPr lvl="1"/>
            <a:r>
              <a:rPr lang="en-US" dirty="0" smtClean="0"/>
              <a:t>All broadcast traffic is sent to all connected hosts</a:t>
            </a:r>
          </a:p>
          <a:p>
            <a:pPr lvl="1"/>
            <a:r>
              <a:rPr lang="en-US" dirty="0" smtClean="0"/>
              <a:t>All directed traffic is sent to the ports associated with the referenced hardware address</a:t>
            </a:r>
            <a:endParaRPr lang="en-US" dirty="0"/>
          </a:p>
        </p:txBody>
      </p:sp>
    </p:spTree>
    <p:extLst>
      <p:ext uri="{BB962C8B-B14F-4D97-AF65-F5344CB8AC3E}">
        <p14:creationId xmlns:p14="http://schemas.microsoft.com/office/powerpoint/2010/main" val="8175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19" name="Rectangle 39"/>
          <p:cNvSpPr>
            <a:spLocks noGrp="1" noChangeArrowheads="1"/>
          </p:cNvSpPr>
          <p:nvPr>
            <p:ph type="title"/>
          </p:nvPr>
        </p:nvSpPr>
        <p:spPr/>
        <p:txBody>
          <a:bodyPr/>
          <a:lstStyle/>
          <a:p>
            <a:r>
              <a:rPr lang="en-US" smtClean="0"/>
              <a:t>Network Sniffing</a:t>
            </a:r>
            <a:endParaRPr lang="en-US"/>
          </a:p>
        </p:txBody>
      </p:sp>
      <p:sp>
        <p:nvSpPr>
          <p:cNvPr id="97320" name="Rectangle 40"/>
          <p:cNvSpPr>
            <a:spLocks noGrp="1" noChangeArrowheads="1"/>
          </p:cNvSpPr>
          <p:nvPr>
            <p:ph type="body" idx="1"/>
          </p:nvPr>
        </p:nvSpPr>
        <p:spPr/>
        <p:txBody>
          <a:bodyPr/>
          <a:lstStyle/>
          <a:p>
            <a:r>
              <a:rPr lang="en-US" dirty="0" smtClean="0"/>
              <a:t>Technique at the basis of many attacks</a:t>
            </a:r>
          </a:p>
          <a:p>
            <a:r>
              <a:rPr lang="en-US" dirty="0" smtClean="0"/>
              <a:t>The attacker sets his/her network interface in promiscuous mode</a:t>
            </a:r>
          </a:p>
          <a:p>
            <a:r>
              <a:rPr lang="en-US" dirty="0" smtClean="0"/>
              <a:t>If switched </a:t>
            </a:r>
            <a:r>
              <a:rPr lang="en-US" dirty="0"/>
              <a:t>E</a:t>
            </a:r>
            <a:r>
              <a:rPr lang="en-US" dirty="0" smtClean="0"/>
              <a:t>thernet is used, then the switch must be “convinced” that a copy of the traffic needs to be sent to the port of the sniffing host</a:t>
            </a:r>
            <a:endParaRPr lang="en-US" dirty="0"/>
          </a:p>
        </p:txBody>
      </p:sp>
    </p:spTree>
    <p:extLst>
      <p:ext uri="{BB962C8B-B14F-4D97-AF65-F5344CB8AC3E}">
        <p14:creationId xmlns:p14="http://schemas.microsoft.com/office/powerpoint/2010/main" val="1372813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3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smtClean="0"/>
              <a:t>Why Sniffing?</a:t>
            </a:r>
            <a:endParaRPr lang="en-US"/>
          </a:p>
        </p:txBody>
      </p:sp>
      <p:sp>
        <p:nvSpPr>
          <p:cNvPr id="249859" name="Rectangle 3"/>
          <p:cNvSpPr>
            <a:spLocks noGrp="1" noChangeArrowheads="1"/>
          </p:cNvSpPr>
          <p:nvPr>
            <p:ph type="body" idx="1"/>
          </p:nvPr>
        </p:nvSpPr>
        <p:spPr/>
        <p:txBody>
          <a:bodyPr/>
          <a:lstStyle/>
          <a:p>
            <a:r>
              <a:rPr lang="en-US" dirty="0" smtClean="0"/>
              <a:t>Many protocols (FTP, POP, HTTP, IMAP) transfer authentication information in the clear</a:t>
            </a:r>
          </a:p>
          <a:p>
            <a:r>
              <a:rPr lang="en-US" dirty="0" smtClean="0"/>
              <a:t>By sniffing the traffic it is possible to collect usernames/passwords, files, mail, etc.</a:t>
            </a:r>
          </a:p>
          <a:p>
            <a:r>
              <a:rPr lang="en-US" dirty="0" smtClean="0"/>
              <a:t>Usually traffic is copied to a file for later analysis</a:t>
            </a:r>
          </a:p>
        </p:txBody>
      </p:sp>
    </p:spTree>
    <p:extLst>
      <p:ext uri="{BB962C8B-B14F-4D97-AF65-F5344CB8AC3E}">
        <p14:creationId xmlns:p14="http://schemas.microsoft.com/office/powerpoint/2010/main" val="8607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Sniffing Tools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Tools to collect, analyze, and reply traffic</a:t>
            </a:r>
          </a:p>
          <a:p>
            <a:r>
              <a:rPr lang="en-US" dirty="0" smtClean="0"/>
              <a:t>Routinely used for traffic analysis and troubleshooting</a:t>
            </a:r>
          </a:p>
          <a:p>
            <a:r>
              <a:rPr lang="en-US" dirty="0" smtClean="0"/>
              <a:t>Command-line tools </a:t>
            </a:r>
          </a:p>
          <a:p>
            <a:pPr lvl="1"/>
            <a:r>
              <a:rPr lang="en-US" dirty="0" err="1" smtClean="0"/>
              <a:t>tcpdump</a:t>
            </a:r>
            <a:r>
              <a:rPr lang="en-US" dirty="0" smtClean="0"/>
              <a:t>: collects traffic</a:t>
            </a:r>
          </a:p>
          <a:p>
            <a:pPr lvl="1"/>
            <a:r>
              <a:rPr lang="en-US" dirty="0" err="1"/>
              <a:t>t</a:t>
            </a:r>
            <a:r>
              <a:rPr lang="en-US" dirty="0" err="1" smtClean="0"/>
              <a:t>cpflow</a:t>
            </a:r>
            <a:r>
              <a:rPr lang="en-US" dirty="0" smtClean="0"/>
              <a:t>: </a:t>
            </a:r>
            <a:r>
              <a:rPr lang="en-US" dirty="0" err="1" smtClean="0"/>
              <a:t>reassemblesTCP</a:t>
            </a:r>
            <a:r>
              <a:rPr lang="en-US" dirty="0" smtClean="0"/>
              <a:t> flows</a:t>
            </a:r>
          </a:p>
          <a:p>
            <a:pPr lvl="1"/>
            <a:r>
              <a:rPr lang="en-US" dirty="0" err="1"/>
              <a:t>t</a:t>
            </a:r>
            <a:r>
              <a:rPr lang="en-US" dirty="0" err="1" smtClean="0"/>
              <a:t>cpreplay</a:t>
            </a:r>
            <a:r>
              <a:rPr lang="en-US" dirty="0" smtClean="0"/>
              <a:t>: re-sends recorded traffic</a:t>
            </a:r>
          </a:p>
          <a:p>
            <a:r>
              <a:rPr lang="en-US" dirty="0" smtClean="0"/>
              <a:t>Graphical tools</a:t>
            </a:r>
          </a:p>
          <a:p>
            <a:pPr lvl="1"/>
            <a:r>
              <a:rPr lang="en-US" dirty="0" err="1" smtClean="0"/>
              <a:t>Wireshark</a:t>
            </a:r>
            <a:endParaRPr lang="en-US" dirty="0" smtClean="0"/>
          </a:p>
          <a:p>
            <a:pPr lvl="2"/>
            <a:r>
              <a:rPr lang="en-US" dirty="0" smtClean="0"/>
              <a:t>Supports TCP reassembling</a:t>
            </a:r>
          </a:p>
          <a:p>
            <a:pPr lvl="2"/>
            <a:r>
              <a:rPr lang="en-US" dirty="0" smtClean="0"/>
              <a:t>Provides parsers for a number of protocols </a:t>
            </a:r>
            <a:endParaRPr lang="en-US" dirty="0"/>
          </a:p>
        </p:txBody>
      </p:sp>
    </p:spTree>
    <p:extLst>
      <p:ext uri="{BB962C8B-B14F-4D97-AF65-F5344CB8AC3E}">
        <p14:creationId xmlns:p14="http://schemas.microsoft.com/office/powerpoint/2010/main" val="1236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fontScale="90000"/>
          </a:bodyPr>
          <a:lstStyle/>
          <a:p>
            <a:r>
              <a:rPr lang="en-US"/>
              <a:t>TCPDump: Understanding the Network</a:t>
            </a:r>
          </a:p>
        </p:txBody>
      </p:sp>
      <p:sp>
        <p:nvSpPr>
          <p:cNvPr id="252931" name="Rectangle 3"/>
          <p:cNvSpPr>
            <a:spLocks noGrp="1" noChangeArrowheads="1"/>
          </p:cNvSpPr>
          <p:nvPr>
            <p:ph type="body" idx="1"/>
          </p:nvPr>
        </p:nvSpPr>
        <p:spPr/>
        <p:txBody>
          <a:bodyPr>
            <a:normAutofit fontScale="92500" lnSpcReduction="20000"/>
          </a:bodyPr>
          <a:lstStyle/>
          <a:p>
            <a:r>
              <a:rPr lang="en-US" dirty="0" err="1"/>
              <a:t>TCPDump</a:t>
            </a:r>
            <a:r>
              <a:rPr lang="en-US" dirty="0"/>
              <a:t> is a tool that analyzes the traffic on a network segment</a:t>
            </a:r>
          </a:p>
          <a:p>
            <a:r>
              <a:rPr lang="en-US" dirty="0"/>
              <a:t>One of the most used/most useful tools</a:t>
            </a:r>
          </a:p>
          <a:p>
            <a:r>
              <a:rPr lang="en-US" dirty="0"/>
              <a:t>Based on </a:t>
            </a:r>
            <a:r>
              <a:rPr lang="en-US" dirty="0" err="1"/>
              <a:t>libpcap</a:t>
            </a:r>
            <a:r>
              <a:rPr lang="en-US" dirty="0"/>
              <a:t>, which provides a platform-independent library and API to perform traffic sniffing</a:t>
            </a:r>
            <a:endParaRPr lang="en-US" dirty="0" smtClean="0"/>
          </a:p>
          <a:p>
            <a:r>
              <a:rPr lang="en-US" dirty="0" smtClean="0"/>
              <a:t>Allows </a:t>
            </a:r>
            <a:r>
              <a:rPr lang="en-US" dirty="0"/>
              <a:t>one to specify an expression that defines which packets have to be printed</a:t>
            </a:r>
          </a:p>
          <a:p>
            <a:r>
              <a:rPr lang="en-US" dirty="0"/>
              <a:t>Requires root privileges to be able to set the interface </a:t>
            </a:r>
            <a:r>
              <a:rPr lang="en-US" dirty="0" smtClean="0"/>
              <a:t>to </a:t>
            </a:r>
            <a:r>
              <a:rPr lang="en-US" dirty="0"/>
              <a:t>promiscuous mode (privileges not needed when reading from file)</a:t>
            </a:r>
          </a:p>
        </p:txBody>
      </p:sp>
    </p:spTree>
    <p:extLst>
      <p:ext uri="{BB962C8B-B14F-4D97-AF65-F5344CB8AC3E}">
        <p14:creationId xmlns:p14="http://schemas.microsoft.com/office/powerpoint/2010/main" val="13195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err="1"/>
              <a:t>TCPDump</a:t>
            </a:r>
            <a:r>
              <a:rPr lang="en-US" dirty="0"/>
              <a:t>: </a:t>
            </a:r>
            <a:r>
              <a:rPr lang="en-US" dirty="0" smtClean="0"/>
              <a:t>Options</a:t>
            </a:r>
            <a:endParaRPr lang="en-US" dirty="0"/>
          </a:p>
        </p:txBody>
      </p:sp>
      <p:sp>
        <p:nvSpPr>
          <p:cNvPr id="253955" name="Rectangle 3"/>
          <p:cNvSpPr>
            <a:spLocks noGrp="1" noChangeArrowheads="1"/>
          </p:cNvSpPr>
          <p:nvPr>
            <p:ph type="body" idx="1"/>
          </p:nvPr>
        </p:nvSpPr>
        <p:spPr/>
        <p:txBody>
          <a:bodyPr>
            <a:normAutofit fontScale="85000" lnSpcReduction="10000"/>
          </a:bodyPr>
          <a:lstStyle/>
          <a:p>
            <a:r>
              <a:rPr lang="en-US" dirty="0"/>
              <a:t>-e: print link-level addresses</a:t>
            </a:r>
          </a:p>
          <a:p>
            <a:r>
              <a:rPr lang="en-US" dirty="0"/>
              <a:t>-n: do not translate IP addresses to FQDN names</a:t>
            </a:r>
          </a:p>
          <a:p>
            <a:r>
              <a:rPr lang="en-US" dirty="0"/>
              <a:t>-x: print each packet in hex</a:t>
            </a:r>
          </a:p>
          <a:p>
            <a:r>
              <a:rPr lang="en-US" dirty="0"/>
              <a:t>-</a:t>
            </a:r>
            <a:r>
              <a:rPr lang="en-US" dirty="0" err="1"/>
              <a:t>i</a:t>
            </a:r>
            <a:r>
              <a:rPr lang="en-US" dirty="0"/>
              <a:t>: use a particular network interface</a:t>
            </a:r>
          </a:p>
          <a:p>
            <a:r>
              <a:rPr lang="en-US" dirty="0"/>
              <a:t>-r: read packets from a file</a:t>
            </a:r>
          </a:p>
          <a:p>
            <a:r>
              <a:rPr lang="en-US" dirty="0"/>
              <a:t>-w: write packets to a file</a:t>
            </a:r>
          </a:p>
          <a:p>
            <a:r>
              <a:rPr lang="en-US" dirty="0"/>
              <a:t>-s: specify the amount of data to be sniffed for each packet (e.g., set to 65535 to get the entire IP packet)</a:t>
            </a:r>
          </a:p>
          <a:p>
            <a:r>
              <a:rPr lang="en-US" dirty="0"/>
              <a:t>-f: specify a file containing the filter expression</a:t>
            </a:r>
          </a:p>
        </p:txBody>
      </p:sp>
    </p:spTree>
    <p:extLst>
      <p:ext uri="{BB962C8B-B14F-4D97-AF65-F5344CB8AC3E}">
        <p14:creationId xmlns:p14="http://schemas.microsoft.com/office/powerpoint/2010/main" val="142541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9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39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9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39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39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39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3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mtClean="0"/>
              <a:t>TCPDump: Filter Expression</a:t>
            </a:r>
            <a:endParaRPr lang="en-US"/>
          </a:p>
        </p:txBody>
      </p:sp>
      <p:sp>
        <p:nvSpPr>
          <p:cNvPr id="256003" name="Rectangle 3"/>
          <p:cNvSpPr>
            <a:spLocks noGrp="1" noChangeArrowheads="1"/>
          </p:cNvSpPr>
          <p:nvPr>
            <p:ph type="body" idx="1"/>
          </p:nvPr>
        </p:nvSpPr>
        <p:spPr/>
        <p:txBody>
          <a:bodyPr>
            <a:normAutofit fontScale="85000" lnSpcReduction="20000"/>
          </a:bodyPr>
          <a:lstStyle/>
          <a:p>
            <a:r>
              <a:rPr lang="en-US" dirty="0" smtClean="0"/>
              <a:t>A filter expression consists of one or more primitives</a:t>
            </a:r>
          </a:p>
          <a:p>
            <a:r>
              <a:rPr lang="en-US" dirty="0" smtClean="0"/>
              <a:t>Primitives are composed of a qualifier and an id</a:t>
            </a:r>
          </a:p>
          <a:p>
            <a:r>
              <a:rPr lang="en-US" dirty="0" smtClean="0"/>
              <a:t>Qualifiers</a:t>
            </a:r>
          </a:p>
          <a:p>
            <a:pPr lvl="1"/>
            <a:r>
              <a:rPr lang="en-US" dirty="0" smtClean="0"/>
              <a:t>type: defines the kind of entity</a:t>
            </a:r>
          </a:p>
          <a:p>
            <a:pPr lvl="2"/>
            <a:r>
              <a:rPr lang="en-US" dirty="0" smtClean="0"/>
              <a:t>host (e.g., “host </a:t>
            </a:r>
            <a:r>
              <a:rPr lang="en-US" dirty="0" err="1" smtClean="0"/>
              <a:t>errol</a:t>
            </a:r>
            <a:r>
              <a:rPr lang="en-US" dirty="0" smtClean="0"/>
              <a:t>”, where “</a:t>
            </a:r>
            <a:r>
              <a:rPr lang="en-US" dirty="0" err="1" smtClean="0"/>
              <a:t>errol</a:t>
            </a:r>
            <a:r>
              <a:rPr lang="en-US" dirty="0" smtClean="0"/>
              <a:t>” is the id)</a:t>
            </a:r>
          </a:p>
          <a:p>
            <a:pPr lvl="2"/>
            <a:r>
              <a:rPr lang="en-US" dirty="0" smtClean="0"/>
              <a:t>net (e.g., “net 128.111”)</a:t>
            </a:r>
          </a:p>
          <a:p>
            <a:pPr lvl="2"/>
            <a:r>
              <a:rPr lang="en-US" dirty="0" smtClean="0"/>
              <a:t>port (e.g., “port 23”)</a:t>
            </a:r>
          </a:p>
          <a:p>
            <a:pPr lvl="1"/>
            <a:r>
              <a:rPr lang="en-US" dirty="0" err="1" smtClean="0"/>
              <a:t>dir</a:t>
            </a:r>
            <a:r>
              <a:rPr lang="en-US" dirty="0" smtClean="0"/>
              <a:t>: specifies the direction of traffic</a:t>
            </a:r>
          </a:p>
          <a:p>
            <a:pPr lvl="2"/>
            <a:r>
              <a:rPr lang="en-US" dirty="0" err="1" smtClean="0"/>
              <a:t>src</a:t>
            </a:r>
            <a:r>
              <a:rPr lang="en-US" dirty="0" smtClean="0"/>
              <a:t> (e.g., “</a:t>
            </a:r>
            <a:r>
              <a:rPr lang="en-US" dirty="0" err="1" smtClean="0"/>
              <a:t>src</a:t>
            </a:r>
            <a:r>
              <a:rPr lang="en-US" dirty="0" smtClean="0"/>
              <a:t> host </a:t>
            </a:r>
            <a:r>
              <a:rPr lang="en-US" dirty="0" err="1"/>
              <a:t>errol</a:t>
            </a:r>
            <a:r>
              <a:rPr lang="en-US" dirty="0"/>
              <a:t>”)</a:t>
            </a:r>
            <a:endParaRPr lang="en-US" dirty="0" smtClean="0"/>
          </a:p>
          <a:p>
            <a:pPr lvl="2"/>
            <a:r>
              <a:rPr lang="en-US" dirty="0" err="1" smtClean="0"/>
              <a:t>dst</a:t>
            </a:r>
            <a:endParaRPr lang="en-US" dirty="0" smtClean="0"/>
          </a:p>
          <a:p>
            <a:pPr lvl="2"/>
            <a:r>
              <a:rPr lang="en-US" dirty="0" err="1" smtClean="0"/>
              <a:t>src</a:t>
            </a:r>
            <a:r>
              <a:rPr lang="en-US" dirty="0" smtClean="0"/>
              <a:t> and </a:t>
            </a:r>
            <a:r>
              <a:rPr lang="en-US" dirty="0" err="1" smtClean="0"/>
              <a:t>dst</a:t>
            </a:r>
            <a:endParaRPr lang="en-US" dirty="0"/>
          </a:p>
        </p:txBody>
      </p:sp>
    </p:spTree>
    <p:extLst>
      <p:ext uri="{BB962C8B-B14F-4D97-AF65-F5344CB8AC3E}">
        <p14:creationId xmlns:p14="http://schemas.microsoft.com/office/powerpoint/2010/main" val="17889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0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0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60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026"/>
          <p:cNvSpPr>
            <a:spLocks noGrp="1" noChangeArrowheads="1"/>
          </p:cNvSpPr>
          <p:nvPr>
            <p:ph type="title"/>
          </p:nvPr>
        </p:nvSpPr>
        <p:spPr/>
        <p:txBody>
          <a:bodyPr/>
          <a:lstStyle/>
          <a:p>
            <a:r>
              <a:rPr lang="en-US"/>
              <a:t>TCPDump: Filter Expression</a:t>
            </a:r>
          </a:p>
        </p:txBody>
      </p:sp>
      <p:sp>
        <p:nvSpPr>
          <p:cNvPr id="257027" name="Rectangle 1027"/>
          <p:cNvSpPr>
            <a:spLocks noGrp="1" noChangeArrowheads="1"/>
          </p:cNvSpPr>
          <p:nvPr>
            <p:ph type="body" idx="1"/>
          </p:nvPr>
        </p:nvSpPr>
        <p:spPr/>
        <p:txBody>
          <a:bodyPr>
            <a:normAutofit fontScale="77500" lnSpcReduction="20000"/>
          </a:bodyPr>
          <a:lstStyle/>
          <a:p>
            <a:r>
              <a:rPr lang="en-US" dirty="0"/>
              <a:t>Qualifiers (continued)</a:t>
            </a:r>
          </a:p>
          <a:p>
            <a:pPr lvl="1"/>
            <a:r>
              <a:rPr lang="en-US" dirty="0"/>
              <a:t>proto: specifies a protocol of interest </a:t>
            </a:r>
          </a:p>
          <a:p>
            <a:pPr lvl="2"/>
            <a:r>
              <a:rPr lang="en-US" dirty="0"/>
              <a:t>ether (e.g., “ether </a:t>
            </a:r>
            <a:r>
              <a:rPr lang="en-US" dirty="0" err="1"/>
              <a:t>src</a:t>
            </a:r>
            <a:r>
              <a:rPr lang="en-US" dirty="0"/>
              <a:t> host 00:65:FB:A6:11:15” )</a:t>
            </a:r>
          </a:p>
          <a:p>
            <a:pPr lvl="2"/>
            <a:r>
              <a:rPr lang="en-US" dirty="0" err="1"/>
              <a:t>ip</a:t>
            </a:r>
            <a:r>
              <a:rPr lang="en-US" dirty="0"/>
              <a:t> (e.g., “</a:t>
            </a:r>
            <a:r>
              <a:rPr lang="en-US" dirty="0" err="1"/>
              <a:t>ip</a:t>
            </a:r>
            <a:r>
              <a:rPr lang="en-US" dirty="0"/>
              <a:t> </a:t>
            </a:r>
            <a:r>
              <a:rPr lang="en-US" dirty="0" err="1"/>
              <a:t>dst</a:t>
            </a:r>
            <a:r>
              <a:rPr lang="en-US" dirty="0"/>
              <a:t> net 192.168.1”)</a:t>
            </a:r>
          </a:p>
          <a:p>
            <a:pPr lvl="2"/>
            <a:r>
              <a:rPr lang="en-US" dirty="0" err="1"/>
              <a:t>arp</a:t>
            </a:r>
            <a:r>
              <a:rPr lang="en-US" dirty="0"/>
              <a:t> (e.g., “</a:t>
            </a:r>
            <a:r>
              <a:rPr lang="en-US" dirty="0" err="1"/>
              <a:t>arp</a:t>
            </a:r>
            <a:r>
              <a:rPr lang="en-US" dirty="0"/>
              <a:t>”)</a:t>
            </a:r>
          </a:p>
          <a:p>
            <a:pPr lvl="2"/>
            <a:r>
              <a:rPr lang="en-US" dirty="0" err="1"/>
              <a:t>rarp</a:t>
            </a:r>
            <a:r>
              <a:rPr lang="en-US" dirty="0"/>
              <a:t> (e.g., “</a:t>
            </a:r>
            <a:r>
              <a:rPr lang="en-US" dirty="0" err="1"/>
              <a:t>rarp</a:t>
            </a:r>
            <a:r>
              <a:rPr lang="en-US" dirty="0"/>
              <a:t> </a:t>
            </a:r>
            <a:r>
              <a:rPr lang="en-US" dirty="0" err="1"/>
              <a:t>src</a:t>
            </a:r>
            <a:r>
              <a:rPr lang="en-US" dirty="0"/>
              <a:t> host 192.168.1.100”)</a:t>
            </a:r>
          </a:p>
          <a:p>
            <a:r>
              <a:rPr lang="en-US" dirty="0"/>
              <a:t>Operators can be used to create complex filter expression</a:t>
            </a:r>
          </a:p>
          <a:p>
            <a:pPr lvl="1"/>
            <a:r>
              <a:rPr lang="en-US" dirty="0"/>
              <a:t>and, or, not (e.g., “host </a:t>
            </a:r>
            <a:r>
              <a:rPr lang="en-US" dirty="0" err="1" smtClean="0"/>
              <a:t>hedwig</a:t>
            </a:r>
            <a:r>
              <a:rPr lang="en-US" dirty="0" smtClean="0"/>
              <a:t> </a:t>
            </a:r>
            <a:r>
              <a:rPr lang="en-US" dirty="0"/>
              <a:t>and not port </a:t>
            </a:r>
            <a:r>
              <a:rPr lang="en-US" dirty="0" err="1"/>
              <a:t>ssh</a:t>
            </a:r>
            <a:r>
              <a:rPr lang="en-US" dirty="0"/>
              <a:t>”)</a:t>
            </a:r>
          </a:p>
          <a:p>
            <a:r>
              <a:rPr lang="en-US" dirty="0"/>
              <a:t>Special keywords</a:t>
            </a:r>
          </a:p>
          <a:p>
            <a:pPr lvl="1"/>
            <a:r>
              <a:rPr lang="en-US" dirty="0"/>
              <a:t>gateway: checks if a packet used a host as a gateway</a:t>
            </a:r>
          </a:p>
          <a:p>
            <a:pPr lvl="1"/>
            <a:r>
              <a:rPr lang="en-US" dirty="0"/>
              <a:t>less and greater: used to check the size of a packet</a:t>
            </a:r>
          </a:p>
          <a:p>
            <a:pPr lvl="1"/>
            <a:r>
              <a:rPr lang="en-US" dirty="0"/>
              <a:t>broadcast: used to check if a packet is a broadcast packet </a:t>
            </a:r>
          </a:p>
        </p:txBody>
      </p:sp>
    </p:spTree>
    <p:extLst>
      <p:ext uri="{BB962C8B-B14F-4D97-AF65-F5344CB8AC3E}">
        <p14:creationId xmlns:p14="http://schemas.microsoft.com/office/powerpoint/2010/main" val="40960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70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70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70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70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70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70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TCPDump: Filter Expression</a:t>
            </a:r>
          </a:p>
        </p:txBody>
      </p:sp>
      <p:sp>
        <p:nvSpPr>
          <p:cNvPr id="258051" name="Rectangle 3"/>
          <p:cNvSpPr>
            <a:spLocks noGrp="1" noChangeArrowheads="1"/>
          </p:cNvSpPr>
          <p:nvPr>
            <p:ph type="body" idx="1"/>
          </p:nvPr>
        </p:nvSpPr>
        <p:spPr/>
        <p:txBody>
          <a:bodyPr>
            <a:normAutofit fontScale="92500" lnSpcReduction="10000"/>
          </a:bodyPr>
          <a:lstStyle/>
          <a:p>
            <a:r>
              <a:rPr lang="en-US" dirty="0"/>
              <a:t>Other operators</a:t>
            </a:r>
          </a:p>
          <a:p>
            <a:pPr lvl="1"/>
            <a:r>
              <a:rPr lang="en-US" dirty="0"/>
              <a:t>Relational: &lt;, &gt;, &gt;=, &lt;=, =, !=</a:t>
            </a:r>
          </a:p>
          <a:p>
            <a:pPr lvl="1"/>
            <a:r>
              <a:rPr lang="en-US" dirty="0"/>
              <a:t>Binary: +, -, *, /, &amp;, |</a:t>
            </a:r>
          </a:p>
          <a:p>
            <a:pPr lvl="1"/>
            <a:r>
              <a:rPr lang="en-US" dirty="0"/>
              <a:t>Logical: and, or, not</a:t>
            </a:r>
          </a:p>
          <a:p>
            <a:pPr lvl="2"/>
            <a:r>
              <a:rPr lang="en-US" dirty="0"/>
              <a:t>“not host </a:t>
            </a:r>
            <a:r>
              <a:rPr lang="en-US" dirty="0" err="1" smtClean="0"/>
              <a:t>errol</a:t>
            </a:r>
            <a:r>
              <a:rPr lang="en-US" dirty="0" smtClean="0"/>
              <a:t> and </a:t>
            </a:r>
            <a:r>
              <a:rPr lang="en-US" dirty="0" err="1"/>
              <a:t>dst</a:t>
            </a:r>
            <a:r>
              <a:rPr lang="en-US" dirty="0"/>
              <a:t> host 192.168.1.1</a:t>
            </a:r>
          </a:p>
          <a:p>
            <a:r>
              <a:rPr lang="en-US" dirty="0"/>
              <a:t>Access to packet data</a:t>
            </a:r>
          </a:p>
          <a:p>
            <a:pPr lvl="1"/>
            <a:r>
              <a:rPr lang="en-US" dirty="0"/>
              <a:t>proto [ expr : size] where expr is the byte offset and size is an optional indicator of the number of bytes if interest (1, 2, or 4)</a:t>
            </a:r>
          </a:p>
          <a:p>
            <a:pPr lvl="2"/>
            <a:r>
              <a:rPr lang="en-US" dirty="0" err="1"/>
              <a:t>ip</a:t>
            </a:r>
            <a:r>
              <a:rPr lang="en-US" dirty="0"/>
              <a:t>[0] &amp; 0xf != 5 to filter only IP datagrams with </a:t>
            </a:r>
            <a:r>
              <a:rPr lang="en-US" dirty="0" smtClean="0"/>
              <a:t>options</a:t>
            </a:r>
            <a:endParaRPr lang="en-US" dirty="0"/>
          </a:p>
        </p:txBody>
      </p:sp>
    </p:spTree>
    <p:extLst>
      <p:ext uri="{BB962C8B-B14F-4D97-AF65-F5344CB8AC3E}">
        <p14:creationId xmlns:p14="http://schemas.microsoft.com/office/powerpoint/2010/main" val="18866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mtClean="0"/>
              <a:t>TCPDump: Examples</a:t>
            </a:r>
            <a:endParaRPr lang="en-US"/>
          </a:p>
        </p:txBody>
      </p:sp>
      <p:sp>
        <p:nvSpPr>
          <p:cNvPr id="254979" name="Rectangle 3"/>
          <p:cNvSpPr>
            <a:spLocks noGrp="1" noChangeArrowheads="1"/>
          </p:cNvSpPr>
          <p:nvPr>
            <p:ph type="body" idx="1"/>
          </p:nvPr>
        </p:nvSpPr>
        <p:spPr/>
        <p:txBody>
          <a:bodyPr/>
          <a:lstStyle/>
          <a:p>
            <a:r>
              <a:rPr lang="en-US" dirty="0" smtClean="0"/>
              <a:t># </a:t>
            </a:r>
            <a:r>
              <a:rPr lang="en-US" dirty="0" err="1" smtClean="0"/>
              <a:t>tcpdump</a:t>
            </a:r>
            <a:r>
              <a:rPr lang="en-US" dirty="0" smtClean="0"/>
              <a:t> -</a:t>
            </a:r>
            <a:r>
              <a:rPr lang="en-US" dirty="0" err="1" smtClean="0"/>
              <a:t>i</a:t>
            </a:r>
            <a:r>
              <a:rPr lang="en-US" dirty="0" smtClean="0"/>
              <a:t> eth0 -n -x</a:t>
            </a:r>
          </a:p>
          <a:p>
            <a:r>
              <a:rPr lang="en-US" dirty="0" smtClean="0"/>
              <a:t># </a:t>
            </a:r>
            <a:r>
              <a:rPr lang="en-US" dirty="0" err="1" smtClean="0"/>
              <a:t>tcpdump</a:t>
            </a:r>
            <a:r>
              <a:rPr lang="en-US" dirty="0" smtClean="0"/>
              <a:t> -s 65535 -w </a:t>
            </a:r>
            <a:r>
              <a:rPr lang="en-US" dirty="0" err="1" smtClean="0"/>
              <a:t>traffic.dump</a:t>
            </a:r>
            <a:r>
              <a:rPr lang="en-US" dirty="0" smtClean="0"/>
              <a:t> </a:t>
            </a:r>
            <a:r>
              <a:rPr lang="en-US" dirty="0" err="1" smtClean="0"/>
              <a:t>src</a:t>
            </a:r>
            <a:r>
              <a:rPr lang="en-US" dirty="0" smtClean="0"/>
              <a:t> host </a:t>
            </a:r>
            <a:r>
              <a:rPr lang="en-US" dirty="0" err="1" smtClean="0"/>
              <a:t>hitchcock</a:t>
            </a:r>
            <a:endParaRPr lang="en-US" dirty="0" smtClean="0"/>
          </a:p>
          <a:p>
            <a:r>
              <a:rPr lang="en-US" dirty="0" smtClean="0"/>
              <a:t>$ </a:t>
            </a:r>
            <a:r>
              <a:rPr lang="en-US" dirty="0" err="1" smtClean="0"/>
              <a:t>tcpdump</a:t>
            </a:r>
            <a:r>
              <a:rPr lang="en-US" dirty="0" smtClean="0"/>
              <a:t> -r </a:t>
            </a:r>
            <a:r>
              <a:rPr lang="en-US" dirty="0" err="1" smtClean="0"/>
              <a:t>traffic.dump</a:t>
            </a:r>
            <a:r>
              <a:rPr lang="en-US" dirty="0" smtClean="0"/>
              <a:t> </a:t>
            </a:r>
            <a:r>
              <a:rPr lang="en-US" dirty="0" err="1" smtClean="0"/>
              <a:t>arp</a:t>
            </a:r>
            <a:endParaRPr lang="en-US" dirty="0" smtClean="0"/>
          </a:p>
          <a:p>
            <a:r>
              <a:rPr lang="en-US" dirty="0" smtClean="0"/>
              <a:t># </a:t>
            </a:r>
            <a:r>
              <a:rPr lang="en-US" dirty="0" err="1" smtClean="0"/>
              <a:t>tcpdump</a:t>
            </a:r>
            <a:r>
              <a:rPr lang="en-US" dirty="0" smtClean="0"/>
              <a:t> </a:t>
            </a:r>
            <a:r>
              <a:rPr lang="en-US" dirty="0" err="1" smtClean="0"/>
              <a:t>arp</a:t>
            </a:r>
            <a:r>
              <a:rPr lang="en-US" dirty="0" smtClean="0"/>
              <a:t>[7] = 1</a:t>
            </a:r>
          </a:p>
          <a:p>
            <a:r>
              <a:rPr lang="en-US" dirty="0" smtClean="0"/>
              <a:t># </a:t>
            </a:r>
            <a:r>
              <a:rPr lang="en-US" dirty="0" err="1" smtClean="0"/>
              <a:t>tcpdump</a:t>
            </a:r>
            <a:r>
              <a:rPr lang="en-US" dirty="0" smtClean="0"/>
              <a:t> gateway </a:t>
            </a:r>
            <a:r>
              <a:rPr lang="en-US" dirty="0" err="1" smtClean="0"/>
              <a:t>csgw</a:t>
            </a:r>
            <a:r>
              <a:rPr lang="en-US" dirty="0" smtClean="0"/>
              <a:t> and \( port 21 or port 20 \)    </a:t>
            </a:r>
            <a:endParaRPr lang="en-US" dirty="0"/>
          </a:p>
        </p:txBody>
      </p:sp>
    </p:spTree>
    <p:extLst>
      <p:ext uri="{BB962C8B-B14F-4D97-AF65-F5344CB8AC3E}">
        <p14:creationId xmlns:p14="http://schemas.microsoft.com/office/powerpoint/2010/main" val="20706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TCP/IP Layering</a:t>
            </a:r>
          </a:p>
        </p:txBody>
      </p:sp>
      <p:sp>
        <p:nvSpPr>
          <p:cNvPr id="4" name="Rectangle 4"/>
          <p:cNvSpPr>
            <a:spLocks noChangeArrowheads="1"/>
          </p:cNvSpPr>
          <p:nvPr/>
        </p:nvSpPr>
        <p:spPr bwMode="auto">
          <a:xfrm>
            <a:off x="3075429" y="3438515"/>
            <a:ext cx="1015604" cy="456777"/>
          </a:xfrm>
          <a:prstGeom prst="rect">
            <a:avLst/>
          </a:prstGeom>
          <a:solidFill>
            <a:srgbClr val="C3D69B"/>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TCP</a:t>
            </a:r>
          </a:p>
        </p:txBody>
      </p:sp>
      <p:sp>
        <p:nvSpPr>
          <p:cNvPr id="5" name="Rectangle 7"/>
          <p:cNvSpPr>
            <a:spLocks noChangeArrowheads="1"/>
          </p:cNvSpPr>
          <p:nvPr/>
        </p:nvSpPr>
        <p:spPr bwMode="auto">
          <a:xfrm>
            <a:off x="4169615" y="3438515"/>
            <a:ext cx="1053703" cy="456777"/>
          </a:xfrm>
          <a:prstGeom prst="rect">
            <a:avLst/>
          </a:prstGeom>
          <a:solidFill>
            <a:srgbClr val="C3D69B"/>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UDP</a:t>
            </a:r>
          </a:p>
        </p:txBody>
      </p:sp>
      <p:sp>
        <p:nvSpPr>
          <p:cNvPr id="6" name="Rectangle 9"/>
          <p:cNvSpPr>
            <a:spLocks noChangeArrowheads="1"/>
          </p:cNvSpPr>
          <p:nvPr/>
        </p:nvSpPr>
        <p:spPr bwMode="auto">
          <a:xfrm>
            <a:off x="2789679" y="4123679"/>
            <a:ext cx="2743200"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IP</a:t>
            </a:r>
          </a:p>
        </p:txBody>
      </p:sp>
      <p:sp>
        <p:nvSpPr>
          <p:cNvPr id="7" name="Rectangle 13"/>
          <p:cNvSpPr>
            <a:spLocks noChangeArrowheads="1"/>
          </p:cNvSpPr>
          <p:nvPr/>
        </p:nvSpPr>
        <p:spPr bwMode="auto">
          <a:xfrm>
            <a:off x="3064714"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8" name="Rectangle 14"/>
          <p:cNvSpPr>
            <a:spLocks noChangeArrowheads="1"/>
          </p:cNvSpPr>
          <p:nvPr/>
        </p:nvSpPr>
        <p:spPr bwMode="auto">
          <a:xfrm rot="16200000">
            <a:off x="2768735" y="2533608"/>
            <a:ext cx="1049159" cy="346703"/>
          </a:xfrm>
          <a:prstGeom prst="rect">
            <a:avLst/>
          </a:prstGeom>
          <a:noFill/>
          <a:ln w="9525">
            <a:noFill/>
            <a:miter lim="800000"/>
            <a:headEnd/>
            <a:tailEnd/>
          </a:ln>
          <a:effectLst/>
        </p:spPr>
        <p:txBody>
          <a:bodyPr lIns="69029" tIns="34515" rIns="69029" bIns="34515">
            <a:prstTxWarp prst="textNoShape">
              <a:avLst/>
            </a:prstTxWarp>
            <a:spAutoFit/>
          </a:bodyPr>
          <a:lstStyle/>
          <a:p>
            <a:pPr algn="ctr" eaLnBrk="0" hangingPunct="0"/>
            <a:r>
              <a:rPr lang="it-IT">
                <a:latin typeface="Roboto Light"/>
                <a:cs typeface="Roboto Light"/>
              </a:rPr>
              <a:t>HTTP</a:t>
            </a:r>
          </a:p>
        </p:txBody>
      </p:sp>
      <p:sp>
        <p:nvSpPr>
          <p:cNvPr id="9" name="Rectangle 16"/>
          <p:cNvSpPr>
            <a:spLocks noChangeArrowheads="1"/>
          </p:cNvSpPr>
          <p:nvPr/>
        </p:nvSpPr>
        <p:spPr bwMode="auto">
          <a:xfrm>
            <a:off x="4732779"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0" name="Rectangle 17"/>
          <p:cNvSpPr>
            <a:spLocks noChangeArrowheads="1"/>
          </p:cNvSpPr>
          <p:nvPr/>
        </p:nvSpPr>
        <p:spPr bwMode="auto">
          <a:xfrm rot="16200000">
            <a:off x="4687172" y="2562752"/>
            <a:ext cx="569850"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dirty="0">
                <a:latin typeface="Roboto Light"/>
                <a:cs typeface="Roboto Light"/>
              </a:rPr>
              <a:t>NFS</a:t>
            </a:r>
          </a:p>
        </p:txBody>
      </p:sp>
      <p:sp>
        <p:nvSpPr>
          <p:cNvPr id="11" name="Rectangle 18"/>
          <p:cNvSpPr>
            <a:spLocks noChangeArrowheads="1"/>
          </p:cNvSpPr>
          <p:nvPr/>
        </p:nvSpPr>
        <p:spPr bwMode="auto">
          <a:xfrm>
            <a:off x="2789679" y="4820741"/>
            <a:ext cx="2743200" cy="444881"/>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it-IT" dirty="0">
                <a:latin typeface="Roboto Light"/>
                <a:cs typeface="Roboto Light"/>
              </a:rPr>
              <a:t>Hardware Interface</a:t>
            </a:r>
            <a:endParaRPr lang="en-US" dirty="0">
              <a:latin typeface="Roboto Light"/>
              <a:cs typeface="Roboto Light"/>
            </a:endParaRPr>
          </a:p>
        </p:txBody>
      </p:sp>
      <p:sp>
        <p:nvSpPr>
          <p:cNvPr id="12" name="Rectangle 20"/>
          <p:cNvSpPr>
            <a:spLocks noChangeArrowheads="1"/>
          </p:cNvSpPr>
          <p:nvPr/>
        </p:nvSpPr>
        <p:spPr bwMode="auto">
          <a:xfrm>
            <a:off x="3636214"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3" name="Rectangle 21"/>
          <p:cNvSpPr>
            <a:spLocks noChangeArrowheads="1"/>
          </p:cNvSpPr>
          <p:nvPr/>
        </p:nvSpPr>
        <p:spPr bwMode="auto">
          <a:xfrm rot="16200000">
            <a:off x="3472616" y="2530040"/>
            <a:ext cx="755823"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a:latin typeface="Roboto Light"/>
                <a:cs typeface="Roboto Light"/>
              </a:rPr>
              <a:t>SMTP</a:t>
            </a:r>
          </a:p>
        </p:txBody>
      </p:sp>
      <p:sp>
        <p:nvSpPr>
          <p:cNvPr id="14" name="Rectangle 23"/>
          <p:cNvSpPr>
            <a:spLocks noChangeArrowheads="1"/>
          </p:cNvSpPr>
          <p:nvPr/>
        </p:nvSpPr>
        <p:spPr bwMode="auto">
          <a:xfrm>
            <a:off x="4218429" y="2182378"/>
            <a:ext cx="457200" cy="1051538"/>
          </a:xfrm>
          <a:prstGeom prst="rect">
            <a:avLst/>
          </a:prstGeom>
          <a:solidFill>
            <a:schemeClr val="accent3">
              <a:lumMod val="75000"/>
            </a:schemeClr>
          </a:solidFill>
          <a:ln w="9525">
            <a:noFill/>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15" name="Rectangle 24"/>
          <p:cNvSpPr>
            <a:spLocks noChangeArrowheads="1"/>
          </p:cNvSpPr>
          <p:nvPr/>
        </p:nvSpPr>
        <p:spPr bwMode="auto">
          <a:xfrm rot="16200000">
            <a:off x="4139294" y="2531229"/>
            <a:ext cx="601184" cy="346703"/>
          </a:xfrm>
          <a:prstGeom prst="rect">
            <a:avLst/>
          </a:prstGeom>
          <a:noFill/>
          <a:ln w="9525">
            <a:noFill/>
            <a:miter lim="800000"/>
            <a:headEnd/>
            <a:tailEnd/>
          </a:ln>
          <a:effectLst/>
        </p:spPr>
        <p:txBody>
          <a:bodyPr wrap="none" lIns="69029" tIns="34515" rIns="69029" bIns="34515">
            <a:prstTxWarp prst="textNoShape">
              <a:avLst/>
            </a:prstTxWarp>
            <a:spAutoFit/>
          </a:bodyPr>
          <a:lstStyle/>
          <a:p>
            <a:pPr eaLnBrk="0" hangingPunct="0"/>
            <a:r>
              <a:rPr lang="it-IT" dirty="0">
                <a:latin typeface="Roboto Light"/>
                <a:cs typeface="Roboto Light"/>
              </a:rPr>
              <a:t>DNS</a:t>
            </a:r>
          </a:p>
        </p:txBody>
      </p:sp>
      <p:sp>
        <p:nvSpPr>
          <p:cNvPr id="16" name="Rectangle 25"/>
          <p:cNvSpPr>
            <a:spLocks noChangeArrowheads="1"/>
          </p:cNvSpPr>
          <p:nvPr/>
        </p:nvSpPr>
        <p:spPr bwMode="auto">
          <a:xfrm>
            <a:off x="1360931" y="4123679"/>
            <a:ext cx="775097"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IGMP</a:t>
            </a:r>
          </a:p>
        </p:txBody>
      </p:sp>
      <p:sp>
        <p:nvSpPr>
          <p:cNvPr id="17" name="Rectangle 27"/>
          <p:cNvSpPr>
            <a:spLocks noChangeArrowheads="1"/>
          </p:cNvSpPr>
          <p:nvPr/>
        </p:nvSpPr>
        <p:spPr bwMode="auto">
          <a:xfrm>
            <a:off x="6218681" y="4123679"/>
            <a:ext cx="775097" cy="434176"/>
          </a:xfrm>
          <a:prstGeom prst="rect">
            <a:avLst/>
          </a:prstGeom>
          <a:solidFill>
            <a:schemeClr val="accent6">
              <a:lumMod val="60000"/>
              <a:lumOff val="4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ICMP</a:t>
            </a:r>
          </a:p>
        </p:txBody>
      </p:sp>
      <p:sp>
        <p:nvSpPr>
          <p:cNvPr id="18" name="Rectangle 32"/>
          <p:cNvSpPr>
            <a:spLocks noChangeArrowheads="1"/>
          </p:cNvSpPr>
          <p:nvPr/>
        </p:nvSpPr>
        <p:spPr bwMode="auto">
          <a:xfrm>
            <a:off x="1246629" y="5379817"/>
            <a:ext cx="5886450" cy="444881"/>
          </a:xfrm>
          <a:prstGeom prst="rect">
            <a:avLst/>
          </a:prstGeom>
          <a:solidFill>
            <a:schemeClr val="bg1">
              <a:lumMod val="75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Physical Layer</a:t>
            </a:r>
          </a:p>
        </p:txBody>
      </p:sp>
      <p:sp>
        <p:nvSpPr>
          <p:cNvPr id="19" name="Rectangle 36"/>
          <p:cNvSpPr>
            <a:spLocks noChangeArrowheads="1"/>
          </p:cNvSpPr>
          <p:nvPr/>
        </p:nvSpPr>
        <p:spPr bwMode="auto">
          <a:xfrm>
            <a:off x="1360931" y="4808844"/>
            <a:ext cx="775097" cy="434176"/>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ARP</a:t>
            </a:r>
          </a:p>
        </p:txBody>
      </p:sp>
      <p:sp>
        <p:nvSpPr>
          <p:cNvPr id="20" name="Rectangle 39"/>
          <p:cNvSpPr>
            <a:spLocks noChangeArrowheads="1"/>
          </p:cNvSpPr>
          <p:nvPr/>
        </p:nvSpPr>
        <p:spPr bwMode="auto">
          <a:xfrm>
            <a:off x="6218681" y="4808844"/>
            <a:ext cx="775097" cy="434176"/>
          </a:xfrm>
          <a:prstGeom prst="rect">
            <a:avLst/>
          </a:prstGeom>
          <a:solidFill>
            <a:schemeClr val="bg2">
              <a:lumMod val="50000"/>
            </a:schemeClr>
          </a:solidFill>
          <a:ln w="9525">
            <a:noFill/>
            <a:miter lim="800000"/>
            <a:headEnd/>
            <a:tailEnd/>
          </a:ln>
          <a:effectLst/>
        </p:spPr>
        <p:txBody>
          <a:bodyPr wrap="none" lIns="68553" tIns="34276" rIns="68553" bIns="34276" anchor="ctr">
            <a:prstTxWarp prst="textNoShape">
              <a:avLst/>
            </a:prstTxWarp>
          </a:bodyPr>
          <a:lstStyle/>
          <a:p>
            <a:pPr algn="ctr"/>
            <a:r>
              <a:rPr lang="en-US">
                <a:latin typeface="Roboto Light"/>
                <a:cs typeface="Roboto Light"/>
              </a:rPr>
              <a:t>RARP</a:t>
            </a:r>
          </a:p>
        </p:txBody>
      </p:sp>
      <p:sp>
        <p:nvSpPr>
          <p:cNvPr id="21" name="Line 43"/>
          <p:cNvSpPr>
            <a:spLocks noChangeShapeType="1"/>
          </p:cNvSpPr>
          <p:nvPr/>
        </p:nvSpPr>
        <p:spPr bwMode="auto">
          <a:xfrm>
            <a:off x="2161029" y="5037233"/>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2" name="Line 44"/>
          <p:cNvSpPr>
            <a:spLocks noChangeShapeType="1"/>
          </p:cNvSpPr>
          <p:nvPr/>
        </p:nvSpPr>
        <p:spPr bwMode="auto">
          <a:xfrm>
            <a:off x="5590029" y="5037233"/>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3" name="Rectangle 45"/>
          <p:cNvSpPr>
            <a:spLocks noChangeArrowheads="1"/>
          </p:cNvSpPr>
          <p:nvPr/>
        </p:nvSpPr>
        <p:spPr bwMode="auto">
          <a:xfrm>
            <a:off x="1246629" y="4751748"/>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4" name="Line 46"/>
          <p:cNvSpPr>
            <a:spLocks noChangeShapeType="1"/>
          </p:cNvSpPr>
          <p:nvPr/>
        </p:nvSpPr>
        <p:spPr bwMode="auto">
          <a:xfrm>
            <a:off x="2161029" y="4352068"/>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5" name="Line 47"/>
          <p:cNvSpPr>
            <a:spLocks noChangeShapeType="1"/>
          </p:cNvSpPr>
          <p:nvPr/>
        </p:nvSpPr>
        <p:spPr bwMode="auto">
          <a:xfrm>
            <a:off x="5590029" y="4352068"/>
            <a:ext cx="571500" cy="0"/>
          </a:xfrm>
          <a:prstGeom prst="line">
            <a:avLst/>
          </a:prstGeom>
          <a:noFill/>
          <a:ln w="9525">
            <a:solidFill>
              <a:schemeClr val="tx1"/>
            </a:solidFill>
            <a:round/>
            <a:headEnd type="triangle" w="med" len="med"/>
            <a:tailEnd type="triangle" w="med" len="med"/>
          </a:ln>
          <a:effectLst/>
        </p:spPr>
        <p:txBody>
          <a:bodyPr lIns="68553" tIns="34276" rIns="68553" bIns="34276">
            <a:prstTxWarp prst="textNoShape">
              <a:avLst/>
            </a:prstTxWarp>
          </a:bodyPr>
          <a:lstStyle/>
          <a:p>
            <a:endParaRPr lang="en-US">
              <a:latin typeface="Roboto Light"/>
              <a:cs typeface="Roboto Light"/>
            </a:endParaRPr>
          </a:p>
        </p:txBody>
      </p:sp>
      <p:sp>
        <p:nvSpPr>
          <p:cNvPr id="26" name="Rectangle 48"/>
          <p:cNvSpPr>
            <a:spLocks noChangeArrowheads="1"/>
          </p:cNvSpPr>
          <p:nvPr/>
        </p:nvSpPr>
        <p:spPr bwMode="auto">
          <a:xfrm>
            <a:off x="1246629" y="4066583"/>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7" name="Rectangle 52"/>
          <p:cNvSpPr>
            <a:spLocks noChangeArrowheads="1"/>
          </p:cNvSpPr>
          <p:nvPr/>
        </p:nvSpPr>
        <p:spPr bwMode="auto">
          <a:xfrm>
            <a:off x="1246629" y="3381418"/>
            <a:ext cx="5886450" cy="570971"/>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8" name="Rectangle 53"/>
          <p:cNvSpPr>
            <a:spLocks noChangeArrowheads="1"/>
          </p:cNvSpPr>
          <p:nvPr/>
        </p:nvSpPr>
        <p:spPr bwMode="auto">
          <a:xfrm>
            <a:off x="1246629" y="2125281"/>
            <a:ext cx="5886450" cy="1141942"/>
          </a:xfrm>
          <a:prstGeom prst="rect">
            <a:avLst/>
          </a:prstGeom>
          <a:noFill/>
          <a:ln w="9525">
            <a:solidFill>
              <a:schemeClr val="tx1"/>
            </a:solidFill>
            <a:prstDash val="dash"/>
            <a:miter lim="800000"/>
            <a:headEnd/>
            <a:tailEnd/>
          </a:ln>
          <a:effectLst/>
        </p:spPr>
        <p:txBody>
          <a:bodyPr wrap="none" lIns="68553" tIns="34276" rIns="68553" bIns="34276" anchor="ctr">
            <a:prstTxWarp prst="textNoShape">
              <a:avLst/>
            </a:prstTxWarp>
          </a:bodyPr>
          <a:lstStyle/>
          <a:p>
            <a:endParaRPr lang="en-US">
              <a:latin typeface="Roboto Light"/>
              <a:cs typeface="Roboto Light"/>
            </a:endParaRPr>
          </a:p>
        </p:txBody>
      </p:sp>
      <p:sp>
        <p:nvSpPr>
          <p:cNvPr id="29" name="TextBox 28"/>
          <p:cNvSpPr txBox="1"/>
          <p:nvPr/>
        </p:nvSpPr>
        <p:spPr>
          <a:xfrm>
            <a:off x="7402150" y="4873688"/>
            <a:ext cx="620683" cy="369332"/>
          </a:xfrm>
          <a:prstGeom prst="rect">
            <a:avLst/>
          </a:prstGeom>
          <a:noFill/>
        </p:spPr>
        <p:txBody>
          <a:bodyPr wrap="none" rtlCol="0">
            <a:spAutoFit/>
          </a:bodyPr>
          <a:lstStyle/>
          <a:p>
            <a:r>
              <a:rPr lang="en-US" dirty="0">
                <a:latin typeface="Roboto Light"/>
                <a:cs typeface="Roboto Light"/>
              </a:rPr>
              <a:t>Link</a:t>
            </a:r>
          </a:p>
        </p:txBody>
      </p:sp>
      <p:sp>
        <p:nvSpPr>
          <p:cNvPr id="31" name="TextBox 30"/>
          <p:cNvSpPr txBox="1"/>
          <p:nvPr/>
        </p:nvSpPr>
        <p:spPr>
          <a:xfrm>
            <a:off x="7402150" y="4188523"/>
            <a:ext cx="902811" cy="369332"/>
          </a:xfrm>
          <a:prstGeom prst="rect">
            <a:avLst/>
          </a:prstGeom>
          <a:noFill/>
        </p:spPr>
        <p:txBody>
          <a:bodyPr wrap="none" rtlCol="0">
            <a:spAutoFit/>
          </a:bodyPr>
          <a:lstStyle/>
          <a:p>
            <a:r>
              <a:rPr lang="en-US" dirty="0">
                <a:latin typeface="Roboto Light"/>
                <a:cs typeface="Roboto Light"/>
              </a:rPr>
              <a:t>Internet</a:t>
            </a:r>
          </a:p>
        </p:txBody>
      </p:sp>
      <p:sp>
        <p:nvSpPr>
          <p:cNvPr id="32" name="TextBox 31"/>
          <p:cNvSpPr txBox="1"/>
          <p:nvPr/>
        </p:nvSpPr>
        <p:spPr>
          <a:xfrm>
            <a:off x="7402149" y="3464606"/>
            <a:ext cx="1074268" cy="369332"/>
          </a:xfrm>
          <a:prstGeom prst="rect">
            <a:avLst/>
          </a:prstGeom>
          <a:noFill/>
        </p:spPr>
        <p:txBody>
          <a:bodyPr wrap="none" rtlCol="0">
            <a:spAutoFit/>
          </a:bodyPr>
          <a:lstStyle/>
          <a:p>
            <a:r>
              <a:rPr lang="en-US" dirty="0">
                <a:latin typeface="Roboto Light"/>
                <a:cs typeface="Roboto Light"/>
              </a:rPr>
              <a:t>Transport</a:t>
            </a:r>
          </a:p>
        </p:txBody>
      </p:sp>
      <p:sp>
        <p:nvSpPr>
          <p:cNvPr id="33" name="TextBox 32"/>
          <p:cNvSpPr txBox="1"/>
          <p:nvPr/>
        </p:nvSpPr>
        <p:spPr>
          <a:xfrm>
            <a:off x="7402150" y="2607985"/>
            <a:ext cx="1312679" cy="369332"/>
          </a:xfrm>
          <a:prstGeom prst="rect">
            <a:avLst/>
          </a:prstGeom>
          <a:noFill/>
        </p:spPr>
        <p:txBody>
          <a:bodyPr wrap="none" rtlCol="0">
            <a:spAutoFit/>
          </a:bodyPr>
          <a:lstStyle/>
          <a:p>
            <a:r>
              <a:rPr lang="en-US" dirty="0">
                <a:latin typeface="Roboto Light"/>
                <a:cs typeface="Roboto Light"/>
              </a:rPr>
              <a:t>Application</a:t>
            </a:r>
          </a:p>
        </p:txBody>
      </p:sp>
    </p:spTree>
    <p:extLst>
      <p:ext uri="{BB962C8B-B14F-4D97-AF65-F5344CB8AC3E}">
        <p14:creationId xmlns:p14="http://schemas.microsoft.com/office/powerpoint/2010/main" val="40641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0" grpId="0"/>
      <p:bldP spid="11" grpId="0" animBg="1"/>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4" name="Rectangle 1028"/>
          <p:cNvSpPr>
            <a:spLocks noGrp="1" noChangeArrowheads="1"/>
          </p:cNvSpPr>
          <p:nvPr>
            <p:ph type="title"/>
          </p:nvPr>
        </p:nvSpPr>
        <p:spPr/>
        <p:txBody>
          <a:bodyPr/>
          <a:lstStyle/>
          <a:p>
            <a:r>
              <a:rPr lang="en-US"/>
              <a:t>Libpcap</a:t>
            </a:r>
          </a:p>
        </p:txBody>
      </p:sp>
      <p:sp>
        <p:nvSpPr>
          <p:cNvPr id="450565" name="Rectangle 1029"/>
          <p:cNvSpPr>
            <a:spLocks noGrp="1" noChangeArrowheads="1"/>
          </p:cNvSpPr>
          <p:nvPr>
            <p:ph type="body" idx="1"/>
          </p:nvPr>
        </p:nvSpPr>
        <p:spPr/>
        <p:txBody>
          <a:bodyPr>
            <a:normAutofit fontScale="77500" lnSpcReduction="20000"/>
          </a:bodyPr>
          <a:lstStyle/>
          <a:p>
            <a:r>
              <a:rPr lang="en-US" dirty="0" smtClean="0"/>
              <a:t>Library to build sniffers in C</a:t>
            </a:r>
          </a:p>
          <a:p>
            <a:r>
              <a:rPr lang="en-US" dirty="0" err="1" smtClean="0"/>
              <a:t>pcap_lookupdev</a:t>
            </a:r>
            <a:endParaRPr lang="en-US" dirty="0"/>
          </a:p>
          <a:p>
            <a:pPr lvl="1"/>
            <a:r>
              <a:rPr lang="en-US" dirty="0"/>
              <a:t>looks up a device</a:t>
            </a:r>
          </a:p>
          <a:p>
            <a:r>
              <a:rPr lang="en-US" dirty="0" err="1"/>
              <a:t>pcap_open_live</a:t>
            </a:r>
            <a:endParaRPr lang="en-US" dirty="0"/>
          </a:p>
          <a:p>
            <a:pPr lvl="1"/>
            <a:r>
              <a:rPr lang="en-US" dirty="0"/>
              <a:t>opens a device and returns a handle</a:t>
            </a:r>
          </a:p>
          <a:p>
            <a:r>
              <a:rPr lang="en-US" dirty="0" err="1"/>
              <a:t>pcap_open_offline</a:t>
            </a:r>
            <a:r>
              <a:rPr lang="en-US" dirty="0"/>
              <a:t> and </a:t>
            </a:r>
            <a:r>
              <a:rPr lang="en-US" dirty="0" err="1"/>
              <a:t>pcap_dump_open</a:t>
            </a:r>
            <a:endParaRPr lang="en-US" dirty="0"/>
          </a:p>
          <a:p>
            <a:pPr lvl="1"/>
            <a:r>
              <a:rPr lang="en-US" dirty="0"/>
              <a:t>read from and save packets to files</a:t>
            </a:r>
          </a:p>
          <a:p>
            <a:r>
              <a:rPr lang="en-US" dirty="0" err="1"/>
              <a:t>pcap_compile</a:t>
            </a:r>
            <a:r>
              <a:rPr lang="en-US" dirty="0"/>
              <a:t> and </a:t>
            </a:r>
            <a:r>
              <a:rPr lang="en-US" dirty="0" err="1"/>
              <a:t>pcap_setfilter</a:t>
            </a:r>
            <a:endParaRPr lang="en-US" dirty="0"/>
          </a:p>
          <a:p>
            <a:pPr lvl="1"/>
            <a:r>
              <a:rPr lang="en-US" dirty="0"/>
              <a:t>set a </a:t>
            </a:r>
            <a:r>
              <a:rPr lang="en-US" dirty="0" err="1"/>
              <a:t>tcpdump</a:t>
            </a:r>
            <a:r>
              <a:rPr lang="en-US" dirty="0"/>
              <a:t>-like </a:t>
            </a:r>
            <a:r>
              <a:rPr lang="en-US" dirty="0" smtClean="0"/>
              <a:t>filter</a:t>
            </a:r>
            <a:endParaRPr lang="en-US" dirty="0"/>
          </a:p>
          <a:p>
            <a:r>
              <a:rPr lang="en-US" dirty="0" err="1"/>
              <a:t>pcap_loop</a:t>
            </a:r>
            <a:endParaRPr lang="en-US" dirty="0"/>
          </a:p>
          <a:p>
            <a:pPr lvl="1"/>
            <a:r>
              <a:rPr lang="en-US" dirty="0"/>
              <a:t>register a callback to be invoked for each received packet</a:t>
            </a:r>
          </a:p>
        </p:txBody>
      </p:sp>
    </p:spTree>
    <p:extLst>
      <p:ext uri="{BB962C8B-B14F-4D97-AF65-F5344CB8AC3E}">
        <p14:creationId xmlns:p14="http://schemas.microsoft.com/office/powerpoint/2010/main" val="201643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6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6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6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6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56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56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056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56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56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05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r>
              <a:rPr lang="en-US" dirty="0" smtClean="0"/>
              <a:t>Switched Environments</a:t>
            </a:r>
            <a:endParaRPr lang="en-US" dirty="0"/>
          </a:p>
        </p:txBody>
      </p:sp>
      <p:sp>
        <p:nvSpPr>
          <p:cNvPr id="268291" name="Rectangle 3"/>
          <p:cNvSpPr>
            <a:spLocks noGrp="1" noChangeArrowheads="1"/>
          </p:cNvSpPr>
          <p:nvPr>
            <p:ph type="body" idx="1"/>
          </p:nvPr>
        </p:nvSpPr>
        <p:spPr/>
        <p:txBody>
          <a:bodyPr>
            <a:normAutofit fontScale="70000" lnSpcReduction="20000"/>
          </a:bodyPr>
          <a:lstStyle/>
          <a:p>
            <a:r>
              <a:rPr lang="en-US" dirty="0"/>
              <a:t>Switched Ethernet does not allow direct sniffing</a:t>
            </a:r>
          </a:p>
          <a:p>
            <a:r>
              <a:rPr lang="en-US" dirty="0" smtClean="0"/>
              <a:t>MAC </a:t>
            </a:r>
            <a:r>
              <a:rPr lang="en-US" dirty="0"/>
              <a:t>flooding</a:t>
            </a:r>
          </a:p>
          <a:p>
            <a:pPr lvl="1"/>
            <a:r>
              <a:rPr lang="en-US" dirty="0"/>
              <a:t>Switches maintain a table with MAC address/port mappings</a:t>
            </a:r>
            <a:endParaRPr lang="en-US" dirty="0" smtClean="0"/>
          </a:p>
          <a:p>
            <a:pPr lvl="1"/>
            <a:r>
              <a:rPr lang="en-US" dirty="0" smtClean="0"/>
              <a:t>In some cases, flooding </a:t>
            </a:r>
            <a:r>
              <a:rPr lang="en-US" dirty="0"/>
              <a:t>the switch with bogus MAC addresses will overflow </a:t>
            </a:r>
            <a:r>
              <a:rPr lang="en-US" dirty="0" smtClean="0"/>
              <a:t>the table’s </a:t>
            </a:r>
            <a:r>
              <a:rPr lang="en-US" dirty="0"/>
              <a:t>memory and revert the behavior from “switch” to “hub”</a:t>
            </a:r>
          </a:p>
          <a:p>
            <a:r>
              <a:rPr lang="en-US" dirty="0"/>
              <a:t>MAC duplicating/cloning</a:t>
            </a:r>
          </a:p>
          <a:p>
            <a:pPr lvl="1"/>
            <a:r>
              <a:rPr lang="en-US" dirty="0" smtClean="0"/>
              <a:t>Attacker reconfigures his/her </a:t>
            </a:r>
            <a:r>
              <a:rPr lang="en-US" dirty="0"/>
              <a:t>host to have the same MAC address as the </a:t>
            </a:r>
            <a:r>
              <a:rPr lang="en-US" dirty="0" smtClean="0"/>
              <a:t>target machine</a:t>
            </a:r>
            <a:endParaRPr lang="en-US" dirty="0"/>
          </a:p>
          <a:p>
            <a:pPr lvl="1"/>
            <a:r>
              <a:rPr lang="en-US" dirty="0"/>
              <a:t>The switch will record this in its table and send the traffic to </a:t>
            </a:r>
            <a:r>
              <a:rPr lang="en-US" dirty="0" smtClean="0"/>
              <a:t>the attacker machine (or possibly both)</a:t>
            </a:r>
          </a:p>
          <a:p>
            <a:r>
              <a:rPr lang="en-US" dirty="0"/>
              <a:t>ARP spoofing with forwarding can be used to bypass this </a:t>
            </a:r>
            <a:r>
              <a:rPr lang="en-US" dirty="0" smtClean="0"/>
              <a:t>protection</a:t>
            </a:r>
            <a:endParaRPr lang="en-US" dirty="0"/>
          </a:p>
        </p:txBody>
      </p:sp>
    </p:spTree>
    <p:extLst>
      <p:ext uri="{BB962C8B-B14F-4D97-AF65-F5344CB8AC3E}">
        <p14:creationId xmlns:p14="http://schemas.microsoft.com/office/powerpoint/2010/main" val="88700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8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 sniff all traffic between two hosts in a switched environment</a:t>
            </a:r>
          </a:p>
          <a:p>
            <a:r>
              <a:rPr lang="en-US" dirty="0" smtClean="0"/>
              <a:t>The attack leverages the stateless nature of the ARP protocol</a:t>
            </a:r>
          </a:p>
          <a:p>
            <a:pPr lvl="1"/>
            <a:r>
              <a:rPr lang="en-US" dirty="0" smtClean="0"/>
              <a:t>Replies without a request will be accepted</a:t>
            </a:r>
          </a:p>
          <a:p>
            <a:r>
              <a:rPr lang="en-US" dirty="0" smtClean="0"/>
              <a:t>The attacker host sends spoofed ARP messages to the two victim hosts, poisoning their cache</a:t>
            </a:r>
          </a:p>
          <a:p>
            <a:r>
              <a:rPr lang="en-US" dirty="0" smtClean="0"/>
              <a:t>The victim host sends their IP packets to the attacker host</a:t>
            </a:r>
          </a:p>
          <a:p>
            <a:r>
              <a:rPr lang="en-US" dirty="0" smtClean="0"/>
              <a:t>The attacker host acts has a router</a:t>
            </a:r>
            <a:endParaRPr lang="en-US" dirty="0"/>
          </a:p>
        </p:txBody>
      </p:sp>
    </p:spTree>
    <p:extLst>
      <p:ext uri="{BB962C8B-B14F-4D97-AF65-F5344CB8AC3E}">
        <p14:creationId xmlns:p14="http://schemas.microsoft.com/office/powerpoint/2010/main" val="13458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6456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P spid="17" grpId="0" animBg="1"/>
      <p:bldP spid="18" grpId="0" animBg="1"/>
      <p:bldP spid="20" grpId="0" animBg="1"/>
      <p:bldP spid="21" grpId="0" animBg="1"/>
      <p:bldP spid="22"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560287" y="2680608"/>
            <a:ext cx="2775857" cy="879929"/>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39830" y="2843597"/>
            <a:ext cx="2172390"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 is at </a:t>
            </a:r>
            <a:r>
              <a:rPr lang="it-IT" sz="900" dirty="0">
                <a:latin typeface="Roboto Light"/>
                <a:cs typeface="Roboto Light"/>
              </a:rPr>
              <a:t>BA:DB:AD:BA:DB:AD</a:t>
            </a:r>
            <a:endParaRPr lang="en-US" sz="900" dirty="0">
              <a:latin typeface="Roboto Light"/>
              <a:cs typeface="Roboto Light"/>
            </a:endParaRPr>
          </a:p>
        </p:txBody>
      </p:sp>
      <p:pic>
        <p:nvPicPr>
          <p:cNvPr id="27" name="Picture 26"/>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68232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560287" y="2680608"/>
            <a:ext cx="2775857" cy="879929"/>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039830" y="2843597"/>
            <a:ext cx="2172390"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a:latin typeface="Roboto Light"/>
                <a:cs typeface="Roboto Light"/>
              </a:rPr>
              <a:t>192.168.1.10 </a:t>
            </a:r>
            <a:r>
              <a:rPr lang="en-US" sz="900" dirty="0">
                <a:latin typeface="Roboto Light"/>
                <a:cs typeface="Roboto Light"/>
              </a:rPr>
              <a:t>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31314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824768" y="2771026"/>
            <a:ext cx="2230099"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192.168.1.100 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7248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824768" y="2771026"/>
            <a:ext cx="2230099" cy="369332"/>
          </a:xfrm>
          <a:prstGeom prst="rect">
            <a:avLst/>
          </a:prstGeom>
          <a:noFill/>
          <a:ln>
            <a:solidFill>
              <a:schemeClr val="tx1"/>
            </a:solidFill>
          </a:ln>
        </p:spPr>
        <p:txBody>
          <a:bodyPr wrap="none" rtlCol="0">
            <a:spAutoFit/>
          </a:bodyPr>
          <a:lstStyle/>
          <a:p>
            <a:r>
              <a:rPr lang="en-US" sz="900" dirty="0">
                <a:latin typeface="Roboto Light"/>
                <a:cs typeface="Roboto Light"/>
              </a:rPr>
              <a:t>ARP Reply:</a:t>
            </a:r>
          </a:p>
          <a:p>
            <a:pPr algn="ctr"/>
            <a:r>
              <a:rPr lang="en-US" sz="900" dirty="0">
                <a:latin typeface="Roboto Light"/>
                <a:cs typeface="Roboto Light"/>
              </a:rPr>
              <a:t>192.168.1.100 is at </a:t>
            </a:r>
            <a:r>
              <a:rPr lang="it-IT" sz="900" dirty="0">
                <a:latin typeface="Roboto Light"/>
                <a:cs typeface="Roboto Light"/>
              </a:rPr>
              <a:t>BA:DB:AD:BA:DB:AD</a:t>
            </a:r>
            <a:endParaRPr lang="en-US" sz="900" dirty="0">
              <a:latin typeface="Roboto Light"/>
              <a:cs typeface="Roboto Light"/>
            </a:endParaRP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871983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3" name="Freeform 2"/>
          <p:cNvSpPr/>
          <p:nvPr/>
        </p:nvSpPr>
        <p:spPr>
          <a:xfrm>
            <a:off x="1206501" y="2640771"/>
            <a:ext cx="3057071"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220005" y="2695538"/>
            <a:ext cx="1771639" cy="507831"/>
          </a:xfrm>
          <a:prstGeom prst="rect">
            <a:avLst/>
          </a:prstGeom>
          <a:noFill/>
          <a:ln>
            <a:solidFill>
              <a:schemeClr val="tx1"/>
            </a:solidFill>
          </a:ln>
        </p:spPr>
        <p:txBody>
          <a:bodyPr wrap="none" rtlCol="0">
            <a:spAutoFit/>
          </a:bodyPr>
          <a:lstStyle/>
          <a:p>
            <a:r>
              <a:rPr lang="en-US" sz="900" dirty="0">
                <a:latin typeface="Roboto Light"/>
                <a:cs typeface="Roboto Light"/>
              </a:rPr>
              <a:t>Ethernet: </a:t>
            </a:r>
            <a:r>
              <a:rPr lang="it-IT" sz="900" dirty="0">
                <a:latin typeface="Roboto Light"/>
                <a:cs typeface="Roboto Light"/>
              </a:rPr>
              <a:t>BA:DB:AD:BA:DB:AD</a:t>
            </a:r>
            <a:endParaRPr lang="en-US" sz="900" dirty="0">
              <a:latin typeface="Roboto Light"/>
              <a:cs typeface="Roboto Light"/>
            </a:endParaRPr>
          </a:p>
          <a:p>
            <a:pPr algn="ctr"/>
            <a:r>
              <a:rPr lang="en-US" sz="900" dirty="0">
                <a:latin typeface="Roboto Light"/>
                <a:cs typeface="Roboto Light"/>
              </a:rPr>
              <a:t>IP: 192.168.1.100</a:t>
            </a:r>
            <a:br>
              <a:rPr lang="en-US" sz="900" dirty="0">
                <a:latin typeface="Roboto Light"/>
                <a:cs typeface="Roboto Light"/>
              </a:rPr>
            </a:br>
            <a:r>
              <a:rPr lang="en-US" sz="900" dirty="0">
                <a:latin typeface="Roboto Light"/>
                <a:cs typeface="Roboto Light"/>
              </a:rPr>
              <a:t>Data: SECRET</a:t>
            </a:r>
          </a:p>
        </p:txBody>
      </p:sp>
      <p:pic>
        <p:nvPicPr>
          <p:cNvPr id="26" name="Picture 25"/>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00594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a:t>
            </a:r>
            <a:endParaRPr lang="en-US" dirty="0"/>
          </a:p>
        </p:txBody>
      </p:sp>
      <p:pic>
        <p:nvPicPr>
          <p:cNvPr id="4" name="Picture 3"/>
          <p:cNvPicPr>
            <a:picLocks noChangeAspect="1"/>
          </p:cNvPicPr>
          <p:nvPr/>
        </p:nvPicPr>
        <p:blipFill>
          <a:blip r:embed="rId2"/>
          <a:stretch>
            <a:fillRect/>
          </a:stretch>
        </p:blipFill>
        <p:spPr>
          <a:xfrm>
            <a:off x="3727939" y="2156310"/>
            <a:ext cx="1601688" cy="484461"/>
          </a:xfrm>
          <a:prstGeom prst="rect">
            <a:avLst/>
          </a:prstGeom>
        </p:spPr>
      </p:pic>
      <p:pic>
        <p:nvPicPr>
          <p:cNvPr id="5" name="Picture 4"/>
          <p:cNvPicPr>
            <a:picLocks noChangeAspect="1"/>
          </p:cNvPicPr>
          <p:nvPr/>
        </p:nvPicPr>
        <p:blipFill>
          <a:blip r:embed="rId3"/>
          <a:stretch>
            <a:fillRect/>
          </a:stretch>
        </p:blipFill>
        <p:spPr>
          <a:xfrm>
            <a:off x="740165" y="2852668"/>
            <a:ext cx="1334988" cy="864654"/>
          </a:xfrm>
          <a:prstGeom prst="rect">
            <a:avLst/>
          </a:prstGeom>
        </p:spPr>
      </p:pic>
      <p:pic>
        <p:nvPicPr>
          <p:cNvPr id="6" name="Picture 5"/>
          <p:cNvPicPr>
            <a:picLocks noChangeAspect="1"/>
          </p:cNvPicPr>
          <p:nvPr/>
        </p:nvPicPr>
        <p:blipFill>
          <a:blip r:embed="rId3"/>
          <a:stretch>
            <a:fillRect/>
          </a:stretch>
        </p:blipFill>
        <p:spPr>
          <a:xfrm>
            <a:off x="7084007" y="2852668"/>
            <a:ext cx="1334988" cy="864654"/>
          </a:xfrm>
          <a:prstGeom prst="rect">
            <a:avLst/>
          </a:prstGeom>
        </p:spPr>
      </p:pic>
      <p:pic>
        <p:nvPicPr>
          <p:cNvPr id="7" name="Picture 6"/>
          <p:cNvPicPr>
            <a:picLocks noChangeAspect="1"/>
          </p:cNvPicPr>
          <p:nvPr/>
        </p:nvPicPr>
        <p:blipFill>
          <a:blip r:embed="rId4"/>
          <a:stretch>
            <a:fillRect/>
          </a:stretch>
        </p:blipFill>
        <p:spPr>
          <a:xfrm>
            <a:off x="4059949" y="3717323"/>
            <a:ext cx="850114" cy="619575"/>
          </a:xfrm>
          <a:prstGeom prst="rect">
            <a:avLst/>
          </a:prstGeom>
        </p:spPr>
      </p:pic>
      <p:sp>
        <p:nvSpPr>
          <p:cNvPr id="10" name="Freeform 9"/>
          <p:cNvSpPr/>
          <p:nvPr/>
        </p:nvSpPr>
        <p:spPr>
          <a:xfrm>
            <a:off x="1025071" y="2417561"/>
            <a:ext cx="2702868"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flipH="1">
            <a:off x="5322693" y="2417561"/>
            <a:ext cx="2061450" cy="462642"/>
          </a:xfrm>
          <a:custGeom>
            <a:avLst/>
            <a:gdLst>
              <a:gd name="connsiteX0" fmla="*/ 0 w 371929"/>
              <a:gd name="connsiteY0" fmla="*/ 462642 h 462642"/>
              <a:gd name="connsiteX1" fmla="*/ 0 w 371929"/>
              <a:gd name="connsiteY1" fmla="*/ 0 h 462642"/>
              <a:gd name="connsiteX2" fmla="*/ 371929 w 371929"/>
              <a:gd name="connsiteY2" fmla="*/ 0 h 462642"/>
            </a:gdLst>
            <a:ahLst/>
            <a:cxnLst>
              <a:cxn ang="0">
                <a:pos x="connsiteX0" y="connsiteY0"/>
              </a:cxn>
              <a:cxn ang="0">
                <a:pos x="connsiteX1" y="connsiteY1"/>
              </a:cxn>
              <a:cxn ang="0">
                <a:pos x="connsiteX2" y="connsiteY2"/>
              </a:cxn>
            </a:cxnLst>
            <a:rect l="l" t="t" r="r" b="b"/>
            <a:pathLst>
              <a:path w="371929" h="462642">
                <a:moveTo>
                  <a:pt x="0" y="462642"/>
                </a:moveTo>
                <a:lnTo>
                  <a:pt x="0" y="0"/>
                </a:lnTo>
                <a:lnTo>
                  <a:pt x="371929" y="0"/>
                </a:lnTo>
              </a:path>
            </a:pathLst>
          </a:cu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4" idx="2"/>
          </p:cNvCxnSpPr>
          <p:nvPr/>
        </p:nvCxnSpPr>
        <p:spPr>
          <a:xfrm>
            <a:off x="4528784" y="2640770"/>
            <a:ext cx="6931" cy="91979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044"/>
          <p:cNvSpPr>
            <a:spLocks noChangeArrowheads="1"/>
          </p:cNvSpPr>
          <p:nvPr/>
        </p:nvSpPr>
        <p:spPr bwMode="auto">
          <a:xfrm>
            <a:off x="6349997" y="3724765"/>
            <a:ext cx="282413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B</a:t>
            </a:r>
            <a:br>
              <a:rPr lang="it-IT" sz="1200" dirty="0">
                <a:latin typeface="Roboto Light"/>
                <a:cs typeface="Roboto Light"/>
              </a:rPr>
            </a:br>
            <a:r>
              <a:rPr lang="it-IT" sz="1200" dirty="0">
                <a:latin typeface="Roboto Light"/>
                <a:cs typeface="Roboto Light"/>
              </a:rPr>
              <a:t>192.168.1.10 </a:t>
            </a:r>
            <a:r>
              <a:rPr lang="it-IT" sz="1200" dirty="0" err="1">
                <a:latin typeface="Roboto Light"/>
                <a:cs typeface="Roboto Light"/>
              </a:rPr>
              <a:t>at</a:t>
            </a:r>
            <a:r>
              <a:rPr lang="it-IT" sz="1200" dirty="0">
                <a:latin typeface="Roboto Light"/>
                <a:cs typeface="Roboto Light"/>
              </a:rPr>
              <a:t>  </a:t>
            </a:r>
            <a:r>
              <a:rPr lang="en-US" sz="1200" dirty="0">
                <a:latin typeface="Roboto Light"/>
                <a:cs typeface="Roboto Light"/>
              </a:rPr>
              <a:t>00:01:03:1d:98:b8 </a:t>
            </a:r>
            <a:endParaRPr lang="it-IT" sz="1200" dirty="0">
              <a:latin typeface="Roboto Light"/>
              <a:cs typeface="Roboto Light"/>
            </a:endParaRPr>
          </a:p>
        </p:txBody>
      </p:sp>
      <p:sp>
        <p:nvSpPr>
          <p:cNvPr id="15" name="Rectangle 1046"/>
          <p:cNvSpPr>
            <a:spLocks noChangeArrowheads="1"/>
          </p:cNvSpPr>
          <p:nvPr/>
        </p:nvSpPr>
        <p:spPr bwMode="auto">
          <a:xfrm>
            <a:off x="297316" y="3724765"/>
            <a:ext cx="2895827"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A</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192.168.1.100 </a:t>
            </a:r>
            <a:r>
              <a:rPr lang="it-IT" sz="1200" dirty="0" err="1">
                <a:latin typeface="Roboto Light"/>
                <a:cs typeface="Roboto Light"/>
              </a:rPr>
              <a:t>at</a:t>
            </a:r>
            <a:r>
              <a:rPr lang="it-IT" sz="1200" dirty="0">
                <a:latin typeface="Roboto Light"/>
                <a:cs typeface="Roboto Light"/>
              </a:rPr>
              <a:t> 08:00:46:07:04:A3</a:t>
            </a:r>
          </a:p>
        </p:txBody>
      </p:sp>
      <p:sp>
        <p:nvSpPr>
          <p:cNvPr id="16" name="Rectangle 1046"/>
          <p:cNvSpPr>
            <a:spLocks noChangeArrowheads="1"/>
          </p:cNvSpPr>
          <p:nvPr/>
        </p:nvSpPr>
        <p:spPr bwMode="auto">
          <a:xfrm>
            <a:off x="2654622" y="4277820"/>
            <a:ext cx="3695374" cy="452343"/>
          </a:xfrm>
          <a:prstGeom prst="rect">
            <a:avLst/>
          </a:prstGeom>
          <a:noFill/>
          <a:ln w="9525">
            <a:noFill/>
            <a:miter lim="800000"/>
            <a:headEnd/>
            <a:tailEnd/>
          </a:ln>
          <a:effectLst/>
        </p:spPr>
        <p:txBody>
          <a:bodyPr wrap="square" lIns="82207" tIns="41104" rIns="82207" bIns="41104">
            <a:prstTxWarp prst="textNoShape">
              <a:avLst/>
            </a:prstTxWarp>
            <a:spAutoFit/>
          </a:bodyPr>
          <a:lstStyle/>
          <a:p>
            <a:pPr algn="ctr" eaLnBrk="0" hangingPunct="0">
              <a:spcBef>
                <a:spcPct val="50000"/>
              </a:spcBef>
            </a:pPr>
            <a:r>
              <a:rPr lang="it-IT" sz="1200" dirty="0">
                <a:latin typeface="Roboto Light"/>
                <a:cs typeface="Roboto Light"/>
              </a:rPr>
              <a:t>Host C</a:t>
            </a:r>
            <a:r>
              <a:rPr lang="it-IT" sz="1200" i="1" dirty="0">
                <a:latin typeface="Roboto Light"/>
                <a:cs typeface="Roboto Light"/>
              </a:rPr>
              <a:t/>
            </a:r>
            <a:br>
              <a:rPr lang="it-IT" sz="1200" i="1" dirty="0">
                <a:latin typeface="Roboto Light"/>
                <a:cs typeface="Roboto Light"/>
              </a:rPr>
            </a:br>
            <a:r>
              <a:rPr lang="it-IT" sz="1200" dirty="0">
                <a:latin typeface="Roboto Light"/>
                <a:cs typeface="Roboto Light"/>
              </a:rPr>
              <a:t>192.168.1.137 </a:t>
            </a:r>
            <a:r>
              <a:rPr lang="it-IT" sz="1200" dirty="0" err="1">
                <a:latin typeface="Roboto Light"/>
                <a:cs typeface="Roboto Light"/>
              </a:rPr>
              <a:t>at</a:t>
            </a:r>
            <a:r>
              <a:rPr lang="it-IT" sz="1200" dirty="0">
                <a:latin typeface="Roboto Light"/>
                <a:cs typeface="Roboto Light"/>
              </a:rPr>
              <a:t> BA:DB:AD:BA:DB:AD</a:t>
            </a:r>
          </a:p>
        </p:txBody>
      </p:sp>
      <p:sp>
        <p:nvSpPr>
          <p:cNvPr id="17" name="Rectangle 16"/>
          <p:cNvSpPr/>
          <p:nvPr/>
        </p:nvSpPr>
        <p:spPr>
          <a:xfrm>
            <a:off x="248568" y="4413281"/>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18" name="Rectangle 17"/>
          <p:cNvSpPr/>
          <p:nvPr/>
        </p:nvSpPr>
        <p:spPr>
          <a:xfrm>
            <a:off x="1551215" y="4413281"/>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0" name="Rectangle 19"/>
          <p:cNvSpPr/>
          <p:nvPr/>
        </p:nvSpPr>
        <p:spPr>
          <a:xfrm>
            <a:off x="6081497" y="4355255"/>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1" name="Rectangle 20"/>
          <p:cNvSpPr/>
          <p:nvPr/>
        </p:nvSpPr>
        <p:spPr>
          <a:xfrm>
            <a:off x="7384144" y="4355255"/>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BA:DB:AD:BA:DB:AD</a:t>
            </a:r>
          </a:p>
        </p:txBody>
      </p:sp>
      <p:sp>
        <p:nvSpPr>
          <p:cNvPr id="22" name="Rectangle 21"/>
          <p:cNvSpPr/>
          <p:nvPr/>
        </p:nvSpPr>
        <p:spPr>
          <a:xfrm>
            <a:off x="3126026" y="4834226"/>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192.168.1.100</a:t>
            </a:r>
          </a:p>
        </p:txBody>
      </p:sp>
      <p:sp>
        <p:nvSpPr>
          <p:cNvPr id="23" name="Rectangle 22"/>
          <p:cNvSpPr/>
          <p:nvPr/>
        </p:nvSpPr>
        <p:spPr>
          <a:xfrm>
            <a:off x="4428673" y="4834226"/>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eaLnBrk="0" hangingPunct="0">
              <a:spcBef>
                <a:spcPct val="50000"/>
              </a:spcBef>
            </a:pPr>
            <a:r>
              <a:rPr lang="it-IT" sz="1000" dirty="0">
                <a:latin typeface="Courier New"/>
                <a:cs typeface="Courier New"/>
              </a:rPr>
              <a:t>08:00:46:07:04:A3</a:t>
            </a:r>
          </a:p>
        </p:txBody>
      </p:sp>
      <p:sp>
        <p:nvSpPr>
          <p:cNvPr id="24" name="Rectangle 23"/>
          <p:cNvSpPr/>
          <p:nvPr/>
        </p:nvSpPr>
        <p:spPr>
          <a:xfrm>
            <a:off x="3126026" y="5051940"/>
            <a:ext cx="1302647"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192.168.1.10</a:t>
            </a:r>
          </a:p>
        </p:txBody>
      </p:sp>
      <p:sp>
        <p:nvSpPr>
          <p:cNvPr id="25" name="Rectangle 24"/>
          <p:cNvSpPr/>
          <p:nvPr/>
        </p:nvSpPr>
        <p:spPr>
          <a:xfrm>
            <a:off x="4428673" y="5051940"/>
            <a:ext cx="1574811" cy="217714"/>
          </a:xfrm>
          <a:prstGeom prst="rec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000" dirty="0">
                <a:latin typeface="Courier New"/>
                <a:cs typeface="Courier New"/>
              </a:rPr>
              <a:t>00:01:03:1D:98:B8</a:t>
            </a:r>
          </a:p>
        </p:txBody>
      </p:sp>
      <p:sp>
        <p:nvSpPr>
          <p:cNvPr id="8" name="TextBox 7"/>
          <p:cNvSpPr txBox="1"/>
          <p:nvPr/>
        </p:nvSpPr>
        <p:spPr>
          <a:xfrm>
            <a:off x="4795278" y="2722751"/>
            <a:ext cx="1569660" cy="507831"/>
          </a:xfrm>
          <a:prstGeom prst="rect">
            <a:avLst/>
          </a:prstGeom>
          <a:noFill/>
          <a:ln>
            <a:solidFill>
              <a:schemeClr val="tx1"/>
            </a:solidFill>
          </a:ln>
        </p:spPr>
        <p:txBody>
          <a:bodyPr wrap="none" rtlCol="0">
            <a:spAutoFit/>
          </a:bodyPr>
          <a:lstStyle/>
          <a:p>
            <a:r>
              <a:rPr lang="en-US" sz="900" dirty="0">
                <a:latin typeface="Roboto Light"/>
                <a:cs typeface="Roboto Light"/>
              </a:rPr>
              <a:t>Ethernet: 00:01:03:1D:98:B8</a:t>
            </a:r>
          </a:p>
          <a:p>
            <a:pPr algn="ctr"/>
            <a:r>
              <a:rPr lang="en-US" sz="900" dirty="0">
                <a:latin typeface="Roboto Light"/>
                <a:cs typeface="Roboto Light"/>
              </a:rPr>
              <a:t>IP: 192.168.1.10</a:t>
            </a:r>
          </a:p>
          <a:p>
            <a:pPr algn="ctr"/>
            <a:r>
              <a:rPr lang="en-US" sz="900" dirty="0">
                <a:latin typeface="Roboto Light"/>
                <a:cs typeface="Roboto Light"/>
              </a:rPr>
              <a:t>Data: SECRET</a:t>
            </a:r>
          </a:p>
        </p:txBody>
      </p:sp>
      <p:sp>
        <p:nvSpPr>
          <p:cNvPr id="26" name="Freeform 25"/>
          <p:cNvSpPr/>
          <p:nvPr/>
        </p:nvSpPr>
        <p:spPr>
          <a:xfrm flipH="1">
            <a:off x="4662715" y="2640771"/>
            <a:ext cx="2503715" cy="919766"/>
          </a:xfrm>
          <a:custGeom>
            <a:avLst/>
            <a:gdLst>
              <a:gd name="connsiteX0" fmla="*/ 2775857 w 2775857"/>
              <a:gd name="connsiteY0" fmla="*/ 879929 h 879929"/>
              <a:gd name="connsiteX1" fmla="*/ 2775857 w 2775857"/>
              <a:gd name="connsiteY1" fmla="*/ 9072 h 879929"/>
              <a:gd name="connsiteX2" fmla="*/ 0 w 2775857"/>
              <a:gd name="connsiteY2" fmla="*/ 0 h 879929"/>
            </a:gdLst>
            <a:ahLst/>
            <a:cxnLst>
              <a:cxn ang="0">
                <a:pos x="connsiteX0" y="connsiteY0"/>
              </a:cxn>
              <a:cxn ang="0">
                <a:pos x="connsiteX1" y="connsiteY1"/>
              </a:cxn>
              <a:cxn ang="0">
                <a:pos x="connsiteX2" y="connsiteY2"/>
              </a:cxn>
            </a:cxnLst>
            <a:rect l="l" t="t" r="r" b="b"/>
            <a:pathLst>
              <a:path w="2775857" h="879929">
                <a:moveTo>
                  <a:pt x="2775857" y="879929"/>
                </a:moveTo>
                <a:lnTo>
                  <a:pt x="2775857" y="9072"/>
                </a:lnTo>
                <a:lnTo>
                  <a:pt x="0" y="0"/>
                </a:lnTo>
              </a:path>
            </a:pathLst>
          </a:custGeom>
          <a:ln>
            <a:solidFill>
              <a:schemeClr val="accent3">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5"/>
          <a:stretch>
            <a:fillRect/>
          </a:stretch>
        </p:blipFill>
        <p:spPr>
          <a:xfrm>
            <a:off x="4822731" y="3560565"/>
            <a:ext cx="499963" cy="578905"/>
          </a:xfrm>
          <a:prstGeom prst="rect">
            <a:avLst/>
          </a:prstGeom>
        </p:spPr>
      </p:pic>
    </p:spTree>
    <p:extLst>
      <p:ext uri="{BB962C8B-B14F-4D97-AF65-F5344CB8AC3E}">
        <p14:creationId xmlns:p14="http://schemas.microsoft.com/office/powerpoint/2010/main" val="18652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IP Addresses</a:t>
            </a:r>
            <a:endParaRPr lang="en-US"/>
          </a:p>
        </p:txBody>
      </p:sp>
      <p:sp>
        <p:nvSpPr>
          <p:cNvPr id="230403" name="Rectangle 3"/>
          <p:cNvSpPr>
            <a:spLocks noGrp="1" noChangeArrowheads="1"/>
          </p:cNvSpPr>
          <p:nvPr>
            <p:ph type="body" idx="1"/>
          </p:nvPr>
        </p:nvSpPr>
        <p:spPr/>
        <p:txBody>
          <a:bodyPr>
            <a:normAutofit fontScale="70000" lnSpcReduction="20000"/>
          </a:bodyPr>
          <a:lstStyle/>
          <a:p>
            <a:r>
              <a:rPr lang="en-US" dirty="0" smtClean="0"/>
              <a:t>Each host has one or more IP addresses for each network interface</a:t>
            </a:r>
          </a:p>
          <a:p>
            <a:r>
              <a:rPr lang="en-US" dirty="0" smtClean="0"/>
              <a:t>IPv4 addresses are composed of 32 bits (</a:t>
            </a:r>
            <a:r>
              <a:rPr lang="en-US" dirty="0" err="1" smtClean="0"/>
              <a:t>class+netid+hostid</a:t>
            </a:r>
            <a:r>
              <a:rPr lang="en-US" dirty="0" smtClean="0"/>
              <a:t>)</a:t>
            </a:r>
          </a:p>
          <a:p>
            <a:r>
              <a:rPr lang="en-US" dirty="0" smtClean="0"/>
              <a:t>Represented in dotted-decimal notation: </a:t>
            </a:r>
            <a:r>
              <a:rPr lang="nb-NO" dirty="0"/>
              <a:t>149.169.175.207</a:t>
            </a:r>
            <a:r>
              <a:rPr lang="en-US" dirty="0" smtClean="0"/>
              <a:t> </a:t>
            </a:r>
          </a:p>
          <a:p>
            <a:r>
              <a:rPr lang="en-US" dirty="0" smtClean="0"/>
              <a:t>Classes</a:t>
            </a:r>
          </a:p>
          <a:p>
            <a:pPr lvl="1"/>
            <a:r>
              <a:rPr lang="en-US" dirty="0" smtClean="0"/>
              <a:t>Class A (0): </a:t>
            </a:r>
            <a:r>
              <a:rPr lang="en-US" dirty="0" err="1" smtClean="0"/>
              <a:t>netid</a:t>
            </a:r>
            <a:r>
              <a:rPr lang="en-US" dirty="0" smtClean="0"/>
              <a:t>=7 bit (128 networks, actually 1-126), </a:t>
            </a:r>
            <a:r>
              <a:rPr lang="en-US" dirty="0" err="1" smtClean="0"/>
              <a:t>hostid</a:t>
            </a:r>
            <a:r>
              <a:rPr lang="en-US" dirty="0" smtClean="0"/>
              <a:t>=24 bit (16777216 hosts)</a:t>
            </a:r>
          </a:p>
          <a:p>
            <a:pPr lvl="1"/>
            <a:r>
              <a:rPr lang="en-US" dirty="0" smtClean="0"/>
              <a:t>Class B (10): </a:t>
            </a:r>
            <a:r>
              <a:rPr lang="en-US" dirty="0" err="1" smtClean="0"/>
              <a:t>netid</a:t>
            </a:r>
            <a:r>
              <a:rPr lang="en-US" dirty="0" smtClean="0"/>
              <a:t>=14 bit (16384 networks), </a:t>
            </a:r>
            <a:r>
              <a:rPr lang="en-US" dirty="0" err="1" smtClean="0"/>
              <a:t>hostid</a:t>
            </a:r>
            <a:r>
              <a:rPr lang="en-US" dirty="0" smtClean="0"/>
              <a:t>=16 bit (65536 hosts)</a:t>
            </a:r>
          </a:p>
          <a:p>
            <a:pPr lvl="1"/>
            <a:r>
              <a:rPr lang="en-US" dirty="0" smtClean="0"/>
              <a:t>Class C (110): </a:t>
            </a:r>
            <a:r>
              <a:rPr lang="en-US" dirty="0" err="1" smtClean="0"/>
              <a:t>netid</a:t>
            </a:r>
            <a:r>
              <a:rPr lang="en-US" dirty="0" smtClean="0"/>
              <a:t>=21 bit (2097152 networks), </a:t>
            </a:r>
            <a:r>
              <a:rPr lang="en-US" dirty="0" err="1" smtClean="0"/>
              <a:t>hostid</a:t>
            </a:r>
            <a:r>
              <a:rPr lang="en-US" dirty="0" smtClean="0"/>
              <a:t>=8 bit (256 hosts)</a:t>
            </a:r>
          </a:p>
          <a:p>
            <a:pPr lvl="1"/>
            <a:r>
              <a:rPr lang="en-US" dirty="0" smtClean="0"/>
              <a:t>Class D - Multicast (1110): multicast addresses</a:t>
            </a:r>
          </a:p>
          <a:p>
            <a:pPr lvl="1"/>
            <a:r>
              <a:rPr lang="en-US" dirty="0" smtClean="0"/>
              <a:t>Class E (1111): reserved or future use</a:t>
            </a:r>
            <a:endParaRPr lang="en-US" dirty="0"/>
          </a:p>
        </p:txBody>
      </p:sp>
    </p:spTree>
    <p:extLst>
      <p:ext uri="{BB962C8B-B14F-4D97-AF65-F5344CB8AC3E}">
        <p14:creationId xmlns:p14="http://schemas.microsoft.com/office/powerpoint/2010/main" val="1387193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040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04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04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0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026"/>
          <p:cNvSpPr>
            <a:spLocks noGrp="1" noChangeArrowheads="1"/>
          </p:cNvSpPr>
          <p:nvPr>
            <p:ph type="title"/>
          </p:nvPr>
        </p:nvSpPr>
        <p:spPr/>
        <p:txBody>
          <a:bodyPr/>
          <a:lstStyle/>
          <a:p>
            <a:r>
              <a:rPr lang="en-US" dirty="0"/>
              <a:t>ARP </a:t>
            </a:r>
            <a:r>
              <a:rPr lang="en-US" dirty="0" smtClean="0"/>
              <a:t>Spoofing</a:t>
            </a:r>
            <a:endParaRPr lang="en-US" dirty="0"/>
          </a:p>
        </p:txBody>
      </p:sp>
      <p:sp>
        <p:nvSpPr>
          <p:cNvPr id="264195" name="Rectangle 1027"/>
          <p:cNvSpPr>
            <a:spLocks noGrp="1" noChangeArrowheads="1"/>
          </p:cNvSpPr>
          <p:nvPr>
            <p:ph type="body" idx="1"/>
          </p:nvPr>
        </p:nvSpPr>
        <p:spPr/>
        <p:txBody>
          <a:bodyPr/>
          <a:lstStyle/>
          <a:p>
            <a:r>
              <a:rPr lang="en-US" dirty="0"/>
              <a:t>Legitimate ARP </a:t>
            </a:r>
            <a:r>
              <a:rPr lang="en-US" dirty="0" smtClean="0"/>
              <a:t>replies </a:t>
            </a:r>
            <a:r>
              <a:rPr lang="en-US" dirty="0"/>
              <a:t>might restore the ARP cache to the correct value</a:t>
            </a:r>
          </a:p>
          <a:p>
            <a:r>
              <a:rPr lang="en-US" dirty="0" smtClean="0"/>
              <a:t>Most </a:t>
            </a:r>
            <a:r>
              <a:rPr lang="en-US" dirty="0"/>
              <a:t>ARP-spoofing tool repeatedly send spoofed ARP replies to keep the ARP cache </a:t>
            </a:r>
            <a:r>
              <a:rPr lang="en-US" dirty="0" smtClean="0"/>
              <a:t>in </a:t>
            </a:r>
            <a:r>
              <a:rPr lang="en-US" dirty="0"/>
              <a:t>the desired state</a:t>
            </a:r>
          </a:p>
        </p:txBody>
      </p:sp>
    </p:spTree>
    <p:extLst>
      <p:ext uri="{BB962C8B-B14F-4D97-AF65-F5344CB8AC3E}">
        <p14:creationId xmlns:p14="http://schemas.microsoft.com/office/powerpoint/2010/main" val="1682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Dsniff</a:t>
            </a:r>
          </a:p>
        </p:txBody>
      </p:sp>
      <p:sp>
        <p:nvSpPr>
          <p:cNvPr id="272387" name="Rectangle 3"/>
          <p:cNvSpPr>
            <a:spLocks noGrp="1" noChangeArrowheads="1"/>
          </p:cNvSpPr>
          <p:nvPr>
            <p:ph type="body" idx="1"/>
          </p:nvPr>
        </p:nvSpPr>
        <p:spPr/>
        <p:txBody>
          <a:bodyPr>
            <a:normAutofit fontScale="85000" lnSpcReduction="10000"/>
          </a:bodyPr>
          <a:lstStyle/>
          <a:p>
            <a:r>
              <a:rPr lang="en-US" dirty="0" smtClean="0"/>
              <a:t>Collection </a:t>
            </a:r>
            <a:r>
              <a:rPr lang="en-US" dirty="0"/>
              <a:t>of tools for network auditing and penetration testing </a:t>
            </a:r>
          </a:p>
          <a:p>
            <a:r>
              <a:rPr lang="en-US" dirty="0" err="1"/>
              <a:t>dsniff</a:t>
            </a:r>
            <a:r>
              <a:rPr lang="en-US" dirty="0"/>
              <a:t>, </a:t>
            </a:r>
            <a:r>
              <a:rPr lang="en-US" dirty="0" err="1"/>
              <a:t>filesnarf</a:t>
            </a:r>
            <a:r>
              <a:rPr lang="en-US" dirty="0"/>
              <a:t>, </a:t>
            </a:r>
            <a:r>
              <a:rPr lang="en-US" dirty="0" err="1"/>
              <a:t>mailsnarf</a:t>
            </a:r>
            <a:r>
              <a:rPr lang="en-US" dirty="0"/>
              <a:t>, </a:t>
            </a:r>
            <a:r>
              <a:rPr lang="en-US" dirty="0" err="1"/>
              <a:t>msgsnarf</a:t>
            </a:r>
            <a:r>
              <a:rPr lang="en-US" dirty="0"/>
              <a:t>, </a:t>
            </a:r>
            <a:r>
              <a:rPr lang="en-US" dirty="0" err="1"/>
              <a:t>urlsnarf</a:t>
            </a:r>
            <a:r>
              <a:rPr lang="en-US" dirty="0"/>
              <a:t>, and </a:t>
            </a:r>
            <a:r>
              <a:rPr lang="en-US" dirty="0" err="1"/>
              <a:t>webspy</a:t>
            </a:r>
            <a:r>
              <a:rPr lang="en-US" dirty="0"/>
              <a:t> passively monitor a network for interesting data (passwords, e-mail, files, etc.)</a:t>
            </a:r>
          </a:p>
          <a:p>
            <a:r>
              <a:rPr lang="en-US" dirty="0" err="1"/>
              <a:t>arpspoof</a:t>
            </a:r>
            <a:r>
              <a:rPr lang="en-US" dirty="0"/>
              <a:t>, </a:t>
            </a:r>
            <a:r>
              <a:rPr lang="en-US" dirty="0" err="1"/>
              <a:t>dnsspoof</a:t>
            </a:r>
            <a:r>
              <a:rPr lang="en-US" dirty="0"/>
              <a:t>, and </a:t>
            </a:r>
            <a:r>
              <a:rPr lang="en-US" dirty="0" err="1"/>
              <a:t>macof</a:t>
            </a:r>
            <a:r>
              <a:rPr lang="en-US" dirty="0"/>
              <a:t> facilitate the interception of network traffic normally unavailable to an </a:t>
            </a:r>
            <a:r>
              <a:rPr lang="en-US" dirty="0" smtClean="0"/>
              <a:t>attacker</a:t>
            </a:r>
          </a:p>
          <a:p>
            <a:r>
              <a:rPr lang="en-US" dirty="0" err="1" smtClean="0"/>
              <a:t>sshmitm</a:t>
            </a:r>
            <a:r>
              <a:rPr lang="en-US" dirty="0" smtClean="0"/>
              <a:t> </a:t>
            </a:r>
            <a:r>
              <a:rPr lang="en-US" dirty="0"/>
              <a:t>and </a:t>
            </a:r>
            <a:r>
              <a:rPr lang="en-US" dirty="0" err="1"/>
              <a:t>webmitm</a:t>
            </a:r>
            <a:r>
              <a:rPr lang="en-US" dirty="0"/>
              <a:t> implement active man-in-the-middle attacks against redirected SSH and HTTPS</a:t>
            </a:r>
          </a:p>
        </p:txBody>
      </p:sp>
    </p:spTree>
    <p:extLst>
      <p:ext uri="{BB962C8B-B14F-4D97-AF65-F5344CB8AC3E}">
        <p14:creationId xmlns:p14="http://schemas.microsoft.com/office/powerpoint/2010/main" val="642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Ettercap</a:t>
            </a:r>
            <a:endParaRPr lang="en-US" dirty="0"/>
          </a:p>
        </p:txBody>
      </p:sp>
      <p:sp>
        <p:nvSpPr>
          <p:cNvPr id="3" name="Content Placeholder 2"/>
          <p:cNvSpPr>
            <a:spLocks noGrp="1"/>
          </p:cNvSpPr>
          <p:nvPr>
            <p:ph idx="1"/>
          </p:nvPr>
        </p:nvSpPr>
        <p:spPr/>
        <p:txBody>
          <a:bodyPr/>
          <a:lstStyle/>
          <a:p>
            <a:r>
              <a:rPr lang="en-US" dirty="0" smtClean="0"/>
              <a:t>Tool for performing man-in-middle attacks in LANs</a:t>
            </a:r>
          </a:p>
          <a:p>
            <a:r>
              <a:rPr lang="en-US" dirty="0" smtClean="0"/>
              <a:t>Provides support for ARP spoofing attacks</a:t>
            </a:r>
          </a:p>
          <a:p>
            <a:r>
              <a:rPr lang="en-US" dirty="0" smtClean="0"/>
              <a:t>Provides support for the interception of SSH1 and SSL connections</a:t>
            </a:r>
          </a:p>
          <a:p>
            <a:r>
              <a:rPr lang="en-US" dirty="0" smtClean="0"/>
              <a:t>Support the collection of passwords for a number of protocols</a:t>
            </a:r>
          </a:p>
        </p:txBody>
      </p:sp>
    </p:spTree>
    <p:extLst>
      <p:ext uri="{BB962C8B-B14F-4D97-AF65-F5344CB8AC3E}">
        <p14:creationId xmlns:p14="http://schemas.microsoft.com/office/powerpoint/2010/main" val="182352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Spoofing with </a:t>
            </a:r>
            <a:r>
              <a:rPr lang="en-US" dirty="0" err="1" smtClean="0"/>
              <a:t>Ettercap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Define two groups hosts</a:t>
            </a:r>
            <a:endParaRPr lang="en-US" dirty="0"/>
          </a:p>
          <a:p>
            <a:pPr lvl="1"/>
            <a:r>
              <a:rPr lang="en-US" dirty="0" smtClean="0"/>
              <a:t>The cache of each host in one group will be poisoned with entries associated with hosts in the other group</a:t>
            </a:r>
          </a:p>
          <a:p>
            <a:pPr lvl="2"/>
            <a:r>
              <a:rPr lang="en-US" dirty="0" smtClean="0"/>
              <a:t>Group 1: 192.168.1.1</a:t>
            </a:r>
          </a:p>
          <a:p>
            <a:pPr lvl="2"/>
            <a:r>
              <a:rPr lang="en-US" dirty="0" smtClean="0"/>
              <a:t>Group 2: 192.168.1.10-20</a:t>
            </a:r>
          </a:p>
          <a:p>
            <a:r>
              <a:rPr lang="en-US" dirty="0" smtClean="0"/>
              <a:t>Set up IP forwarding</a:t>
            </a:r>
          </a:p>
          <a:p>
            <a:pPr lvl="1"/>
            <a:r>
              <a:rPr lang="en-US" dirty="0" smtClean="0"/>
              <a:t>(on </a:t>
            </a:r>
            <a:r>
              <a:rPr lang="en-US" dirty="0" err="1" smtClean="0"/>
              <a:t>linux</a:t>
            </a:r>
            <a:r>
              <a:rPr lang="en-US" dirty="0" smtClean="0"/>
              <a:t>) # echo 1 &gt; /</a:t>
            </a:r>
            <a:r>
              <a:rPr lang="en-US" dirty="0" err="1" smtClean="0"/>
              <a:t>proc</a:t>
            </a:r>
            <a:r>
              <a:rPr lang="en-US" dirty="0" smtClean="0"/>
              <a:t>/sys/net/ipv4/</a:t>
            </a:r>
            <a:r>
              <a:rPr lang="en-US" dirty="0" err="1" smtClean="0"/>
              <a:t>ip_forwarding</a:t>
            </a:r>
            <a:r>
              <a:rPr lang="en-US" dirty="0" smtClean="0"/>
              <a:t> </a:t>
            </a:r>
          </a:p>
          <a:p>
            <a:r>
              <a:rPr lang="en-US" dirty="0" smtClean="0"/>
              <a:t>Start the poisoning</a:t>
            </a:r>
          </a:p>
          <a:p>
            <a:pPr lvl="1"/>
            <a:r>
              <a:rPr lang="en-US" dirty="0" smtClean="0"/>
              <a:t># </a:t>
            </a:r>
            <a:r>
              <a:rPr lang="en-US" dirty="0" err="1" smtClean="0"/>
              <a:t>ettercap</a:t>
            </a:r>
            <a:r>
              <a:rPr lang="en-US" dirty="0" smtClean="0"/>
              <a:t> –C –o -M </a:t>
            </a:r>
            <a:r>
              <a:rPr lang="en-US" dirty="0" err="1" smtClean="0"/>
              <a:t>arp:remote</a:t>
            </a:r>
            <a:r>
              <a:rPr lang="en-US" dirty="0" smtClean="0"/>
              <a:t> /192.168.1.1/ /192.168.1.10-20/</a:t>
            </a:r>
          </a:p>
          <a:p>
            <a:r>
              <a:rPr lang="en-US" dirty="0" smtClean="0"/>
              <a:t>Collect the traffic</a:t>
            </a:r>
          </a:p>
          <a:p>
            <a:pPr lvl="1"/>
            <a:r>
              <a:rPr lang="en-US" dirty="0" smtClean="0"/>
              <a:t># </a:t>
            </a:r>
            <a:r>
              <a:rPr lang="en-US" dirty="0" err="1" smtClean="0"/>
              <a:t>tcpdump</a:t>
            </a:r>
            <a:r>
              <a:rPr lang="en-US" dirty="0" smtClean="0"/>
              <a:t> -</a:t>
            </a:r>
            <a:r>
              <a:rPr lang="en-US" dirty="0" err="1" smtClean="0"/>
              <a:t>i</a:t>
            </a:r>
            <a:r>
              <a:rPr lang="en-US" dirty="0" smtClean="0"/>
              <a:t> eth0 -s 0 -w </a:t>
            </a:r>
            <a:r>
              <a:rPr lang="en-US" dirty="0" err="1" smtClean="0"/>
              <a:t>dump.pcap</a:t>
            </a:r>
            <a:endParaRPr lang="en-US" dirty="0" smtClean="0"/>
          </a:p>
        </p:txBody>
      </p:sp>
    </p:spTree>
    <p:extLst>
      <p:ext uri="{BB962C8B-B14F-4D97-AF65-F5344CB8AC3E}">
        <p14:creationId xmlns:p14="http://schemas.microsoft.com/office/powerpoint/2010/main" val="212807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dirty="0" smtClean="0"/>
              <a:t>ARP Defenses</a:t>
            </a:r>
            <a:endParaRPr lang="en-US" dirty="0"/>
          </a:p>
        </p:txBody>
      </p:sp>
      <p:sp>
        <p:nvSpPr>
          <p:cNvPr id="241667" name="Rectangle 3"/>
          <p:cNvSpPr>
            <a:spLocks noGrp="1" noChangeArrowheads="1"/>
          </p:cNvSpPr>
          <p:nvPr>
            <p:ph type="body" idx="1"/>
          </p:nvPr>
        </p:nvSpPr>
        <p:spPr/>
        <p:txBody>
          <a:bodyPr>
            <a:normAutofit fontScale="77500" lnSpcReduction="20000"/>
          </a:bodyPr>
          <a:lstStyle/>
          <a:p>
            <a:r>
              <a:rPr lang="en-US" dirty="0" smtClean="0"/>
              <a:t>Static ARP entries</a:t>
            </a:r>
          </a:p>
          <a:p>
            <a:pPr lvl="1"/>
            <a:r>
              <a:rPr lang="en-US" dirty="0" smtClean="0"/>
              <a:t>The ARP cache can be configured to ignore dynamic updates </a:t>
            </a:r>
          </a:p>
          <a:p>
            <a:pPr lvl="1"/>
            <a:r>
              <a:rPr lang="en-US" dirty="0" smtClean="0"/>
              <a:t>Difficult to manage in large installation</a:t>
            </a:r>
          </a:p>
          <a:p>
            <a:pPr lvl="2"/>
            <a:r>
              <a:rPr lang="en-US" dirty="0" smtClean="0"/>
              <a:t>Could be used for a subset of critical addresses (e.g., DNS servers, gateways)</a:t>
            </a:r>
          </a:p>
          <a:p>
            <a:r>
              <a:rPr lang="en-US" dirty="0" smtClean="0"/>
              <a:t>Cache poisoning resistance</a:t>
            </a:r>
          </a:p>
          <a:p>
            <a:pPr lvl="1"/>
            <a:r>
              <a:rPr lang="en-US" dirty="0" smtClean="0"/>
              <a:t>Ignore unsolicited ARP replies (still vulnerable to hijacking)</a:t>
            </a:r>
          </a:p>
          <a:p>
            <a:pPr lvl="1"/>
            <a:r>
              <a:rPr lang="en-US" dirty="0" smtClean="0"/>
              <a:t>Update on timeout (limited usefulness)</a:t>
            </a:r>
          </a:p>
          <a:p>
            <a:r>
              <a:rPr lang="en-US" dirty="0" smtClean="0"/>
              <a:t>Monitor changes (e.g., </a:t>
            </a:r>
            <a:r>
              <a:rPr lang="en-US" dirty="0" err="1" smtClean="0"/>
              <a:t>arpwatch</a:t>
            </a:r>
            <a:r>
              <a:rPr lang="en-US" dirty="0" smtClean="0"/>
              <a:t>)</a:t>
            </a:r>
            <a:endParaRPr lang="en-US" dirty="0"/>
          </a:p>
          <a:p>
            <a:pPr lvl="1"/>
            <a:r>
              <a:rPr lang="en-US" dirty="0"/>
              <a:t>L</a:t>
            </a:r>
            <a:r>
              <a:rPr lang="en-US" dirty="0" smtClean="0"/>
              <a:t>isten </a:t>
            </a:r>
            <a:r>
              <a:rPr lang="en-US" dirty="0"/>
              <a:t>for ARP packets on a local Ethernet interface</a:t>
            </a:r>
          </a:p>
          <a:p>
            <a:pPr lvl="1"/>
            <a:r>
              <a:rPr lang="en-US" dirty="0" smtClean="0"/>
              <a:t>Keep </a:t>
            </a:r>
            <a:r>
              <a:rPr lang="en-US" dirty="0"/>
              <a:t>track for Ethernet/IP address pairs </a:t>
            </a:r>
          </a:p>
          <a:p>
            <a:pPr lvl="1"/>
            <a:r>
              <a:rPr lang="en-US" dirty="0" smtClean="0"/>
              <a:t>Report suspicious activity</a:t>
            </a:r>
            <a:r>
              <a:rPr lang="en-US" dirty="0"/>
              <a:t> </a:t>
            </a:r>
            <a:r>
              <a:rPr lang="en-US" dirty="0" smtClean="0"/>
              <a:t>and changes in mapping </a:t>
            </a:r>
            <a:endParaRPr lang="en-US" dirty="0"/>
          </a:p>
        </p:txBody>
      </p:sp>
    </p:spTree>
    <p:extLst>
      <p:ext uri="{BB962C8B-B14F-4D97-AF65-F5344CB8AC3E}">
        <p14:creationId xmlns:p14="http://schemas.microsoft.com/office/powerpoint/2010/main" val="75051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6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16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16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16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16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5459" name="Rectangle 3"/>
          <p:cNvSpPr>
            <a:spLocks noGrp="1" noChangeArrowheads="1"/>
          </p:cNvSpPr>
          <p:nvPr>
            <p:ph type="body" idx="1"/>
          </p:nvPr>
        </p:nvSpPr>
        <p:spPr/>
        <p:txBody>
          <a:bodyPr>
            <a:normAutofit fontScale="92500" lnSpcReduction="20000"/>
          </a:bodyPr>
          <a:lstStyle/>
          <a:p>
            <a:r>
              <a:rPr lang="en-US" dirty="0" smtClean="0"/>
              <a:t>Sniffers are typically passive programs</a:t>
            </a:r>
          </a:p>
          <a:p>
            <a:r>
              <a:rPr lang="en-US" dirty="0" smtClean="0"/>
              <a:t>They put the network interface in promiscuous mode and listen for traffic</a:t>
            </a:r>
          </a:p>
          <a:p>
            <a:r>
              <a:rPr lang="en-US" dirty="0" smtClean="0"/>
              <a:t>They can be detected by programs that provide information on the status of a network interface (e.g., </a:t>
            </a:r>
            <a:r>
              <a:rPr lang="en-US" dirty="0" err="1" smtClean="0"/>
              <a:t>ifconfig</a:t>
            </a:r>
            <a:r>
              <a:rPr lang="en-US" dirty="0" smtClean="0"/>
              <a:t>)</a:t>
            </a:r>
            <a:endParaRPr lang="en-US" sz="1200" b="1" dirty="0">
              <a:latin typeface="Courier New"/>
              <a:cs typeface="Courier New"/>
            </a:endParaRPr>
          </a:p>
          <a:p>
            <a:pPr lvl="1"/>
            <a:r>
              <a:rPr lang="en-US" sz="1100" b="1" dirty="0">
                <a:latin typeface="Courier New"/>
                <a:cs typeface="Courier New"/>
              </a:rPr>
              <a:t># </a:t>
            </a:r>
            <a:r>
              <a:rPr lang="en-US" sz="1100" b="1" dirty="0" err="1">
                <a:latin typeface="Courier New"/>
                <a:cs typeface="Courier New"/>
              </a:rPr>
              <a:t>ifconfig</a:t>
            </a:r>
            <a:r>
              <a:rPr lang="en-US" sz="1100" b="1" dirty="0">
                <a:latin typeface="Courier New"/>
                <a:cs typeface="Courier New"/>
              </a:rPr>
              <a:t> eth0</a:t>
            </a:r>
            <a:r>
              <a:rPr lang="en-US" dirty="0" smtClean="0"/>
              <a:t/>
            </a:r>
            <a:br>
              <a:rPr lang="en-US" dirty="0" smtClean="0"/>
            </a:br>
            <a:r>
              <a:rPr lang="en-US" sz="1100" b="1" dirty="0">
                <a:latin typeface="Courier New" charset="0"/>
                <a:ea typeface="MS Mincho" pitchFamily="49" charset="-128"/>
                <a:cs typeface="MS Mincho" pitchFamily="49" charset="-128"/>
              </a:rPr>
              <a:t>eth0      Link </a:t>
            </a:r>
            <a:r>
              <a:rPr lang="en-US" sz="1100" b="1" dirty="0" err="1">
                <a:latin typeface="Courier New" charset="0"/>
                <a:ea typeface="MS Mincho" pitchFamily="49" charset="-128"/>
                <a:cs typeface="MS Mincho" pitchFamily="49" charset="-128"/>
              </a:rPr>
              <a:t>encap:Ethernet</a:t>
            </a:r>
            <a:r>
              <a:rPr lang="en-US" sz="1100" b="1" dirty="0">
                <a:latin typeface="Courier New" charset="0"/>
                <a:ea typeface="MS Mincho" pitchFamily="49" charset="-128"/>
                <a:cs typeface="MS Mincho" pitchFamily="49" charset="-128"/>
              </a:rPr>
              <a:t>  </a:t>
            </a:r>
            <a:r>
              <a:rPr lang="en-US" sz="1100" b="1" dirty="0" err="1">
                <a:latin typeface="Courier New" charset="0"/>
                <a:ea typeface="MS Mincho" pitchFamily="49" charset="-128"/>
                <a:cs typeface="MS Mincho" pitchFamily="49" charset="-128"/>
              </a:rPr>
              <a:t>HWaddr</a:t>
            </a:r>
            <a:r>
              <a:rPr lang="en-US" sz="1100" b="1" dirty="0">
                <a:latin typeface="Courier New" charset="0"/>
                <a:ea typeface="MS Mincho" pitchFamily="49" charset="-128"/>
                <a:cs typeface="MS Mincho" pitchFamily="49" charset="-128"/>
              </a:rPr>
              <a:t> 00:10:4B:E2:F6:4C  </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a:t>
            </a:r>
            <a:r>
              <a:rPr lang="en-US" sz="1100" b="1" dirty="0" err="1">
                <a:latin typeface="Courier New" charset="0"/>
                <a:ea typeface="MS Mincho" pitchFamily="49" charset="-128"/>
                <a:cs typeface="MS Mincho" pitchFamily="49" charset="-128"/>
              </a:rPr>
              <a:t>inet</a:t>
            </a:r>
            <a:r>
              <a:rPr lang="en-US" sz="1100" b="1" dirty="0">
                <a:latin typeface="Courier New" charset="0"/>
                <a:ea typeface="MS Mincho" pitchFamily="49" charset="-128"/>
                <a:cs typeface="MS Mincho" pitchFamily="49" charset="-128"/>
              </a:rPr>
              <a:t> addr:192.168.1.20  Bcast:192.168.1.255  Mask:255.255.255.0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UP BROADCAST RUNNING </a:t>
            </a:r>
            <a:r>
              <a:rPr lang="en-US" sz="1100" b="1" u="sng" dirty="0">
                <a:latin typeface="Courier New" charset="0"/>
                <a:ea typeface="MS Mincho" pitchFamily="49" charset="-128"/>
                <a:cs typeface="MS Mincho" pitchFamily="49" charset="-128"/>
              </a:rPr>
              <a:t>PROMISC</a:t>
            </a:r>
            <a:r>
              <a:rPr lang="en-US" sz="1100" b="1" dirty="0">
                <a:latin typeface="Courier New" charset="0"/>
                <a:ea typeface="MS Mincho" pitchFamily="49" charset="-128"/>
                <a:cs typeface="MS Mincho" pitchFamily="49" charset="-128"/>
              </a:rPr>
              <a:t> MULTICAST  MTU:1500  Metric:1</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RX packets:1016 errors:0 dropped:0 overruns:0 frame:0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TX packets:209 errors:0 dropped:0 overruns:0 carrier:0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          collisions:0 txqueuelen:100</a:t>
            </a:r>
          </a:p>
          <a:p>
            <a:r>
              <a:rPr lang="en-US" dirty="0" smtClean="0"/>
              <a:t>A kernel-level rootkit can easily hide the presence of a sniffer</a:t>
            </a:r>
            <a:endParaRPr lang="en-US" dirty="0"/>
          </a:p>
        </p:txBody>
      </p:sp>
    </p:spTree>
    <p:extLst>
      <p:ext uri="{BB962C8B-B14F-4D97-AF65-F5344CB8AC3E}">
        <p14:creationId xmlns:p14="http://schemas.microsoft.com/office/powerpoint/2010/main" val="15058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6483" name="Rectangle 1027"/>
          <p:cNvSpPr>
            <a:spLocks noGrp="1" noChangeArrowheads="1"/>
          </p:cNvSpPr>
          <p:nvPr>
            <p:ph type="body" idx="1"/>
          </p:nvPr>
        </p:nvSpPr>
        <p:spPr/>
        <p:txBody>
          <a:bodyPr>
            <a:normAutofit fontScale="70000" lnSpcReduction="20000"/>
          </a:bodyPr>
          <a:lstStyle/>
          <a:p>
            <a:r>
              <a:rPr lang="en-US" dirty="0" smtClean="0"/>
              <a:t>Suspicious ARP activity</a:t>
            </a:r>
          </a:p>
          <a:p>
            <a:pPr lvl="1"/>
            <a:r>
              <a:rPr lang="en-US" dirty="0" smtClean="0"/>
              <a:t>ARP cache poisoning attacks are noisy</a:t>
            </a:r>
          </a:p>
          <a:p>
            <a:pPr lvl="1"/>
            <a:r>
              <a:rPr lang="en-US" dirty="0" smtClean="0"/>
              <a:t>Tools like </a:t>
            </a:r>
            <a:r>
              <a:rPr lang="en-US" dirty="0" err="1" smtClean="0"/>
              <a:t>arpwatch</a:t>
            </a:r>
            <a:r>
              <a:rPr lang="en-US" dirty="0" smtClean="0"/>
              <a:t> and </a:t>
            </a:r>
            <a:r>
              <a:rPr lang="en-US" dirty="0" err="1" smtClean="0"/>
              <a:t>XArp</a:t>
            </a:r>
            <a:r>
              <a:rPr lang="en-US" dirty="0" smtClean="0"/>
              <a:t> detect a variety of ARP attacks</a:t>
            </a:r>
          </a:p>
          <a:p>
            <a:r>
              <a:rPr lang="en-US" dirty="0" smtClean="0"/>
              <a:t>Suspicious DNS lookups</a:t>
            </a:r>
          </a:p>
          <a:p>
            <a:pPr lvl="1"/>
            <a:r>
              <a:rPr lang="en-US" dirty="0" smtClean="0"/>
              <a:t>Sniffer attempts to resolve names associated with IP addresses (may be part of normal operation)</a:t>
            </a:r>
          </a:p>
          <a:p>
            <a:pPr lvl="1"/>
            <a:r>
              <a:rPr lang="en-US" dirty="0" smtClean="0"/>
              <a:t>Trap: generate connection from fake IP address not in local network and detect attempt to resolve name</a:t>
            </a:r>
          </a:p>
          <a:p>
            <a:r>
              <a:rPr lang="en-US" dirty="0" smtClean="0"/>
              <a:t>Latency</a:t>
            </a:r>
          </a:p>
          <a:p>
            <a:pPr lvl="1"/>
            <a:r>
              <a:rPr lang="en-US" dirty="0" smtClean="0"/>
              <a:t>Assumption: Since the NIC is in promiscuous mode EVERY packet is processed</a:t>
            </a:r>
          </a:p>
          <a:p>
            <a:pPr lvl="1"/>
            <a:r>
              <a:rPr lang="en-US" dirty="0" smtClean="0"/>
              <a:t>Use ping to analyze response time of host A</a:t>
            </a:r>
          </a:p>
          <a:p>
            <a:pPr lvl="1"/>
            <a:r>
              <a:rPr lang="en-US" dirty="0" smtClean="0"/>
              <a:t>Generate huge amount of traffic to other hosts and analyze response time of host A</a:t>
            </a:r>
            <a:endParaRPr lang="en-US" dirty="0"/>
          </a:p>
        </p:txBody>
      </p:sp>
    </p:spTree>
    <p:extLst>
      <p:ext uri="{BB962C8B-B14F-4D97-AF65-F5344CB8AC3E}">
        <p14:creationId xmlns:p14="http://schemas.microsoft.com/office/powerpoint/2010/main" val="14814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26"/>
          <p:cNvSpPr>
            <a:spLocks noGrp="1" noChangeArrowheads="1"/>
          </p:cNvSpPr>
          <p:nvPr>
            <p:ph type="title"/>
          </p:nvPr>
        </p:nvSpPr>
        <p:spPr/>
        <p:txBody>
          <a:bodyPr>
            <a:normAutofit fontScale="90000"/>
          </a:bodyPr>
          <a:lstStyle/>
          <a:p>
            <a:r>
              <a:rPr lang="en-US" smtClean="0"/>
              <a:t>Detecting Sniffers on Your Network</a:t>
            </a:r>
            <a:endParaRPr lang="en-US"/>
          </a:p>
        </p:txBody>
      </p:sp>
      <p:sp>
        <p:nvSpPr>
          <p:cNvPr id="277507" name="Rectangle 1027"/>
          <p:cNvSpPr>
            <a:spLocks noGrp="1" noChangeArrowheads="1"/>
          </p:cNvSpPr>
          <p:nvPr>
            <p:ph type="body" idx="1"/>
          </p:nvPr>
        </p:nvSpPr>
        <p:spPr/>
        <p:txBody>
          <a:bodyPr>
            <a:normAutofit fontScale="92500" lnSpcReduction="20000"/>
          </a:bodyPr>
          <a:lstStyle/>
          <a:p>
            <a:r>
              <a:rPr lang="en-US" dirty="0" smtClean="0"/>
              <a:t>Kernel behavior</a:t>
            </a:r>
          </a:p>
          <a:p>
            <a:pPr lvl="1"/>
            <a:r>
              <a:rPr lang="en-US" dirty="0" smtClean="0"/>
              <a:t>Linux</a:t>
            </a:r>
          </a:p>
          <a:p>
            <a:pPr lvl="2"/>
            <a:r>
              <a:rPr lang="en-US" dirty="0" smtClean="0"/>
              <a:t>When in promiscuous mode, some kernels will accept a packet that has the wrong Ethernet address but the right destination IP address</a:t>
            </a:r>
          </a:p>
          <a:p>
            <a:pPr lvl="2"/>
            <a:r>
              <a:rPr lang="en-US" dirty="0" smtClean="0"/>
              <a:t>If sending an ICMP request to a host using the wrong Ethernet address but the correct IP address causes an ICMP reply, the host is sniffing the network </a:t>
            </a:r>
          </a:p>
          <a:p>
            <a:r>
              <a:rPr lang="en-US" dirty="0" err="1" smtClean="0"/>
              <a:t>AntiSniff</a:t>
            </a:r>
            <a:r>
              <a:rPr lang="en-US" dirty="0" smtClean="0"/>
              <a:t> tool (written in 2000!)</a:t>
            </a:r>
          </a:p>
          <a:p>
            <a:pPr lvl="1"/>
            <a:r>
              <a:rPr lang="en-US" dirty="0" smtClean="0"/>
              <a:t>Covers some of the techniques above</a:t>
            </a:r>
          </a:p>
          <a:p>
            <a:pPr lvl="1"/>
            <a:r>
              <a:rPr lang="en-US" dirty="0" smtClean="0"/>
              <a:t>Uses TCP SYN and TCP handshake forged traffic to overload sniffer when testing latency</a:t>
            </a:r>
          </a:p>
          <a:p>
            <a:endParaRPr lang="en-US" dirty="0"/>
          </a:p>
        </p:txBody>
      </p:sp>
    </p:spTree>
    <p:extLst>
      <p:ext uri="{BB962C8B-B14F-4D97-AF65-F5344CB8AC3E}">
        <p14:creationId xmlns:p14="http://schemas.microsoft.com/office/powerpoint/2010/main" val="17524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7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7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Network Access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Sniffing and hijacking attacks (e.g., ARP attacks) require physical access </a:t>
            </a:r>
          </a:p>
          <a:p>
            <a:r>
              <a:rPr lang="en-US" dirty="0" smtClean="0"/>
              <a:t>It is important to control who can access your network</a:t>
            </a:r>
          </a:p>
          <a:p>
            <a:r>
              <a:rPr lang="en-US" dirty="0" smtClean="0"/>
              <a:t>IEEE 802.1X is port-based access control protocol</a:t>
            </a:r>
          </a:p>
          <a:p>
            <a:pPr lvl="1"/>
            <a:r>
              <a:rPr lang="en-US" dirty="0" smtClean="0"/>
              <a:t>A “supplicant” (e.g., a laptop) connects to an “authenticator” (e.g., a switch)</a:t>
            </a:r>
          </a:p>
          <a:p>
            <a:pPr lvl="1"/>
            <a:r>
              <a:rPr lang="en-US" dirty="0" smtClean="0"/>
              <a:t>The “supplicant” has minimal traffic access until it presents the right credentials (through the authenticator) to an authentication server </a:t>
            </a:r>
          </a:p>
          <a:p>
            <a:pPr lvl="2"/>
            <a:r>
              <a:rPr lang="en-US" dirty="0" smtClean="0"/>
              <a:t>Protocol based on the Extensible Authentication Protocol (EAP) over LAN (EAPOL)</a:t>
            </a:r>
          </a:p>
          <a:p>
            <a:pPr lvl="1"/>
            <a:r>
              <a:rPr lang="en-US" dirty="0" smtClean="0"/>
              <a:t>Once the right credentials are provided network access will be granted</a:t>
            </a:r>
          </a:p>
        </p:txBody>
      </p:sp>
    </p:spTree>
    <p:extLst>
      <p:ext uri="{BB962C8B-B14F-4D97-AF65-F5344CB8AC3E}">
        <p14:creationId xmlns:p14="http://schemas.microsoft.com/office/powerpoint/2010/main" val="19826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988" y="3333414"/>
            <a:ext cx="4759342" cy="2177706"/>
          </a:xfrm>
          <a:prstGeom prst="rect">
            <a:avLst/>
          </a:prstGeom>
        </p:spPr>
      </p:pic>
      <p:sp>
        <p:nvSpPr>
          <p:cNvPr id="64514" name="Rectangle 2"/>
          <p:cNvSpPr>
            <a:spLocks noGrp="1" noChangeArrowheads="1"/>
          </p:cNvSpPr>
          <p:nvPr>
            <p:ph type="title"/>
          </p:nvPr>
        </p:nvSpPr>
        <p:spPr/>
        <p:txBody>
          <a:bodyPr/>
          <a:lstStyle/>
          <a:p>
            <a:r>
              <a:rPr lang="en-US" dirty="0" smtClean="0"/>
              <a:t>IP Spoofing</a:t>
            </a:r>
            <a:endParaRPr lang="en-US" dirty="0"/>
          </a:p>
        </p:txBody>
      </p:sp>
      <p:sp>
        <p:nvSpPr>
          <p:cNvPr id="64515" name="Rectangle 3"/>
          <p:cNvSpPr>
            <a:spLocks noGrp="1" noChangeArrowheads="1"/>
          </p:cNvSpPr>
          <p:nvPr>
            <p:ph type="body" idx="1"/>
          </p:nvPr>
        </p:nvSpPr>
        <p:spPr>
          <a:xfrm>
            <a:off x="228600" y="2171701"/>
            <a:ext cx="8686800" cy="1096566"/>
          </a:xfrm>
        </p:spPr>
        <p:txBody>
          <a:bodyPr/>
          <a:lstStyle/>
          <a:p>
            <a:pPr>
              <a:lnSpc>
                <a:spcPct val="90000"/>
              </a:lnSpc>
            </a:pPr>
            <a:r>
              <a:rPr lang="en-US" sz="1800" dirty="0"/>
              <a:t>In an IP spoofing attack a host impersonates another host by sending a datagram with the address of the impersonated host as the source address </a:t>
            </a:r>
          </a:p>
        </p:txBody>
      </p:sp>
      <p:sp>
        <p:nvSpPr>
          <p:cNvPr id="64517" name="Text Box 5"/>
          <p:cNvSpPr txBox="1">
            <a:spLocks noChangeArrowheads="1"/>
          </p:cNvSpPr>
          <p:nvPr/>
        </p:nvSpPr>
        <p:spPr bwMode="auto">
          <a:xfrm>
            <a:off x="3646266" y="3456387"/>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111.10.20.14</a:t>
            </a:r>
          </a:p>
        </p:txBody>
      </p:sp>
      <p:sp>
        <p:nvSpPr>
          <p:cNvPr id="64518" name="Text Box 6"/>
          <p:cNvSpPr txBox="1">
            <a:spLocks noChangeArrowheads="1"/>
          </p:cNvSpPr>
          <p:nvPr/>
        </p:nvSpPr>
        <p:spPr bwMode="auto">
          <a:xfrm>
            <a:off x="4864200" y="3673804"/>
            <a:ext cx="1273051"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111.10.20.76</a:t>
            </a:r>
          </a:p>
        </p:txBody>
      </p:sp>
      <p:sp>
        <p:nvSpPr>
          <p:cNvPr id="64520" name="Text Box 8"/>
          <p:cNvSpPr txBox="1">
            <a:spLocks noChangeArrowheads="1"/>
          </p:cNvSpPr>
          <p:nvPr/>
        </p:nvSpPr>
        <p:spPr bwMode="auto">
          <a:xfrm>
            <a:off x="844391" y="3389839"/>
            <a:ext cx="1365399"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a:latin typeface="Courier New" charset="0"/>
              </a:rPr>
              <a:t>111.10.20.121</a:t>
            </a:r>
          </a:p>
        </p:txBody>
      </p:sp>
      <p:sp>
        <p:nvSpPr>
          <p:cNvPr id="64522" name="Text Box 10"/>
          <p:cNvSpPr txBox="1">
            <a:spLocks noChangeArrowheads="1"/>
          </p:cNvSpPr>
          <p:nvPr/>
        </p:nvSpPr>
        <p:spPr bwMode="auto">
          <a:xfrm>
            <a:off x="6629402" y="3429001"/>
            <a:ext cx="1596181"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111.10.20.76</a:t>
            </a:r>
          </a:p>
          <a:p>
            <a:pPr eaLnBrk="0" hangingPunct="0"/>
            <a:r>
              <a:rPr lang="en-US" sz="1100" dirty="0">
                <a:latin typeface="Roboto Light"/>
                <a:cs typeface="Roboto Light"/>
              </a:rPr>
              <a:t>To</a:t>
            </a:r>
            <a:r>
              <a:rPr lang="en-US" sz="1100" dirty="0"/>
              <a:t>    </a:t>
            </a:r>
            <a:r>
              <a:rPr lang="en-US" sz="1100" dirty="0">
                <a:latin typeface="Courier New" charset="0"/>
              </a:rPr>
              <a:t> 111.10.20.14</a:t>
            </a:r>
          </a:p>
        </p:txBody>
      </p:sp>
      <p:sp>
        <p:nvSpPr>
          <p:cNvPr id="64523" name="Text Box 11"/>
          <p:cNvSpPr txBox="1">
            <a:spLocks noChangeArrowheads="1"/>
          </p:cNvSpPr>
          <p:nvPr/>
        </p:nvSpPr>
        <p:spPr bwMode="auto">
          <a:xfrm>
            <a:off x="1840648" y="2859111"/>
            <a:ext cx="1834577" cy="267101"/>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200" dirty="0" err="1">
                <a:latin typeface="Roboto Light"/>
                <a:cs typeface="Roboto Light"/>
              </a:rPr>
              <a:t>Subnetwork</a:t>
            </a:r>
            <a:r>
              <a:rPr lang="en-US" sz="1200" dirty="0"/>
              <a:t> </a:t>
            </a:r>
            <a:r>
              <a:rPr lang="en-US" sz="1200" dirty="0">
                <a:latin typeface="Courier New" charset="0"/>
              </a:rPr>
              <a:t>111.10.20</a:t>
            </a:r>
            <a:r>
              <a:rPr lang="en-US" sz="1200" dirty="0"/>
              <a:t> </a:t>
            </a:r>
          </a:p>
        </p:txBody>
      </p:sp>
      <p:sp>
        <p:nvSpPr>
          <p:cNvPr id="64524" name="Rectangle 12"/>
          <p:cNvSpPr>
            <a:spLocks noChangeArrowheads="1"/>
          </p:cNvSpPr>
          <p:nvPr/>
        </p:nvSpPr>
        <p:spPr bwMode="auto">
          <a:xfrm>
            <a:off x="6324602" y="3373042"/>
            <a:ext cx="346075" cy="83344"/>
          </a:xfrm>
          <a:prstGeom prst="rect">
            <a:avLst/>
          </a:prstGeom>
          <a:solidFill>
            <a:schemeClr val="accent2">
              <a:lumMod val="75000"/>
            </a:schemeClr>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5" name="Rectangle 13"/>
          <p:cNvSpPr>
            <a:spLocks noChangeArrowheads="1"/>
          </p:cNvSpPr>
          <p:nvPr/>
        </p:nvSpPr>
        <p:spPr bwMode="auto">
          <a:xfrm>
            <a:off x="3579033" y="5104770"/>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6" name="Rectangle 14"/>
          <p:cNvSpPr>
            <a:spLocks noChangeArrowheads="1"/>
          </p:cNvSpPr>
          <p:nvPr/>
        </p:nvSpPr>
        <p:spPr bwMode="auto">
          <a:xfrm>
            <a:off x="3706034" y="5114296"/>
            <a:ext cx="346075" cy="83344"/>
          </a:xfrm>
          <a:prstGeom prst="rect">
            <a:avLst/>
          </a:prstGeom>
          <a:solidFill>
            <a:srgbClr val="953735"/>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8" name="Rectangle 16"/>
          <p:cNvSpPr>
            <a:spLocks noChangeArrowheads="1"/>
          </p:cNvSpPr>
          <p:nvPr/>
        </p:nvSpPr>
        <p:spPr bwMode="auto">
          <a:xfrm>
            <a:off x="6324600" y="4046467"/>
            <a:ext cx="533400" cy="114300"/>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64529" name="Text Box 17"/>
          <p:cNvSpPr txBox="1">
            <a:spLocks noChangeArrowheads="1"/>
          </p:cNvSpPr>
          <p:nvPr/>
        </p:nvSpPr>
        <p:spPr bwMode="auto">
          <a:xfrm>
            <a:off x="6705603" y="4217919"/>
            <a:ext cx="2019443" cy="42098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a:latin typeface="Roboto Light"/>
                <a:cs typeface="Roboto Light"/>
              </a:rPr>
              <a:t>From</a:t>
            </a:r>
            <a:r>
              <a:rPr lang="en-US" sz="1100" dirty="0">
                <a:latin typeface="Courier New" charset="0"/>
              </a:rPr>
              <a:t> 09:45:FA:07:22:23</a:t>
            </a:r>
          </a:p>
          <a:p>
            <a:pPr eaLnBrk="0" hangingPunct="0"/>
            <a:r>
              <a:rPr lang="en-US" sz="1100" dirty="0">
                <a:latin typeface="Roboto Light"/>
                <a:cs typeface="Roboto Light"/>
              </a:rPr>
              <a:t>To</a:t>
            </a:r>
            <a:r>
              <a:rPr lang="en-US" sz="1100" dirty="0"/>
              <a:t>    </a:t>
            </a:r>
            <a:r>
              <a:rPr lang="en-US" sz="1100" dirty="0">
                <a:latin typeface="Courier New" charset="0"/>
              </a:rPr>
              <a:t> 0A:12:33:B2:C4:11</a:t>
            </a:r>
          </a:p>
        </p:txBody>
      </p:sp>
      <p:sp>
        <p:nvSpPr>
          <p:cNvPr id="3" name="Freeform 2"/>
          <p:cNvSpPr/>
          <p:nvPr/>
        </p:nvSpPr>
        <p:spPr>
          <a:xfrm>
            <a:off x="1327124" y="4621904"/>
            <a:ext cx="3157640" cy="400495"/>
          </a:xfrm>
          <a:custGeom>
            <a:avLst/>
            <a:gdLst>
              <a:gd name="connsiteX0" fmla="*/ 0 w 3157640"/>
              <a:gd name="connsiteY0" fmla="*/ 0 h 400495"/>
              <a:gd name="connsiteX1" fmla="*/ 0 w 3157640"/>
              <a:gd name="connsiteY1" fmla="*/ 400495 h 400495"/>
              <a:gd name="connsiteX2" fmla="*/ 3157640 w 3157640"/>
              <a:gd name="connsiteY2" fmla="*/ 400495 h 400495"/>
              <a:gd name="connsiteX3" fmla="*/ 3157640 w 3157640"/>
              <a:gd name="connsiteY3" fmla="*/ 11443 h 400495"/>
            </a:gdLst>
            <a:ahLst/>
            <a:cxnLst>
              <a:cxn ang="0">
                <a:pos x="connsiteX0" y="connsiteY0"/>
              </a:cxn>
              <a:cxn ang="0">
                <a:pos x="connsiteX1" y="connsiteY1"/>
              </a:cxn>
              <a:cxn ang="0">
                <a:pos x="connsiteX2" y="connsiteY2"/>
              </a:cxn>
              <a:cxn ang="0">
                <a:pos x="connsiteX3" y="connsiteY3"/>
              </a:cxn>
            </a:cxnLst>
            <a:rect l="l" t="t" r="r" b="b"/>
            <a:pathLst>
              <a:path w="3157640" h="400495">
                <a:moveTo>
                  <a:pt x="0" y="0"/>
                </a:moveTo>
                <a:lnTo>
                  <a:pt x="0" y="400495"/>
                </a:lnTo>
                <a:lnTo>
                  <a:pt x="3157640" y="400495"/>
                </a:lnTo>
                <a:lnTo>
                  <a:pt x="3157640" y="11443"/>
                </a:lnTo>
              </a:path>
            </a:pathLst>
          </a:custGeom>
          <a:ln>
            <a:solidFill>
              <a:schemeClr val="accent3">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587929" y="4285754"/>
            <a:ext cx="1754582" cy="276999"/>
          </a:xfrm>
          <a:prstGeom prst="rect">
            <a:avLst/>
          </a:prstGeom>
          <a:noFill/>
        </p:spPr>
        <p:txBody>
          <a:bodyPr wrap="none" rtlCol="0">
            <a:spAutoFit/>
          </a:bodyPr>
          <a:lstStyle/>
          <a:p>
            <a:pPr algn="ctr"/>
            <a:r>
              <a:rPr lang="en-US" sz="1200" dirty="0">
                <a:latin typeface="Courier New" charset="0"/>
              </a:rPr>
              <a:t>09:45:FA:07:22:23</a:t>
            </a:r>
            <a:endParaRPr lang="en-US" sz="1200" dirty="0">
              <a:latin typeface="Roboto Light"/>
              <a:cs typeface="Roboto Light"/>
            </a:endParaRPr>
          </a:p>
        </p:txBody>
      </p:sp>
      <p:sp>
        <p:nvSpPr>
          <p:cNvPr id="6" name="TextBox 5"/>
          <p:cNvSpPr txBox="1"/>
          <p:nvPr/>
        </p:nvSpPr>
        <p:spPr>
          <a:xfrm>
            <a:off x="3527386" y="4314559"/>
            <a:ext cx="1754582" cy="461665"/>
          </a:xfrm>
          <a:prstGeom prst="rect">
            <a:avLst/>
          </a:prstGeom>
          <a:noFill/>
        </p:spPr>
        <p:txBody>
          <a:bodyPr wrap="none" rtlCol="0">
            <a:spAutoFit/>
          </a:bodyPr>
          <a:lstStyle/>
          <a:p>
            <a:pPr algn="ctr"/>
            <a:r>
              <a:rPr lang="en-US" sz="1200" dirty="0">
                <a:latin typeface="Courier New" charset="0"/>
              </a:rPr>
              <a:t>0A:12:33:B2:C4:11</a:t>
            </a:r>
          </a:p>
          <a:p>
            <a:pPr algn="ctr"/>
            <a:endParaRPr lang="en-US" sz="1200" dirty="0">
              <a:latin typeface="Roboto Light"/>
              <a:cs typeface="Roboto Light"/>
            </a:endParaRPr>
          </a:p>
        </p:txBody>
      </p:sp>
      <p:pic>
        <p:nvPicPr>
          <p:cNvPr id="18" name="Picture 17"/>
          <p:cNvPicPr>
            <a:picLocks noChangeAspect="1"/>
          </p:cNvPicPr>
          <p:nvPr/>
        </p:nvPicPr>
        <p:blipFill>
          <a:blip r:embed="rId4"/>
          <a:stretch>
            <a:fillRect/>
          </a:stretch>
        </p:blipFill>
        <p:spPr>
          <a:xfrm>
            <a:off x="668017" y="3669594"/>
            <a:ext cx="499963" cy="578905"/>
          </a:xfrm>
          <a:prstGeom prst="rect">
            <a:avLst/>
          </a:prstGeom>
        </p:spPr>
      </p:pic>
    </p:spTree>
    <p:extLst>
      <p:ext uri="{BB962C8B-B14F-4D97-AF65-F5344CB8AC3E}">
        <p14:creationId xmlns:p14="http://schemas.microsoft.com/office/powerpoint/2010/main" val="14713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5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5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5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20" grpId="0"/>
      <p:bldP spid="64522" grpId="0"/>
      <p:bldP spid="64524" grpId="0" animBg="1"/>
      <p:bldP spid="64525" grpId="0" animBg="1"/>
      <p:bldP spid="64526" grpId="0" animBg="1"/>
      <p:bldP spid="64528" grpId="0" animBg="1"/>
      <p:bldP spid="64529" grpId="0"/>
      <p:bldP spid="3"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026"/>
          <p:cNvSpPr>
            <a:spLocks noGrp="1" noChangeArrowheads="1"/>
          </p:cNvSpPr>
          <p:nvPr>
            <p:ph type="title"/>
          </p:nvPr>
        </p:nvSpPr>
        <p:spPr/>
        <p:txBody>
          <a:bodyPr>
            <a:normAutofit fontScale="90000"/>
          </a:bodyPr>
          <a:lstStyle/>
          <a:p>
            <a:r>
              <a:rPr lang="en-US" smtClean="0"/>
              <a:t>Classless Inter-Domain Routing (CIDR) </a:t>
            </a:r>
            <a:endParaRPr lang="en-US"/>
          </a:p>
        </p:txBody>
      </p:sp>
      <p:sp>
        <p:nvSpPr>
          <p:cNvPr id="270339" name="Rectangle 1027"/>
          <p:cNvSpPr>
            <a:spLocks noGrp="1" noChangeArrowheads="1"/>
          </p:cNvSpPr>
          <p:nvPr>
            <p:ph type="body" idx="1"/>
          </p:nvPr>
        </p:nvSpPr>
        <p:spPr/>
        <p:txBody>
          <a:bodyPr>
            <a:normAutofit fontScale="77500" lnSpcReduction="20000"/>
          </a:bodyPr>
          <a:lstStyle/>
          <a:p>
            <a:r>
              <a:rPr lang="en-US" dirty="0" smtClean="0"/>
              <a:t>Allocation of large chunks of IP addresses wasted an enormous number of IP addresses</a:t>
            </a:r>
          </a:p>
          <a:p>
            <a:r>
              <a:rPr lang="en-US" dirty="0" smtClean="0"/>
              <a:t>Number of hosts is increasing</a:t>
            </a:r>
          </a:p>
          <a:p>
            <a:r>
              <a:rPr lang="en-US" dirty="0" smtClean="0"/>
              <a:t>IPv6 provides a larger address space but adoption is slow</a:t>
            </a:r>
          </a:p>
          <a:p>
            <a:r>
              <a:rPr lang="en-US" dirty="0" smtClean="0"/>
              <a:t>CIDR is an addressing scheme from 1993 for the Internet which allows for more efficient allocation of IP addresses than the old “Class A, B, and C” address scheme</a:t>
            </a:r>
          </a:p>
          <a:p>
            <a:r>
              <a:rPr lang="en-US" dirty="0" smtClean="0"/>
              <a:t>The </a:t>
            </a:r>
            <a:r>
              <a:rPr lang="en-US" dirty="0" err="1" smtClean="0"/>
              <a:t>netid</a:t>
            </a:r>
            <a:r>
              <a:rPr lang="en-US" dirty="0" smtClean="0"/>
              <a:t>/</a:t>
            </a:r>
            <a:r>
              <a:rPr lang="en-US" dirty="0" err="1" smtClean="0"/>
              <a:t>hostid</a:t>
            </a:r>
            <a:r>
              <a:rPr lang="en-US" dirty="0" smtClean="0"/>
              <a:t> boundary can be placed on any bit between 13 and 27</a:t>
            </a:r>
          </a:p>
          <a:p>
            <a:pPr lvl="1"/>
            <a:r>
              <a:rPr lang="en-US" dirty="0" smtClean="0"/>
              <a:t>32 hosts minimum </a:t>
            </a:r>
          </a:p>
          <a:p>
            <a:pPr lvl="1"/>
            <a:r>
              <a:rPr lang="en-US" dirty="0" smtClean="0"/>
              <a:t>524,288  hosts maximum </a:t>
            </a:r>
            <a:endParaRPr lang="en-US" dirty="0"/>
          </a:p>
        </p:txBody>
      </p:sp>
    </p:spTree>
    <p:extLst>
      <p:ext uri="{BB962C8B-B14F-4D97-AF65-F5344CB8AC3E}">
        <p14:creationId xmlns:p14="http://schemas.microsoft.com/office/powerpoint/2010/main" val="5829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26"/>
          <p:cNvSpPr>
            <a:spLocks noGrp="1" noChangeArrowheads="1"/>
          </p:cNvSpPr>
          <p:nvPr>
            <p:ph type="title"/>
          </p:nvPr>
        </p:nvSpPr>
        <p:spPr/>
        <p:txBody>
          <a:bodyPr/>
          <a:lstStyle/>
          <a:p>
            <a:r>
              <a:rPr lang="en-US"/>
              <a:t>Why IP Spoofing?</a:t>
            </a:r>
          </a:p>
        </p:txBody>
      </p:sp>
      <p:sp>
        <p:nvSpPr>
          <p:cNvPr id="250883" name="Rectangle 1027"/>
          <p:cNvSpPr>
            <a:spLocks noGrp="1" noChangeArrowheads="1"/>
          </p:cNvSpPr>
          <p:nvPr>
            <p:ph type="body" idx="1"/>
          </p:nvPr>
        </p:nvSpPr>
        <p:spPr/>
        <p:txBody>
          <a:bodyPr>
            <a:normAutofit fontScale="92500"/>
          </a:bodyPr>
          <a:lstStyle/>
          <a:p>
            <a:r>
              <a:rPr lang="en-US" dirty="0"/>
              <a:t>IP spoofing is used to impersonate sources of security-critical information (e.g., a DNS server or </a:t>
            </a:r>
            <a:r>
              <a:rPr lang="en-US" dirty="0" smtClean="0"/>
              <a:t>an NFS </a:t>
            </a:r>
            <a:r>
              <a:rPr lang="en-US" dirty="0"/>
              <a:t>server)</a:t>
            </a:r>
          </a:p>
          <a:p>
            <a:r>
              <a:rPr lang="en-US" dirty="0"/>
              <a:t>IP spoofing is used to exploit address-based </a:t>
            </a:r>
            <a:r>
              <a:rPr lang="en-US" dirty="0" smtClean="0"/>
              <a:t>authentication in higher-level protocols</a:t>
            </a:r>
          </a:p>
          <a:p>
            <a:r>
              <a:rPr lang="en-US" dirty="0" smtClean="0"/>
              <a:t>Many </a:t>
            </a:r>
            <a:r>
              <a:rPr lang="en-US" dirty="0"/>
              <a:t>tools available</a:t>
            </a:r>
          </a:p>
          <a:p>
            <a:pPr lvl="1"/>
            <a:r>
              <a:rPr lang="en-US" dirty="0"/>
              <a:t>Protocol-specific </a:t>
            </a:r>
            <a:r>
              <a:rPr lang="en-US" dirty="0" err="1"/>
              <a:t>spoofers</a:t>
            </a:r>
            <a:r>
              <a:rPr lang="en-US" dirty="0"/>
              <a:t> (DNS </a:t>
            </a:r>
            <a:r>
              <a:rPr lang="en-US" dirty="0" err="1"/>
              <a:t>spoofers</a:t>
            </a:r>
            <a:r>
              <a:rPr lang="en-US" dirty="0"/>
              <a:t>, NFS </a:t>
            </a:r>
            <a:r>
              <a:rPr lang="en-US" dirty="0" err="1"/>
              <a:t>spoofers</a:t>
            </a:r>
            <a:r>
              <a:rPr lang="en-US" dirty="0"/>
              <a:t>, etc)</a:t>
            </a:r>
          </a:p>
          <a:p>
            <a:pPr lvl="1"/>
            <a:r>
              <a:rPr lang="en-US" dirty="0"/>
              <a:t>Generic IP spoofing </a:t>
            </a:r>
            <a:r>
              <a:rPr lang="en-US" dirty="0" smtClean="0"/>
              <a:t>tools (e.g., </a:t>
            </a:r>
            <a:r>
              <a:rPr lang="en-US" dirty="0" err="1" smtClean="0"/>
              <a:t>hping</a:t>
            </a:r>
            <a:r>
              <a:rPr lang="en-US" dirty="0" smtClean="0"/>
              <a:t>)</a:t>
            </a:r>
            <a:endParaRPr lang="en-US" dirty="0"/>
          </a:p>
          <a:p>
            <a:pPr lvl="1"/>
            <a:endParaRPr lang="en-US" dirty="0"/>
          </a:p>
        </p:txBody>
      </p:sp>
    </p:spTree>
    <p:extLst>
      <p:ext uri="{BB962C8B-B14F-4D97-AF65-F5344CB8AC3E}">
        <p14:creationId xmlns:p14="http://schemas.microsoft.com/office/powerpoint/2010/main" val="94323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0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Libnet</a:t>
            </a:r>
          </a:p>
        </p:txBody>
      </p:sp>
      <p:sp>
        <p:nvSpPr>
          <p:cNvPr id="259075" name="Rectangle 3"/>
          <p:cNvSpPr>
            <a:spLocks noGrp="1" noChangeArrowheads="1"/>
          </p:cNvSpPr>
          <p:nvPr>
            <p:ph type="body" idx="1"/>
          </p:nvPr>
        </p:nvSpPr>
        <p:spPr/>
        <p:txBody>
          <a:bodyPr>
            <a:normAutofit fontScale="85000" lnSpcReduction="20000"/>
          </a:bodyPr>
          <a:lstStyle/>
          <a:p>
            <a:pPr marL="408196" indent="-408196"/>
            <a:r>
              <a:rPr lang="en-US" dirty="0" smtClean="0"/>
              <a:t>Provides </a:t>
            </a:r>
            <a:r>
              <a:rPr lang="en-US" dirty="0"/>
              <a:t>a platform-independent library of functions to build (and inject) arbitrary packets</a:t>
            </a:r>
          </a:p>
          <a:p>
            <a:pPr marL="408196" indent="-408196"/>
            <a:r>
              <a:rPr lang="en-US" dirty="0"/>
              <a:t>Allows to write Ethernet spoofed frames</a:t>
            </a:r>
          </a:p>
          <a:p>
            <a:pPr marL="408196" indent="-408196"/>
            <a:r>
              <a:rPr lang="en-US" dirty="0"/>
              <a:t>Steps in building a packet</a:t>
            </a:r>
          </a:p>
          <a:p>
            <a:pPr marL="748360" lvl="1" indent="-340164">
              <a:buFontTx/>
              <a:buAutoNum type="arabicPeriod"/>
            </a:pPr>
            <a:r>
              <a:rPr lang="en-US" dirty="0"/>
              <a:t>Memory Initialization (allocates memory for packets)</a:t>
            </a:r>
          </a:p>
          <a:p>
            <a:pPr marL="748360" lvl="1" indent="-340164">
              <a:buFontTx/>
              <a:buAutoNum type="arabicPeriod"/>
            </a:pPr>
            <a:r>
              <a:rPr lang="en-US" dirty="0"/>
              <a:t>Network Initialization (initializes the network interface)</a:t>
            </a:r>
          </a:p>
          <a:p>
            <a:pPr marL="748360" lvl="1" indent="-340164">
              <a:buFontTx/>
              <a:buAutoNum type="arabicPeriod"/>
            </a:pPr>
            <a:r>
              <a:rPr lang="en-US" dirty="0"/>
              <a:t>Packet Construction (fill in the different protocol headers/payloads)</a:t>
            </a:r>
          </a:p>
          <a:p>
            <a:pPr marL="748360" lvl="1" indent="-340164">
              <a:buFontTx/>
              <a:buAutoNum type="arabicPeriod"/>
            </a:pPr>
            <a:r>
              <a:rPr lang="en-US" dirty="0"/>
              <a:t>Packet Checksums (compute the necessary checksums - some of them could be automatically computed by the kernel)</a:t>
            </a:r>
          </a:p>
          <a:p>
            <a:pPr marL="748360" lvl="1" indent="-340164">
              <a:buFontTx/>
              <a:buAutoNum type="arabicPeriod"/>
            </a:pPr>
            <a:r>
              <a:rPr lang="en-US" dirty="0"/>
              <a:t>Packet Injection (send the packet on the wire)</a:t>
            </a:r>
          </a:p>
        </p:txBody>
      </p:sp>
    </p:spTree>
    <p:extLst>
      <p:ext uri="{BB962C8B-B14F-4D97-AF65-F5344CB8AC3E}">
        <p14:creationId xmlns:p14="http://schemas.microsoft.com/office/powerpoint/2010/main" val="11561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9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Scapy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Python library for the manipulation of packets</a:t>
            </a:r>
          </a:p>
          <a:p>
            <a:r>
              <a:rPr lang="en-US" dirty="0" smtClean="0"/>
              <a:t>Allows for the fast prototyping of network attack tools</a:t>
            </a:r>
          </a:p>
          <a:p>
            <a:r>
              <a:rPr lang="en-US" dirty="0" smtClean="0"/>
              <a:t>Provides support for sniffing and spoofing</a:t>
            </a:r>
          </a:p>
          <a:p>
            <a:r>
              <a:rPr lang="en-US" dirty="0" smtClean="0"/>
              <a:t>Slower than </a:t>
            </a:r>
            <a:r>
              <a:rPr lang="en-US" dirty="0" err="1" smtClean="0"/>
              <a:t>libpcap</a:t>
            </a:r>
            <a:r>
              <a:rPr lang="en-US" dirty="0" smtClean="0"/>
              <a:t>/</a:t>
            </a:r>
            <a:r>
              <a:rPr lang="en-US" dirty="0" err="1" smtClean="0"/>
              <a:t>libnet</a:t>
            </a:r>
            <a:r>
              <a:rPr lang="en-US" dirty="0" smtClean="0"/>
              <a:t> but easier to use</a:t>
            </a:r>
          </a:p>
          <a:p>
            <a:r>
              <a:rPr lang="en-US" dirty="0" smtClean="0"/>
              <a:t>For example, to send a spoofed ICMP packet:</a:t>
            </a:r>
            <a:br>
              <a:rPr lang="en-US" dirty="0" smtClean="0"/>
            </a:br>
            <a:r>
              <a:rPr lang="en-US" dirty="0" smtClean="0">
                <a:latin typeface="Consolas" charset="0"/>
                <a:ea typeface="Consolas" charset="0"/>
                <a:cs typeface="Consolas" charset="0"/>
              </a:rPr>
              <a:t>&gt; send(IP(</a:t>
            </a:r>
            <a:r>
              <a:rPr lang="en-US" dirty="0" err="1" smtClean="0">
                <a:latin typeface="Consolas" charset="0"/>
                <a:ea typeface="Consolas" charset="0"/>
                <a:cs typeface="Consolas" charset="0"/>
              </a:rPr>
              <a:t>src</a:t>
            </a:r>
            <a:r>
              <a:rPr lang="en-US" dirty="0" smtClean="0">
                <a:latin typeface="Consolas" charset="0"/>
                <a:ea typeface="Consolas" charset="0"/>
                <a:cs typeface="Consolas" charset="0"/>
              </a:rPr>
              <a:t>="128.111.40.59", </a:t>
            </a:r>
            <a:r>
              <a:rPr lang="en-US" dirty="0" err="1" smtClean="0">
                <a:latin typeface="Consolas" charset="0"/>
                <a:ea typeface="Consolas" charset="0"/>
                <a:cs typeface="Consolas" charset="0"/>
              </a:rPr>
              <a:t>dst</a:t>
            </a:r>
            <a:r>
              <a:rPr lang="en-US" dirty="0" smtClean="0">
                <a:latin typeface="Consolas" charset="0"/>
                <a:ea typeface="Consolas" charset="0"/>
                <a:cs typeface="Consolas" charset="0"/>
              </a:rPr>
              <a:t>="128.111.40.54")/ICMP())</a:t>
            </a:r>
          </a:p>
          <a:p>
            <a:pPr marL="0" indent="0">
              <a:buNone/>
            </a:pP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52423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026"/>
          <p:cNvSpPr>
            <a:spLocks noGrp="1" noChangeArrowheads="1"/>
          </p:cNvSpPr>
          <p:nvPr>
            <p:ph type="title"/>
          </p:nvPr>
        </p:nvSpPr>
        <p:spPr/>
        <p:txBody>
          <a:bodyPr/>
          <a:lstStyle/>
          <a:p>
            <a:r>
              <a:rPr lang="en-US"/>
              <a:t>Hijacking</a:t>
            </a:r>
          </a:p>
        </p:txBody>
      </p:sp>
      <p:sp>
        <p:nvSpPr>
          <p:cNvPr id="269315" name="Rectangle 1027"/>
          <p:cNvSpPr>
            <a:spLocks noGrp="1" noChangeArrowheads="1"/>
          </p:cNvSpPr>
          <p:nvPr>
            <p:ph type="body" idx="1"/>
          </p:nvPr>
        </p:nvSpPr>
        <p:spPr/>
        <p:txBody>
          <a:bodyPr/>
          <a:lstStyle/>
          <a:p>
            <a:r>
              <a:rPr lang="en-US" dirty="0" smtClean="0"/>
              <a:t>Sniffing and spoofing are </a:t>
            </a:r>
            <a:r>
              <a:rPr lang="en-US" dirty="0"/>
              <a:t>the </a:t>
            </a:r>
            <a:r>
              <a:rPr lang="en-US" dirty="0" smtClean="0"/>
              <a:t>basis </a:t>
            </a:r>
            <a:r>
              <a:rPr lang="en-US" dirty="0"/>
              <a:t>for hijacking</a:t>
            </a:r>
          </a:p>
          <a:p>
            <a:r>
              <a:rPr lang="en-US" dirty="0"/>
              <a:t>The attacker </a:t>
            </a:r>
            <a:r>
              <a:rPr lang="en-US" dirty="0" smtClean="0"/>
              <a:t>sniffs the network, waiting </a:t>
            </a:r>
            <a:r>
              <a:rPr lang="en-US" dirty="0"/>
              <a:t>for </a:t>
            </a:r>
            <a:r>
              <a:rPr lang="en-US" dirty="0" smtClean="0"/>
              <a:t>a </a:t>
            </a:r>
            <a:r>
              <a:rPr lang="en-US" dirty="0"/>
              <a:t>client request </a:t>
            </a:r>
          </a:p>
          <a:p>
            <a:r>
              <a:rPr lang="en-US" dirty="0"/>
              <a:t>Races against legitimate host when producing a reply</a:t>
            </a:r>
          </a:p>
          <a:p>
            <a:r>
              <a:rPr lang="en-US" dirty="0"/>
              <a:t>We will see ARP-, UDP-, and TCP-based variations of this attack</a:t>
            </a:r>
          </a:p>
        </p:txBody>
      </p:sp>
    </p:spTree>
    <p:extLst>
      <p:ext uri="{BB962C8B-B14F-4D97-AF65-F5344CB8AC3E}">
        <p14:creationId xmlns:p14="http://schemas.microsoft.com/office/powerpoint/2010/main" val="167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9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Routing: Indirect Delivery</a:t>
            </a:r>
          </a:p>
        </p:txBody>
      </p:sp>
      <p:sp>
        <p:nvSpPr>
          <p:cNvPr id="279555" name="Rectangle 3"/>
          <p:cNvSpPr>
            <a:spLocks noGrp="1" noChangeArrowheads="1"/>
          </p:cNvSpPr>
          <p:nvPr>
            <p:ph type="body" idx="1"/>
          </p:nvPr>
        </p:nvSpPr>
        <p:spPr/>
        <p:txBody>
          <a:bodyPr>
            <a:normAutofit fontScale="92500" lnSpcReduction="10000"/>
          </a:bodyPr>
          <a:lstStyle/>
          <a:p>
            <a:r>
              <a:rPr lang="en-US" dirty="0"/>
              <a:t>If two hosts are in different physical networks the IP datagram is encapsulated in a lower level protocol and delivered to the directly connected gateway</a:t>
            </a:r>
          </a:p>
          <a:p>
            <a:r>
              <a:rPr lang="en-US" dirty="0"/>
              <a:t>The gateway decides which is the next step in the delivery process </a:t>
            </a:r>
          </a:p>
          <a:p>
            <a:r>
              <a:rPr lang="en-US" dirty="0"/>
              <a:t>This step is repeated until a gateway that is in the same physical subnetwork of the destination host is reached</a:t>
            </a:r>
          </a:p>
          <a:p>
            <a:r>
              <a:rPr lang="en-US" dirty="0"/>
              <a:t>Then direct delivery is used</a:t>
            </a:r>
          </a:p>
        </p:txBody>
      </p:sp>
    </p:spTree>
    <p:extLst>
      <p:ext uri="{BB962C8B-B14F-4D97-AF65-F5344CB8AC3E}">
        <p14:creationId xmlns:p14="http://schemas.microsoft.com/office/powerpoint/2010/main" val="1887350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Routing</a:t>
            </a:r>
          </a:p>
        </p:txBody>
      </p:sp>
      <p:sp>
        <p:nvSpPr>
          <p:cNvPr id="280579" name="Line 3"/>
          <p:cNvSpPr>
            <a:spLocks noChangeShapeType="1"/>
          </p:cNvSpPr>
          <p:nvPr/>
        </p:nvSpPr>
        <p:spPr bwMode="auto">
          <a:xfrm flipV="1">
            <a:off x="1600772" y="2416969"/>
            <a:ext cx="1447229" cy="1463261"/>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0" name="Line 4"/>
          <p:cNvSpPr>
            <a:spLocks noChangeShapeType="1"/>
          </p:cNvSpPr>
          <p:nvPr/>
        </p:nvSpPr>
        <p:spPr bwMode="auto">
          <a:xfrm>
            <a:off x="3352800" y="2416969"/>
            <a:ext cx="2454275"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1" name="Line 5"/>
          <p:cNvSpPr>
            <a:spLocks noChangeShapeType="1"/>
          </p:cNvSpPr>
          <p:nvPr/>
        </p:nvSpPr>
        <p:spPr bwMode="auto">
          <a:xfrm flipV="1">
            <a:off x="2819400" y="3331369"/>
            <a:ext cx="3700687"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4" name="Line 8"/>
          <p:cNvSpPr>
            <a:spLocks noChangeShapeType="1"/>
          </p:cNvSpPr>
          <p:nvPr/>
        </p:nvSpPr>
        <p:spPr bwMode="auto">
          <a:xfrm>
            <a:off x="6019800" y="2359819"/>
            <a:ext cx="1828801" cy="1657349"/>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6" name="Text Box 10"/>
          <p:cNvSpPr txBox="1">
            <a:spLocks noChangeArrowheads="1"/>
          </p:cNvSpPr>
          <p:nvPr/>
        </p:nvSpPr>
        <p:spPr bwMode="auto">
          <a:xfrm>
            <a:off x="7525435" y="5200652"/>
            <a:ext cx="1211485"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algn="ctr" eaLnBrk="0" hangingPunct="0"/>
            <a:r>
              <a:rPr lang="en-US" sz="800" dirty="0">
                <a:latin typeface="Courier New" charset="0"/>
              </a:rPr>
              <a:t>128.111.41.10</a:t>
            </a:r>
            <a:br>
              <a:rPr lang="en-US" sz="800" dirty="0">
                <a:latin typeface="Courier New" charset="0"/>
              </a:rPr>
            </a:br>
            <a:r>
              <a:rPr lang="en-US" sz="800" dirty="0">
                <a:latin typeface="Courier New" charset="0"/>
              </a:rPr>
              <a:t>11:21:31:41:51:61</a:t>
            </a:r>
          </a:p>
        </p:txBody>
      </p:sp>
      <p:sp>
        <p:nvSpPr>
          <p:cNvPr id="280587" name="Line 11"/>
          <p:cNvSpPr>
            <a:spLocks noChangeShapeType="1"/>
          </p:cNvSpPr>
          <p:nvPr/>
        </p:nvSpPr>
        <p:spPr bwMode="auto">
          <a:xfrm flipV="1">
            <a:off x="2209800" y="4017168"/>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89" name="Rectangle 13"/>
          <p:cNvSpPr>
            <a:spLocks noChangeArrowheads="1"/>
          </p:cNvSpPr>
          <p:nvPr/>
        </p:nvSpPr>
        <p:spPr bwMode="auto">
          <a:xfrm>
            <a:off x="3352800" y="3159919"/>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590" name="Rectangle 14"/>
          <p:cNvSpPr>
            <a:spLocks noChangeArrowheads="1"/>
          </p:cNvSpPr>
          <p:nvPr/>
        </p:nvSpPr>
        <p:spPr bwMode="auto">
          <a:xfrm>
            <a:off x="3479801" y="3169444"/>
            <a:ext cx="346075" cy="83344"/>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592" name="Rectangle 16"/>
          <p:cNvSpPr>
            <a:spLocks noChangeArrowheads="1"/>
          </p:cNvSpPr>
          <p:nvPr/>
        </p:nvSpPr>
        <p:spPr bwMode="auto">
          <a:xfrm>
            <a:off x="5334000" y="3159919"/>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593" name="Rectangle 17"/>
          <p:cNvSpPr>
            <a:spLocks noChangeArrowheads="1"/>
          </p:cNvSpPr>
          <p:nvPr/>
        </p:nvSpPr>
        <p:spPr bwMode="auto">
          <a:xfrm>
            <a:off x="5461001" y="3169444"/>
            <a:ext cx="346075" cy="83344"/>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594" name="Line 18"/>
          <p:cNvSpPr>
            <a:spLocks noChangeShapeType="1"/>
          </p:cNvSpPr>
          <p:nvPr/>
        </p:nvSpPr>
        <p:spPr bwMode="auto">
          <a:xfrm flipH="1" flipV="1">
            <a:off x="1600200" y="4188618"/>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5" name="Line 19"/>
          <p:cNvSpPr>
            <a:spLocks noChangeShapeType="1"/>
          </p:cNvSpPr>
          <p:nvPr/>
        </p:nvSpPr>
        <p:spPr bwMode="auto">
          <a:xfrm flipH="1" flipV="1">
            <a:off x="1600200" y="5045869"/>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8" name="Line 22"/>
          <p:cNvSpPr>
            <a:spLocks noChangeShapeType="1"/>
          </p:cNvSpPr>
          <p:nvPr/>
        </p:nvSpPr>
        <p:spPr bwMode="auto">
          <a:xfrm flipH="1" flipV="1">
            <a:off x="7239000" y="4188618"/>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599" name="Line 23"/>
          <p:cNvSpPr>
            <a:spLocks noChangeShapeType="1"/>
          </p:cNvSpPr>
          <p:nvPr/>
        </p:nvSpPr>
        <p:spPr bwMode="auto">
          <a:xfrm flipH="1" flipV="1">
            <a:off x="7239000" y="5045869"/>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600" name="Line 24"/>
          <p:cNvSpPr>
            <a:spLocks noChangeShapeType="1"/>
          </p:cNvSpPr>
          <p:nvPr/>
        </p:nvSpPr>
        <p:spPr bwMode="auto">
          <a:xfrm flipV="1">
            <a:off x="7239000" y="3902869"/>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0602" name="Rectangle 26"/>
          <p:cNvSpPr>
            <a:spLocks noChangeArrowheads="1"/>
          </p:cNvSpPr>
          <p:nvPr/>
        </p:nvSpPr>
        <p:spPr bwMode="auto">
          <a:xfrm rot="18399265">
            <a:off x="1362075" y="3598069"/>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3" name="Rectangle 27"/>
          <p:cNvSpPr>
            <a:spLocks noChangeArrowheads="1"/>
          </p:cNvSpPr>
          <p:nvPr/>
        </p:nvSpPr>
        <p:spPr bwMode="auto">
          <a:xfrm rot="18399265">
            <a:off x="1440881" y="3593910"/>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05" name="Rectangle 29"/>
          <p:cNvSpPr>
            <a:spLocks noChangeArrowheads="1"/>
          </p:cNvSpPr>
          <p:nvPr/>
        </p:nvSpPr>
        <p:spPr bwMode="auto">
          <a:xfrm rot="3043589">
            <a:off x="7572375" y="362664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6" name="Rectangle 30"/>
          <p:cNvSpPr>
            <a:spLocks noChangeArrowheads="1"/>
          </p:cNvSpPr>
          <p:nvPr/>
        </p:nvSpPr>
        <p:spPr bwMode="auto">
          <a:xfrm rot="3043589">
            <a:off x="7664594" y="3661614"/>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08" name="Rectangle 32"/>
          <p:cNvSpPr>
            <a:spLocks noChangeArrowheads="1"/>
          </p:cNvSpPr>
          <p:nvPr/>
        </p:nvSpPr>
        <p:spPr bwMode="auto">
          <a:xfrm rot="16200000">
            <a:off x="2162175" y="459819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09" name="Rectangle 33"/>
          <p:cNvSpPr>
            <a:spLocks noChangeArrowheads="1"/>
          </p:cNvSpPr>
          <p:nvPr/>
        </p:nvSpPr>
        <p:spPr bwMode="auto">
          <a:xfrm rot="16200000">
            <a:off x="2224484" y="4593829"/>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11" name="Rectangle 35"/>
          <p:cNvSpPr>
            <a:spLocks noChangeArrowheads="1"/>
          </p:cNvSpPr>
          <p:nvPr/>
        </p:nvSpPr>
        <p:spPr bwMode="auto">
          <a:xfrm rot="16200000">
            <a:off x="6886575" y="4541044"/>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0612" name="Rectangle 36"/>
          <p:cNvSpPr>
            <a:spLocks noChangeArrowheads="1"/>
          </p:cNvSpPr>
          <p:nvPr/>
        </p:nvSpPr>
        <p:spPr bwMode="auto">
          <a:xfrm rot="16200000">
            <a:off x="6948884" y="4536679"/>
            <a:ext cx="259556" cy="111125"/>
          </a:xfrm>
          <a:prstGeom prst="rect">
            <a:avLst/>
          </a:prstGeom>
          <a:solidFill>
            <a:srgbClr val="C0504D"/>
          </a:solidFill>
          <a:ln w="9525">
            <a:noFill/>
            <a:miter lim="800000"/>
            <a:headEnd/>
            <a:tailEnd/>
          </a:ln>
          <a:effectLst/>
        </p:spPr>
        <p:txBody>
          <a:bodyPr wrap="none" anchor="ctr">
            <a:prstTxWarp prst="textNoShape">
              <a:avLst/>
            </a:prstTxWarp>
          </a:bodyPr>
          <a:lstStyle/>
          <a:p>
            <a:endParaRPr lang="en-US"/>
          </a:p>
        </p:txBody>
      </p:sp>
      <p:sp>
        <p:nvSpPr>
          <p:cNvPr id="280613" name="Text Box 37"/>
          <p:cNvSpPr txBox="1">
            <a:spLocks noChangeArrowheads="1"/>
          </p:cNvSpPr>
          <p:nvPr/>
        </p:nvSpPr>
        <p:spPr bwMode="auto">
          <a:xfrm>
            <a:off x="817354" y="5200652"/>
            <a:ext cx="1216444"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algn="ctr" eaLnBrk="0" hangingPunct="0"/>
            <a:r>
              <a:rPr lang="en-US" sz="800" dirty="0">
                <a:latin typeface="Courier New" charset="0"/>
              </a:rPr>
              <a:t>111.10.20.121</a:t>
            </a:r>
            <a:br>
              <a:rPr lang="en-US" sz="800" dirty="0">
                <a:latin typeface="Courier New" charset="0"/>
              </a:rPr>
            </a:br>
            <a:r>
              <a:rPr lang="en-US" sz="800" dirty="0">
                <a:latin typeface="Courier New" charset="0"/>
              </a:rPr>
              <a:t>AA:BB:CC:DD:EE:FF</a:t>
            </a:r>
          </a:p>
        </p:txBody>
      </p:sp>
      <p:sp>
        <p:nvSpPr>
          <p:cNvPr id="280614" name="Text Box 38"/>
          <p:cNvSpPr txBox="1">
            <a:spLocks noChangeArrowheads="1"/>
          </p:cNvSpPr>
          <p:nvPr/>
        </p:nvSpPr>
        <p:spPr bwMode="auto">
          <a:xfrm>
            <a:off x="4054477" y="3629027"/>
            <a:ext cx="1273051"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111.10.20.121</a:t>
            </a:r>
          </a:p>
          <a:p>
            <a:pPr eaLnBrk="0" hangingPunct="0"/>
            <a:r>
              <a:rPr lang="en-US" sz="800">
                <a:latin typeface="Courier New" charset="0"/>
              </a:rPr>
              <a:t>To   128.111.41.10</a:t>
            </a:r>
          </a:p>
        </p:txBody>
      </p:sp>
      <p:sp>
        <p:nvSpPr>
          <p:cNvPr id="280615" name="Rectangle 39"/>
          <p:cNvSpPr>
            <a:spLocks noChangeArrowheads="1"/>
          </p:cNvSpPr>
          <p:nvPr/>
        </p:nvSpPr>
        <p:spPr bwMode="auto">
          <a:xfrm>
            <a:off x="3749677" y="3571876"/>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280616" name="Text Box 40"/>
          <p:cNvSpPr txBox="1">
            <a:spLocks noChangeArrowheads="1"/>
          </p:cNvSpPr>
          <p:nvPr/>
        </p:nvSpPr>
        <p:spPr bwMode="auto">
          <a:xfrm>
            <a:off x="3187679" y="4171951"/>
            <a:ext cx="3129532" cy="1190431"/>
          </a:xfrm>
          <a:prstGeom prst="rect">
            <a:avLst/>
          </a:prstGeom>
          <a:noFill/>
          <a:ln w="9525">
            <a:noFill/>
            <a:miter lim="800000"/>
            <a:headEnd/>
            <a:tailEnd/>
          </a:ln>
          <a:effectLst/>
        </p:spPr>
        <p:txBody>
          <a:bodyPr wrap="none" lIns="81640" tIns="40819" rIns="81640" bIns="40819">
            <a:prstTxWarp prst="textNoShape">
              <a:avLst/>
            </a:prstTxWarp>
            <a:spAutoFit/>
          </a:bodyPr>
          <a:lstStyle/>
          <a:p>
            <a:pPr marL="171450" indent="-171450" eaLnBrk="0" hangingPunct="0">
              <a:buFont typeface="Arial"/>
              <a:buChar char="•"/>
            </a:pPr>
            <a:r>
              <a:rPr lang="en-US" sz="1200" dirty="0">
                <a:solidFill>
                  <a:srgbClr val="000000"/>
                </a:solidFill>
                <a:latin typeface="Roboto Light"/>
                <a:cs typeface="Roboto Light"/>
              </a:rPr>
              <a:t>Source/Destination IP addresses are the same</a:t>
            </a:r>
            <a:br>
              <a:rPr lang="en-US" sz="1200" dirty="0">
                <a:solidFill>
                  <a:srgbClr val="000000"/>
                </a:solidFill>
                <a:latin typeface="Roboto Light"/>
                <a:cs typeface="Roboto Light"/>
              </a:rPr>
            </a:br>
            <a:r>
              <a:rPr lang="en-US" sz="1200" dirty="0">
                <a:solidFill>
                  <a:srgbClr val="000000"/>
                </a:solidFill>
                <a:latin typeface="Roboto Light"/>
                <a:cs typeface="Roboto Light"/>
              </a:rPr>
              <a:t> for every copy of the datagram</a:t>
            </a:r>
          </a:p>
          <a:p>
            <a:pPr marL="171450" indent="-171450" eaLnBrk="0" hangingPunct="0">
              <a:buFont typeface="Arial"/>
              <a:buChar char="•"/>
            </a:pPr>
            <a:r>
              <a:rPr lang="en-US" sz="1200" dirty="0">
                <a:solidFill>
                  <a:srgbClr val="000000"/>
                </a:solidFill>
                <a:latin typeface="Roboto Light"/>
                <a:cs typeface="Roboto Light"/>
              </a:rPr>
              <a:t>TTL field is decreased at every step</a:t>
            </a:r>
          </a:p>
          <a:p>
            <a:pPr marL="171450" indent="-171450" eaLnBrk="0" hangingPunct="0">
              <a:buFont typeface="Arial"/>
              <a:buChar char="•"/>
            </a:pPr>
            <a:r>
              <a:rPr lang="en-US" sz="1200" dirty="0">
                <a:solidFill>
                  <a:srgbClr val="000000"/>
                </a:solidFill>
                <a:latin typeface="Roboto Light"/>
                <a:cs typeface="Roboto Light"/>
              </a:rPr>
              <a:t>Link level addresses change at every step</a:t>
            </a:r>
          </a:p>
          <a:p>
            <a:pPr marL="171450" indent="-171450" eaLnBrk="0" hangingPunct="0">
              <a:buFont typeface="Arial"/>
              <a:buChar char="•"/>
            </a:pPr>
            <a:r>
              <a:rPr lang="en-US" sz="1200" dirty="0">
                <a:solidFill>
                  <a:srgbClr val="000000"/>
                </a:solidFill>
                <a:latin typeface="Roboto Light"/>
                <a:cs typeface="Roboto Light"/>
              </a:rPr>
              <a:t>The delivery process is based on the </a:t>
            </a:r>
            <a:br>
              <a:rPr lang="en-US" sz="1200" dirty="0">
                <a:solidFill>
                  <a:srgbClr val="000000"/>
                </a:solidFill>
                <a:latin typeface="Roboto Light"/>
                <a:cs typeface="Roboto Light"/>
              </a:rPr>
            </a:br>
            <a:r>
              <a:rPr lang="en-US" sz="1200" dirty="0">
                <a:solidFill>
                  <a:srgbClr val="000000"/>
                </a:solidFill>
                <a:latin typeface="Roboto Light"/>
                <a:cs typeface="Roboto Light"/>
              </a:rPr>
              <a:t>destination address only</a:t>
            </a:r>
          </a:p>
        </p:txBody>
      </p:sp>
      <p:sp>
        <p:nvSpPr>
          <p:cNvPr id="280632" name="Rectangle 56"/>
          <p:cNvSpPr>
            <a:spLocks noChangeArrowheads="1"/>
          </p:cNvSpPr>
          <p:nvPr/>
        </p:nvSpPr>
        <p:spPr bwMode="auto">
          <a:xfrm>
            <a:off x="533402" y="4343401"/>
            <a:ext cx="1211485" cy="205546"/>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800" dirty="0">
                <a:latin typeface="Courier New" charset="0"/>
              </a:rPr>
              <a:t>A0:B0:C0:D0:E0:F0</a:t>
            </a:r>
          </a:p>
        </p:txBody>
      </p:sp>
      <p:sp>
        <p:nvSpPr>
          <p:cNvPr id="280633" name="Rectangle 57"/>
          <p:cNvSpPr>
            <a:spLocks noChangeArrowheads="1"/>
          </p:cNvSpPr>
          <p:nvPr/>
        </p:nvSpPr>
        <p:spPr bwMode="auto">
          <a:xfrm>
            <a:off x="7391402" y="4400551"/>
            <a:ext cx="1211485" cy="205546"/>
          </a:xfrm>
          <a:prstGeom prst="rect">
            <a:avLst/>
          </a:prstGeom>
          <a:noFill/>
          <a:ln w="9525">
            <a:noFill/>
            <a:miter lim="800000"/>
            <a:headEnd/>
            <a:tailEnd/>
          </a:ln>
          <a:effectLst/>
        </p:spPr>
        <p:txBody>
          <a:bodyPr wrap="none" lIns="81640" tIns="40819" rIns="81640" bIns="40819">
            <a:prstTxWarp prst="textNoShape">
              <a:avLst/>
            </a:prstTxWarp>
            <a:spAutoFit/>
          </a:bodyPr>
          <a:lstStyle/>
          <a:p>
            <a:r>
              <a:rPr lang="en-US" sz="800">
                <a:latin typeface="Courier New" charset="0"/>
              </a:rPr>
              <a:t>A1:B1:C1:D1:E1:F1</a:t>
            </a:r>
          </a:p>
        </p:txBody>
      </p:sp>
      <p:sp>
        <p:nvSpPr>
          <p:cNvPr id="280634" name="Line 58"/>
          <p:cNvSpPr>
            <a:spLocks noChangeShapeType="1"/>
          </p:cNvSpPr>
          <p:nvPr/>
        </p:nvSpPr>
        <p:spPr bwMode="auto">
          <a:xfrm>
            <a:off x="2362200" y="4857750"/>
            <a:ext cx="533400" cy="6286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280635" name="Text Box 59"/>
          <p:cNvSpPr txBox="1">
            <a:spLocks noChangeArrowheads="1"/>
          </p:cNvSpPr>
          <p:nvPr/>
        </p:nvSpPr>
        <p:spPr bwMode="auto">
          <a:xfrm>
            <a:off x="2933701" y="5486401"/>
            <a:ext cx="1524221"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AA:BB:CC:DD:EE:FF</a:t>
            </a:r>
            <a:br>
              <a:rPr lang="en-US" sz="800">
                <a:latin typeface="Courier New" charset="0"/>
              </a:rPr>
            </a:br>
            <a:r>
              <a:rPr lang="en-US" sz="800">
                <a:latin typeface="Courier New" charset="0"/>
              </a:rPr>
              <a:t>To   A0:B0:C0:D0:E0:F0</a:t>
            </a:r>
          </a:p>
        </p:txBody>
      </p:sp>
      <p:sp>
        <p:nvSpPr>
          <p:cNvPr id="280636" name="Text Box 60"/>
          <p:cNvSpPr txBox="1">
            <a:spLocks noChangeArrowheads="1"/>
          </p:cNvSpPr>
          <p:nvPr/>
        </p:nvSpPr>
        <p:spPr bwMode="auto">
          <a:xfrm>
            <a:off x="5257800" y="5486401"/>
            <a:ext cx="1519312"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From A1:B1:C1:D1:E1:F1</a:t>
            </a:r>
            <a:br>
              <a:rPr lang="en-US" sz="800">
                <a:latin typeface="Courier New" charset="0"/>
              </a:rPr>
            </a:br>
            <a:r>
              <a:rPr lang="en-US" sz="800">
                <a:latin typeface="Courier New" charset="0"/>
              </a:rPr>
              <a:t>To   11:21:31:41:51:61</a:t>
            </a:r>
          </a:p>
        </p:txBody>
      </p:sp>
      <p:sp>
        <p:nvSpPr>
          <p:cNvPr id="280637" name="Line 61"/>
          <p:cNvSpPr>
            <a:spLocks noChangeShapeType="1"/>
          </p:cNvSpPr>
          <p:nvPr/>
        </p:nvSpPr>
        <p:spPr bwMode="auto">
          <a:xfrm flipH="1">
            <a:off x="6553200" y="4743450"/>
            <a:ext cx="533400" cy="7429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pic>
        <p:nvPicPr>
          <p:cNvPr id="61" name="Picture 60"/>
          <p:cNvPicPr>
            <a:picLocks noChangeAspect="1"/>
          </p:cNvPicPr>
          <p:nvPr/>
        </p:nvPicPr>
        <p:blipFill>
          <a:blip r:embed="rId3"/>
          <a:stretch>
            <a:fillRect/>
          </a:stretch>
        </p:blipFill>
        <p:spPr>
          <a:xfrm>
            <a:off x="740165" y="4664453"/>
            <a:ext cx="860606" cy="557403"/>
          </a:xfrm>
          <a:prstGeom prst="rect">
            <a:avLst/>
          </a:prstGeom>
        </p:spPr>
      </p:pic>
      <p:pic>
        <p:nvPicPr>
          <p:cNvPr id="3" name="Picture 2"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14" y="3938929"/>
            <a:ext cx="896025" cy="435518"/>
          </a:xfrm>
          <a:prstGeom prst="rect">
            <a:avLst/>
          </a:prstGeom>
        </p:spPr>
      </p:pic>
      <p:pic>
        <p:nvPicPr>
          <p:cNvPr id="64" name="Picture 63"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001" y="2225857"/>
            <a:ext cx="896025" cy="435518"/>
          </a:xfrm>
          <a:prstGeom prst="rect">
            <a:avLst/>
          </a:prstGeom>
        </p:spPr>
      </p:pic>
      <p:pic>
        <p:nvPicPr>
          <p:cNvPr id="65" name="Picture 64"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901" y="2225857"/>
            <a:ext cx="896025" cy="435518"/>
          </a:xfrm>
          <a:prstGeom prst="rect">
            <a:avLst/>
          </a:prstGeom>
        </p:spPr>
      </p:pic>
      <p:pic>
        <p:nvPicPr>
          <p:cNvPr id="67" name="Picture 66"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388" y="3111297"/>
            <a:ext cx="896025" cy="435518"/>
          </a:xfrm>
          <a:prstGeom prst="rect">
            <a:avLst/>
          </a:prstGeom>
        </p:spPr>
      </p:pic>
      <p:pic>
        <p:nvPicPr>
          <p:cNvPr id="68" name="Picture 67"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222" y="3120512"/>
            <a:ext cx="896025" cy="435518"/>
          </a:xfrm>
          <a:prstGeom prst="rect">
            <a:avLst/>
          </a:prstGeom>
        </p:spPr>
      </p:pic>
      <p:pic>
        <p:nvPicPr>
          <p:cNvPr id="69" name="Picture 68"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100" y="3169444"/>
            <a:ext cx="896025" cy="435518"/>
          </a:xfrm>
          <a:prstGeom prst="rect">
            <a:avLst/>
          </a:prstGeom>
        </p:spPr>
      </p:pic>
      <p:pic>
        <p:nvPicPr>
          <p:cNvPr id="70" name="Picture 69" descr="router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1" y="3965033"/>
            <a:ext cx="896025" cy="435518"/>
          </a:xfrm>
          <a:prstGeom prst="rect">
            <a:avLst/>
          </a:prstGeom>
        </p:spPr>
      </p:pic>
      <p:pic>
        <p:nvPicPr>
          <p:cNvPr id="45" name="Picture 44"/>
          <p:cNvPicPr>
            <a:picLocks noChangeAspect="1"/>
          </p:cNvPicPr>
          <p:nvPr/>
        </p:nvPicPr>
        <p:blipFill>
          <a:blip r:embed="rId3"/>
          <a:stretch>
            <a:fillRect/>
          </a:stretch>
        </p:blipFill>
        <p:spPr>
          <a:xfrm>
            <a:off x="7702671" y="4664453"/>
            <a:ext cx="860606" cy="557403"/>
          </a:xfrm>
          <a:prstGeom prst="rect">
            <a:avLst/>
          </a:prstGeom>
        </p:spPr>
      </p:pic>
    </p:spTree>
    <p:extLst>
      <p:ext uri="{BB962C8B-B14F-4D97-AF65-F5344CB8AC3E}">
        <p14:creationId xmlns:p14="http://schemas.microsoft.com/office/powerpoint/2010/main" val="7638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6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6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06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06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06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06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06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6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06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6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05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05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060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06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06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6" grpId="0"/>
      <p:bldP spid="280589" grpId="0" animBg="1"/>
      <p:bldP spid="280593" grpId="0" animBg="1"/>
      <p:bldP spid="280602" grpId="0" animBg="1"/>
      <p:bldP spid="280606" grpId="0" animBg="1"/>
      <p:bldP spid="280609" grpId="0" animBg="1"/>
      <p:bldP spid="280612" grpId="0" animBg="1"/>
      <p:bldP spid="280613" grpId="0"/>
      <p:bldP spid="280614" grpId="0"/>
      <p:bldP spid="280615" grpId="0" animBg="1"/>
      <p:bldP spid="280634" grpId="0" animBg="1"/>
      <p:bldP spid="280635" grpId="0"/>
      <p:bldP spid="280636" grpId="0"/>
      <p:bldP spid="2806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Types of Routing</a:t>
            </a:r>
          </a:p>
        </p:txBody>
      </p:sp>
      <p:sp>
        <p:nvSpPr>
          <p:cNvPr id="390147" name="Rectangle 3"/>
          <p:cNvSpPr>
            <a:spLocks noGrp="1" noChangeArrowheads="1"/>
          </p:cNvSpPr>
          <p:nvPr>
            <p:ph type="body" idx="1"/>
          </p:nvPr>
        </p:nvSpPr>
        <p:spPr/>
        <p:txBody>
          <a:bodyPr/>
          <a:lstStyle/>
          <a:p>
            <a:r>
              <a:rPr lang="en-US" dirty="0" smtClean="0"/>
              <a:t>Hop-by-hop routing</a:t>
            </a:r>
          </a:p>
          <a:p>
            <a:pPr lvl="1"/>
            <a:r>
              <a:rPr lang="en-US" dirty="0" smtClean="0"/>
              <a:t>The delivery route is determined by the gateways that participate in the delivery process</a:t>
            </a:r>
            <a:endParaRPr lang="en-US" sz="1100" b="1" dirty="0"/>
          </a:p>
          <a:p>
            <a:r>
              <a:rPr lang="en-US" dirty="0" smtClean="0"/>
              <a:t>Source </a:t>
            </a:r>
            <a:r>
              <a:rPr lang="en-US" dirty="0"/>
              <a:t>routing</a:t>
            </a:r>
          </a:p>
          <a:p>
            <a:pPr lvl="1"/>
            <a:r>
              <a:rPr lang="en-US" dirty="0"/>
              <a:t>The originator of a datagram determines the route to follow independently before sending the datagram (IP source routing option</a:t>
            </a:r>
            <a:r>
              <a:rPr lang="en-US" dirty="0" smtClean="0"/>
              <a:t>)</a:t>
            </a:r>
            <a:endParaRPr lang="en-US" dirty="0"/>
          </a:p>
        </p:txBody>
      </p:sp>
    </p:spTree>
    <p:extLst>
      <p:ext uri="{BB962C8B-B14F-4D97-AF65-F5344CB8AC3E}">
        <p14:creationId xmlns:p14="http://schemas.microsoft.com/office/powerpoint/2010/main" val="13627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Attacks Using Source Routing</a:t>
            </a:r>
          </a:p>
        </p:txBody>
      </p:sp>
      <p:sp>
        <p:nvSpPr>
          <p:cNvPr id="391171" name="Rectangle 3"/>
          <p:cNvSpPr>
            <a:spLocks noGrp="1" noChangeArrowheads="1"/>
          </p:cNvSpPr>
          <p:nvPr>
            <p:ph type="body" idx="1"/>
          </p:nvPr>
        </p:nvSpPr>
        <p:spPr/>
        <p:txBody>
          <a:bodyPr>
            <a:normAutofit fontScale="77500" lnSpcReduction="20000"/>
          </a:bodyPr>
          <a:lstStyle/>
          <a:p>
            <a:r>
              <a:rPr lang="en-US" dirty="0"/>
              <a:t>The IP source routing option can be used to specify the route to be used in the delivery process, independent of the “normal” delivery mechanisms</a:t>
            </a:r>
          </a:p>
          <a:p>
            <a:r>
              <a:rPr lang="en-US" dirty="0"/>
              <a:t>Using source routing a host can force the traffic through specific routes that allow one to access the traffic (to perform sniffing or man-in-the-middle attacks)</a:t>
            </a:r>
          </a:p>
          <a:p>
            <a:r>
              <a:rPr lang="en-US" dirty="0"/>
              <a:t>If the reverse route is used to reply to traffic, a host can easily impersonate another host that has some kind of privileged relationship with the host that is the destination of the datagram (a trust relationship</a:t>
            </a:r>
            <a:r>
              <a:rPr lang="en-US" dirty="0" smtClean="0"/>
              <a:t>)</a:t>
            </a:r>
          </a:p>
          <a:p>
            <a:r>
              <a:rPr lang="en-US" dirty="0" smtClean="0"/>
              <a:t>For these reasons, source routing is not honored by most routers</a:t>
            </a:r>
            <a:endParaRPr lang="en-US" dirty="0"/>
          </a:p>
          <a:p>
            <a:endParaRPr lang="en-US" dirty="0"/>
          </a:p>
        </p:txBody>
      </p:sp>
    </p:spTree>
    <p:extLst>
      <p:ext uri="{BB962C8B-B14F-4D97-AF65-F5344CB8AC3E}">
        <p14:creationId xmlns:p14="http://schemas.microsoft.com/office/powerpoint/2010/main" val="372450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1026"/>
          <p:cNvSpPr>
            <a:spLocks noGrp="1" noChangeArrowheads="1"/>
          </p:cNvSpPr>
          <p:nvPr>
            <p:ph type="title"/>
          </p:nvPr>
        </p:nvSpPr>
        <p:spPr/>
        <p:txBody>
          <a:bodyPr>
            <a:normAutofit fontScale="90000"/>
          </a:bodyPr>
          <a:lstStyle/>
          <a:p>
            <a:r>
              <a:rPr lang="en-US"/>
              <a:t>Hop-by-hop Routing: The Routing Table</a:t>
            </a:r>
          </a:p>
        </p:txBody>
      </p:sp>
      <p:sp>
        <p:nvSpPr>
          <p:cNvPr id="392195" name="Rectangle 1027"/>
          <p:cNvSpPr>
            <a:spLocks noGrp="1" noChangeArrowheads="1"/>
          </p:cNvSpPr>
          <p:nvPr>
            <p:ph type="body" idx="1"/>
          </p:nvPr>
        </p:nvSpPr>
        <p:spPr/>
        <p:txBody>
          <a:bodyPr>
            <a:normAutofit fontScale="70000" lnSpcReduction="20000"/>
          </a:bodyPr>
          <a:lstStyle/>
          <a:p>
            <a:r>
              <a:rPr lang="en-US" dirty="0"/>
              <a:t>The information about delivery is maintained in the </a:t>
            </a:r>
            <a:r>
              <a:rPr lang="en-US" dirty="0" smtClean="0"/>
              <a:t>routing table</a:t>
            </a:r>
          </a:p>
          <a:p>
            <a:pPr marL="0" indent="0">
              <a:buNone/>
            </a:pPr>
            <a:r>
              <a:rPr lang="en-US" sz="2000" b="1" dirty="0" smtClean="0">
                <a:latin typeface="Consolas" charset="0"/>
                <a:ea typeface="Consolas" charset="0"/>
                <a:cs typeface="Consolas" charset="0"/>
              </a:rPr>
              <a:t>$ route –n</a:t>
            </a:r>
          </a:p>
          <a:p>
            <a:pPr marL="0" indent="0">
              <a:buNone/>
            </a:pPr>
            <a:r>
              <a:rPr lang="en-US" sz="2000" b="1" dirty="0" smtClean="0">
                <a:latin typeface="Consolas" charset="0"/>
                <a:ea typeface="Consolas" charset="0"/>
                <a:cs typeface="Consolas" charset="0"/>
              </a:rPr>
              <a:t>Kernel </a:t>
            </a:r>
            <a:r>
              <a:rPr lang="en-US" sz="2000" b="1" dirty="0">
                <a:latin typeface="Consolas" charset="0"/>
                <a:ea typeface="Consolas" charset="0"/>
                <a:cs typeface="Consolas" charset="0"/>
              </a:rPr>
              <a:t>IP routing </a:t>
            </a:r>
            <a:r>
              <a:rPr lang="en-US" sz="2000" b="1" dirty="0" smtClean="0">
                <a:latin typeface="Consolas" charset="0"/>
                <a:ea typeface="Consolas" charset="0"/>
                <a:cs typeface="Consolas" charset="0"/>
              </a:rPr>
              <a:t>table</a:t>
            </a:r>
          </a:p>
          <a:p>
            <a:pPr marL="0" indent="0">
              <a:buNone/>
            </a:pPr>
            <a:r>
              <a:rPr lang="en-US" sz="2000" b="1" dirty="0" smtClean="0">
                <a:latin typeface="Consolas" charset="0"/>
                <a:ea typeface="Consolas" charset="0"/>
                <a:cs typeface="Consolas" charset="0"/>
              </a:rPr>
              <a:t>Destination     </a:t>
            </a:r>
            <a:r>
              <a:rPr lang="en-US" sz="2000" b="1" dirty="0">
                <a:latin typeface="Consolas" charset="0"/>
                <a:ea typeface="Consolas" charset="0"/>
                <a:cs typeface="Consolas" charset="0"/>
              </a:rPr>
              <a:t>Gateway         </a:t>
            </a:r>
            <a:r>
              <a:rPr lang="en-US" sz="2000" b="1" dirty="0" err="1">
                <a:latin typeface="Consolas" charset="0"/>
                <a:ea typeface="Consolas" charset="0"/>
                <a:cs typeface="Consolas" charset="0"/>
              </a:rPr>
              <a:t>Genmask</a:t>
            </a:r>
            <a:r>
              <a:rPr lang="en-US" sz="2000" b="1" dirty="0">
                <a:latin typeface="Consolas" charset="0"/>
                <a:ea typeface="Consolas" charset="0"/>
                <a:cs typeface="Consolas" charset="0"/>
              </a:rPr>
              <a:t>         Flags </a:t>
            </a:r>
            <a:r>
              <a:rPr lang="en-US" sz="2000" b="1" dirty="0" err="1" smtClean="0">
                <a:latin typeface="Consolas" charset="0"/>
                <a:ea typeface="Consolas" charset="0"/>
                <a:cs typeface="Consolas" charset="0"/>
              </a:rPr>
              <a:t>Iface</a:t>
            </a:r>
            <a:endParaRPr lang="en-US" sz="2000" b="1" dirty="0" smtClean="0">
              <a:latin typeface="Consolas" charset="0"/>
              <a:ea typeface="Consolas" charset="0"/>
              <a:cs typeface="Consolas" charset="0"/>
            </a:endParaRPr>
          </a:p>
          <a:p>
            <a:pPr marL="0" indent="0">
              <a:buNone/>
            </a:pPr>
            <a:r>
              <a:rPr lang="en-US" sz="2000" b="1" dirty="0" smtClean="0">
                <a:latin typeface="Consolas" charset="0"/>
                <a:ea typeface="Consolas" charset="0"/>
                <a:cs typeface="Consolas" charset="0"/>
              </a:rPr>
              <a:t>192.168.1.24    </a:t>
            </a:r>
            <a:r>
              <a:rPr lang="en-US" sz="2000" b="1" dirty="0">
                <a:latin typeface="Consolas" charset="0"/>
                <a:ea typeface="Consolas" charset="0"/>
                <a:cs typeface="Consolas" charset="0"/>
              </a:rPr>
              <a:t>0.0.0.0         255.255.255.255 UH    </a:t>
            </a:r>
            <a:r>
              <a:rPr lang="en-US" sz="2000" b="1" dirty="0" smtClean="0">
                <a:latin typeface="Consolas" charset="0"/>
                <a:ea typeface="Consolas" charset="0"/>
                <a:cs typeface="Consolas" charset="0"/>
              </a:rPr>
              <a:t>eth0</a:t>
            </a:r>
          </a:p>
          <a:p>
            <a:pPr marL="0" indent="0">
              <a:buNone/>
            </a:pPr>
            <a:r>
              <a:rPr lang="en-US" sz="2000" b="1" dirty="0" smtClean="0">
                <a:latin typeface="Consolas" charset="0"/>
                <a:ea typeface="Consolas" charset="0"/>
                <a:cs typeface="Consolas" charset="0"/>
              </a:rPr>
              <a:t>192.168.1.0     </a:t>
            </a:r>
            <a:r>
              <a:rPr lang="en-US" sz="2000" b="1" dirty="0">
                <a:latin typeface="Consolas" charset="0"/>
                <a:ea typeface="Consolas" charset="0"/>
                <a:cs typeface="Consolas" charset="0"/>
              </a:rPr>
              <a:t>0.0.0.0         255.255.255.0   U     </a:t>
            </a:r>
            <a:r>
              <a:rPr lang="en-US" sz="2000" b="1" dirty="0" smtClean="0">
                <a:latin typeface="Consolas" charset="0"/>
                <a:ea typeface="Consolas" charset="0"/>
                <a:cs typeface="Consolas" charset="0"/>
              </a:rPr>
              <a:t>eth0</a:t>
            </a:r>
          </a:p>
          <a:p>
            <a:pPr marL="0" indent="0">
              <a:buNone/>
            </a:pPr>
            <a:r>
              <a:rPr lang="en-US" sz="2000" b="1" dirty="0" smtClean="0">
                <a:latin typeface="Consolas" charset="0"/>
                <a:ea typeface="Consolas" charset="0"/>
                <a:cs typeface="Consolas" charset="0"/>
              </a:rPr>
              <a:t>127.0.0.0       </a:t>
            </a:r>
            <a:r>
              <a:rPr lang="en-US" sz="2000" b="1" dirty="0">
                <a:latin typeface="Consolas" charset="0"/>
                <a:ea typeface="Consolas" charset="0"/>
                <a:cs typeface="Consolas" charset="0"/>
              </a:rPr>
              <a:t>0.0.0.0         255.0.0.0       U     </a:t>
            </a:r>
            <a:r>
              <a:rPr lang="en-US" sz="2000" b="1" dirty="0" smtClean="0">
                <a:latin typeface="Consolas" charset="0"/>
                <a:ea typeface="Consolas" charset="0"/>
                <a:cs typeface="Consolas" charset="0"/>
              </a:rPr>
              <a:t>lo</a:t>
            </a:r>
          </a:p>
          <a:p>
            <a:pPr marL="0" indent="0">
              <a:buNone/>
            </a:pPr>
            <a:r>
              <a:rPr lang="en-US" sz="2000" b="1" dirty="0" smtClean="0">
                <a:latin typeface="Consolas" charset="0"/>
                <a:ea typeface="Consolas" charset="0"/>
                <a:cs typeface="Consolas" charset="0"/>
              </a:rPr>
              <a:t>0.0.0.0         </a:t>
            </a:r>
            <a:r>
              <a:rPr lang="en-US" sz="2000" b="1" dirty="0">
                <a:latin typeface="Consolas" charset="0"/>
                <a:ea typeface="Consolas" charset="0"/>
                <a:cs typeface="Consolas" charset="0"/>
              </a:rPr>
              <a:t>192.168.1.1     0.0.0.0         UG    eth0</a:t>
            </a:r>
            <a:endParaRPr lang="en-US" sz="4000" dirty="0">
              <a:latin typeface="Consolas" charset="0"/>
              <a:ea typeface="Consolas" charset="0"/>
              <a:cs typeface="Consolas" charset="0"/>
            </a:endParaRPr>
          </a:p>
          <a:p>
            <a:r>
              <a:rPr lang="en-US" dirty="0"/>
              <a:t>Flags</a:t>
            </a:r>
          </a:p>
          <a:p>
            <a:pPr lvl="1"/>
            <a:r>
              <a:rPr lang="en-US" dirty="0"/>
              <a:t>U: the route is up</a:t>
            </a:r>
          </a:p>
          <a:p>
            <a:pPr lvl="1"/>
            <a:r>
              <a:rPr lang="en-US" dirty="0"/>
              <a:t>G: the destination is a gateway</a:t>
            </a:r>
          </a:p>
          <a:p>
            <a:pPr lvl="1"/>
            <a:r>
              <a:rPr lang="en-US" dirty="0"/>
              <a:t>H: the route is to a host (if not set, the route is to a network)</a:t>
            </a:r>
          </a:p>
          <a:p>
            <a:pPr lvl="1"/>
            <a:r>
              <a:rPr lang="en-US" dirty="0"/>
              <a:t>D: the route was created by a redirect</a:t>
            </a:r>
            <a:r>
              <a:rPr lang="en-US" i="1" dirty="0"/>
              <a:t> </a:t>
            </a:r>
            <a:r>
              <a:rPr lang="en-US" dirty="0"/>
              <a:t>message</a:t>
            </a:r>
          </a:p>
          <a:p>
            <a:pPr lvl="1"/>
            <a:r>
              <a:rPr lang="en-US" dirty="0"/>
              <a:t>M: the route was modified by a redirect </a:t>
            </a:r>
            <a:r>
              <a:rPr lang="en-US" dirty="0" smtClean="0"/>
              <a:t>message</a:t>
            </a:r>
            <a:r>
              <a:rPr lang="en-US" dirty="0"/>
              <a:t/>
            </a:r>
            <a:br>
              <a:rPr lang="en-US" dirty="0"/>
            </a:br>
            <a:endParaRPr lang="en-US" sz="800" b="1" dirty="0">
              <a:latin typeface="Courier New" charset="0"/>
              <a:ea typeface="MS Mincho" pitchFamily="49" charset="-128"/>
              <a:cs typeface="MS Mincho" pitchFamily="49" charset="-128"/>
            </a:endParaRPr>
          </a:p>
        </p:txBody>
      </p:sp>
    </p:spTree>
    <p:extLst>
      <p:ext uri="{BB962C8B-B14F-4D97-AF65-F5344CB8AC3E}">
        <p14:creationId xmlns:p14="http://schemas.microsoft.com/office/powerpoint/2010/main" val="21254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2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2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2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2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2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219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219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219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2195">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2195">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21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1026"/>
          <p:cNvSpPr>
            <a:spLocks noGrp="1" noChangeArrowheads="1"/>
          </p:cNvSpPr>
          <p:nvPr>
            <p:ph type="title"/>
          </p:nvPr>
        </p:nvSpPr>
        <p:spPr/>
        <p:txBody>
          <a:bodyPr/>
          <a:lstStyle/>
          <a:p>
            <a:r>
              <a:rPr lang="en-US"/>
              <a:t>Routing Mechanism</a:t>
            </a:r>
          </a:p>
        </p:txBody>
      </p:sp>
      <p:sp>
        <p:nvSpPr>
          <p:cNvPr id="393219" name="Rectangle 1027"/>
          <p:cNvSpPr>
            <a:spLocks noGrp="1" noChangeArrowheads="1"/>
          </p:cNvSpPr>
          <p:nvPr>
            <p:ph type="body" idx="1"/>
          </p:nvPr>
        </p:nvSpPr>
        <p:spPr/>
        <p:txBody>
          <a:bodyPr>
            <a:normAutofit fontScale="92500" lnSpcReduction="20000"/>
          </a:bodyPr>
          <a:lstStyle/>
          <a:p>
            <a:r>
              <a:rPr lang="en-US" dirty="0"/>
              <a:t>Search for a matching host address</a:t>
            </a:r>
          </a:p>
          <a:p>
            <a:r>
              <a:rPr lang="en-US" dirty="0"/>
              <a:t>Search for a matching network address</a:t>
            </a:r>
          </a:p>
          <a:p>
            <a:r>
              <a:rPr lang="en-US" dirty="0"/>
              <a:t>Search for a default entry</a:t>
            </a:r>
          </a:p>
          <a:p>
            <a:r>
              <a:rPr lang="en-US" dirty="0"/>
              <a:t>If a match is not found a message of “host unreachable” or “network unreachable” is returned (by the kernel or by a remote gateway by using ICMP) </a:t>
            </a:r>
          </a:p>
          <a:p>
            <a:r>
              <a:rPr lang="en-US" dirty="0"/>
              <a:t>Routing tables can be set</a:t>
            </a:r>
          </a:p>
          <a:p>
            <a:pPr lvl="1"/>
            <a:r>
              <a:rPr lang="en-US" dirty="0"/>
              <a:t>Statically (at startup, or by using the </a:t>
            </a:r>
            <a:r>
              <a:rPr lang="en-US" dirty="0" smtClean="0"/>
              <a:t>"route" or "</a:t>
            </a:r>
            <a:r>
              <a:rPr lang="en-US" dirty="0" err="1" smtClean="0"/>
              <a:t>ip</a:t>
            </a:r>
            <a:r>
              <a:rPr lang="en-US" dirty="0" smtClean="0"/>
              <a:t> route" </a:t>
            </a:r>
            <a:r>
              <a:rPr lang="en-US" dirty="0"/>
              <a:t>command)</a:t>
            </a:r>
          </a:p>
          <a:p>
            <a:pPr lvl="1"/>
            <a:r>
              <a:rPr lang="en-US" dirty="0"/>
              <a:t>Dynamically (using routing protocols)</a:t>
            </a:r>
          </a:p>
        </p:txBody>
      </p:sp>
    </p:spTree>
    <p:extLst>
      <p:ext uri="{BB962C8B-B14F-4D97-AF65-F5344CB8AC3E}">
        <p14:creationId xmlns:p14="http://schemas.microsoft.com/office/powerpoint/2010/main" val="17223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3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en-US"/>
              <a:t>Internet Protocol (IP)</a:t>
            </a:r>
          </a:p>
        </p:txBody>
      </p:sp>
      <p:sp>
        <p:nvSpPr>
          <p:cNvPr id="59397" name="Rectangle 5"/>
          <p:cNvSpPr>
            <a:spLocks noGrp="1" noChangeArrowheads="1"/>
          </p:cNvSpPr>
          <p:nvPr>
            <p:ph type="body" idx="1"/>
          </p:nvPr>
        </p:nvSpPr>
        <p:spPr/>
        <p:txBody>
          <a:bodyPr>
            <a:normAutofit fontScale="85000" lnSpcReduction="10000"/>
          </a:bodyPr>
          <a:lstStyle/>
          <a:p>
            <a:r>
              <a:rPr lang="en-US" dirty="0"/>
              <a:t>The IP protocol represents the “glue” of the Internet</a:t>
            </a:r>
          </a:p>
          <a:p>
            <a:r>
              <a:rPr lang="en-US" dirty="0"/>
              <a:t>The IP protocol provides a connectionless, unreliable, best-effort datagram delivery service (delivery, integrity, ordering, non-duplication, and bandwidth is not guaranteed)</a:t>
            </a:r>
          </a:p>
          <a:p>
            <a:r>
              <a:rPr lang="en-US" dirty="0"/>
              <a:t>IP datagrams can be exchanged between any two nodes (provided they both have an IP address)</a:t>
            </a:r>
          </a:p>
          <a:p>
            <a:r>
              <a:rPr lang="en-US" dirty="0"/>
              <a:t>For direct communication IP relies on a number of different lower-level protocols, e.g., Ethernet, Token Ring, FDDI, </a:t>
            </a:r>
            <a:r>
              <a:rPr lang="en-US" dirty="0" smtClean="0"/>
              <a:t>RS-232, 802.11</a:t>
            </a:r>
            <a:endParaRPr lang="en-US" dirty="0"/>
          </a:p>
        </p:txBody>
      </p:sp>
    </p:spTree>
    <p:extLst>
      <p:ext uri="{BB962C8B-B14F-4D97-AF65-F5344CB8AC3E}">
        <p14:creationId xmlns:p14="http://schemas.microsoft.com/office/powerpoint/2010/main" val="1987425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t>Blind IP Spoofing</a:t>
            </a:r>
          </a:p>
        </p:txBody>
      </p:sp>
      <p:sp>
        <p:nvSpPr>
          <p:cNvPr id="281603" name="Rectangle 3"/>
          <p:cNvSpPr>
            <a:spLocks noGrp="1" noChangeArrowheads="1"/>
          </p:cNvSpPr>
          <p:nvPr>
            <p:ph type="body" idx="1"/>
          </p:nvPr>
        </p:nvSpPr>
        <p:spPr>
          <a:xfrm>
            <a:off x="228600" y="2171700"/>
            <a:ext cx="8686800" cy="1257300"/>
          </a:xfrm>
        </p:spPr>
        <p:txBody>
          <a:bodyPr/>
          <a:lstStyle/>
          <a:p>
            <a:pPr>
              <a:lnSpc>
                <a:spcPct val="90000"/>
              </a:lnSpc>
            </a:pPr>
            <a:r>
              <a:rPr lang="en-US" sz="1800" dirty="0"/>
              <a:t>A host (111.10.20.121) sends an IP datagram with the address of some other host as the source address (128.111.41.135)</a:t>
            </a:r>
          </a:p>
          <a:p>
            <a:pPr>
              <a:lnSpc>
                <a:spcPct val="90000"/>
              </a:lnSpc>
            </a:pPr>
            <a:r>
              <a:rPr lang="en-US" sz="1800" dirty="0"/>
              <a:t>The attacked host replies to the impersonated host</a:t>
            </a:r>
          </a:p>
          <a:p>
            <a:pPr>
              <a:lnSpc>
                <a:spcPct val="90000"/>
              </a:lnSpc>
            </a:pPr>
            <a:r>
              <a:rPr lang="en-US" sz="1800" dirty="0"/>
              <a:t>Usually the attacker does not have access to the reply traffic</a:t>
            </a:r>
          </a:p>
        </p:txBody>
      </p:sp>
      <p:sp>
        <p:nvSpPr>
          <p:cNvPr id="281604" name="Line 4"/>
          <p:cNvSpPr>
            <a:spLocks noChangeShapeType="1"/>
          </p:cNvSpPr>
          <p:nvPr/>
        </p:nvSpPr>
        <p:spPr bwMode="auto">
          <a:xfrm flipV="1">
            <a:off x="2819400" y="3714750"/>
            <a:ext cx="15240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5" name="Line 5"/>
          <p:cNvSpPr>
            <a:spLocks noChangeShapeType="1"/>
          </p:cNvSpPr>
          <p:nvPr/>
        </p:nvSpPr>
        <p:spPr bwMode="auto">
          <a:xfrm flipV="1">
            <a:off x="4800600" y="3714750"/>
            <a:ext cx="16002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6" name="Line 6"/>
          <p:cNvSpPr>
            <a:spLocks noChangeShapeType="1"/>
          </p:cNvSpPr>
          <p:nvPr/>
        </p:nvSpPr>
        <p:spPr bwMode="auto">
          <a:xfrm>
            <a:off x="7239000" y="3771900"/>
            <a:ext cx="685800" cy="74295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07" name="Text Box 7"/>
          <p:cNvSpPr txBox="1">
            <a:spLocks noChangeArrowheads="1"/>
          </p:cNvSpPr>
          <p:nvPr/>
        </p:nvSpPr>
        <p:spPr bwMode="auto">
          <a:xfrm>
            <a:off x="7543801" y="56007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128.111.41.10</a:t>
            </a:r>
          </a:p>
        </p:txBody>
      </p:sp>
      <p:sp>
        <p:nvSpPr>
          <p:cNvPr id="281608" name="Line 8"/>
          <p:cNvSpPr>
            <a:spLocks noChangeShapeType="1"/>
          </p:cNvSpPr>
          <p:nvPr/>
        </p:nvSpPr>
        <p:spPr bwMode="auto">
          <a:xfrm flipV="1">
            <a:off x="2209800" y="44005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0" name="Rectangle 10"/>
          <p:cNvSpPr>
            <a:spLocks noChangeArrowheads="1"/>
          </p:cNvSpPr>
          <p:nvPr/>
        </p:nvSpPr>
        <p:spPr bwMode="auto">
          <a:xfrm>
            <a:off x="3352800" y="3543300"/>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11" name="Rectangle 11"/>
          <p:cNvSpPr>
            <a:spLocks noChangeArrowheads="1"/>
          </p:cNvSpPr>
          <p:nvPr/>
        </p:nvSpPr>
        <p:spPr bwMode="auto">
          <a:xfrm>
            <a:off x="3479801" y="3552825"/>
            <a:ext cx="346075" cy="83344"/>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13" name="Rectangle 13"/>
          <p:cNvSpPr>
            <a:spLocks noChangeArrowheads="1"/>
          </p:cNvSpPr>
          <p:nvPr/>
        </p:nvSpPr>
        <p:spPr bwMode="auto">
          <a:xfrm>
            <a:off x="5334000" y="3543300"/>
            <a:ext cx="533400" cy="1143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14" name="Rectangle 14"/>
          <p:cNvSpPr>
            <a:spLocks noChangeArrowheads="1"/>
          </p:cNvSpPr>
          <p:nvPr/>
        </p:nvSpPr>
        <p:spPr bwMode="auto">
          <a:xfrm>
            <a:off x="5461001" y="3552825"/>
            <a:ext cx="346075" cy="83344"/>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15" name="Line 15"/>
          <p:cNvSpPr>
            <a:spLocks noChangeShapeType="1"/>
          </p:cNvSpPr>
          <p:nvPr/>
        </p:nvSpPr>
        <p:spPr bwMode="auto">
          <a:xfrm flipH="1" flipV="1">
            <a:off x="1600200" y="457200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6" name="Line 16"/>
          <p:cNvSpPr>
            <a:spLocks noChangeShapeType="1"/>
          </p:cNvSpPr>
          <p:nvPr/>
        </p:nvSpPr>
        <p:spPr bwMode="auto">
          <a:xfrm flipH="1" flipV="1">
            <a:off x="1600200" y="542925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7" name="Line 17"/>
          <p:cNvSpPr>
            <a:spLocks noChangeShapeType="1"/>
          </p:cNvSpPr>
          <p:nvPr/>
        </p:nvSpPr>
        <p:spPr bwMode="auto">
          <a:xfrm flipV="1">
            <a:off x="1447800" y="3829050"/>
            <a:ext cx="685800" cy="62865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8" name="Line 18"/>
          <p:cNvSpPr>
            <a:spLocks noChangeShapeType="1"/>
          </p:cNvSpPr>
          <p:nvPr/>
        </p:nvSpPr>
        <p:spPr bwMode="auto">
          <a:xfrm flipH="1" flipV="1">
            <a:off x="7239000" y="457200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19" name="Line 19"/>
          <p:cNvSpPr>
            <a:spLocks noChangeShapeType="1"/>
          </p:cNvSpPr>
          <p:nvPr/>
        </p:nvSpPr>
        <p:spPr bwMode="auto">
          <a:xfrm flipH="1" flipV="1">
            <a:off x="7239000" y="5429250"/>
            <a:ext cx="6096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20" name="Line 20"/>
          <p:cNvSpPr>
            <a:spLocks noChangeShapeType="1"/>
          </p:cNvSpPr>
          <p:nvPr/>
        </p:nvSpPr>
        <p:spPr bwMode="auto">
          <a:xfrm flipV="1">
            <a:off x="7239000" y="44005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22" name="Rectangle 22"/>
          <p:cNvSpPr>
            <a:spLocks noChangeArrowheads="1"/>
          </p:cNvSpPr>
          <p:nvPr/>
        </p:nvSpPr>
        <p:spPr bwMode="auto">
          <a:xfrm rot="18399265">
            <a:off x="1362075" y="3981450"/>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3" name="Rectangle 23"/>
          <p:cNvSpPr>
            <a:spLocks noChangeArrowheads="1"/>
          </p:cNvSpPr>
          <p:nvPr/>
        </p:nvSpPr>
        <p:spPr bwMode="auto">
          <a:xfrm rot="18399265">
            <a:off x="1440881" y="3977291"/>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25" name="Rectangle 25"/>
          <p:cNvSpPr>
            <a:spLocks noChangeArrowheads="1"/>
          </p:cNvSpPr>
          <p:nvPr/>
        </p:nvSpPr>
        <p:spPr bwMode="auto">
          <a:xfrm rot="3043589">
            <a:off x="7572375" y="401002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6" name="Rectangle 26"/>
          <p:cNvSpPr>
            <a:spLocks noChangeArrowheads="1"/>
          </p:cNvSpPr>
          <p:nvPr/>
        </p:nvSpPr>
        <p:spPr bwMode="auto">
          <a:xfrm rot="3043589">
            <a:off x="7664594" y="4044995"/>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28" name="Rectangle 28"/>
          <p:cNvSpPr>
            <a:spLocks noChangeArrowheads="1"/>
          </p:cNvSpPr>
          <p:nvPr/>
        </p:nvSpPr>
        <p:spPr bwMode="auto">
          <a:xfrm rot="16200000">
            <a:off x="2162175" y="498157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29" name="Rectangle 29"/>
          <p:cNvSpPr>
            <a:spLocks noChangeArrowheads="1"/>
          </p:cNvSpPr>
          <p:nvPr/>
        </p:nvSpPr>
        <p:spPr bwMode="auto">
          <a:xfrm rot="16200000">
            <a:off x="2224484" y="4977210"/>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31" name="Rectangle 31"/>
          <p:cNvSpPr>
            <a:spLocks noChangeArrowheads="1"/>
          </p:cNvSpPr>
          <p:nvPr/>
        </p:nvSpPr>
        <p:spPr bwMode="auto">
          <a:xfrm rot="16200000">
            <a:off x="7267575" y="4924425"/>
            <a:ext cx="400050" cy="152400"/>
          </a:xfrm>
          <a:prstGeom prst="rect">
            <a:avLst/>
          </a:prstGeom>
          <a:solidFill>
            <a:srgbClr val="FADC70"/>
          </a:solidFill>
          <a:ln w="9525">
            <a:noFill/>
            <a:miter lim="800000"/>
            <a:headEnd/>
            <a:tailEnd/>
          </a:ln>
          <a:effectLst/>
        </p:spPr>
        <p:txBody>
          <a:bodyPr wrap="none" anchor="ctr">
            <a:prstTxWarp prst="textNoShape">
              <a:avLst/>
            </a:prstTxWarp>
          </a:bodyPr>
          <a:lstStyle/>
          <a:p>
            <a:endParaRPr lang="en-US"/>
          </a:p>
        </p:txBody>
      </p:sp>
      <p:sp>
        <p:nvSpPr>
          <p:cNvPr id="281632" name="Rectangle 32"/>
          <p:cNvSpPr>
            <a:spLocks noChangeArrowheads="1"/>
          </p:cNvSpPr>
          <p:nvPr/>
        </p:nvSpPr>
        <p:spPr bwMode="auto">
          <a:xfrm rot="16200000">
            <a:off x="7329884" y="4920060"/>
            <a:ext cx="259556" cy="111125"/>
          </a:xfrm>
          <a:prstGeom prst="rect">
            <a:avLst/>
          </a:prstGeom>
          <a:solidFill>
            <a:schemeClr val="accent2"/>
          </a:solidFill>
          <a:ln w="9525">
            <a:noFill/>
            <a:miter lim="800000"/>
            <a:headEnd/>
            <a:tailEnd/>
          </a:ln>
          <a:effectLst/>
        </p:spPr>
        <p:txBody>
          <a:bodyPr wrap="none" anchor="ctr">
            <a:prstTxWarp prst="textNoShape">
              <a:avLst/>
            </a:prstTxWarp>
          </a:bodyPr>
          <a:lstStyle/>
          <a:p>
            <a:endParaRPr lang="en-US"/>
          </a:p>
        </p:txBody>
      </p:sp>
      <p:sp>
        <p:nvSpPr>
          <p:cNvPr id="281633" name="Text Box 33"/>
          <p:cNvSpPr txBox="1">
            <a:spLocks noChangeArrowheads="1"/>
          </p:cNvSpPr>
          <p:nvPr/>
        </p:nvSpPr>
        <p:spPr bwMode="auto">
          <a:xfrm>
            <a:off x="838201" y="56007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111.10.20.121</a:t>
            </a:r>
          </a:p>
        </p:txBody>
      </p:sp>
      <p:sp>
        <p:nvSpPr>
          <p:cNvPr id="281634" name="Text Box 34"/>
          <p:cNvSpPr txBox="1">
            <a:spLocks noChangeArrowheads="1"/>
          </p:cNvSpPr>
          <p:nvPr/>
        </p:nvSpPr>
        <p:spPr bwMode="auto">
          <a:xfrm>
            <a:off x="4038602" y="4457702"/>
            <a:ext cx="1307315" cy="328657"/>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t>From</a:t>
            </a:r>
            <a:r>
              <a:rPr lang="en-US" sz="800">
                <a:latin typeface="Courier New" charset="0"/>
              </a:rPr>
              <a:t> 128.111.41.135</a:t>
            </a:r>
          </a:p>
          <a:p>
            <a:pPr eaLnBrk="0" hangingPunct="0"/>
            <a:r>
              <a:rPr lang="en-US" sz="800"/>
              <a:t>To    </a:t>
            </a:r>
            <a:r>
              <a:rPr lang="en-US" sz="800">
                <a:latin typeface="Courier New" charset="0"/>
              </a:rPr>
              <a:t> 128.111.41.10</a:t>
            </a:r>
          </a:p>
        </p:txBody>
      </p:sp>
      <p:sp>
        <p:nvSpPr>
          <p:cNvPr id="281635" name="Rectangle 35"/>
          <p:cNvSpPr>
            <a:spLocks noChangeArrowheads="1"/>
          </p:cNvSpPr>
          <p:nvPr/>
        </p:nvSpPr>
        <p:spPr bwMode="auto">
          <a:xfrm>
            <a:off x="3733802" y="4401742"/>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281647" name="Text Box 47"/>
          <p:cNvSpPr txBox="1">
            <a:spLocks noChangeArrowheads="1"/>
          </p:cNvSpPr>
          <p:nvPr/>
        </p:nvSpPr>
        <p:spPr bwMode="auto">
          <a:xfrm>
            <a:off x="5715001" y="5143501"/>
            <a:ext cx="1026789"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128.111.41.135</a:t>
            </a:r>
          </a:p>
        </p:txBody>
      </p:sp>
      <p:sp>
        <p:nvSpPr>
          <p:cNvPr id="281648" name="Line 48"/>
          <p:cNvSpPr>
            <a:spLocks noChangeShapeType="1"/>
          </p:cNvSpPr>
          <p:nvPr/>
        </p:nvSpPr>
        <p:spPr bwMode="auto">
          <a:xfrm flipH="1" flipV="1">
            <a:off x="6324600" y="4914900"/>
            <a:ext cx="914400" cy="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281650" name="Line 50"/>
          <p:cNvSpPr>
            <a:spLocks noChangeShapeType="1"/>
          </p:cNvSpPr>
          <p:nvPr/>
        </p:nvSpPr>
        <p:spPr bwMode="auto">
          <a:xfrm>
            <a:off x="6705600" y="5086350"/>
            <a:ext cx="914400" cy="228600"/>
          </a:xfrm>
          <a:prstGeom prst="line">
            <a:avLst/>
          </a:prstGeom>
          <a:noFill/>
          <a:ln w="38100">
            <a:solidFill>
              <a:schemeClr val="accent3">
                <a:lumMod val="60000"/>
                <a:lumOff val="40000"/>
              </a:schemeClr>
            </a:solidFill>
            <a:round/>
            <a:headEnd type="triangle" w="med" len="med"/>
            <a:tailEnd type="triangle" w="med" len="med"/>
          </a:ln>
          <a:effectLst/>
        </p:spPr>
        <p:txBody>
          <a:bodyPr wrap="none" lIns="81640" tIns="40819" rIns="81640" bIns="40819" anchor="ctr">
            <a:prstTxWarp prst="textNoShape">
              <a:avLst/>
            </a:prstTxWarp>
          </a:bodyPr>
          <a:lstStyle/>
          <a:p>
            <a:endParaRPr lang="en-US">
              <a:solidFill>
                <a:schemeClr val="accent3">
                  <a:lumMod val="60000"/>
                  <a:lumOff val="40000"/>
                </a:schemeClr>
              </a:solidFill>
            </a:endParaRPr>
          </a:p>
        </p:txBody>
      </p:sp>
      <p:sp>
        <p:nvSpPr>
          <p:cNvPr id="281651" name="Text Box 51"/>
          <p:cNvSpPr txBox="1">
            <a:spLocks noChangeArrowheads="1"/>
          </p:cNvSpPr>
          <p:nvPr/>
        </p:nvSpPr>
        <p:spPr bwMode="auto">
          <a:xfrm>
            <a:off x="6705602" y="5200651"/>
            <a:ext cx="682132" cy="359434"/>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dirty="0">
                <a:solidFill>
                  <a:schemeClr val="accent3">
                    <a:lumMod val="60000"/>
                    <a:lumOff val="40000"/>
                  </a:schemeClr>
                </a:solidFill>
              </a:rPr>
              <a:t>Trust</a:t>
            </a:r>
          </a:p>
        </p:txBody>
      </p:sp>
      <p:pic>
        <p:nvPicPr>
          <p:cNvPr id="52" name="Picture 51"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44" y="4365081"/>
            <a:ext cx="896025" cy="435518"/>
          </a:xfrm>
          <a:prstGeom prst="rect">
            <a:avLst/>
          </a:prstGeom>
        </p:spPr>
      </p:pic>
      <p:pic>
        <p:nvPicPr>
          <p:cNvPr id="53" name="Picture 52"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959" y="3581354"/>
            <a:ext cx="896025" cy="435518"/>
          </a:xfrm>
          <a:prstGeom prst="rect">
            <a:avLst/>
          </a:prstGeom>
        </p:spPr>
      </p:pic>
      <p:pic>
        <p:nvPicPr>
          <p:cNvPr id="54" name="Picture 53"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877" y="3529400"/>
            <a:ext cx="896025" cy="435518"/>
          </a:xfrm>
          <a:prstGeom prst="rect">
            <a:avLst/>
          </a:prstGeom>
        </p:spPr>
      </p:pic>
      <p:pic>
        <p:nvPicPr>
          <p:cNvPr id="55" name="Picture 54"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3543300"/>
            <a:ext cx="896025" cy="435518"/>
          </a:xfrm>
          <a:prstGeom prst="rect">
            <a:avLst/>
          </a:prstGeom>
        </p:spPr>
      </p:pic>
      <p:pic>
        <p:nvPicPr>
          <p:cNvPr id="56" name="Picture 55" descr="router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207" y="4422232"/>
            <a:ext cx="896025" cy="435518"/>
          </a:xfrm>
          <a:prstGeom prst="rect">
            <a:avLst/>
          </a:prstGeom>
        </p:spPr>
      </p:pic>
      <p:pic>
        <p:nvPicPr>
          <p:cNvPr id="57" name="Picture 56"/>
          <p:cNvPicPr>
            <a:picLocks noChangeAspect="1"/>
          </p:cNvPicPr>
          <p:nvPr/>
        </p:nvPicPr>
        <p:blipFill>
          <a:blip r:embed="rId4"/>
          <a:stretch>
            <a:fillRect/>
          </a:stretch>
        </p:blipFill>
        <p:spPr>
          <a:xfrm>
            <a:off x="933543" y="5002683"/>
            <a:ext cx="860606" cy="557403"/>
          </a:xfrm>
          <a:prstGeom prst="rect">
            <a:avLst/>
          </a:prstGeom>
        </p:spPr>
      </p:pic>
      <p:pic>
        <p:nvPicPr>
          <p:cNvPr id="58" name="Picture 57"/>
          <p:cNvPicPr>
            <a:picLocks noChangeAspect="1"/>
          </p:cNvPicPr>
          <p:nvPr/>
        </p:nvPicPr>
        <p:blipFill>
          <a:blip r:embed="rId4"/>
          <a:stretch>
            <a:fillRect/>
          </a:stretch>
        </p:blipFill>
        <p:spPr>
          <a:xfrm>
            <a:off x="7704625" y="5036249"/>
            <a:ext cx="860606" cy="557403"/>
          </a:xfrm>
          <a:prstGeom prst="rect">
            <a:avLst/>
          </a:prstGeom>
        </p:spPr>
      </p:pic>
      <p:pic>
        <p:nvPicPr>
          <p:cNvPr id="2" name="Picture 1" descr="serve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076" y="4101196"/>
            <a:ext cx="853797" cy="1035050"/>
          </a:xfrm>
          <a:prstGeom prst="rect">
            <a:avLst/>
          </a:prstGeom>
        </p:spPr>
      </p:pic>
      <p:pic>
        <p:nvPicPr>
          <p:cNvPr id="42" name="Picture 41"/>
          <p:cNvPicPr>
            <a:picLocks noChangeAspect="1"/>
          </p:cNvPicPr>
          <p:nvPr/>
        </p:nvPicPr>
        <p:blipFill>
          <a:blip r:embed="rId6"/>
          <a:stretch>
            <a:fillRect/>
          </a:stretch>
        </p:blipFill>
        <p:spPr>
          <a:xfrm>
            <a:off x="490603" y="4984541"/>
            <a:ext cx="499963" cy="578905"/>
          </a:xfrm>
          <a:prstGeom prst="rect">
            <a:avLst/>
          </a:prstGeom>
        </p:spPr>
      </p:pic>
    </p:spTree>
    <p:extLst>
      <p:ext uri="{BB962C8B-B14F-4D97-AF65-F5344CB8AC3E}">
        <p14:creationId xmlns:p14="http://schemas.microsoft.com/office/powerpoint/2010/main" val="3073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16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16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16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16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16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16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16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16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16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1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1" grpId="0" animBg="1"/>
      <p:bldP spid="281613" grpId="0" animBg="1"/>
      <p:bldP spid="281623" grpId="0" animBg="1"/>
      <p:bldP spid="281626" grpId="0" animBg="1"/>
      <p:bldP spid="281629" grpId="0" animBg="1"/>
      <p:bldP spid="281632" grpId="0" animBg="1"/>
      <p:bldP spid="281634" grpId="0"/>
      <p:bldP spid="281635" grpId="0" animBg="1"/>
      <p:bldP spid="281650" grpId="0" animBg="1"/>
      <p:bldP spid="28165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smtClean="0"/>
              <a:t>Man-in-the-middle Attacks</a:t>
            </a:r>
            <a:endParaRPr lang="en-US"/>
          </a:p>
        </p:txBody>
      </p:sp>
      <p:sp>
        <p:nvSpPr>
          <p:cNvPr id="282627" name="Rectangle 3"/>
          <p:cNvSpPr>
            <a:spLocks noGrp="1" noChangeArrowheads="1"/>
          </p:cNvSpPr>
          <p:nvPr>
            <p:ph type="body" idx="1"/>
          </p:nvPr>
        </p:nvSpPr>
        <p:spPr/>
        <p:txBody>
          <a:bodyPr/>
          <a:lstStyle/>
          <a:p>
            <a:r>
              <a:rPr lang="en-US" dirty="0" smtClean="0"/>
              <a:t>An attacker that has control of a gateway used in the delivery process can </a:t>
            </a:r>
          </a:p>
          <a:p>
            <a:pPr lvl="1"/>
            <a:r>
              <a:rPr lang="en-US" dirty="0" smtClean="0"/>
              <a:t>Sniff the traffic</a:t>
            </a:r>
          </a:p>
          <a:p>
            <a:pPr lvl="1"/>
            <a:r>
              <a:rPr lang="en-US" dirty="0" smtClean="0"/>
              <a:t>Intercept/block traffic</a:t>
            </a:r>
          </a:p>
          <a:p>
            <a:pPr lvl="1"/>
            <a:r>
              <a:rPr lang="en-US" dirty="0" smtClean="0"/>
              <a:t>Modify traffic</a:t>
            </a:r>
          </a:p>
          <a:p>
            <a:r>
              <a:rPr lang="en-US" dirty="0" smtClean="0"/>
              <a:t>Perform a full man-in-the-middle attack</a:t>
            </a:r>
            <a:endParaRPr lang="en-US" dirty="0"/>
          </a:p>
        </p:txBody>
      </p:sp>
    </p:spTree>
    <p:extLst>
      <p:ext uri="{BB962C8B-B14F-4D97-AF65-F5344CB8AC3E}">
        <p14:creationId xmlns:p14="http://schemas.microsoft.com/office/powerpoint/2010/main" val="10091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Fragmentation</a:t>
            </a:r>
          </a:p>
        </p:txBody>
      </p:sp>
      <p:sp>
        <p:nvSpPr>
          <p:cNvPr id="294915" name="Rectangle 3"/>
          <p:cNvSpPr>
            <a:spLocks noGrp="1" noChangeArrowheads="1"/>
          </p:cNvSpPr>
          <p:nvPr>
            <p:ph type="body" idx="1"/>
          </p:nvPr>
        </p:nvSpPr>
        <p:spPr/>
        <p:txBody>
          <a:bodyPr>
            <a:normAutofit fontScale="85000" lnSpcReduction="20000"/>
          </a:bodyPr>
          <a:lstStyle/>
          <a:p>
            <a:r>
              <a:rPr lang="en-US" dirty="0"/>
              <a:t>When a datagram is encapsulated in lower level protocols (e.g., Ethernet) it may be necessary to split the datagram in smaller portions</a:t>
            </a:r>
          </a:p>
          <a:p>
            <a:r>
              <a:rPr lang="en-US" dirty="0"/>
              <a:t>This happens when the datagram size is bigger than the data link layer MTU (Maximum Transmission Unit)</a:t>
            </a:r>
          </a:p>
          <a:p>
            <a:r>
              <a:rPr lang="en-US" dirty="0"/>
              <a:t>Fragmentation can be performed at the source host or at an intermediate step in datagram delivery</a:t>
            </a:r>
          </a:p>
          <a:p>
            <a:r>
              <a:rPr lang="en-US" dirty="0"/>
              <a:t>If the datagram has the </a:t>
            </a:r>
            <a:r>
              <a:rPr lang="en-US" dirty="0" smtClean="0"/>
              <a:t>"do </a:t>
            </a:r>
            <a:r>
              <a:rPr lang="en-US" dirty="0"/>
              <a:t>not </a:t>
            </a:r>
            <a:r>
              <a:rPr lang="en-US" dirty="0" smtClean="0"/>
              <a:t>fragment" </a:t>
            </a:r>
            <a:r>
              <a:rPr lang="en-US" dirty="0"/>
              <a:t>flag set, an ICMP error message is sent back to the originator</a:t>
            </a:r>
          </a:p>
          <a:p>
            <a:endParaRPr lang="en-US" dirty="0"/>
          </a:p>
        </p:txBody>
      </p:sp>
    </p:spTree>
    <p:extLst>
      <p:ext uri="{BB962C8B-B14F-4D97-AF65-F5344CB8AC3E}">
        <p14:creationId xmlns:p14="http://schemas.microsoft.com/office/powerpoint/2010/main" val="3556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IP Datagram</a:t>
            </a:r>
          </a:p>
        </p:txBody>
      </p:sp>
      <p:sp>
        <p:nvSpPr>
          <p:cNvPr id="295939" name="Rectangle 3"/>
          <p:cNvSpPr>
            <a:spLocks noChangeArrowheads="1"/>
          </p:cNvSpPr>
          <p:nvPr/>
        </p:nvSpPr>
        <p:spPr bwMode="auto">
          <a:xfrm>
            <a:off x="762000" y="337185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295940" name="Rectangle 4"/>
          <p:cNvSpPr>
            <a:spLocks noChangeArrowheads="1"/>
          </p:cNvSpPr>
          <p:nvPr/>
        </p:nvSpPr>
        <p:spPr bwMode="auto">
          <a:xfrm>
            <a:off x="762000" y="337185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Version</a:t>
            </a:r>
            <a:endParaRPr lang="it-IT">
              <a:latin typeface="Roboto Light"/>
              <a:cs typeface="Roboto Light"/>
            </a:endParaRPr>
          </a:p>
        </p:txBody>
      </p:sp>
      <p:sp>
        <p:nvSpPr>
          <p:cNvPr id="295941" name="Rectangle 5"/>
          <p:cNvSpPr>
            <a:spLocks noChangeArrowheads="1"/>
          </p:cNvSpPr>
          <p:nvPr/>
        </p:nvSpPr>
        <p:spPr bwMode="auto">
          <a:xfrm>
            <a:off x="1752600" y="337185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HL</a:t>
            </a:r>
            <a:endParaRPr lang="it-IT">
              <a:latin typeface="Roboto Light"/>
              <a:cs typeface="Roboto Light"/>
            </a:endParaRPr>
          </a:p>
        </p:txBody>
      </p:sp>
      <p:sp>
        <p:nvSpPr>
          <p:cNvPr id="295942" name="Rectangle 6"/>
          <p:cNvSpPr>
            <a:spLocks noChangeArrowheads="1"/>
          </p:cNvSpPr>
          <p:nvPr/>
        </p:nvSpPr>
        <p:spPr bwMode="auto">
          <a:xfrm>
            <a:off x="2743200" y="33718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Service type (TOS)</a:t>
            </a:r>
            <a:endParaRPr lang="it-IT">
              <a:latin typeface="Roboto Light"/>
              <a:cs typeface="Roboto Light"/>
            </a:endParaRPr>
          </a:p>
        </p:txBody>
      </p:sp>
      <p:sp>
        <p:nvSpPr>
          <p:cNvPr id="295943" name="Rectangle 7"/>
          <p:cNvSpPr>
            <a:spLocks noChangeArrowheads="1"/>
          </p:cNvSpPr>
          <p:nvPr/>
        </p:nvSpPr>
        <p:spPr bwMode="auto">
          <a:xfrm>
            <a:off x="4648200" y="39433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Header</a:t>
            </a:r>
            <a:r>
              <a:rPr lang="it-IT" sz="1500" dirty="0">
                <a:latin typeface="Roboto Light"/>
                <a:cs typeface="Roboto Light"/>
              </a:rPr>
              <a:t> </a:t>
            </a:r>
            <a:r>
              <a:rPr lang="it-IT" sz="1500" dirty="0" err="1">
                <a:latin typeface="Roboto Light"/>
                <a:cs typeface="Roboto Light"/>
              </a:rPr>
              <a:t>checksum</a:t>
            </a:r>
            <a:endParaRPr lang="it-IT" dirty="0">
              <a:latin typeface="Roboto Light"/>
              <a:cs typeface="Roboto Light"/>
            </a:endParaRPr>
          </a:p>
        </p:txBody>
      </p:sp>
      <p:sp>
        <p:nvSpPr>
          <p:cNvPr id="295944" name="Rectangle 8"/>
          <p:cNvSpPr>
            <a:spLocks noChangeArrowheads="1"/>
          </p:cNvSpPr>
          <p:nvPr/>
        </p:nvSpPr>
        <p:spPr bwMode="auto">
          <a:xfrm>
            <a:off x="762000" y="365760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Identifier</a:t>
            </a:r>
            <a:endParaRPr lang="it-IT">
              <a:latin typeface="Roboto Light"/>
              <a:cs typeface="Roboto Light"/>
            </a:endParaRPr>
          </a:p>
        </p:txBody>
      </p:sp>
      <p:sp>
        <p:nvSpPr>
          <p:cNvPr id="295945" name="Rectangle 9"/>
          <p:cNvSpPr>
            <a:spLocks noChangeArrowheads="1"/>
          </p:cNvSpPr>
          <p:nvPr/>
        </p:nvSpPr>
        <p:spPr bwMode="auto">
          <a:xfrm>
            <a:off x="4648200" y="3657601"/>
            <a:ext cx="838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Flags</a:t>
            </a:r>
            <a:endParaRPr lang="it-IT">
              <a:latin typeface="Roboto Light"/>
              <a:cs typeface="Roboto Light"/>
            </a:endParaRPr>
          </a:p>
        </p:txBody>
      </p:sp>
      <p:sp>
        <p:nvSpPr>
          <p:cNvPr id="295946" name="Rectangle 10"/>
          <p:cNvSpPr>
            <a:spLocks noChangeArrowheads="1"/>
          </p:cNvSpPr>
          <p:nvPr/>
        </p:nvSpPr>
        <p:spPr bwMode="auto">
          <a:xfrm>
            <a:off x="5486400" y="3657601"/>
            <a:ext cx="29718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Fragment offset (13 bit)</a:t>
            </a:r>
            <a:endParaRPr lang="it-IT">
              <a:latin typeface="Roboto Light"/>
              <a:cs typeface="Roboto Light"/>
            </a:endParaRPr>
          </a:p>
        </p:txBody>
      </p:sp>
      <p:sp>
        <p:nvSpPr>
          <p:cNvPr id="295947" name="Rectangle 11"/>
          <p:cNvSpPr>
            <a:spLocks noChangeArrowheads="1"/>
          </p:cNvSpPr>
          <p:nvPr/>
        </p:nvSpPr>
        <p:spPr bwMode="auto">
          <a:xfrm>
            <a:off x="762000" y="394335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Time To Live</a:t>
            </a:r>
            <a:endParaRPr lang="it-IT">
              <a:latin typeface="Roboto Light"/>
              <a:cs typeface="Roboto Light"/>
            </a:endParaRPr>
          </a:p>
        </p:txBody>
      </p:sp>
      <p:sp>
        <p:nvSpPr>
          <p:cNvPr id="295948" name="Rectangle 12"/>
          <p:cNvSpPr>
            <a:spLocks noChangeArrowheads="1"/>
          </p:cNvSpPr>
          <p:nvPr/>
        </p:nvSpPr>
        <p:spPr bwMode="auto">
          <a:xfrm>
            <a:off x="2743200" y="39433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Protocol</a:t>
            </a:r>
            <a:endParaRPr lang="it-IT">
              <a:latin typeface="Roboto Light"/>
              <a:cs typeface="Roboto Light"/>
            </a:endParaRPr>
          </a:p>
        </p:txBody>
      </p:sp>
      <p:sp>
        <p:nvSpPr>
          <p:cNvPr id="295949" name="Rectangle 13"/>
          <p:cNvSpPr>
            <a:spLocks noChangeArrowheads="1"/>
          </p:cNvSpPr>
          <p:nvPr/>
        </p:nvSpPr>
        <p:spPr bwMode="auto">
          <a:xfrm>
            <a:off x="762000" y="4229100"/>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Source IP address</a:t>
            </a:r>
            <a:endParaRPr lang="it-IT">
              <a:latin typeface="Roboto Light"/>
              <a:cs typeface="Roboto Light"/>
            </a:endParaRPr>
          </a:p>
        </p:txBody>
      </p:sp>
      <p:sp>
        <p:nvSpPr>
          <p:cNvPr id="295950" name="Rectangle 14"/>
          <p:cNvSpPr>
            <a:spLocks noChangeArrowheads="1"/>
          </p:cNvSpPr>
          <p:nvPr/>
        </p:nvSpPr>
        <p:spPr bwMode="auto">
          <a:xfrm>
            <a:off x="762000" y="4514851"/>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Destination IP address</a:t>
            </a:r>
            <a:endParaRPr lang="it-IT">
              <a:latin typeface="Roboto Light"/>
              <a:cs typeface="Roboto Light"/>
            </a:endParaRPr>
          </a:p>
        </p:txBody>
      </p:sp>
      <p:sp>
        <p:nvSpPr>
          <p:cNvPr id="295951" name="Rectangle 15"/>
          <p:cNvSpPr>
            <a:spLocks noChangeArrowheads="1"/>
          </p:cNvSpPr>
          <p:nvPr/>
        </p:nvSpPr>
        <p:spPr bwMode="auto">
          <a:xfrm>
            <a:off x="762000" y="480060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Options</a:t>
            </a:r>
            <a:endParaRPr lang="it-IT">
              <a:latin typeface="Roboto Light"/>
              <a:cs typeface="Roboto Light"/>
            </a:endParaRPr>
          </a:p>
        </p:txBody>
      </p:sp>
      <p:sp>
        <p:nvSpPr>
          <p:cNvPr id="295952" name="Rectangle 16"/>
          <p:cNvSpPr>
            <a:spLocks noChangeArrowheads="1"/>
          </p:cNvSpPr>
          <p:nvPr/>
        </p:nvSpPr>
        <p:spPr bwMode="auto">
          <a:xfrm>
            <a:off x="6096000" y="480060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Padding</a:t>
            </a:r>
            <a:endParaRPr lang="it-IT">
              <a:latin typeface="Roboto Light"/>
              <a:cs typeface="Roboto Light"/>
            </a:endParaRPr>
          </a:p>
        </p:txBody>
      </p:sp>
      <p:sp>
        <p:nvSpPr>
          <p:cNvPr id="295953" name="Rectangle 17"/>
          <p:cNvSpPr>
            <a:spLocks noChangeArrowheads="1"/>
          </p:cNvSpPr>
          <p:nvPr/>
        </p:nvSpPr>
        <p:spPr bwMode="auto">
          <a:xfrm>
            <a:off x="762000" y="50863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Data</a:t>
            </a:r>
            <a:endParaRPr lang="it-IT">
              <a:latin typeface="Roboto Light"/>
              <a:cs typeface="Roboto Light"/>
            </a:endParaRPr>
          </a:p>
        </p:txBody>
      </p:sp>
      <p:sp>
        <p:nvSpPr>
          <p:cNvPr id="295954" name="Rectangle 18"/>
          <p:cNvSpPr>
            <a:spLocks noChangeArrowheads="1"/>
          </p:cNvSpPr>
          <p:nvPr/>
        </p:nvSpPr>
        <p:spPr bwMode="auto">
          <a:xfrm>
            <a:off x="4648200" y="33718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Total length</a:t>
            </a:r>
            <a:endParaRPr lang="it-IT">
              <a:latin typeface="Roboto Light"/>
              <a:cs typeface="Roboto Light"/>
            </a:endParaRPr>
          </a:p>
        </p:txBody>
      </p:sp>
      <p:sp>
        <p:nvSpPr>
          <p:cNvPr id="295955" name="Text Box 19"/>
          <p:cNvSpPr txBox="1">
            <a:spLocks noChangeArrowheads="1"/>
          </p:cNvSpPr>
          <p:nvPr/>
        </p:nvSpPr>
        <p:spPr bwMode="auto">
          <a:xfrm>
            <a:off x="704498"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295956" name="Text Box 20"/>
          <p:cNvSpPr txBox="1">
            <a:spLocks noChangeArrowheads="1"/>
          </p:cNvSpPr>
          <p:nvPr/>
        </p:nvSpPr>
        <p:spPr bwMode="auto">
          <a:xfrm>
            <a:off x="1695099"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295957" name="Text Box 21"/>
          <p:cNvSpPr txBox="1">
            <a:spLocks noChangeArrowheads="1"/>
          </p:cNvSpPr>
          <p:nvPr/>
        </p:nvSpPr>
        <p:spPr bwMode="auto">
          <a:xfrm>
            <a:off x="2685698" y="30669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295958" name="Text Box 22"/>
          <p:cNvSpPr txBox="1">
            <a:spLocks noChangeArrowheads="1"/>
          </p:cNvSpPr>
          <p:nvPr/>
        </p:nvSpPr>
        <p:spPr bwMode="auto">
          <a:xfrm>
            <a:off x="3475809"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295959" name="Text Box 23"/>
          <p:cNvSpPr txBox="1">
            <a:spLocks noChangeArrowheads="1"/>
          </p:cNvSpPr>
          <p:nvPr/>
        </p:nvSpPr>
        <p:spPr bwMode="auto">
          <a:xfrm>
            <a:off x="45997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295960" name="Text Box 24"/>
          <p:cNvSpPr txBox="1">
            <a:spLocks noChangeArrowheads="1"/>
          </p:cNvSpPr>
          <p:nvPr/>
        </p:nvSpPr>
        <p:spPr bwMode="auto">
          <a:xfrm>
            <a:off x="55141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295961" name="Text Box 25"/>
          <p:cNvSpPr txBox="1">
            <a:spLocks noChangeArrowheads="1"/>
          </p:cNvSpPr>
          <p:nvPr/>
        </p:nvSpPr>
        <p:spPr bwMode="auto">
          <a:xfrm>
            <a:off x="63523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295962" name="Text Box 26"/>
          <p:cNvSpPr txBox="1">
            <a:spLocks noChangeArrowheads="1"/>
          </p:cNvSpPr>
          <p:nvPr/>
        </p:nvSpPr>
        <p:spPr bwMode="auto">
          <a:xfrm>
            <a:off x="72667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295963" name="Text Box 27"/>
          <p:cNvSpPr txBox="1">
            <a:spLocks noChangeArrowheads="1"/>
          </p:cNvSpPr>
          <p:nvPr/>
        </p:nvSpPr>
        <p:spPr bwMode="auto">
          <a:xfrm>
            <a:off x="8181160" y="30669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
        <p:nvSpPr>
          <p:cNvPr id="295964" name="Rectangle 28"/>
          <p:cNvSpPr>
            <a:spLocks noChangeArrowheads="1"/>
          </p:cNvSpPr>
          <p:nvPr/>
        </p:nvSpPr>
        <p:spPr bwMode="auto">
          <a:xfrm>
            <a:off x="64008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200">
                <a:latin typeface="Roboto Light"/>
                <a:cs typeface="Roboto Light"/>
              </a:rPr>
              <a:t>Reserved</a:t>
            </a:r>
          </a:p>
        </p:txBody>
      </p:sp>
      <p:sp>
        <p:nvSpPr>
          <p:cNvPr id="295965" name="Rectangle 29"/>
          <p:cNvSpPr>
            <a:spLocks noChangeArrowheads="1"/>
          </p:cNvSpPr>
          <p:nvPr/>
        </p:nvSpPr>
        <p:spPr bwMode="auto">
          <a:xfrm>
            <a:off x="68580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100">
                <a:latin typeface="Roboto Light"/>
                <a:cs typeface="Roboto Light"/>
              </a:rPr>
              <a:t>Don’t Fragment</a:t>
            </a:r>
          </a:p>
        </p:txBody>
      </p:sp>
      <p:sp>
        <p:nvSpPr>
          <p:cNvPr id="295966" name="Rectangle 30"/>
          <p:cNvSpPr>
            <a:spLocks noChangeArrowheads="1"/>
          </p:cNvSpPr>
          <p:nvPr/>
        </p:nvSpPr>
        <p:spPr bwMode="auto">
          <a:xfrm>
            <a:off x="7315200" y="1714500"/>
            <a:ext cx="457200" cy="1085850"/>
          </a:xfrm>
          <a:prstGeom prst="rect">
            <a:avLst/>
          </a:prstGeom>
          <a:solidFill>
            <a:schemeClr val="bg1"/>
          </a:solidFill>
          <a:ln w="9525">
            <a:solidFill>
              <a:schemeClr val="tx1"/>
            </a:solidFill>
            <a:miter lim="800000"/>
            <a:headEnd/>
            <a:tailEnd/>
          </a:ln>
          <a:effectLst/>
        </p:spPr>
        <p:txBody>
          <a:bodyPr vert="eaVert" wrap="none" lIns="81640" tIns="40819" rIns="81640" bIns="40819" anchor="b">
            <a:prstTxWarp prst="textNoShape">
              <a:avLst/>
            </a:prstTxWarp>
          </a:bodyPr>
          <a:lstStyle/>
          <a:p>
            <a:pPr algn="ctr"/>
            <a:r>
              <a:rPr lang="en-US" sz="1100">
                <a:latin typeface="Roboto Light"/>
                <a:cs typeface="Roboto Light"/>
              </a:rPr>
              <a:t>More Fragments</a:t>
            </a:r>
          </a:p>
        </p:txBody>
      </p:sp>
      <p:sp>
        <p:nvSpPr>
          <p:cNvPr id="295967" name="Line 31"/>
          <p:cNvSpPr>
            <a:spLocks noChangeShapeType="1"/>
          </p:cNvSpPr>
          <p:nvPr/>
        </p:nvSpPr>
        <p:spPr bwMode="auto">
          <a:xfrm flipV="1">
            <a:off x="4648200" y="1714500"/>
            <a:ext cx="1752600" cy="194310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latin typeface="Roboto Light"/>
              <a:cs typeface="Roboto Light"/>
            </a:endParaRPr>
          </a:p>
        </p:txBody>
      </p:sp>
      <p:sp>
        <p:nvSpPr>
          <p:cNvPr id="295968" name="Line 32"/>
          <p:cNvSpPr>
            <a:spLocks noChangeShapeType="1"/>
          </p:cNvSpPr>
          <p:nvPr/>
        </p:nvSpPr>
        <p:spPr bwMode="auto">
          <a:xfrm flipV="1">
            <a:off x="5486400" y="2800350"/>
            <a:ext cx="2286000" cy="85725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3236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9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9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5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64" grpId="0" animBg="1"/>
      <p:bldP spid="295965" grpId="0" animBg="1"/>
      <p:bldP spid="295966" grpId="0" animBg="1"/>
      <p:bldP spid="295967" grpId="0" animBg="1"/>
      <p:bldP spid="29596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Fragmentation</a:t>
            </a:r>
          </a:p>
        </p:txBody>
      </p:sp>
      <p:sp>
        <p:nvSpPr>
          <p:cNvPr id="296963" name="Rectangle 3"/>
          <p:cNvSpPr>
            <a:spLocks noGrp="1" noChangeArrowheads="1"/>
          </p:cNvSpPr>
          <p:nvPr>
            <p:ph type="body" idx="1"/>
          </p:nvPr>
        </p:nvSpPr>
        <p:spPr/>
        <p:txBody>
          <a:bodyPr>
            <a:normAutofit fontScale="77500" lnSpcReduction="20000"/>
          </a:bodyPr>
          <a:lstStyle/>
          <a:p>
            <a:r>
              <a:rPr lang="en-US" dirty="0"/>
              <a:t>If the datagram can be fragmented:</a:t>
            </a:r>
          </a:p>
          <a:p>
            <a:pPr lvl="1"/>
            <a:r>
              <a:rPr lang="en-US" dirty="0"/>
              <a:t>The header is copied in each fragment </a:t>
            </a:r>
          </a:p>
          <a:p>
            <a:pPr lvl="2"/>
            <a:r>
              <a:rPr lang="en-US" dirty="0"/>
              <a:t>In particular, the “datagram id” is copied in each fragment</a:t>
            </a:r>
          </a:p>
          <a:p>
            <a:pPr lvl="1"/>
            <a:r>
              <a:rPr lang="en-US" dirty="0"/>
              <a:t>T</a:t>
            </a:r>
            <a:r>
              <a:rPr lang="en-US" dirty="0" smtClean="0"/>
              <a:t>he </a:t>
            </a:r>
            <a:r>
              <a:rPr lang="en-US" dirty="0"/>
              <a:t>“more fragments” flag is set with the exception of the last fragment</a:t>
            </a:r>
          </a:p>
          <a:p>
            <a:pPr lvl="1"/>
            <a:r>
              <a:rPr lang="en-US" dirty="0"/>
              <a:t>The “fragmentation offset”  field contains the position of the fragment with respect to the original datagram expressed in 8 byte units</a:t>
            </a:r>
          </a:p>
          <a:p>
            <a:pPr lvl="1"/>
            <a:r>
              <a:rPr lang="en-US" dirty="0"/>
              <a:t>The “total length field” is changed to match the size of the fragment</a:t>
            </a:r>
          </a:p>
          <a:p>
            <a:r>
              <a:rPr lang="en-US" dirty="0"/>
              <a:t>Each fragment is then delivered as a separate datagram</a:t>
            </a:r>
          </a:p>
          <a:p>
            <a:r>
              <a:rPr lang="en-US" dirty="0"/>
              <a:t>If one fragment is lost the entire datagram is discarded after a timeout</a:t>
            </a:r>
          </a:p>
        </p:txBody>
      </p:sp>
    </p:spTree>
    <p:extLst>
      <p:ext uri="{BB962C8B-B14F-4D97-AF65-F5344CB8AC3E}">
        <p14:creationId xmlns:p14="http://schemas.microsoft.com/office/powerpoint/2010/main" val="3295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Fragmentation</a:t>
            </a:r>
          </a:p>
        </p:txBody>
      </p:sp>
      <p:sp>
        <p:nvSpPr>
          <p:cNvPr id="297987" name="Rectangle 3"/>
          <p:cNvSpPr>
            <a:spLocks noGrp="1" noChangeArrowheads="1"/>
          </p:cNvSpPr>
          <p:nvPr>
            <p:ph type="body" idx="1"/>
          </p:nvPr>
        </p:nvSpPr>
        <p:spPr/>
        <p:txBody>
          <a:bodyPr>
            <a:normAutofit/>
          </a:bodyPr>
          <a:lstStyle/>
          <a:p>
            <a:pPr>
              <a:buFontTx/>
              <a:buNone/>
            </a:pPr>
            <a:r>
              <a:rPr lang="en-US" sz="1100" b="1" dirty="0">
                <a:latin typeface="Courier New" charset="0"/>
                <a:ea typeface="MS Mincho" pitchFamily="49" charset="-128"/>
                <a:cs typeface="MS Mincho" pitchFamily="49" charset="-128"/>
              </a:rPr>
              <a:t>09:52:32.150083 &lt; 128.111.48.69 &gt; 128.111.48.70: (frag 36542:928@31080) </a:t>
            </a:r>
          </a:p>
          <a:p>
            <a:pPr>
              <a:buFontTx/>
              <a:buNone/>
            </a:pPr>
            <a:r>
              <a:rPr lang="en-US" sz="1100" b="1" dirty="0">
                <a:latin typeface="Courier New" charset="0"/>
                <a:ea typeface="MS Mincho" pitchFamily="49" charset="-128"/>
                <a:cs typeface="MS Mincho" pitchFamily="49" charset="-128"/>
              </a:rPr>
              <a:t>09:52:32.151231 &lt; 128.111.48.69 &gt; 128.111.48.70: (frag 36542:1480@29600+) </a:t>
            </a:r>
          </a:p>
          <a:p>
            <a:pPr>
              <a:buFontTx/>
              <a:buNone/>
            </a:pPr>
            <a:r>
              <a:rPr lang="en-US" sz="1100" b="1" dirty="0">
                <a:latin typeface="Courier New" charset="0"/>
                <a:ea typeface="MS Mincho" pitchFamily="49" charset="-128"/>
                <a:cs typeface="MS Mincho" pitchFamily="49" charset="-128"/>
              </a:rPr>
              <a:t>09:52:32.152483 &lt; 128.111.48.69 &gt; 128.111.48.70: (frag 36542:1480@28120+)</a:t>
            </a:r>
          </a:p>
          <a:p>
            <a:pPr>
              <a:buFontTx/>
              <a:buNone/>
            </a:pPr>
            <a:r>
              <a:rPr lang="en-US" sz="1100" b="1" dirty="0">
                <a:latin typeface="Courier New" charset="0"/>
                <a:ea typeface="MS Mincho" pitchFamily="49" charset="-128"/>
                <a:cs typeface="MS Mincho" pitchFamily="49" charset="-128"/>
              </a:rPr>
              <a:t>09:52:32.153703 &lt; 128.111.48.69 &gt; 128.111.48.70: (frag 36542:1480@26640+)</a:t>
            </a:r>
          </a:p>
          <a:p>
            <a:pPr>
              <a:buFontTx/>
              <a:buNone/>
            </a:pPr>
            <a:r>
              <a:rPr lang="en-US" sz="1100" b="1" dirty="0">
                <a:latin typeface="Courier New" charset="0"/>
                <a:ea typeface="MS Mincho" pitchFamily="49" charset="-128"/>
                <a:cs typeface="MS Mincho" pitchFamily="49" charset="-128"/>
              </a:rPr>
              <a:t>09:52:32.154896 &lt; 128.111.48.69 &gt; 128.111.48.70: (frag 36542:1480@25160+)</a:t>
            </a:r>
          </a:p>
          <a:p>
            <a:pPr>
              <a:buFontTx/>
              <a:buNone/>
            </a:pPr>
            <a:r>
              <a:rPr lang="en-US" sz="1100" b="1" dirty="0">
                <a:latin typeface="Courier New" charset="0"/>
                <a:ea typeface="MS Mincho" pitchFamily="49" charset="-128"/>
                <a:cs typeface="MS Mincho" pitchFamily="49" charset="-128"/>
              </a:rPr>
              <a:t>09:52:32.156208 &lt; 128.111.48.69 &gt; 128.111.48.70: (frag 36542:1480@23680+)</a:t>
            </a:r>
          </a:p>
          <a:p>
            <a:pPr>
              <a:buFontTx/>
              <a:buNone/>
            </a:pPr>
            <a:r>
              <a:rPr lang="en-US" sz="1100" b="1" dirty="0">
                <a:latin typeface="Courier New" charset="0"/>
                <a:ea typeface="MS Mincho" pitchFamily="49" charset="-128"/>
                <a:cs typeface="MS Mincho" pitchFamily="49" charset="-128"/>
              </a:rPr>
              <a:t>09:52:32.157401 &lt; 128.111.48.69 &gt; 128.111.48.70: (frag 36542:1480@22200+)</a:t>
            </a:r>
          </a:p>
          <a:p>
            <a:pPr>
              <a:buFontTx/>
              <a:buNone/>
            </a:pPr>
            <a:r>
              <a:rPr lang="en-US" sz="1100" b="1" dirty="0">
                <a:latin typeface="Courier New" charset="0"/>
                <a:ea typeface="MS Mincho" pitchFamily="49" charset="-128"/>
                <a:cs typeface="MS Mincho" pitchFamily="49" charset="-128"/>
              </a:rPr>
              <a:t>09:52:32.158632 &lt; 128.111.48.69 &gt; 128.111.48.70: (frag 36542:1480@20720+)</a:t>
            </a:r>
          </a:p>
          <a:p>
            <a:pPr>
              <a:buFontTx/>
              <a:buNone/>
            </a:pPr>
            <a:r>
              <a:rPr lang="en-US" sz="1100" b="1" dirty="0">
                <a:latin typeface="Courier New" charset="0"/>
                <a:ea typeface="MS Mincho" pitchFamily="49" charset="-128"/>
                <a:cs typeface="MS Mincho" pitchFamily="49" charset="-128"/>
              </a:rPr>
              <a:t>09:52:32.160441 &lt; 128.111.48.69 &gt; 128.111.48.70: (frag 36542:1480@17760+)</a:t>
            </a:r>
          </a:p>
          <a:p>
            <a:pPr>
              <a:buFontTx/>
              <a:buNone/>
            </a:pPr>
            <a:r>
              <a:rPr lang="en-US" sz="1100" b="1" dirty="0">
                <a:latin typeface="Courier New" charset="0"/>
                <a:ea typeface="MS Mincho" pitchFamily="49" charset="-128"/>
                <a:cs typeface="MS Mincho" pitchFamily="49" charset="-128"/>
              </a:rPr>
              <a:t>09:52:32.161640 &lt; 128.111.48.69 &gt; 128.111.48.70: (frag 36542:1480@16280+)</a:t>
            </a:r>
          </a:p>
          <a:p>
            <a:pPr>
              <a:buFontTx/>
              <a:buNone/>
            </a:pPr>
            <a:r>
              <a:rPr lang="en-US" sz="1100" b="1" dirty="0">
                <a:latin typeface="Courier New" charset="0"/>
                <a:ea typeface="MS Mincho" pitchFamily="49" charset="-128"/>
                <a:cs typeface="MS Mincho" pitchFamily="49" charset="-128"/>
              </a:rPr>
              <a:t>09:52:32.162951 &lt; 128.111.48.69 &gt; 128.111.48.70: (frag 36542:1480@14800+)</a:t>
            </a:r>
          </a:p>
          <a:p>
            <a:pPr>
              <a:buFontTx/>
              <a:buNone/>
            </a:pPr>
            <a:r>
              <a:rPr lang="en-US" sz="1100" b="1" dirty="0">
                <a:latin typeface="Courier New" charset="0"/>
                <a:ea typeface="MS Mincho" pitchFamily="49" charset="-128"/>
                <a:cs typeface="MS Mincho" pitchFamily="49" charset="-128"/>
              </a:rPr>
              <a:t>09:52:32.164133 &lt; 128.111.48.69 &gt; 128.111.48.70: (frag 36542:1480@13320+)</a:t>
            </a:r>
          </a:p>
          <a:p>
            <a:pPr>
              <a:buFontTx/>
              <a:buNone/>
            </a:pPr>
            <a:r>
              <a:rPr lang="en-US" sz="1100" b="1" dirty="0">
                <a:latin typeface="Courier New" charset="0"/>
                <a:ea typeface="MS Mincho" pitchFamily="49" charset="-128"/>
                <a:cs typeface="MS Mincho" pitchFamily="49" charset="-128"/>
              </a:rPr>
              <a:t>09:52:32.165379 &lt; 128.111.48.69 &gt; 128.111.48.70: (frag 36542:1480@11840+) </a:t>
            </a:r>
          </a:p>
          <a:p>
            <a:pPr>
              <a:buFontTx/>
              <a:buNone/>
            </a:pPr>
            <a:r>
              <a:rPr lang="en-US" sz="1100" b="1" dirty="0">
                <a:latin typeface="Courier New" charset="0"/>
                <a:ea typeface="MS Mincho" pitchFamily="49" charset="-128"/>
                <a:cs typeface="MS Mincho" pitchFamily="49" charset="-128"/>
              </a:rPr>
              <a:t>09:52:32.166559 &lt; 128.111.48.69 &gt; 128.111.48.70: (frag 36542:1480@10360+) </a:t>
            </a:r>
          </a:p>
          <a:p>
            <a:pPr>
              <a:buFontTx/>
              <a:buNone/>
            </a:pPr>
            <a:r>
              <a:rPr lang="en-US" sz="1100" b="1" dirty="0">
                <a:latin typeface="Courier New" charset="0"/>
                <a:ea typeface="MS Mincho" pitchFamily="49" charset="-128"/>
                <a:cs typeface="MS Mincho" pitchFamily="49" charset="-128"/>
              </a:rPr>
              <a:t>09:52:32.167797 &lt; 128.111.48.69 &gt; 128.111.48.70: (frag 36542:1480@8880+) </a:t>
            </a:r>
          </a:p>
          <a:p>
            <a:pPr>
              <a:buFontTx/>
              <a:buNone/>
            </a:pPr>
            <a:r>
              <a:rPr lang="en-US" sz="1100" b="1" dirty="0">
                <a:latin typeface="Courier New" charset="0"/>
                <a:ea typeface="MS Mincho" pitchFamily="49" charset="-128"/>
                <a:cs typeface="MS Mincho" pitchFamily="49" charset="-128"/>
              </a:rPr>
              <a:t>09:52:32.169107 &lt; 128.111.48.69 &gt; 128.111.48.70: (frag 36542:1480@7400+) </a:t>
            </a:r>
          </a:p>
          <a:p>
            <a:pPr>
              <a:buFontTx/>
              <a:buNone/>
            </a:pPr>
            <a:r>
              <a:rPr lang="en-US" sz="1100" b="1" dirty="0">
                <a:latin typeface="Courier New" charset="0"/>
                <a:ea typeface="MS Mincho" pitchFamily="49" charset="-128"/>
                <a:cs typeface="MS Mincho" pitchFamily="49" charset="-128"/>
              </a:rPr>
              <a:t>09:52:32.170884 &lt; 128.111.48.69 &gt; 128.111.48.70: (frag 36542:1480@4440+) </a:t>
            </a:r>
          </a:p>
          <a:p>
            <a:pPr>
              <a:buFontTx/>
              <a:buNone/>
            </a:pPr>
            <a:r>
              <a:rPr lang="en-US" sz="1100" b="1" dirty="0">
                <a:latin typeface="Courier New" charset="0"/>
                <a:ea typeface="MS Mincho" pitchFamily="49" charset="-128"/>
                <a:cs typeface="MS Mincho" pitchFamily="49" charset="-128"/>
              </a:rPr>
              <a:t>09:52:32.172114 &lt; 128.111.48.69 &gt; 128.111.48.70: (frag 36542:1480@2960+) </a:t>
            </a:r>
          </a:p>
          <a:p>
            <a:pPr>
              <a:buFontTx/>
              <a:buNone/>
            </a:pPr>
            <a:r>
              <a:rPr lang="en-US" sz="1100" b="1" dirty="0">
                <a:latin typeface="Courier New" charset="0"/>
                <a:ea typeface="MS Mincho" pitchFamily="49" charset="-128"/>
                <a:cs typeface="MS Mincho" pitchFamily="49" charset="-128"/>
              </a:rPr>
              <a:t>09:52:32.173296 &lt; 128.111.48.69 &gt; 128.111.48.70: (frag 36542:1480@1480+) </a:t>
            </a:r>
          </a:p>
          <a:p>
            <a:pPr>
              <a:buFontTx/>
              <a:buNone/>
            </a:pPr>
            <a:r>
              <a:rPr lang="en-US" sz="1100" b="1" dirty="0">
                <a:latin typeface="Courier New" charset="0"/>
                <a:ea typeface="MS Mincho" pitchFamily="49" charset="-128"/>
                <a:cs typeface="MS Mincho" pitchFamily="49" charset="-128"/>
              </a:rPr>
              <a:t>09:52:32.174527 &lt; 128.111.48.69 &gt; 128.111.48.70: </a:t>
            </a:r>
            <a:r>
              <a:rPr lang="en-US" sz="1100" b="1" dirty="0" err="1">
                <a:latin typeface="Courier New" charset="0"/>
                <a:ea typeface="MS Mincho" pitchFamily="49" charset="-128"/>
                <a:cs typeface="MS Mincho" pitchFamily="49" charset="-128"/>
              </a:rPr>
              <a:t>icmp</a:t>
            </a:r>
            <a:r>
              <a:rPr lang="en-US" sz="1100" b="1" dirty="0">
                <a:latin typeface="Courier New" charset="0"/>
                <a:ea typeface="MS Mincho" pitchFamily="49" charset="-128"/>
                <a:cs typeface="MS Mincho" pitchFamily="49" charset="-128"/>
              </a:rPr>
              <a:t>: echo request (frag 36542:1480@0+)</a:t>
            </a:r>
            <a:endParaRPr lang="en-US" sz="1100" b="1" dirty="0">
              <a:latin typeface="Courier New" charset="0"/>
            </a:endParaRPr>
          </a:p>
        </p:txBody>
      </p:sp>
    </p:spTree>
    <p:extLst>
      <p:ext uri="{BB962C8B-B14F-4D97-AF65-F5344CB8AC3E}">
        <p14:creationId xmlns:p14="http://schemas.microsoft.com/office/powerpoint/2010/main" val="12367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9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9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9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9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9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798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98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98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798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798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798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798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7987">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7987">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798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rmAutofit fontScale="90000"/>
          </a:bodyPr>
          <a:lstStyle/>
          <a:p>
            <a:r>
              <a:rPr lang="en-US"/>
              <a:t>Fragmentation Attacks: </a:t>
            </a:r>
            <a:br>
              <a:rPr lang="en-US"/>
            </a:br>
            <a:r>
              <a:rPr lang="en-US"/>
              <a:t>Ping of Death</a:t>
            </a:r>
          </a:p>
        </p:txBody>
      </p:sp>
      <p:sp>
        <p:nvSpPr>
          <p:cNvPr id="299011" name="Rectangle 3"/>
          <p:cNvSpPr>
            <a:spLocks noGrp="1" noChangeArrowheads="1"/>
          </p:cNvSpPr>
          <p:nvPr>
            <p:ph type="body" idx="1"/>
          </p:nvPr>
        </p:nvSpPr>
        <p:spPr/>
        <p:txBody>
          <a:bodyPr/>
          <a:lstStyle/>
          <a:p>
            <a:r>
              <a:rPr lang="en-US" dirty="0"/>
              <a:t>The offset of the last segment is such that the total size of the reassembled datagram is bigger than the maximum allowed </a:t>
            </a:r>
            <a:r>
              <a:rPr lang="en-US" dirty="0" smtClean="0"/>
              <a:t>size of the receiving kernel</a:t>
            </a:r>
            <a:endParaRPr lang="en-US" dirty="0"/>
          </a:p>
          <a:p>
            <a:pPr lvl="1"/>
            <a:r>
              <a:rPr lang="en-US" dirty="0"/>
              <a:t>A kernel static buffer is overflowed, causing a kernel panic</a:t>
            </a:r>
          </a:p>
        </p:txBody>
      </p:sp>
    </p:spTree>
    <p:extLst>
      <p:ext uri="{BB962C8B-B14F-4D97-AF65-F5344CB8AC3E}">
        <p14:creationId xmlns:p14="http://schemas.microsoft.com/office/powerpoint/2010/main" val="17077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Ping of Death</a:t>
            </a:r>
          </a:p>
        </p:txBody>
      </p:sp>
      <p:sp>
        <p:nvSpPr>
          <p:cNvPr id="300035" name="Rectangle 3"/>
          <p:cNvSpPr>
            <a:spLocks noGrp="1" noChangeArrowheads="1"/>
          </p:cNvSpPr>
          <p:nvPr>
            <p:ph type="body" idx="1"/>
          </p:nvPr>
        </p:nvSpPr>
        <p:spPr/>
        <p:txBody>
          <a:bodyPr/>
          <a:lstStyle/>
          <a:p>
            <a:pPr>
              <a:buFontTx/>
              <a:buNone/>
            </a:pPr>
            <a:r>
              <a:rPr lang="en-US" sz="1200" dirty="0">
                <a:latin typeface="Courier New" charset="0"/>
                <a:ea typeface="MS Mincho" pitchFamily="49" charset="-128"/>
                <a:cs typeface="MS Mincho" pitchFamily="49" charset="-128"/>
              </a:rPr>
              <a:t>	</a:t>
            </a:r>
            <a:r>
              <a:rPr lang="en-US" sz="1100" b="1" dirty="0">
                <a:latin typeface="Courier New" charset="0"/>
                <a:ea typeface="MS Mincho" pitchFamily="49" charset="-128"/>
                <a:cs typeface="MS Mincho" pitchFamily="49" charset="-128"/>
              </a:rPr>
              <a:t>23:01:06.266646 &lt; 128.111.48.69 &gt; 128.111.48.70: </a:t>
            </a:r>
            <a:r>
              <a:rPr lang="en-US" sz="1100" b="1" dirty="0" err="1">
                <a:latin typeface="Courier New" charset="0"/>
                <a:ea typeface="MS Mincho" pitchFamily="49" charset="-128"/>
                <a:cs typeface="MS Mincho" pitchFamily="49" charset="-128"/>
              </a:rPr>
              <a:t>icmp</a:t>
            </a:r>
            <a:r>
              <a:rPr lang="en-US" sz="1100" b="1" dirty="0">
                <a:latin typeface="Courier New" charset="0"/>
                <a:ea typeface="MS Mincho" pitchFamily="49" charset="-128"/>
                <a:cs typeface="MS Mincho" pitchFamily="49" charset="-128"/>
              </a:rPr>
              <a:t>: echo request (frag 4321:1480@0+)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23:01:06.421261 &lt; 128.111.48.69 &gt; 128.111.48.70: (frag 4321:1480@1480+)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23:01:06.575953 &lt; 128.111.48.69 &gt; 128.111.48.70: (frag 4321:1480@2960+)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23:01:06.730065 &lt; 128.111.48.69 &gt; 128.111.48.70: (frag 4321:1480@4440+)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23:01:06.884625 &lt; 128.111.48.69 &gt; 128.111.48.70: (frag 4321:1480@5920+)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23:01:07.038801 &lt; 128.111.48.69 &gt; 128.111.48.70: (frag 4321:1480@7400+)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23:01:07.193403 &lt; 128.111.48.69 &gt; 128.111.48.70: (frag 4321:1480@8880+)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23:01:07.348185 &lt; 128.111.48.69 &gt; 128.111.48.70: (frag 4321:1480@10360+)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23:01:07.502326 &lt; 128.111.48.69 &gt; 128.111.48.70: (frag 4321:1480@11840+)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a:t>
            </a:r>
          </a:p>
          <a:p>
            <a:pPr>
              <a:buFontTx/>
              <a:buNone/>
            </a:pPr>
            <a:r>
              <a:rPr lang="en-US" sz="1100" b="1" dirty="0">
                <a:latin typeface="Courier New" charset="0"/>
                <a:ea typeface="MS Mincho" pitchFamily="49" charset="-128"/>
                <a:cs typeface="MS Mincho" pitchFamily="49" charset="-128"/>
              </a:rPr>
              <a:t>	23:01:12.451121 &lt; 128.111.48.69 &gt; 128.111.48.70: (frag 4321:1480@59200+)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23:01:12.605235 &lt; 128.111.48.69 &gt; 128.111.48.70: (frag 4321:1480@60680+)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23:01:12.759927 &lt; 128.111.48.69 &gt; 128.111.48.70: (frag 4321:1480@62160+)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23:01:12.917811 &lt; 128.111.48.69 &gt; 128.111.48.70: (frag 4321:1480@63640+)</a:t>
            </a:r>
            <a:br>
              <a:rPr lang="en-US" sz="1100" b="1" dirty="0">
                <a:latin typeface="Courier New" charset="0"/>
                <a:ea typeface="MS Mincho" pitchFamily="49" charset="-128"/>
                <a:cs typeface="MS Mincho" pitchFamily="49" charset="-128"/>
              </a:rPr>
            </a:br>
            <a:r>
              <a:rPr lang="en-US" sz="1100" b="1" dirty="0">
                <a:latin typeface="Courier New" charset="0"/>
                <a:ea typeface="MS Mincho" pitchFamily="49" charset="-128"/>
                <a:cs typeface="MS Mincho" pitchFamily="49" charset="-128"/>
              </a:rPr>
              <a:t>23:01:13.090936 &lt; 128.111.48.69 &gt; 128.111.48.70: (frag 4321:398@65120)</a:t>
            </a:r>
          </a:p>
          <a:p>
            <a:pPr>
              <a:buFontTx/>
              <a:buNone/>
            </a:pPr>
            <a:endParaRPr lang="en-US" sz="1100" b="1" dirty="0">
              <a:latin typeface="Courier New" charset="0"/>
              <a:ea typeface="MS Mincho" pitchFamily="49" charset="-128"/>
              <a:cs typeface="MS Mincho" pitchFamily="49" charset="-128"/>
            </a:endParaRPr>
          </a:p>
          <a:p>
            <a:pPr>
              <a:buFontTx/>
              <a:buNone/>
            </a:pPr>
            <a:r>
              <a:rPr lang="en-US" sz="1500" dirty="0">
                <a:ea typeface="MS Mincho" pitchFamily="49" charset="-128"/>
                <a:cs typeface="MS Mincho" pitchFamily="49" charset="-128"/>
              </a:rPr>
              <a:t>Total 65120 + 398 = 65518 + 20 bytes of header = 65538 &gt; 65535!</a:t>
            </a:r>
            <a:r>
              <a:rPr lang="en-US" sz="1200" dirty="0">
                <a:latin typeface="Courier New" charset="0"/>
                <a:ea typeface="MS Mincho" pitchFamily="49" charset="-128"/>
                <a:cs typeface="MS Mincho" pitchFamily="49" charset="-128"/>
              </a:rPr>
              <a:t/>
            </a:r>
            <a:br>
              <a:rPr lang="en-US" sz="1200" dirty="0">
                <a:latin typeface="Courier New" charset="0"/>
                <a:ea typeface="MS Mincho" pitchFamily="49" charset="-128"/>
                <a:cs typeface="MS Mincho" pitchFamily="49" charset="-128"/>
              </a:rPr>
            </a:br>
            <a:endParaRPr lang="en-US" sz="1200" dirty="0"/>
          </a:p>
        </p:txBody>
      </p:sp>
    </p:spTree>
    <p:extLst>
      <p:ext uri="{BB962C8B-B14F-4D97-AF65-F5344CB8AC3E}">
        <p14:creationId xmlns:p14="http://schemas.microsoft.com/office/powerpoint/2010/main" val="120947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03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003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0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rmAutofit fontScale="90000"/>
          </a:bodyPr>
          <a:lstStyle/>
          <a:p>
            <a:r>
              <a:rPr lang="en-US"/>
              <a:t>Fragmentation Attacks:</a:t>
            </a:r>
            <a:br>
              <a:rPr lang="en-US"/>
            </a:br>
            <a:r>
              <a:rPr lang="en-US"/>
              <a:t>Evasion and Denial-Of-Service</a:t>
            </a:r>
          </a:p>
        </p:txBody>
      </p:sp>
      <p:sp>
        <p:nvSpPr>
          <p:cNvPr id="301059" name="Rectangle 3"/>
          <p:cNvSpPr>
            <a:spLocks noGrp="1" noChangeArrowheads="1"/>
          </p:cNvSpPr>
          <p:nvPr>
            <p:ph type="body" idx="1"/>
          </p:nvPr>
        </p:nvSpPr>
        <p:spPr/>
        <p:txBody>
          <a:bodyPr>
            <a:normAutofit fontScale="70000" lnSpcReduction="20000"/>
          </a:bodyPr>
          <a:lstStyle/>
          <a:p>
            <a:r>
              <a:rPr lang="en-US" dirty="0"/>
              <a:t>Firewalls and intrusion detection systems analyze incoming datagrams using the information contained in both the datagram header and the datagram payload (TCP ports, UDP ports, SYN and ACK flags in the TCP header)</a:t>
            </a:r>
          </a:p>
          <a:p>
            <a:r>
              <a:rPr lang="en-US" dirty="0"/>
              <a:t>An attacker may use fragmentation to avoid filtering</a:t>
            </a:r>
          </a:p>
          <a:p>
            <a:pPr lvl="1"/>
            <a:r>
              <a:rPr lang="en-US" dirty="0"/>
              <a:t>Some firewalls make a decision on the first fragment and let the other fragments through by keeping track of the datagram ID</a:t>
            </a:r>
          </a:p>
          <a:p>
            <a:pPr lvl="1"/>
            <a:r>
              <a:rPr lang="en-US" dirty="0"/>
              <a:t>The first fragment of a TCP-over-IP may contain only 8 bytes (source and destination ports for both UDP and TCP)</a:t>
            </a:r>
          </a:p>
          <a:p>
            <a:pPr lvl="2"/>
            <a:r>
              <a:rPr lang="en-US" dirty="0"/>
              <a:t>Setup flags (SYN/ACK) can be “postponed” so that incoming SYN can go through</a:t>
            </a:r>
          </a:p>
          <a:p>
            <a:pPr lvl="2"/>
            <a:r>
              <a:rPr lang="en-US" dirty="0"/>
              <a:t>Setup flags can be overwritten by using overlapping fragments</a:t>
            </a:r>
          </a:p>
          <a:p>
            <a:pPr lvl="2"/>
            <a:r>
              <a:rPr lang="en-US" dirty="0"/>
              <a:t>In some cases, even the original </a:t>
            </a:r>
            <a:r>
              <a:rPr lang="en-US" dirty="0" err="1"/>
              <a:t>src</a:t>
            </a:r>
            <a:r>
              <a:rPr lang="en-US" dirty="0"/>
              <a:t>/</a:t>
            </a:r>
            <a:r>
              <a:rPr lang="en-US" dirty="0" err="1"/>
              <a:t>dst</a:t>
            </a:r>
            <a:r>
              <a:rPr lang="en-US" dirty="0"/>
              <a:t> port can be rewritten</a:t>
            </a:r>
          </a:p>
        </p:txBody>
      </p:sp>
    </p:spTree>
    <p:extLst>
      <p:ext uri="{BB962C8B-B14F-4D97-AF65-F5344CB8AC3E}">
        <p14:creationId xmlns:p14="http://schemas.microsoft.com/office/powerpoint/2010/main" val="6394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1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1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1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1026"/>
          <p:cNvSpPr>
            <a:spLocks noGrp="1" noChangeArrowheads="1"/>
          </p:cNvSpPr>
          <p:nvPr>
            <p:ph type="title"/>
          </p:nvPr>
        </p:nvSpPr>
        <p:spPr/>
        <p:txBody>
          <a:bodyPr>
            <a:normAutofit fontScale="90000"/>
          </a:bodyPr>
          <a:lstStyle/>
          <a:p>
            <a:r>
              <a:rPr lang="en-US"/>
              <a:t>Fragmentation Attacks:</a:t>
            </a:r>
            <a:br>
              <a:rPr lang="en-US"/>
            </a:br>
            <a:r>
              <a:rPr lang="en-US"/>
              <a:t>Evasion and Denial-Of-Service</a:t>
            </a:r>
          </a:p>
        </p:txBody>
      </p:sp>
      <p:sp>
        <p:nvSpPr>
          <p:cNvPr id="436227" name="Rectangle 1027"/>
          <p:cNvSpPr>
            <a:spLocks noGrp="1" noChangeArrowheads="1"/>
          </p:cNvSpPr>
          <p:nvPr>
            <p:ph type="body" idx="1"/>
          </p:nvPr>
        </p:nvSpPr>
        <p:spPr/>
        <p:txBody>
          <a:bodyPr>
            <a:normAutofit fontScale="85000" lnSpcReduction="20000"/>
          </a:bodyPr>
          <a:lstStyle/>
          <a:p>
            <a:r>
              <a:rPr lang="en-US" dirty="0"/>
              <a:t>An attacker may use fragmentation to avoid detection 	</a:t>
            </a:r>
          </a:p>
          <a:p>
            <a:pPr lvl="1"/>
            <a:r>
              <a:rPr lang="en-US" dirty="0"/>
              <a:t>Some network-based IDSs do not reassemble datagrams</a:t>
            </a:r>
          </a:p>
          <a:p>
            <a:pPr lvl="1"/>
            <a:r>
              <a:rPr lang="en-US" dirty="0"/>
              <a:t>An IDS may obtain a reassembled datagram different from the one obtained at the receiving host</a:t>
            </a:r>
          </a:p>
          <a:p>
            <a:r>
              <a:rPr lang="en-US" dirty="0"/>
              <a:t>An attacker may use fragmentation to build a DOS attack</a:t>
            </a:r>
          </a:p>
          <a:p>
            <a:pPr lvl="1"/>
            <a:r>
              <a:rPr lang="en-US" dirty="0"/>
              <a:t>An attacker may exploit problems in the reassembling code (teardrop, ping of death)</a:t>
            </a:r>
          </a:p>
          <a:p>
            <a:pPr lvl="1"/>
            <a:r>
              <a:rPr lang="en-US" dirty="0"/>
              <a:t>If firewalls and IDSs reassemble a datagram before analyzing it, it is possible to force the system to use a large amount of </a:t>
            </a:r>
            <a:r>
              <a:rPr lang="en-US" dirty="0" smtClean="0"/>
              <a:t>memory</a:t>
            </a:r>
            <a:endParaRPr lang="en-US" dirty="0"/>
          </a:p>
        </p:txBody>
      </p:sp>
    </p:spTree>
    <p:extLst>
      <p:ext uri="{BB962C8B-B14F-4D97-AF65-F5344CB8AC3E}">
        <p14:creationId xmlns:p14="http://schemas.microsoft.com/office/powerpoint/2010/main" val="19369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6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6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IP </a:t>
            </a:r>
            <a:r>
              <a:rPr lang="en-US" dirty="0" smtClean="0"/>
              <a:t>Datagram – RFC 791</a:t>
            </a:r>
            <a:endParaRPr lang="en-US" dirty="0"/>
          </a:p>
        </p:txBody>
      </p:sp>
      <p:sp>
        <p:nvSpPr>
          <p:cNvPr id="62467" name="Rectangle 3"/>
          <p:cNvSpPr>
            <a:spLocks noChangeArrowheads="1"/>
          </p:cNvSpPr>
          <p:nvPr/>
        </p:nvSpPr>
        <p:spPr bwMode="auto">
          <a:xfrm>
            <a:off x="762000" y="274320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dirty="0">
              <a:latin typeface="Roboto Light"/>
              <a:cs typeface="Roboto Light"/>
            </a:endParaRPr>
          </a:p>
        </p:txBody>
      </p:sp>
      <p:sp>
        <p:nvSpPr>
          <p:cNvPr id="62468" name="Rectangle 4"/>
          <p:cNvSpPr>
            <a:spLocks noChangeArrowheads="1"/>
          </p:cNvSpPr>
          <p:nvPr/>
        </p:nvSpPr>
        <p:spPr bwMode="auto">
          <a:xfrm>
            <a:off x="762000" y="274320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Version</a:t>
            </a:r>
            <a:endParaRPr lang="en-US" dirty="0">
              <a:latin typeface="Roboto Light"/>
              <a:cs typeface="Roboto Light"/>
            </a:endParaRPr>
          </a:p>
        </p:txBody>
      </p:sp>
      <p:sp>
        <p:nvSpPr>
          <p:cNvPr id="62469" name="Rectangle 5"/>
          <p:cNvSpPr>
            <a:spLocks noChangeArrowheads="1"/>
          </p:cNvSpPr>
          <p:nvPr/>
        </p:nvSpPr>
        <p:spPr bwMode="auto">
          <a:xfrm>
            <a:off x="1752600" y="2743200"/>
            <a:ext cx="9906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HL</a:t>
            </a:r>
            <a:endParaRPr lang="en-US" dirty="0">
              <a:latin typeface="Roboto Light"/>
              <a:cs typeface="Roboto Light"/>
            </a:endParaRPr>
          </a:p>
        </p:txBody>
      </p:sp>
      <p:sp>
        <p:nvSpPr>
          <p:cNvPr id="62470" name="Rectangle 6"/>
          <p:cNvSpPr>
            <a:spLocks noChangeArrowheads="1"/>
          </p:cNvSpPr>
          <p:nvPr/>
        </p:nvSpPr>
        <p:spPr bwMode="auto">
          <a:xfrm>
            <a:off x="2743200" y="274320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Service type (TOS)</a:t>
            </a:r>
            <a:endParaRPr lang="en-US" dirty="0">
              <a:latin typeface="Roboto Light"/>
              <a:cs typeface="Roboto Light"/>
            </a:endParaRPr>
          </a:p>
        </p:txBody>
      </p:sp>
      <p:sp>
        <p:nvSpPr>
          <p:cNvPr id="62471" name="Rectangle 7"/>
          <p:cNvSpPr>
            <a:spLocks noChangeArrowheads="1"/>
          </p:cNvSpPr>
          <p:nvPr/>
        </p:nvSpPr>
        <p:spPr bwMode="auto">
          <a:xfrm>
            <a:off x="4648200" y="33147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Header checksum</a:t>
            </a:r>
            <a:endParaRPr lang="en-US" dirty="0">
              <a:latin typeface="Roboto Light"/>
              <a:cs typeface="Roboto Light"/>
            </a:endParaRPr>
          </a:p>
        </p:txBody>
      </p:sp>
      <p:sp>
        <p:nvSpPr>
          <p:cNvPr id="62472" name="Rectangle 8"/>
          <p:cNvSpPr>
            <a:spLocks noChangeArrowheads="1"/>
          </p:cNvSpPr>
          <p:nvPr/>
        </p:nvSpPr>
        <p:spPr bwMode="auto">
          <a:xfrm>
            <a:off x="762000" y="302895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Identifier</a:t>
            </a:r>
            <a:endParaRPr lang="en-US" dirty="0">
              <a:latin typeface="Roboto Light"/>
              <a:cs typeface="Roboto Light"/>
            </a:endParaRPr>
          </a:p>
        </p:txBody>
      </p:sp>
      <p:sp>
        <p:nvSpPr>
          <p:cNvPr id="62473" name="Rectangle 9"/>
          <p:cNvSpPr>
            <a:spLocks noChangeArrowheads="1"/>
          </p:cNvSpPr>
          <p:nvPr/>
        </p:nvSpPr>
        <p:spPr bwMode="auto">
          <a:xfrm>
            <a:off x="4648200" y="3028951"/>
            <a:ext cx="838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Flags</a:t>
            </a:r>
            <a:endParaRPr lang="en-US" dirty="0">
              <a:latin typeface="Roboto Light"/>
              <a:cs typeface="Roboto Light"/>
            </a:endParaRPr>
          </a:p>
        </p:txBody>
      </p:sp>
      <p:sp>
        <p:nvSpPr>
          <p:cNvPr id="62474" name="Rectangle 10"/>
          <p:cNvSpPr>
            <a:spLocks noChangeArrowheads="1"/>
          </p:cNvSpPr>
          <p:nvPr/>
        </p:nvSpPr>
        <p:spPr bwMode="auto">
          <a:xfrm>
            <a:off x="5486400" y="3028951"/>
            <a:ext cx="29718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Fragment offset</a:t>
            </a:r>
            <a:endParaRPr lang="en-US" dirty="0">
              <a:latin typeface="Roboto Light"/>
              <a:cs typeface="Roboto Light"/>
            </a:endParaRPr>
          </a:p>
        </p:txBody>
      </p:sp>
      <p:sp>
        <p:nvSpPr>
          <p:cNvPr id="62475" name="Rectangle 11"/>
          <p:cNvSpPr>
            <a:spLocks noChangeArrowheads="1"/>
          </p:cNvSpPr>
          <p:nvPr/>
        </p:nvSpPr>
        <p:spPr bwMode="auto">
          <a:xfrm>
            <a:off x="762000" y="3314700"/>
            <a:ext cx="1981200" cy="285750"/>
          </a:xfrm>
          <a:prstGeom prst="rect">
            <a:avLst/>
          </a:prstGeom>
          <a:solidFill>
            <a:srgbClr val="77933C"/>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Time To Live</a:t>
            </a:r>
            <a:endParaRPr lang="en-US" dirty="0">
              <a:latin typeface="Roboto Light"/>
              <a:cs typeface="Roboto Light"/>
            </a:endParaRPr>
          </a:p>
        </p:txBody>
      </p:sp>
      <p:sp>
        <p:nvSpPr>
          <p:cNvPr id="62476" name="Rectangle 12"/>
          <p:cNvSpPr>
            <a:spLocks noChangeArrowheads="1"/>
          </p:cNvSpPr>
          <p:nvPr/>
        </p:nvSpPr>
        <p:spPr bwMode="auto">
          <a:xfrm>
            <a:off x="2743200" y="3314700"/>
            <a:ext cx="19050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Protocol</a:t>
            </a:r>
            <a:endParaRPr lang="en-US" dirty="0">
              <a:latin typeface="Roboto Light"/>
              <a:cs typeface="Roboto Light"/>
            </a:endParaRPr>
          </a:p>
        </p:txBody>
      </p:sp>
      <p:sp>
        <p:nvSpPr>
          <p:cNvPr id="62477" name="Rectangle 13"/>
          <p:cNvSpPr>
            <a:spLocks noChangeArrowheads="1"/>
          </p:cNvSpPr>
          <p:nvPr/>
        </p:nvSpPr>
        <p:spPr bwMode="auto">
          <a:xfrm>
            <a:off x="762000" y="3600450"/>
            <a:ext cx="769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Source IP address</a:t>
            </a:r>
            <a:endParaRPr lang="en-US" dirty="0">
              <a:latin typeface="Roboto Light"/>
              <a:cs typeface="Roboto Light"/>
            </a:endParaRPr>
          </a:p>
        </p:txBody>
      </p:sp>
      <p:sp>
        <p:nvSpPr>
          <p:cNvPr id="62478" name="Rectangle 14"/>
          <p:cNvSpPr>
            <a:spLocks noChangeArrowheads="1"/>
          </p:cNvSpPr>
          <p:nvPr/>
        </p:nvSpPr>
        <p:spPr bwMode="auto">
          <a:xfrm>
            <a:off x="762000" y="3886201"/>
            <a:ext cx="769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Destination IP address</a:t>
            </a:r>
            <a:endParaRPr lang="en-US" dirty="0">
              <a:latin typeface="Roboto Light"/>
              <a:cs typeface="Roboto Light"/>
            </a:endParaRPr>
          </a:p>
        </p:txBody>
      </p:sp>
      <p:sp>
        <p:nvSpPr>
          <p:cNvPr id="62479" name="Rectangle 15"/>
          <p:cNvSpPr>
            <a:spLocks noChangeArrowheads="1"/>
          </p:cNvSpPr>
          <p:nvPr/>
        </p:nvSpPr>
        <p:spPr bwMode="auto">
          <a:xfrm>
            <a:off x="762000" y="417195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Options</a:t>
            </a:r>
            <a:endParaRPr lang="en-US" dirty="0">
              <a:latin typeface="Roboto Light"/>
              <a:cs typeface="Roboto Light"/>
            </a:endParaRPr>
          </a:p>
        </p:txBody>
      </p:sp>
      <p:sp>
        <p:nvSpPr>
          <p:cNvPr id="62480" name="Rectangle 16"/>
          <p:cNvSpPr>
            <a:spLocks noChangeArrowheads="1"/>
          </p:cNvSpPr>
          <p:nvPr/>
        </p:nvSpPr>
        <p:spPr bwMode="auto">
          <a:xfrm>
            <a:off x="6096000" y="417195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Padding</a:t>
            </a:r>
            <a:endParaRPr lang="en-US" dirty="0">
              <a:latin typeface="Roboto Light"/>
              <a:cs typeface="Roboto Light"/>
            </a:endParaRPr>
          </a:p>
        </p:txBody>
      </p:sp>
      <p:sp>
        <p:nvSpPr>
          <p:cNvPr id="62481" name="Rectangle 17"/>
          <p:cNvSpPr>
            <a:spLocks noChangeArrowheads="1"/>
          </p:cNvSpPr>
          <p:nvPr/>
        </p:nvSpPr>
        <p:spPr bwMode="auto">
          <a:xfrm>
            <a:off x="762000" y="445770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Data</a:t>
            </a:r>
            <a:endParaRPr lang="en-US" dirty="0">
              <a:latin typeface="Roboto Light"/>
              <a:cs typeface="Roboto Light"/>
            </a:endParaRPr>
          </a:p>
        </p:txBody>
      </p:sp>
      <p:sp>
        <p:nvSpPr>
          <p:cNvPr id="62482" name="Rectangle 18"/>
          <p:cNvSpPr>
            <a:spLocks noChangeArrowheads="1"/>
          </p:cNvSpPr>
          <p:nvPr/>
        </p:nvSpPr>
        <p:spPr bwMode="auto">
          <a:xfrm>
            <a:off x="4648200" y="27432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smtClean="0">
                <a:latin typeface="Roboto Light"/>
                <a:cs typeface="Roboto Light"/>
              </a:rPr>
              <a:t>Total length</a:t>
            </a:r>
            <a:endParaRPr lang="en-US" dirty="0">
              <a:latin typeface="Roboto Light"/>
              <a:cs typeface="Roboto Light"/>
            </a:endParaRPr>
          </a:p>
        </p:txBody>
      </p:sp>
      <p:sp>
        <p:nvSpPr>
          <p:cNvPr id="62483" name="Text Box 19"/>
          <p:cNvSpPr txBox="1">
            <a:spLocks noChangeArrowheads="1"/>
          </p:cNvSpPr>
          <p:nvPr/>
        </p:nvSpPr>
        <p:spPr bwMode="auto">
          <a:xfrm>
            <a:off x="718390"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0</a:t>
            </a:r>
            <a:endParaRPr lang="en-US" dirty="0">
              <a:latin typeface="Roboto Light"/>
              <a:cs typeface="Roboto Light"/>
            </a:endParaRPr>
          </a:p>
        </p:txBody>
      </p:sp>
      <p:sp>
        <p:nvSpPr>
          <p:cNvPr id="62484" name="Text Box 20"/>
          <p:cNvSpPr txBox="1">
            <a:spLocks noChangeArrowheads="1"/>
          </p:cNvSpPr>
          <p:nvPr/>
        </p:nvSpPr>
        <p:spPr bwMode="auto">
          <a:xfrm>
            <a:off x="1708990"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4</a:t>
            </a:r>
            <a:endParaRPr lang="en-US" dirty="0">
              <a:latin typeface="Roboto Light"/>
              <a:cs typeface="Roboto Light"/>
            </a:endParaRPr>
          </a:p>
        </p:txBody>
      </p:sp>
      <p:sp>
        <p:nvSpPr>
          <p:cNvPr id="62485" name="Text Box 21"/>
          <p:cNvSpPr txBox="1">
            <a:spLocks noChangeArrowheads="1"/>
          </p:cNvSpPr>
          <p:nvPr/>
        </p:nvSpPr>
        <p:spPr bwMode="auto">
          <a:xfrm>
            <a:off x="2699644" y="2439316"/>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8</a:t>
            </a:r>
            <a:endParaRPr lang="en-US" dirty="0">
              <a:latin typeface="Roboto Light"/>
              <a:cs typeface="Roboto Light"/>
            </a:endParaRPr>
          </a:p>
        </p:txBody>
      </p:sp>
      <p:sp>
        <p:nvSpPr>
          <p:cNvPr id="62486" name="Text Box 22"/>
          <p:cNvSpPr txBox="1">
            <a:spLocks noChangeArrowheads="1"/>
          </p:cNvSpPr>
          <p:nvPr/>
        </p:nvSpPr>
        <p:spPr bwMode="auto">
          <a:xfrm>
            <a:off x="3503388"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12</a:t>
            </a:r>
            <a:endParaRPr lang="en-US" dirty="0">
              <a:latin typeface="Roboto Light"/>
              <a:cs typeface="Roboto Light"/>
            </a:endParaRPr>
          </a:p>
        </p:txBody>
      </p:sp>
      <p:sp>
        <p:nvSpPr>
          <p:cNvPr id="62487" name="Text Box 23"/>
          <p:cNvSpPr txBox="1">
            <a:spLocks noChangeArrowheads="1"/>
          </p:cNvSpPr>
          <p:nvPr/>
        </p:nvSpPr>
        <p:spPr bwMode="auto">
          <a:xfrm>
            <a:off x="46272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16</a:t>
            </a:r>
            <a:endParaRPr lang="en-US" dirty="0">
              <a:latin typeface="Roboto Light"/>
              <a:cs typeface="Roboto Light"/>
            </a:endParaRPr>
          </a:p>
        </p:txBody>
      </p:sp>
      <p:sp>
        <p:nvSpPr>
          <p:cNvPr id="62488" name="Text Box 24"/>
          <p:cNvSpPr txBox="1">
            <a:spLocks noChangeArrowheads="1"/>
          </p:cNvSpPr>
          <p:nvPr/>
        </p:nvSpPr>
        <p:spPr bwMode="auto">
          <a:xfrm>
            <a:off x="55416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20</a:t>
            </a:r>
            <a:endParaRPr lang="en-US" dirty="0">
              <a:latin typeface="Roboto Light"/>
              <a:cs typeface="Roboto Light"/>
            </a:endParaRPr>
          </a:p>
        </p:txBody>
      </p:sp>
      <p:sp>
        <p:nvSpPr>
          <p:cNvPr id="62489" name="Text Box 25"/>
          <p:cNvSpPr txBox="1">
            <a:spLocks noChangeArrowheads="1"/>
          </p:cNvSpPr>
          <p:nvPr/>
        </p:nvSpPr>
        <p:spPr bwMode="auto">
          <a:xfrm>
            <a:off x="6379881"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24</a:t>
            </a:r>
            <a:endParaRPr lang="en-US" dirty="0">
              <a:latin typeface="Roboto Light"/>
              <a:cs typeface="Roboto Light"/>
            </a:endParaRPr>
          </a:p>
        </p:txBody>
      </p:sp>
      <p:sp>
        <p:nvSpPr>
          <p:cNvPr id="62490" name="Text Box 26"/>
          <p:cNvSpPr txBox="1">
            <a:spLocks noChangeArrowheads="1"/>
          </p:cNvSpPr>
          <p:nvPr/>
        </p:nvSpPr>
        <p:spPr bwMode="auto">
          <a:xfrm>
            <a:off x="7294337"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28</a:t>
            </a:r>
            <a:endParaRPr lang="en-US" dirty="0">
              <a:latin typeface="Roboto Light"/>
              <a:cs typeface="Roboto Light"/>
            </a:endParaRPr>
          </a:p>
        </p:txBody>
      </p:sp>
      <p:sp>
        <p:nvSpPr>
          <p:cNvPr id="62491" name="Text Box 27"/>
          <p:cNvSpPr txBox="1">
            <a:spLocks noChangeArrowheads="1"/>
          </p:cNvSpPr>
          <p:nvPr/>
        </p:nvSpPr>
        <p:spPr bwMode="auto">
          <a:xfrm>
            <a:off x="8208737" y="2439316"/>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dirty="0" smtClean="0">
                <a:latin typeface="Roboto Light"/>
                <a:cs typeface="Roboto Light"/>
              </a:rPr>
              <a:t>31</a:t>
            </a:r>
            <a:endParaRPr lang="en-US" dirty="0">
              <a:latin typeface="Roboto Light"/>
              <a:cs typeface="Roboto Light"/>
            </a:endParaRPr>
          </a:p>
        </p:txBody>
      </p:sp>
    </p:spTree>
    <p:extLst>
      <p:ext uri="{BB962C8B-B14F-4D97-AF65-F5344CB8AC3E}">
        <p14:creationId xmlns:p14="http://schemas.microsoft.com/office/powerpoint/2010/main" val="18161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4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4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4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4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4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4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4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4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69" grpId="0" animBg="1"/>
      <p:bldP spid="62470" grpId="0" animBg="1"/>
      <p:bldP spid="62471" grpId="0" animBg="1"/>
      <p:bldP spid="62472" grpId="0" animBg="1"/>
      <p:bldP spid="62473" grpId="0" animBg="1"/>
      <p:bldP spid="62474" grpId="0" animBg="1"/>
      <p:bldP spid="62475" grpId="0" animBg="1"/>
      <p:bldP spid="62476" grpId="0" animBg="1"/>
      <p:bldP spid="62477" grpId="0" animBg="1"/>
      <p:bldP spid="62478" grpId="0" animBg="1"/>
      <p:bldP spid="62479" grpId="0" animBg="1"/>
      <p:bldP spid="62480" grpId="0" animBg="1"/>
      <p:bldP spid="62481" grpId="0" animBg="1"/>
      <p:bldP spid="6248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noFill/>
          <a:ln/>
        </p:spPr>
        <p:txBody>
          <a:bodyPr vert="horz" lIns="82207" tIns="41104" rIns="82207" bIns="41104" rtlCol="0" anchor="ctr">
            <a:normAutofit fontScale="90000"/>
          </a:bodyPr>
          <a:lstStyle/>
          <a:p>
            <a:r>
              <a:rPr lang="en-US"/>
              <a:t>Internet Control Message Protocol</a:t>
            </a:r>
          </a:p>
        </p:txBody>
      </p:sp>
      <p:sp>
        <p:nvSpPr>
          <p:cNvPr id="306179" name="Rectangle 3"/>
          <p:cNvSpPr>
            <a:spLocks noGrp="1" noChangeArrowheads="1"/>
          </p:cNvSpPr>
          <p:nvPr>
            <p:ph type="body" idx="1"/>
          </p:nvPr>
        </p:nvSpPr>
        <p:spPr>
          <a:noFill/>
          <a:ln/>
        </p:spPr>
        <p:txBody>
          <a:bodyPr vert="horz" lIns="82207" tIns="41104" rIns="82207" bIns="41104" rtlCol="0">
            <a:normAutofit fontScale="92500" lnSpcReduction="20000"/>
          </a:bodyPr>
          <a:lstStyle/>
          <a:p>
            <a:r>
              <a:rPr lang="en-US" dirty="0"/>
              <a:t>ICMP is used to exchange control/error messages about the delivery of IP datagrams</a:t>
            </a:r>
          </a:p>
          <a:p>
            <a:r>
              <a:rPr lang="en-US" dirty="0"/>
              <a:t>ICMP messages are encapsulated inside IP datagrams</a:t>
            </a:r>
          </a:p>
          <a:p>
            <a:r>
              <a:rPr lang="en-US" dirty="0"/>
              <a:t>ICMP messages can be:</a:t>
            </a:r>
          </a:p>
          <a:p>
            <a:pPr lvl="1"/>
            <a:r>
              <a:rPr lang="en-US" dirty="0"/>
              <a:t>Requests</a:t>
            </a:r>
          </a:p>
          <a:p>
            <a:pPr lvl="1"/>
            <a:r>
              <a:rPr lang="en-US" dirty="0"/>
              <a:t>Responses</a:t>
            </a:r>
          </a:p>
          <a:p>
            <a:pPr lvl="1"/>
            <a:r>
              <a:rPr lang="en-US" dirty="0"/>
              <a:t>Error messages</a:t>
            </a:r>
          </a:p>
          <a:p>
            <a:pPr lvl="2"/>
            <a:r>
              <a:rPr lang="en-US" dirty="0"/>
              <a:t>An ICMP error message includes the header and a portion of the payload (usually the first 8 bytes) of the offending IP datagram</a:t>
            </a:r>
            <a:endParaRPr lang="en-US" sz="1200" dirty="0"/>
          </a:p>
        </p:txBody>
      </p:sp>
    </p:spTree>
    <p:extLst>
      <p:ext uri="{BB962C8B-B14F-4D97-AF65-F5344CB8AC3E}">
        <p14:creationId xmlns:p14="http://schemas.microsoft.com/office/powerpoint/2010/main" val="1522642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6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dirty="0"/>
              <a:t>Message </a:t>
            </a:r>
            <a:r>
              <a:rPr lang="en-US" dirty="0" smtClean="0"/>
              <a:t>Format</a:t>
            </a:r>
            <a:endParaRPr lang="en-US" dirty="0"/>
          </a:p>
        </p:txBody>
      </p:sp>
      <p:sp>
        <p:nvSpPr>
          <p:cNvPr id="307203" name="Rectangle 3"/>
          <p:cNvSpPr>
            <a:spLocks noChangeArrowheads="1"/>
          </p:cNvSpPr>
          <p:nvPr/>
        </p:nvSpPr>
        <p:spPr bwMode="auto">
          <a:xfrm>
            <a:off x="838200" y="2743200"/>
            <a:ext cx="7696200" cy="91440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dirty="0">
              <a:latin typeface="Roboto Light"/>
              <a:cs typeface="Roboto Light"/>
            </a:endParaRPr>
          </a:p>
        </p:txBody>
      </p:sp>
      <p:sp>
        <p:nvSpPr>
          <p:cNvPr id="307204" name="Rectangle 4"/>
          <p:cNvSpPr>
            <a:spLocks noChangeArrowheads="1"/>
          </p:cNvSpPr>
          <p:nvPr/>
        </p:nvSpPr>
        <p:spPr bwMode="auto">
          <a:xfrm>
            <a:off x="838200" y="274320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Type</a:t>
            </a:r>
            <a:endParaRPr lang="it-IT" dirty="0">
              <a:latin typeface="Roboto Light"/>
              <a:cs typeface="Roboto Light"/>
            </a:endParaRPr>
          </a:p>
        </p:txBody>
      </p:sp>
      <p:sp>
        <p:nvSpPr>
          <p:cNvPr id="307205" name="Rectangle 5"/>
          <p:cNvSpPr>
            <a:spLocks noChangeArrowheads="1"/>
          </p:cNvSpPr>
          <p:nvPr/>
        </p:nvSpPr>
        <p:spPr bwMode="auto">
          <a:xfrm>
            <a:off x="2819400" y="274320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a:t>
            </a:r>
            <a:endParaRPr lang="it-IT" dirty="0">
              <a:latin typeface="Roboto Light"/>
              <a:cs typeface="Roboto Light"/>
            </a:endParaRPr>
          </a:p>
        </p:txBody>
      </p:sp>
      <p:sp>
        <p:nvSpPr>
          <p:cNvPr id="307206" name="Rectangle 6"/>
          <p:cNvSpPr>
            <a:spLocks noChangeArrowheads="1"/>
          </p:cNvSpPr>
          <p:nvPr/>
        </p:nvSpPr>
        <p:spPr bwMode="auto">
          <a:xfrm>
            <a:off x="838200" y="30289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Data</a:t>
            </a:r>
            <a:endParaRPr lang="it-IT" dirty="0">
              <a:latin typeface="Roboto Light"/>
              <a:cs typeface="Roboto Light"/>
            </a:endParaRPr>
          </a:p>
        </p:txBody>
      </p:sp>
      <p:sp>
        <p:nvSpPr>
          <p:cNvPr id="307207" name="Rectangle 7"/>
          <p:cNvSpPr>
            <a:spLocks noChangeArrowheads="1"/>
          </p:cNvSpPr>
          <p:nvPr/>
        </p:nvSpPr>
        <p:spPr bwMode="auto">
          <a:xfrm>
            <a:off x="4724400" y="27432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07208" name="Text Box 8"/>
          <p:cNvSpPr txBox="1">
            <a:spLocks noChangeArrowheads="1"/>
          </p:cNvSpPr>
          <p:nvPr/>
        </p:nvSpPr>
        <p:spPr bwMode="auto">
          <a:xfrm>
            <a:off x="780698"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07209" name="Text Box 9"/>
          <p:cNvSpPr txBox="1">
            <a:spLocks noChangeArrowheads="1"/>
          </p:cNvSpPr>
          <p:nvPr/>
        </p:nvSpPr>
        <p:spPr bwMode="auto">
          <a:xfrm>
            <a:off x="1771299"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07210" name="Text Box 10"/>
          <p:cNvSpPr txBox="1">
            <a:spLocks noChangeArrowheads="1"/>
          </p:cNvSpPr>
          <p:nvPr/>
        </p:nvSpPr>
        <p:spPr bwMode="auto">
          <a:xfrm>
            <a:off x="2761898" y="243833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07211" name="Text Box 11"/>
          <p:cNvSpPr txBox="1">
            <a:spLocks noChangeArrowheads="1"/>
          </p:cNvSpPr>
          <p:nvPr/>
        </p:nvSpPr>
        <p:spPr bwMode="auto">
          <a:xfrm>
            <a:off x="3552009"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07212" name="Text Box 12"/>
          <p:cNvSpPr txBox="1">
            <a:spLocks noChangeArrowheads="1"/>
          </p:cNvSpPr>
          <p:nvPr/>
        </p:nvSpPr>
        <p:spPr bwMode="auto">
          <a:xfrm>
            <a:off x="46759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07213" name="Text Box 13"/>
          <p:cNvSpPr txBox="1">
            <a:spLocks noChangeArrowheads="1"/>
          </p:cNvSpPr>
          <p:nvPr/>
        </p:nvSpPr>
        <p:spPr bwMode="auto">
          <a:xfrm>
            <a:off x="55903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07214" name="Text Box 14"/>
          <p:cNvSpPr txBox="1">
            <a:spLocks noChangeArrowheads="1"/>
          </p:cNvSpPr>
          <p:nvPr/>
        </p:nvSpPr>
        <p:spPr bwMode="auto">
          <a:xfrm>
            <a:off x="64285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07215" name="Text Box 15"/>
          <p:cNvSpPr txBox="1">
            <a:spLocks noChangeArrowheads="1"/>
          </p:cNvSpPr>
          <p:nvPr/>
        </p:nvSpPr>
        <p:spPr bwMode="auto">
          <a:xfrm>
            <a:off x="73429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07216" name="Text Box 16"/>
          <p:cNvSpPr txBox="1">
            <a:spLocks noChangeArrowheads="1"/>
          </p:cNvSpPr>
          <p:nvPr/>
        </p:nvSpPr>
        <p:spPr bwMode="auto">
          <a:xfrm>
            <a:off x="8257360" y="243833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4141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p:bldP spid="307205" grpId="0" animBg="1"/>
      <p:bldP spid="307206" grpId="0" animBg="1"/>
      <p:bldP spid="30720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smtClean="0"/>
              <a:t>ICMP Messages</a:t>
            </a:r>
            <a:endParaRPr lang="en-US" dirty="0"/>
          </a:p>
        </p:txBody>
      </p:sp>
      <p:sp>
        <p:nvSpPr>
          <p:cNvPr id="308227" name="Rectangle 3"/>
          <p:cNvSpPr>
            <a:spLocks noGrp="1" noChangeArrowheads="1"/>
          </p:cNvSpPr>
          <p:nvPr>
            <p:ph type="body" idx="1"/>
          </p:nvPr>
        </p:nvSpPr>
        <p:spPr/>
        <p:txBody>
          <a:bodyPr>
            <a:normAutofit lnSpcReduction="10000"/>
          </a:bodyPr>
          <a:lstStyle/>
          <a:p>
            <a:r>
              <a:rPr lang="en-US" dirty="0" smtClean="0"/>
              <a:t>Address mask request/reply: used by diskless systems to obtain the network mask at boot time</a:t>
            </a:r>
          </a:p>
          <a:p>
            <a:r>
              <a:rPr lang="en-US" dirty="0" smtClean="0"/>
              <a:t>Timestamp request/reply: used to synchronize clocks </a:t>
            </a:r>
          </a:p>
          <a:p>
            <a:r>
              <a:rPr lang="en-US" dirty="0" smtClean="0"/>
              <a:t>Source quench: used to inform about traffic overloads</a:t>
            </a:r>
          </a:p>
          <a:p>
            <a:r>
              <a:rPr lang="en-US" dirty="0" smtClean="0"/>
              <a:t>Parameter problem: used to inform about errors in the IP datagram fields</a:t>
            </a:r>
            <a:endParaRPr lang="en-US" dirty="0"/>
          </a:p>
        </p:txBody>
      </p:sp>
    </p:spTree>
    <p:extLst>
      <p:ext uri="{BB962C8B-B14F-4D97-AF65-F5344CB8AC3E}">
        <p14:creationId xmlns:p14="http://schemas.microsoft.com/office/powerpoint/2010/main" val="212141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smtClean="0"/>
              <a:t>ICMP Messages</a:t>
            </a:r>
            <a:endParaRPr lang="en-US"/>
          </a:p>
        </p:txBody>
      </p:sp>
      <p:sp>
        <p:nvSpPr>
          <p:cNvPr id="309251" name="Rectangle 3"/>
          <p:cNvSpPr>
            <a:spLocks noGrp="1" noChangeArrowheads="1"/>
          </p:cNvSpPr>
          <p:nvPr>
            <p:ph type="body" idx="1"/>
          </p:nvPr>
        </p:nvSpPr>
        <p:spPr/>
        <p:txBody>
          <a:bodyPr>
            <a:normAutofit lnSpcReduction="10000"/>
          </a:bodyPr>
          <a:lstStyle/>
          <a:p>
            <a:r>
              <a:rPr lang="en-US" dirty="0" smtClean="0"/>
              <a:t>Echo request/reply: used to test connectivity (ping)</a:t>
            </a:r>
          </a:p>
          <a:p>
            <a:r>
              <a:rPr lang="en-US" dirty="0" smtClean="0"/>
              <a:t>Time exceeded: used to report expired datagrams (TTL = 0)</a:t>
            </a:r>
          </a:p>
          <a:p>
            <a:r>
              <a:rPr lang="en-US" dirty="0" smtClean="0"/>
              <a:t>Redirect: used to inform hosts about better routes (gateways)</a:t>
            </a:r>
          </a:p>
          <a:p>
            <a:r>
              <a:rPr lang="en-US" dirty="0" smtClean="0"/>
              <a:t>Destination unreachable: used to inform a host of the impossibility to deliver traffic to a specific destination</a:t>
            </a:r>
          </a:p>
          <a:p>
            <a:endParaRPr lang="en-US" dirty="0"/>
          </a:p>
        </p:txBody>
      </p:sp>
    </p:spTree>
    <p:extLst>
      <p:ext uri="{BB962C8B-B14F-4D97-AF65-F5344CB8AC3E}">
        <p14:creationId xmlns:p14="http://schemas.microsoft.com/office/powerpoint/2010/main" val="177437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ICMP Echo Request/Reply</a:t>
            </a:r>
          </a:p>
        </p:txBody>
      </p:sp>
      <p:sp>
        <p:nvSpPr>
          <p:cNvPr id="310275" name="Rectangle 3"/>
          <p:cNvSpPr>
            <a:spLocks noGrp="1" noChangeArrowheads="1"/>
          </p:cNvSpPr>
          <p:nvPr>
            <p:ph type="body" idx="1"/>
          </p:nvPr>
        </p:nvSpPr>
        <p:spPr/>
        <p:txBody>
          <a:bodyPr/>
          <a:lstStyle/>
          <a:p>
            <a:r>
              <a:rPr lang="en-US" dirty="0"/>
              <a:t>Used by the ping</a:t>
            </a:r>
            <a:r>
              <a:rPr lang="en-US" i="1" dirty="0"/>
              <a:t> </a:t>
            </a:r>
            <a:r>
              <a:rPr lang="en-US" dirty="0"/>
              <a:t>program</a:t>
            </a:r>
          </a:p>
        </p:txBody>
      </p:sp>
      <p:sp>
        <p:nvSpPr>
          <p:cNvPr id="310276" name="Rectangle 4"/>
          <p:cNvSpPr>
            <a:spLocks noChangeArrowheads="1"/>
          </p:cNvSpPr>
          <p:nvPr/>
        </p:nvSpPr>
        <p:spPr bwMode="auto">
          <a:xfrm>
            <a:off x="762000" y="3028950"/>
            <a:ext cx="7696200" cy="17716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10277" name="Rectangle 5"/>
          <p:cNvSpPr>
            <a:spLocks noChangeArrowheads="1"/>
          </p:cNvSpPr>
          <p:nvPr/>
        </p:nvSpPr>
        <p:spPr bwMode="auto">
          <a:xfrm>
            <a:off x="762000" y="3028951"/>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Type</a:t>
            </a:r>
            <a:r>
              <a:rPr lang="it-IT" sz="1500" dirty="0">
                <a:latin typeface="Roboto Light"/>
                <a:cs typeface="Roboto Light"/>
              </a:rPr>
              <a:t> = </a:t>
            </a:r>
            <a:r>
              <a:rPr lang="it-IT" sz="1500" dirty="0" err="1">
                <a:latin typeface="Roboto Light"/>
                <a:cs typeface="Roboto Light"/>
              </a:rPr>
              <a:t>0</a:t>
            </a:r>
            <a:r>
              <a:rPr lang="it-IT" sz="1500" dirty="0">
                <a:latin typeface="Roboto Light"/>
                <a:cs typeface="Roboto Light"/>
              </a:rPr>
              <a:t> or </a:t>
            </a:r>
            <a:r>
              <a:rPr lang="it-IT" sz="1500" dirty="0" err="1">
                <a:latin typeface="Roboto Light"/>
                <a:cs typeface="Roboto Light"/>
              </a:rPr>
              <a:t>8</a:t>
            </a:r>
            <a:endParaRPr lang="it-IT" dirty="0">
              <a:latin typeface="Roboto Light"/>
              <a:cs typeface="Roboto Light"/>
            </a:endParaRPr>
          </a:p>
        </p:txBody>
      </p:sp>
      <p:sp>
        <p:nvSpPr>
          <p:cNvPr id="310278" name="Rectangle 6"/>
          <p:cNvSpPr>
            <a:spLocks noChangeArrowheads="1"/>
          </p:cNvSpPr>
          <p:nvPr/>
        </p:nvSpPr>
        <p:spPr bwMode="auto">
          <a:xfrm>
            <a:off x="2743200" y="3028951"/>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 = </a:t>
            </a:r>
            <a:r>
              <a:rPr lang="it-IT" sz="1500" dirty="0" err="1">
                <a:latin typeface="Roboto Light"/>
                <a:cs typeface="Roboto Light"/>
              </a:rPr>
              <a:t>0</a:t>
            </a:r>
            <a:endParaRPr lang="it-IT" dirty="0">
              <a:latin typeface="Roboto Light"/>
              <a:cs typeface="Roboto Light"/>
            </a:endParaRPr>
          </a:p>
        </p:txBody>
      </p:sp>
      <p:sp>
        <p:nvSpPr>
          <p:cNvPr id="310279" name="Rectangle 7"/>
          <p:cNvSpPr>
            <a:spLocks noChangeArrowheads="1"/>
          </p:cNvSpPr>
          <p:nvPr/>
        </p:nvSpPr>
        <p:spPr bwMode="auto">
          <a:xfrm>
            <a:off x="762000" y="3314700"/>
            <a:ext cx="7696200" cy="148590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Optional data</a:t>
            </a:r>
            <a:endParaRPr lang="it-IT" dirty="0">
              <a:latin typeface="Roboto Light"/>
              <a:cs typeface="Roboto Light"/>
            </a:endParaRPr>
          </a:p>
        </p:txBody>
      </p:sp>
      <p:sp>
        <p:nvSpPr>
          <p:cNvPr id="310280" name="Rectangle 8"/>
          <p:cNvSpPr>
            <a:spLocks noChangeArrowheads="1"/>
          </p:cNvSpPr>
          <p:nvPr/>
        </p:nvSpPr>
        <p:spPr bwMode="auto">
          <a:xfrm>
            <a:off x="4648200" y="3028951"/>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10281" name="Text Box 9"/>
          <p:cNvSpPr txBox="1">
            <a:spLocks noChangeArrowheads="1"/>
          </p:cNvSpPr>
          <p:nvPr/>
        </p:nvSpPr>
        <p:spPr bwMode="auto">
          <a:xfrm>
            <a:off x="704498"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10282" name="Text Box 10"/>
          <p:cNvSpPr txBox="1">
            <a:spLocks noChangeArrowheads="1"/>
          </p:cNvSpPr>
          <p:nvPr/>
        </p:nvSpPr>
        <p:spPr bwMode="auto">
          <a:xfrm>
            <a:off x="1695099"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10283" name="Text Box 11"/>
          <p:cNvSpPr txBox="1">
            <a:spLocks noChangeArrowheads="1"/>
          </p:cNvSpPr>
          <p:nvPr/>
        </p:nvSpPr>
        <p:spPr bwMode="auto">
          <a:xfrm>
            <a:off x="2685698" y="27240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10284" name="Text Box 12"/>
          <p:cNvSpPr txBox="1">
            <a:spLocks noChangeArrowheads="1"/>
          </p:cNvSpPr>
          <p:nvPr/>
        </p:nvSpPr>
        <p:spPr bwMode="auto">
          <a:xfrm>
            <a:off x="3475809"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10285" name="Text Box 13"/>
          <p:cNvSpPr txBox="1">
            <a:spLocks noChangeArrowheads="1"/>
          </p:cNvSpPr>
          <p:nvPr/>
        </p:nvSpPr>
        <p:spPr bwMode="auto">
          <a:xfrm>
            <a:off x="45997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10286" name="Text Box 14"/>
          <p:cNvSpPr txBox="1">
            <a:spLocks noChangeArrowheads="1"/>
          </p:cNvSpPr>
          <p:nvPr/>
        </p:nvSpPr>
        <p:spPr bwMode="auto">
          <a:xfrm>
            <a:off x="55141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10287" name="Text Box 15"/>
          <p:cNvSpPr txBox="1">
            <a:spLocks noChangeArrowheads="1"/>
          </p:cNvSpPr>
          <p:nvPr/>
        </p:nvSpPr>
        <p:spPr bwMode="auto">
          <a:xfrm>
            <a:off x="63523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10288" name="Text Box 16"/>
          <p:cNvSpPr txBox="1">
            <a:spLocks noChangeArrowheads="1"/>
          </p:cNvSpPr>
          <p:nvPr/>
        </p:nvSpPr>
        <p:spPr bwMode="auto">
          <a:xfrm>
            <a:off x="72667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10289" name="Text Box 17"/>
          <p:cNvSpPr txBox="1">
            <a:spLocks noChangeArrowheads="1"/>
          </p:cNvSpPr>
          <p:nvPr/>
        </p:nvSpPr>
        <p:spPr bwMode="auto">
          <a:xfrm>
            <a:off x="8181160" y="27240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
        <p:nvSpPr>
          <p:cNvPr id="310290" name="Rectangle 18"/>
          <p:cNvSpPr>
            <a:spLocks noChangeArrowheads="1"/>
          </p:cNvSpPr>
          <p:nvPr/>
        </p:nvSpPr>
        <p:spPr bwMode="auto">
          <a:xfrm>
            <a:off x="762000" y="3314700"/>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identifier</a:t>
            </a:r>
            <a:r>
              <a:rPr lang="it-IT" sz="1500" dirty="0">
                <a:latin typeface="Roboto Light"/>
                <a:cs typeface="Roboto Light"/>
              </a:rPr>
              <a:t> = </a:t>
            </a:r>
            <a:r>
              <a:rPr lang="it-IT" sz="1500" dirty="0" err="1">
                <a:latin typeface="Roboto Light"/>
                <a:cs typeface="Roboto Light"/>
              </a:rPr>
              <a:t>Process</a:t>
            </a:r>
            <a:r>
              <a:rPr lang="it-IT" sz="1500" dirty="0">
                <a:latin typeface="Roboto Light"/>
                <a:cs typeface="Roboto Light"/>
              </a:rPr>
              <a:t> ID</a:t>
            </a:r>
            <a:endParaRPr lang="it-IT" dirty="0">
              <a:latin typeface="Roboto Light"/>
              <a:cs typeface="Roboto Light"/>
            </a:endParaRPr>
          </a:p>
        </p:txBody>
      </p:sp>
      <p:sp>
        <p:nvSpPr>
          <p:cNvPr id="310291" name="Rectangle 19"/>
          <p:cNvSpPr>
            <a:spLocks noChangeArrowheads="1"/>
          </p:cNvSpPr>
          <p:nvPr/>
        </p:nvSpPr>
        <p:spPr bwMode="auto">
          <a:xfrm>
            <a:off x="4648200" y="331470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Sequence</a:t>
            </a:r>
            <a:r>
              <a:rPr lang="it-IT" sz="1500" dirty="0">
                <a:latin typeface="Roboto Light"/>
                <a:cs typeface="Roboto Light"/>
              </a:rPr>
              <a:t> </a:t>
            </a:r>
            <a:r>
              <a:rPr lang="it-IT" sz="1500" dirty="0" err="1">
                <a:latin typeface="Roboto Light"/>
                <a:cs typeface="Roboto Light"/>
              </a:rPr>
              <a:t>number</a:t>
            </a:r>
            <a:endParaRPr lang="it-IT" dirty="0">
              <a:latin typeface="Roboto Light"/>
              <a:cs typeface="Roboto Light"/>
            </a:endParaRPr>
          </a:p>
        </p:txBody>
      </p:sp>
    </p:spTree>
    <p:extLst>
      <p:ext uri="{BB962C8B-B14F-4D97-AF65-F5344CB8AC3E}">
        <p14:creationId xmlns:p14="http://schemas.microsoft.com/office/powerpoint/2010/main" val="3567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02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0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02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0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animBg="1"/>
      <p:bldP spid="310278" grpId="0" animBg="1"/>
      <p:bldP spid="310279" grpId="0" animBg="1"/>
      <p:bldP spid="310280" grpId="0" animBg="1"/>
      <p:bldP spid="310290" grpId="0" animBg="1"/>
      <p:bldP spid="31029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t>Ping</a:t>
            </a:r>
          </a:p>
        </p:txBody>
      </p:sp>
      <p:sp>
        <p:nvSpPr>
          <p:cNvPr id="311299" name="Rectangle 3"/>
          <p:cNvSpPr>
            <a:spLocks noGrp="1" noChangeArrowheads="1"/>
          </p:cNvSpPr>
          <p:nvPr>
            <p:ph type="body" idx="1"/>
          </p:nvPr>
        </p:nvSpPr>
        <p:spPr/>
        <p:txBody>
          <a:bodyPr/>
          <a:lstStyle/>
          <a:p>
            <a:pPr>
              <a:buFontTx/>
              <a:buNone/>
            </a:pPr>
            <a:r>
              <a:rPr lang="en-US" sz="1400" b="1" dirty="0">
                <a:latin typeface="Courier New" charset="0"/>
                <a:ea typeface="MS Mincho" pitchFamily="49" charset="-128"/>
                <a:cs typeface="MS Mincho" pitchFamily="49" charset="-128"/>
              </a:rPr>
              <a:t>	# ping 192.168.1.1</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PING 192.168.1.1 (192.168.1.1) from 192.168.1.100 : 56(84) bytes of data.</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=0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time=1.049 </a:t>
            </a:r>
            <a:r>
              <a:rPr lang="en-US" sz="1400" b="1" dirty="0" err="1">
                <a:latin typeface="Courier New" charset="0"/>
                <a:ea typeface="MS Mincho" pitchFamily="49" charset="-128"/>
                <a:cs typeface="MS Mincho" pitchFamily="49" charset="-128"/>
              </a:rPr>
              <a:t>msec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=1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time=660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=2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time=597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=3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time=548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=4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time=601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=5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time=592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64 bytes from 192.168.1.1: </a:t>
            </a:r>
            <a:r>
              <a:rPr lang="en-US" sz="1400" b="1" dirty="0" err="1">
                <a:latin typeface="Courier New" charset="0"/>
                <a:ea typeface="MS Mincho" pitchFamily="49" charset="-128"/>
                <a:cs typeface="MS Mincho" pitchFamily="49" charset="-128"/>
              </a:rPr>
              <a:t>icmp_seq</a:t>
            </a:r>
            <a:r>
              <a:rPr lang="en-US" sz="1400" b="1" dirty="0">
                <a:latin typeface="Courier New" charset="0"/>
                <a:ea typeface="MS Mincho" pitchFamily="49" charset="-128"/>
                <a:cs typeface="MS Mincho" pitchFamily="49" charset="-128"/>
              </a:rPr>
              <a:t>=6 </a:t>
            </a:r>
            <a:r>
              <a:rPr lang="en-US" sz="1400" b="1" dirty="0" err="1">
                <a:latin typeface="Courier New" charset="0"/>
                <a:ea typeface="MS Mincho" pitchFamily="49" charset="-128"/>
                <a:cs typeface="MS Mincho" pitchFamily="49" charset="-128"/>
              </a:rPr>
              <a:t>ttl</a:t>
            </a:r>
            <a:r>
              <a:rPr lang="en-US" sz="1400" b="1" dirty="0">
                <a:latin typeface="Courier New" charset="0"/>
                <a:ea typeface="MS Mincho" pitchFamily="49" charset="-128"/>
                <a:cs typeface="MS Mincho" pitchFamily="49" charset="-128"/>
              </a:rPr>
              <a:t>=64 time=547 </a:t>
            </a:r>
            <a:r>
              <a:rPr lang="en-US" sz="1400" b="1" dirty="0" err="1">
                <a:latin typeface="Courier New" charset="0"/>
                <a:ea typeface="MS Mincho" pitchFamily="49" charset="-128"/>
                <a:cs typeface="MS Mincho" pitchFamily="49" charset="-128"/>
              </a:rPr>
              <a:t>usec</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--- 192.168.1.1 ping statistics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7 packets transmitted, 7 packets received, 0% packet loss</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round-trip min/</a:t>
            </a:r>
            <a:r>
              <a:rPr lang="en-US" sz="1400" b="1" dirty="0" err="1">
                <a:latin typeface="Courier New" charset="0"/>
                <a:ea typeface="MS Mincho" pitchFamily="49" charset="-128"/>
                <a:cs typeface="MS Mincho" pitchFamily="49" charset="-128"/>
              </a:rPr>
              <a:t>avg</a:t>
            </a:r>
            <a:r>
              <a:rPr lang="en-US" sz="1400" b="1" dirty="0">
                <a:latin typeface="Courier New" charset="0"/>
                <a:ea typeface="MS Mincho" pitchFamily="49" charset="-128"/>
                <a:cs typeface="MS Mincho" pitchFamily="49" charset="-128"/>
              </a:rPr>
              <a:t>/max/</a:t>
            </a:r>
            <a:r>
              <a:rPr lang="en-US" sz="1400" b="1" dirty="0" err="1">
                <a:latin typeface="Courier New" charset="0"/>
                <a:ea typeface="MS Mincho" pitchFamily="49" charset="-128"/>
                <a:cs typeface="MS Mincho" pitchFamily="49" charset="-128"/>
              </a:rPr>
              <a:t>mdev</a:t>
            </a:r>
            <a:r>
              <a:rPr lang="en-US" sz="1400" b="1" dirty="0">
                <a:latin typeface="Courier New" charset="0"/>
                <a:ea typeface="MS Mincho" pitchFamily="49" charset="-128"/>
                <a:cs typeface="MS Mincho" pitchFamily="49" charset="-128"/>
              </a:rPr>
              <a:t> = 0.547/0.656/1.049/0.165 </a:t>
            </a:r>
            <a:r>
              <a:rPr lang="en-US" sz="1400" b="1" dirty="0" err="1">
                <a:latin typeface="Courier New" charset="0"/>
                <a:ea typeface="MS Mincho" pitchFamily="49" charset="-128"/>
                <a:cs typeface="MS Mincho" pitchFamily="49" charset="-128"/>
              </a:rPr>
              <a:t>ms</a:t>
            </a:r>
            <a:r>
              <a:rPr lang="en-US" sz="1400" b="1" dirty="0">
                <a:latin typeface="Courier New" charset="0"/>
                <a:ea typeface="MS Mincho" pitchFamily="49" charset="-128"/>
                <a:cs typeface="MS Mincho" pitchFamily="49" charset="-128"/>
              </a:rPr>
              <a:t/>
            </a:r>
            <a:br>
              <a:rPr lang="en-US" sz="1400" b="1" dirty="0">
                <a:latin typeface="Courier New" charset="0"/>
                <a:ea typeface="MS Mincho" pitchFamily="49" charset="-128"/>
                <a:cs typeface="MS Mincho" pitchFamily="49" charset="-128"/>
              </a:rPr>
            </a:br>
            <a:r>
              <a:rPr lang="en-US" sz="1400" b="1" dirty="0">
                <a:latin typeface="Courier New" charset="0"/>
                <a:ea typeface="MS Mincho" pitchFamily="49" charset="-128"/>
                <a:cs typeface="MS Mincho" pitchFamily="49" charset="-128"/>
              </a:rPr>
              <a:t> </a:t>
            </a:r>
            <a:endParaRPr lang="en-US" sz="1400" b="1" dirty="0">
              <a:latin typeface="Courier New" charset="0"/>
              <a:ea typeface="Courier New" charset="0"/>
              <a:cs typeface="Courier New" charset="0"/>
            </a:endParaRPr>
          </a:p>
          <a:p>
            <a:endParaRPr lang="en-US" sz="1400" b="1" dirty="0"/>
          </a:p>
        </p:txBody>
      </p:sp>
    </p:spTree>
    <p:extLst>
      <p:ext uri="{BB962C8B-B14F-4D97-AF65-F5344CB8AC3E}">
        <p14:creationId xmlns:p14="http://schemas.microsoft.com/office/powerpoint/2010/main" val="637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ICMP Echo Attacks</a:t>
            </a:r>
          </a:p>
        </p:txBody>
      </p:sp>
      <p:sp>
        <p:nvSpPr>
          <p:cNvPr id="312323" name="Rectangle 3"/>
          <p:cNvSpPr>
            <a:spLocks noGrp="1" noChangeArrowheads="1"/>
          </p:cNvSpPr>
          <p:nvPr>
            <p:ph type="body" idx="1"/>
          </p:nvPr>
        </p:nvSpPr>
        <p:spPr/>
        <p:txBody>
          <a:bodyPr>
            <a:normAutofit fontScale="92500" lnSpcReduction="20000"/>
          </a:bodyPr>
          <a:lstStyle/>
          <a:p>
            <a:pPr>
              <a:lnSpc>
                <a:spcPct val="90000"/>
              </a:lnSpc>
            </a:pPr>
            <a:r>
              <a:rPr lang="en-US" dirty="0"/>
              <a:t>ICMP Echo Request messages can be used to map the hosts of a network (</a:t>
            </a:r>
            <a:r>
              <a:rPr lang="en-US" dirty="0" err="1"/>
              <a:t>pingscan</a:t>
            </a:r>
            <a:r>
              <a:rPr lang="en-US" dirty="0"/>
              <a:t> or </a:t>
            </a:r>
            <a:r>
              <a:rPr lang="en-US" dirty="0" err="1"/>
              <a:t>ipsweep</a:t>
            </a:r>
            <a:r>
              <a:rPr lang="en-US" dirty="0"/>
              <a:t>) </a:t>
            </a:r>
          </a:p>
          <a:p>
            <a:pPr lvl="1">
              <a:lnSpc>
                <a:spcPct val="90000"/>
              </a:lnSpc>
            </a:pPr>
            <a:r>
              <a:rPr lang="en-US" dirty="0"/>
              <a:t>ICMP echo datagrams are sent to all the hosts in a subnetwork</a:t>
            </a:r>
          </a:p>
          <a:p>
            <a:pPr lvl="1">
              <a:lnSpc>
                <a:spcPct val="90000"/>
              </a:lnSpc>
            </a:pPr>
            <a:r>
              <a:rPr lang="en-US" dirty="0"/>
              <a:t>The attacker collects the replies and determines which hosts are actually alive</a:t>
            </a:r>
          </a:p>
          <a:p>
            <a:pPr>
              <a:lnSpc>
                <a:spcPct val="90000"/>
              </a:lnSpc>
              <a:buFontTx/>
              <a:buNone/>
            </a:pPr>
            <a:endParaRPr lang="en-US" sz="1200" b="1" dirty="0">
              <a:latin typeface="Courier New" charset="0"/>
            </a:endParaRPr>
          </a:p>
          <a:p>
            <a:pPr>
              <a:lnSpc>
                <a:spcPct val="90000"/>
              </a:lnSpc>
              <a:buFontTx/>
              <a:buNone/>
            </a:pPr>
            <a:r>
              <a:rPr lang="en-US" sz="1200" b="1" dirty="0">
                <a:latin typeface="Courier New" charset="0"/>
              </a:rPr>
              <a:t>Starting </a:t>
            </a:r>
            <a:r>
              <a:rPr lang="en-US" sz="1200" b="1" dirty="0" err="1">
                <a:latin typeface="Courier New" charset="0"/>
              </a:rPr>
              <a:t>nmap</a:t>
            </a:r>
            <a:r>
              <a:rPr lang="en-US" sz="1200" b="1" dirty="0">
                <a:latin typeface="Courier New" charset="0"/>
              </a:rPr>
              <a:t> by Fyodor (</a:t>
            </a:r>
            <a:r>
              <a:rPr lang="en-US" sz="1200" b="1" dirty="0" err="1">
                <a:latin typeface="Courier New" charset="0"/>
              </a:rPr>
              <a:t>fyodor@dhp.com</a:t>
            </a:r>
            <a:r>
              <a:rPr lang="en-US" sz="1200" b="1" dirty="0">
                <a:latin typeface="Courier New" charset="0"/>
              </a:rPr>
              <a:t>, </a:t>
            </a:r>
            <a:r>
              <a:rPr lang="en-US" sz="1200" b="1" dirty="0" err="1">
                <a:latin typeface="Courier New" charset="0"/>
              </a:rPr>
              <a:t>www.insecure.org</a:t>
            </a:r>
            <a:r>
              <a:rPr lang="en-US" sz="1200" b="1" dirty="0">
                <a:latin typeface="Courier New" charset="0"/>
              </a:rPr>
              <a:t>/</a:t>
            </a:r>
            <a:r>
              <a:rPr lang="en-US" sz="1200" b="1" dirty="0" err="1">
                <a:latin typeface="Courier New" charset="0"/>
              </a:rPr>
              <a:t>nmap</a:t>
            </a:r>
            <a:r>
              <a:rPr lang="en-US" sz="1200" b="1" dirty="0">
                <a:latin typeface="Courier New" charset="0"/>
              </a:rPr>
              <a:t>/)</a:t>
            </a:r>
          </a:p>
          <a:p>
            <a:pPr>
              <a:lnSpc>
                <a:spcPct val="90000"/>
              </a:lnSpc>
              <a:buFontTx/>
              <a:buNone/>
            </a:pPr>
            <a:r>
              <a:rPr lang="en-US" sz="1200" b="1" dirty="0">
                <a:latin typeface="Courier New" charset="0"/>
              </a:rPr>
              <a:t>Host cisco-</a:t>
            </a:r>
            <a:r>
              <a:rPr lang="en-US" sz="1200" b="1" dirty="0" err="1">
                <a:latin typeface="Courier New" charset="0"/>
              </a:rPr>
              <a:t>sales.ns.com</a:t>
            </a:r>
            <a:r>
              <a:rPr lang="en-US" sz="1200" b="1" dirty="0">
                <a:latin typeface="Courier New" charset="0"/>
              </a:rPr>
              <a:t> (192.168.31.11) appears to be up. </a:t>
            </a:r>
          </a:p>
          <a:p>
            <a:pPr>
              <a:lnSpc>
                <a:spcPct val="90000"/>
              </a:lnSpc>
              <a:buFontTx/>
              <a:buNone/>
            </a:pPr>
            <a:r>
              <a:rPr lang="en-US" sz="1200" b="1" dirty="0">
                <a:latin typeface="Courier New" charset="0"/>
              </a:rPr>
              <a:t>Host sales1.ns.com (192.168.31.19) appears to be up.</a:t>
            </a:r>
          </a:p>
          <a:p>
            <a:pPr>
              <a:lnSpc>
                <a:spcPct val="90000"/>
              </a:lnSpc>
              <a:buFontTx/>
              <a:buNone/>
            </a:pPr>
            <a:r>
              <a:rPr lang="en-US" sz="1200" b="1" dirty="0">
                <a:latin typeface="Courier New" charset="0"/>
              </a:rPr>
              <a:t>Host sales4.ns.com (192.168.31.22) appears to be up.</a:t>
            </a:r>
          </a:p>
          <a:p>
            <a:pPr>
              <a:lnSpc>
                <a:spcPct val="90000"/>
              </a:lnSpc>
              <a:buFontTx/>
              <a:buNone/>
            </a:pPr>
            <a:r>
              <a:rPr lang="en-US" sz="1200" b="1" dirty="0">
                <a:latin typeface="Courier New" charset="0"/>
              </a:rPr>
              <a:t>Host sales2.ns.com (192.168.31.43) appears to be up.</a:t>
            </a:r>
          </a:p>
          <a:p>
            <a:pPr>
              <a:lnSpc>
                <a:spcPct val="90000"/>
              </a:lnSpc>
              <a:buFontTx/>
              <a:buNone/>
            </a:pPr>
            <a:r>
              <a:rPr lang="en-US" sz="1200" b="1" dirty="0">
                <a:latin typeface="Courier New" charset="0"/>
              </a:rPr>
              <a:t>Host sales3.ns.com (192.168.31.181) appears to be up.</a:t>
            </a:r>
          </a:p>
          <a:p>
            <a:pPr>
              <a:lnSpc>
                <a:spcPct val="90000"/>
              </a:lnSpc>
              <a:buFontTx/>
              <a:buNone/>
            </a:pPr>
            <a:endParaRPr lang="en-US" sz="1200" b="1" dirty="0">
              <a:latin typeface="Courier New" charset="0"/>
            </a:endParaRPr>
          </a:p>
          <a:p>
            <a:pPr>
              <a:lnSpc>
                <a:spcPct val="90000"/>
              </a:lnSpc>
              <a:buFontTx/>
              <a:buNone/>
            </a:pPr>
            <a:r>
              <a:rPr lang="en-US" sz="1200" b="1" dirty="0" err="1">
                <a:latin typeface="Courier New" charset="0"/>
              </a:rPr>
              <a:t>Nmap</a:t>
            </a:r>
            <a:r>
              <a:rPr lang="en-US" sz="1200" b="1" dirty="0">
                <a:latin typeface="Courier New" charset="0"/>
              </a:rPr>
              <a:t> run completed -- 256 IP addresses (5 hosts up) scanned in 1 second</a:t>
            </a:r>
            <a:endParaRPr lang="en-US" sz="2900" b="1" dirty="0"/>
          </a:p>
          <a:p>
            <a:pPr>
              <a:lnSpc>
                <a:spcPct val="90000"/>
              </a:lnSpc>
            </a:pPr>
            <a:r>
              <a:rPr lang="en-US" dirty="0"/>
              <a:t>ICMP Echo Request can be used to perform a denial of service attack (</a:t>
            </a:r>
            <a:r>
              <a:rPr lang="en-US" dirty="0" err="1"/>
              <a:t>smurf</a:t>
            </a:r>
            <a:r>
              <a:rPr lang="en-US" dirty="0"/>
              <a:t>)</a:t>
            </a:r>
          </a:p>
        </p:txBody>
      </p:sp>
    </p:spTree>
    <p:extLst>
      <p:ext uri="{BB962C8B-B14F-4D97-AF65-F5344CB8AC3E}">
        <p14:creationId xmlns:p14="http://schemas.microsoft.com/office/powerpoint/2010/main" val="146702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3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2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3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23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23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232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23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245" y="2662704"/>
            <a:ext cx="3813956" cy="2675595"/>
          </a:xfrm>
          <a:prstGeom prst="rect">
            <a:avLst/>
          </a:prstGeom>
        </p:spPr>
      </p:pic>
      <p:pic>
        <p:nvPicPr>
          <p:cNvPr id="70" name="Picture 69"/>
          <p:cNvPicPr>
            <a:picLocks noChangeAspect="1"/>
          </p:cNvPicPr>
          <p:nvPr/>
        </p:nvPicPr>
        <p:blipFill>
          <a:blip r:embed="rId4"/>
          <a:stretch>
            <a:fillRect/>
          </a:stretch>
        </p:blipFill>
        <p:spPr>
          <a:xfrm>
            <a:off x="793897" y="2083800"/>
            <a:ext cx="2122860" cy="971345"/>
          </a:xfrm>
          <a:prstGeom prst="rect">
            <a:avLst/>
          </a:prstGeom>
        </p:spPr>
      </p:pic>
      <p:pic>
        <p:nvPicPr>
          <p:cNvPr id="71" name="Picture 70"/>
          <p:cNvPicPr>
            <a:picLocks noChangeAspect="1"/>
          </p:cNvPicPr>
          <p:nvPr/>
        </p:nvPicPr>
        <p:blipFill>
          <a:blip r:embed="rId4"/>
          <a:stretch>
            <a:fillRect/>
          </a:stretch>
        </p:blipFill>
        <p:spPr>
          <a:xfrm>
            <a:off x="793897" y="3441590"/>
            <a:ext cx="2122860" cy="971345"/>
          </a:xfrm>
          <a:prstGeom prst="rect">
            <a:avLst/>
          </a:prstGeom>
        </p:spPr>
      </p:pic>
      <p:pic>
        <p:nvPicPr>
          <p:cNvPr id="72" name="Picture 71"/>
          <p:cNvPicPr>
            <a:picLocks noChangeAspect="1"/>
          </p:cNvPicPr>
          <p:nvPr/>
        </p:nvPicPr>
        <p:blipFill>
          <a:blip r:embed="rId4"/>
          <a:stretch>
            <a:fillRect/>
          </a:stretch>
        </p:blipFill>
        <p:spPr>
          <a:xfrm>
            <a:off x="793897" y="4762390"/>
            <a:ext cx="2122860" cy="971345"/>
          </a:xfrm>
          <a:prstGeom prst="rect">
            <a:avLst/>
          </a:prstGeom>
        </p:spPr>
      </p:pic>
      <p:sp>
        <p:nvSpPr>
          <p:cNvPr id="313347" name="Line 3"/>
          <p:cNvSpPr>
            <a:spLocks noChangeShapeType="1"/>
          </p:cNvSpPr>
          <p:nvPr/>
        </p:nvSpPr>
        <p:spPr bwMode="auto">
          <a:xfrm flipH="1" flipV="1">
            <a:off x="6477001" y="4343401"/>
            <a:ext cx="650875" cy="532501"/>
          </a:xfrm>
          <a:prstGeom prst="line">
            <a:avLst/>
          </a:prstGeom>
          <a:noFill/>
          <a:ln w="28575" cmpd="sng">
            <a:solidFill>
              <a:schemeClr val="tx2">
                <a:lumMod val="60000"/>
                <a:lumOff val="40000"/>
              </a:schemeClr>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13348" name="Rectangle 4"/>
          <p:cNvSpPr>
            <a:spLocks noGrp="1" noChangeArrowheads="1"/>
          </p:cNvSpPr>
          <p:nvPr>
            <p:ph type="title"/>
          </p:nvPr>
        </p:nvSpPr>
        <p:spPr/>
        <p:txBody>
          <a:bodyPr/>
          <a:lstStyle/>
          <a:p>
            <a:r>
              <a:rPr lang="en-US"/>
              <a:t>Smurf</a:t>
            </a:r>
          </a:p>
        </p:txBody>
      </p:sp>
      <p:sp>
        <p:nvSpPr>
          <p:cNvPr id="313355" name="Line 11"/>
          <p:cNvSpPr>
            <a:spLocks noChangeShapeType="1"/>
          </p:cNvSpPr>
          <p:nvPr/>
        </p:nvSpPr>
        <p:spPr bwMode="auto">
          <a:xfrm flipH="1">
            <a:off x="6061076" y="2800351"/>
            <a:ext cx="796924" cy="711995"/>
          </a:xfrm>
          <a:prstGeom prst="line">
            <a:avLst/>
          </a:prstGeom>
          <a:noFill/>
          <a:ln w="28575" cmpd="sng">
            <a:solidFill>
              <a:schemeClr val="tx2">
                <a:lumMod val="60000"/>
                <a:lumOff val="40000"/>
              </a:schemeClr>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13373" name="Text Box 29"/>
          <p:cNvSpPr txBox="1">
            <a:spLocks noChangeArrowheads="1"/>
          </p:cNvSpPr>
          <p:nvPr/>
        </p:nvSpPr>
        <p:spPr bwMode="auto">
          <a:xfrm>
            <a:off x="1627189" y="2012158"/>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err="1">
                <a:latin typeface="Roboto Light"/>
                <a:cs typeface="Roboto Light"/>
              </a:rPr>
              <a:t>Subnetwork</a:t>
            </a:r>
            <a:r>
              <a:rPr lang="en-US" sz="1400" dirty="0">
                <a:latin typeface="Roboto Light"/>
                <a:cs typeface="Roboto Light"/>
              </a:rPr>
              <a:t> </a:t>
            </a:r>
            <a:r>
              <a:rPr lang="en-US" sz="800" dirty="0">
                <a:latin typeface="Roboto Light"/>
                <a:cs typeface="Roboto Light"/>
              </a:rPr>
              <a:t>192.168.1</a:t>
            </a:r>
            <a:r>
              <a:rPr lang="en-US" sz="1400" dirty="0">
                <a:latin typeface="Roboto Light"/>
                <a:cs typeface="Roboto Light"/>
              </a:rPr>
              <a:t> </a:t>
            </a:r>
          </a:p>
        </p:txBody>
      </p:sp>
      <p:sp>
        <p:nvSpPr>
          <p:cNvPr id="313374" name="Text Box 30"/>
          <p:cNvSpPr txBox="1">
            <a:spLocks noChangeArrowheads="1"/>
          </p:cNvSpPr>
          <p:nvPr/>
        </p:nvSpPr>
        <p:spPr bwMode="auto">
          <a:xfrm>
            <a:off x="1654175" y="3313512"/>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latin typeface="Roboto Light"/>
                <a:cs typeface="Roboto Light"/>
              </a:rPr>
              <a:t>Subnetwork</a:t>
            </a:r>
            <a:r>
              <a:rPr lang="en-US" sz="1400">
                <a:latin typeface="Roboto Light"/>
                <a:cs typeface="Roboto Light"/>
              </a:rPr>
              <a:t> </a:t>
            </a:r>
            <a:r>
              <a:rPr lang="en-US" sz="800">
                <a:latin typeface="Roboto Light"/>
                <a:cs typeface="Roboto Light"/>
              </a:rPr>
              <a:t>192.168.2</a:t>
            </a:r>
            <a:r>
              <a:rPr lang="en-US" sz="1400">
                <a:latin typeface="Roboto Light"/>
                <a:cs typeface="Roboto Light"/>
              </a:rPr>
              <a:t> </a:t>
            </a:r>
          </a:p>
        </p:txBody>
      </p:sp>
      <p:sp>
        <p:nvSpPr>
          <p:cNvPr id="313375" name="Text Box 31"/>
          <p:cNvSpPr txBox="1">
            <a:spLocks noChangeArrowheads="1"/>
          </p:cNvSpPr>
          <p:nvPr/>
        </p:nvSpPr>
        <p:spPr bwMode="auto">
          <a:xfrm>
            <a:off x="1571626" y="4654155"/>
            <a:ext cx="1392318"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latin typeface="Roboto Light"/>
                <a:cs typeface="Roboto Light"/>
              </a:rPr>
              <a:t>Subnetwork</a:t>
            </a:r>
            <a:r>
              <a:rPr lang="en-US" sz="1400">
                <a:latin typeface="Roboto Light"/>
                <a:cs typeface="Roboto Light"/>
              </a:rPr>
              <a:t> </a:t>
            </a:r>
            <a:r>
              <a:rPr lang="en-US" sz="800">
                <a:latin typeface="Roboto Light"/>
                <a:cs typeface="Roboto Light"/>
              </a:rPr>
              <a:t>111.10.20</a:t>
            </a:r>
            <a:r>
              <a:rPr lang="en-US" sz="1400">
                <a:latin typeface="Roboto Light"/>
                <a:cs typeface="Roboto Light"/>
              </a:rPr>
              <a:t> </a:t>
            </a:r>
          </a:p>
        </p:txBody>
      </p:sp>
      <p:sp>
        <p:nvSpPr>
          <p:cNvPr id="313376" name="Rectangle 32"/>
          <p:cNvSpPr>
            <a:spLocks noChangeArrowheads="1"/>
          </p:cNvSpPr>
          <p:nvPr/>
        </p:nvSpPr>
        <p:spPr bwMode="auto">
          <a:xfrm>
            <a:off x="3352802" y="52006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7" name="Rectangle 33"/>
          <p:cNvSpPr>
            <a:spLocks noChangeArrowheads="1"/>
          </p:cNvSpPr>
          <p:nvPr/>
        </p:nvSpPr>
        <p:spPr bwMode="auto">
          <a:xfrm>
            <a:off x="4114802" y="46863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8" name="Rectangle 34"/>
          <p:cNvSpPr>
            <a:spLocks noChangeArrowheads="1"/>
          </p:cNvSpPr>
          <p:nvPr/>
        </p:nvSpPr>
        <p:spPr bwMode="auto">
          <a:xfrm>
            <a:off x="4419602" y="44577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79" name="Rectangle 35"/>
          <p:cNvSpPr>
            <a:spLocks noChangeArrowheads="1"/>
          </p:cNvSpPr>
          <p:nvPr/>
        </p:nvSpPr>
        <p:spPr bwMode="auto">
          <a:xfrm>
            <a:off x="6324602" y="45720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0" name="Rectangle 36"/>
          <p:cNvSpPr>
            <a:spLocks noChangeArrowheads="1"/>
          </p:cNvSpPr>
          <p:nvPr/>
        </p:nvSpPr>
        <p:spPr bwMode="auto">
          <a:xfrm>
            <a:off x="6172202" y="44577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1" name="Rectangle 37"/>
          <p:cNvSpPr>
            <a:spLocks noChangeArrowheads="1"/>
          </p:cNvSpPr>
          <p:nvPr/>
        </p:nvSpPr>
        <p:spPr bwMode="auto">
          <a:xfrm>
            <a:off x="6019802" y="43434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2" name="Rectangle 38"/>
          <p:cNvSpPr>
            <a:spLocks noChangeArrowheads="1"/>
          </p:cNvSpPr>
          <p:nvPr/>
        </p:nvSpPr>
        <p:spPr bwMode="auto">
          <a:xfrm>
            <a:off x="3657602" y="25717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3" name="Rectangle 39"/>
          <p:cNvSpPr>
            <a:spLocks noChangeArrowheads="1"/>
          </p:cNvSpPr>
          <p:nvPr/>
        </p:nvSpPr>
        <p:spPr bwMode="auto">
          <a:xfrm>
            <a:off x="3931557" y="3898895"/>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4" name="Rectangle 40"/>
          <p:cNvSpPr>
            <a:spLocks noChangeArrowheads="1"/>
          </p:cNvSpPr>
          <p:nvPr/>
        </p:nvSpPr>
        <p:spPr bwMode="auto">
          <a:xfrm>
            <a:off x="4191002" y="29718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5" name="Rectangle 41"/>
          <p:cNvSpPr>
            <a:spLocks noChangeArrowheads="1"/>
          </p:cNvSpPr>
          <p:nvPr/>
        </p:nvSpPr>
        <p:spPr bwMode="auto">
          <a:xfrm>
            <a:off x="4343402" y="32004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6" name="Rectangle 42"/>
          <p:cNvSpPr>
            <a:spLocks noChangeArrowheads="1"/>
          </p:cNvSpPr>
          <p:nvPr/>
        </p:nvSpPr>
        <p:spPr bwMode="auto">
          <a:xfrm>
            <a:off x="3810002" y="49149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7" name="Rectangle 43"/>
          <p:cNvSpPr>
            <a:spLocks noChangeArrowheads="1"/>
          </p:cNvSpPr>
          <p:nvPr/>
        </p:nvSpPr>
        <p:spPr bwMode="auto">
          <a:xfrm>
            <a:off x="3962402" y="28003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89" name="Rectangle 45"/>
          <p:cNvSpPr>
            <a:spLocks noChangeArrowheads="1"/>
          </p:cNvSpPr>
          <p:nvPr/>
        </p:nvSpPr>
        <p:spPr bwMode="auto">
          <a:xfrm>
            <a:off x="2819402" y="52006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2" name="Text Box 48"/>
          <p:cNvSpPr txBox="1">
            <a:spLocks noChangeArrowheads="1"/>
          </p:cNvSpPr>
          <p:nvPr/>
        </p:nvSpPr>
        <p:spPr bwMode="auto">
          <a:xfrm>
            <a:off x="7127875" y="5543551"/>
            <a:ext cx="754780"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Roboto Light"/>
                <a:cs typeface="Roboto Light"/>
              </a:rPr>
              <a:t>128.111.41.10</a:t>
            </a:r>
          </a:p>
        </p:txBody>
      </p:sp>
      <p:sp>
        <p:nvSpPr>
          <p:cNvPr id="313393" name="Rectangle 49"/>
          <p:cNvSpPr>
            <a:spLocks noChangeArrowheads="1"/>
          </p:cNvSpPr>
          <p:nvPr/>
        </p:nvSpPr>
        <p:spPr bwMode="auto">
          <a:xfrm>
            <a:off x="6477002" y="46863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4" name="Rectangle 50"/>
          <p:cNvSpPr>
            <a:spLocks noChangeArrowheads="1"/>
          </p:cNvSpPr>
          <p:nvPr/>
        </p:nvSpPr>
        <p:spPr bwMode="auto">
          <a:xfrm>
            <a:off x="6629402" y="48006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5" name="Rectangle 51"/>
          <p:cNvSpPr>
            <a:spLocks noChangeArrowheads="1"/>
          </p:cNvSpPr>
          <p:nvPr/>
        </p:nvSpPr>
        <p:spPr bwMode="auto">
          <a:xfrm>
            <a:off x="6781802" y="49149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6" name="Rectangle 52"/>
          <p:cNvSpPr>
            <a:spLocks noChangeArrowheads="1"/>
          </p:cNvSpPr>
          <p:nvPr/>
        </p:nvSpPr>
        <p:spPr bwMode="auto">
          <a:xfrm>
            <a:off x="3048002" y="25717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7" name="Rectangle 53"/>
          <p:cNvSpPr>
            <a:spLocks noChangeArrowheads="1"/>
          </p:cNvSpPr>
          <p:nvPr/>
        </p:nvSpPr>
        <p:spPr bwMode="auto">
          <a:xfrm>
            <a:off x="6934202" y="2857500"/>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8" name="Rectangle 54"/>
          <p:cNvSpPr>
            <a:spLocks noChangeArrowheads="1"/>
          </p:cNvSpPr>
          <p:nvPr/>
        </p:nvSpPr>
        <p:spPr bwMode="auto">
          <a:xfrm>
            <a:off x="6934202" y="33147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399" name="Rectangle 55"/>
          <p:cNvSpPr>
            <a:spLocks noChangeArrowheads="1"/>
          </p:cNvSpPr>
          <p:nvPr/>
        </p:nvSpPr>
        <p:spPr bwMode="auto">
          <a:xfrm>
            <a:off x="6934202" y="37719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0" name="Text Box 56"/>
          <p:cNvSpPr txBox="1">
            <a:spLocks noChangeArrowheads="1"/>
          </p:cNvSpPr>
          <p:nvPr/>
        </p:nvSpPr>
        <p:spPr bwMode="auto">
          <a:xfrm>
            <a:off x="7391402" y="2768206"/>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dirty="0">
                <a:latin typeface="Roboto Light"/>
                <a:cs typeface="Roboto Light"/>
              </a:rPr>
              <a:t>Echo request </a:t>
            </a:r>
          </a:p>
          <a:p>
            <a:r>
              <a:rPr lang="en-US" sz="800" dirty="0">
                <a:latin typeface="Roboto Light"/>
                <a:cs typeface="Roboto Light"/>
              </a:rPr>
              <a:t>from 128.111.41.10 </a:t>
            </a:r>
            <a:br>
              <a:rPr lang="en-US" sz="800" dirty="0">
                <a:latin typeface="Roboto Light"/>
                <a:cs typeface="Roboto Light"/>
              </a:rPr>
            </a:br>
            <a:r>
              <a:rPr lang="en-US" sz="800" dirty="0">
                <a:latin typeface="Roboto Light"/>
                <a:cs typeface="Roboto Light"/>
              </a:rPr>
              <a:t>to 192.168.1.255</a:t>
            </a:r>
          </a:p>
        </p:txBody>
      </p:sp>
      <p:sp>
        <p:nvSpPr>
          <p:cNvPr id="313401" name="Text Box 57"/>
          <p:cNvSpPr txBox="1">
            <a:spLocks noChangeArrowheads="1"/>
          </p:cNvSpPr>
          <p:nvPr/>
        </p:nvSpPr>
        <p:spPr bwMode="auto">
          <a:xfrm>
            <a:off x="7391402" y="3257552"/>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a:latin typeface="Roboto Light"/>
                <a:cs typeface="Roboto Light"/>
              </a:rPr>
              <a:t>Echo request </a:t>
            </a:r>
          </a:p>
          <a:p>
            <a:r>
              <a:rPr lang="en-US" sz="800">
                <a:latin typeface="Roboto Light"/>
                <a:cs typeface="Roboto Light"/>
              </a:rPr>
              <a:t>from 128.111.41.10 </a:t>
            </a:r>
            <a:br>
              <a:rPr lang="en-US" sz="800">
                <a:latin typeface="Roboto Light"/>
                <a:cs typeface="Roboto Light"/>
              </a:rPr>
            </a:br>
            <a:r>
              <a:rPr lang="en-US" sz="800">
                <a:latin typeface="Roboto Light"/>
                <a:cs typeface="Roboto Light"/>
              </a:rPr>
              <a:t>to 192.168.2.255</a:t>
            </a:r>
          </a:p>
        </p:txBody>
      </p:sp>
      <p:sp>
        <p:nvSpPr>
          <p:cNvPr id="313402" name="Text Box 58"/>
          <p:cNvSpPr txBox="1">
            <a:spLocks noChangeArrowheads="1"/>
          </p:cNvSpPr>
          <p:nvPr/>
        </p:nvSpPr>
        <p:spPr bwMode="auto">
          <a:xfrm>
            <a:off x="7391402" y="3714752"/>
            <a:ext cx="1631951" cy="451767"/>
          </a:xfrm>
          <a:prstGeom prst="rect">
            <a:avLst/>
          </a:prstGeom>
          <a:noFill/>
          <a:ln w="9525">
            <a:noFill/>
            <a:miter lim="800000"/>
            <a:headEnd/>
            <a:tailEnd/>
          </a:ln>
          <a:effectLst/>
        </p:spPr>
        <p:txBody>
          <a:bodyPr wrap="square" lIns="81640" tIns="40819" rIns="81640" bIns="40819">
            <a:prstTxWarp prst="textNoShape">
              <a:avLst/>
            </a:prstTxWarp>
            <a:spAutoFit/>
          </a:bodyPr>
          <a:lstStyle/>
          <a:p>
            <a:r>
              <a:rPr lang="en-US" sz="800">
                <a:latin typeface="Roboto Light"/>
                <a:cs typeface="Roboto Light"/>
              </a:rPr>
              <a:t>Echo request </a:t>
            </a:r>
          </a:p>
          <a:p>
            <a:r>
              <a:rPr lang="en-US" sz="800">
                <a:latin typeface="Roboto Light"/>
                <a:cs typeface="Roboto Light"/>
              </a:rPr>
              <a:t>from 128.111.41.10 </a:t>
            </a:r>
            <a:br>
              <a:rPr lang="en-US" sz="800">
                <a:latin typeface="Roboto Light"/>
                <a:cs typeface="Roboto Light"/>
              </a:rPr>
            </a:br>
            <a:r>
              <a:rPr lang="en-US" sz="800">
                <a:latin typeface="Roboto Light"/>
                <a:cs typeface="Roboto Light"/>
              </a:rPr>
              <a:t>to 110.10.20.255</a:t>
            </a:r>
          </a:p>
        </p:txBody>
      </p:sp>
      <p:sp>
        <p:nvSpPr>
          <p:cNvPr id="313403" name="Rectangle 59"/>
          <p:cNvSpPr>
            <a:spLocks noChangeArrowheads="1"/>
          </p:cNvSpPr>
          <p:nvPr/>
        </p:nvSpPr>
        <p:spPr bwMode="auto">
          <a:xfrm>
            <a:off x="4876802" y="394335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4" name="Rectangle 60"/>
          <p:cNvSpPr>
            <a:spLocks noChangeArrowheads="1"/>
          </p:cNvSpPr>
          <p:nvPr/>
        </p:nvSpPr>
        <p:spPr bwMode="auto">
          <a:xfrm>
            <a:off x="4648202" y="34290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5" name="Rectangle 61"/>
          <p:cNvSpPr>
            <a:spLocks noChangeArrowheads="1"/>
          </p:cNvSpPr>
          <p:nvPr/>
        </p:nvSpPr>
        <p:spPr bwMode="auto">
          <a:xfrm>
            <a:off x="4953002" y="36576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6" name="Rectangle 62"/>
          <p:cNvSpPr>
            <a:spLocks noChangeArrowheads="1"/>
          </p:cNvSpPr>
          <p:nvPr/>
        </p:nvSpPr>
        <p:spPr bwMode="auto">
          <a:xfrm>
            <a:off x="4724402" y="42291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7" name="Rectangle 63"/>
          <p:cNvSpPr>
            <a:spLocks noChangeArrowheads="1"/>
          </p:cNvSpPr>
          <p:nvPr/>
        </p:nvSpPr>
        <p:spPr bwMode="auto">
          <a:xfrm>
            <a:off x="4495801" y="37719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8" name="Rectangle 64"/>
          <p:cNvSpPr>
            <a:spLocks noChangeArrowheads="1"/>
          </p:cNvSpPr>
          <p:nvPr/>
        </p:nvSpPr>
        <p:spPr bwMode="auto">
          <a:xfrm>
            <a:off x="5105402" y="37719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09" name="Rectangle 65"/>
          <p:cNvSpPr>
            <a:spLocks noChangeArrowheads="1"/>
          </p:cNvSpPr>
          <p:nvPr/>
        </p:nvSpPr>
        <p:spPr bwMode="auto">
          <a:xfrm>
            <a:off x="5410202" y="38862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0" name="Rectangle 66"/>
          <p:cNvSpPr>
            <a:spLocks noChangeArrowheads="1"/>
          </p:cNvSpPr>
          <p:nvPr/>
        </p:nvSpPr>
        <p:spPr bwMode="auto">
          <a:xfrm>
            <a:off x="5562602" y="40005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1" name="Rectangle 67"/>
          <p:cNvSpPr>
            <a:spLocks noChangeArrowheads="1"/>
          </p:cNvSpPr>
          <p:nvPr/>
        </p:nvSpPr>
        <p:spPr bwMode="auto">
          <a:xfrm>
            <a:off x="5715002" y="4114801"/>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13412" name="Rectangle 68"/>
          <p:cNvSpPr>
            <a:spLocks noChangeArrowheads="1"/>
          </p:cNvSpPr>
          <p:nvPr/>
        </p:nvSpPr>
        <p:spPr bwMode="auto">
          <a:xfrm>
            <a:off x="5867402" y="422910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pic>
        <p:nvPicPr>
          <p:cNvPr id="69" name="Picture 68" descr="serve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978" y="4458496"/>
            <a:ext cx="853797" cy="1035050"/>
          </a:xfrm>
          <a:prstGeom prst="rect">
            <a:avLst/>
          </a:prstGeom>
        </p:spPr>
      </p:pic>
      <p:sp>
        <p:nvSpPr>
          <p:cNvPr id="3" name="Freeform 2"/>
          <p:cNvSpPr/>
          <p:nvPr/>
        </p:nvSpPr>
        <p:spPr>
          <a:xfrm>
            <a:off x="1632858" y="2970893"/>
            <a:ext cx="2648857" cy="480786"/>
          </a:xfrm>
          <a:custGeom>
            <a:avLst/>
            <a:gdLst>
              <a:gd name="connsiteX0" fmla="*/ 0 w 2648857"/>
              <a:gd name="connsiteY0" fmla="*/ 0 h 480786"/>
              <a:gd name="connsiteX1" fmla="*/ 2113643 w 2648857"/>
              <a:gd name="connsiteY1" fmla="*/ 9071 h 480786"/>
              <a:gd name="connsiteX2" fmla="*/ 2648857 w 2648857"/>
              <a:gd name="connsiteY2" fmla="*/ 480786 h 480786"/>
            </a:gdLst>
            <a:ahLst/>
            <a:cxnLst>
              <a:cxn ang="0">
                <a:pos x="connsiteX0" y="connsiteY0"/>
              </a:cxn>
              <a:cxn ang="0">
                <a:pos x="connsiteX1" y="connsiteY1"/>
              </a:cxn>
              <a:cxn ang="0">
                <a:pos x="connsiteX2" y="connsiteY2"/>
              </a:cxn>
            </a:cxnLst>
            <a:rect l="l" t="t" r="r" b="b"/>
            <a:pathLst>
              <a:path w="2648857" h="480786">
                <a:moveTo>
                  <a:pt x="0" y="0"/>
                </a:moveTo>
                <a:lnTo>
                  <a:pt x="2113643" y="9071"/>
                </a:lnTo>
                <a:lnTo>
                  <a:pt x="2648857" y="480786"/>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1669143" y="4095750"/>
            <a:ext cx="2639786" cy="254000"/>
          </a:xfrm>
          <a:custGeom>
            <a:avLst/>
            <a:gdLst>
              <a:gd name="connsiteX0" fmla="*/ 0 w 2639786"/>
              <a:gd name="connsiteY0" fmla="*/ 254000 h 254000"/>
              <a:gd name="connsiteX1" fmla="*/ 1768928 w 2639786"/>
              <a:gd name="connsiteY1" fmla="*/ 254000 h 254000"/>
              <a:gd name="connsiteX2" fmla="*/ 2639786 w 2639786"/>
              <a:gd name="connsiteY2" fmla="*/ 0 h 254000"/>
            </a:gdLst>
            <a:ahLst/>
            <a:cxnLst>
              <a:cxn ang="0">
                <a:pos x="connsiteX0" y="connsiteY0"/>
              </a:cxn>
              <a:cxn ang="0">
                <a:pos x="connsiteX1" y="connsiteY1"/>
              </a:cxn>
              <a:cxn ang="0">
                <a:pos x="connsiteX2" y="connsiteY2"/>
              </a:cxn>
            </a:cxnLst>
            <a:rect l="l" t="t" r="r" b="b"/>
            <a:pathLst>
              <a:path w="2639786" h="254000">
                <a:moveTo>
                  <a:pt x="0" y="254000"/>
                </a:moveTo>
                <a:lnTo>
                  <a:pt x="1768928" y="254000"/>
                </a:lnTo>
                <a:lnTo>
                  <a:pt x="2639786" y="0"/>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714500" y="4494893"/>
            <a:ext cx="3211286" cy="1133928"/>
          </a:xfrm>
          <a:custGeom>
            <a:avLst/>
            <a:gdLst>
              <a:gd name="connsiteX0" fmla="*/ 0 w 3211286"/>
              <a:gd name="connsiteY0" fmla="*/ 1133928 h 1133928"/>
              <a:gd name="connsiteX1" fmla="*/ 1796143 w 3211286"/>
              <a:gd name="connsiteY1" fmla="*/ 1115786 h 1133928"/>
              <a:gd name="connsiteX2" fmla="*/ 3211286 w 3211286"/>
              <a:gd name="connsiteY2" fmla="*/ 0 h 1133928"/>
            </a:gdLst>
            <a:ahLst/>
            <a:cxnLst>
              <a:cxn ang="0">
                <a:pos x="connsiteX0" y="connsiteY0"/>
              </a:cxn>
              <a:cxn ang="0">
                <a:pos x="connsiteX1" y="connsiteY1"/>
              </a:cxn>
              <a:cxn ang="0">
                <a:pos x="connsiteX2" y="connsiteY2"/>
              </a:cxn>
            </a:cxnLst>
            <a:rect l="l" t="t" r="r" b="b"/>
            <a:pathLst>
              <a:path w="3211286" h="1133928">
                <a:moveTo>
                  <a:pt x="0" y="1133928"/>
                </a:moveTo>
                <a:lnTo>
                  <a:pt x="1796143" y="1115786"/>
                </a:lnTo>
                <a:lnTo>
                  <a:pt x="3211286" y="0"/>
                </a:lnTo>
              </a:path>
            </a:pathLst>
          </a:custGeom>
          <a:ln w="285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Rectangle 39"/>
          <p:cNvSpPr>
            <a:spLocks noChangeArrowheads="1"/>
          </p:cNvSpPr>
          <p:nvPr/>
        </p:nvSpPr>
        <p:spPr bwMode="auto">
          <a:xfrm>
            <a:off x="3484564" y="4051295"/>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78" name="Rectangle 39"/>
          <p:cNvSpPr>
            <a:spLocks noChangeArrowheads="1"/>
          </p:cNvSpPr>
          <p:nvPr/>
        </p:nvSpPr>
        <p:spPr bwMode="auto">
          <a:xfrm>
            <a:off x="3012930" y="4171950"/>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pic>
        <p:nvPicPr>
          <p:cNvPr id="6" name="Picture 5" descr="lapto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0677" y="2406651"/>
            <a:ext cx="513523" cy="393701"/>
          </a:xfrm>
          <a:prstGeom prst="rect">
            <a:avLst/>
          </a:prstGeom>
        </p:spPr>
      </p:pic>
      <p:pic>
        <p:nvPicPr>
          <p:cNvPr id="81" name="Picture 80"/>
          <p:cNvPicPr>
            <a:picLocks noChangeAspect="1"/>
          </p:cNvPicPr>
          <p:nvPr/>
        </p:nvPicPr>
        <p:blipFill>
          <a:blip r:embed="rId7"/>
          <a:stretch>
            <a:fillRect/>
          </a:stretch>
        </p:blipFill>
        <p:spPr>
          <a:xfrm>
            <a:off x="6975478" y="2020584"/>
            <a:ext cx="499963" cy="578905"/>
          </a:xfrm>
          <a:prstGeom prst="rect">
            <a:avLst/>
          </a:prstGeom>
        </p:spPr>
      </p:pic>
    </p:spTree>
    <p:extLst>
      <p:ext uri="{BB962C8B-B14F-4D97-AF65-F5344CB8AC3E}">
        <p14:creationId xmlns:p14="http://schemas.microsoft.com/office/powerpoint/2010/main" val="4835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3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33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33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33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33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33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340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339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33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33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33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33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34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33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33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340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339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34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33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34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340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33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337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34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339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34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338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337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338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337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337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3406"/>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31340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34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133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339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1340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1340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13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5" grpId="0" animBg="1"/>
      <p:bldP spid="313373" grpId="0"/>
      <p:bldP spid="313374" grpId="0"/>
      <p:bldP spid="313375" grpId="0"/>
      <p:bldP spid="313376" grpId="0" animBg="1"/>
      <p:bldP spid="313377" grpId="0" animBg="1"/>
      <p:bldP spid="313378" grpId="0" animBg="1"/>
      <p:bldP spid="313379" grpId="0" animBg="1"/>
      <p:bldP spid="313380" grpId="0" animBg="1"/>
      <p:bldP spid="313381" grpId="0" animBg="1"/>
      <p:bldP spid="313382" grpId="0" animBg="1"/>
      <p:bldP spid="313383" grpId="0" animBg="1"/>
      <p:bldP spid="313384" grpId="0" animBg="1"/>
      <p:bldP spid="313385" grpId="0" animBg="1"/>
      <p:bldP spid="313386" grpId="0" animBg="1"/>
      <p:bldP spid="313387" grpId="0" animBg="1"/>
      <p:bldP spid="313389" grpId="0" animBg="1"/>
      <p:bldP spid="313392" grpId="0"/>
      <p:bldP spid="313393" grpId="0" animBg="1"/>
      <p:bldP spid="313394" grpId="0" animBg="1"/>
      <p:bldP spid="313395" grpId="0" animBg="1"/>
      <p:bldP spid="313396" grpId="0" animBg="1"/>
      <p:bldP spid="313397" grpId="0" animBg="1"/>
      <p:bldP spid="313398" grpId="0" animBg="1"/>
      <p:bldP spid="313399" grpId="0" animBg="1"/>
      <p:bldP spid="313400" grpId="0"/>
      <p:bldP spid="313401" grpId="0"/>
      <p:bldP spid="313402" grpId="0"/>
      <p:bldP spid="313403" grpId="0" animBg="1"/>
      <p:bldP spid="313404" grpId="0" animBg="1"/>
      <p:bldP spid="313405" grpId="0" animBg="1"/>
      <p:bldP spid="313406" grpId="0" animBg="1"/>
      <p:bldP spid="313407" grpId="0" animBg="1"/>
      <p:bldP spid="313408" grpId="0" animBg="1"/>
      <p:bldP spid="313408" grpId="1" animBg="1"/>
      <p:bldP spid="313409" grpId="0" animBg="1"/>
      <p:bldP spid="313410" grpId="0" animBg="1"/>
      <p:bldP spid="313411" grpId="0" animBg="1"/>
      <p:bldP spid="313412" grpId="0" animBg="1"/>
      <p:bldP spid="77" grpId="0" animBg="1"/>
      <p:bldP spid="7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78</a:t>
            </a:fld>
            <a:endParaRPr lang="en-US"/>
          </a:p>
        </p:txBody>
      </p:sp>
    </p:spTree>
    <p:extLst>
      <p:ext uri="{BB962C8B-B14F-4D97-AF65-F5344CB8AC3E}">
        <p14:creationId xmlns:p14="http://schemas.microsoft.com/office/powerpoint/2010/main" val="5710946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a:t>ICMP Destination Unreachable</a:t>
            </a:r>
          </a:p>
        </p:txBody>
      </p:sp>
      <p:sp>
        <p:nvSpPr>
          <p:cNvPr id="320515" name="Rectangle 3"/>
          <p:cNvSpPr>
            <a:spLocks noGrp="1" noChangeArrowheads="1"/>
          </p:cNvSpPr>
          <p:nvPr>
            <p:ph type="body" idx="1"/>
          </p:nvPr>
        </p:nvSpPr>
        <p:spPr/>
        <p:txBody>
          <a:bodyPr>
            <a:normAutofit fontScale="92500" lnSpcReduction="20000"/>
          </a:bodyPr>
          <a:lstStyle/>
          <a:p>
            <a:r>
              <a:rPr lang="en-US" dirty="0"/>
              <a:t>ICMP message used by gateways to state that the datagram cannot be delivered</a:t>
            </a:r>
          </a:p>
          <a:p>
            <a:r>
              <a:rPr lang="en-US" dirty="0"/>
              <a:t>Many subtypes</a:t>
            </a:r>
          </a:p>
          <a:p>
            <a:pPr lvl="1"/>
            <a:r>
              <a:rPr lang="en-US" dirty="0"/>
              <a:t>Network unreachable</a:t>
            </a:r>
          </a:p>
          <a:p>
            <a:pPr lvl="1"/>
            <a:r>
              <a:rPr lang="en-US" dirty="0"/>
              <a:t>Host unreachable</a:t>
            </a:r>
          </a:p>
          <a:p>
            <a:pPr lvl="1"/>
            <a:r>
              <a:rPr lang="en-US" dirty="0"/>
              <a:t>Protocol unreachable</a:t>
            </a:r>
          </a:p>
          <a:p>
            <a:pPr lvl="1"/>
            <a:r>
              <a:rPr lang="en-US" dirty="0"/>
              <a:t>Port unreachable</a:t>
            </a:r>
          </a:p>
          <a:p>
            <a:pPr lvl="1"/>
            <a:r>
              <a:rPr lang="en-US" dirty="0"/>
              <a:t>Fragmentation needed but don’t fragment bit set</a:t>
            </a:r>
          </a:p>
          <a:p>
            <a:pPr lvl="1"/>
            <a:r>
              <a:rPr lang="en-US" dirty="0"/>
              <a:t>Destination host unknown</a:t>
            </a:r>
          </a:p>
          <a:p>
            <a:pPr lvl="1"/>
            <a:r>
              <a:rPr lang="en-US" dirty="0"/>
              <a:t>Destination network unknown</a:t>
            </a:r>
          </a:p>
          <a:p>
            <a:pPr lvl="1"/>
            <a:r>
              <a:rPr lang="en-US" dirty="0"/>
              <a:t>...</a:t>
            </a:r>
          </a:p>
        </p:txBody>
      </p:sp>
    </p:spTree>
    <p:extLst>
      <p:ext uri="{BB962C8B-B14F-4D97-AF65-F5344CB8AC3E}">
        <p14:creationId xmlns:p14="http://schemas.microsoft.com/office/powerpoint/2010/main" val="7545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5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5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05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05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0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smtClean="0"/>
              <a:t>IP Header</a:t>
            </a:r>
            <a:endParaRPr lang="en-US" dirty="0"/>
          </a:p>
        </p:txBody>
      </p:sp>
      <p:sp>
        <p:nvSpPr>
          <p:cNvPr id="236547" name="Rectangle 3"/>
          <p:cNvSpPr>
            <a:spLocks noGrp="1" noChangeArrowheads="1"/>
          </p:cNvSpPr>
          <p:nvPr>
            <p:ph type="body" idx="1"/>
          </p:nvPr>
        </p:nvSpPr>
        <p:spPr/>
        <p:txBody>
          <a:bodyPr>
            <a:normAutofit fontScale="85000" lnSpcReduction="20000"/>
          </a:bodyPr>
          <a:lstStyle/>
          <a:p>
            <a:r>
              <a:rPr lang="en-US" dirty="0" smtClean="0"/>
              <a:t>Normal size: 20 bytes</a:t>
            </a:r>
          </a:p>
          <a:p>
            <a:r>
              <a:rPr lang="en-US" dirty="0" smtClean="0"/>
              <a:t>Version (4 bits): current value=4 (IPv4)</a:t>
            </a:r>
          </a:p>
          <a:p>
            <a:r>
              <a:rPr lang="en-US" dirty="0" smtClean="0"/>
              <a:t>Header length (4 bits): number of 32-bit words in the header, including options (max header size is 60 bytes)</a:t>
            </a:r>
          </a:p>
          <a:p>
            <a:r>
              <a:rPr lang="en-US" dirty="0" smtClean="0"/>
              <a:t>Type of service (8 bits): priority (3 bits), quality of service (4 bits), and an unused bit</a:t>
            </a:r>
          </a:p>
          <a:p>
            <a:r>
              <a:rPr lang="en-US" dirty="0" smtClean="0"/>
              <a:t>Total length (16 bits): datagram length in bytes (max size is 65535 bytes)</a:t>
            </a:r>
          </a:p>
          <a:p>
            <a:r>
              <a:rPr lang="en-US" dirty="0" smtClean="0"/>
              <a:t>Id (16 bits): unique identifier for the datagram (usually incremented by one)</a:t>
            </a:r>
            <a:endParaRPr lang="en-US" dirty="0"/>
          </a:p>
        </p:txBody>
      </p:sp>
    </p:spTree>
    <p:extLst>
      <p:ext uri="{BB962C8B-B14F-4D97-AF65-F5344CB8AC3E}">
        <p14:creationId xmlns:p14="http://schemas.microsoft.com/office/powerpoint/2010/main" val="179366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681532" y="3075763"/>
            <a:ext cx="2709726" cy="1239874"/>
          </a:xfrm>
          <a:prstGeom prst="rect">
            <a:avLst/>
          </a:prstGeom>
        </p:spPr>
      </p:pic>
      <p:pic>
        <p:nvPicPr>
          <p:cNvPr id="41" name="Picture 40"/>
          <p:cNvPicPr>
            <a:picLocks noChangeAspect="1"/>
          </p:cNvPicPr>
          <p:nvPr/>
        </p:nvPicPr>
        <p:blipFill>
          <a:blip r:embed="rId3"/>
          <a:stretch>
            <a:fillRect/>
          </a:stretch>
        </p:blipFill>
        <p:spPr>
          <a:xfrm>
            <a:off x="1681532" y="4506666"/>
            <a:ext cx="2709726" cy="1239874"/>
          </a:xfrm>
          <a:prstGeom prst="rect">
            <a:avLst/>
          </a:prstGeom>
        </p:spPr>
      </p:pic>
      <p:pic>
        <p:nvPicPr>
          <p:cNvPr id="5" name="Picture 4" descr="clou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664" y="2605796"/>
            <a:ext cx="3813266" cy="2675111"/>
          </a:xfrm>
          <a:prstGeom prst="rect">
            <a:avLst/>
          </a:prstGeom>
        </p:spPr>
      </p:pic>
      <p:sp>
        <p:nvSpPr>
          <p:cNvPr id="321538" name="Rectangle 2"/>
          <p:cNvSpPr>
            <a:spLocks noGrp="1" noChangeArrowheads="1"/>
          </p:cNvSpPr>
          <p:nvPr>
            <p:ph type="title"/>
          </p:nvPr>
        </p:nvSpPr>
        <p:spPr/>
        <p:txBody>
          <a:bodyPr>
            <a:normAutofit fontScale="90000"/>
          </a:bodyPr>
          <a:lstStyle/>
          <a:p>
            <a:r>
              <a:rPr lang="en-US" dirty="0" smtClean="0"/>
              <a:t>Destination Unreachable Attacks</a:t>
            </a:r>
            <a:endParaRPr lang="en-US" dirty="0"/>
          </a:p>
        </p:txBody>
      </p:sp>
      <p:sp>
        <p:nvSpPr>
          <p:cNvPr id="321539" name="Rectangle 3"/>
          <p:cNvSpPr>
            <a:spLocks noGrp="1" noChangeArrowheads="1"/>
          </p:cNvSpPr>
          <p:nvPr>
            <p:ph type="body" idx="1"/>
          </p:nvPr>
        </p:nvSpPr>
        <p:spPr/>
        <p:txBody>
          <a:bodyPr>
            <a:normAutofit/>
          </a:bodyPr>
          <a:lstStyle/>
          <a:p>
            <a:r>
              <a:rPr lang="en-US" sz="2800" dirty="0" smtClean="0"/>
              <a:t>Forged destination unreachable messages can cut out nodes from the network (denial of service)</a:t>
            </a:r>
            <a:endParaRPr lang="en-US" sz="2800" dirty="0"/>
          </a:p>
        </p:txBody>
      </p:sp>
      <p:sp>
        <p:nvSpPr>
          <p:cNvPr id="321546" name="Text Box 10"/>
          <p:cNvSpPr txBox="1">
            <a:spLocks noChangeArrowheads="1"/>
          </p:cNvSpPr>
          <p:nvPr/>
        </p:nvSpPr>
        <p:spPr bwMode="auto">
          <a:xfrm>
            <a:off x="1647381" y="3031702"/>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Courier New" charset="0"/>
              </a:rPr>
              <a:t>128.111.41.56</a:t>
            </a:r>
          </a:p>
        </p:txBody>
      </p:sp>
      <p:sp>
        <p:nvSpPr>
          <p:cNvPr id="321547" name="Text Box 11"/>
          <p:cNvSpPr txBox="1">
            <a:spLocks noChangeArrowheads="1"/>
          </p:cNvSpPr>
          <p:nvPr/>
        </p:nvSpPr>
        <p:spPr bwMode="auto">
          <a:xfrm>
            <a:off x="3065939" y="5406197"/>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dirty="0">
                <a:latin typeface="Courier New" charset="0"/>
              </a:rPr>
              <a:t>111.10.20.123</a:t>
            </a:r>
          </a:p>
        </p:txBody>
      </p:sp>
      <p:sp>
        <p:nvSpPr>
          <p:cNvPr id="321548" name="Text Box 12"/>
          <p:cNvSpPr txBox="1">
            <a:spLocks noChangeArrowheads="1"/>
          </p:cNvSpPr>
          <p:nvPr/>
        </p:nvSpPr>
        <p:spPr bwMode="auto">
          <a:xfrm>
            <a:off x="2574033" y="2800986"/>
            <a:ext cx="1618799"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dirty="0" err="1"/>
              <a:t>Subnetwork</a:t>
            </a:r>
            <a:r>
              <a:rPr lang="en-US" sz="1400" dirty="0"/>
              <a:t> </a:t>
            </a:r>
            <a:r>
              <a:rPr lang="en-US" sz="800" dirty="0">
                <a:latin typeface="Courier New" charset="0"/>
              </a:rPr>
              <a:t>128.111.41</a:t>
            </a:r>
            <a:r>
              <a:rPr lang="en-US" sz="1400" dirty="0"/>
              <a:t> </a:t>
            </a:r>
          </a:p>
        </p:txBody>
      </p:sp>
      <p:sp>
        <p:nvSpPr>
          <p:cNvPr id="321549" name="Text Box 13"/>
          <p:cNvSpPr txBox="1">
            <a:spLocks noChangeArrowheads="1"/>
          </p:cNvSpPr>
          <p:nvPr/>
        </p:nvSpPr>
        <p:spPr bwMode="auto">
          <a:xfrm>
            <a:off x="2790827" y="4368405"/>
            <a:ext cx="1557885" cy="297879"/>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1100"/>
              <a:t>Subnetwork</a:t>
            </a:r>
            <a:r>
              <a:rPr lang="en-US" sz="1400"/>
              <a:t> </a:t>
            </a:r>
            <a:r>
              <a:rPr lang="en-US" sz="800">
                <a:latin typeface="Courier New" charset="0"/>
              </a:rPr>
              <a:t>111.10.20</a:t>
            </a:r>
            <a:r>
              <a:rPr lang="en-US" sz="1400"/>
              <a:t> </a:t>
            </a:r>
          </a:p>
        </p:txBody>
      </p:sp>
      <p:sp>
        <p:nvSpPr>
          <p:cNvPr id="321550" name="Rectangle 14"/>
          <p:cNvSpPr>
            <a:spLocks noChangeArrowheads="1"/>
          </p:cNvSpPr>
          <p:nvPr/>
        </p:nvSpPr>
        <p:spPr bwMode="auto">
          <a:xfrm>
            <a:off x="4662712" y="4815119"/>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1" name="Rectangle 15"/>
          <p:cNvSpPr>
            <a:spLocks noChangeArrowheads="1"/>
          </p:cNvSpPr>
          <p:nvPr/>
        </p:nvSpPr>
        <p:spPr bwMode="auto">
          <a:xfrm>
            <a:off x="5334001" y="440055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2" name="Rectangle 16"/>
          <p:cNvSpPr>
            <a:spLocks noChangeArrowheads="1"/>
          </p:cNvSpPr>
          <p:nvPr/>
        </p:nvSpPr>
        <p:spPr bwMode="auto">
          <a:xfrm>
            <a:off x="5638802" y="4171950"/>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3" name="Rectangle 17"/>
          <p:cNvSpPr>
            <a:spLocks noChangeArrowheads="1"/>
          </p:cNvSpPr>
          <p:nvPr/>
        </p:nvSpPr>
        <p:spPr bwMode="auto">
          <a:xfrm>
            <a:off x="4813893"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4" name="Rectangle 18"/>
          <p:cNvSpPr>
            <a:spLocks noChangeArrowheads="1"/>
          </p:cNvSpPr>
          <p:nvPr/>
        </p:nvSpPr>
        <p:spPr bwMode="auto">
          <a:xfrm>
            <a:off x="5029202" y="462915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5" name="Rectangle 19"/>
          <p:cNvSpPr>
            <a:spLocks noChangeArrowheads="1"/>
          </p:cNvSpPr>
          <p:nvPr/>
        </p:nvSpPr>
        <p:spPr bwMode="auto">
          <a:xfrm>
            <a:off x="4274210"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6" name="Rectangle 20"/>
          <p:cNvSpPr>
            <a:spLocks noChangeArrowheads="1"/>
          </p:cNvSpPr>
          <p:nvPr/>
        </p:nvSpPr>
        <p:spPr bwMode="auto">
          <a:xfrm>
            <a:off x="4267202" y="5029201"/>
            <a:ext cx="346075" cy="83344"/>
          </a:xfrm>
          <a:prstGeom prst="rect">
            <a:avLst/>
          </a:prstGeom>
          <a:solidFill>
            <a:srgbClr val="C0504D"/>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7" name="Rectangle 21"/>
          <p:cNvSpPr>
            <a:spLocks noChangeArrowheads="1"/>
          </p:cNvSpPr>
          <p:nvPr/>
        </p:nvSpPr>
        <p:spPr bwMode="auto">
          <a:xfrm>
            <a:off x="3734527"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58" name="Text Box 22"/>
          <p:cNvSpPr txBox="1">
            <a:spLocks noChangeArrowheads="1"/>
          </p:cNvSpPr>
          <p:nvPr/>
        </p:nvSpPr>
        <p:spPr bwMode="auto">
          <a:xfrm>
            <a:off x="3886201" y="4229101"/>
            <a:ext cx="965224" cy="205546"/>
          </a:xfrm>
          <a:prstGeom prst="rect">
            <a:avLst/>
          </a:prstGeom>
          <a:noFill/>
          <a:ln w="9525">
            <a:noFill/>
            <a:miter lim="800000"/>
            <a:headEnd/>
            <a:tailEnd/>
          </a:ln>
          <a:effectLst/>
        </p:spPr>
        <p:txBody>
          <a:bodyPr wrap="none" lIns="81640" tIns="40819" rIns="81640" bIns="40819">
            <a:prstTxWarp prst="textNoShape">
              <a:avLst/>
            </a:prstTxWarp>
            <a:spAutoFit/>
          </a:bodyPr>
          <a:lstStyle/>
          <a:p>
            <a:pPr eaLnBrk="0" hangingPunct="0"/>
            <a:r>
              <a:rPr lang="en-US" sz="800">
                <a:latin typeface="Courier New" charset="0"/>
              </a:rPr>
              <a:t>128.111.41.10</a:t>
            </a:r>
          </a:p>
        </p:txBody>
      </p:sp>
      <p:sp>
        <p:nvSpPr>
          <p:cNvPr id="321559" name="Text Box 23"/>
          <p:cNvSpPr txBox="1">
            <a:spLocks noChangeArrowheads="1"/>
          </p:cNvSpPr>
          <p:nvPr/>
        </p:nvSpPr>
        <p:spPr bwMode="auto">
          <a:xfrm>
            <a:off x="6705602" y="4457701"/>
            <a:ext cx="1588341" cy="697988"/>
          </a:xfrm>
          <a:prstGeom prst="rect">
            <a:avLst/>
          </a:prstGeom>
          <a:noFill/>
          <a:ln w="9525">
            <a:noFill/>
            <a:miter lim="800000"/>
            <a:headEnd/>
            <a:tailEnd/>
          </a:ln>
          <a:effectLst/>
        </p:spPr>
        <p:txBody>
          <a:bodyPr wrap="none" lIns="81640" tIns="40819" rIns="81640" bIns="40819">
            <a:prstTxWarp prst="textNoShape">
              <a:avLst/>
            </a:prstTxWarp>
            <a:spAutoFit/>
          </a:bodyPr>
          <a:lstStyle/>
          <a:p>
            <a:endParaRPr lang="en-US" sz="800" dirty="0">
              <a:latin typeface="Courier New" charset="0"/>
            </a:endParaRPr>
          </a:p>
          <a:p>
            <a:r>
              <a:rPr lang="en-US" sz="800" dirty="0">
                <a:latin typeface="Courier New" charset="0"/>
              </a:rPr>
              <a:t>From 128.111.41.10 </a:t>
            </a:r>
            <a:br>
              <a:rPr lang="en-US" sz="800" dirty="0">
                <a:latin typeface="Courier New" charset="0"/>
              </a:rPr>
            </a:br>
            <a:r>
              <a:rPr lang="en-US" sz="800" dirty="0">
                <a:latin typeface="Courier New" charset="0"/>
              </a:rPr>
              <a:t>To 110.10.20.123:</a:t>
            </a:r>
          </a:p>
          <a:p>
            <a:r>
              <a:rPr lang="en-US" sz="800" dirty="0">
                <a:latin typeface="Courier New" charset="0"/>
              </a:rPr>
              <a:t>128.111.41.56 </a:t>
            </a:r>
          </a:p>
          <a:p>
            <a:r>
              <a:rPr lang="en-US" sz="800" dirty="0">
                <a:latin typeface="Courier New" charset="0"/>
              </a:rPr>
              <a:t>Destination Unreachable</a:t>
            </a:r>
          </a:p>
        </p:txBody>
      </p:sp>
      <p:sp>
        <p:nvSpPr>
          <p:cNvPr id="321562" name="Rectangle 26"/>
          <p:cNvSpPr>
            <a:spLocks noChangeArrowheads="1"/>
          </p:cNvSpPr>
          <p:nvPr/>
        </p:nvSpPr>
        <p:spPr bwMode="auto">
          <a:xfrm>
            <a:off x="5353576"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3" name="Rectangle 27"/>
          <p:cNvSpPr>
            <a:spLocks noChangeArrowheads="1"/>
          </p:cNvSpPr>
          <p:nvPr/>
        </p:nvSpPr>
        <p:spPr bwMode="auto">
          <a:xfrm>
            <a:off x="5893256"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4" name="Rectangle 28"/>
          <p:cNvSpPr>
            <a:spLocks noChangeArrowheads="1"/>
          </p:cNvSpPr>
          <p:nvPr/>
        </p:nvSpPr>
        <p:spPr bwMode="auto">
          <a:xfrm>
            <a:off x="3194844"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5" name="Rectangle 29"/>
          <p:cNvSpPr>
            <a:spLocks noChangeArrowheads="1"/>
          </p:cNvSpPr>
          <p:nvPr/>
        </p:nvSpPr>
        <p:spPr bwMode="auto">
          <a:xfrm>
            <a:off x="2655161"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6" name="Rectangle 30"/>
          <p:cNvSpPr>
            <a:spLocks noChangeArrowheads="1"/>
          </p:cNvSpPr>
          <p:nvPr/>
        </p:nvSpPr>
        <p:spPr bwMode="auto">
          <a:xfrm>
            <a:off x="2115478" y="3987779"/>
            <a:ext cx="346075" cy="83344"/>
          </a:xfrm>
          <a:prstGeom prst="rect">
            <a:avLst/>
          </a:prstGeom>
          <a:solidFill>
            <a:schemeClr val="accent2"/>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7" name="Line 31"/>
          <p:cNvSpPr>
            <a:spLocks noChangeShapeType="1"/>
          </p:cNvSpPr>
          <p:nvPr/>
        </p:nvSpPr>
        <p:spPr bwMode="auto">
          <a:xfrm flipH="1">
            <a:off x="5638800" y="4286250"/>
            <a:ext cx="609600" cy="51435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321568" name="Rectangle 32"/>
          <p:cNvSpPr>
            <a:spLocks noChangeArrowheads="1"/>
          </p:cNvSpPr>
          <p:nvPr/>
        </p:nvSpPr>
        <p:spPr bwMode="auto">
          <a:xfrm>
            <a:off x="5791202" y="4457701"/>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69" name="Line 33"/>
          <p:cNvSpPr>
            <a:spLocks noChangeShapeType="1"/>
          </p:cNvSpPr>
          <p:nvPr/>
        </p:nvSpPr>
        <p:spPr bwMode="auto">
          <a:xfrm>
            <a:off x="3646714" y="3551464"/>
            <a:ext cx="2068286" cy="0"/>
          </a:xfrm>
          <a:prstGeom prst="line">
            <a:avLst/>
          </a:prstGeom>
          <a:noFill/>
          <a:ln w="9525">
            <a:solidFill>
              <a:schemeClr val="tx1"/>
            </a:solidFill>
            <a:round/>
            <a:headEnd/>
            <a:tailEnd type="triangle" w="med" len="med"/>
          </a:ln>
          <a:effectLst/>
        </p:spPr>
        <p:txBody>
          <a:bodyPr lIns="81640" tIns="40819" rIns="81640" bIns="40819">
            <a:prstTxWarp prst="textNoShape">
              <a:avLst/>
            </a:prstTxWarp>
          </a:bodyPr>
          <a:lstStyle/>
          <a:p>
            <a:endParaRPr lang="en-US"/>
          </a:p>
        </p:txBody>
      </p:sp>
      <p:sp>
        <p:nvSpPr>
          <p:cNvPr id="321570" name="Rectangle 34"/>
          <p:cNvSpPr>
            <a:spLocks noChangeArrowheads="1"/>
          </p:cNvSpPr>
          <p:nvPr/>
        </p:nvSpPr>
        <p:spPr bwMode="auto">
          <a:xfrm>
            <a:off x="4648202" y="3407144"/>
            <a:ext cx="346075" cy="83344"/>
          </a:xfrm>
          <a:prstGeom prst="rect">
            <a:avLst/>
          </a:prstGeom>
          <a:solidFill>
            <a:srgbClr val="FADC70"/>
          </a:solidFill>
          <a:ln w="9525">
            <a:noFill/>
            <a:miter lim="800000"/>
            <a:headEnd/>
            <a:tailEnd/>
          </a:ln>
          <a:effectLst/>
        </p:spPr>
        <p:txBody>
          <a:bodyPr wrap="none" lIns="81640" tIns="40819" rIns="81640" bIns="40819" anchor="ctr">
            <a:prstTxWarp prst="textNoShape">
              <a:avLst/>
            </a:prstTxWarp>
          </a:bodyPr>
          <a:lstStyle/>
          <a:p>
            <a:endParaRPr lang="en-US"/>
          </a:p>
        </p:txBody>
      </p:sp>
      <p:sp>
        <p:nvSpPr>
          <p:cNvPr id="321571" name="Line 35"/>
          <p:cNvSpPr>
            <a:spLocks noChangeShapeType="1"/>
          </p:cNvSpPr>
          <p:nvPr/>
        </p:nvSpPr>
        <p:spPr bwMode="auto">
          <a:xfrm>
            <a:off x="6019800" y="4514851"/>
            <a:ext cx="685800" cy="171450"/>
          </a:xfrm>
          <a:prstGeom prst="line">
            <a:avLst/>
          </a:prstGeom>
          <a:noFill/>
          <a:ln w="9525">
            <a:solidFill>
              <a:schemeClr val="tx1"/>
            </a:solidFill>
            <a:round/>
            <a:headEnd/>
            <a:tailEnd/>
          </a:ln>
          <a:effectLst/>
        </p:spPr>
        <p:txBody>
          <a:bodyPr lIns="81640" tIns="40819" rIns="81640" bIns="40819">
            <a:prstTxWarp prst="textNoShape">
              <a:avLst/>
            </a:prstTxWarp>
          </a:bodyPr>
          <a:lstStyle/>
          <a:p>
            <a:endParaRPr lang="en-US"/>
          </a:p>
        </p:txBody>
      </p:sp>
      <p:pic>
        <p:nvPicPr>
          <p:cNvPr id="42" name="Picture 41"/>
          <p:cNvPicPr>
            <a:picLocks noChangeAspect="1"/>
          </p:cNvPicPr>
          <p:nvPr/>
        </p:nvPicPr>
        <p:blipFill>
          <a:blip r:embed="rId5"/>
          <a:stretch>
            <a:fillRect/>
          </a:stretch>
        </p:blipFill>
        <p:spPr>
          <a:xfrm>
            <a:off x="3656341" y="3131915"/>
            <a:ext cx="258988" cy="299881"/>
          </a:xfrm>
          <a:prstGeom prst="rect">
            <a:avLst/>
          </a:prstGeom>
        </p:spPr>
      </p:pic>
    </p:spTree>
    <p:extLst>
      <p:ext uri="{BB962C8B-B14F-4D97-AF65-F5344CB8AC3E}">
        <p14:creationId xmlns:p14="http://schemas.microsoft.com/office/powerpoint/2010/main" val="6689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5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9" grpId="0"/>
      <p:bldP spid="32157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a:t>ICMP Time Exceeded</a:t>
            </a:r>
          </a:p>
        </p:txBody>
      </p:sp>
      <p:sp>
        <p:nvSpPr>
          <p:cNvPr id="322563" name="Rectangle 3"/>
          <p:cNvSpPr>
            <a:spLocks noGrp="1" noChangeArrowheads="1"/>
          </p:cNvSpPr>
          <p:nvPr>
            <p:ph type="body" idx="1"/>
          </p:nvPr>
        </p:nvSpPr>
        <p:spPr/>
        <p:txBody>
          <a:bodyPr/>
          <a:lstStyle/>
          <a:p>
            <a:r>
              <a:rPr lang="en-US" dirty="0"/>
              <a:t>Used when </a:t>
            </a:r>
          </a:p>
          <a:p>
            <a:pPr lvl="1"/>
            <a:r>
              <a:rPr lang="en-US" dirty="0"/>
              <a:t>TTL becomes zero (code = 0)</a:t>
            </a:r>
          </a:p>
          <a:p>
            <a:pPr lvl="1"/>
            <a:r>
              <a:rPr lang="en-US" dirty="0"/>
              <a:t>The reassembling of a fragmented datagram times out (code =1)</a:t>
            </a:r>
          </a:p>
          <a:p>
            <a:pPr lvl="1"/>
            <a:endParaRPr lang="en-US" dirty="0"/>
          </a:p>
        </p:txBody>
      </p:sp>
      <p:sp>
        <p:nvSpPr>
          <p:cNvPr id="322564" name="Rectangle 4"/>
          <p:cNvSpPr>
            <a:spLocks noChangeArrowheads="1"/>
          </p:cNvSpPr>
          <p:nvPr/>
        </p:nvSpPr>
        <p:spPr bwMode="auto">
          <a:xfrm>
            <a:off x="685800" y="3943351"/>
            <a:ext cx="7696200" cy="1200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2565" name="Rectangle 5"/>
          <p:cNvSpPr>
            <a:spLocks noChangeArrowheads="1"/>
          </p:cNvSpPr>
          <p:nvPr/>
        </p:nvSpPr>
        <p:spPr bwMode="auto">
          <a:xfrm>
            <a:off x="685800" y="3943350"/>
            <a:ext cx="1981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type (11)</a:t>
            </a:r>
            <a:endParaRPr lang="it-IT">
              <a:latin typeface="Roboto Light"/>
              <a:cs typeface="Roboto Light"/>
            </a:endParaRPr>
          </a:p>
        </p:txBody>
      </p:sp>
      <p:sp>
        <p:nvSpPr>
          <p:cNvPr id="322566" name="Rectangle 6"/>
          <p:cNvSpPr>
            <a:spLocks noChangeArrowheads="1"/>
          </p:cNvSpPr>
          <p:nvPr/>
        </p:nvSpPr>
        <p:spPr bwMode="auto">
          <a:xfrm>
            <a:off x="2667000" y="3943350"/>
            <a:ext cx="1905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code (</a:t>
            </a:r>
            <a:r>
              <a:rPr lang="it-IT" sz="1500" dirty="0" err="1">
                <a:latin typeface="Roboto Light"/>
                <a:cs typeface="Roboto Light"/>
              </a:rPr>
              <a:t>0</a:t>
            </a:r>
            <a:r>
              <a:rPr lang="it-IT" sz="1500" dirty="0">
                <a:latin typeface="Roboto Light"/>
                <a:cs typeface="Roboto Light"/>
              </a:rPr>
              <a:t> or </a:t>
            </a:r>
            <a:r>
              <a:rPr lang="it-IT" sz="1500" dirty="0" err="1">
                <a:latin typeface="Roboto Light"/>
                <a:cs typeface="Roboto Light"/>
              </a:rPr>
              <a:t>1</a:t>
            </a:r>
            <a:r>
              <a:rPr lang="it-IT" sz="1500" dirty="0">
                <a:latin typeface="Roboto Light"/>
                <a:cs typeface="Roboto Light"/>
              </a:rPr>
              <a:t>)</a:t>
            </a:r>
            <a:endParaRPr lang="it-IT" dirty="0">
              <a:latin typeface="Roboto Light"/>
              <a:cs typeface="Roboto Light"/>
            </a:endParaRPr>
          </a:p>
        </p:txBody>
      </p:sp>
      <p:sp>
        <p:nvSpPr>
          <p:cNvPr id="322567" name="Rectangle 7"/>
          <p:cNvSpPr>
            <a:spLocks noChangeArrowheads="1"/>
          </p:cNvSpPr>
          <p:nvPr/>
        </p:nvSpPr>
        <p:spPr bwMode="auto">
          <a:xfrm>
            <a:off x="685800" y="4229100"/>
            <a:ext cx="769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Unused</a:t>
            </a:r>
            <a:r>
              <a:rPr lang="it-IT" sz="1500" dirty="0">
                <a:latin typeface="Roboto Light"/>
                <a:cs typeface="Roboto Light"/>
              </a:rPr>
              <a:t> (</a:t>
            </a:r>
            <a:r>
              <a:rPr lang="it-IT" sz="1500" dirty="0" err="1">
                <a:latin typeface="Roboto Light"/>
                <a:cs typeface="Roboto Light"/>
              </a:rPr>
              <a:t>0</a:t>
            </a:r>
            <a:r>
              <a:rPr lang="it-IT" sz="1500" dirty="0">
                <a:latin typeface="Roboto Light"/>
                <a:cs typeface="Roboto Light"/>
              </a:rPr>
              <a:t>)</a:t>
            </a:r>
            <a:endParaRPr lang="it-IT" dirty="0">
              <a:latin typeface="Roboto Light"/>
              <a:cs typeface="Roboto Light"/>
            </a:endParaRPr>
          </a:p>
        </p:txBody>
      </p:sp>
      <p:sp>
        <p:nvSpPr>
          <p:cNvPr id="322568" name="Rectangle 8"/>
          <p:cNvSpPr>
            <a:spLocks noChangeArrowheads="1"/>
          </p:cNvSpPr>
          <p:nvPr/>
        </p:nvSpPr>
        <p:spPr bwMode="auto">
          <a:xfrm>
            <a:off x="685800" y="451485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 + first 8 bytes of the original datagram</a:t>
            </a:r>
            <a:endParaRPr lang="it-IT">
              <a:latin typeface="Roboto Light"/>
              <a:cs typeface="Roboto Light"/>
            </a:endParaRPr>
          </a:p>
        </p:txBody>
      </p:sp>
      <p:sp>
        <p:nvSpPr>
          <p:cNvPr id="322569" name="Rectangle 9"/>
          <p:cNvSpPr>
            <a:spLocks noChangeArrowheads="1"/>
          </p:cNvSpPr>
          <p:nvPr/>
        </p:nvSpPr>
        <p:spPr bwMode="auto">
          <a:xfrm>
            <a:off x="4572000" y="39433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err="1">
                <a:latin typeface="Roboto Light"/>
                <a:cs typeface="Roboto Light"/>
              </a:rPr>
              <a:t>checksum</a:t>
            </a:r>
            <a:endParaRPr lang="it-IT" dirty="0">
              <a:latin typeface="Roboto Light"/>
              <a:cs typeface="Roboto Light"/>
            </a:endParaRPr>
          </a:p>
        </p:txBody>
      </p:sp>
      <p:sp>
        <p:nvSpPr>
          <p:cNvPr id="322570" name="Text Box 10"/>
          <p:cNvSpPr txBox="1">
            <a:spLocks noChangeArrowheads="1"/>
          </p:cNvSpPr>
          <p:nvPr/>
        </p:nvSpPr>
        <p:spPr bwMode="auto">
          <a:xfrm>
            <a:off x="628298"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22571" name="Text Box 11"/>
          <p:cNvSpPr txBox="1">
            <a:spLocks noChangeArrowheads="1"/>
          </p:cNvSpPr>
          <p:nvPr/>
        </p:nvSpPr>
        <p:spPr bwMode="auto">
          <a:xfrm>
            <a:off x="1618899"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22572" name="Text Box 12"/>
          <p:cNvSpPr txBox="1">
            <a:spLocks noChangeArrowheads="1"/>
          </p:cNvSpPr>
          <p:nvPr/>
        </p:nvSpPr>
        <p:spPr bwMode="auto">
          <a:xfrm>
            <a:off x="2609498" y="3638484"/>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22573" name="Text Box 13"/>
          <p:cNvSpPr txBox="1">
            <a:spLocks noChangeArrowheads="1"/>
          </p:cNvSpPr>
          <p:nvPr/>
        </p:nvSpPr>
        <p:spPr bwMode="auto">
          <a:xfrm>
            <a:off x="3399609"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22574" name="Text Box 14"/>
          <p:cNvSpPr txBox="1">
            <a:spLocks noChangeArrowheads="1"/>
          </p:cNvSpPr>
          <p:nvPr/>
        </p:nvSpPr>
        <p:spPr bwMode="auto">
          <a:xfrm>
            <a:off x="45235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22575" name="Text Box 15"/>
          <p:cNvSpPr txBox="1">
            <a:spLocks noChangeArrowheads="1"/>
          </p:cNvSpPr>
          <p:nvPr/>
        </p:nvSpPr>
        <p:spPr bwMode="auto">
          <a:xfrm>
            <a:off x="54379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22576" name="Text Box 16"/>
          <p:cNvSpPr txBox="1">
            <a:spLocks noChangeArrowheads="1"/>
          </p:cNvSpPr>
          <p:nvPr/>
        </p:nvSpPr>
        <p:spPr bwMode="auto">
          <a:xfrm>
            <a:off x="62761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22577" name="Text Box 17"/>
          <p:cNvSpPr txBox="1">
            <a:spLocks noChangeArrowheads="1"/>
          </p:cNvSpPr>
          <p:nvPr/>
        </p:nvSpPr>
        <p:spPr bwMode="auto">
          <a:xfrm>
            <a:off x="71905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22578" name="Text Box 18"/>
          <p:cNvSpPr txBox="1">
            <a:spLocks noChangeArrowheads="1"/>
          </p:cNvSpPr>
          <p:nvPr/>
        </p:nvSpPr>
        <p:spPr bwMode="auto">
          <a:xfrm>
            <a:off x="8104960" y="3638484"/>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58560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5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5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25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25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25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25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25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25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25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25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25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25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25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25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25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2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animBg="1"/>
      <p:bldP spid="322565" grpId="0" animBg="1"/>
      <p:bldP spid="322566" grpId="0" animBg="1"/>
      <p:bldP spid="322567" grpId="0" animBg="1"/>
      <p:bldP spid="322568" grpId="0" animBg="1"/>
      <p:bldP spid="322569" grpId="0" animBg="1"/>
      <p:bldP spid="322570" grpId="0"/>
      <p:bldP spid="322571" grpId="0"/>
      <p:bldP spid="322572" grpId="0"/>
      <p:bldP spid="322573" grpId="0"/>
      <p:bldP spid="322574" grpId="0"/>
      <p:bldP spid="322575" grpId="0"/>
      <p:bldP spid="322576" grpId="0"/>
      <p:bldP spid="322577" grpId="0"/>
      <p:bldP spid="32257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mtClean="0"/>
              <a:t>Traceroute</a:t>
            </a:r>
            <a:endParaRPr lang="en-US"/>
          </a:p>
        </p:txBody>
      </p:sp>
      <p:sp>
        <p:nvSpPr>
          <p:cNvPr id="323587" name="Rectangle 3"/>
          <p:cNvSpPr>
            <a:spLocks noGrp="1" noChangeArrowheads="1"/>
          </p:cNvSpPr>
          <p:nvPr>
            <p:ph type="body" idx="1"/>
          </p:nvPr>
        </p:nvSpPr>
        <p:spPr/>
        <p:txBody>
          <a:bodyPr>
            <a:normAutofit fontScale="77500" lnSpcReduction="20000"/>
          </a:bodyPr>
          <a:lstStyle/>
          <a:p>
            <a:r>
              <a:rPr lang="en-US" dirty="0" smtClean="0"/>
              <a:t>ICMP Time Exceeded messages are used by the traceroute program to determine the path used to deliver a datagram</a:t>
            </a:r>
          </a:p>
          <a:p>
            <a:r>
              <a:rPr lang="en-US" dirty="0" smtClean="0"/>
              <a:t>A series of IP datagrams are sent to the destination node</a:t>
            </a:r>
          </a:p>
          <a:p>
            <a:r>
              <a:rPr lang="en-US" dirty="0" smtClean="0"/>
              <a:t>Each datagram has an increasing TTL field (starting at 1)</a:t>
            </a:r>
          </a:p>
          <a:p>
            <a:r>
              <a:rPr lang="en-US" dirty="0" smtClean="0"/>
              <a:t>From the ICMP Time exceeded messages returned by the intermediate gateways it is possible to reconstruct the route from the source to the destination</a:t>
            </a:r>
          </a:p>
          <a:p>
            <a:r>
              <a:rPr lang="en-US" dirty="0" smtClean="0"/>
              <a:t>Note: traceroute allows one to specify loose source routing (-g option)</a:t>
            </a:r>
          </a:p>
          <a:p>
            <a:r>
              <a:rPr lang="en-US" dirty="0" smtClean="0"/>
              <a:t>Useful for network analysis, topology mapping</a:t>
            </a:r>
          </a:p>
          <a:p>
            <a:endParaRPr lang="en-US" dirty="0"/>
          </a:p>
        </p:txBody>
      </p:sp>
    </p:spTree>
    <p:extLst>
      <p:ext uri="{BB962C8B-B14F-4D97-AF65-F5344CB8AC3E}">
        <p14:creationId xmlns:p14="http://schemas.microsoft.com/office/powerpoint/2010/main" val="12695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3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3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t>Traceroute</a:t>
            </a:r>
          </a:p>
        </p:txBody>
      </p:sp>
      <p:sp>
        <p:nvSpPr>
          <p:cNvPr id="324611" name="Rectangle 3"/>
          <p:cNvSpPr>
            <a:spLocks noGrp="1" noChangeArrowheads="1"/>
          </p:cNvSpPr>
          <p:nvPr>
            <p:ph type="body" idx="1"/>
          </p:nvPr>
        </p:nvSpPr>
        <p:spPr/>
        <p:txBody>
          <a:bodyPr/>
          <a:lstStyle/>
          <a:p>
            <a:pPr>
              <a:buFontTx/>
              <a:buNone/>
            </a:pPr>
            <a:r>
              <a:rPr lang="en-US" sz="1100" b="1" dirty="0">
                <a:latin typeface="Courier New" charset="0"/>
              </a:rPr>
              <a:t>traceroute to pos4-1-155M.cr2.SNV.gblx.net (206.132.150.233), 30 hops max, 38 byte packets 1  </a:t>
            </a:r>
          </a:p>
          <a:p>
            <a:pPr>
              <a:buFontTx/>
              <a:buNone/>
            </a:pPr>
            <a:endParaRPr lang="en-US" sz="1100" b="1" dirty="0">
              <a:latin typeface="Courier New" charset="0"/>
            </a:endParaRPr>
          </a:p>
          <a:p>
            <a:pPr>
              <a:buFontTx/>
              <a:buNone/>
            </a:pPr>
            <a:r>
              <a:rPr lang="en-US" sz="1100" b="1" dirty="0">
                <a:latin typeface="Courier New" charset="0"/>
              </a:rPr>
              <a:t>csworld48 (128.111.48.2)  1.077 </a:t>
            </a:r>
            <a:r>
              <a:rPr lang="en-US" sz="1100" b="1" dirty="0" err="1">
                <a:latin typeface="Courier New" charset="0"/>
              </a:rPr>
              <a:t>ms</a:t>
            </a:r>
            <a:r>
              <a:rPr lang="en-US" sz="1100" b="1" dirty="0">
                <a:latin typeface="Courier New" charset="0"/>
              </a:rPr>
              <a:t>  0.827 </a:t>
            </a:r>
            <a:r>
              <a:rPr lang="en-US" sz="1100" b="1" dirty="0" err="1">
                <a:latin typeface="Courier New" charset="0"/>
              </a:rPr>
              <a:t>ms</a:t>
            </a:r>
            <a:r>
              <a:rPr lang="en-US" sz="1100" b="1" dirty="0">
                <a:latin typeface="Courier New" charset="0"/>
              </a:rPr>
              <a:t>  1.051 </a:t>
            </a:r>
            <a:r>
              <a:rPr lang="en-US" sz="1100" b="1" dirty="0" err="1">
                <a:latin typeface="Courier New" charset="0"/>
              </a:rPr>
              <a:t>ms</a:t>
            </a:r>
            <a:r>
              <a:rPr lang="en-US" sz="1100" b="1" dirty="0">
                <a:latin typeface="Courier New" charset="0"/>
              </a:rPr>
              <a:t> 2  </a:t>
            </a:r>
          </a:p>
          <a:p>
            <a:pPr>
              <a:buFontTx/>
              <a:buNone/>
            </a:pPr>
            <a:r>
              <a:rPr lang="en-US" sz="1100" b="1" dirty="0" err="1">
                <a:latin typeface="Courier New" charset="0"/>
              </a:rPr>
              <a:t>engr-gw-lo.ucsb.edu</a:t>
            </a:r>
            <a:r>
              <a:rPr lang="en-US" sz="1100" b="1" dirty="0">
                <a:latin typeface="Courier New" charset="0"/>
              </a:rPr>
              <a:t> (128.111.51.1)  1.479 </a:t>
            </a:r>
            <a:r>
              <a:rPr lang="en-US" sz="1100" b="1" dirty="0" err="1">
                <a:latin typeface="Courier New" charset="0"/>
              </a:rPr>
              <a:t>ms</a:t>
            </a:r>
            <a:r>
              <a:rPr lang="en-US" sz="1100" b="1" dirty="0">
                <a:latin typeface="Courier New" charset="0"/>
              </a:rPr>
              <a:t>  0.855 </a:t>
            </a:r>
            <a:r>
              <a:rPr lang="en-US" sz="1100" b="1" dirty="0" err="1">
                <a:latin typeface="Courier New" charset="0"/>
              </a:rPr>
              <a:t>ms</a:t>
            </a:r>
            <a:r>
              <a:rPr lang="en-US" sz="1100" b="1" dirty="0">
                <a:latin typeface="Courier New" charset="0"/>
              </a:rPr>
              <a:t>  1.222 </a:t>
            </a:r>
            <a:r>
              <a:rPr lang="en-US" sz="1100" b="1" dirty="0" err="1">
                <a:latin typeface="Courier New" charset="0"/>
              </a:rPr>
              <a:t>ms</a:t>
            </a:r>
            <a:r>
              <a:rPr lang="en-US" sz="1100" b="1" dirty="0">
                <a:latin typeface="Courier New" charset="0"/>
              </a:rPr>
              <a:t> 3  </a:t>
            </a:r>
          </a:p>
          <a:p>
            <a:pPr>
              <a:buFontTx/>
              <a:buNone/>
            </a:pPr>
            <a:r>
              <a:rPr lang="en-US" sz="1100" b="1" dirty="0">
                <a:latin typeface="Courier New" charset="0"/>
              </a:rPr>
              <a:t>border1.ucsb.edu (128.111.1.83)  1.224 </a:t>
            </a:r>
            <a:r>
              <a:rPr lang="en-US" sz="1100" b="1" dirty="0" err="1">
                <a:latin typeface="Courier New" charset="0"/>
              </a:rPr>
              <a:t>ms</a:t>
            </a:r>
            <a:r>
              <a:rPr lang="en-US" sz="1100" b="1" dirty="0">
                <a:latin typeface="Courier New" charset="0"/>
              </a:rPr>
              <a:t>  1.375 </a:t>
            </a:r>
            <a:r>
              <a:rPr lang="en-US" sz="1100" b="1" dirty="0" err="1">
                <a:latin typeface="Courier New" charset="0"/>
              </a:rPr>
              <a:t>ms</a:t>
            </a:r>
            <a:r>
              <a:rPr lang="en-US" sz="1100" b="1" dirty="0">
                <a:latin typeface="Courier New" charset="0"/>
              </a:rPr>
              <a:t>  1.222 </a:t>
            </a:r>
            <a:r>
              <a:rPr lang="en-US" sz="1100" b="1" dirty="0" err="1">
                <a:latin typeface="Courier New" charset="0"/>
              </a:rPr>
              <a:t>ms</a:t>
            </a:r>
            <a:r>
              <a:rPr lang="en-US" sz="1100" b="1" dirty="0">
                <a:latin typeface="Courier New" charset="0"/>
              </a:rPr>
              <a:t> 4  </a:t>
            </a:r>
          </a:p>
          <a:p>
            <a:pPr>
              <a:buFontTx/>
              <a:buNone/>
            </a:pPr>
            <a:r>
              <a:rPr lang="en-US" sz="1100" b="1" dirty="0">
                <a:latin typeface="Courier New" charset="0"/>
              </a:rPr>
              <a:t>gsr-g-1-0.commserv.ucsb.edu (128.111.252.150)  1.357 </a:t>
            </a:r>
            <a:r>
              <a:rPr lang="en-US" sz="1100" b="1" dirty="0" err="1">
                <a:latin typeface="Courier New" charset="0"/>
              </a:rPr>
              <a:t>ms</a:t>
            </a:r>
            <a:r>
              <a:rPr lang="en-US" sz="1100" b="1" dirty="0">
                <a:latin typeface="Courier New" charset="0"/>
              </a:rPr>
              <a:t>  1.383 </a:t>
            </a:r>
            <a:r>
              <a:rPr lang="en-US" sz="1100" b="1" dirty="0" err="1">
                <a:latin typeface="Courier New" charset="0"/>
              </a:rPr>
              <a:t>ms</a:t>
            </a:r>
            <a:r>
              <a:rPr lang="en-US" sz="1100" b="1" dirty="0">
                <a:latin typeface="Courier New" charset="0"/>
              </a:rPr>
              <a:t>  1.642 </a:t>
            </a:r>
            <a:r>
              <a:rPr lang="en-US" sz="1100" b="1" dirty="0" err="1">
                <a:latin typeface="Courier New" charset="0"/>
              </a:rPr>
              <a:t>ms</a:t>
            </a:r>
            <a:r>
              <a:rPr lang="en-US" sz="1100" b="1" dirty="0">
                <a:latin typeface="Courier New" charset="0"/>
              </a:rPr>
              <a:t> 5  </a:t>
            </a:r>
          </a:p>
          <a:p>
            <a:pPr>
              <a:buFontTx/>
              <a:buNone/>
            </a:pPr>
            <a:r>
              <a:rPr lang="en-US" sz="1100" b="1" dirty="0">
                <a:latin typeface="Courier New" charset="0"/>
              </a:rPr>
              <a:t>USC--ucsb.ATM.calren2.net (198.32.248.73)  3.876 </a:t>
            </a:r>
            <a:r>
              <a:rPr lang="en-US" sz="1100" b="1" dirty="0" err="1">
                <a:latin typeface="Courier New" charset="0"/>
              </a:rPr>
              <a:t>ms</a:t>
            </a:r>
            <a:r>
              <a:rPr lang="en-US" sz="1100" b="1" dirty="0">
                <a:latin typeface="Courier New" charset="0"/>
              </a:rPr>
              <a:t>  4.493 </a:t>
            </a:r>
            <a:r>
              <a:rPr lang="en-US" sz="1100" b="1" dirty="0" err="1">
                <a:latin typeface="Courier New" charset="0"/>
              </a:rPr>
              <a:t>ms</a:t>
            </a:r>
            <a:r>
              <a:rPr lang="en-US" sz="1100" b="1" dirty="0">
                <a:latin typeface="Courier New" charset="0"/>
              </a:rPr>
              <a:t>  3.913 </a:t>
            </a:r>
            <a:r>
              <a:rPr lang="en-US" sz="1100" b="1" dirty="0" err="1">
                <a:latin typeface="Courier New" charset="0"/>
              </a:rPr>
              <a:t>ms</a:t>
            </a:r>
            <a:r>
              <a:rPr lang="en-US" sz="1100" b="1" dirty="0">
                <a:latin typeface="Courier New" charset="0"/>
              </a:rPr>
              <a:t> 6  </a:t>
            </a:r>
          </a:p>
          <a:p>
            <a:pPr>
              <a:buFontTx/>
              <a:buNone/>
            </a:pPr>
            <a:r>
              <a:rPr lang="en-US" sz="1100" b="1" dirty="0">
                <a:latin typeface="Courier New" charset="0"/>
              </a:rPr>
              <a:t>ISI--USC.POS.calren2.net (198.32.248.26)  4.401 </a:t>
            </a:r>
            <a:r>
              <a:rPr lang="en-US" sz="1100" b="1" dirty="0" err="1">
                <a:latin typeface="Courier New" charset="0"/>
              </a:rPr>
              <a:t>ms</a:t>
            </a:r>
            <a:r>
              <a:rPr lang="en-US" sz="1100" b="1" dirty="0">
                <a:latin typeface="Courier New" charset="0"/>
              </a:rPr>
              <a:t>  4.533 </a:t>
            </a:r>
            <a:r>
              <a:rPr lang="en-US" sz="1100" b="1" dirty="0" err="1">
                <a:latin typeface="Courier New" charset="0"/>
              </a:rPr>
              <a:t>ms</a:t>
            </a:r>
            <a:r>
              <a:rPr lang="en-US" sz="1100" b="1" dirty="0">
                <a:latin typeface="Courier New" charset="0"/>
              </a:rPr>
              <a:t>  4.261 </a:t>
            </a:r>
            <a:r>
              <a:rPr lang="en-US" sz="1100" b="1" dirty="0" err="1">
                <a:latin typeface="Courier New" charset="0"/>
              </a:rPr>
              <a:t>ms</a:t>
            </a:r>
            <a:r>
              <a:rPr lang="en-US" sz="1100" b="1" dirty="0">
                <a:latin typeface="Courier New" charset="0"/>
              </a:rPr>
              <a:t> 7  </a:t>
            </a:r>
          </a:p>
          <a:p>
            <a:pPr>
              <a:buFontTx/>
              <a:buNone/>
            </a:pPr>
            <a:r>
              <a:rPr lang="en-US" sz="1100" b="1" dirty="0">
                <a:latin typeface="Courier New" charset="0"/>
              </a:rPr>
              <a:t>UCLA--ISI.POS.calren2.net (198.32.248.30)  4.933 </a:t>
            </a:r>
            <a:r>
              <a:rPr lang="en-US" sz="1100" b="1" dirty="0" err="1">
                <a:latin typeface="Courier New" charset="0"/>
              </a:rPr>
              <a:t>ms</a:t>
            </a:r>
            <a:r>
              <a:rPr lang="en-US" sz="1100" b="1" dirty="0">
                <a:latin typeface="Courier New" charset="0"/>
              </a:rPr>
              <a:t>  4.897 </a:t>
            </a:r>
            <a:r>
              <a:rPr lang="en-US" sz="1100" b="1" dirty="0" err="1">
                <a:latin typeface="Courier New" charset="0"/>
              </a:rPr>
              <a:t>ms</a:t>
            </a:r>
            <a:r>
              <a:rPr lang="en-US" sz="1100" b="1" dirty="0">
                <a:latin typeface="Courier New" charset="0"/>
              </a:rPr>
              <a:t>  5.002 </a:t>
            </a:r>
            <a:r>
              <a:rPr lang="en-US" sz="1100" b="1" dirty="0" err="1">
                <a:latin typeface="Courier New" charset="0"/>
              </a:rPr>
              <a:t>ms</a:t>
            </a:r>
            <a:r>
              <a:rPr lang="en-US" sz="1100" b="1" dirty="0">
                <a:latin typeface="Courier New" charset="0"/>
              </a:rPr>
              <a:t> 8  </a:t>
            </a:r>
          </a:p>
          <a:p>
            <a:pPr>
              <a:buFontTx/>
              <a:buNone/>
            </a:pPr>
            <a:r>
              <a:rPr lang="en-US" sz="1100" b="1" dirty="0">
                <a:latin typeface="Courier New" charset="0"/>
              </a:rPr>
              <a:t>UCLA-7507--UCLA.POS.calren2.net (198.32.248.118)  5.429 </a:t>
            </a:r>
            <a:r>
              <a:rPr lang="en-US" sz="1100" b="1" dirty="0" err="1">
                <a:latin typeface="Courier New" charset="0"/>
              </a:rPr>
              <a:t>ms</a:t>
            </a:r>
            <a:r>
              <a:rPr lang="en-US" sz="1100" b="1" dirty="0">
                <a:latin typeface="Courier New" charset="0"/>
              </a:rPr>
              <a:t>  5.530 </a:t>
            </a:r>
            <a:r>
              <a:rPr lang="en-US" sz="1100" b="1" dirty="0" err="1">
                <a:latin typeface="Courier New" charset="0"/>
              </a:rPr>
              <a:t>ms</a:t>
            </a:r>
            <a:r>
              <a:rPr lang="en-US" sz="1100" b="1" dirty="0">
                <a:latin typeface="Courier New" charset="0"/>
              </a:rPr>
              <a:t>  5.384 </a:t>
            </a:r>
            <a:r>
              <a:rPr lang="en-US" sz="1100" b="1" dirty="0" err="1">
                <a:latin typeface="Courier New" charset="0"/>
              </a:rPr>
              <a:t>ms</a:t>
            </a:r>
            <a:r>
              <a:rPr lang="en-US" sz="1100" b="1" dirty="0">
                <a:latin typeface="Courier New" charset="0"/>
              </a:rPr>
              <a:t> 9  </a:t>
            </a:r>
          </a:p>
          <a:p>
            <a:pPr>
              <a:buFontTx/>
              <a:buNone/>
            </a:pPr>
            <a:r>
              <a:rPr lang="en-US" sz="1100" b="1" dirty="0">
                <a:latin typeface="Courier New" charset="0"/>
              </a:rPr>
              <a:t>corerouter2-serial6-0-0.Bloomington.cw.net (166.63.131.129)  8.562 </a:t>
            </a:r>
            <a:r>
              <a:rPr lang="en-US" sz="1100" b="1" dirty="0" err="1">
                <a:latin typeface="Courier New" charset="0"/>
              </a:rPr>
              <a:t>ms</a:t>
            </a:r>
            <a:r>
              <a:rPr lang="en-US" sz="1100" b="1" dirty="0">
                <a:latin typeface="Courier New" charset="0"/>
              </a:rPr>
              <a:t>  8.244 </a:t>
            </a:r>
            <a:r>
              <a:rPr lang="en-US" sz="1100" b="1" dirty="0" err="1">
                <a:latin typeface="Courier New" charset="0"/>
              </a:rPr>
              <a:t>ms</a:t>
            </a:r>
            <a:r>
              <a:rPr lang="en-US" sz="1100" b="1" dirty="0">
                <a:latin typeface="Courier New" charset="0"/>
              </a:rPr>
              <a:t>  7.857 </a:t>
            </a:r>
            <a:r>
              <a:rPr lang="en-US" sz="1100" b="1" dirty="0" err="1">
                <a:latin typeface="Courier New" charset="0"/>
              </a:rPr>
              <a:t>ms</a:t>
            </a:r>
            <a:r>
              <a:rPr lang="en-US" sz="1100" b="1" dirty="0">
                <a:latin typeface="Courier New" charset="0"/>
              </a:rPr>
              <a:t> 10  </a:t>
            </a:r>
          </a:p>
          <a:p>
            <a:pPr>
              <a:buFontTx/>
              <a:buNone/>
            </a:pPr>
            <a:r>
              <a:rPr lang="en-US" sz="1100" b="1" dirty="0">
                <a:latin typeface="Courier New" charset="0"/>
              </a:rPr>
              <a:t>corerouter1.SanFrancisco.cw.net (204.70.9.131)  17.563 </a:t>
            </a:r>
            <a:r>
              <a:rPr lang="en-US" sz="1100" b="1" dirty="0" err="1">
                <a:latin typeface="Courier New" charset="0"/>
              </a:rPr>
              <a:t>ms</a:t>
            </a:r>
            <a:r>
              <a:rPr lang="en-US" sz="1100" b="1" dirty="0">
                <a:latin typeface="Courier New" charset="0"/>
              </a:rPr>
              <a:t>  17.861 </a:t>
            </a:r>
            <a:r>
              <a:rPr lang="en-US" sz="1100" b="1" dirty="0" err="1">
                <a:latin typeface="Courier New" charset="0"/>
              </a:rPr>
              <a:t>ms</a:t>
            </a:r>
            <a:r>
              <a:rPr lang="en-US" sz="1100" b="1" dirty="0">
                <a:latin typeface="Courier New" charset="0"/>
              </a:rPr>
              <a:t>  17.941 ms11  </a:t>
            </a:r>
          </a:p>
          <a:p>
            <a:pPr>
              <a:buFontTx/>
              <a:buNone/>
            </a:pPr>
            <a:r>
              <a:rPr lang="en-US" sz="1100" b="1" dirty="0">
                <a:latin typeface="Courier New" charset="0"/>
              </a:rPr>
              <a:t>bordercore1.SanFrancisco.cw.net (166.48.12.1)  18.108 </a:t>
            </a:r>
            <a:r>
              <a:rPr lang="en-US" sz="1100" b="1" dirty="0" err="1">
                <a:latin typeface="Courier New" charset="0"/>
              </a:rPr>
              <a:t>ms</a:t>
            </a:r>
            <a:r>
              <a:rPr lang="en-US" sz="1100" b="1" dirty="0">
                <a:latin typeface="Courier New" charset="0"/>
              </a:rPr>
              <a:t>  18.269 </a:t>
            </a:r>
            <a:r>
              <a:rPr lang="en-US" sz="1100" b="1" dirty="0" err="1">
                <a:latin typeface="Courier New" charset="0"/>
              </a:rPr>
              <a:t>ms</a:t>
            </a:r>
            <a:r>
              <a:rPr lang="en-US" sz="1100" b="1" dirty="0">
                <a:latin typeface="Courier New" charset="0"/>
              </a:rPr>
              <a:t>  17.945 ms12  </a:t>
            </a:r>
          </a:p>
          <a:p>
            <a:pPr>
              <a:buFontTx/>
              <a:buNone/>
            </a:pPr>
            <a:r>
              <a:rPr lang="en-US" sz="1100" b="1" dirty="0">
                <a:latin typeface="Courier New" charset="0"/>
              </a:rPr>
              <a:t>frontier-</a:t>
            </a:r>
            <a:r>
              <a:rPr lang="en-US" sz="1100" b="1" dirty="0" err="1">
                <a:latin typeface="Courier New" charset="0"/>
              </a:rPr>
              <a:t>comm.SanFrancisco.cw.net</a:t>
            </a:r>
            <a:r>
              <a:rPr lang="en-US" sz="1100" b="1" dirty="0">
                <a:latin typeface="Courier New" charset="0"/>
              </a:rPr>
              <a:t> (166.48.13.242)  19.164 </a:t>
            </a:r>
            <a:r>
              <a:rPr lang="en-US" sz="1100" b="1" dirty="0" err="1">
                <a:latin typeface="Courier New" charset="0"/>
              </a:rPr>
              <a:t>ms</a:t>
            </a:r>
            <a:r>
              <a:rPr lang="en-US" sz="1100" b="1" dirty="0">
                <a:latin typeface="Courier New" charset="0"/>
              </a:rPr>
              <a:t>  18.749 </a:t>
            </a:r>
            <a:r>
              <a:rPr lang="en-US" sz="1100" b="1" dirty="0" err="1">
                <a:latin typeface="Courier New" charset="0"/>
              </a:rPr>
              <a:t>ms</a:t>
            </a:r>
            <a:r>
              <a:rPr lang="en-US" sz="1100" b="1" dirty="0">
                <a:latin typeface="Courier New" charset="0"/>
              </a:rPr>
              <a:t>  20.472 </a:t>
            </a:r>
            <a:r>
              <a:rPr lang="en-US" sz="1100" b="1" dirty="0" err="1">
                <a:latin typeface="Courier New" charset="0"/>
              </a:rPr>
              <a:t>ms</a:t>
            </a:r>
            <a:r>
              <a:rPr lang="en-US" sz="1100" b="1" dirty="0">
                <a:latin typeface="Courier New" charset="0"/>
              </a:rPr>
              <a:t> 13  </a:t>
            </a:r>
          </a:p>
          <a:p>
            <a:pPr>
              <a:buFontTx/>
              <a:buNone/>
            </a:pPr>
            <a:r>
              <a:rPr lang="en-US" sz="1100" b="1" dirty="0">
                <a:latin typeface="Courier New" charset="0"/>
              </a:rPr>
              <a:t>pos4-1-155M.cr2.SNV.gblx.net (206.132.150.233)  19.664 </a:t>
            </a:r>
            <a:r>
              <a:rPr lang="en-US" sz="1100" b="1" dirty="0" err="1">
                <a:latin typeface="Courier New" charset="0"/>
              </a:rPr>
              <a:t>ms</a:t>
            </a:r>
            <a:r>
              <a:rPr lang="en-US" sz="1100" b="1" dirty="0">
                <a:latin typeface="Courier New" charset="0"/>
              </a:rPr>
              <a:t>  18.666 </a:t>
            </a:r>
            <a:r>
              <a:rPr lang="en-US" sz="1100" b="1" dirty="0" err="1">
                <a:latin typeface="Courier New" charset="0"/>
              </a:rPr>
              <a:t>ms</a:t>
            </a:r>
            <a:r>
              <a:rPr lang="en-US" sz="1100" b="1" dirty="0">
                <a:latin typeface="Courier New" charset="0"/>
              </a:rPr>
              <a:t>  18.503 </a:t>
            </a:r>
            <a:r>
              <a:rPr lang="en-US" sz="1100" b="1" dirty="0" err="1">
                <a:latin typeface="Courier New" charset="0"/>
              </a:rPr>
              <a:t>ms</a:t>
            </a:r>
            <a:r>
              <a:rPr lang="en-US" sz="1100" b="1" dirty="0">
                <a:latin typeface="Courier New" charset="0"/>
              </a:rPr>
              <a:t> 14  </a:t>
            </a:r>
          </a:p>
        </p:txBody>
      </p:sp>
    </p:spTree>
    <p:extLst>
      <p:ext uri="{BB962C8B-B14F-4D97-AF65-F5344CB8AC3E}">
        <p14:creationId xmlns:p14="http://schemas.microsoft.com/office/powerpoint/2010/main" val="2661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6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6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46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46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46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461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46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4611">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4611">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4611">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46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smtClean="0"/>
              <a:t>User Datagram Protocol (UDP)</a:t>
            </a:r>
            <a:endParaRPr lang="en-US"/>
          </a:p>
        </p:txBody>
      </p:sp>
      <p:sp>
        <p:nvSpPr>
          <p:cNvPr id="325635" name="Rectangle 3"/>
          <p:cNvSpPr>
            <a:spLocks noGrp="1" noChangeArrowheads="1"/>
          </p:cNvSpPr>
          <p:nvPr>
            <p:ph type="body" idx="1"/>
          </p:nvPr>
        </p:nvSpPr>
        <p:spPr/>
        <p:txBody>
          <a:bodyPr>
            <a:normAutofit fontScale="92500" lnSpcReduction="20000"/>
          </a:bodyPr>
          <a:lstStyle/>
          <a:p>
            <a:r>
              <a:rPr lang="en-US" dirty="0" smtClean="0"/>
              <a:t>The UDP protocol relies on IP to provide a connectionless, unreliable, best-effort datagram delivery service (delivery, integrity, non-duplication, ordering, and bandwidth is not guaranteed)</a:t>
            </a:r>
          </a:p>
          <a:p>
            <a:r>
              <a:rPr lang="en-US" dirty="0" smtClean="0"/>
              <a:t>Introduces the port abstraction that allows one to address different message destinations for the same IP address</a:t>
            </a:r>
          </a:p>
          <a:p>
            <a:r>
              <a:rPr lang="en-US" dirty="0" smtClean="0"/>
              <a:t>Often used for multimedia (more efficient than TCP) and for services based on request/reply schema (DNS, NFS, RPC)</a:t>
            </a:r>
            <a:endParaRPr lang="en-US" dirty="0"/>
          </a:p>
        </p:txBody>
      </p:sp>
    </p:spTree>
    <p:extLst>
      <p:ext uri="{BB962C8B-B14F-4D97-AF65-F5344CB8AC3E}">
        <p14:creationId xmlns:p14="http://schemas.microsoft.com/office/powerpoint/2010/main" val="677518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UDP Message</a:t>
            </a:r>
          </a:p>
        </p:txBody>
      </p:sp>
      <p:sp>
        <p:nvSpPr>
          <p:cNvPr id="326659" name="Rectangle 3"/>
          <p:cNvSpPr>
            <a:spLocks noChangeArrowheads="1"/>
          </p:cNvSpPr>
          <p:nvPr/>
        </p:nvSpPr>
        <p:spPr bwMode="auto">
          <a:xfrm>
            <a:off x="685800" y="2628901"/>
            <a:ext cx="388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source port</a:t>
            </a:r>
            <a:endParaRPr lang="it-IT">
              <a:latin typeface="Roboto Light"/>
              <a:cs typeface="Roboto Light"/>
            </a:endParaRPr>
          </a:p>
        </p:txBody>
      </p:sp>
      <p:sp>
        <p:nvSpPr>
          <p:cNvPr id="326660" name="Rectangle 4"/>
          <p:cNvSpPr>
            <a:spLocks noChangeArrowheads="1"/>
          </p:cNvSpPr>
          <p:nvPr/>
        </p:nvSpPr>
        <p:spPr bwMode="auto">
          <a:xfrm>
            <a:off x="4572000" y="29146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Checksum</a:t>
            </a:r>
            <a:endParaRPr lang="it-IT" dirty="0">
              <a:latin typeface="Roboto Light"/>
              <a:cs typeface="Roboto Light"/>
            </a:endParaRPr>
          </a:p>
        </p:txBody>
      </p:sp>
      <p:sp>
        <p:nvSpPr>
          <p:cNvPr id="326661" name="Rectangle 5"/>
          <p:cNvSpPr>
            <a:spLocks noChangeArrowheads="1"/>
          </p:cNvSpPr>
          <p:nvPr/>
        </p:nvSpPr>
        <p:spPr bwMode="auto">
          <a:xfrm>
            <a:off x="685800" y="2914650"/>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dirty="0">
                <a:latin typeface="Roboto Light"/>
                <a:cs typeface="Roboto Light"/>
              </a:rPr>
              <a:t>UDP </a:t>
            </a:r>
            <a:r>
              <a:rPr lang="it-IT" sz="1500" dirty="0" err="1">
                <a:latin typeface="Roboto Light"/>
                <a:cs typeface="Roboto Light"/>
              </a:rPr>
              <a:t>message</a:t>
            </a:r>
            <a:r>
              <a:rPr lang="it-IT" sz="1500" dirty="0">
                <a:latin typeface="Roboto Light"/>
                <a:cs typeface="Roboto Light"/>
              </a:rPr>
              <a:t> </a:t>
            </a:r>
            <a:r>
              <a:rPr lang="it-IT" sz="1500" dirty="0" err="1">
                <a:latin typeface="Roboto Light"/>
                <a:cs typeface="Roboto Light"/>
              </a:rPr>
              <a:t>length</a:t>
            </a:r>
            <a:endParaRPr lang="it-IT" dirty="0">
              <a:latin typeface="Roboto Light"/>
              <a:cs typeface="Roboto Light"/>
            </a:endParaRPr>
          </a:p>
        </p:txBody>
      </p:sp>
      <p:sp>
        <p:nvSpPr>
          <p:cNvPr id="326662" name="Rectangle 6"/>
          <p:cNvSpPr>
            <a:spLocks noChangeArrowheads="1"/>
          </p:cNvSpPr>
          <p:nvPr/>
        </p:nvSpPr>
        <p:spPr bwMode="auto">
          <a:xfrm>
            <a:off x="685800" y="3200400"/>
            <a:ext cx="7696200" cy="6286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Data</a:t>
            </a:r>
            <a:endParaRPr lang="it-IT">
              <a:latin typeface="Roboto Light"/>
              <a:cs typeface="Roboto Light"/>
            </a:endParaRPr>
          </a:p>
        </p:txBody>
      </p:sp>
      <p:sp>
        <p:nvSpPr>
          <p:cNvPr id="326663" name="Rectangle 7"/>
          <p:cNvSpPr>
            <a:spLocks noChangeArrowheads="1"/>
          </p:cNvSpPr>
          <p:nvPr/>
        </p:nvSpPr>
        <p:spPr bwMode="auto">
          <a:xfrm>
            <a:off x="4572000" y="2628901"/>
            <a:ext cx="38100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destination port</a:t>
            </a:r>
            <a:endParaRPr lang="it-IT">
              <a:latin typeface="Roboto Light"/>
              <a:cs typeface="Roboto Light"/>
            </a:endParaRPr>
          </a:p>
        </p:txBody>
      </p:sp>
      <p:sp>
        <p:nvSpPr>
          <p:cNvPr id="326664" name="Text Box 8"/>
          <p:cNvSpPr txBox="1">
            <a:spLocks noChangeArrowheads="1"/>
          </p:cNvSpPr>
          <p:nvPr/>
        </p:nvSpPr>
        <p:spPr bwMode="auto">
          <a:xfrm>
            <a:off x="6282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dirty="0" err="1">
                <a:latin typeface="Roboto Light"/>
                <a:cs typeface="Roboto Light"/>
              </a:rPr>
              <a:t>0</a:t>
            </a:r>
            <a:endParaRPr lang="it-IT" dirty="0">
              <a:latin typeface="Roboto Light"/>
              <a:cs typeface="Roboto Light"/>
            </a:endParaRPr>
          </a:p>
        </p:txBody>
      </p:sp>
      <p:sp>
        <p:nvSpPr>
          <p:cNvPr id="326665" name="Text Box 9"/>
          <p:cNvSpPr txBox="1">
            <a:spLocks noChangeArrowheads="1"/>
          </p:cNvSpPr>
          <p:nvPr/>
        </p:nvSpPr>
        <p:spPr bwMode="auto">
          <a:xfrm>
            <a:off x="1618899"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4</a:t>
            </a:r>
            <a:endParaRPr lang="it-IT">
              <a:latin typeface="Roboto Light"/>
              <a:cs typeface="Roboto Light"/>
            </a:endParaRPr>
          </a:p>
        </p:txBody>
      </p:sp>
      <p:sp>
        <p:nvSpPr>
          <p:cNvPr id="326666" name="Text Box 10"/>
          <p:cNvSpPr txBox="1">
            <a:spLocks noChangeArrowheads="1"/>
          </p:cNvSpPr>
          <p:nvPr/>
        </p:nvSpPr>
        <p:spPr bwMode="auto">
          <a:xfrm>
            <a:off x="26094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8</a:t>
            </a:r>
            <a:endParaRPr lang="it-IT">
              <a:latin typeface="Roboto Light"/>
              <a:cs typeface="Roboto Light"/>
            </a:endParaRPr>
          </a:p>
        </p:txBody>
      </p:sp>
      <p:sp>
        <p:nvSpPr>
          <p:cNvPr id="326667" name="Text Box 11"/>
          <p:cNvSpPr txBox="1">
            <a:spLocks noChangeArrowheads="1"/>
          </p:cNvSpPr>
          <p:nvPr/>
        </p:nvSpPr>
        <p:spPr bwMode="auto">
          <a:xfrm>
            <a:off x="3399609"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12</a:t>
            </a:r>
            <a:endParaRPr lang="it-IT">
              <a:latin typeface="Roboto Light"/>
              <a:cs typeface="Roboto Light"/>
            </a:endParaRPr>
          </a:p>
        </p:txBody>
      </p:sp>
      <p:sp>
        <p:nvSpPr>
          <p:cNvPr id="326668" name="Text Box 12"/>
          <p:cNvSpPr txBox="1">
            <a:spLocks noChangeArrowheads="1"/>
          </p:cNvSpPr>
          <p:nvPr/>
        </p:nvSpPr>
        <p:spPr bwMode="auto">
          <a:xfrm>
            <a:off x="4523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16</a:t>
            </a:r>
            <a:endParaRPr lang="it-IT">
              <a:latin typeface="Roboto Light"/>
              <a:cs typeface="Roboto Light"/>
            </a:endParaRPr>
          </a:p>
        </p:txBody>
      </p:sp>
      <p:sp>
        <p:nvSpPr>
          <p:cNvPr id="326669" name="Text Box 13"/>
          <p:cNvSpPr txBox="1">
            <a:spLocks noChangeArrowheads="1"/>
          </p:cNvSpPr>
          <p:nvPr/>
        </p:nvSpPr>
        <p:spPr bwMode="auto">
          <a:xfrm>
            <a:off x="5437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20</a:t>
            </a:r>
            <a:endParaRPr lang="it-IT">
              <a:latin typeface="Roboto Light"/>
              <a:cs typeface="Roboto Light"/>
            </a:endParaRPr>
          </a:p>
        </p:txBody>
      </p:sp>
      <p:sp>
        <p:nvSpPr>
          <p:cNvPr id="326670" name="Text Box 14"/>
          <p:cNvSpPr txBox="1">
            <a:spLocks noChangeArrowheads="1"/>
          </p:cNvSpPr>
          <p:nvPr/>
        </p:nvSpPr>
        <p:spPr bwMode="auto">
          <a:xfrm>
            <a:off x="62761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24</a:t>
            </a:r>
            <a:endParaRPr lang="it-IT">
              <a:latin typeface="Roboto Light"/>
              <a:cs typeface="Roboto Light"/>
            </a:endParaRPr>
          </a:p>
        </p:txBody>
      </p:sp>
      <p:sp>
        <p:nvSpPr>
          <p:cNvPr id="326671" name="Text Box 15"/>
          <p:cNvSpPr txBox="1">
            <a:spLocks noChangeArrowheads="1"/>
          </p:cNvSpPr>
          <p:nvPr/>
        </p:nvSpPr>
        <p:spPr bwMode="auto">
          <a:xfrm>
            <a:off x="7190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28</a:t>
            </a:r>
            <a:endParaRPr lang="it-IT">
              <a:latin typeface="Roboto Light"/>
              <a:cs typeface="Roboto Light"/>
            </a:endParaRPr>
          </a:p>
        </p:txBody>
      </p:sp>
      <p:sp>
        <p:nvSpPr>
          <p:cNvPr id="326672" name="Text Box 16"/>
          <p:cNvSpPr txBox="1">
            <a:spLocks noChangeArrowheads="1"/>
          </p:cNvSpPr>
          <p:nvPr/>
        </p:nvSpPr>
        <p:spPr bwMode="auto">
          <a:xfrm>
            <a:off x="8104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it-IT" sz="1500">
                <a:latin typeface="Roboto Light"/>
                <a:cs typeface="Roboto Light"/>
              </a:rPr>
              <a:t>31</a:t>
            </a:r>
            <a:endParaRPr lang="it-IT">
              <a:latin typeface="Roboto Light"/>
              <a:cs typeface="Roboto Light"/>
            </a:endParaRPr>
          </a:p>
        </p:txBody>
      </p:sp>
    </p:spTree>
    <p:extLst>
      <p:ext uri="{BB962C8B-B14F-4D97-AF65-F5344CB8AC3E}">
        <p14:creationId xmlns:p14="http://schemas.microsoft.com/office/powerpoint/2010/main" val="65712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6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p:bldP spid="326660" grpId="0" animBg="1"/>
      <p:bldP spid="326661" grpId="0" animBg="1"/>
      <p:bldP spid="326662" grpId="0" animBg="1"/>
      <p:bldP spid="32666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UDP Encapsulation</a:t>
            </a:r>
          </a:p>
        </p:txBody>
      </p:sp>
      <p:sp>
        <p:nvSpPr>
          <p:cNvPr id="327683" name="Rectangle 3"/>
          <p:cNvSpPr>
            <a:spLocks noChangeArrowheads="1"/>
          </p:cNvSpPr>
          <p:nvPr/>
        </p:nvSpPr>
        <p:spPr bwMode="auto">
          <a:xfrm>
            <a:off x="533400" y="44005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327684" name="Rectangle 4"/>
          <p:cNvSpPr>
            <a:spLocks noChangeArrowheads="1"/>
          </p:cNvSpPr>
          <p:nvPr/>
        </p:nvSpPr>
        <p:spPr bwMode="auto">
          <a:xfrm>
            <a:off x="2057400" y="44005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327685" name="Rectangle 5"/>
          <p:cNvSpPr>
            <a:spLocks noChangeArrowheads="1"/>
          </p:cNvSpPr>
          <p:nvPr/>
        </p:nvSpPr>
        <p:spPr bwMode="auto">
          <a:xfrm>
            <a:off x="2057400" y="36576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 </a:t>
            </a:r>
          </a:p>
        </p:txBody>
      </p:sp>
      <p:sp>
        <p:nvSpPr>
          <p:cNvPr id="327686" name="Rectangle 6"/>
          <p:cNvSpPr>
            <a:spLocks noChangeArrowheads="1"/>
          </p:cNvSpPr>
          <p:nvPr/>
        </p:nvSpPr>
        <p:spPr bwMode="auto">
          <a:xfrm>
            <a:off x="3581400" y="36576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327687" name="Line 7"/>
          <p:cNvSpPr>
            <a:spLocks noChangeShapeType="1"/>
          </p:cNvSpPr>
          <p:nvPr/>
        </p:nvSpPr>
        <p:spPr bwMode="auto">
          <a:xfrm>
            <a:off x="22098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88" name="Line 8"/>
          <p:cNvSpPr>
            <a:spLocks noChangeShapeType="1"/>
          </p:cNvSpPr>
          <p:nvPr/>
        </p:nvSpPr>
        <p:spPr bwMode="auto">
          <a:xfrm>
            <a:off x="82296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89" name="Rectangle 9"/>
          <p:cNvSpPr>
            <a:spLocks noChangeArrowheads="1"/>
          </p:cNvSpPr>
          <p:nvPr/>
        </p:nvSpPr>
        <p:spPr bwMode="auto">
          <a:xfrm>
            <a:off x="3581400" y="29146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header </a:t>
            </a:r>
          </a:p>
        </p:txBody>
      </p:sp>
      <p:sp>
        <p:nvSpPr>
          <p:cNvPr id="327690" name="Rectangle 10"/>
          <p:cNvSpPr>
            <a:spLocks noChangeArrowheads="1"/>
          </p:cNvSpPr>
          <p:nvPr/>
        </p:nvSpPr>
        <p:spPr bwMode="auto">
          <a:xfrm>
            <a:off x="5105400" y="2914650"/>
            <a:ext cx="3276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UDP data</a:t>
            </a:r>
            <a:endParaRPr lang="it-IT">
              <a:latin typeface="Roboto Light"/>
              <a:cs typeface="Roboto Light"/>
            </a:endParaRPr>
          </a:p>
        </p:txBody>
      </p:sp>
      <p:sp>
        <p:nvSpPr>
          <p:cNvPr id="327691" name="Line 11"/>
          <p:cNvSpPr>
            <a:spLocks noChangeShapeType="1"/>
          </p:cNvSpPr>
          <p:nvPr/>
        </p:nvSpPr>
        <p:spPr bwMode="auto">
          <a:xfrm>
            <a:off x="37338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27692" name="Line 12"/>
          <p:cNvSpPr>
            <a:spLocks noChangeShapeType="1"/>
          </p:cNvSpPr>
          <p:nvPr/>
        </p:nvSpPr>
        <p:spPr bwMode="auto">
          <a:xfrm>
            <a:off x="82296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452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6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6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6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6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6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6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6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6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6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animBg="1"/>
      <p:bldP spid="327684" grpId="0" animBg="1"/>
      <p:bldP spid="327685" grpId="0" animBg="1"/>
      <p:bldP spid="327686" grpId="0" animBg="1"/>
      <p:bldP spid="327687" grpId="0" animBg="1"/>
      <p:bldP spid="327688" grpId="0" animBg="1"/>
      <p:bldP spid="327689" grpId="0" animBg="1"/>
      <p:bldP spid="327690" grpId="0" animBg="1"/>
      <p:bldP spid="327691" grpId="0" animBg="1"/>
      <p:bldP spid="32769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UDP Spoofing</a:t>
            </a:r>
          </a:p>
        </p:txBody>
      </p:sp>
      <p:sp>
        <p:nvSpPr>
          <p:cNvPr id="328707" name="Rectangle 3"/>
          <p:cNvSpPr>
            <a:spLocks noGrp="1" noChangeArrowheads="1"/>
          </p:cNvSpPr>
          <p:nvPr>
            <p:ph type="body" idx="1"/>
          </p:nvPr>
        </p:nvSpPr>
        <p:spPr/>
        <p:txBody>
          <a:bodyPr/>
          <a:lstStyle/>
          <a:p>
            <a:r>
              <a:rPr lang="en-US" dirty="0"/>
              <a:t>Basically IP </a:t>
            </a:r>
            <a:r>
              <a:rPr lang="en-US" dirty="0" smtClean="0"/>
              <a:t>spoofing</a:t>
            </a:r>
            <a:endParaRPr lang="en-US" dirty="0"/>
          </a:p>
        </p:txBody>
      </p:sp>
      <p:sp>
        <p:nvSpPr>
          <p:cNvPr id="328711" name="Line 7"/>
          <p:cNvSpPr>
            <a:spLocks noChangeShapeType="1"/>
          </p:cNvSpPr>
          <p:nvPr/>
        </p:nvSpPr>
        <p:spPr bwMode="auto">
          <a:xfrm flipH="1">
            <a:off x="4953000" y="31432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a:p>
        </p:txBody>
      </p:sp>
      <p:sp>
        <p:nvSpPr>
          <p:cNvPr id="328712" name="Freeform 8"/>
          <p:cNvSpPr>
            <a:spLocks/>
          </p:cNvSpPr>
          <p:nvPr/>
        </p:nvSpPr>
        <p:spPr bwMode="auto">
          <a:xfrm>
            <a:off x="1981202" y="3143251"/>
            <a:ext cx="6005513"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a:p>
        </p:txBody>
      </p:sp>
      <p:sp>
        <p:nvSpPr>
          <p:cNvPr id="328713" name="Freeform 9"/>
          <p:cNvSpPr>
            <a:spLocks/>
          </p:cNvSpPr>
          <p:nvPr/>
        </p:nvSpPr>
        <p:spPr bwMode="auto">
          <a:xfrm>
            <a:off x="5334003" y="3063479"/>
            <a:ext cx="2506663" cy="1337072"/>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sp>
        <p:nvSpPr>
          <p:cNvPr id="328714" name="Line 10"/>
          <p:cNvSpPr>
            <a:spLocks noChangeShapeType="1"/>
          </p:cNvSpPr>
          <p:nvPr/>
        </p:nvSpPr>
        <p:spPr bwMode="auto">
          <a:xfrm flipH="1" flipV="1">
            <a:off x="2209800" y="3314700"/>
            <a:ext cx="5410200"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a:p>
        </p:txBody>
      </p:sp>
      <p:grpSp>
        <p:nvGrpSpPr>
          <p:cNvPr id="328715" name="Group 11"/>
          <p:cNvGrpSpPr>
            <a:grpSpLocks/>
          </p:cNvGrpSpPr>
          <p:nvPr/>
        </p:nvGrpSpPr>
        <p:grpSpPr bwMode="auto">
          <a:xfrm>
            <a:off x="5394326" y="2725344"/>
            <a:ext cx="2374900" cy="277415"/>
            <a:chOff x="4184" y="1233"/>
            <a:chExt cx="1012" cy="233"/>
          </a:xfrm>
        </p:grpSpPr>
        <p:sp>
          <p:nvSpPr>
            <p:cNvPr id="328716" name="Rectangle 12"/>
            <p:cNvSpPr>
              <a:spLocks noChangeArrowheads="1"/>
            </p:cNvSpPr>
            <p:nvPr/>
          </p:nvSpPr>
          <p:spPr bwMode="auto">
            <a:xfrm>
              <a:off x="4184" y="124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8717" name="Rectangle 13"/>
            <p:cNvSpPr>
              <a:spLocks noChangeArrowheads="1"/>
            </p:cNvSpPr>
            <p:nvPr/>
          </p:nvSpPr>
          <p:spPr bwMode="auto">
            <a:xfrm>
              <a:off x="4382" y="1233"/>
              <a:ext cx="649"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Spoofed UDP request</a:t>
              </a:r>
            </a:p>
          </p:txBody>
        </p:sp>
      </p:grpSp>
      <p:sp>
        <p:nvSpPr>
          <p:cNvPr id="328718" name="Rectangle 14"/>
          <p:cNvSpPr>
            <a:spLocks noChangeArrowheads="1"/>
          </p:cNvSpPr>
          <p:nvPr/>
        </p:nvSpPr>
        <p:spPr bwMode="auto">
          <a:xfrm>
            <a:off x="7205204" y="4504135"/>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a:latin typeface="Roboto Light"/>
                <a:cs typeface="Roboto Light"/>
              </a:rPr>
              <a:t>Server</a:t>
            </a:r>
          </a:p>
        </p:txBody>
      </p:sp>
      <p:sp>
        <p:nvSpPr>
          <p:cNvPr id="328719" name="Rectangle 15"/>
          <p:cNvSpPr>
            <a:spLocks noChangeArrowheads="1"/>
          </p:cNvSpPr>
          <p:nvPr/>
        </p:nvSpPr>
        <p:spPr bwMode="auto">
          <a:xfrm>
            <a:off x="3757615" y="5257801"/>
            <a:ext cx="2179637"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Attacker</a:t>
            </a:r>
          </a:p>
        </p:txBody>
      </p:sp>
      <p:sp>
        <p:nvSpPr>
          <p:cNvPr id="328720" name="Rectangle 16"/>
          <p:cNvSpPr>
            <a:spLocks noChangeArrowheads="1"/>
          </p:cNvSpPr>
          <p:nvPr/>
        </p:nvSpPr>
        <p:spPr bwMode="auto">
          <a:xfrm>
            <a:off x="814389" y="4343401"/>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err="1">
                <a:latin typeface="Roboto Light"/>
                <a:cs typeface="Roboto Light"/>
              </a:rPr>
              <a:t>Trusted</a:t>
            </a:r>
            <a:r>
              <a:rPr lang="it-IT" sz="1400" dirty="0">
                <a:latin typeface="Roboto Light"/>
                <a:cs typeface="Roboto Light"/>
              </a:rPr>
              <a:t> client</a:t>
            </a:r>
          </a:p>
        </p:txBody>
      </p:sp>
      <p:grpSp>
        <p:nvGrpSpPr>
          <p:cNvPr id="328721" name="Group 17"/>
          <p:cNvGrpSpPr>
            <a:grpSpLocks/>
          </p:cNvGrpSpPr>
          <p:nvPr/>
        </p:nvGrpSpPr>
        <p:grpSpPr bwMode="auto">
          <a:xfrm>
            <a:off x="2590802" y="3371854"/>
            <a:ext cx="1484313" cy="277416"/>
            <a:chOff x="3518" y="2413"/>
            <a:chExt cx="1012" cy="233"/>
          </a:xfrm>
        </p:grpSpPr>
        <p:sp>
          <p:nvSpPr>
            <p:cNvPr id="328722" name="Rectangle 18"/>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8723" name="Rectangle 19"/>
            <p:cNvSpPr>
              <a:spLocks noChangeArrowheads="1"/>
            </p:cNvSpPr>
            <p:nvPr/>
          </p:nvSpPr>
          <p:spPr bwMode="auto">
            <a:xfrm>
              <a:off x="3749" y="2413"/>
              <a:ext cx="581"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reply</a:t>
              </a:r>
            </a:p>
          </p:txBody>
        </p:sp>
      </p:grpSp>
      <p:pic>
        <p:nvPicPr>
          <p:cNvPr id="2" name="Picture 1"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14" y="3406332"/>
            <a:ext cx="914400" cy="1108518"/>
          </a:xfrm>
          <a:prstGeom prst="rect">
            <a:avLst/>
          </a:prstGeom>
        </p:spPr>
      </p:pic>
      <p:pic>
        <p:nvPicPr>
          <p:cNvPr id="21" name="Picture 20"/>
          <p:cNvPicPr>
            <a:picLocks noChangeAspect="1"/>
          </p:cNvPicPr>
          <p:nvPr/>
        </p:nvPicPr>
        <p:blipFill>
          <a:blip r:embed="rId4"/>
          <a:stretch>
            <a:fillRect/>
          </a:stretch>
        </p:blipFill>
        <p:spPr>
          <a:xfrm>
            <a:off x="1214758" y="3627331"/>
            <a:ext cx="1105582" cy="716071"/>
          </a:xfrm>
          <a:prstGeom prst="rect">
            <a:avLst/>
          </a:prstGeom>
        </p:spPr>
      </p:pic>
      <p:pic>
        <p:nvPicPr>
          <p:cNvPr id="22" name="Picture 21"/>
          <p:cNvPicPr>
            <a:picLocks noChangeAspect="1"/>
          </p:cNvPicPr>
          <p:nvPr/>
        </p:nvPicPr>
        <p:blipFill>
          <a:blip r:embed="rId4"/>
          <a:stretch>
            <a:fillRect/>
          </a:stretch>
        </p:blipFill>
        <p:spPr>
          <a:xfrm>
            <a:off x="4321401" y="4541731"/>
            <a:ext cx="1105582" cy="716071"/>
          </a:xfrm>
          <a:prstGeom prst="rect">
            <a:avLst/>
          </a:prstGeom>
        </p:spPr>
      </p:pic>
      <p:pic>
        <p:nvPicPr>
          <p:cNvPr id="23" name="Picture 22"/>
          <p:cNvPicPr>
            <a:picLocks noChangeAspect="1"/>
          </p:cNvPicPr>
          <p:nvPr/>
        </p:nvPicPr>
        <p:blipFill>
          <a:blip r:embed="rId5"/>
          <a:stretch>
            <a:fillRect/>
          </a:stretch>
        </p:blipFill>
        <p:spPr>
          <a:xfrm>
            <a:off x="5220086" y="4802590"/>
            <a:ext cx="499963" cy="578905"/>
          </a:xfrm>
          <a:prstGeom prst="rect">
            <a:avLst/>
          </a:prstGeom>
        </p:spPr>
      </p:pic>
    </p:spTree>
    <p:extLst>
      <p:ext uri="{BB962C8B-B14F-4D97-AF65-F5344CB8AC3E}">
        <p14:creationId xmlns:p14="http://schemas.microsoft.com/office/powerpoint/2010/main" val="2157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87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7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7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87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87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1" grpId="0" animBg="1"/>
      <p:bldP spid="328713" grpId="0" animBg="1"/>
      <p:bldP spid="328714" grpId="0" animBg="1"/>
      <p:bldP spid="32871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t>UDP Hijacking</a:t>
            </a:r>
          </a:p>
        </p:txBody>
      </p:sp>
      <p:sp>
        <p:nvSpPr>
          <p:cNvPr id="329731" name="Rectangle 3"/>
          <p:cNvSpPr>
            <a:spLocks noGrp="1" noChangeArrowheads="1"/>
          </p:cNvSpPr>
          <p:nvPr>
            <p:ph type="body" idx="1"/>
          </p:nvPr>
        </p:nvSpPr>
        <p:spPr/>
        <p:txBody>
          <a:bodyPr/>
          <a:lstStyle/>
          <a:p>
            <a:r>
              <a:rPr lang="en-US"/>
              <a:t>Variation of the UDP spoofing attack</a:t>
            </a:r>
          </a:p>
        </p:txBody>
      </p:sp>
      <p:sp>
        <p:nvSpPr>
          <p:cNvPr id="329735" name="Line 7"/>
          <p:cNvSpPr>
            <a:spLocks noChangeShapeType="1"/>
          </p:cNvSpPr>
          <p:nvPr/>
        </p:nvSpPr>
        <p:spPr bwMode="auto">
          <a:xfrm flipH="1">
            <a:off x="4953000" y="3143250"/>
            <a:ext cx="0" cy="1371600"/>
          </a:xfrm>
          <a:prstGeom prst="line">
            <a:avLst/>
          </a:prstGeom>
          <a:noFill/>
          <a:ln w="12700">
            <a:solidFill>
              <a:schemeClr val="tx1"/>
            </a:solidFill>
            <a:round/>
            <a:headEnd type="none" w="sm" len="sm"/>
            <a:tailEnd type="none" w="sm" len="sm"/>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36" name="Freeform 8"/>
          <p:cNvSpPr>
            <a:spLocks/>
          </p:cNvSpPr>
          <p:nvPr/>
        </p:nvSpPr>
        <p:spPr bwMode="auto">
          <a:xfrm>
            <a:off x="1981202" y="3143251"/>
            <a:ext cx="6005513" cy="435768"/>
          </a:xfrm>
          <a:custGeom>
            <a:avLst/>
            <a:gdLst/>
            <a:ahLst/>
            <a:cxnLst>
              <a:cxn ang="0">
                <a:pos x="0" y="365"/>
              </a:cxn>
              <a:cxn ang="0">
                <a:pos x="0" y="0"/>
              </a:cxn>
              <a:cxn ang="0">
                <a:pos x="4098" y="0"/>
              </a:cxn>
              <a:cxn ang="0">
                <a:pos x="4098" y="201"/>
              </a:cxn>
            </a:cxnLst>
            <a:rect l="0" t="0" r="r" b="b"/>
            <a:pathLst>
              <a:path w="4099" h="366">
                <a:moveTo>
                  <a:pt x="0" y="365"/>
                </a:moveTo>
                <a:lnTo>
                  <a:pt x="0" y="0"/>
                </a:lnTo>
                <a:lnTo>
                  <a:pt x="4098" y="0"/>
                </a:lnTo>
                <a:lnTo>
                  <a:pt x="4098" y="201"/>
                </a:lnTo>
              </a:path>
            </a:pathLst>
          </a:custGeom>
          <a:noFill/>
          <a:ln w="12700" cap="rnd" cmpd="sng">
            <a:solidFill>
              <a:schemeClr val="tx1"/>
            </a:solidFill>
            <a:prstDash val="solid"/>
            <a:round/>
            <a:headEnd type="none" w="sm" len="sm"/>
            <a:tailEnd type="none" w="sm" len="sm"/>
          </a:ln>
          <a:effectLst/>
        </p:spPr>
        <p:txBody>
          <a:bodyPr lIns="81640" tIns="40819" rIns="81640" bIns="40819">
            <a:prstTxWarp prst="textNoShape">
              <a:avLst/>
            </a:prstTxWarp>
          </a:bodyPr>
          <a:lstStyle/>
          <a:p>
            <a:endParaRPr lang="en-US" sz="1400">
              <a:latin typeface="Roboto Light"/>
              <a:cs typeface="Roboto Light"/>
            </a:endParaRPr>
          </a:p>
        </p:txBody>
      </p:sp>
      <p:sp>
        <p:nvSpPr>
          <p:cNvPr id="329737" name="Freeform 9"/>
          <p:cNvSpPr>
            <a:spLocks/>
          </p:cNvSpPr>
          <p:nvPr/>
        </p:nvSpPr>
        <p:spPr bwMode="auto">
          <a:xfrm>
            <a:off x="1739901" y="3063479"/>
            <a:ext cx="6100763" cy="401240"/>
          </a:xfrm>
          <a:custGeom>
            <a:avLst/>
            <a:gdLst/>
            <a:ahLst/>
            <a:cxnLst>
              <a:cxn ang="0">
                <a:pos x="0" y="336"/>
              </a:cxn>
              <a:cxn ang="0">
                <a:pos x="0" y="0"/>
              </a:cxn>
              <a:cxn ang="0">
                <a:pos x="4162" y="0"/>
              </a:cxn>
            </a:cxnLst>
            <a:rect l="0" t="0" r="r" b="b"/>
            <a:pathLst>
              <a:path w="4163" h="337">
                <a:moveTo>
                  <a:pt x="0" y="336"/>
                </a:moveTo>
                <a:lnTo>
                  <a:pt x="0" y="0"/>
                </a:lnTo>
                <a:lnTo>
                  <a:pt x="4162" y="0"/>
                </a:lnTo>
              </a:path>
            </a:pathLst>
          </a:custGeom>
          <a:noFill/>
          <a:ln w="12700" cap="rnd" cmpd="sng">
            <a:solidFill>
              <a:schemeClr val="tx1"/>
            </a:solidFill>
            <a:prstDash val="dash"/>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sp>
        <p:nvSpPr>
          <p:cNvPr id="329738" name="Line 10"/>
          <p:cNvSpPr>
            <a:spLocks noChangeShapeType="1"/>
          </p:cNvSpPr>
          <p:nvPr/>
        </p:nvSpPr>
        <p:spPr bwMode="auto">
          <a:xfrm>
            <a:off x="5276849" y="3075385"/>
            <a:ext cx="0" cy="1428750"/>
          </a:xfrm>
          <a:prstGeom prst="line">
            <a:avLst/>
          </a:prstGeom>
          <a:noFill/>
          <a:ln w="12700">
            <a:solidFill>
              <a:schemeClr val="tx1"/>
            </a:solidFill>
            <a:prstDash val="dash"/>
            <a:round/>
            <a:headEnd type="none" w="sm" len="sm"/>
            <a:tailEnd type="stealth" w="med" len="lg"/>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39" name="Line 11"/>
          <p:cNvSpPr>
            <a:spLocks noChangeShapeType="1"/>
          </p:cNvSpPr>
          <p:nvPr/>
        </p:nvSpPr>
        <p:spPr bwMode="auto">
          <a:xfrm flipH="1">
            <a:off x="5645151" y="3359944"/>
            <a:ext cx="1951039" cy="0"/>
          </a:xfrm>
          <a:prstGeom prst="line">
            <a:avLst/>
          </a:prstGeom>
          <a:noFill/>
          <a:ln w="12700">
            <a:solidFill>
              <a:schemeClr val="tx1"/>
            </a:solidFill>
            <a:prstDash val="dashDot"/>
            <a:round/>
            <a:headEnd type="none" w="sm" len="sm"/>
            <a:tailEnd type="stealth" w="med" len="lg"/>
          </a:ln>
          <a:effectLst/>
        </p:spPr>
        <p:txBody>
          <a:bodyPr wrap="none" lIns="81640" tIns="40819" rIns="81640" bIns="40819" anchor="ctr">
            <a:prstTxWarp prst="textNoShape">
              <a:avLst/>
            </a:prstTxWarp>
          </a:bodyPr>
          <a:lstStyle/>
          <a:p>
            <a:endParaRPr lang="en-US" sz="1400">
              <a:latin typeface="Roboto Light"/>
              <a:cs typeface="Roboto Light"/>
            </a:endParaRPr>
          </a:p>
        </p:txBody>
      </p:sp>
      <p:sp>
        <p:nvSpPr>
          <p:cNvPr id="329740" name="Freeform 12"/>
          <p:cNvSpPr>
            <a:spLocks/>
          </p:cNvSpPr>
          <p:nvPr/>
        </p:nvSpPr>
        <p:spPr bwMode="auto">
          <a:xfrm>
            <a:off x="2490790" y="3349230"/>
            <a:ext cx="2073275" cy="1154906"/>
          </a:xfrm>
          <a:custGeom>
            <a:avLst/>
            <a:gdLst/>
            <a:ahLst/>
            <a:cxnLst>
              <a:cxn ang="0">
                <a:pos x="1414" y="969"/>
              </a:cxn>
              <a:cxn ang="0">
                <a:pos x="1414" y="0"/>
              </a:cxn>
              <a:cxn ang="0">
                <a:pos x="0" y="0"/>
              </a:cxn>
              <a:cxn ang="0">
                <a:pos x="0" y="0"/>
              </a:cxn>
            </a:cxnLst>
            <a:rect l="0" t="0" r="r" b="b"/>
            <a:pathLst>
              <a:path w="1415" h="970">
                <a:moveTo>
                  <a:pt x="1414" y="969"/>
                </a:moveTo>
                <a:lnTo>
                  <a:pt x="1414" y="0"/>
                </a:lnTo>
                <a:lnTo>
                  <a:pt x="0" y="0"/>
                </a:lnTo>
                <a:lnTo>
                  <a:pt x="0" y="0"/>
                </a:lnTo>
              </a:path>
            </a:pathLst>
          </a:custGeom>
          <a:noFill/>
          <a:ln w="12700" cap="rnd" cmpd="sng">
            <a:solidFill>
              <a:schemeClr val="tx1"/>
            </a:solidFill>
            <a:prstDash val="dashDot"/>
            <a:round/>
            <a:headEnd type="none" w="sm" len="sm"/>
            <a:tailEnd type="stealth" w="med" len="lg"/>
          </a:ln>
          <a:effectLst/>
        </p:spPr>
        <p:txBody>
          <a:bodyPr lIns="81640" tIns="40819" rIns="81640" bIns="40819">
            <a:prstTxWarp prst="textNoShape">
              <a:avLst/>
            </a:prstTxWarp>
          </a:bodyPr>
          <a:lstStyle/>
          <a:p>
            <a:endParaRPr lang="en-US" sz="1400">
              <a:latin typeface="Roboto Light"/>
              <a:cs typeface="Roboto Light"/>
            </a:endParaRPr>
          </a:p>
        </p:txBody>
      </p:sp>
      <p:grpSp>
        <p:nvGrpSpPr>
          <p:cNvPr id="329741" name="Group 13"/>
          <p:cNvGrpSpPr>
            <a:grpSpLocks/>
          </p:cNvGrpSpPr>
          <p:nvPr/>
        </p:nvGrpSpPr>
        <p:grpSpPr bwMode="auto">
          <a:xfrm>
            <a:off x="6440489" y="2725344"/>
            <a:ext cx="1482725" cy="277415"/>
            <a:chOff x="4184" y="1233"/>
            <a:chExt cx="1012" cy="233"/>
          </a:xfrm>
        </p:grpSpPr>
        <p:sp>
          <p:nvSpPr>
            <p:cNvPr id="329742" name="Rectangle 14"/>
            <p:cNvSpPr>
              <a:spLocks noChangeArrowheads="1"/>
            </p:cNvSpPr>
            <p:nvPr/>
          </p:nvSpPr>
          <p:spPr bwMode="auto">
            <a:xfrm>
              <a:off x="4184" y="124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3" name="Rectangle 15"/>
            <p:cNvSpPr>
              <a:spLocks noChangeArrowheads="1"/>
            </p:cNvSpPr>
            <p:nvPr/>
          </p:nvSpPr>
          <p:spPr bwMode="auto">
            <a:xfrm>
              <a:off x="4376" y="1233"/>
              <a:ext cx="66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request</a:t>
              </a:r>
            </a:p>
          </p:txBody>
        </p:sp>
      </p:grpSp>
      <p:grpSp>
        <p:nvGrpSpPr>
          <p:cNvPr id="329744" name="Group 16"/>
          <p:cNvGrpSpPr>
            <a:grpSpLocks/>
          </p:cNvGrpSpPr>
          <p:nvPr/>
        </p:nvGrpSpPr>
        <p:grpSpPr bwMode="auto">
          <a:xfrm>
            <a:off x="5526089" y="3479009"/>
            <a:ext cx="1482725" cy="277416"/>
            <a:chOff x="3560" y="1866"/>
            <a:chExt cx="1012" cy="233"/>
          </a:xfrm>
        </p:grpSpPr>
        <p:sp>
          <p:nvSpPr>
            <p:cNvPr id="329745" name="Rectangle 17"/>
            <p:cNvSpPr>
              <a:spLocks noChangeArrowheads="1"/>
            </p:cNvSpPr>
            <p:nvPr/>
          </p:nvSpPr>
          <p:spPr bwMode="auto">
            <a:xfrm>
              <a:off x="3560" y="1875"/>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6" name="Rectangle 18"/>
            <p:cNvSpPr>
              <a:spLocks noChangeArrowheads="1"/>
            </p:cNvSpPr>
            <p:nvPr/>
          </p:nvSpPr>
          <p:spPr bwMode="auto">
            <a:xfrm>
              <a:off x="3791" y="1866"/>
              <a:ext cx="58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reply</a:t>
              </a:r>
            </a:p>
          </p:txBody>
        </p:sp>
      </p:grpSp>
      <p:grpSp>
        <p:nvGrpSpPr>
          <p:cNvPr id="329747" name="Group 19"/>
          <p:cNvGrpSpPr>
            <a:grpSpLocks/>
          </p:cNvGrpSpPr>
          <p:nvPr/>
        </p:nvGrpSpPr>
        <p:grpSpPr bwMode="auto">
          <a:xfrm>
            <a:off x="2224706" y="3479009"/>
            <a:ext cx="1874688" cy="277416"/>
            <a:chOff x="1307" y="1866"/>
            <a:chExt cx="1279" cy="233"/>
          </a:xfrm>
        </p:grpSpPr>
        <p:sp>
          <p:nvSpPr>
            <p:cNvPr id="329748" name="Rectangle 20"/>
            <p:cNvSpPr>
              <a:spLocks noChangeArrowheads="1"/>
            </p:cNvSpPr>
            <p:nvPr/>
          </p:nvSpPr>
          <p:spPr bwMode="auto">
            <a:xfrm>
              <a:off x="1307" y="1875"/>
              <a:ext cx="1279"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49" name="Rectangle 21"/>
            <p:cNvSpPr>
              <a:spLocks noChangeArrowheads="1"/>
            </p:cNvSpPr>
            <p:nvPr/>
          </p:nvSpPr>
          <p:spPr bwMode="auto">
            <a:xfrm>
              <a:off x="1489" y="1866"/>
              <a:ext cx="951"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Spoofed UDP reply</a:t>
              </a:r>
            </a:p>
          </p:txBody>
        </p:sp>
      </p:grpSp>
      <p:grpSp>
        <p:nvGrpSpPr>
          <p:cNvPr id="329750" name="Group 22"/>
          <p:cNvGrpSpPr>
            <a:grpSpLocks/>
          </p:cNvGrpSpPr>
          <p:nvPr/>
        </p:nvGrpSpPr>
        <p:grpSpPr bwMode="auto">
          <a:xfrm>
            <a:off x="5464178" y="4130282"/>
            <a:ext cx="1484313" cy="277415"/>
            <a:chOff x="3518" y="2413"/>
            <a:chExt cx="1012" cy="233"/>
          </a:xfrm>
        </p:grpSpPr>
        <p:sp>
          <p:nvSpPr>
            <p:cNvPr id="329751" name="Rectangle 23"/>
            <p:cNvSpPr>
              <a:spLocks noChangeArrowheads="1"/>
            </p:cNvSpPr>
            <p:nvPr/>
          </p:nvSpPr>
          <p:spPr bwMode="auto">
            <a:xfrm>
              <a:off x="3518" y="2422"/>
              <a:ext cx="1012" cy="18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400">
                <a:latin typeface="Roboto Light"/>
                <a:cs typeface="Roboto Light"/>
              </a:endParaRPr>
            </a:p>
          </p:txBody>
        </p:sp>
        <p:sp>
          <p:nvSpPr>
            <p:cNvPr id="329752" name="Rectangle 24"/>
            <p:cNvSpPr>
              <a:spLocks noChangeArrowheads="1"/>
            </p:cNvSpPr>
            <p:nvPr/>
          </p:nvSpPr>
          <p:spPr bwMode="auto">
            <a:xfrm>
              <a:off x="3709" y="2413"/>
              <a:ext cx="66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eaLnBrk="0" hangingPunct="0"/>
              <a:r>
                <a:rPr lang="it-IT" sz="1200">
                  <a:latin typeface="Roboto Light"/>
                  <a:cs typeface="Roboto Light"/>
                </a:rPr>
                <a:t>UDP request</a:t>
              </a:r>
            </a:p>
          </p:txBody>
        </p:sp>
      </p:grpSp>
      <p:sp>
        <p:nvSpPr>
          <p:cNvPr id="329753" name="Rectangle 25"/>
          <p:cNvSpPr>
            <a:spLocks noChangeArrowheads="1"/>
          </p:cNvSpPr>
          <p:nvPr/>
        </p:nvSpPr>
        <p:spPr bwMode="auto">
          <a:xfrm>
            <a:off x="7196133" y="4504135"/>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dirty="0">
                <a:latin typeface="Roboto Light"/>
                <a:cs typeface="Roboto Light"/>
              </a:rPr>
              <a:t>Server</a:t>
            </a:r>
          </a:p>
        </p:txBody>
      </p:sp>
      <p:sp>
        <p:nvSpPr>
          <p:cNvPr id="329754" name="Rectangle 26"/>
          <p:cNvSpPr>
            <a:spLocks noChangeArrowheads="1"/>
          </p:cNvSpPr>
          <p:nvPr/>
        </p:nvSpPr>
        <p:spPr bwMode="auto">
          <a:xfrm>
            <a:off x="3757615" y="5257801"/>
            <a:ext cx="2179637"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Attacker</a:t>
            </a:r>
          </a:p>
        </p:txBody>
      </p:sp>
      <p:sp>
        <p:nvSpPr>
          <p:cNvPr id="329755" name="Rectangle 27"/>
          <p:cNvSpPr>
            <a:spLocks noChangeArrowheads="1"/>
          </p:cNvSpPr>
          <p:nvPr/>
        </p:nvSpPr>
        <p:spPr bwMode="auto">
          <a:xfrm>
            <a:off x="814389" y="4343400"/>
            <a:ext cx="1587500" cy="298454"/>
          </a:xfrm>
          <a:prstGeom prst="rect">
            <a:avLst/>
          </a:prstGeom>
          <a:noFill/>
          <a:ln w="9525">
            <a:noFill/>
            <a:miter lim="800000"/>
            <a:headEnd/>
            <a:tailEnd/>
          </a:ln>
          <a:effectLst/>
        </p:spPr>
        <p:txBody>
          <a:bodyPr lIns="82207" tIns="41104" rIns="82207" bIns="41104">
            <a:prstTxWarp prst="textNoShape">
              <a:avLst/>
            </a:prstTxWarp>
            <a:spAutoFit/>
          </a:bodyPr>
          <a:lstStyle/>
          <a:p>
            <a:pPr algn="ctr" eaLnBrk="0" hangingPunct="0">
              <a:spcBef>
                <a:spcPct val="50000"/>
              </a:spcBef>
            </a:pPr>
            <a:r>
              <a:rPr lang="it-IT" sz="1400">
                <a:latin typeface="Roboto Light"/>
                <a:cs typeface="Roboto Light"/>
              </a:rPr>
              <a:t>Client</a:t>
            </a:r>
          </a:p>
        </p:txBody>
      </p:sp>
      <p:pic>
        <p:nvPicPr>
          <p:cNvPr id="28" name="Picture 27" descr="serv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14" y="3406332"/>
            <a:ext cx="914400" cy="1108518"/>
          </a:xfrm>
          <a:prstGeom prst="rect">
            <a:avLst/>
          </a:prstGeom>
        </p:spPr>
      </p:pic>
      <p:pic>
        <p:nvPicPr>
          <p:cNvPr id="29" name="Picture 28"/>
          <p:cNvPicPr>
            <a:picLocks noChangeAspect="1"/>
          </p:cNvPicPr>
          <p:nvPr/>
        </p:nvPicPr>
        <p:blipFill>
          <a:blip r:embed="rId4"/>
          <a:stretch>
            <a:fillRect/>
          </a:stretch>
        </p:blipFill>
        <p:spPr>
          <a:xfrm>
            <a:off x="1214758" y="3627331"/>
            <a:ext cx="1105582" cy="716071"/>
          </a:xfrm>
          <a:prstGeom prst="rect">
            <a:avLst/>
          </a:prstGeom>
        </p:spPr>
      </p:pic>
      <p:pic>
        <p:nvPicPr>
          <p:cNvPr id="30" name="Picture 29"/>
          <p:cNvPicPr>
            <a:picLocks noChangeAspect="1"/>
          </p:cNvPicPr>
          <p:nvPr/>
        </p:nvPicPr>
        <p:blipFill>
          <a:blip r:embed="rId4"/>
          <a:stretch>
            <a:fillRect/>
          </a:stretch>
        </p:blipFill>
        <p:spPr>
          <a:xfrm>
            <a:off x="4321401" y="4541731"/>
            <a:ext cx="1105582" cy="716071"/>
          </a:xfrm>
          <a:prstGeom prst="rect">
            <a:avLst/>
          </a:prstGeom>
        </p:spPr>
      </p:pic>
      <p:pic>
        <p:nvPicPr>
          <p:cNvPr id="32" name="Picture 31"/>
          <p:cNvPicPr>
            <a:picLocks noChangeAspect="1"/>
          </p:cNvPicPr>
          <p:nvPr/>
        </p:nvPicPr>
        <p:blipFill>
          <a:blip r:embed="rId5"/>
          <a:stretch>
            <a:fillRect/>
          </a:stretch>
        </p:blipFill>
        <p:spPr>
          <a:xfrm>
            <a:off x="5220086" y="4802590"/>
            <a:ext cx="499963" cy="578905"/>
          </a:xfrm>
          <a:prstGeom prst="rect">
            <a:avLst/>
          </a:prstGeom>
        </p:spPr>
      </p:pic>
    </p:spTree>
    <p:extLst>
      <p:ext uri="{BB962C8B-B14F-4D97-AF65-F5344CB8AC3E}">
        <p14:creationId xmlns:p14="http://schemas.microsoft.com/office/powerpoint/2010/main" val="2205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7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97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7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97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97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9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7" grpId="0" animBg="1"/>
      <p:bldP spid="329738" grpId="0" animBg="1"/>
      <p:bldP spid="329739" grpId="0" animBg="1"/>
      <p:bldP spid="32974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smtClean="0"/>
              <a:t>UDP Portscan</a:t>
            </a:r>
            <a:endParaRPr lang="en-US"/>
          </a:p>
        </p:txBody>
      </p:sp>
      <p:sp>
        <p:nvSpPr>
          <p:cNvPr id="331779" name="Rectangle 3"/>
          <p:cNvSpPr>
            <a:spLocks noGrp="1" noChangeArrowheads="1"/>
          </p:cNvSpPr>
          <p:nvPr>
            <p:ph type="body" idx="1"/>
          </p:nvPr>
        </p:nvSpPr>
        <p:spPr/>
        <p:txBody>
          <a:bodyPr>
            <a:normAutofit fontScale="92500" lnSpcReduction="10000"/>
          </a:bodyPr>
          <a:lstStyle/>
          <a:p>
            <a:r>
              <a:rPr lang="en-US" dirty="0" smtClean="0"/>
              <a:t>Used to determine which UDP services are available</a:t>
            </a:r>
          </a:p>
          <a:p>
            <a:r>
              <a:rPr lang="en-US" dirty="0" smtClean="0"/>
              <a:t>A zero-length UDP packet is sent to each port</a:t>
            </a:r>
          </a:p>
          <a:p>
            <a:r>
              <a:rPr lang="en-US" dirty="0" smtClean="0"/>
              <a:t>If an ICMP error message "port unreachable" is received the service is assumed to be unavailable</a:t>
            </a:r>
          </a:p>
          <a:p>
            <a:r>
              <a:rPr lang="en-US" dirty="0" smtClean="0"/>
              <a:t>Many TCP/IP stack implementations implement a limit on the error message rate, therefore this type of scan can be slow (e.g., Linux limit is 80 messages every 4 seconds)</a:t>
            </a:r>
            <a:endParaRPr lang="en-US" dirty="0"/>
          </a:p>
        </p:txBody>
      </p:sp>
    </p:spTree>
    <p:extLst>
      <p:ext uri="{BB962C8B-B14F-4D97-AF65-F5344CB8AC3E}">
        <p14:creationId xmlns:p14="http://schemas.microsoft.com/office/powerpoint/2010/main" val="3812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title"/>
          </p:nvPr>
        </p:nvSpPr>
        <p:spPr/>
        <p:txBody>
          <a:bodyPr/>
          <a:lstStyle/>
          <a:p>
            <a:r>
              <a:rPr lang="en-US" smtClean="0"/>
              <a:t>IP Header</a:t>
            </a:r>
            <a:endParaRPr lang="en-US"/>
          </a:p>
        </p:txBody>
      </p:sp>
      <p:sp>
        <p:nvSpPr>
          <p:cNvPr id="237571" name="Rectangle 1027"/>
          <p:cNvSpPr>
            <a:spLocks noGrp="1" noChangeArrowheads="1"/>
          </p:cNvSpPr>
          <p:nvPr>
            <p:ph type="body" idx="1"/>
          </p:nvPr>
        </p:nvSpPr>
        <p:spPr/>
        <p:txBody>
          <a:bodyPr>
            <a:normAutofit fontScale="92500" lnSpcReduction="20000"/>
          </a:bodyPr>
          <a:lstStyle/>
          <a:p>
            <a:r>
              <a:rPr lang="en-US" dirty="0" smtClean="0"/>
              <a:t>Flags (3 bits) and offset (13 bits): used for fragmentation</a:t>
            </a:r>
          </a:p>
          <a:p>
            <a:r>
              <a:rPr lang="en-US" dirty="0" smtClean="0"/>
              <a:t>Time To Live (8 bits): specifies the max number of hops in the delivery process</a:t>
            </a:r>
          </a:p>
          <a:p>
            <a:r>
              <a:rPr lang="en-US" dirty="0" smtClean="0"/>
              <a:t>Protocol (8 bits): specifies the protocol encapsulated in the datagram data (e.g., TCP or UDP)</a:t>
            </a:r>
          </a:p>
          <a:p>
            <a:r>
              <a:rPr lang="en-US" dirty="0" smtClean="0"/>
              <a:t>Header checksum (16 bits): checksum calculated over the IP header</a:t>
            </a:r>
          </a:p>
          <a:p>
            <a:r>
              <a:rPr lang="en-US" dirty="0" smtClean="0"/>
              <a:t>Addresses (32+32 bits): IP addresses of the source and destination of the datagram</a:t>
            </a:r>
          </a:p>
          <a:p>
            <a:endParaRPr lang="en-US" dirty="0"/>
          </a:p>
        </p:txBody>
      </p:sp>
    </p:spTree>
    <p:extLst>
      <p:ext uri="{BB962C8B-B14F-4D97-AF65-F5344CB8AC3E}">
        <p14:creationId xmlns:p14="http://schemas.microsoft.com/office/powerpoint/2010/main" val="6337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UDP Portscan</a:t>
            </a:r>
          </a:p>
        </p:txBody>
      </p:sp>
      <p:sp>
        <p:nvSpPr>
          <p:cNvPr id="332803" name="Rectangle 3"/>
          <p:cNvSpPr>
            <a:spLocks noGrp="1" noChangeArrowheads="1"/>
          </p:cNvSpPr>
          <p:nvPr>
            <p:ph type="body" idx="1"/>
          </p:nvPr>
        </p:nvSpPr>
        <p:spPr/>
        <p:txBody>
          <a:bodyPr>
            <a:normAutofit/>
          </a:bodyPr>
          <a:lstStyle/>
          <a:p>
            <a:pPr>
              <a:buFontTx/>
              <a:buNone/>
            </a:pPr>
            <a:r>
              <a:rPr lang="en-US" sz="1600" b="1" dirty="0">
                <a:latin typeface="Consolas" charset="0"/>
                <a:ea typeface="Consolas" charset="0"/>
                <a:cs typeface="Consolas" charset="0"/>
              </a:rPr>
              <a:t>	% </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a:t>
            </a:r>
            <a:r>
              <a:rPr lang="en-US" sz="1600" b="1" dirty="0" err="1">
                <a:latin typeface="Consolas" charset="0"/>
                <a:ea typeface="Consolas" charset="0"/>
                <a:cs typeface="Consolas" charset="0"/>
              </a:rPr>
              <a:t>sU</a:t>
            </a: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192.168.1.10</a:t>
            </a:r>
          </a:p>
          <a:p>
            <a:pPr>
              <a:buFontTx/>
              <a:buNone/>
            </a:pP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1600" b="1" dirty="0">
                <a:latin typeface="Consolas" charset="0"/>
                <a:ea typeface="Consolas" charset="0"/>
                <a:cs typeface="Consolas" charset="0"/>
              </a:rPr>
              <a:t>Starting </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by </a:t>
            </a:r>
            <a:r>
              <a:rPr lang="en-US" sz="1600" b="1" dirty="0" err="1">
                <a:latin typeface="Consolas" charset="0"/>
                <a:ea typeface="Consolas" charset="0"/>
                <a:cs typeface="Consolas" charset="0"/>
              </a:rPr>
              <a:t>fyodor@insecure.org</a:t>
            </a:r>
            <a:r>
              <a:rPr lang="en-US" sz="1600" b="1" dirty="0">
                <a:latin typeface="Consolas" charset="0"/>
                <a:ea typeface="Consolas" charset="0"/>
                <a:cs typeface="Consolas" charset="0"/>
              </a:rPr>
              <a:t> ( </a:t>
            </a:r>
            <a:r>
              <a:rPr lang="en-US" sz="1600" b="1" dirty="0" err="1">
                <a:latin typeface="Consolas" charset="0"/>
                <a:ea typeface="Consolas" charset="0"/>
                <a:cs typeface="Consolas" charset="0"/>
              </a:rPr>
              <a:t>www.insecure.org</a:t>
            </a:r>
            <a:r>
              <a:rPr lang="en-US" sz="1600" b="1" dirty="0">
                <a:latin typeface="Consolas" charset="0"/>
                <a:ea typeface="Consolas" charset="0"/>
                <a:cs typeface="Consolas" charset="0"/>
              </a:rPr>
              <a:t>/</a:t>
            </a: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a:t>
            </a:r>
          </a:p>
          <a:p>
            <a:pPr>
              <a:buFontTx/>
              <a:buNone/>
            </a:pPr>
            <a:r>
              <a:rPr lang="en-US" sz="1600" b="1" dirty="0" smtClean="0">
                <a:latin typeface="Consolas" charset="0"/>
                <a:ea typeface="Consolas" charset="0"/>
                <a:cs typeface="Consolas" charset="0"/>
              </a:rPr>
              <a:t>	Interesting </a:t>
            </a:r>
            <a:r>
              <a:rPr lang="en-US" sz="1600" b="1" dirty="0">
                <a:latin typeface="Consolas" charset="0"/>
                <a:ea typeface="Consolas" charset="0"/>
                <a:cs typeface="Consolas" charset="0"/>
              </a:rPr>
              <a:t>ports on  (192.168.1.10</a:t>
            </a:r>
            <a:r>
              <a:rPr lang="en-US" sz="1600" b="1" dirty="0" smtClean="0">
                <a:latin typeface="Consolas" charset="0"/>
                <a:ea typeface="Consolas" charset="0"/>
                <a:cs typeface="Consolas" charset="0"/>
              </a:rPr>
              <a:t>):</a:t>
            </a:r>
          </a:p>
          <a:p>
            <a:pPr>
              <a:buFontTx/>
              <a:buNone/>
            </a:pP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The 1445 ports scanned but not shown below are in state: </a:t>
            </a:r>
            <a:r>
              <a:rPr lang="en-US" sz="1600" b="1" dirty="0" smtClean="0">
                <a:latin typeface="Consolas" charset="0"/>
                <a:ea typeface="Consolas" charset="0"/>
                <a:cs typeface="Consolas" charset="0"/>
              </a:rPr>
              <a:t>closed)</a:t>
            </a:r>
          </a:p>
          <a:p>
            <a:pPr>
              <a:buFontTx/>
              <a:buNone/>
            </a:pPr>
            <a:r>
              <a:rPr lang="en-US" sz="1600" b="1" dirty="0">
                <a:latin typeface="Consolas" charset="0"/>
                <a:ea typeface="Consolas" charset="0"/>
                <a:cs typeface="Consolas" charset="0"/>
              </a:rPr>
              <a:t>	</a:t>
            </a:r>
            <a:r>
              <a:rPr lang="en-US" sz="1600" b="1" dirty="0" smtClean="0">
                <a:latin typeface="Consolas" charset="0"/>
                <a:ea typeface="Consolas" charset="0"/>
                <a:cs typeface="Consolas" charset="0"/>
              </a:rPr>
              <a:t>Port       </a:t>
            </a:r>
            <a:r>
              <a:rPr lang="en-US" sz="1600" b="1" dirty="0">
                <a:latin typeface="Consolas" charset="0"/>
                <a:ea typeface="Consolas" charset="0"/>
                <a:cs typeface="Consolas" charset="0"/>
              </a:rPr>
              <a:t>State       </a:t>
            </a:r>
            <a:r>
              <a:rPr lang="en-US" sz="1600" b="1" dirty="0" smtClean="0">
                <a:latin typeface="Consolas" charset="0"/>
                <a:ea typeface="Consolas" charset="0"/>
                <a:cs typeface="Consolas" charset="0"/>
              </a:rPr>
              <a:t>Service</a:t>
            </a:r>
          </a:p>
          <a:p>
            <a:pPr>
              <a:buFontTx/>
              <a:buNone/>
            </a:pPr>
            <a:r>
              <a:rPr lang="en-US" sz="1600" b="1" dirty="0" smtClean="0">
                <a:latin typeface="Consolas" charset="0"/>
                <a:ea typeface="Consolas" charset="0"/>
                <a:cs typeface="Consolas" charset="0"/>
              </a:rPr>
              <a:t>	137/</a:t>
            </a:r>
            <a:r>
              <a:rPr lang="en-US" sz="1600" b="1" dirty="0" err="1" smtClean="0">
                <a:latin typeface="Consolas" charset="0"/>
                <a:ea typeface="Consolas" charset="0"/>
                <a:cs typeface="Consolas" charset="0"/>
              </a:rPr>
              <a:t>udp</a:t>
            </a: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open        </a:t>
            </a:r>
            <a:r>
              <a:rPr lang="en-US" sz="1600" b="1" dirty="0" err="1" smtClean="0">
                <a:latin typeface="Consolas" charset="0"/>
                <a:ea typeface="Consolas" charset="0"/>
                <a:cs typeface="Consolas" charset="0"/>
              </a:rPr>
              <a:t>netbios</a:t>
            </a:r>
            <a:r>
              <a:rPr lang="en-US" sz="1600" b="1" dirty="0" smtClean="0">
                <a:latin typeface="Consolas" charset="0"/>
                <a:ea typeface="Consolas" charset="0"/>
                <a:cs typeface="Consolas" charset="0"/>
              </a:rPr>
              <a:t>-ns</a:t>
            </a:r>
          </a:p>
          <a:p>
            <a:pPr>
              <a:buFontTx/>
              <a:buNone/>
            </a:pPr>
            <a:r>
              <a:rPr lang="en-US" sz="1600" b="1" dirty="0" smtClean="0">
                <a:latin typeface="Consolas" charset="0"/>
                <a:ea typeface="Consolas" charset="0"/>
                <a:cs typeface="Consolas" charset="0"/>
              </a:rPr>
              <a:t>	138/</a:t>
            </a:r>
            <a:r>
              <a:rPr lang="en-US" sz="1600" b="1" dirty="0" err="1" smtClean="0">
                <a:latin typeface="Consolas" charset="0"/>
                <a:ea typeface="Consolas" charset="0"/>
                <a:cs typeface="Consolas" charset="0"/>
              </a:rPr>
              <a:t>udp</a:t>
            </a: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open        </a:t>
            </a:r>
            <a:r>
              <a:rPr lang="en-US" sz="1600" b="1" dirty="0" err="1" smtClean="0">
                <a:latin typeface="Consolas" charset="0"/>
                <a:ea typeface="Consolas" charset="0"/>
                <a:cs typeface="Consolas" charset="0"/>
              </a:rPr>
              <a:t>netbios-dgm</a:t>
            </a:r>
            <a:endParaRPr lang="en-US" sz="1600" b="1" dirty="0" smtClean="0">
              <a:latin typeface="Consolas" charset="0"/>
              <a:ea typeface="Consolas" charset="0"/>
              <a:cs typeface="Consolas" charset="0"/>
            </a:endParaRPr>
          </a:p>
          <a:p>
            <a:pPr>
              <a:buFontTx/>
              <a:buNone/>
            </a:pPr>
            <a:r>
              <a:rPr lang="en-US" sz="1600" b="1" dirty="0" smtClean="0">
                <a:latin typeface="Consolas" charset="0"/>
                <a:ea typeface="Consolas" charset="0"/>
                <a:cs typeface="Consolas" charset="0"/>
              </a:rPr>
              <a:t>           </a:t>
            </a: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1600" b="1" dirty="0" err="1">
                <a:latin typeface="Consolas" charset="0"/>
                <a:ea typeface="Consolas" charset="0"/>
                <a:cs typeface="Consolas" charset="0"/>
              </a:rPr>
              <a:t>Nmap</a:t>
            </a:r>
            <a:r>
              <a:rPr lang="en-US" sz="1600" b="1" dirty="0">
                <a:latin typeface="Consolas" charset="0"/>
                <a:ea typeface="Consolas" charset="0"/>
                <a:cs typeface="Consolas" charset="0"/>
              </a:rPr>
              <a:t> run completed -- 1 IP address (1 host up) scanned in 4 seconds</a:t>
            </a:r>
            <a:br>
              <a:rPr lang="en-US" sz="1600" b="1" dirty="0">
                <a:latin typeface="Consolas" charset="0"/>
                <a:ea typeface="Consolas" charset="0"/>
                <a:cs typeface="Consolas" charset="0"/>
              </a:rPr>
            </a:br>
            <a:r>
              <a:rPr lang="en-US" sz="1600" b="1" dirty="0">
                <a:latin typeface="Consolas" charset="0"/>
                <a:ea typeface="Consolas" charset="0"/>
                <a:cs typeface="Consolas" charset="0"/>
              </a:rPr>
              <a:t/>
            </a:r>
            <a:br>
              <a:rPr lang="en-US" sz="1600" b="1" dirty="0">
                <a:latin typeface="Consolas" charset="0"/>
                <a:ea typeface="Consolas" charset="0"/>
                <a:cs typeface="Consolas" charset="0"/>
              </a:rPr>
            </a:br>
            <a:r>
              <a:rPr lang="en-US" sz="4000" dirty="0">
                <a:latin typeface="Consolas" charset="0"/>
                <a:ea typeface="Consolas" charset="0"/>
                <a:cs typeface="Consolas" charset="0"/>
              </a:rPr>
              <a:t> </a:t>
            </a:r>
          </a:p>
          <a:p>
            <a:endParaRPr lang="en-US" sz="4000" dirty="0">
              <a:latin typeface="Consolas" charset="0"/>
              <a:ea typeface="Consolas" charset="0"/>
              <a:cs typeface="Consolas" charset="0"/>
            </a:endParaRPr>
          </a:p>
        </p:txBody>
      </p:sp>
    </p:spTree>
    <p:extLst>
      <p:ext uri="{BB962C8B-B14F-4D97-AF65-F5344CB8AC3E}">
        <p14:creationId xmlns:p14="http://schemas.microsoft.com/office/powerpoint/2010/main" val="1087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2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2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2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2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UDP Portscan</a:t>
            </a:r>
          </a:p>
        </p:txBody>
      </p:sp>
      <p:sp>
        <p:nvSpPr>
          <p:cNvPr id="333827" name="Rectangle 3"/>
          <p:cNvSpPr>
            <a:spLocks noGrp="1" noChangeArrowheads="1"/>
          </p:cNvSpPr>
          <p:nvPr>
            <p:ph type="body" idx="1"/>
          </p:nvPr>
        </p:nvSpPr>
        <p:spPr>
          <a:xfrm>
            <a:off x="457200" y="1320801"/>
            <a:ext cx="8229600" cy="4805364"/>
          </a:xfrm>
        </p:spPr>
        <p:txBody>
          <a:bodyPr>
            <a:noAutofit/>
          </a:bodyPr>
          <a:lstStyle/>
          <a:p>
            <a:pPr>
              <a:buFontTx/>
              <a:buNone/>
            </a:pPr>
            <a:r>
              <a:rPr lang="en-US" sz="1200" b="1" dirty="0">
                <a:latin typeface="Consolas" charset="0"/>
                <a:ea typeface="Consolas" charset="0"/>
                <a:cs typeface="Consolas" charset="0"/>
              </a:rPr>
              <a:t>19:37:31.305674 192.168.1.100.41481 &gt; 192.168.1.10.138: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61284)</a:t>
            </a:r>
          </a:p>
          <a:p>
            <a:pPr>
              <a:buFontTx/>
              <a:buNone/>
            </a:pPr>
            <a:r>
              <a:rPr lang="en-US" sz="1200" b="1" dirty="0">
                <a:latin typeface="Consolas" charset="0"/>
                <a:ea typeface="Consolas" charset="0"/>
                <a:cs typeface="Consolas" charset="0"/>
              </a:rPr>
              <a:t>19:37:31.305706 192.168.1.100.41481 &gt; 192.168.1.10.134: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31166)</a:t>
            </a:r>
          </a:p>
          <a:p>
            <a:pPr>
              <a:buFontTx/>
              <a:buNone/>
            </a:pPr>
            <a:r>
              <a:rPr lang="en-US" sz="1200" b="1" dirty="0">
                <a:latin typeface="Consolas" charset="0"/>
                <a:ea typeface="Consolas" charset="0"/>
                <a:cs typeface="Consolas" charset="0"/>
              </a:rPr>
              <a:t>19:37:31.305730 192.168.1.100.41481 &gt; 192.168.1.10.137: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31406)</a:t>
            </a:r>
          </a:p>
          <a:p>
            <a:pPr>
              <a:buFontTx/>
              <a:buNone/>
            </a:pPr>
            <a:r>
              <a:rPr lang="en-US" sz="1200" b="1" dirty="0">
                <a:latin typeface="Consolas" charset="0"/>
                <a:ea typeface="Consolas" charset="0"/>
                <a:cs typeface="Consolas" charset="0"/>
              </a:rPr>
              <a:t>19:37:31.305734 192.168.1.100.41481 &gt; 192.168.1.10.140: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50734)</a:t>
            </a:r>
          </a:p>
          <a:p>
            <a:pPr>
              <a:buFontTx/>
              <a:buNone/>
            </a:pPr>
            <a:r>
              <a:rPr lang="en-US" sz="1200" b="1" dirty="0">
                <a:latin typeface="Consolas" charset="0"/>
                <a:ea typeface="Consolas" charset="0"/>
                <a:cs typeface="Consolas" charset="0"/>
              </a:rPr>
              <a:t>19:37:31.305770 192.168.1.100.41481 &gt; 192.168.1.10.131: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33361)</a:t>
            </a:r>
          </a:p>
          <a:p>
            <a:pPr>
              <a:buFontTx/>
              <a:buNone/>
            </a:pPr>
            <a:r>
              <a:rPr lang="en-US" sz="1200" b="1" dirty="0">
                <a:latin typeface="Consolas" charset="0"/>
                <a:ea typeface="Consolas" charset="0"/>
                <a:cs typeface="Consolas" charset="0"/>
              </a:rPr>
              <a:t>19:37:31.305775 192.168.1.100.41481 &gt; 192.168.1.10.132: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14242)</a:t>
            </a:r>
          </a:p>
          <a:p>
            <a:pPr>
              <a:buFontTx/>
              <a:buNone/>
            </a:pPr>
            <a:r>
              <a:rPr lang="en-US" sz="1200" b="1" dirty="0">
                <a:latin typeface="Consolas" charset="0"/>
                <a:ea typeface="Consolas" charset="0"/>
                <a:cs typeface="Consolas" charset="0"/>
              </a:rPr>
              <a:t>19:37:31.305804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134 unreachable </a:t>
            </a:r>
          </a:p>
          <a:p>
            <a:pPr>
              <a:buFontTx/>
              <a:buNone/>
            </a:pPr>
            <a:r>
              <a:rPr lang="en-US" sz="1200" b="1" dirty="0">
                <a:latin typeface="Consolas" charset="0"/>
                <a:ea typeface="Consolas" charset="0"/>
                <a:cs typeface="Consolas" charset="0"/>
              </a:rPr>
              <a:t>19:37:31.305809 192.168.1.100.41481 &gt; 192.168.1.10.135: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17622)</a:t>
            </a:r>
          </a:p>
          <a:p>
            <a:pPr>
              <a:buFontTx/>
              <a:buNone/>
            </a:pPr>
            <a:r>
              <a:rPr lang="en-US" sz="1200" b="1" dirty="0">
                <a:latin typeface="Consolas" charset="0"/>
                <a:ea typeface="Consolas" charset="0"/>
                <a:cs typeface="Consolas" charset="0"/>
              </a:rPr>
              <a:t>19:37:31.305815 192.168.1.100.41481 &gt; 192.168.1.10.139: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52452)</a:t>
            </a:r>
          </a:p>
          <a:p>
            <a:pPr>
              <a:buFontTx/>
              <a:buNone/>
            </a:pPr>
            <a:r>
              <a:rPr lang="en-US" sz="1200" b="1" dirty="0">
                <a:latin typeface="Consolas" charset="0"/>
                <a:ea typeface="Consolas" charset="0"/>
                <a:cs typeface="Consolas" charset="0"/>
              </a:rPr>
              <a:t>19:37:31.305871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140 unreachable </a:t>
            </a:r>
          </a:p>
          <a:p>
            <a:pPr>
              <a:buFontTx/>
              <a:buNone/>
            </a:pPr>
            <a:r>
              <a:rPr lang="en-US" sz="1200" b="1" dirty="0">
                <a:latin typeface="Consolas" charset="0"/>
                <a:ea typeface="Consolas" charset="0"/>
                <a:cs typeface="Consolas" charset="0"/>
              </a:rPr>
              <a:t>19:37:31.305875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131 unreachable </a:t>
            </a:r>
          </a:p>
          <a:p>
            <a:pPr>
              <a:buFontTx/>
              <a:buNone/>
            </a:pPr>
            <a:r>
              <a:rPr lang="en-US" sz="1200" b="1" dirty="0">
                <a:latin typeface="Consolas" charset="0"/>
                <a:ea typeface="Consolas" charset="0"/>
                <a:cs typeface="Consolas" charset="0"/>
              </a:rPr>
              <a:t>19:37:31.305881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132 unreachable </a:t>
            </a:r>
          </a:p>
          <a:p>
            <a:pPr>
              <a:buFontTx/>
              <a:buNone/>
            </a:pPr>
            <a:r>
              <a:rPr lang="en-US" sz="1200" b="1" dirty="0">
                <a:latin typeface="Consolas" charset="0"/>
                <a:ea typeface="Consolas" charset="0"/>
                <a:cs typeface="Consolas" charset="0"/>
              </a:rPr>
              <a:t>19:37:31.305887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135 unreachable </a:t>
            </a:r>
          </a:p>
          <a:p>
            <a:pPr>
              <a:buFontTx/>
              <a:buNone/>
            </a:pPr>
            <a:r>
              <a:rPr lang="en-US" sz="1200" b="1" dirty="0">
                <a:latin typeface="Consolas" charset="0"/>
                <a:ea typeface="Consolas" charset="0"/>
                <a:cs typeface="Consolas" charset="0"/>
              </a:rPr>
              <a:t>19:37:31.305892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139 unreachable </a:t>
            </a:r>
          </a:p>
          <a:p>
            <a:pPr>
              <a:buFontTx/>
              <a:buNone/>
            </a:pPr>
            <a:r>
              <a:rPr lang="en-US" sz="1200" b="1" dirty="0">
                <a:latin typeface="Consolas" charset="0"/>
                <a:ea typeface="Consolas" charset="0"/>
                <a:cs typeface="Consolas" charset="0"/>
              </a:rPr>
              <a:t>19:37:31.305927 192.168.1.100.41481 &gt; 192.168.1.10.133: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38693)</a:t>
            </a:r>
          </a:p>
          <a:p>
            <a:pPr>
              <a:buFontTx/>
              <a:buNone/>
            </a:pPr>
            <a:r>
              <a:rPr lang="en-US" sz="1200" b="1" dirty="0">
                <a:latin typeface="Consolas" charset="0"/>
                <a:ea typeface="Consolas" charset="0"/>
                <a:cs typeface="Consolas" charset="0"/>
              </a:rPr>
              <a:t>19:37:31.305932 192.168.1.100.41481 &gt; 192.168.1.10.130: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60943)</a:t>
            </a:r>
          </a:p>
          <a:p>
            <a:pPr>
              <a:buFontTx/>
              <a:buNone/>
            </a:pPr>
            <a:r>
              <a:rPr lang="en-US" sz="1200" b="1" dirty="0">
                <a:latin typeface="Consolas" charset="0"/>
                <a:ea typeface="Consolas" charset="0"/>
                <a:cs typeface="Consolas" charset="0"/>
              </a:rPr>
              <a:t>19:37:31.305974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133 unreachable </a:t>
            </a:r>
          </a:p>
          <a:p>
            <a:pPr>
              <a:buFontTx/>
              <a:buNone/>
            </a:pPr>
            <a:r>
              <a:rPr lang="en-US" sz="1200" b="1" dirty="0">
                <a:latin typeface="Consolas" charset="0"/>
                <a:ea typeface="Consolas" charset="0"/>
                <a:cs typeface="Consolas" charset="0"/>
              </a:rPr>
              <a:t>19:37:31.305979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130 unreachable </a:t>
            </a:r>
          </a:p>
          <a:p>
            <a:pPr>
              <a:buFontTx/>
              <a:buNone/>
            </a:pPr>
            <a:r>
              <a:rPr lang="en-US" sz="1200" b="1" dirty="0">
                <a:latin typeface="Consolas" charset="0"/>
                <a:ea typeface="Consolas" charset="0"/>
                <a:cs typeface="Consolas" charset="0"/>
              </a:rPr>
              <a:t>19:37:31.617611 192.168.1.100.41482 &gt; 192.168.1.10.138: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21936)</a:t>
            </a:r>
          </a:p>
          <a:p>
            <a:pPr>
              <a:buFontTx/>
              <a:buNone/>
            </a:pPr>
            <a:r>
              <a:rPr lang="en-US" sz="1200" b="1" dirty="0">
                <a:latin typeface="Consolas" charset="0"/>
                <a:ea typeface="Consolas" charset="0"/>
                <a:cs typeface="Consolas" charset="0"/>
              </a:rPr>
              <a:t>19:37:31.617641 192.168.1.100.41482 &gt; 192.168.1.10.137: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17647)</a:t>
            </a:r>
          </a:p>
          <a:p>
            <a:pPr>
              <a:buFontTx/>
              <a:buNone/>
            </a:pPr>
            <a:r>
              <a:rPr lang="en-US" sz="1200" b="1" dirty="0">
                <a:latin typeface="Consolas" charset="0"/>
                <a:ea typeface="Consolas" charset="0"/>
                <a:cs typeface="Consolas" charset="0"/>
              </a:rPr>
              <a:t>19:37:31.617663 192.168.1.100.41481 &gt; 192.168.1.10.136: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0 (</a:t>
            </a:r>
            <a:r>
              <a:rPr lang="en-US" sz="1200" b="1" dirty="0" err="1">
                <a:latin typeface="Consolas" charset="0"/>
                <a:ea typeface="Consolas" charset="0"/>
                <a:cs typeface="Consolas" charset="0"/>
              </a:rPr>
              <a:t>ttl</a:t>
            </a:r>
            <a:r>
              <a:rPr lang="en-US" sz="1200" b="1" dirty="0">
                <a:latin typeface="Consolas" charset="0"/>
                <a:ea typeface="Consolas" charset="0"/>
                <a:cs typeface="Consolas" charset="0"/>
              </a:rPr>
              <a:t> 46, id 55)</a:t>
            </a:r>
          </a:p>
          <a:p>
            <a:pPr>
              <a:buFontTx/>
              <a:buNone/>
            </a:pPr>
            <a:r>
              <a:rPr lang="en-US" sz="1200" b="1" dirty="0">
                <a:latin typeface="Consolas" charset="0"/>
                <a:ea typeface="Consolas" charset="0"/>
                <a:cs typeface="Consolas" charset="0"/>
              </a:rPr>
              <a:t>19:37:31.617737 192.168.1.10 &gt; 192.168.1.100: </a:t>
            </a:r>
            <a:r>
              <a:rPr lang="en-US" sz="1200" b="1" dirty="0" err="1">
                <a:latin typeface="Consolas" charset="0"/>
                <a:ea typeface="Consolas" charset="0"/>
                <a:cs typeface="Consolas" charset="0"/>
              </a:rPr>
              <a:t>icmp</a:t>
            </a:r>
            <a:r>
              <a:rPr lang="en-US" sz="1200" b="1" dirty="0">
                <a:latin typeface="Consolas" charset="0"/>
                <a:ea typeface="Consolas" charset="0"/>
                <a:cs typeface="Consolas" charset="0"/>
              </a:rPr>
              <a:t>: 192.168.1.10 </a:t>
            </a:r>
            <a:r>
              <a:rPr lang="en-US" sz="1200" b="1" dirty="0" err="1">
                <a:latin typeface="Consolas" charset="0"/>
                <a:ea typeface="Consolas" charset="0"/>
                <a:cs typeface="Consolas" charset="0"/>
              </a:rPr>
              <a:t>udp</a:t>
            </a:r>
            <a:r>
              <a:rPr lang="en-US" sz="1200" b="1" dirty="0">
                <a:latin typeface="Consolas" charset="0"/>
                <a:ea typeface="Consolas" charset="0"/>
                <a:cs typeface="Consolas" charset="0"/>
              </a:rPr>
              <a:t> port 136 unreachable</a:t>
            </a:r>
          </a:p>
          <a:p>
            <a:endParaRPr lang="en-US" sz="1200" b="1" dirty="0">
              <a:latin typeface="Consolas" charset="0"/>
              <a:ea typeface="Consolas" charset="0"/>
              <a:cs typeface="Consolas" charset="0"/>
            </a:endParaRPr>
          </a:p>
        </p:txBody>
      </p:sp>
    </p:spTree>
    <p:extLst>
      <p:ext uri="{BB962C8B-B14F-4D97-AF65-F5344CB8AC3E}">
        <p14:creationId xmlns:p14="http://schemas.microsoft.com/office/powerpoint/2010/main" val="10980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3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38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38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38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38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38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38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382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382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382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3827">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3827">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3827">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3827">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33827">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33827">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33827">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r>
              <a:rPr lang="en-US" smtClean="0"/>
              <a:t>Transmission Control Protocol (TCP)</a:t>
            </a:r>
            <a:endParaRPr lang="en-US"/>
          </a:p>
        </p:txBody>
      </p:sp>
      <p:sp>
        <p:nvSpPr>
          <p:cNvPr id="334851" name="Rectangle 3"/>
          <p:cNvSpPr>
            <a:spLocks noGrp="1" noChangeArrowheads="1"/>
          </p:cNvSpPr>
          <p:nvPr>
            <p:ph type="body" idx="1"/>
          </p:nvPr>
        </p:nvSpPr>
        <p:spPr/>
        <p:txBody>
          <a:bodyPr>
            <a:normAutofit fontScale="77500" lnSpcReduction="20000"/>
          </a:bodyPr>
          <a:lstStyle/>
          <a:p>
            <a:r>
              <a:rPr lang="en-US" dirty="0" smtClean="0"/>
              <a:t>The TCP protocol relies on IP to provide a connection-oriented, reliable stream delivery service (no loss, no duplication, no transmission errors, correct ordering)</a:t>
            </a:r>
          </a:p>
          <a:p>
            <a:r>
              <a:rPr lang="en-US" dirty="0" smtClean="0"/>
              <a:t>TCP, as UDP, provides the port abstraction</a:t>
            </a:r>
          </a:p>
          <a:p>
            <a:r>
              <a:rPr lang="en-US" dirty="0" smtClean="0"/>
              <a:t>TCP allows two nodes to establish a virtual circuit, identified by source IP address, destination IP address, source TCP port, destination TCP port</a:t>
            </a:r>
          </a:p>
          <a:p>
            <a:r>
              <a:rPr lang="en-US" dirty="0" smtClean="0"/>
              <a:t>The virtual circuit is composed of two streams (full-duplex connection)</a:t>
            </a:r>
          </a:p>
          <a:p>
            <a:r>
              <a:rPr lang="en-US" dirty="0" smtClean="0"/>
              <a:t>The couple IP address/port number is sometimes called a socket (and the two streams are called a socket pair)</a:t>
            </a:r>
            <a:endParaRPr lang="en-US" dirty="0"/>
          </a:p>
        </p:txBody>
      </p:sp>
    </p:spTree>
    <p:extLst>
      <p:ext uri="{BB962C8B-B14F-4D97-AF65-F5344CB8AC3E}">
        <p14:creationId xmlns:p14="http://schemas.microsoft.com/office/powerpoint/2010/main" val="88706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4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t>TCP Segment</a:t>
            </a:r>
          </a:p>
        </p:txBody>
      </p:sp>
      <p:sp>
        <p:nvSpPr>
          <p:cNvPr id="335875" name="Rectangle 3"/>
          <p:cNvSpPr>
            <a:spLocks noChangeArrowheads="1"/>
          </p:cNvSpPr>
          <p:nvPr/>
        </p:nvSpPr>
        <p:spPr bwMode="auto">
          <a:xfrm>
            <a:off x="685800" y="2628901"/>
            <a:ext cx="7696200" cy="23431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5876" name="Rectangle 4"/>
          <p:cNvSpPr>
            <a:spLocks noChangeArrowheads="1"/>
          </p:cNvSpPr>
          <p:nvPr/>
        </p:nvSpPr>
        <p:spPr bwMode="auto">
          <a:xfrm>
            <a:off x="685800" y="3200401"/>
            <a:ext cx="76962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Acknowledgment number</a:t>
            </a:r>
            <a:endParaRPr lang="en-US" dirty="0">
              <a:latin typeface="Roboto Light"/>
              <a:cs typeface="Roboto Light"/>
            </a:endParaRPr>
          </a:p>
        </p:txBody>
      </p:sp>
      <p:sp>
        <p:nvSpPr>
          <p:cNvPr id="335877" name="Rectangle 5"/>
          <p:cNvSpPr>
            <a:spLocks noChangeArrowheads="1"/>
          </p:cNvSpPr>
          <p:nvPr/>
        </p:nvSpPr>
        <p:spPr bwMode="auto">
          <a:xfrm>
            <a:off x="685800" y="2914650"/>
            <a:ext cx="7696200" cy="285750"/>
          </a:xfrm>
          <a:prstGeom prst="rect">
            <a:avLst/>
          </a:prstGeom>
          <a:solidFill>
            <a:schemeClr val="tx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Sequence number</a:t>
            </a:r>
            <a:endParaRPr lang="en-US" dirty="0">
              <a:latin typeface="Roboto Light"/>
              <a:cs typeface="Roboto Light"/>
            </a:endParaRPr>
          </a:p>
        </p:txBody>
      </p:sp>
      <p:sp>
        <p:nvSpPr>
          <p:cNvPr id="335878" name="Rectangle 6"/>
          <p:cNvSpPr>
            <a:spLocks noChangeArrowheads="1"/>
          </p:cNvSpPr>
          <p:nvPr/>
        </p:nvSpPr>
        <p:spPr bwMode="auto">
          <a:xfrm>
            <a:off x="685800" y="3486150"/>
            <a:ext cx="9144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dirty="0">
                <a:latin typeface="Roboto Light"/>
                <a:cs typeface="Roboto Light"/>
              </a:rPr>
              <a:t>HLEN</a:t>
            </a:r>
            <a:endParaRPr lang="en-US" dirty="0">
              <a:latin typeface="Roboto Light"/>
              <a:cs typeface="Roboto Light"/>
            </a:endParaRPr>
          </a:p>
        </p:txBody>
      </p:sp>
      <p:sp>
        <p:nvSpPr>
          <p:cNvPr id="335879" name="Rectangle 7"/>
          <p:cNvSpPr>
            <a:spLocks noChangeArrowheads="1"/>
          </p:cNvSpPr>
          <p:nvPr/>
        </p:nvSpPr>
        <p:spPr bwMode="auto">
          <a:xfrm>
            <a:off x="685800" y="3771901"/>
            <a:ext cx="3886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Checksum</a:t>
            </a:r>
            <a:endParaRPr lang="en-US">
              <a:latin typeface="Roboto Light"/>
              <a:cs typeface="Roboto Light"/>
            </a:endParaRPr>
          </a:p>
        </p:txBody>
      </p:sp>
      <p:sp>
        <p:nvSpPr>
          <p:cNvPr id="335880" name="Rectangle 8"/>
          <p:cNvSpPr>
            <a:spLocks noChangeArrowheads="1"/>
          </p:cNvSpPr>
          <p:nvPr/>
        </p:nvSpPr>
        <p:spPr bwMode="auto">
          <a:xfrm>
            <a:off x="685800" y="4057650"/>
            <a:ext cx="5334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Options</a:t>
            </a:r>
            <a:endParaRPr lang="en-US">
              <a:latin typeface="Roboto Light"/>
              <a:cs typeface="Roboto Light"/>
            </a:endParaRPr>
          </a:p>
        </p:txBody>
      </p:sp>
      <p:sp>
        <p:nvSpPr>
          <p:cNvPr id="335881" name="Rectangle 9"/>
          <p:cNvSpPr>
            <a:spLocks noChangeArrowheads="1"/>
          </p:cNvSpPr>
          <p:nvPr/>
        </p:nvSpPr>
        <p:spPr bwMode="auto">
          <a:xfrm>
            <a:off x="6019800" y="4057650"/>
            <a:ext cx="23622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Padding</a:t>
            </a:r>
            <a:endParaRPr lang="en-US">
              <a:latin typeface="Roboto Light"/>
              <a:cs typeface="Roboto Light"/>
            </a:endParaRPr>
          </a:p>
        </p:txBody>
      </p:sp>
      <p:sp>
        <p:nvSpPr>
          <p:cNvPr id="335882" name="Rectangle 10"/>
          <p:cNvSpPr>
            <a:spLocks noChangeArrowheads="1"/>
          </p:cNvSpPr>
          <p:nvPr/>
        </p:nvSpPr>
        <p:spPr bwMode="auto">
          <a:xfrm>
            <a:off x="685800" y="4343400"/>
            <a:ext cx="7696200" cy="6286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Data</a:t>
            </a:r>
            <a:endParaRPr lang="en-US">
              <a:latin typeface="Roboto Light"/>
              <a:cs typeface="Roboto Light"/>
            </a:endParaRPr>
          </a:p>
        </p:txBody>
      </p:sp>
      <p:sp>
        <p:nvSpPr>
          <p:cNvPr id="335883" name="Rectangle 11"/>
          <p:cNvSpPr>
            <a:spLocks noChangeArrowheads="1"/>
          </p:cNvSpPr>
          <p:nvPr/>
        </p:nvSpPr>
        <p:spPr bwMode="auto">
          <a:xfrm>
            <a:off x="4572000" y="2628901"/>
            <a:ext cx="38100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Destination port</a:t>
            </a:r>
            <a:endParaRPr lang="en-US">
              <a:latin typeface="Roboto Light"/>
              <a:cs typeface="Roboto Light"/>
            </a:endParaRPr>
          </a:p>
        </p:txBody>
      </p:sp>
      <p:sp>
        <p:nvSpPr>
          <p:cNvPr id="335884" name="Text Box 12"/>
          <p:cNvSpPr txBox="1">
            <a:spLocks noChangeArrowheads="1"/>
          </p:cNvSpPr>
          <p:nvPr/>
        </p:nvSpPr>
        <p:spPr bwMode="auto">
          <a:xfrm>
            <a:off x="6282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0</a:t>
            </a:r>
            <a:endParaRPr lang="en-US">
              <a:latin typeface="Roboto Light"/>
              <a:cs typeface="Roboto Light"/>
            </a:endParaRPr>
          </a:p>
        </p:txBody>
      </p:sp>
      <p:sp>
        <p:nvSpPr>
          <p:cNvPr id="335885" name="Text Box 13"/>
          <p:cNvSpPr txBox="1">
            <a:spLocks noChangeArrowheads="1"/>
          </p:cNvSpPr>
          <p:nvPr/>
        </p:nvSpPr>
        <p:spPr bwMode="auto">
          <a:xfrm>
            <a:off x="1618899"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4</a:t>
            </a:r>
            <a:endParaRPr lang="en-US">
              <a:latin typeface="Roboto Light"/>
              <a:cs typeface="Roboto Light"/>
            </a:endParaRPr>
          </a:p>
        </p:txBody>
      </p:sp>
      <p:sp>
        <p:nvSpPr>
          <p:cNvPr id="335886" name="Text Box 14"/>
          <p:cNvSpPr txBox="1">
            <a:spLocks noChangeArrowheads="1"/>
          </p:cNvSpPr>
          <p:nvPr/>
        </p:nvSpPr>
        <p:spPr bwMode="auto">
          <a:xfrm>
            <a:off x="2609498" y="2324035"/>
            <a:ext cx="26105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8</a:t>
            </a:r>
            <a:endParaRPr lang="en-US">
              <a:latin typeface="Roboto Light"/>
              <a:cs typeface="Roboto Light"/>
            </a:endParaRPr>
          </a:p>
        </p:txBody>
      </p:sp>
      <p:sp>
        <p:nvSpPr>
          <p:cNvPr id="335887" name="Text Box 15"/>
          <p:cNvSpPr txBox="1">
            <a:spLocks noChangeArrowheads="1"/>
          </p:cNvSpPr>
          <p:nvPr/>
        </p:nvSpPr>
        <p:spPr bwMode="auto">
          <a:xfrm>
            <a:off x="3399609"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12</a:t>
            </a:r>
            <a:endParaRPr lang="en-US">
              <a:latin typeface="Roboto Light"/>
              <a:cs typeface="Roboto Light"/>
            </a:endParaRPr>
          </a:p>
        </p:txBody>
      </p:sp>
      <p:sp>
        <p:nvSpPr>
          <p:cNvPr id="335888" name="Text Box 16"/>
          <p:cNvSpPr txBox="1">
            <a:spLocks noChangeArrowheads="1"/>
          </p:cNvSpPr>
          <p:nvPr/>
        </p:nvSpPr>
        <p:spPr bwMode="auto">
          <a:xfrm>
            <a:off x="4523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16</a:t>
            </a:r>
            <a:endParaRPr lang="en-US">
              <a:latin typeface="Roboto Light"/>
              <a:cs typeface="Roboto Light"/>
            </a:endParaRPr>
          </a:p>
        </p:txBody>
      </p:sp>
      <p:sp>
        <p:nvSpPr>
          <p:cNvPr id="335889" name="Text Box 17"/>
          <p:cNvSpPr txBox="1">
            <a:spLocks noChangeArrowheads="1"/>
          </p:cNvSpPr>
          <p:nvPr/>
        </p:nvSpPr>
        <p:spPr bwMode="auto">
          <a:xfrm>
            <a:off x="5437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20</a:t>
            </a:r>
            <a:endParaRPr lang="en-US">
              <a:latin typeface="Roboto Light"/>
              <a:cs typeface="Roboto Light"/>
            </a:endParaRPr>
          </a:p>
        </p:txBody>
      </p:sp>
      <p:sp>
        <p:nvSpPr>
          <p:cNvPr id="335890" name="Text Box 18"/>
          <p:cNvSpPr txBox="1">
            <a:spLocks noChangeArrowheads="1"/>
          </p:cNvSpPr>
          <p:nvPr/>
        </p:nvSpPr>
        <p:spPr bwMode="auto">
          <a:xfrm>
            <a:off x="62761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24</a:t>
            </a:r>
            <a:endParaRPr lang="en-US">
              <a:latin typeface="Roboto Light"/>
              <a:cs typeface="Roboto Light"/>
            </a:endParaRPr>
          </a:p>
        </p:txBody>
      </p:sp>
      <p:sp>
        <p:nvSpPr>
          <p:cNvPr id="335891" name="Text Box 19"/>
          <p:cNvSpPr txBox="1">
            <a:spLocks noChangeArrowheads="1"/>
          </p:cNvSpPr>
          <p:nvPr/>
        </p:nvSpPr>
        <p:spPr bwMode="auto">
          <a:xfrm>
            <a:off x="71905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28</a:t>
            </a:r>
            <a:endParaRPr lang="en-US">
              <a:latin typeface="Roboto Light"/>
              <a:cs typeface="Roboto Light"/>
            </a:endParaRPr>
          </a:p>
        </p:txBody>
      </p:sp>
      <p:sp>
        <p:nvSpPr>
          <p:cNvPr id="335892" name="Text Box 20"/>
          <p:cNvSpPr txBox="1">
            <a:spLocks noChangeArrowheads="1"/>
          </p:cNvSpPr>
          <p:nvPr/>
        </p:nvSpPr>
        <p:spPr bwMode="auto">
          <a:xfrm>
            <a:off x="8104960" y="2324035"/>
            <a:ext cx="357235" cy="313268"/>
          </a:xfrm>
          <a:prstGeom prst="rect">
            <a:avLst/>
          </a:prstGeom>
          <a:noFill/>
          <a:ln w="12700">
            <a:noFill/>
            <a:miter lim="800000"/>
            <a:headEnd/>
            <a:tailEnd/>
          </a:ln>
          <a:effectLst/>
        </p:spPr>
        <p:txBody>
          <a:bodyPr wrap="none" lIns="81640" tIns="40819" rIns="81640" bIns="40819" anchor="ctr">
            <a:prstTxWarp prst="textNoShape">
              <a:avLst/>
            </a:prstTxWarp>
            <a:spAutoFit/>
          </a:bodyPr>
          <a:lstStyle/>
          <a:p>
            <a:pPr algn="ctr" eaLnBrk="0" hangingPunct="0"/>
            <a:r>
              <a:rPr lang="en-US" sz="1500">
                <a:latin typeface="Roboto Light"/>
                <a:cs typeface="Roboto Light"/>
              </a:rPr>
              <a:t>31</a:t>
            </a:r>
            <a:endParaRPr lang="en-US">
              <a:latin typeface="Roboto Light"/>
              <a:cs typeface="Roboto Light"/>
            </a:endParaRPr>
          </a:p>
        </p:txBody>
      </p:sp>
      <p:sp>
        <p:nvSpPr>
          <p:cNvPr id="335893" name="Rectangle 21"/>
          <p:cNvSpPr>
            <a:spLocks noChangeArrowheads="1"/>
          </p:cNvSpPr>
          <p:nvPr/>
        </p:nvSpPr>
        <p:spPr bwMode="auto">
          <a:xfrm>
            <a:off x="685800" y="2628901"/>
            <a:ext cx="3886200" cy="285750"/>
          </a:xfrm>
          <a:prstGeom prst="rect">
            <a:avLst/>
          </a:prstGeom>
          <a:solidFill>
            <a:srgbClr val="FADC70"/>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Source port</a:t>
            </a:r>
            <a:endParaRPr lang="en-US">
              <a:latin typeface="Roboto Light"/>
              <a:cs typeface="Roboto Light"/>
            </a:endParaRPr>
          </a:p>
        </p:txBody>
      </p:sp>
      <p:sp>
        <p:nvSpPr>
          <p:cNvPr id="335894" name="Rectangle 22"/>
          <p:cNvSpPr>
            <a:spLocks noChangeArrowheads="1"/>
          </p:cNvSpPr>
          <p:nvPr/>
        </p:nvSpPr>
        <p:spPr bwMode="auto">
          <a:xfrm>
            <a:off x="2895600" y="3486150"/>
            <a:ext cx="1676400" cy="285750"/>
          </a:xfrm>
          <a:prstGeom prst="rect">
            <a:avLst/>
          </a:prstGeom>
          <a:solidFill>
            <a:schemeClr val="accent2">
              <a:lumMod val="60000"/>
              <a:lumOff val="40000"/>
            </a:schemeClr>
          </a:solid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Flags</a:t>
            </a:r>
            <a:endParaRPr lang="en-US">
              <a:latin typeface="Roboto Light"/>
              <a:cs typeface="Roboto Light"/>
            </a:endParaRPr>
          </a:p>
        </p:txBody>
      </p:sp>
      <p:sp>
        <p:nvSpPr>
          <p:cNvPr id="335895" name="Rectangle 23"/>
          <p:cNvSpPr>
            <a:spLocks noChangeArrowheads="1"/>
          </p:cNvSpPr>
          <p:nvPr/>
        </p:nvSpPr>
        <p:spPr bwMode="auto">
          <a:xfrm>
            <a:off x="4572000" y="3486150"/>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Window</a:t>
            </a:r>
            <a:endParaRPr lang="en-US">
              <a:latin typeface="Roboto Light"/>
              <a:cs typeface="Roboto Light"/>
            </a:endParaRPr>
          </a:p>
        </p:txBody>
      </p:sp>
      <p:sp>
        <p:nvSpPr>
          <p:cNvPr id="335896" name="Rectangle 24"/>
          <p:cNvSpPr>
            <a:spLocks noChangeArrowheads="1"/>
          </p:cNvSpPr>
          <p:nvPr/>
        </p:nvSpPr>
        <p:spPr bwMode="auto">
          <a:xfrm>
            <a:off x="4572000" y="3771901"/>
            <a:ext cx="38100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Urgent pointer</a:t>
            </a:r>
            <a:endParaRPr lang="en-US">
              <a:latin typeface="Roboto Light"/>
              <a:cs typeface="Roboto Light"/>
            </a:endParaRPr>
          </a:p>
        </p:txBody>
      </p:sp>
      <p:sp>
        <p:nvSpPr>
          <p:cNvPr id="335897" name="Rectangle 25"/>
          <p:cNvSpPr>
            <a:spLocks noChangeArrowheads="1"/>
          </p:cNvSpPr>
          <p:nvPr/>
        </p:nvSpPr>
        <p:spPr bwMode="auto">
          <a:xfrm>
            <a:off x="1600200" y="3486150"/>
            <a:ext cx="1295400" cy="285750"/>
          </a:xfrm>
          <a:prstGeom prst="rect">
            <a:avLst/>
          </a:prstGeom>
          <a:noFill/>
          <a:ln w="12700">
            <a:solidFill>
              <a:schemeClr val="tx1"/>
            </a:solidFill>
            <a:miter lim="800000"/>
            <a:headEnd type="none" w="sm" len="sm"/>
            <a:tailEnd type="none" w="sm" len="sm"/>
          </a:ln>
          <a:effectLst/>
        </p:spPr>
        <p:txBody>
          <a:bodyPr wrap="none" lIns="81640" tIns="40819" rIns="81640" bIns="40819" anchor="ctr">
            <a:prstTxWarp prst="textNoShape">
              <a:avLst/>
            </a:prstTxWarp>
          </a:bodyPr>
          <a:lstStyle/>
          <a:p>
            <a:pPr algn="ctr" eaLnBrk="0" hangingPunct="0"/>
            <a:r>
              <a:rPr lang="en-US" sz="1500">
                <a:latin typeface="Roboto Light"/>
                <a:cs typeface="Roboto Light"/>
              </a:rPr>
              <a:t>Reserved</a:t>
            </a:r>
            <a:endParaRPr lang="en-US">
              <a:latin typeface="Roboto Light"/>
              <a:cs typeface="Roboto Light"/>
            </a:endParaRPr>
          </a:p>
        </p:txBody>
      </p:sp>
    </p:spTree>
    <p:extLst>
      <p:ext uri="{BB962C8B-B14F-4D97-AF65-F5344CB8AC3E}">
        <p14:creationId xmlns:p14="http://schemas.microsoft.com/office/powerpoint/2010/main" val="10204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58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58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8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58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58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58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58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58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58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58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5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animBg="1"/>
      <p:bldP spid="335877" grpId="0" animBg="1"/>
      <p:bldP spid="335878" grpId="0" animBg="1"/>
      <p:bldP spid="335879" grpId="0" animBg="1"/>
      <p:bldP spid="335880" grpId="0" animBg="1"/>
      <p:bldP spid="335881" grpId="0" animBg="1"/>
      <p:bldP spid="335882" grpId="0" animBg="1"/>
      <p:bldP spid="335883" grpId="0" animBg="1"/>
      <p:bldP spid="335893" grpId="0" animBg="1"/>
      <p:bldP spid="335894" grpId="0" animBg="1"/>
      <p:bldP spid="335895" grpId="0" animBg="1"/>
      <p:bldP spid="335896" grpId="0" animBg="1"/>
      <p:bldP spid="33589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TCP Encapsulation</a:t>
            </a:r>
          </a:p>
        </p:txBody>
      </p:sp>
      <p:sp>
        <p:nvSpPr>
          <p:cNvPr id="336899" name="Rectangle 3"/>
          <p:cNvSpPr>
            <a:spLocks noChangeArrowheads="1"/>
          </p:cNvSpPr>
          <p:nvPr/>
        </p:nvSpPr>
        <p:spPr bwMode="auto">
          <a:xfrm>
            <a:off x="533400" y="44005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header</a:t>
            </a:r>
          </a:p>
        </p:txBody>
      </p:sp>
      <p:sp>
        <p:nvSpPr>
          <p:cNvPr id="336900" name="Rectangle 4"/>
          <p:cNvSpPr>
            <a:spLocks noChangeArrowheads="1"/>
          </p:cNvSpPr>
          <p:nvPr/>
        </p:nvSpPr>
        <p:spPr bwMode="auto">
          <a:xfrm>
            <a:off x="2057400" y="4400550"/>
            <a:ext cx="6324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Frame data</a:t>
            </a:r>
            <a:endParaRPr lang="it-IT">
              <a:latin typeface="Roboto Light"/>
              <a:cs typeface="Roboto Light"/>
            </a:endParaRPr>
          </a:p>
        </p:txBody>
      </p:sp>
      <p:sp>
        <p:nvSpPr>
          <p:cNvPr id="336901" name="Rectangle 5"/>
          <p:cNvSpPr>
            <a:spLocks noChangeArrowheads="1"/>
          </p:cNvSpPr>
          <p:nvPr/>
        </p:nvSpPr>
        <p:spPr bwMode="auto">
          <a:xfrm>
            <a:off x="2057400" y="365760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header</a:t>
            </a:r>
          </a:p>
        </p:txBody>
      </p:sp>
      <p:sp>
        <p:nvSpPr>
          <p:cNvPr id="336902" name="Rectangle 6"/>
          <p:cNvSpPr>
            <a:spLocks noChangeArrowheads="1"/>
          </p:cNvSpPr>
          <p:nvPr/>
        </p:nvSpPr>
        <p:spPr bwMode="auto">
          <a:xfrm>
            <a:off x="3581400" y="3657600"/>
            <a:ext cx="4800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IP data</a:t>
            </a:r>
            <a:endParaRPr lang="it-IT">
              <a:latin typeface="Roboto Light"/>
              <a:cs typeface="Roboto Light"/>
            </a:endParaRPr>
          </a:p>
        </p:txBody>
      </p:sp>
      <p:sp>
        <p:nvSpPr>
          <p:cNvPr id="336903" name="Line 7"/>
          <p:cNvSpPr>
            <a:spLocks noChangeShapeType="1"/>
          </p:cNvSpPr>
          <p:nvPr/>
        </p:nvSpPr>
        <p:spPr bwMode="auto">
          <a:xfrm>
            <a:off x="22098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4" name="Line 8"/>
          <p:cNvSpPr>
            <a:spLocks noChangeShapeType="1"/>
          </p:cNvSpPr>
          <p:nvPr/>
        </p:nvSpPr>
        <p:spPr bwMode="auto">
          <a:xfrm>
            <a:off x="8229600" y="411480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5" name="Rectangle 9"/>
          <p:cNvSpPr>
            <a:spLocks noChangeArrowheads="1"/>
          </p:cNvSpPr>
          <p:nvPr/>
        </p:nvSpPr>
        <p:spPr bwMode="auto">
          <a:xfrm>
            <a:off x="3581400" y="2914650"/>
            <a:ext cx="15240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TCP header</a:t>
            </a:r>
          </a:p>
        </p:txBody>
      </p:sp>
      <p:sp>
        <p:nvSpPr>
          <p:cNvPr id="336906" name="Rectangle 10"/>
          <p:cNvSpPr>
            <a:spLocks noChangeArrowheads="1"/>
          </p:cNvSpPr>
          <p:nvPr/>
        </p:nvSpPr>
        <p:spPr bwMode="auto">
          <a:xfrm>
            <a:off x="5105400" y="2914650"/>
            <a:ext cx="3276600" cy="400050"/>
          </a:xfrm>
          <a:prstGeom prst="rect">
            <a:avLst/>
          </a:prstGeom>
          <a:noFill/>
          <a:ln w="12700">
            <a:solidFill>
              <a:schemeClr val="tx1"/>
            </a:solidFill>
            <a:miter lim="800000"/>
            <a:headEnd/>
            <a:tailEnd/>
          </a:ln>
          <a:effectLst/>
        </p:spPr>
        <p:txBody>
          <a:bodyPr wrap="none" lIns="81640" tIns="40819" rIns="81640" bIns="40819" anchor="ctr">
            <a:prstTxWarp prst="textNoShape">
              <a:avLst/>
            </a:prstTxWarp>
          </a:bodyPr>
          <a:lstStyle/>
          <a:p>
            <a:pPr algn="ctr" eaLnBrk="0" hangingPunct="0"/>
            <a:r>
              <a:rPr lang="it-IT" sz="1500">
                <a:latin typeface="Roboto Light"/>
                <a:cs typeface="Roboto Light"/>
              </a:rPr>
              <a:t>TCP data</a:t>
            </a:r>
            <a:endParaRPr lang="it-IT">
              <a:latin typeface="Roboto Light"/>
              <a:cs typeface="Roboto Light"/>
            </a:endParaRPr>
          </a:p>
        </p:txBody>
      </p:sp>
      <p:sp>
        <p:nvSpPr>
          <p:cNvPr id="336907" name="Line 11"/>
          <p:cNvSpPr>
            <a:spLocks noChangeShapeType="1"/>
          </p:cNvSpPr>
          <p:nvPr/>
        </p:nvSpPr>
        <p:spPr bwMode="auto">
          <a:xfrm>
            <a:off x="37338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
        <p:nvSpPr>
          <p:cNvPr id="336908" name="Line 12"/>
          <p:cNvSpPr>
            <a:spLocks noChangeShapeType="1"/>
          </p:cNvSpPr>
          <p:nvPr/>
        </p:nvSpPr>
        <p:spPr bwMode="auto">
          <a:xfrm>
            <a:off x="8229600" y="3371850"/>
            <a:ext cx="0" cy="228600"/>
          </a:xfrm>
          <a:prstGeom prst="line">
            <a:avLst/>
          </a:prstGeom>
          <a:noFill/>
          <a:ln w="12700">
            <a:solidFill>
              <a:schemeClr val="tx1"/>
            </a:solidFill>
            <a:round/>
            <a:headEnd/>
            <a:tailEnd type="triangle" w="med" len="med"/>
          </a:ln>
          <a:effectLst/>
        </p:spPr>
        <p:txBody>
          <a:bodyPr wrap="none" lIns="81640" tIns="40819" rIns="81640" bIns="40819"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6888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9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69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6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6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69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69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69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6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animBg="1"/>
      <p:bldP spid="336900" grpId="0" animBg="1"/>
      <p:bldP spid="336901" grpId="0" animBg="1"/>
      <p:bldP spid="336902" grpId="0" animBg="1"/>
      <p:bldP spid="336903" grpId="0" animBg="1"/>
      <p:bldP spid="336904" grpId="0" animBg="1"/>
      <p:bldP spid="336907" grpId="0" animBg="1"/>
      <p:bldP spid="33690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smtClean="0"/>
              <a:t>TCP Seq/Ack Numbers</a:t>
            </a:r>
            <a:endParaRPr lang="en-US"/>
          </a:p>
        </p:txBody>
      </p:sp>
      <p:sp>
        <p:nvSpPr>
          <p:cNvPr id="337923" name="Rectangle 3"/>
          <p:cNvSpPr>
            <a:spLocks noGrp="1" noChangeArrowheads="1"/>
          </p:cNvSpPr>
          <p:nvPr>
            <p:ph type="body" idx="1"/>
          </p:nvPr>
        </p:nvSpPr>
        <p:spPr/>
        <p:txBody>
          <a:bodyPr>
            <a:normAutofit fontScale="77500" lnSpcReduction="20000"/>
          </a:bodyPr>
          <a:lstStyle/>
          <a:p>
            <a:r>
              <a:rPr lang="en-US" dirty="0" smtClean="0"/>
              <a:t>The sequence number specifies the position of the segment data in the communication stream </a:t>
            </a:r>
            <a:br>
              <a:rPr lang="en-US" dirty="0" smtClean="0"/>
            </a:br>
            <a:r>
              <a:rPr lang="en-US" dirty="0" smtClean="0"/>
              <a:t>(SYN=13423 means: the payload of this segment contains the data from byte 13423 to byte 13458)</a:t>
            </a:r>
          </a:p>
          <a:p>
            <a:r>
              <a:rPr lang="en-US" dirty="0" smtClean="0"/>
              <a:t>The acknowledgment number specifies the position of the next byte expected from the communication partner </a:t>
            </a:r>
            <a:br>
              <a:rPr lang="en-US" dirty="0" smtClean="0"/>
            </a:br>
            <a:r>
              <a:rPr lang="en-US" dirty="0" smtClean="0"/>
              <a:t>(ACK = 16754 means: I have received correctly up to byte 16753 in the stream, I expect the next byte to be 16754)</a:t>
            </a:r>
          </a:p>
          <a:p>
            <a:r>
              <a:rPr lang="en-US" dirty="0" smtClean="0"/>
              <a:t>These numbers are used to manage retransmission of lost segments, duplication, flow control </a:t>
            </a:r>
            <a:endParaRPr lang="en-US" dirty="0"/>
          </a:p>
        </p:txBody>
      </p:sp>
    </p:spTree>
    <p:extLst>
      <p:ext uri="{BB962C8B-B14F-4D97-AF65-F5344CB8AC3E}">
        <p14:creationId xmlns:p14="http://schemas.microsoft.com/office/powerpoint/2010/main" val="583733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smtClean="0"/>
              <a:t>TCP Window</a:t>
            </a:r>
            <a:endParaRPr lang="en-US"/>
          </a:p>
        </p:txBody>
      </p:sp>
      <p:sp>
        <p:nvSpPr>
          <p:cNvPr id="338947" name="Rectangle 3"/>
          <p:cNvSpPr>
            <a:spLocks noGrp="1" noChangeArrowheads="1"/>
          </p:cNvSpPr>
          <p:nvPr>
            <p:ph type="body" idx="1"/>
          </p:nvPr>
        </p:nvSpPr>
        <p:spPr/>
        <p:txBody>
          <a:bodyPr>
            <a:normAutofit fontScale="92500" lnSpcReduction="20000"/>
          </a:bodyPr>
          <a:lstStyle/>
          <a:p>
            <a:r>
              <a:rPr lang="en-US" dirty="0" smtClean="0"/>
              <a:t>The TCP window is used to perform flow control</a:t>
            </a:r>
          </a:p>
          <a:p>
            <a:r>
              <a:rPr lang="en-US" dirty="0" smtClean="0"/>
              <a:t>Segment will be accepted only if their sequence numbers are inside the window that starts with the current acknowledgment number: </a:t>
            </a:r>
            <a:br>
              <a:rPr lang="en-US" dirty="0" smtClean="0"/>
            </a:br>
            <a:r>
              <a:rPr lang="en-US" dirty="0" err="1" smtClean="0"/>
              <a:t>ack</a:t>
            </a:r>
            <a:r>
              <a:rPr lang="en-US" dirty="0" smtClean="0"/>
              <a:t> number &lt; sequence number &lt; </a:t>
            </a:r>
            <a:r>
              <a:rPr lang="en-US" dirty="0" err="1" smtClean="0"/>
              <a:t>ack</a:t>
            </a:r>
            <a:r>
              <a:rPr lang="en-US" dirty="0" smtClean="0"/>
              <a:t> number + window</a:t>
            </a:r>
          </a:p>
          <a:p>
            <a:r>
              <a:rPr lang="en-US" dirty="0" smtClean="0"/>
              <a:t>The window size can change dynamically to adjust the amount of information sent by the sender</a:t>
            </a:r>
            <a:endParaRPr lang="en-US" dirty="0"/>
          </a:p>
        </p:txBody>
      </p:sp>
    </p:spTree>
    <p:extLst>
      <p:ext uri="{BB962C8B-B14F-4D97-AF65-F5344CB8AC3E}">
        <p14:creationId xmlns:p14="http://schemas.microsoft.com/office/powerpoint/2010/main" val="2455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smtClean="0"/>
              <a:t>TCP Flags</a:t>
            </a:r>
            <a:endParaRPr lang="en-US"/>
          </a:p>
        </p:txBody>
      </p:sp>
      <p:sp>
        <p:nvSpPr>
          <p:cNvPr id="339971" name="Rectangle 3"/>
          <p:cNvSpPr>
            <a:spLocks noGrp="1" noChangeArrowheads="1"/>
          </p:cNvSpPr>
          <p:nvPr>
            <p:ph type="body" idx="1"/>
          </p:nvPr>
        </p:nvSpPr>
        <p:spPr/>
        <p:txBody>
          <a:bodyPr>
            <a:normAutofit fontScale="85000" lnSpcReduction="20000"/>
          </a:bodyPr>
          <a:lstStyle/>
          <a:p>
            <a:r>
              <a:rPr lang="en-US" dirty="0" smtClean="0"/>
              <a:t>Flags are used to manage the establishment and shutdown of a virtual circuit</a:t>
            </a:r>
          </a:p>
          <a:p>
            <a:pPr lvl="1"/>
            <a:r>
              <a:rPr lang="en-US" dirty="0" smtClean="0"/>
              <a:t>SYN: request for the synchronization of </a:t>
            </a:r>
            <a:r>
              <a:rPr lang="en-US" dirty="0" err="1" smtClean="0"/>
              <a:t>syn</a:t>
            </a:r>
            <a:r>
              <a:rPr lang="en-US" dirty="0" smtClean="0"/>
              <a:t>/</a:t>
            </a:r>
            <a:r>
              <a:rPr lang="en-US" dirty="0" err="1" smtClean="0"/>
              <a:t>ack</a:t>
            </a:r>
            <a:r>
              <a:rPr lang="en-US" dirty="0" smtClean="0"/>
              <a:t> numbers (used in connection setup)</a:t>
            </a:r>
          </a:p>
          <a:p>
            <a:pPr lvl="1"/>
            <a:r>
              <a:rPr lang="en-US" dirty="0" smtClean="0"/>
              <a:t>ACK: states the acknowledgment number is valid (all segment in a virtual circuit have this flag set, except for the first one)</a:t>
            </a:r>
          </a:p>
          <a:p>
            <a:pPr lvl="1"/>
            <a:r>
              <a:rPr lang="en-US" dirty="0" smtClean="0"/>
              <a:t>FIN: request to shutdown one stream</a:t>
            </a:r>
          </a:p>
          <a:p>
            <a:pPr lvl="1"/>
            <a:r>
              <a:rPr lang="en-US" dirty="0" smtClean="0"/>
              <a:t>RST: request to immediately reset the virtual circuit</a:t>
            </a:r>
          </a:p>
          <a:p>
            <a:pPr lvl="1"/>
            <a:r>
              <a:rPr lang="en-US" dirty="0" smtClean="0"/>
              <a:t>URG: states that the Urgent Pointer is valid</a:t>
            </a:r>
          </a:p>
          <a:p>
            <a:pPr lvl="1"/>
            <a:r>
              <a:rPr lang="en-US" dirty="0" smtClean="0"/>
              <a:t>PSH: request a “push” operation on the stream (that is, the stream data should be passed to the user application as soon as possible)</a:t>
            </a:r>
          </a:p>
          <a:p>
            <a:pPr lvl="1"/>
            <a:endParaRPr lang="en-US" dirty="0"/>
          </a:p>
        </p:txBody>
      </p:sp>
    </p:spTree>
    <p:extLst>
      <p:ext uri="{BB962C8B-B14F-4D97-AF65-F5344CB8AC3E}">
        <p14:creationId xmlns:p14="http://schemas.microsoft.com/office/powerpoint/2010/main" val="13908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9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9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smtClean="0"/>
              <a:t>TCP Virtual Circuit: Setup</a:t>
            </a:r>
            <a:endParaRPr lang="en-US"/>
          </a:p>
        </p:txBody>
      </p:sp>
      <p:sp>
        <p:nvSpPr>
          <p:cNvPr id="340995" name="Rectangle 3"/>
          <p:cNvSpPr>
            <a:spLocks noGrp="1" noChangeArrowheads="1"/>
          </p:cNvSpPr>
          <p:nvPr>
            <p:ph type="body" idx="1"/>
          </p:nvPr>
        </p:nvSpPr>
        <p:spPr/>
        <p:txBody>
          <a:bodyPr>
            <a:normAutofit fontScale="85000" lnSpcReduction="10000"/>
          </a:bodyPr>
          <a:lstStyle/>
          <a:p>
            <a:r>
              <a:rPr lang="en-US" dirty="0" smtClean="0"/>
              <a:t>A server, listening to a specific port, receives a connection request from a client: The segment containing the request is marked with the SYN flag and contains a random initial sequence number </a:t>
            </a:r>
            <a:r>
              <a:rPr lang="en-US" dirty="0" err="1" smtClean="0"/>
              <a:t>S</a:t>
            </a:r>
            <a:r>
              <a:rPr lang="en-US" baseline="-25000" dirty="0" err="1" smtClean="0"/>
              <a:t>c</a:t>
            </a:r>
            <a:endParaRPr lang="en-US" baseline="-25000" dirty="0" smtClean="0"/>
          </a:p>
          <a:p>
            <a:r>
              <a:rPr lang="en-US" dirty="0" smtClean="0"/>
              <a:t>The server answers with a segment marked with both the SYN  and ACK flags and containing</a:t>
            </a:r>
          </a:p>
          <a:p>
            <a:pPr lvl="1"/>
            <a:r>
              <a:rPr lang="en-US" dirty="0" smtClean="0"/>
              <a:t>an initial random sequence number </a:t>
            </a:r>
            <a:r>
              <a:rPr lang="en-US" dirty="0" err="1" smtClean="0"/>
              <a:t>S</a:t>
            </a:r>
            <a:r>
              <a:rPr lang="en-US" baseline="-25000" dirty="0" err="1" smtClean="0"/>
              <a:t>s</a:t>
            </a:r>
            <a:endParaRPr lang="en-US" baseline="-25000" dirty="0" smtClean="0"/>
          </a:p>
          <a:p>
            <a:pPr lvl="1"/>
            <a:r>
              <a:rPr lang="en-US" dirty="0" err="1" smtClean="0"/>
              <a:t>S</a:t>
            </a:r>
            <a:r>
              <a:rPr lang="en-US" baseline="-25000" dirty="0" err="1" smtClean="0"/>
              <a:t>c</a:t>
            </a:r>
            <a:r>
              <a:rPr lang="en-US" baseline="-25000" dirty="0" smtClean="0"/>
              <a:t> </a:t>
            </a:r>
            <a:r>
              <a:rPr lang="en-US" dirty="0" smtClean="0"/>
              <a:t>+ 1 as the acknowledgment number</a:t>
            </a:r>
          </a:p>
          <a:p>
            <a:r>
              <a:rPr lang="en-US" dirty="0" smtClean="0"/>
              <a:t>The client sends a segment with the ACK flag set and with sequence number </a:t>
            </a:r>
            <a:r>
              <a:rPr lang="en-US" dirty="0" err="1" smtClean="0"/>
              <a:t>S</a:t>
            </a:r>
            <a:r>
              <a:rPr lang="en-US" baseline="-25000" dirty="0" err="1" smtClean="0"/>
              <a:t>c</a:t>
            </a:r>
            <a:r>
              <a:rPr lang="en-US" baseline="-25000" dirty="0" smtClean="0"/>
              <a:t> </a:t>
            </a:r>
            <a:r>
              <a:rPr lang="en-US" dirty="0" smtClean="0"/>
              <a:t>+ 1 and acknowledgment number </a:t>
            </a:r>
            <a:r>
              <a:rPr lang="en-US" dirty="0" err="1" smtClean="0"/>
              <a:t>S</a:t>
            </a:r>
            <a:r>
              <a:rPr lang="en-US" baseline="-25000" dirty="0" err="1" smtClean="0"/>
              <a:t>s</a:t>
            </a:r>
            <a:r>
              <a:rPr lang="en-US" baseline="-25000" dirty="0" smtClean="0"/>
              <a:t> </a:t>
            </a:r>
            <a:r>
              <a:rPr lang="en-US" dirty="0" smtClean="0"/>
              <a:t>+ 1 </a:t>
            </a:r>
            <a:endParaRPr lang="en-US" dirty="0"/>
          </a:p>
        </p:txBody>
      </p:sp>
    </p:spTree>
    <p:extLst>
      <p:ext uri="{BB962C8B-B14F-4D97-AF65-F5344CB8AC3E}">
        <p14:creationId xmlns:p14="http://schemas.microsoft.com/office/powerpoint/2010/main" val="2076176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r>
              <a:rPr lang="en-US"/>
              <a:t>What Initial Sequence Number?</a:t>
            </a:r>
          </a:p>
        </p:txBody>
      </p:sp>
      <p:sp>
        <p:nvSpPr>
          <p:cNvPr id="342019" name="Rectangle 3"/>
          <p:cNvSpPr>
            <a:spLocks noGrp="1" noChangeArrowheads="1"/>
          </p:cNvSpPr>
          <p:nvPr>
            <p:ph type="body" idx="1"/>
          </p:nvPr>
        </p:nvSpPr>
        <p:spPr/>
        <p:txBody>
          <a:bodyPr/>
          <a:lstStyle/>
          <a:p>
            <a:r>
              <a:rPr lang="en-US" dirty="0"/>
              <a:t>The TCP standard (RFC 793) specifies that the sequence number should be incremented every 4 microseconds</a:t>
            </a:r>
          </a:p>
          <a:p>
            <a:r>
              <a:rPr lang="en-US" dirty="0"/>
              <a:t>BSD UNIX systems initially used a number that is incremented by 64,000 every half second (8 microseconds increments) and by 64,000 each time a connection is established</a:t>
            </a:r>
          </a:p>
        </p:txBody>
      </p:sp>
    </p:spTree>
    <p:extLst>
      <p:ext uri="{BB962C8B-B14F-4D97-AF65-F5344CB8AC3E}">
        <p14:creationId xmlns:p14="http://schemas.microsoft.com/office/powerpoint/2010/main" val="17212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headEnd type="non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113197</TotalTime>
  <Words>8614</Words>
  <Application>Microsoft Macintosh PowerPoint</Application>
  <PresentationFormat>On-screen Show (4:3)</PresentationFormat>
  <Paragraphs>1497</Paragraphs>
  <Slides>146</Slides>
  <Notes>122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146</vt:i4>
      </vt:variant>
    </vt:vector>
  </HeadingPairs>
  <TitlesOfParts>
    <vt:vector size="154" baseType="lpstr">
      <vt:lpstr>Calibri</vt:lpstr>
      <vt:lpstr>Consolas</vt:lpstr>
      <vt:lpstr>Courier New</vt:lpstr>
      <vt:lpstr>Eurostile</vt:lpstr>
      <vt:lpstr>MS Mincho</vt:lpstr>
      <vt:lpstr>Roboto Light</vt:lpstr>
      <vt:lpstr>Arial</vt:lpstr>
      <vt:lpstr>adam_seclab_theme</vt:lpstr>
      <vt:lpstr>Network Insecurity</vt:lpstr>
      <vt:lpstr>The Internet Protocol Suite</vt:lpstr>
      <vt:lpstr>TCP/IP Layering</vt:lpstr>
      <vt:lpstr>IP Addresses</vt:lpstr>
      <vt:lpstr>Classless Inter-Domain Routing (CIDR) </vt:lpstr>
      <vt:lpstr>Internet Protocol (IP)</vt:lpstr>
      <vt:lpstr>IP Datagram – RFC 791</vt:lpstr>
      <vt:lpstr>IP Header</vt:lpstr>
      <vt:lpstr>IP Header</vt:lpstr>
      <vt:lpstr>IP Options</vt:lpstr>
      <vt:lpstr>IP Encapsulation</vt:lpstr>
      <vt:lpstr>IP: Direct Delivery</vt:lpstr>
      <vt:lpstr>Ethernet Frame</vt:lpstr>
      <vt:lpstr>Ethernet</vt:lpstr>
      <vt:lpstr>Address Resolution Protocol</vt:lpstr>
      <vt:lpstr>Address Resolution Protocol</vt:lpstr>
      <vt:lpstr>ARP Messages</vt:lpstr>
      <vt:lpstr>ARP Request</vt:lpstr>
      <vt:lpstr>Local Area Network Attacks</vt:lpstr>
      <vt:lpstr>Hubs vs. Switches</vt:lpstr>
      <vt:lpstr>Network Sniffing</vt:lpstr>
      <vt:lpstr>Why Sniffing?</vt:lpstr>
      <vt:lpstr>Sniffing Tools</vt:lpstr>
      <vt:lpstr>TCPDump: Understanding the Network</vt:lpstr>
      <vt:lpstr>TCPDump: Options</vt:lpstr>
      <vt:lpstr>TCPDump: Filter Expression</vt:lpstr>
      <vt:lpstr>TCPDump: Filter Expression</vt:lpstr>
      <vt:lpstr>TCPDump: Filter Expression</vt:lpstr>
      <vt:lpstr>TCPDump: Examples</vt:lpstr>
      <vt:lpstr>Libpcap</vt:lpstr>
      <vt:lpstr>Switched Environments</vt:lpstr>
      <vt:lpstr>ARP Spoofing</vt:lpstr>
      <vt:lpstr>ARP Spoofing</vt:lpstr>
      <vt:lpstr>ARP Spoofing</vt:lpstr>
      <vt:lpstr>ARP Spoofing</vt:lpstr>
      <vt:lpstr>ARP Spoofing</vt:lpstr>
      <vt:lpstr>ARP Spoofing</vt:lpstr>
      <vt:lpstr>ARP Spoofing</vt:lpstr>
      <vt:lpstr>ARP Spoofing</vt:lpstr>
      <vt:lpstr>ARP Spoofing</vt:lpstr>
      <vt:lpstr>Dsniff</vt:lpstr>
      <vt:lpstr>Ettercap</vt:lpstr>
      <vt:lpstr>ARP Spoofing with Ettercap</vt:lpstr>
      <vt:lpstr>ARP Defenses</vt:lpstr>
      <vt:lpstr>Detecting Sniffers on Your Network</vt:lpstr>
      <vt:lpstr>Detecting Sniffers on Your Network</vt:lpstr>
      <vt:lpstr>Detecting Sniffers on Your Network</vt:lpstr>
      <vt:lpstr>Controlling Network Access</vt:lpstr>
      <vt:lpstr>IP Spoofing</vt:lpstr>
      <vt:lpstr>Why IP Spoofing?</vt:lpstr>
      <vt:lpstr>Libnet</vt:lpstr>
      <vt:lpstr>Scapy</vt:lpstr>
      <vt:lpstr>Hijacking</vt:lpstr>
      <vt:lpstr>Routing: Indirect Delivery</vt:lpstr>
      <vt:lpstr>Routing</vt:lpstr>
      <vt:lpstr>Types of Routing</vt:lpstr>
      <vt:lpstr>Attacks Using Source Routing</vt:lpstr>
      <vt:lpstr>Hop-by-hop Routing: The Routing Table</vt:lpstr>
      <vt:lpstr>Routing Mechanism</vt:lpstr>
      <vt:lpstr>Blind IP Spoofing</vt:lpstr>
      <vt:lpstr>Man-in-the-middle Attacks</vt:lpstr>
      <vt:lpstr>Fragmentation</vt:lpstr>
      <vt:lpstr>IP Datagram</vt:lpstr>
      <vt:lpstr>Fragmentation</vt:lpstr>
      <vt:lpstr>Fragmentation</vt:lpstr>
      <vt:lpstr>Fragmentation Attacks:  Ping of Death</vt:lpstr>
      <vt:lpstr>Ping of Death</vt:lpstr>
      <vt:lpstr>Fragmentation Attacks: Evasion and Denial-Of-Service</vt:lpstr>
      <vt:lpstr>Fragmentation Attacks: Evasion and Denial-Of-Service</vt:lpstr>
      <vt:lpstr>Internet Control Message Protocol</vt:lpstr>
      <vt:lpstr>Message Format</vt:lpstr>
      <vt:lpstr>ICMP Messages</vt:lpstr>
      <vt:lpstr>ICMP Messages</vt:lpstr>
      <vt:lpstr>ICMP Echo Request/Reply</vt:lpstr>
      <vt:lpstr>Ping</vt:lpstr>
      <vt:lpstr>ICMP Echo Attacks</vt:lpstr>
      <vt:lpstr>Smurf</vt:lpstr>
      <vt:lpstr>PowerPoint Presentation</vt:lpstr>
      <vt:lpstr>ICMP Destination Unreachable</vt:lpstr>
      <vt:lpstr>Destination Unreachable Attacks</vt:lpstr>
      <vt:lpstr>ICMP Time Exceeded</vt:lpstr>
      <vt:lpstr>Traceroute</vt:lpstr>
      <vt:lpstr>Traceroute</vt:lpstr>
      <vt:lpstr>User Datagram Protocol (UDP)</vt:lpstr>
      <vt:lpstr>UDP Message</vt:lpstr>
      <vt:lpstr>UDP Encapsulation</vt:lpstr>
      <vt:lpstr>UDP Spoofing</vt:lpstr>
      <vt:lpstr>UDP Hijacking</vt:lpstr>
      <vt:lpstr>UDP Portscan</vt:lpstr>
      <vt:lpstr>UDP Portscan</vt:lpstr>
      <vt:lpstr>UDP Portscan</vt:lpstr>
      <vt:lpstr>Transmission Control Protocol (TCP)</vt:lpstr>
      <vt:lpstr>TCP Segment</vt:lpstr>
      <vt:lpstr>TCP Encapsulation</vt:lpstr>
      <vt:lpstr>TCP Seq/Ack Numbers</vt:lpstr>
      <vt:lpstr>TCP Window</vt:lpstr>
      <vt:lpstr>TCP Flags</vt:lpstr>
      <vt:lpstr>TCP Virtual Circuit: Setup</vt:lpstr>
      <vt:lpstr>What Initial Sequence Number?</vt:lpstr>
      <vt:lpstr>TCP: Three-way Handshake</vt:lpstr>
      <vt:lpstr>TCP: Three-way Handshake</vt:lpstr>
      <vt:lpstr>TCP Virtual Circuit: Data Exchange</vt:lpstr>
      <vt:lpstr>TCP Virtual Circuit: Data Exchange</vt:lpstr>
      <vt:lpstr>TCP Virtual Circuit: Data Exchange</vt:lpstr>
      <vt:lpstr>TCP Virtual Circuit: Shutdown</vt:lpstr>
      <vt:lpstr>TCP Virtual Circuit: Shutdown</vt:lpstr>
      <vt:lpstr>TCP Virtual Circuit: Shutdown</vt:lpstr>
      <vt:lpstr>TCP Portscan</vt:lpstr>
      <vt:lpstr>connect() Scan</vt:lpstr>
      <vt:lpstr>TCP SYN Scanning</vt:lpstr>
      <vt:lpstr>TCP SYN Scanning</vt:lpstr>
      <vt:lpstr>TCP FIN Scanning</vt:lpstr>
      <vt:lpstr>TCP FIN Scanning</vt:lpstr>
      <vt:lpstr>Idle Scanning</vt:lpstr>
      <vt:lpstr>Idle Scanning</vt:lpstr>
      <vt:lpstr>Idle Scanning</vt:lpstr>
      <vt:lpstr>Idle Scanning</vt:lpstr>
      <vt:lpstr>Idle Scanning</vt:lpstr>
      <vt:lpstr>Idle Scanning</vt:lpstr>
      <vt:lpstr>OS Fingerprinting</vt:lpstr>
      <vt:lpstr>TCP Spoofing</vt:lpstr>
      <vt:lpstr>TCP Spoofing</vt:lpstr>
      <vt:lpstr>TCP Spoofing</vt:lpstr>
      <vt:lpstr>Choosing The Right Sequence Number</vt:lpstr>
      <vt:lpstr>Windows 2000/XP</vt:lpstr>
      <vt:lpstr>Windows 95/98</vt:lpstr>
      <vt:lpstr>Linux</vt:lpstr>
      <vt:lpstr>Free BSD</vt:lpstr>
      <vt:lpstr>Cisco IOS Before The Cure</vt:lpstr>
      <vt:lpstr>Cisco IOS After The Cure</vt:lpstr>
      <vt:lpstr>MacOS X</vt:lpstr>
      <vt:lpstr>HP-UX Before The Cure</vt:lpstr>
      <vt:lpstr>HP-UX After The Cure</vt:lpstr>
      <vt:lpstr>IRIX (w/out MD5 generation)</vt:lpstr>
      <vt:lpstr>TCP Hijacking</vt:lpstr>
      <vt:lpstr>TCP Hijacking</vt:lpstr>
      <vt:lpstr>TCP Hijacking</vt:lpstr>
      <vt:lpstr>TCP Hijacking</vt:lpstr>
      <vt:lpstr>TCP Hijacking</vt:lpstr>
      <vt:lpstr>ACK Storm</vt:lpstr>
      <vt:lpstr>SYN-flooding Attack</vt:lpstr>
      <vt:lpstr>SYN-flooding Attack</vt:lpstr>
      <vt:lpstr>SYN Cookies</vt:lpstr>
      <vt:lpstr>SYN Cookies</vt:lpstr>
      <vt:lpstr>State Attacks</vt:lpstr>
      <vt:lpstr>Summary</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Adam Doupé</cp:lastModifiedBy>
  <cp:revision>2838</cp:revision>
  <cp:lastPrinted>2011-10-05T20:20:50Z</cp:lastPrinted>
  <dcterms:created xsi:type="dcterms:W3CDTF">2011-09-20T20:28:25Z</dcterms:created>
  <dcterms:modified xsi:type="dcterms:W3CDTF">2018-01-10T23:33:52Z</dcterms:modified>
</cp:coreProperties>
</file>