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4" r:id="rId4"/>
    <p:sldId id="258" r:id="rId5"/>
    <p:sldId id="268" r:id="rId6"/>
    <p:sldId id="266" r:id="rId7"/>
    <p:sldId id="267" r:id="rId8"/>
    <p:sldId id="259" r:id="rId9"/>
    <p:sldId id="270" r:id="rId10"/>
    <p:sldId id="271" r:id="rId11"/>
    <p:sldId id="272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6" autoAdjust="0"/>
    <p:restoredTop sz="89567" autoAdjust="0"/>
  </p:normalViewPr>
  <p:slideViewPr>
    <p:cSldViewPr snapToGrid="0" snapToObjects="1">
      <p:cViewPr varScale="1">
        <p:scale>
          <a:sx n="95" d="100"/>
          <a:sy n="95" d="100"/>
        </p:scale>
        <p:origin x="1304" y="192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0" y="17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Adam Doupé, Security and Vulnerability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1" smtClean="0"/>
              <a:t>Ethics</a:t>
            </a:r>
            <a:endParaRPr lang="en-US" noProof="1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1" smtClean="0"/>
              <a:t>CSE 591 – Security and Vulnerability Analysis</a:t>
            </a:r>
          </a:p>
          <a:p>
            <a:r>
              <a:rPr lang="en-US" noProof="1" smtClean="0"/>
              <a:t>Spring 2015</a:t>
            </a:r>
          </a:p>
          <a:p>
            <a:endParaRPr lang="en-US" noProof="1" smtClean="0"/>
          </a:p>
          <a:p>
            <a:r>
              <a:rPr lang="en-US" noProof="1" smtClean="0"/>
              <a:t>Adam Doupé</a:t>
            </a:r>
          </a:p>
          <a:p>
            <a:r>
              <a:rPr lang="en-US" i="1" noProof="1" smtClean="0"/>
              <a:t>Arizona State University</a:t>
            </a:r>
            <a:endParaRPr lang="en-US" noProof="1" smtClean="0"/>
          </a:p>
          <a:p>
            <a:r>
              <a:rPr lang="en-US" noProof="1" smtClean="0"/>
              <a:t>http://adamdoupe.com</a:t>
            </a:r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Legal Hacking: Penetration Testing</a:t>
            </a:r>
            <a:endParaRPr lang="en-US"/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Vulnerability analysis followed by exploitation</a:t>
            </a:r>
          </a:p>
          <a:p>
            <a:pPr lvl="1"/>
            <a:r>
              <a:rPr lang="en-US" dirty="0" smtClean="0"/>
              <a:t>Assumptions and hypothesis derived from the analysis are verified on the field</a:t>
            </a:r>
          </a:p>
          <a:p>
            <a:pPr lvl="1"/>
            <a:r>
              <a:rPr lang="en-US" dirty="0" smtClean="0"/>
              <a:t>It is usually "black-box</a:t>
            </a:r>
            <a:r>
              <a:rPr lang="en-US" dirty="0"/>
              <a:t>"</a:t>
            </a:r>
            <a:endParaRPr lang="en-US" dirty="0" smtClean="0"/>
          </a:p>
          <a:p>
            <a:r>
              <a:rPr lang="en-US" dirty="0" smtClean="0"/>
              <a:t>Penetration testing is part of the (larger) security auditing/analysis process</a:t>
            </a:r>
          </a:p>
          <a:p>
            <a:pPr lvl="1"/>
            <a:r>
              <a:rPr lang="en-US" dirty="0" smtClean="0"/>
              <a:t>Pentest/fix as a cycle is NOT a good way to ensure the security of a system</a:t>
            </a:r>
          </a:p>
          <a:p>
            <a:r>
              <a:rPr lang="en-US" dirty="0" smtClean="0"/>
              <a:t>A comprehensive security analysis process takes into account many other aspects (e.g., source code analysis, policy analysis, social engineering)</a:t>
            </a:r>
          </a:p>
          <a:p>
            <a:pPr lvl="1"/>
            <a:r>
              <a:rPr lang="en-US" dirty="0" smtClean="0"/>
              <a:t>For example: The Open-Source Security Testing Methodology</a:t>
            </a:r>
          </a:p>
          <a:p>
            <a:pPr lvl="2"/>
            <a:r>
              <a:rPr lang="en-US" dirty="0"/>
              <a:t>http://</a:t>
            </a:r>
            <a:r>
              <a:rPr lang="en-US" dirty="0" err="1"/>
              <a:t>www.isecom.org</a:t>
            </a:r>
            <a:r>
              <a:rPr lang="en-US" dirty="0"/>
              <a:t>/research/</a:t>
            </a:r>
            <a:r>
              <a:rPr lang="en-US" dirty="0" err="1"/>
              <a:t>osstmm.html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5657850"/>
            <a:ext cx="685800" cy="342900"/>
          </a:xfrm>
          <a:prstGeom prst="rect">
            <a:avLst/>
          </a:prstGeom>
        </p:spPr>
        <p:txBody>
          <a:bodyPr/>
          <a:lstStyle/>
          <a:p>
            <a:fld id="{DE137552-7BB7-1B46-B786-CBDB07A2BE0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Discussion: Is Penetration Testing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5657850"/>
            <a:ext cx="685800" cy="3429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Proceed ethically</a:t>
            </a:r>
          </a:p>
          <a:p>
            <a:r>
              <a:rPr lang="en-US" dirty="0" smtClean="0"/>
              <a:t>Only attempt to find vulnerabilities in web applications that you either</a:t>
            </a:r>
          </a:p>
          <a:p>
            <a:pPr lvl="1"/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Have permission</a:t>
            </a:r>
          </a:p>
          <a:p>
            <a:r>
              <a:rPr lang="en-US" dirty="0" smtClean="0"/>
              <a:t>Jail is a possibility</a:t>
            </a:r>
          </a:p>
          <a:p>
            <a:r>
              <a:rPr lang="en-US" dirty="0" smtClean="0"/>
              <a:t>Also against ASU policy</a:t>
            </a:r>
          </a:p>
        </p:txBody>
      </p:sp>
    </p:spTree>
    <p:extLst>
      <p:ext uri="{BB962C8B-B14F-4D97-AF65-F5344CB8AC3E}">
        <p14:creationId xmlns:p14="http://schemas.microsoft.com/office/powerpoint/2010/main" val="294529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Jail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Pretty easy, don't do anything illegal!</a:t>
            </a:r>
          </a:p>
          <a:p>
            <a:r>
              <a:rPr lang="en-US" dirty="0" smtClean="0"/>
              <a:t>What does this mean in a hacking context?</a:t>
            </a:r>
          </a:p>
          <a:p>
            <a:pPr lvl="1"/>
            <a:r>
              <a:rPr lang="en-US" dirty="0" smtClean="0"/>
              <a:t>Never hack into a system that you do not own or have permission</a:t>
            </a:r>
          </a:p>
          <a:p>
            <a:pPr lvl="1"/>
            <a:r>
              <a:rPr lang="en-US" dirty="0" smtClean="0"/>
              <a:t>Do not attempt to find vulnerabilities in a system that you do not own or have permission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7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Practicing </a:t>
            </a:r>
            <a:r>
              <a:rPr lang="en-US" dirty="0"/>
              <a:t>W</a:t>
            </a:r>
            <a:r>
              <a:rPr lang="en-US" dirty="0" smtClean="0"/>
              <a:t>ithout Going to Jail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Download source code onto a server/system that you control (assuming it is open-source)</a:t>
            </a:r>
          </a:p>
          <a:p>
            <a:r>
              <a:rPr lang="en-US" dirty="0" smtClean="0"/>
              <a:t>Only try to find vulnerabilities in a system that has a bug bounty program</a:t>
            </a:r>
          </a:p>
          <a:p>
            <a:r>
              <a:rPr lang="en-US" dirty="0" smtClean="0"/>
              <a:t>Become an academic</a:t>
            </a:r>
          </a:p>
          <a:p>
            <a:pPr lvl="1"/>
            <a:r>
              <a:rPr lang="en-US" dirty="0" smtClean="0"/>
              <a:t>We can sometimes do vulnerability analysis, however we are very careful to consider the ethical considerations before performing any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0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Bounty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number of web sites have started to offer Bug Bounty programs</a:t>
            </a:r>
          </a:p>
          <a:p>
            <a:r>
              <a:rPr lang="en-US" dirty="0" smtClean="0"/>
              <a:t>They will give you money or fame in exchange for reporting security vulnerabilities to them</a:t>
            </a:r>
          </a:p>
          <a:p>
            <a:pPr lvl="1"/>
            <a:r>
              <a:rPr lang="en-US" dirty="0" smtClean="0"/>
              <a:t>Make sure that they also give you permission, and make sure you understand what is in scope</a:t>
            </a:r>
          </a:p>
          <a:p>
            <a:r>
              <a:rPr lang="en-US" dirty="0" smtClean="0"/>
              <a:t>Google, Facebook, AT&amp;T, </a:t>
            </a:r>
            <a:r>
              <a:rPr lang="en-US" dirty="0" err="1" smtClean="0"/>
              <a:t>Coinbase</a:t>
            </a:r>
            <a:r>
              <a:rPr lang="en-US" dirty="0" smtClean="0"/>
              <a:t>, </a:t>
            </a:r>
            <a:r>
              <a:rPr lang="en-US" dirty="0" err="1" smtClean="0"/>
              <a:t>Etsy</a:t>
            </a:r>
            <a:r>
              <a:rPr lang="en-US" dirty="0" smtClean="0"/>
              <a:t>, </a:t>
            </a:r>
            <a:r>
              <a:rPr lang="en-US" dirty="0" err="1" smtClean="0"/>
              <a:t>Github</a:t>
            </a:r>
            <a:r>
              <a:rPr lang="en-US" dirty="0" smtClean="0"/>
              <a:t>, </a:t>
            </a:r>
            <a:r>
              <a:rPr lang="en-US" dirty="0" err="1" smtClean="0"/>
              <a:t>Heroku</a:t>
            </a:r>
            <a:r>
              <a:rPr lang="en-US" dirty="0" smtClean="0"/>
              <a:t>, Microsoft, </a:t>
            </a:r>
            <a:r>
              <a:rPr lang="en-US" dirty="0" err="1" smtClean="0"/>
              <a:t>Paypal</a:t>
            </a:r>
            <a:r>
              <a:rPr lang="en-US" dirty="0" smtClean="0"/>
              <a:t>, 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bugcrowd.com</a:t>
            </a:r>
            <a:r>
              <a:rPr lang="en-US" dirty="0"/>
              <a:t>/list-of-bug-bounty-programs</a:t>
            </a:r>
          </a:p>
        </p:txBody>
      </p:sp>
    </p:spTree>
    <p:extLst>
      <p:ext uri="{BB962C8B-B14F-4D97-AF65-F5344CB8AC3E}">
        <p14:creationId xmlns:p14="http://schemas.microsoft.com/office/powerpoint/2010/main" val="135936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Incident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Security researcher found vulnerability in Facebook to post on anyone's wall</a:t>
            </a:r>
          </a:p>
          <a:p>
            <a:r>
              <a:rPr lang="en-US" dirty="0" smtClean="0"/>
              <a:t>Breakdown in communication with Facebook's security team</a:t>
            </a:r>
          </a:p>
          <a:p>
            <a:r>
              <a:rPr lang="en-US" dirty="0" smtClean="0"/>
              <a:t>Researcher decided to post on Mark </a:t>
            </a:r>
            <a:r>
              <a:rPr lang="en-US" dirty="0" err="1" smtClean="0"/>
              <a:t>Zuckerberg's</a:t>
            </a:r>
            <a:r>
              <a:rPr lang="en-US" dirty="0" smtClean="0"/>
              <a:t> wall to get attention about the vulnerability</a:t>
            </a:r>
          </a:p>
          <a:p>
            <a:r>
              <a:rPr lang="en-US" dirty="0" smtClean="0"/>
              <a:t>Ultimately, Facebook said that the researcher did not follow the policy and therefore was ineligible for bounty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1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965200"/>
            <a:ext cx="876300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27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0"/>
            <a:ext cx="77068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8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case you do find a vulnerability in software, what is your responsibility?</a:t>
            </a:r>
          </a:p>
          <a:p>
            <a:pPr lvl="1"/>
            <a:r>
              <a:rPr lang="en-US" dirty="0" smtClean="0"/>
              <a:t>Tell the world (full disclosure)</a:t>
            </a:r>
          </a:p>
          <a:p>
            <a:pPr lvl="1"/>
            <a:r>
              <a:rPr lang="en-US" dirty="0" smtClean="0"/>
              <a:t>Tell the company/group responsible for the software (responsible disclosure)</a:t>
            </a:r>
          </a:p>
          <a:p>
            <a:pPr lvl="1"/>
            <a:r>
              <a:rPr lang="en-US" dirty="0" smtClean="0"/>
              <a:t>Sell the information to the grey or black market (no disclosure)</a:t>
            </a:r>
          </a:p>
          <a:p>
            <a:r>
              <a:rPr lang="en-US" dirty="0" smtClean="0"/>
              <a:t>Personal decision</a:t>
            </a:r>
          </a:p>
          <a:p>
            <a:pPr lvl="1"/>
            <a:r>
              <a:rPr lang="en-US" dirty="0" smtClean="0"/>
              <a:t>I believe in responsible disclosure, first disclosing to the company then releasing the information publically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23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Would You Hire a Hacker?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Open problem and subject of much discussion</a:t>
            </a:r>
          </a:p>
          <a:p>
            <a:r>
              <a:rPr lang="en-US" dirty="0"/>
              <a:t>Pros: </a:t>
            </a:r>
            <a:r>
              <a:rPr lang="en-US" dirty="0" smtClean="0"/>
              <a:t>"I </a:t>
            </a:r>
            <a:r>
              <a:rPr lang="en-US" dirty="0"/>
              <a:t>want somebody who can find problems before the bad guys </a:t>
            </a:r>
            <a:r>
              <a:rPr lang="en-US" dirty="0" smtClean="0"/>
              <a:t>do"</a:t>
            </a:r>
            <a:endParaRPr lang="en-US" dirty="0"/>
          </a:p>
          <a:p>
            <a:pPr lvl="1"/>
            <a:r>
              <a:rPr lang="en-US" dirty="0"/>
              <a:t>Skillful, motivated, etc.</a:t>
            </a:r>
          </a:p>
          <a:p>
            <a:r>
              <a:rPr lang="en-US" dirty="0"/>
              <a:t>Cons: </a:t>
            </a:r>
            <a:r>
              <a:rPr lang="en-US" dirty="0" smtClean="0"/>
              <a:t>"I don’t </a:t>
            </a:r>
            <a:r>
              <a:rPr lang="en-US" dirty="0"/>
              <a:t>want to hire an arsonist as a Fire </a:t>
            </a:r>
            <a:r>
              <a:rPr lang="en-US" dirty="0" smtClean="0"/>
              <a:t>Marshal"</a:t>
            </a:r>
            <a:endParaRPr lang="en-US" dirty="0"/>
          </a:p>
          <a:p>
            <a:pPr lvl="1"/>
            <a:r>
              <a:rPr lang="en-US" dirty="0"/>
              <a:t>Problem with teamwork, may damage company, etc.</a:t>
            </a:r>
          </a:p>
          <a:p>
            <a:r>
              <a:rPr lang="en-US" dirty="0"/>
              <a:t>In general assessment of personality is important (morals, ethics, attitude)</a:t>
            </a:r>
          </a:p>
          <a:p>
            <a:pPr lvl="1"/>
            <a:r>
              <a:rPr lang="en-US" dirty="0"/>
              <a:t>And hackers ARE hired all the time</a:t>
            </a:r>
          </a:p>
          <a:p>
            <a:r>
              <a:rPr lang="en-US" dirty="0"/>
              <a:t>How would you fire a hacker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2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106046</TotalTime>
  <Words>524</Words>
  <Application>Microsoft Macintosh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Arial</vt:lpstr>
      <vt:lpstr>adam_seclab_theme</vt:lpstr>
      <vt:lpstr>Ethics</vt:lpstr>
      <vt:lpstr>Avoiding Jail</vt:lpstr>
      <vt:lpstr>Practicing Without Going to Jail</vt:lpstr>
      <vt:lpstr>Bug Bounty Programs</vt:lpstr>
      <vt:lpstr>Facebook Incident</vt:lpstr>
      <vt:lpstr>PowerPoint Presentation</vt:lpstr>
      <vt:lpstr>PowerPoint Presentation</vt:lpstr>
      <vt:lpstr>Disclosure</vt:lpstr>
      <vt:lpstr>Would You Hire a Hacker?</vt:lpstr>
      <vt:lpstr>Legal Hacking: Penetration Testing</vt:lpstr>
      <vt:lpstr>Discussion: Is Penetration Testing Useful?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3268</cp:revision>
  <cp:lastPrinted>2011-10-05T20:20:50Z</cp:lastPrinted>
  <dcterms:created xsi:type="dcterms:W3CDTF">2011-09-20T20:28:25Z</dcterms:created>
  <dcterms:modified xsi:type="dcterms:W3CDTF">2016-01-22T19:45:17Z</dcterms:modified>
</cp:coreProperties>
</file>