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547" r:id="rId1"/>
  </p:sldMasterIdLst>
  <p:notesMasterIdLst>
    <p:notesMasterId r:id="rId100"/>
  </p:notesMasterIdLst>
  <p:handoutMasterIdLst>
    <p:handoutMasterId r:id="rId101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9" r:id="rId61"/>
    <p:sldId id="321" r:id="rId62"/>
    <p:sldId id="322" r:id="rId63"/>
    <p:sldId id="324" r:id="rId64"/>
    <p:sldId id="328" r:id="rId65"/>
    <p:sldId id="331" r:id="rId66"/>
    <p:sldId id="548" r:id="rId67"/>
    <p:sldId id="549" r:id="rId68"/>
    <p:sldId id="550" r:id="rId69"/>
    <p:sldId id="551" r:id="rId70"/>
    <p:sldId id="553" r:id="rId71"/>
    <p:sldId id="554" r:id="rId72"/>
    <p:sldId id="555" r:id="rId73"/>
    <p:sldId id="556" r:id="rId74"/>
    <p:sldId id="557" r:id="rId75"/>
    <p:sldId id="558" r:id="rId76"/>
    <p:sldId id="559" r:id="rId77"/>
    <p:sldId id="560" r:id="rId78"/>
    <p:sldId id="561" r:id="rId79"/>
    <p:sldId id="562" r:id="rId80"/>
    <p:sldId id="563" r:id="rId81"/>
    <p:sldId id="564" r:id="rId82"/>
    <p:sldId id="565" r:id="rId83"/>
    <p:sldId id="566" r:id="rId84"/>
    <p:sldId id="567" r:id="rId85"/>
    <p:sldId id="568" r:id="rId86"/>
    <p:sldId id="569" r:id="rId87"/>
    <p:sldId id="570" r:id="rId88"/>
    <p:sldId id="571" r:id="rId89"/>
    <p:sldId id="572" r:id="rId90"/>
    <p:sldId id="573" r:id="rId91"/>
    <p:sldId id="574" r:id="rId92"/>
    <p:sldId id="575" r:id="rId93"/>
    <p:sldId id="576" r:id="rId94"/>
    <p:sldId id="577" r:id="rId95"/>
    <p:sldId id="578" r:id="rId96"/>
    <p:sldId id="579" r:id="rId97"/>
    <p:sldId id="580" r:id="rId98"/>
    <p:sldId id="581" r:id="rId9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2">
          <p15:clr>
            <a:srgbClr val="A4A3A4"/>
          </p15:clr>
        </p15:guide>
        <p15:guide id="2" pos="43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76" autoAdjust="0"/>
    <p:restoredTop sz="90174" autoAdjust="0"/>
  </p:normalViewPr>
  <p:slideViewPr>
    <p:cSldViewPr snapToGrid="0" snapToObjects="1">
      <p:cViewPr>
        <p:scale>
          <a:sx n="130" d="100"/>
          <a:sy n="130" d="100"/>
        </p:scale>
        <p:origin x="528" y="72"/>
      </p:cViewPr>
      <p:guideLst>
        <p:guide orient="horz" pos="2472"/>
        <p:guide pos="4336"/>
      </p:guideLst>
    </p:cSldViewPr>
  </p:slideViewPr>
  <p:outlineViewPr>
    <p:cViewPr>
      <p:scale>
        <a:sx n="33" d="100"/>
        <a:sy n="33" d="100"/>
      </p:scale>
      <p:origin x="16" y="200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-3352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handoutMaster" Target="handoutMasters/handoutMaster1.xml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6C2473-1A97-4A4C-BDD6-7B4448E5C484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9BC380-AE06-F049-B233-B94CED337229}">
      <dgm:prSet phldrT="[Text]"/>
      <dgm:spPr/>
      <dgm:t>
        <a:bodyPr/>
        <a:lstStyle/>
        <a:p>
          <a:r>
            <a:rPr lang="en-US" dirty="0" smtClean="0"/>
            <a:t>URI</a:t>
          </a:r>
          <a:endParaRPr lang="en-US" dirty="0"/>
        </a:p>
      </dgm:t>
    </dgm:pt>
    <dgm:pt modelId="{D2E85C33-17F9-6041-8124-4527FFC4F127}" type="parTrans" cxnId="{FEA3977B-7A4E-4F48-985D-59EE16EB43BD}">
      <dgm:prSet/>
      <dgm:spPr/>
      <dgm:t>
        <a:bodyPr/>
        <a:lstStyle/>
        <a:p>
          <a:endParaRPr lang="en-US"/>
        </a:p>
      </dgm:t>
    </dgm:pt>
    <dgm:pt modelId="{80B5D6D9-62AF-0949-9392-2C34C03328C1}" type="sibTrans" cxnId="{FEA3977B-7A4E-4F48-985D-59EE16EB43BD}">
      <dgm:prSet/>
      <dgm:spPr/>
      <dgm:t>
        <a:bodyPr/>
        <a:lstStyle/>
        <a:p>
          <a:endParaRPr lang="en-US"/>
        </a:p>
      </dgm:t>
    </dgm:pt>
    <dgm:pt modelId="{E450D9EF-EEA6-484F-91DB-8522B2C67B33}">
      <dgm:prSet phldrT="[Text]"/>
      <dgm:spPr/>
      <dgm:t>
        <a:bodyPr/>
        <a:lstStyle/>
        <a:p>
          <a:r>
            <a:rPr lang="en-US" dirty="0" smtClean="0"/>
            <a:t>HTTP</a:t>
          </a:r>
          <a:endParaRPr lang="en-US" dirty="0"/>
        </a:p>
      </dgm:t>
    </dgm:pt>
    <dgm:pt modelId="{2BF3A702-2F6B-C247-9A43-4C0E58139F72}" type="parTrans" cxnId="{5CD1347E-FBC1-AC49-A3D7-8251F221C4EB}">
      <dgm:prSet/>
      <dgm:spPr/>
      <dgm:t>
        <a:bodyPr/>
        <a:lstStyle/>
        <a:p>
          <a:endParaRPr lang="en-US"/>
        </a:p>
      </dgm:t>
    </dgm:pt>
    <dgm:pt modelId="{8CB78055-E48B-1D41-98A6-30E9DB4465D0}" type="sibTrans" cxnId="{5CD1347E-FBC1-AC49-A3D7-8251F221C4EB}">
      <dgm:prSet/>
      <dgm:spPr/>
      <dgm:t>
        <a:bodyPr/>
        <a:lstStyle/>
        <a:p>
          <a:endParaRPr lang="en-US"/>
        </a:p>
      </dgm:t>
    </dgm:pt>
    <dgm:pt modelId="{5B4F23FE-183F-DA49-BFAE-9F932E85AA24}">
      <dgm:prSet phldrT="[Text]"/>
      <dgm:spPr/>
      <dgm:t>
        <a:bodyPr/>
        <a:lstStyle/>
        <a:p>
          <a:r>
            <a:rPr lang="en-US" dirty="0" smtClean="0"/>
            <a:t>HTML</a:t>
          </a:r>
          <a:endParaRPr lang="en-US" dirty="0"/>
        </a:p>
      </dgm:t>
    </dgm:pt>
    <dgm:pt modelId="{B341A215-37DA-2945-BAB1-8575F7ED15F8}" type="parTrans" cxnId="{375F6E05-ADE7-8A41-AB55-E9751DFA63ED}">
      <dgm:prSet/>
      <dgm:spPr/>
      <dgm:t>
        <a:bodyPr/>
        <a:lstStyle/>
        <a:p>
          <a:endParaRPr lang="en-US"/>
        </a:p>
      </dgm:t>
    </dgm:pt>
    <dgm:pt modelId="{5C0208DA-98BF-074A-B0E1-279F979845C0}" type="sibTrans" cxnId="{375F6E05-ADE7-8A41-AB55-E9751DFA63ED}">
      <dgm:prSet/>
      <dgm:spPr/>
      <dgm:t>
        <a:bodyPr/>
        <a:lstStyle/>
        <a:p>
          <a:endParaRPr lang="en-US"/>
        </a:p>
      </dgm:t>
    </dgm:pt>
    <dgm:pt modelId="{EE261AC5-870F-C741-B6F2-2C46368A542B}" type="pres">
      <dgm:prSet presAssocID="{5D6C2473-1A97-4A4C-BDD6-7B4448E5C48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E81398-CBD3-AD4D-A9D3-D78E2B03BEA4}" type="pres">
      <dgm:prSet presAssocID="{029BC380-AE06-F049-B233-B94CED337229}" presName="dummy" presStyleCnt="0"/>
      <dgm:spPr/>
    </dgm:pt>
    <dgm:pt modelId="{2BCD63F8-0992-8047-BD3E-C7C6642751FB}" type="pres">
      <dgm:prSet presAssocID="{029BC380-AE06-F049-B233-B94CED337229}" presName="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E50070-4A9A-5348-945D-89CB77A8A698}" type="pres">
      <dgm:prSet presAssocID="{80B5D6D9-62AF-0949-9392-2C34C03328C1}" presName="sibTrans" presStyleLbl="node1" presStyleIdx="0" presStyleCnt="3"/>
      <dgm:spPr/>
      <dgm:t>
        <a:bodyPr/>
        <a:lstStyle/>
        <a:p>
          <a:endParaRPr lang="en-US"/>
        </a:p>
      </dgm:t>
    </dgm:pt>
    <dgm:pt modelId="{4F8B848D-972E-7742-87F6-4B9CE37481E2}" type="pres">
      <dgm:prSet presAssocID="{E450D9EF-EEA6-484F-91DB-8522B2C67B33}" presName="dummy" presStyleCnt="0"/>
      <dgm:spPr/>
    </dgm:pt>
    <dgm:pt modelId="{C5DDF275-9A12-774D-AD8C-46F35B80F039}" type="pres">
      <dgm:prSet presAssocID="{E450D9EF-EEA6-484F-91DB-8522B2C67B33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8FB0BE-5513-A344-B90C-C8BD039DA865}" type="pres">
      <dgm:prSet presAssocID="{8CB78055-E48B-1D41-98A6-30E9DB4465D0}" presName="sibTrans" presStyleLbl="node1" presStyleIdx="1" presStyleCnt="3"/>
      <dgm:spPr/>
      <dgm:t>
        <a:bodyPr/>
        <a:lstStyle/>
        <a:p>
          <a:endParaRPr lang="en-US"/>
        </a:p>
      </dgm:t>
    </dgm:pt>
    <dgm:pt modelId="{513D2D8C-3006-F147-A26E-43702AFA7FBE}" type="pres">
      <dgm:prSet presAssocID="{5B4F23FE-183F-DA49-BFAE-9F932E85AA24}" presName="dummy" presStyleCnt="0"/>
      <dgm:spPr/>
    </dgm:pt>
    <dgm:pt modelId="{35CD89E4-D646-6D47-8747-B9B2278DC4C3}" type="pres">
      <dgm:prSet presAssocID="{5B4F23FE-183F-DA49-BFAE-9F932E85AA24}" presName="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1471D9-BD4E-3947-BBA4-8A9580BC6FD1}" type="pres">
      <dgm:prSet presAssocID="{5C0208DA-98BF-074A-B0E1-279F979845C0}" presName="sibTrans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022B8849-CDE2-934F-9475-80CEB33A2FFC}" type="presOf" srcId="{E450D9EF-EEA6-484F-91DB-8522B2C67B33}" destId="{C5DDF275-9A12-774D-AD8C-46F35B80F039}" srcOrd="0" destOrd="0" presId="urn:microsoft.com/office/officeart/2005/8/layout/cycle1"/>
    <dgm:cxn modelId="{2C647470-C99F-8340-AB74-FE0082BF7A9A}" type="presOf" srcId="{5D6C2473-1A97-4A4C-BDD6-7B4448E5C484}" destId="{EE261AC5-870F-C741-B6F2-2C46368A542B}" srcOrd="0" destOrd="0" presId="urn:microsoft.com/office/officeart/2005/8/layout/cycle1"/>
    <dgm:cxn modelId="{375F6E05-ADE7-8A41-AB55-E9751DFA63ED}" srcId="{5D6C2473-1A97-4A4C-BDD6-7B4448E5C484}" destId="{5B4F23FE-183F-DA49-BFAE-9F932E85AA24}" srcOrd="2" destOrd="0" parTransId="{B341A215-37DA-2945-BAB1-8575F7ED15F8}" sibTransId="{5C0208DA-98BF-074A-B0E1-279F979845C0}"/>
    <dgm:cxn modelId="{886B9F67-7467-9648-8953-298F580009F6}" type="presOf" srcId="{029BC380-AE06-F049-B233-B94CED337229}" destId="{2BCD63F8-0992-8047-BD3E-C7C6642751FB}" srcOrd="0" destOrd="0" presId="urn:microsoft.com/office/officeart/2005/8/layout/cycle1"/>
    <dgm:cxn modelId="{FAB402C4-1D06-BE4D-9BC3-670851594025}" type="presOf" srcId="{8CB78055-E48B-1D41-98A6-30E9DB4465D0}" destId="{B08FB0BE-5513-A344-B90C-C8BD039DA865}" srcOrd="0" destOrd="0" presId="urn:microsoft.com/office/officeart/2005/8/layout/cycle1"/>
    <dgm:cxn modelId="{FEA3977B-7A4E-4F48-985D-59EE16EB43BD}" srcId="{5D6C2473-1A97-4A4C-BDD6-7B4448E5C484}" destId="{029BC380-AE06-F049-B233-B94CED337229}" srcOrd="0" destOrd="0" parTransId="{D2E85C33-17F9-6041-8124-4527FFC4F127}" sibTransId="{80B5D6D9-62AF-0949-9392-2C34C03328C1}"/>
    <dgm:cxn modelId="{5CD1347E-FBC1-AC49-A3D7-8251F221C4EB}" srcId="{5D6C2473-1A97-4A4C-BDD6-7B4448E5C484}" destId="{E450D9EF-EEA6-484F-91DB-8522B2C67B33}" srcOrd="1" destOrd="0" parTransId="{2BF3A702-2F6B-C247-9A43-4C0E58139F72}" sibTransId="{8CB78055-E48B-1D41-98A6-30E9DB4465D0}"/>
    <dgm:cxn modelId="{6A6B113C-C3E9-E943-A115-97F572E4FA32}" type="presOf" srcId="{5B4F23FE-183F-DA49-BFAE-9F932E85AA24}" destId="{35CD89E4-D646-6D47-8747-B9B2278DC4C3}" srcOrd="0" destOrd="0" presId="urn:microsoft.com/office/officeart/2005/8/layout/cycle1"/>
    <dgm:cxn modelId="{CD943449-32CF-D64F-9B8A-5B4BA7D2595A}" type="presOf" srcId="{80B5D6D9-62AF-0949-9392-2C34C03328C1}" destId="{16E50070-4A9A-5348-945D-89CB77A8A698}" srcOrd="0" destOrd="0" presId="urn:microsoft.com/office/officeart/2005/8/layout/cycle1"/>
    <dgm:cxn modelId="{46095A8F-61E3-3B49-8743-98CBFEF6090E}" type="presOf" srcId="{5C0208DA-98BF-074A-B0E1-279F979845C0}" destId="{651471D9-BD4E-3947-BBA4-8A9580BC6FD1}" srcOrd="0" destOrd="0" presId="urn:microsoft.com/office/officeart/2005/8/layout/cycle1"/>
    <dgm:cxn modelId="{A796280B-B9CA-254C-ADC4-D9A9986E27E6}" type="presParOf" srcId="{EE261AC5-870F-C741-B6F2-2C46368A542B}" destId="{44E81398-CBD3-AD4D-A9D3-D78E2B03BEA4}" srcOrd="0" destOrd="0" presId="urn:microsoft.com/office/officeart/2005/8/layout/cycle1"/>
    <dgm:cxn modelId="{34ABF0CB-553A-4748-AB49-1F04A97453C5}" type="presParOf" srcId="{EE261AC5-870F-C741-B6F2-2C46368A542B}" destId="{2BCD63F8-0992-8047-BD3E-C7C6642751FB}" srcOrd="1" destOrd="0" presId="urn:microsoft.com/office/officeart/2005/8/layout/cycle1"/>
    <dgm:cxn modelId="{5615BC8F-EF73-EB40-826A-CA6ABBB7BCD3}" type="presParOf" srcId="{EE261AC5-870F-C741-B6F2-2C46368A542B}" destId="{16E50070-4A9A-5348-945D-89CB77A8A698}" srcOrd="2" destOrd="0" presId="urn:microsoft.com/office/officeart/2005/8/layout/cycle1"/>
    <dgm:cxn modelId="{E504AAFC-DB7E-1040-B8B5-120033609DEF}" type="presParOf" srcId="{EE261AC5-870F-C741-B6F2-2C46368A542B}" destId="{4F8B848D-972E-7742-87F6-4B9CE37481E2}" srcOrd="3" destOrd="0" presId="urn:microsoft.com/office/officeart/2005/8/layout/cycle1"/>
    <dgm:cxn modelId="{52B2C709-B483-A94F-8FC3-0992A75544AE}" type="presParOf" srcId="{EE261AC5-870F-C741-B6F2-2C46368A542B}" destId="{C5DDF275-9A12-774D-AD8C-46F35B80F039}" srcOrd="4" destOrd="0" presId="urn:microsoft.com/office/officeart/2005/8/layout/cycle1"/>
    <dgm:cxn modelId="{563F800A-03B9-C04F-8ADB-26A300567F54}" type="presParOf" srcId="{EE261AC5-870F-C741-B6F2-2C46368A542B}" destId="{B08FB0BE-5513-A344-B90C-C8BD039DA865}" srcOrd="5" destOrd="0" presId="urn:microsoft.com/office/officeart/2005/8/layout/cycle1"/>
    <dgm:cxn modelId="{85EF0599-A84E-7440-9463-E97666FF2311}" type="presParOf" srcId="{EE261AC5-870F-C741-B6F2-2C46368A542B}" destId="{513D2D8C-3006-F147-A26E-43702AFA7FBE}" srcOrd="6" destOrd="0" presId="urn:microsoft.com/office/officeart/2005/8/layout/cycle1"/>
    <dgm:cxn modelId="{5517894B-FA21-AB46-899F-76805095C2B2}" type="presParOf" srcId="{EE261AC5-870F-C741-B6F2-2C46368A542B}" destId="{35CD89E4-D646-6D47-8747-B9B2278DC4C3}" srcOrd="7" destOrd="0" presId="urn:microsoft.com/office/officeart/2005/8/layout/cycle1"/>
    <dgm:cxn modelId="{9E3DFCC0-4674-3349-8A1E-6372FD08E34C}" type="presParOf" srcId="{EE261AC5-870F-C741-B6F2-2C46368A542B}" destId="{651471D9-BD4E-3947-BBA4-8A9580BC6FD1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6C2473-1A97-4A4C-BDD6-7B4448E5C484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9BC380-AE06-F049-B233-B94CED337229}">
      <dgm:prSet phldrT="[Text]"/>
      <dgm:spPr/>
      <dgm:t>
        <a:bodyPr/>
        <a:lstStyle/>
        <a:p>
          <a:r>
            <a:rPr lang="en-US" dirty="0" smtClean="0"/>
            <a:t>URI</a:t>
          </a:r>
          <a:endParaRPr lang="en-US" dirty="0"/>
        </a:p>
      </dgm:t>
    </dgm:pt>
    <dgm:pt modelId="{D2E85C33-17F9-6041-8124-4527FFC4F127}" type="parTrans" cxnId="{FEA3977B-7A4E-4F48-985D-59EE16EB43BD}">
      <dgm:prSet/>
      <dgm:spPr/>
      <dgm:t>
        <a:bodyPr/>
        <a:lstStyle/>
        <a:p>
          <a:endParaRPr lang="en-US"/>
        </a:p>
      </dgm:t>
    </dgm:pt>
    <dgm:pt modelId="{80B5D6D9-62AF-0949-9392-2C34C03328C1}" type="sibTrans" cxnId="{FEA3977B-7A4E-4F48-985D-59EE16EB43BD}">
      <dgm:prSet/>
      <dgm:spPr/>
      <dgm:t>
        <a:bodyPr/>
        <a:lstStyle/>
        <a:p>
          <a:endParaRPr lang="en-US"/>
        </a:p>
      </dgm:t>
    </dgm:pt>
    <dgm:pt modelId="{E450D9EF-EEA6-484F-91DB-8522B2C67B33}">
      <dgm:prSet phldrT="[Text]"/>
      <dgm:spPr/>
      <dgm:t>
        <a:bodyPr/>
        <a:lstStyle/>
        <a:p>
          <a:r>
            <a:rPr lang="en-US" dirty="0" smtClean="0"/>
            <a:t>HTTP</a:t>
          </a:r>
          <a:endParaRPr lang="en-US" dirty="0"/>
        </a:p>
      </dgm:t>
    </dgm:pt>
    <dgm:pt modelId="{2BF3A702-2F6B-C247-9A43-4C0E58139F72}" type="parTrans" cxnId="{5CD1347E-FBC1-AC49-A3D7-8251F221C4EB}">
      <dgm:prSet/>
      <dgm:spPr/>
      <dgm:t>
        <a:bodyPr/>
        <a:lstStyle/>
        <a:p>
          <a:endParaRPr lang="en-US"/>
        </a:p>
      </dgm:t>
    </dgm:pt>
    <dgm:pt modelId="{8CB78055-E48B-1D41-98A6-30E9DB4465D0}" type="sibTrans" cxnId="{5CD1347E-FBC1-AC49-A3D7-8251F221C4EB}">
      <dgm:prSet/>
      <dgm:spPr/>
      <dgm:t>
        <a:bodyPr/>
        <a:lstStyle/>
        <a:p>
          <a:endParaRPr lang="en-US"/>
        </a:p>
      </dgm:t>
    </dgm:pt>
    <dgm:pt modelId="{5B4F23FE-183F-DA49-BFAE-9F932E85AA24}">
      <dgm:prSet phldrT="[Text]"/>
      <dgm:spPr/>
      <dgm:t>
        <a:bodyPr/>
        <a:lstStyle/>
        <a:p>
          <a:r>
            <a:rPr lang="en-US" dirty="0" smtClean="0"/>
            <a:t>HTML</a:t>
          </a:r>
          <a:endParaRPr lang="en-US" dirty="0"/>
        </a:p>
      </dgm:t>
    </dgm:pt>
    <dgm:pt modelId="{B341A215-37DA-2945-BAB1-8575F7ED15F8}" type="parTrans" cxnId="{375F6E05-ADE7-8A41-AB55-E9751DFA63ED}">
      <dgm:prSet/>
      <dgm:spPr/>
      <dgm:t>
        <a:bodyPr/>
        <a:lstStyle/>
        <a:p>
          <a:endParaRPr lang="en-US"/>
        </a:p>
      </dgm:t>
    </dgm:pt>
    <dgm:pt modelId="{5C0208DA-98BF-074A-B0E1-279F979845C0}" type="sibTrans" cxnId="{375F6E05-ADE7-8A41-AB55-E9751DFA63ED}">
      <dgm:prSet/>
      <dgm:spPr/>
      <dgm:t>
        <a:bodyPr/>
        <a:lstStyle/>
        <a:p>
          <a:endParaRPr lang="en-US"/>
        </a:p>
      </dgm:t>
    </dgm:pt>
    <dgm:pt modelId="{EE261AC5-870F-C741-B6F2-2C46368A542B}" type="pres">
      <dgm:prSet presAssocID="{5D6C2473-1A97-4A4C-BDD6-7B4448E5C48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E81398-CBD3-AD4D-A9D3-D78E2B03BEA4}" type="pres">
      <dgm:prSet presAssocID="{029BC380-AE06-F049-B233-B94CED337229}" presName="dummy" presStyleCnt="0"/>
      <dgm:spPr/>
    </dgm:pt>
    <dgm:pt modelId="{2BCD63F8-0992-8047-BD3E-C7C6642751FB}" type="pres">
      <dgm:prSet presAssocID="{029BC380-AE06-F049-B233-B94CED337229}" presName="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E50070-4A9A-5348-945D-89CB77A8A698}" type="pres">
      <dgm:prSet presAssocID="{80B5D6D9-62AF-0949-9392-2C34C03328C1}" presName="sibTrans" presStyleLbl="node1" presStyleIdx="0" presStyleCnt="3"/>
      <dgm:spPr/>
      <dgm:t>
        <a:bodyPr/>
        <a:lstStyle/>
        <a:p>
          <a:endParaRPr lang="en-US"/>
        </a:p>
      </dgm:t>
    </dgm:pt>
    <dgm:pt modelId="{4F8B848D-972E-7742-87F6-4B9CE37481E2}" type="pres">
      <dgm:prSet presAssocID="{E450D9EF-EEA6-484F-91DB-8522B2C67B33}" presName="dummy" presStyleCnt="0"/>
      <dgm:spPr/>
    </dgm:pt>
    <dgm:pt modelId="{C5DDF275-9A12-774D-AD8C-46F35B80F039}" type="pres">
      <dgm:prSet presAssocID="{E450D9EF-EEA6-484F-91DB-8522B2C67B33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8FB0BE-5513-A344-B90C-C8BD039DA865}" type="pres">
      <dgm:prSet presAssocID="{8CB78055-E48B-1D41-98A6-30E9DB4465D0}" presName="sibTrans" presStyleLbl="node1" presStyleIdx="1" presStyleCnt="3"/>
      <dgm:spPr/>
      <dgm:t>
        <a:bodyPr/>
        <a:lstStyle/>
        <a:p>
          <a:endParaRPr lang="en-US"/>
        </a:p>
      </dgm:t>
    </dgm:pt>
    <dgm:pt modelId="{513D2D8C-3006-F147-A26E-43702AFA7FBE}" type="pres">
      <dgm:prSet presAssocID="{5B4F23FE-183F-DA49-BFAE-9F932E85AA24}" presName="dummy" presStyleCnt="0"/>
      <dgm:spPr/>
    </dgm:pt>
    <dgm:pt modelId="{35CD89E4-D646-6D47-8747-B9B2278DC4C3}" type="pres">
      <dgm:prSet presAssocID="{5B4F23FE-183F-DA49-BFAE-9F932E85AA24}" presName="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1471D9-BD4E-3947-BBA4-8A9580BC6FD1}" type="pres">
      <dgm:prSet presAssocID="{5C0208DA-98BF-074A-B0E1-279F979845C0}" presName="sibTrans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5CD1347E-FBC1-AC49-A3D7-8251F221C4EB}" srcId="{5D6C2473-1A97-4A4C-BDD6-7B4448E5C484}" destId="{E450D9EF-EEA6-484F-91DB-8522B2C67B33}" srcOrd="1" destOrd="0" parTransId="{2BF3A702-2F6B-C247-9A43-4C0E58139F72}" sibTransId="{8CB78055-E48B-1D41-98A6-30E9DB4465D0}"/>
    <dgm:cxn modelId="{375F6E05-ADE7-8A41-AB55-E9751DFA63ED}" srcId="{5D6C2473-1A97-4A4C-BDD6-7B4448E5C484}" destId="{5B4F23FE-183F-DA49-BFAE-9F932E85AA24}" srcOrd="2" destOrd="0" parTransId="{B341A215-37DA-2945-BAB1-8575F7ED15F8}" sibTransId="{5C0208DA-98BF-074A-B0E1-279F979845C0}"/>
    <dgm:cxn modelId="{428B45A8-42BD-E14D-8091-49BD236175A3}" type="presOf" srcId="{8CB78055-E48B-1D41-98A6-30E9DB4465D0}" destId="{B08FB0BE-5513-A344-B90C-C8BD039DA865}" srcOrd="0" destOrd="0" presId="urn:microsoft.com/office/officeart/2005/8/layout/cycle1"/>
    <dgm:cxn modelId="{33622098-3EB9-1B41-9F7D-559679AD77FC}" type="presOf" srcId="{80B5D6D9-62AF-0949-9392-2C34C03328C1}" destId="{16E50070-4A9A-5348-945D-89CB77A8A698}" srcOrd="0" destOrd="0" presId="urn:microsoft.com/office/officeart/2005/8/layout/cycle1"/>
    <dgm:cxn modelId="{A7CD1A03-5C02-5446-8690-849190D5E380}" type="presOf" srcId="{5D6C2473-1A97-4A4C-BDD6-7B4448E5C484}" destId="{EE261AC5-870F-C741-B6F2-2C46368A542B}" srcOrd="0" destOrd="0" presId="urn:microsoft.com/office/officeart/2005/8/layout/cycle1"/>
    <dgm:cxn modelId="{E9F69A9C-4470-7C44-91B5-3ECB0CDE9A8D}" type="presOf" srcId="{5B4F23FE-183F-DA49-BFAE-9F932E85AA24}" destId="{35CD89E4-D646-6D47-8747-B9B2278DC4C3}" srcOrd="0" destOrd="0" presId="urn:microsoft.com/office/officeart/2005/8/layout/cycle1"/>
    <dgm:cxn modelId="{F2CDB1DB-2491-F640-948E-DEC429A60216}" type="presOf" srcId="{5C0208DA-98BF-074A-B0E1-279F979845C0}" destId="{651471D9-BD4E-3947-BBA4-8A9580BC6FD1}" srcOrd="0" destOrd="0" presId="urn:microsoft.com/office/officeart/2005/8/layout/cycle1"/>
    <dgm:cxn modelId="{EA368484-68D7-334B-85DE-C915A9A17BAB}" type="presOf" srcId="{029BC380-AE06-F049-B233-B94CED337229}" destId="{2BCD63F8-0992-8047-BD3E-C7C6642751FB}" srcOrd="0" destOrd="0" presId="urn:microsoft.com/office/officeart/2005/8/layout/cycle1"/>
    <dgm:cxn modelId="{639A2783-AD45-5647-895D-E32AFA637EA8}" type="presOf" srcId="{E450D9EF-EEA6-484F-91DB-8522B2C67B33}" destId="{C5DDF275-9A12-774D-AD8C-46F35B80F039}" srcOrd="0" destOrd="0" presId="urn:microsoft.com/office/officeart/2005/8/layout/cycle1"/>
    <dgm:cxn modelId="{FEA3977B-7A4E-4F48-985D-59EE16EB43BD}" srcId="{5D6C2473-1A97-4A4C-BDD6-7B4448E5C484}" destId="{029BC380-AE06-F049-B233-B94CED337229}" srcOrd="0" destOrd="0" parTransId="{D2E85C33-17F9-6041-8124-4527FFC4F127}" sibTransId="{80B5D6D9-62AF-0949-9392-2C34C03328C1}"/>
    <dgm:cxn modelId="{476F675D-B16F-074C-A323-750FEF398FAA}" type="presParOf" srcId="{EE261AC5-870F-C741-B6F2-2C46368A542B}" destId="{44E81398-CBD3-AD4D-A9D3-D78E2B03BEA4}" srcOrd="0" destOrd="0" presId="urn:microsoft.com/office/officeart/2005/8/layout/cycle1"/>
    <dgm:cxn modelId="{353FABFA-29AE-104E-A5F3-C1A275A1829B}" type="presParOf" srcId="{EE261AC5-870F-C741-B6F2-2C46368A542B}" destId="{2BCD63F8-0992-8047-BD3E-C7C6642751FB}" srcOrd="1" destOrd="0" presId="urn:microsoft.com/office/officeart/2005/8/layout/cycle1"/>
    <dgm:cxn modelId="{52A29178-AA2C-C24F-B44E-C249FBC0377A}" type="presParOf" srcId="{EE261AC5-870F-C741-B6F2-2C46368A542B}" destId="{16E50070-4A9A-5348-945D-89CB77A8A698}" srcOrd="2" destOrd="0" presId="urn:microsoft.com/office/officeart/2005/8/layout/cycle1"/>
    <dgm:cxn modelId="{F8768E77-AE00-2846-AA3E-7ADE40B2224D}" type="presParOf" srcId="{EE261AC5-870F-C741-B6F2-2C46368A542B}" destId="{4F8B848D-972E-7742-87F6-4B9CE37481E2}" srcOrd="3" destOrd="0" presId="urn:microsoft.com/office/officeart/2005/8/layout/cycle1"/>
    <dgm:cxn modelId="{1AA4C3B3-BC59-6146-A1DC-658EE0870177}" type="presParOf" srcId="{EE261AC5-870F-C741-B6F2-2C46368A542B}" destId="{C5DDF275-9A12-774D-AD8C-46F35B80F039}" srcOrd="4" destOrd="0" presId="urn:microsoft.com/office/officeart/2005/8/layout/cycle1"/>
    <dgm:cxn modelId="{222E3644-4261-5842-817D-1DFC90E547AA}" type="presParOf" srcId="{EE261AC5-870F-C741-B6F2-2C46368A542B}" destId="{B08FB0BE-5513-A344-B90C-C8BD039DA865}" srcOrd="5" destOrd="0" presId="urn:microsoft.com/office/officeart/2005/8/layout/cycle1"/>
    <dgm:cxn modelId="{3AAA963A-C538-CF47-AF2D-06C4F4D04C1F}" type="presParOf" srcId="{EE261AC5-870F-C741-B6F2-2C46368A542B}" destId="{513D2D8C-3006-F147-A26E-43702AFA7FBE}" srcOrd="6" destOrd="0" presId="urn:microsoft.com/office/officeart/2005/8/layout/cycle1"/>
    <dgm:cxn modelId="{EA13546A-E62F-B847-86AF-3A19DE39CC6D}" type="presParOf" srcId="{EE261AC5-870F-C741-B6F2-2C46368A542B}" destId="{35CD89E4-D646-6D47-8747-B9B2278DC4C3}" srcOrd="7" destOrd="0" presId="urn:microsoft.com/office/officeart/2005/8/layout/cycle1"/>
    <dgm:cxn modelId="{88C03A98-4762-8447-8235-289EDD1C483E}" type="presParOf" srcId="{EE261AC5-870F-C741-B6F2-2C46368A542B}" destId="{651471D9-BD4E-3947-BBA4-8A9580BC6FD1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CD63F8-0992-8047-BD3E-C7C6642751FB}">
      <dsp:nvSpPr>
        <dsp:cNvPr id="0" name=""/>
        <dsp:cNvSpPr/>
      </dsp:nvSpPr>
      <dsp:spPr>
        <a:xfrm>
          <a:off x="4857412" y="426901"/>
          <a:ext cx="2169914" cy="2169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/>
            <a:t>URI</a:t>
          </a:r>
          <a:endParaRPr lang="en-US" sz="5800" kern="1200" dirty="0"/>
        </a:p>
      </dsp:txBody>
      <dsp:txXfrm>
        <a:off x="4857412" y="426901"/>
        <a:ext cx="2169914" cy="2169914"/>
      </dsp:txXfrm>
    </dsp:sp>
    <dsp:sp modelId="{16E50070-4A9A-5348-945D-89CB77A8A698}">
      <dsp:nvSpPr>
        <dsp:cNvPr id="0" name=""/>
        <dsp:cNvSpPr/>
      </dsp:nvSpPr>
      <dsp:spPr>
        <a:xfrm>
          <a:off x="1546110" y="-1683"/>
          <a:ext cx="5137379" cy="5137379"/>
        </a:xfrm>
        <a:prstGeom prst="circularArrow">
          <a:avLst>
            <a:gd name="adj1" fmla="val 8236"/>
            <a:gd name="adj2" fmla="val 575086"/>
            <a:gd name="adj3" fmla="val 2968572"/>
            <a:gd name="adj4" fmla="val 48562"/>
            <a:gd name="adj5" fmla="val 9609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DDF275-9A12-774D-AD8C-46F35B80F039}">
      <dsp:nvSpPr>
        <dsp:cNvPr id="0" name=""/>
        <dsp:cNvSpPr/>
      </dsp:nvSpPr>
      <dsp:spPr>
        <a:xfrm>
          <a:off x="3029842" y="3592344"/>
          <a:ext cx="2169914" cy="2169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/>
            <a:t>HTTP</a:t>
          </a:r>
          <a:endParaRPr lang="en-US" sz="5800" kern="1200" dirty="0"/>
        </a:p>
      </dsp:txBody>
      <dsp:txXfrm>
        <a:off x="3029842" y="3592344"/>
        <a:ext cx="2169914" cy="2169914"/>
      </dsp:txXfrm>
    </dsp:sp>
    <dsp:sp modelId="{B08FB0BE-5513-A344-B90C-C8BD039DA865}">
      <dsp:nvSpPr>
        <dsp:cNvPr id="0" name=""/>
        <dsp:cNvSpPr/>
      </dsp:nvSpPr>
      <dsp:spPr>
        <a:xfrm>
          <a:off x="1546110" y="-1683"/>
          <a:ext cx="5137379" cy="5137379"/>
        </a:xfrm>
        <a:prstGeom prst="circularArrow">
          <a:avLst>
            <a:gd name="adj1" fmla="val 8236"/>
            <a:gd name="adj2" fmla="val 575086"/>
            <a:gd name="adj3" fmla="val 10176351"/>
            <a:gd name="adj4" fmla="val 7256342"/>
            <a:gd name="adj5" fmla="val 9609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CD89E4-D646-6D47-8747-B9B2278DC4C3}">
      <dsp:nvSpPr>
        <dsp:cNvPr id="0" name=""/>
        <dsp:cNvSpPr/>
      </dsp:nvSpPr>
      <dsp:spPr>
        <a:xfrm>
          <a:off x="1202273" y="426901"/>
          <a:ext cx="2169914" cy="2169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/>
            <a:t>HTML</a:t>
          </a:r>
          <a:endParaRPr lang="en-US" sz="5800" kern="1200" dirty="0"/>
        </a:p>
      </dsp:txBody>
      <dsp:txXfrm>
        <a:off x="1202273" y="426901"/>
        <a:ext cx="2169914" cy="2169914"/>
      </dsp:txXfrm>
    </dsp:sp>
    <dsp:sp modelId="{651471D9-BD4E-3947-BBA4-8A9580BC6FD1}">
      <dsp:nvSpPr>
        <dsp:cNvPr id="0" name=""/>
        <dsp:cNvSpPr/>
      </dsp:nvSpPr>
      <dsp:spPr>
        <a:xfrm>
          <a:off x="1546110" y="-1683"/>
          <a:ext cx="5137379" cy="5137379"/>
        </a:xfrm>
        <a:prstGeom prst="circularArrow">
          <a:avLst>
            <a:gd name="adj1" fmla="val 8236"/>
            <a:gd name="adj2" fmla="val 575086"/>
            <a:gd name="adj3" fmla="val 16861127"/>
            <a:gd name="adj4" fmla="val 14963787"/>
            <a:gd name="adj5" fmla="val 9609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CD63F8-0992-8047-BD3E-C7C6642751FB}">
      <dsp:nvSpPr>
        <dsp:cNvPr id="0" name=""/>
        <dsp:cNvSpPr/>
      </dsp:nvSpPr>
      <dsp:spPr>
        <a:xfrm>
          <a:off x="4857412" y="426901"/>
          <a:ext cx="2169914" cy="2169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/>
            <a:t>URI</a:t>
          </a:r>
          <a:endParaRPr lang="en-US" sz="5800" kern="1200" dirty="0"/>
        </a:p>
      </dsp:txBody>
      <dsp:txXfrm>
        <a:off x="4857412" y="426901"/>
        <a:ext cx="2169914" cy="2169914"/>
      </dsp:txXfrm>
    </dsp:sp>
    <dsp:sp modelId="{16E50070-4A9A-5348-945D-89CB77A8A698}">
      <dsp:nvSpPr>
        <dsp:cNvPr id="0" name=""/>
        <dsp:cNvSpPr/>
      </dsp:nvSpPr>
      <dsp:spPr>
        <a:xfrm>
          <a:off x="1546110" y="-1683"/>
          <a:ext cx="5137379" cy="5137379"/>
        </a:xfrm>
        <a:prstGeom prst="circularArrow">
          <a:avLst>
            <a:gd name="adj1" fmla="val 8236"/>
            <a:gd name="adj2" fmla="val 575086"/>
            <a:gd name="adj3" fmla="val 2968572"/>
            <a:gd name="adj4" fmla="val 48562"/>
            <a:gd name="adj5" fmla="val 9609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DDF275-9A12-774D-AD8C-46F35B80F039}">
      <dsp:nvSpPr>
        <dsp:cNvPr id="0" name=""/>
        <dsp:cNvSpPr/>
      </dsp:nvSpPr>
      <dsp:spPr>
        <a:xfrm>
          <a:off x="3029842" y="3592344"/>
          <a:ext cx="2169914" cy="2169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/>
            <a:t>HTTP</a:t>
          </a:r>
          <a:endParaRPr lang="en-US" sz="5800" kern="1200" dirty="0"/>
        </a:p>
      </dsp:txBody>
      <dsp:txXfrm>
        <a:off x="3029842" y="3592344"/>
        <a:ext cx="2169914" cy="2169914"/>
      </dsp:txXfrm>
    </dsp:sp>
    <dsp:sp modelId="{B08FB0BE-5513-A344-B90C-C8BD039DA865}">
      <dsp:nvSpPr>
        <dsp:cNvPr id="0" name=""/>
        <dsp:cNvSpPr/>
      </dsp:nvSpPr>
      <dsp:spPr>
        <a:xfrm>
          <a:off x="1546110" y="-1683"/>
          <a:ext cx="5137379" cy="5137379"/>
        </a:xfrm>
        <a:prstGeom prst="circularArrow">
          <a:avLst>
            <a:gd name="adj1" fmla="val 8236"/>
            <a:gd name="adj2" fmla="val 575086"/>
            <a:gd name="adj3" fmla="val 10176351"/>
            <a:gd name="adj4" fmla="val 7256342"/>
            <a:gd name="adj5" fmla="val 9609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CD89E4-D646-6D47-8747-B9B2278DC4C3}">
      <dsp:nvSpPr>
        <dsp:cNvPr id="0" name=""/>
        <dsp:cNvSpPr/>
      </dsp:nvSpPr>
      <dsp:spPr>
        <a:xfrm>
          <a:off x="1202273" y="426901"/>
          <a:ext cx="2169914" cy="2169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/>
            <a:t>HTML</a:t>
          </a:r>
          <a:endParaRPr lang="en-US" sz="5800" kern="1200" dirty="0"/>
        </a:p>
      </dsp:txBody>
      <dsp:txXfrm>
        <a:off x="1202273" y="426901"/>
        <a:ext cx="2169914" cy="2169914"/>
      </dsp:txXfrm>
    </dsp:sp>
    <dsp:sp modelId="{651471D9-BD4E-3947-BBA4-8A9580BC6FD1}">
      <dsp:nvSpPr>
        <dsp:cNvPr id="0" name=""/>
        <dsp:cNvSpPr/>
      </dsp:nvSpPr>
      <dsp:spPr>
        <a:xfrm>
          <a:off x="1546110" y="-1683"/>
          <a:ext cx="5137379" cy="5137379"/>
        </a:xfrm>
        <a:prstGeom prst="circularArrow">
          <a:avLst>
            <a:gd name="adj1" fmla="val 8236"/>
            <a:gd name="adj2" fmla="val 575086"/>
            <a:gd name="adj3" fmla="val 16861127"/>
            <a:gd name="adj4" fmla="val 14963787"/>
            <a:gd name="adj5" fmla="val 9609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F0151-EC07-934A-AE26-1DBB68DC41B8}" type="datetimeFigureOut">
              <a:rPr lang="en-US" smtClean="0"/>
              <a:t>11/30/17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47CE2-62FE-FC4C-963B-9645AF7FF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783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8267C-E060-7343-A0FE-934AF6E9F7DE}" type="datetimeFigureOut">
              <a:rPr lang="en-US" smtClean="0"/>
              <a:t>11/30/17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2F925-CF16-7049-971D-A8B2B4D2E0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8878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2F925-CF16-7049-971D-A8B2B4D2E0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97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Chrome 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www.google.com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2F925-CF16-7049-971D-A8B2B4D2E0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48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where we ended the first day.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2F925-CF16-7049-971D-A8B2B4D2E0E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43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2F925-CF16-7049-971D-A8B2B4D2E0E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58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2F925-CF16-7049-971D-A8B2B4D2E0E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38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AKA putting the hypertext in HTML.</a:t>
            </a:r>
          </a:p>
          <a:p>
            <a:endParaRPr lang="en-US" dirty="0" smtClean="0"/>
          </a:p>
          <a:p>
            <a:r>
              <a:rPr lang="en-US" dirty="0" smtClean="0"/>
              <a:t>What does </a:t>
            </a:r>
            <a:r>
              <a:rPr lang="en-US" dirty="0" err="1" smtClean="0"/>
              <a:t>href</a:t>
            </a:r>
            <a:r>
              <a:rPr lang="en-US" dirty="0" smtClean="0"/>
              <a:t> stand</a:t>
            </a:r>
            <a:r>
              <a:rPr lang="en-US" baseline="0" dirty="0" smtClean="0"/>
              <a:t> for?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2F925-CF16-7049-971D-A8B2B4D2E0E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04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2F925-CF16-7049-971D-A8B2B4D2E0E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5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</a:t>
            </a:r>
            <a:r>
              <a:rPr lang="en-US" baseline="0" dirty="0" smtClean="0"/>
              <a:t> do we need the Content-Length header?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2F925-CF16-7049-971D-A8B2B4D2E0E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39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While the last option</a:t>
            </a:r>
            <a:r>
              <a:rPr lang="en-US" baseline="0" dirty="0" smtClean="0"/>
              <a:t> is the most common, it's important to get an understanding of where we came from. Plus, there might be applications that use the other two features.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2F925-CF16-7049-971D-A8B2B4D2E0E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27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2F925-CF16-7049-971D-A8B2B4D2E0E3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48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web browser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2F925-CF16-7049-971D-A8B2B4D2E0E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77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website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2F925-CF16-7049-971D-A8B2B4D2E0E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109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Question:</a:t>
            </a:r>
            <a:r>
              <a:rPr lang="en-US" baseline="0" dirty="0" smtClean="0"/>
              <a:t> Birth of Internet and the Web? </a:t>
            </a:r>
          </a:p>
          <a:p>
            <a:endParaRPr lang="en-US" baseline="0" dirty="0" smtClean="0"/>
          </a:p>
          <a:p>
            <a:r>
              <a:rPr lang="en-US" baseline="0" dirty="0" smtClean="0"/>
              <a:t>Difference?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2F925-CF16-7049-971D-A8B2B4D2E0E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853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Relationship</a:t>
            </a:r>
            <a:r>
              <a:rPr lang="en-US" baseline="0" dirty="0" smtClean="0"/>
              <a:t> between the three core technologies.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URIs describe how to make an HTTP request, and an HTTP response contains HTML, which contains data plus URIs for more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2F925-CF16-7049-971D-A8B2B4D2E0E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1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Relationship</a:t>
            </a:r>
            <a:r>
              <a:rPr lang="en-US" baseline="0" dirty="0" smtClean="0"/>
              <a:t> between the three core technologies.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URIs describe how to make an HTTP request, and an HTTP response contains HTML, which contains data plus URIs for more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2F925-CF16-7049-971D-A8B2B4D2E0E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591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is the scheme, authority, path, query, and fragment of each example?</a:t>
            </a:r>
          </a:p>
          <a:p>
            <a:r>
              <a:rPr lang="en-US" baseline="0" dirty="0" smtClean="0"/>
              <a:t>Is each example a URI?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2F925-CF16-7049-971D-A8B2B4D2E0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59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Deliberately vague!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2F925-CF16-7049-971D-A8B2B4D2E0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85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2F925-CF16-7049-971D-A8B2B4D2E0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34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02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87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767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8"/>
          <p:cNvSpPr txBox="1">
            <a:spLocks/>
          </p:cNvSpPr>
          <p:nvPr userDrawn="1"/>
        </p:nvSpPr>
        <p:spPr>
          <a:xfrm>
            <a:off x="457200" y="6373815"/>
            <a:ext cx="3891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Adam Doupé, </a:t>
            </a:r>
            <a:r>
              <a:rPr lang="en-US" dirty="0" smtClean="0"/>
              <a:t>Information Assurance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73440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531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312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06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991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552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290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380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186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42300" y="6356353"/>
            <a:ext cx="4445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804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8" r:id="rId1"/>
    <p:sldLayoutId id="2147484549" r:id="rId2"/>
    <p:sldLayoutId id="2147484550" r:id="rId3"/>
    <p:sldLayoutId id="2147484551" r:id="rId4"/>
    <p:sldLayoutId id="2147484552" r:id="rId5"/>
    <p:sldLayoutId id="2147484553" r:id="rId6"/>
    <p:sldLayoutId id="2147484554" r:id="rId7"/>
    <p:sldLayoutId id="2147484555" r:id="rId8"/>
    <p:sldLayoutId id="2147484556" r:id="rId9"/>
    <p:sldLayoutId id="2147484557" r:id="rId10"/>
    <p:sldLayoutId id="214748455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localhost:8080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Web Security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059281"/>
          </a:xfrm>
        </p:spPr>
        <p:txBody>
          <a:bodyPr>
            <a:normAutofit fontScale="70000" lnSpcReduction="20000"/>
          </a:bodyPr>
          <a:lstStyle/>
          <a:p>
            <a:r>
              <a:rPr lang="en-US" noProof="0" dirty="0" smtClean="0"/>
              <a:t>CSE 465 </a:t>
            </a:r>
            <a:r>
              <a:rPr lang="en-US" dirty="0" smtClean="0"/>
              <a:t>– Information Assurance</a:t>
            </a:r>
          </a:p>
          <a:p>
            <a:r>
              <a:rPr lang="en-US" dirty="0" smtClean="0"/>
              <a:t>Fall 2017</a:t>
            </a:r>
          </a:p>
          <a:p>
            <a:endParaRPr lang="en-US" noProof="0" dirty="0" smtClean="0"/>
          </a:p>
          <a:p>
            <a:r>
              <a:rPr lang="en-US" dirty="0" smtClean="0"/>
              <a:t>Adam Doupé</a:t>
            </a:r>
          </a:p>
          <a:p>
            <a:r>
              <a:rPr lang="en-US" i="1" noProof="0" dirty="0" smtClean="0"/>
              <a:t>Arizona State University</a:t>
            </a:r>
            <a:endParaRPr lang="en-US" noProof="0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adamdoupe.com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81389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362877"/>
          <a:ext cx="8229600" cy="5763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76448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Uniform Resource Identifier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smtClean="0"/>
              <a:t>Essential meta-data to reach/find a resource</a:t>
            </a:r>
          </a:p>
          <a:p>
            <a:r>
              <a:rPr lang="en-US" noProof="0" smtClean="0"/>
              <a:t>Answers the following questions:</a:t>
            </a:r>
          </a:p>
          <a:p>
            <a:pPr lvl="1"/>
            <a:r>
              <a:rPr lang="en-US" noProof="0" smtClean="0"/>
              <a:t>Which server has it?</a:t>
            </a:r>
          </a:p>
          <a:p>
            <a:pPr lvl="1"/>
            <a:r>
              <a:rPr lang="en-US" noProof="0" smtClean="0"/>
              <a:t>How do I ask?</a:t>
            </a:r>
          </a:p>
          <a:p>
            <a:pPr lvl="1"/>
            <a:r>
              <a:rPr lang="en-US" noProof="0" smtClean="0"/>
              <a:t>How can the server locate the resource?</a:t>
            </a:r>
          </a:p>
          <a:p>
            <a:r>
              <a:rPr lang="en-US" noProof="0" smtClean="0"/>
              <a:t>Latest definition in RFC 3986 (January 2005)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6049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smtClean="0"/>
              <a:t>URI – Syntax 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noProof="0" smtClean="0">
                <a:latin typeface="Consolas"/>
                <a:cs typeface="Consolas"/>
              </a:rPr>
              <a:t>&lt;scheme&gt;:&lt;authority&gt;/&lt;path&gt;?&lt;query&gt;#&lt;fragment&gt;</a:t>
            </a:r>
          </a:p>
          <a:p>
            <a:pPr marL="0" indent="0">
              <a:buNone/>
            </a:pPr>
            <a:endParaRPr lang="en-US" sz="2400" noProof="0">
              <a:latin typeface="Consolas"/>
              <a:cs typeface="Consolas"/>
            </a:endParaRPr>
          </a:p>
          <a:p>
            <a:pPr marL="0" indent="0">
              <a:buNone/>
            </a:pPr>
            <a:endParaRPr lang="en-US" sz="2400" noProof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81284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URI – Syntax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noProof="0">
                <a:latin typeface="Consolas"/>
                <a:cs typeface="Consolas"/>
              </a:rPr>
              <a:t>&lt;scheme&gt;:&lt;authority&gt;/&lt;path&gt;?&lt;query&gt;#&lt;fragment&gt;</a:t>
            </a:r>
          </a:p>
          <a:p>
            <a:endParaRPr lang="en-US" noProof="0" smtClean="0"/>
          </a:p>
          <a:p>
            <a:r>
              <a:rPr lang="en-US" noProof="0" smtClean="0"/>
              <a:t>scheme</a:t>
            </a:r>
          </a:p>
          <a:p>
            <a:pPr lvl="1"/>
            <a:r>
              <a:rPr lang="en-US" noProof="0" smtClean="0"/>
              <a:t>The protocol to use to request the resource</a:t>
            </a:r>
          </a:p>
          <a:p>
            <a:r>
              <a:rPr lang="en-US" noProof="0" smtClean="0"/>
              <a:t>authority</a:t>
            </a:r>
          </a:p>
          <a:p>
            <a:pPr lvl="1"/>
            <a:r>
              <a:rPr lang="en-US" noProof="0" smtClean="0"/>
              <a:t>The entity that controls the interpretation of the rest of the URI</a:t>
            </a:r>
          </a:p>
          <a:p>
            <a:pPr lvl="1"/>
            <a:r>
              <a:rPr lang="en-US" noProof="0" smtClean="0"/>
              <a:t>Usually a server name</a:t>
            </a:r>
          </a:p>
          <a:p>
            <a:pPr lvl="2"/>
            <a:r>
              <a:rPr lang="en-US" noProof="0" smtClean="0"/>
              <a:t>&lt;username&gt;@&lt;host&gt;:&lt;port&gt;</a:t>
            </a:r>
          </a:p>
          <a:p>
            <a:r>
              <a:rPr lang="en-US" noProof="0" smtClean="0"/>
              <a:t>path</a:t>
            </a:r>
          </a:p>
          <a:p>
            <a:pPr lvl="1"/>
            <a:r>
              <a:rPr lang="en-US" noProof="0" smtClean="0"/>
              <a:t>Usually a hierarchical pathname composed of “/” separated strings</a:t>
            </a:r>
          </a:p>
          <a:p>
            <a:r>
              <a:rPr lang="en-US" noProof="0" smtClean="0"/>
              <a:t>query</a:t>
            </a:r>
          </a:p>
          <a:p>
            <a:pPr lvl="1"/>
            <a:r>
              <a:rPr lang="en-US" noProof="0" smtClean="0"/>
              <a:t>Used to pass non-hierarchical data</a:t>
            </a:r>
          </a:p>
          <a:p>
            <a:r>
              <a:rPr lang="en-US" noProof="0" smtClean="0"/>
              <a:t>fragment</a:t>
            </a:r>
          </a:p>
          <a:p>
            <a:pPr lvl="1"/>
            <a:r>
              <a:rPr lang="en-US" noProof="0" smtClean="0"/>
              <a:t>Used to identify a subsection or subresource of the resource</a:t>
            </a:r>
          </a:p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20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smtClean="0"/>
              <a:t>URI – Syntax 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noProof="0" smtClean="0">
                <a:latin typeface="Consolas"/>
                <a:cs typeface="Consolas"/>
              </a:rPr>
              <a:t>&lt;scheme&gt;:&lt;authority&gt;/&lt;path&gt;?&lt;query&gt;#&lt;fragment&gt;</a:t>
            </a:r>
          </a:p>
          <a:p>
            <a:pPr marL="0" indent="0">
              <a:buNone/>
            </a:pPr>
            <a:endParaRPr lang="en-US" sz="2400" noProof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sz="2400" noProof="0" smtClean="0">
                <a:latin typeface="Consolas"/>
                <a:cs typeface="Consolas"/>
              </a:rPr>
              <a:t>Examples:</a:t>
            </a:r>
          </a:p>
          <a:p>
            <a:pPr marL="0" indent="0">
              <a:buNone/>
            </a:pPr>
            <a:r>
              <a:rPr lang="en-US" sz="2400" noProof="0">
                <a:latin typeface="Consolas"/>
                <a:cs typeface="Consolas"/>
              </a:rPr>
              <a:t>foo://example.com:8042/over/there</a:t>
            </a:r>
            <a:r>
              <a:rPr lang="en-US" sz="2400" noProof="0" smtClean="0">
                <a:latin typeface="Consolas"/>
                <a:cs typeface="Consolas"/>
              </a:rPr>
              <a:t>?test=bar#nose</a:t>
            </a:r>
          </a:p>
          <a:p>
            <a:pPr marL="0" indent="0">
              <a:buNone/>
            </a:pPr>
            <a:endParaRPr lang="en-US" sz="2400" noProof="0" smtClean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sz="2400" noProof="0">
                <a:latin typeface="Consolas"/>
                <a:cs typeface="Consolas"/>
              </a:rPr>
              <a:t>ftp://ftp.ietf.org/rfc/rfc1808.</a:t>
            </a:r>
            <a:r>
              <a:rPr lang="en-US" sz="2400" noProof="0" smtClean="0">
                <a:latin typeface="Consolas"/>
                <a:cs typeface="Consolas"/>
              </a:rPr>
              <a:t>txt</a:t>
            </a:r>
          </a:p>
          <a:p>
            <a:pPr marL="0" indent="0">
              <a:buNone/>
            </a:pPr>
            <a:endParaRPr lang="en-US" sz="2400" noProof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sz="2400" noProof="0" smtClean="0">
                <a:latin typeface="Consolas"/>
                <a:cs typeface="Consolas"/>
              </a:rPr>
              <a:t>mailto:doupe@asu.edu</a:t>
            </a:r>
          </a:p>
          <a:p>
            <a:pPr marL="0" indent="0">
              <a:buNone/>
            </a:pPr>
            <a:endParaRPr lang="en-US" sz="2400" noProof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sz="2400" noProof="0" smtClean="0">
                <a:latin typeface="Consolas"/>
                <a:cs typeface="Consolas"/>
              </a:rPr>
              <a:t>https://example.com/test/example:1.html?/adam</a:t>
            </a:r>
            <a:endParaRPr lang="en-US" sz="2400" noProof="0">
              <a:latin typeface="Consolas"/>
              <a:cs typeface="Consolas"/>
            </a:endParaRPr>
          </a:p>
          <a:p>
            <a:pPr marL="0" indent="0">
              <a:buNone/>
            </a:pPr>
            <a:endParaRPr lang="en-US" sz="2400" noProof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2442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URI – </a:t>
            </a:r>
            <a:r>
              <a:rPr lang="en-US" noProof="0" smtClean="0"/>
              <a:t>Reserved Characters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0078"/>
            <a:ext cx="4106078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noProof="0" smtClean="0">
                <a:latin typeface="Consolas"/>
                <a:cs typeface="Consolas"/>
              </a:rPr>
              <a:t>:</a:t>
            </a:r>
          </a:p>
          <a:p>
            <a:pPr marL="0" indent="0">
              <a:buNone/>
            </a:pPr>
            <a:r>
              <a:rPr lang="en-US" noProof="0" smtClean="0">
                <a:latin typeface="Consolas"/>
                <a:cs typeface="Consolas"/>
              </a:rPr>
              <a:t>/</a:t>
            </a:r>
          </a:p>
          <a:p>
            <a:pPr marL="0" indent="0">
              <a:buNone/>
            </a:pPr>
            <a:r>
              <a:rPr lang="en-US" noProof="0" smtClean="0">
                <a:latin typeface="Consolas"/>
                <a:cs typeface="Consolas"/>
              </a:rPr>
              <a:t>?</a:t>
            </a:r>
          </a:p>
          <a:p>
            <a:pPr marL="0" indent="0">
              <a:buNone/>
            </a:pPr>
            <a:r>
              <a:rPr lang="en-US" noProof="0" smtClean="0">
                <a:latin typeface="Consolas"/>
                <a:cs typeface="Consolas"/>
              </a:rPr>
              <a:t>#</a:t>
            </a:r>
          </a:p>
          <a:p>
            <a:pPr marL="0" indent="0">
              <a:buNone/>
            </a:pPr>
            <a:r>
              <a:rPr lang="en-US" noProof="0" smtClean="0">
                <a:latin typeface="Consolas"/>
                <a:cs typeface="Consolas"/>
              </a:rPr>
              <a:t>[</a:t>
            </a:r>
          </a:p>
          <a:p>
            <a:pPr marL="0" indent="0">
              <a:buNone/>
            </a:pPr>
            <a:r>
              <a:rPr lang="en-US" noProof="0" smtClean="0">
                <a:latin typeface="Consolas"/>
                <a:cs typeface="Consolas"/>
              </a:rPr>
              <a:t>]</a:t>
            </a:r>
          </a:p>
          <a:p>
            <a:pPr marL="0" indent="0">
              <a:buNone/>
            </a:pPr>
            <a:r>
              <a:rPr lang="en-US" noProof="0" smtClean="0">
                <a:latin typeface="Consolas"/>
                <a:cs typeface="Consolas"/>
              </a:rPr>
              <a:t>@</a:t>
            </a:r>
          </a:p>
          <a:p>
            <a:pPr marL="0" indent="0">
              <a:buNone/>
            </a:pPr>
            <a:r>
              <a:rPr lang="en-US" noProof="0" smtClean="0">
                <a:latin typeface="Consolas"/>
                <a:cs typeface="Consolas"/>
              </a:rPr>
              <a:t>!</a:t>
            </a:r>
          </a:p>
          <a:p>
            <a:pPr marL="0" indent="0">
              <a:buNone/>
            </a:pPr>
            <a:r>
              <a:rPr lang="en-US" noProof="0" smtClean="0">
                <a:latin typeface="Consolas"/>
                <a:cs typeface="Consolas"/>
              </a:rPr>
              <a:t>$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63278" y="1650078"/>
            <a:ext cx="4106078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latin typeface="Consolas"/>
                <a:cs typeface="Consolas"/>
              </a:rPr>
              <a:t>&amp;</a:t>
            </a:r>
          </a:p>
          <a:p>
            <a:pPr marL="0" indent="0">
              <a:buFont typeface="Arial"/>
              <a:buNone/>
            </a:pPr>
            <a:r>
              <a:rPr lang="en-US" dirty="0" smtClean="0">
                <a:latin typeface="Consolas"/>
                <a:cs typeface="Consolas"/>
              </a:rPr>
              <a:t>‘</a:t>
            </a:r>
          </a:p>
          <a:p>
            <a:pPr marL="0" indent="0">
              <a:buFont typeface="Arial"/>
              <a:buNone/>
            </a:pPr>
            <a:r>
              <a:rPr lang="en-US" dirty="0" smtClean="0">
                <a:latin typeface="Consolas"/>
                <a:cs typeface="Consolas"/>
              </a:rPr>
              <a:t>(</a:t>
            </a:r>
          </a:p>
          <a:p>
            <a:pPr marL="0" indent="0">
              <a:buFont typeface="Arial"/>
              <a:buNone/>
            </a:pPr>
            <a:r>
              <a:rPr lang="en-US" dirty="0" smtClean="0">
                <a:latin typeface="Consolas"/>
                <a:cs typeface="Consolas"/>
              </a:rPr>
              <a:t>)</a:t>
            </a:r>
          </a:p>
          <a:p>
            <a:pPr marL="0" indent="0">
              <a:buFont typeface="Arial"/>
              <a:buNone/>
            </a:pPr>
            <a:r>
              <a:rPr lang="en-US" dirty="0" smtClean="0">
                <a:latin typeface="Consolas"/>
                <a:cs typeface="Consolas"/>
              </a:rPr>
              <a:t>*</a:t>
            </a:r>
          </a:p>
          <a:p>
            <a:pPr marL="0" indent="0">
              <a:buFont typeface="Arial"/>
              <a:buNone/>
            </a:pPr>
            <a:r>
              <a:rPr lang="en-US" dirty="0" smtClean="0">
                <a:latin typeface="Consolas"/>
                <a:cs typeface="Consolas"/>
              </a:rPr>
              <a:t>+</a:t>
            </a:r>
          </a:p>
          <a:p>
            <a:pPr marL="0" indent="0">
              <a:buFont typeface="Arial"/>
              <a:buNone/>
            </a:pPr>
            <a:r>
              <a:rPr lang="en-US" dirty="0" smtClean="0">
                <a:latin typeface="Consolas"/>
                <a:cs typeface="Consolas"/>
              </a:rPr>
              <a:t>,</a:t>
            </a:r>
          </a:p>
          <a:p>
            <a:pPr marL="0" indent="0">
              <a:buFont typeface="Arial"/>
              <a:buNone/>
            </a:pPr>
            <a:r>
              <a:rPr lang="en-US" dirty="0" smtClean="0">
                <a:latin typeface="Consolas"/>
                <a:cs typeface="Consolas"/>
              </a:rPr>
              <a:t>;</a:t>
            </a:r>
          </a:p>
          <a:p>
            <a:pPr marL="0" indent="0">
              <a:buFont typeface="Arial"/>
              <a:buNone/>
            </a:pPr>
            <a:r>
              <a:rPr lang="en-US" dirty="0" smtClean="0">
                <a:latin typeface="Consolas"/>
                <a:cs typeface="Consolas"/>
              </a:rPr>
              <a:t>=</a:t>
            </a:r>
            <a:endParaRPr lang="en-US" dirty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61730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URI – Percent Encoding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smtClean="0"/>
              <a:t>Must be </a:t>
            </a:r>
            <a:r>
              <a:rPr lang="en-US" noProof="0"/>
              <a:t>u</a:t>
            </a:r>
            <a:r>
              <a:rPr lang="en-US" noProof="0" smtClean="0"/>
              <a:t>sed to encode anything that is </a:t>
            </a:r>
            <a:r>
              <a:rPr lang="en-US" b="1" noProof="0" smtClean="0"/>
              <a:t>not</a:t>
            </a:r>
            <a:r>
              <a:rPr lang="en-US" noProof="0" smtClean="0"/>
              <a:t> of the following:</a:t>
            </a:r>
            <a:br>
              <a:rPr lang="en-US" noProof="0" smtClean="0"/>
            </a:br>
            <a:r>
              <a:rPr lang="en-US" noProof="0" smtClean="0"/>
              <a:t>Alpha [</a:t>
            </a:r>
            <a:r>
              <a:rPr lang="en-US" noProof="0" smtClean="0">
                <a:latin typeface="Consolas"/>
                <a:cs typeface="Consolas"/>
              </a:rPr>
              <a:t>a-zA-Z</a:t>
            </a:r>
            <a:r>
              <a:rPr lang="en-US" noProof="0" smtClean="0"/>
              <a:t>]</a:t>
            </a:r>
            <a:br>
              <a:rPr lang="en-US" noProof="0" smtClean="0"/>
            </a:br>
            <a:r>
              <a:rPr lang="en-US" noProof="0" smtClean="0"/>
              <a:t>Digit [</a:t>
            </a:r>
            <a:r>
              <a:rPr lang="en-US" noProof="0" smtClean="0">
                <a:latin typeface="Consolas"/>
                <a:cs typeface="Consolas"/>
              </a:rPr>
              <a:t>0-9</a:t>
            </a:r>
            <a:r>
              <a:rPr lang="en-US" noProof="0" smtClean="0"/>
              <a:t>]</a:t>
            </a:r>
            <a:br>
              <a:rPr lang="en-US" noProof="0" smtClean="0"/>
            </a:br>
            <a:r>
              <a:rPr lang="en-US" noProof="0" smtClean="0">
                <a:latin typeface="Consolas"/>
                <a:cs typeface="Consolas"/>
              </a:rPr>
              <a:t>- </a:t>
            </a:r>
            <a:r>
              <a:rPr lang="en-US" noProof="0">
                <a:latin typeface="Consolas"/>
                <a:cs typeface="Consolas"/>
              </a:rPr>
              <a:t/>
            </a:r>
            <a:br>
              <a:rPr lang="en-US" noProof="0">
                <a:latin typeface="Consolas"/>
                <a:cs typeface="Consolas"/>
              </a:rPr>
            </a:br>
            <a:r>
              <a:rPr lang="en-US" noProof="0" smtClean="0">
                <a:latin typeface="Consolas"/>
                <a:cs typeface="Consolas"/>
              </a:rPr>
              <a:t>. </a:t>
            </a:r>
            <a:br>
              <a:rPr lang="en-US" noProof="0" smtClean="0">
                <a:latin typeface="Consolas"/>
                <a:cs typeface="Consolas"/>
              </a:rPr>
            </a:br>
            <a:r>
              <a:rPr lang="en-US" noProof="0" smtClean="0">
                <a:latin typeface="Consolas"/>
                <a:cs typeface="Consolas"/>
              </a:rPr>
              <a:t>_ </a:t>
            </a:r>
            <a:r>
              <a:rPr lang="en-US" noProof="0">
                <a:latin typeface="Consolas"/>
                <a:cs typeface="Consolas"/>
              </a:rPr>
              <a:t/>
            </a:r>
            <a:br>
              <a:rPr lang="en-US" noProof="0">
                <a:latin typeface="Consolas"/>
                <a:cs typeface="Consolas"/>
              </a:rPr>
            </a:br>
            <a:r>
              <a:rPr lang="en-US" noProof="0" smtClean="0">
                <a:latin typeface="Consolas"/>
                <a:cs typeface="Consolas"/>
              </a:rPr>
              <a:t>~</a:t>
            </a:r>
            <a:endParaRPr lang="en-US" noProof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32599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URI – Percent Encoding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noProof="0" smtClean="0"/>
              <a:t>Encode a byte outside the range with percent sign (%) followed by hexadecimal representation of byte</a:t>
            </a:r>
          </a:p>
          <a:p>
            <a:pPr lvl="1"/>
            <a:r>
              <a:rPr lang="en-US" noProof="0" smtClean="0"/>
              <a:t>&amp; -&gt; %26</a:t>
            </a:r>
          </a:p>
          <a:p>
            <a:pPr lvl="1"/>
            <a:r>
              <a:rPr lang="en-US" noProof="0" smtClean="0"/>
              <a:t>% -&gt; %25</a:t>
            </a:r>
          </a:p>
          <a:p>
            <a:pPr lvl="1"/>
            <a:r>
              <a:rPr lang="en-US" noProof="0" smtClean="0"/>
              <a:t>&lt;space&gt; -&gt; %20</a:t>
            </a:r>
          </a:p>
          <a:p>
            <a:pPr lvl="1"/>
            <a:r>
              <a:rPr lang="en-US" noProof="0" smtClean="0"/>
              <a:t>…</a:t>
            </a:r>
            <a:endParaRPr lang="en-US" noProof="0"/>
          </a:p>
          <a:p>
            <a:r>
              <a:rPr lang="en-US" noProof="0" smtClean="0"/>
              <a:t>Let’s fix our previous example:</a:t>
            </a:r>
          </a:p>
          <a:p>
            <a:pPr lvl="1"/>
            <a:r>
              <a:rPr lang="en-US" noProof="0">
                <a:latin typeface="Consolas"/>
                <a:cs typeface="Consolas"/>
              </a:rPr>
              <a:t>https://example.com/test/example:1.html?/</a:t>
            </a:r>
            <a:r>
              <a:rPr lang="en-US" noProof="0" smtClean="0">
                <a:latin typeface="Consolas"/>
                <a:cs typeface="Consolas"/>
              </a:rPr>
              <a:t>adam</a:t>
            </a:r>
            <a:endParaRPr lang="en-US" noProof="0" smtClean="0"/>
          </a:p>
          <a:p>
            <a:pPr lvl="1"/>
            <a:r>
              <a:rPr lang="en-US" noProof="0">
                <a:latin typeface="Consolas"/>
                <a:cs typeface="Consolas"/>
              </a:rPr>
              <a:t>https://example.com/test/</a:t>
            </a:r>
            <a:r>
              <a:rPr lang="en-US" noProof="0" smtClean="0">
                <a:latin typeface="Consolas"/>
                <a:cs typeface="Consolas"/>
              </a:rPr>
              <a:t>example%3A1</a:t>
            </a:r>
            <a:r>
              <a:rPr lang="en-US" noProof="0">
                <a:latin typeface="Consolas"/>
                <a:cs typeface="Consolas"/>
              </a:rPr>
              <a:t>.html</a:t>
            </a:r>
            <a:r>
              <a:rPr lang="en-US" noProof="0" smtClean="0">
                <a:latin typeface="Consolas"/>
                <a:cs typeface="Consolas"/>
              </a:rPr>
              <a:t>?%2Fadam</a:t>
            </a:r>
            <a:endParaRPr lang="en-US" noProof="0">
              <a:latin typeface="Consolas"/>
              <a:cs typeface="Consola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47945" y="2592579"/>
            <a:ext cx="644386" cy="39885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89925" y="2991437"/>
            <a:ext cx="644386" cy="39885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87490" y="3390295"/>
            <a:ext cx="644386" cy="39885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9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Hypertext Transport Protocol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noProof="0" smtClean="0"/>
              <a:t>Protocol for how a web client can request a resource from a web server</a:t>
            </a:r>
          </a:p>
          <a:p>
            <a:r>
              <a:rPr lang="en-US" noProof="0" smtClean="0"/>
              <a:t>Based on TCP, uses port 80 by default</a:t>
            </a:r>
          </a:p>
          <a:p>
            <a:r>
              <a:rPr lang="en-US" noProof="0" smtClean="0"/>
              <a:t>Version 1.0</a:t>
            </a:r>
          </a:p>
          <a:p>
            <a:pPr lvl="1"/>
            <a:r>
              <a:rPr lang="en-US" noProof="0"/>
              <a:t>Defined in RFC </a:t>
            </a:r>
            <a:r>
              <a:rPr lang="en-US" noProof="0" smtClean="0"/>
              <a:t>1945 (May 1996)</a:t>
            </a:r>
          </a:p>
          <a:p>
            <a:r>
              <a:rPr lang="en-US" noProof="0" smtClean="0"/>
              <a:t>Version 1.1</a:t>
            </a:r>
          </a:p>
          <a:p>
            <a:pPr lvl="1"/>
            <a:r>
              <a:rPr lang="en-US" noProof="0" smtClean="0"/>
              <a:t>Defined in RFC 2616 (June 1999)</a:t>
            </a:r>
          </a:p>
          <a:p>
            <a:r>
              <a:rPr lang="en-US" noProof="0" smtClean="0"/>
              <a:t>Version 2.0</a:t>
            </a:r>
          </a:p>
          <a:p>
            <a:pPr lvl="1"/>
            <a:r>
              <a:rPr lang="en-US" noProof="0" smtClean="0"/>
              <a:t>Based on SPDY, still under discussion</a:t>
            </a:r>
          </a:p>
        </p:txBody>
      </p:sp>
    </p:spTree>
    <p:extLst>
      <p:ext uri="{BB962C8B-B14F-4D97-AF65-F5344CB8AC3E}">
        <p14:creationId xmlns:p14="http://schemas.microsoft.com/office/powerpoint/2010/main" val="91505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HTTP – Overview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smtClean="0"/>
              <a:t>Client</a:t>
            </a:r>
          </a:p>
          <a:p>
            <a:pPr lvl="1"/>
            <a:r>
              <a:rPr lang="en-US" noProof="0" smtClean="0"/>
              <a:t>Opens TCP connection to the server</a:t>
            </a:r>
          </a:p>
          <a:p>
            <a:pPr lvl="1"/>
            <a:r>
              <a:rPr lang="en-US" noProof="0" smtClean="0"/>
              <a:t>Sends request to the server</a:t>
            </a:r>
          </a:p>
          <a:p>
            <a:r>
              <a:rPr lang="en-US" noProof="0" smtClean="0"/>
              <a:t>Server</a:t>
            </a:r>
          </a:p>
          <a:p>
            <a:pPr lvl="1"/>
            <a:r>
              <a:rPr lang="en-US" noProof="0" smtClean="0"/>
              <a:t>Listens for incoming TCP connections</a:t>
            </a:r>
          </a:p>
          <a:p>
            <a:pPr lvl="1"/>
            <a:r>
              <a:rPr lang="en-US" noProof="0" smtClean="0"/>
              <a:t>Reads request</a:t>
            </a:r>
          </a:p>
          <a:p>
            <a:pPr lvl="1"/>
            <a:r>
              <a:rPr lang="en-US" noProof="0" smtClean="0"/>
              <a:t>Sends response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8159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pic>
        <p:nvPicPr>
          <p:cNvPr id="6" name="Content Placeholder 4" descr="first_www_browser_9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40" r="-16840"/>
          <a:stretch>
            <a:fillRect/>
          </a:stretch>
        </p:blipFill>
        <p:spPr>
          <a:xfrm>
            <a:off x="-774700" y="231532"/>
            <a:ext cx="10617200" cy="583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4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HTTP – Overview </a:t>
            </a:r>
            <a:endParaRPr lang="en-US" noProof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372" y="2577715"/>
            <a:ext cx="1817428" cy="1817428"/>
          </a:xfrm>
          <a:prstGeom prst="rect">
            <a:avLst/>
          </a:prstGeom>
        </p:spPr>
      </p:pic>
      <p:pic>
        <p:nvPicPr>
          <p:cNvPr id="6" name="Picture 5" descr="skd188256sd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30" y="2853249"/>
            <a:ext cx="2106285" cy="1805139"/>
          </a:xfrm>
          <a:prstGeom prst="rect">
            <a:avLst/>
          </a:prstGeom>
        </p:spPr>
      </p:pic>
      <p:pic>
        <p:nvPicPr>
          <p:cNvPr id="7" name="Picture 6" descr="firefo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09" y="3001135"/>
            <a:ext cx="810980" cy="72042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623186" y="3009767"/>
            <a:ext cx="5246186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623187" y="3383737"/>
            <a:ext cx="5246185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45045" y="2528279"/>
            <a:ext cx="220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nsolas"/>
                <a:cs typeface="Consolas"/>
              </a:rPr>
              <a:t>HTTP Request</a:t>
            </a:r>
            <a:endParaRPr lang="en-US" sz="2400" dirty="0">
              <a:latin typeface="Consolas"/>
              <a:cs typeface="Consola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24130" y="3490722"/>
            <a:ext cx="235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nsolas"/>
                <a:cs typeface="Consolas"/>
              </a:rPr>
              <a:t>HTTP Response</a:t>
            </a:r>
            <a:endParaRPr lang="en-US" sz="2400" dirty="0">
              <a:latin typeface="Consolas"/>
              <a:cs typeface="Consola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76846" y="4427555"/>
            <a:ext cx="180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nsolas"/>
                <a:cs typeface="Consolas"/>
              </a:rPr>
              <a:t>Server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4579955"/>
            <a:ext cx="180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nsolas"/>
                <a:cs typeface="Consolas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193560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HTTP – Overview </a:t>
            </a:r>
            <a:endParaRPr lang="en-US" noProof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372" y="2577715"/>
            <a:ext cx="1817428" cy="181742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6930" y="2853249"/>
            <a:ext cx="2106285" cy="1805139"/>
            <a:chOff x="356930" y="2853249"/>
            <a:chExt cx="2106285" cy="1805139"/>
          </a:xfrm>
        </p:grpSpPr>
        <p:pic>
          <p:nvPicPr>
            <p:cNvPr id="6" name="Picture 5" descr="skd188256sdc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30" y="2853249"/>
              <a:ext cx="2106285" cy="1805139"/>
            </a:xfrm>
            <a:prstGeom prst="rect">
              <a:avLst/>
            </a:prstGeom>
          </p:spPr>
        </p:pic>
        <p:pic>
          <p:nvPicPr>
            <p:cNvPr id="7" name="Picture 6" descr="firefox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09" y="3001135"/>
              <a:ext cx="810980" cy="72042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424" y="4220585"/>
            <a:ext cx="1817428" cy="18174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63215" y="5807180"/>
            <a:ext cx="180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nsolas"/>
                <a:cs typeface="Consolas"/>
              </a:rPr>
              <a:t>Firewall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150" y="4395143"/>
            <a:ext cx="1371600" cy="1371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92732" y="5991068"/>
            <a:ext cx="180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nsolas"/>
                <a:cs typeface="Consolas"/>
              </a:rPr>
              <a:t>Proxy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76846" y="4427555"/>
            <a:ext cx="180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nsolas"/>
                <a:cs typeface="Consolas"/>
              </a:rPr>
              <a:t>Server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" y="4579955"/>
            <a:ext cx="180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nsolas"/>
                <a:cs typeface="Consolas"/>
              </a:rPr>
              <a:t>Client</a:t>
            </a:r>
          </a:p>
        </p:txBody>
      </p:sp>
      <p:sp>
        <p:nvSpPr>
          <p:cNvPr id="5" name="Oval 4"/>
          <p:cNvSpPr/>
          <p:nvPr/>
        </p:nvSpPr>
        <p:spPr>
          <a:xfrm>
            <a:off x="5895243" y="5113589"/>
            <a:ext cx="1605595" cy="877479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Cache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088558" y="4220585"/>
            <a:ext cx="766154" cy="523729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999350" y="5041620"/>
            <a:ext cx="1037074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392815" y="3721555"/>
            <a:ext cx="660003" cy="93683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6408778" y="4134772"/>
            <a:ext cx="660003" cy="93683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999351" y="5351049"/>
            <a:ext cx="1037073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1768451" y="4431138"/>
            <a:ext cx="907840" cy="640467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965654" y="3347512"/>
            <a:ext cx="881513" cy="481759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Cache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7326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5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Requests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smtClean="0"/>
              <a:t>An HTTP request consists of:</a:t>
            </a:r>
          </a:p>
          <a:p>
            <a:pPr lvl="1"/>
            <a:r>
              <a:rPr lang="en-US" noProof="0" smtClean="0"/>
              <a:t>method</a:t>
            </a:r>
          </a:p>
          <a:p>
            <a:pPr lvl="1"/>
            <a:r>
              <a:rPr lang="en-US" noProof="0" smtClean="0"/>
              <a:t>resource (derived from the URI)</a:t>
            </a:r>
          </a:p>
          <a:p>
            <a:pPr lvl="1"/>
            <a:r>
              <a:rPr lang="en-US" noProof="0" smtClean="0"/>
              <a:t>protocol version</a:t>
            </a:r>
          </a:p>
          <a:p>
            <a:pPr lvl="1"/>
            <a:r>
              <a:rPr lang="en-US" noProof="0" smtClean="0"/>
              <a:t>client information</a:t>
            </a:r>
          </a:p>
          <a:p>
            <a:pPr lvl="1"/>
            <a:r>
              <a:rPr lang="en-US" noProof="0" smtClean="0"/>
              <a:t>body (optional)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2309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Requests – Syntax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smtClean="0"/>
              <a:t>Start line, followed by headers, followed by body</a:t>
            </a:r>
          </a:p>
          <a:p>
            <a:pPr lvl="1"/>
            <a:r>
              <a:rPr lang="en-US" noProof="0" smtClean="0"/>
              <a:t>Each line separated by CRLF</a:t>
            </a:r>
          </a:p>
          <a:p>
            <a:r>
              <a:rPr lang="en-US" noProof="0" smtClean="0"/>
              <a:t>Headers separated by body via empty line (just CRLF)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0474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Requests – Methods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noProof="0" smtClean="0"/>
              <a:t>The method that that client wants applied to the resource</a:t>
            </a:r>
          </a:p>
          <a:p>
            <a:r>
              <a:rPr lang="en-US" noProof="0" smtClean="0"/>
              <a:t>Common methods</a:t>
            </a:r>
          </a:p>
          <a:p>
            <a:pPr lvl="2"/>
            <a:r>
              <a:rPr lang="en-US" noProof="0" smtClean="0"/>
              <a:t>GET – Request transfer of the entity referred to by the URI</a:t>
            </a:r>
          </a:p>
          <a:p>
            <a:pPr lvl="2"/>
            <a:r>
              <a:rPr lang="en-US" noProof="0" smtClean="0"/>
              <a:t>POST – Ask the server to process the included body as “data” associated with the resource identified by the URI</a:t>
            </a:r>
          </a:p>
          <a:p>
            <a:pPr lvl="2"/>
            <a:r>
              <a:rPr lang="en-US" noProof="0" smtClean="0"/>
              <a:t>PUT – Request that the enclosed entity be stored under the supplied URI</a:t>
            </a:r>
          </a:p>
          <a:p>
            <a:pPr lvl="2"/>
            <a:r>
              <a:rPr lang="en-US" noProof="0" smtClean="0"/>
              <a:t>HEAD – Identical to GET except server </a:t>
            </a:r>
            <a:r>
              <a:rPr lang="en-US" b="1" noProof="0" smtClean="0"/>
              <a:t>must not </a:t>
            </a:r>
            <a:r>
              <a:rPr lang="en-US" noProof="0" smtClean="0"/>
              <a:t>return a body</a:t>
            </a:r>
            <a:endParaRPr lang="en-US" b="1" noProof="0" smtClean="0"/>
          </a:p>
          <a:p>
            <a:pPr lvl="1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486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Requests – Methods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noProof="0" smtClean="0"/>
              <a:t>OPTIONS – Request information about the communication options available on the request/response chain identified by the URL</a:t>
            </a:r>
          </a:p>
          <a:p>
            <a:r>
              <a:rPr lang="en-US" noProof="0" smtClean="0"/>
              <a:t>DELETE – Request that the server delete the resource identified by the URI</a:t>
            </a:r>
          </a:p>
          <a:p>
            <a:r>
              <a:rPr lang="en-US" noProof="0" smtClean="0"/>
              <a:t>TRACE – used to invoke a remote, application-layer loop-back of the </a:t>
            </a:r>
            <a:r>
              <a:rPr lang="en-US" noProof="0"/>
              <a:t>request </a:t>
            </a:r>
            <a:r>
              <a:rPr lang="en-US" noProof="0" smtClean="0"/>
              <a:t>message</a:t>
            </a:r>
            <a:r>
              <a:rPr lang="en-US" noProof="0"/>
              <a:t> </a:t>
            </a:r>
            <a:r>
              <a:rPr lang="en-US" noProof="0" smtClean="0"/>
              <a:t>and the server should </a:t>
            </a:r>
            <a:r>
              <a:rPr lang="en-US" noProof="0"/>
              <a:t>reflect the message received back to the client as </a:t>
            </a:r>
            <a:r>
              <a:rPr lang="en-US" noProof="0" smtClean="0"/>
              <a:t>the body </a:t>
            </a:r>
            <a:r>
              <a:rPr lang="en-US" noProof="0"/>
              <a:t>of </a:t>
            </a:r>
            <a:r>
              <a:rPr lang="en-US" noProof="0" smtClean="0"/>
              <a:t>the response</a:t>
            </a:r>
          </a:p>
          <a:p>
            <a:r>
              <a:rPr lang="en-US" noProof="0" smtClean="0"/>
              <a:t>CONNECT – used with proxies</a:t>
            </a:r>
          </a:p>
          <a:p>
            <a:r>
              <a:rPr lang="en-US" noProof="0" smtClean="0"/>
              <a:t>… </a:t>
            </a:r>
          </a:p>
          <a:p>
            <a:pPr lvl="1"/>
            <a:r>
              <a:rPr lang="en-US" noProof="0" smtClean="0"/>
              <a:t>A webserver can define arbitrary extension methods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2604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Requests – Example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noProof="0" smtClean="0">
                <a:latin typeface="Consolas"/>
                <a:cs typeface="Consolas"/>
              </a:rPr>
              <a:t>GET </a:t>
            </a:r>
            <a:r>
              <a:rPr lang="en-US" noProof="0">
                <a:latin typeface="Consolas"/>
                <a:cs typeface="Consolas"/>
              </a:rPr>
              <a:t>/ HTTP/</a:t>
            </a:r>
            <a:r>
              <a:rPr lang="en-US" noProof="0" smtClean="0">
                <a:latin typeface="Consolas"/>
                <a:cs typeface="Consolas"/>
              </a:rPr>
              <a:t>1.1</a:t>
            </a:r>
            <a:endParaRPr lang="en-US" noProof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noProof="0" smtClean="0">
                <a:latin typeface="Consolas"/>
                <a:cs typeface="Consolas"/>
              </a:rPr>
              <a:t>User</a:t>
            </a:r>
            <a:r>
              <a:rPr lang="en-US" noProof="0">
                <a:latin typeface="Consolas"/>
                <a:cs typeface="Consolas"/>
              </a:rPr>
              <a:t>-Agent: curl/7.37.1</a:t>
            </a:r>
          </a:p>
          <a:p>
            <a:pPr marL="0" indent="0">
              <a:buNone/>
            </a:pPr>
            <a:r>
              <a:rPr lang="en-US" noProof="0" smtClean="0">
                <a:latin typeface="Consolas"/>
                <a:cs typeface="Consolas"/>
              </a:rPr>
              <a:t>Host</a:t>
            </a:r>
            <a:r>
              <a:rPr lang="en-US" noProof="0">
                <a:latin typeface="Consolas"/>
                <a:cs typeface="Consolas"/>
              </a:rPr>
              <a:t>: www.google.com</a:t>
            </a:r>
          </a:p>
          <a:p>
            <a:pPr marL="0" indent="0">
              <a:buNone/>
            </a:pPr>
            <a:r>
              <a:rPr lang="en-US" noProof="0" smtClean="0">
                <a:latin typeface="Consolas"/>
                <a:cs typeface="Consolas"/>
              </a:rPr>
              <a:t>Accept</a:t>
            </a:r>
            <a:r>
              <a:rPr lang="en-US" noProof="0">
                <a:latin typeface="Consolas"/>
                <a:cs typeface="Consolas"/>
              </a:rPr>
              <a:t>: */*</a:t>
            </a:r>
          </a:p>
          <a:p>
            <a:pPr marL="0" indent="0">
              <a:buNone/>
            </a:pPr>
            <a:endParaRPr lang="en-US" noProof="0">
              <a:latin typeface="Consolas"/>
              <a:cs typeface="Consolas"/>
            </a:endParaRPr>
          </a:p>
          <a:p>
            <a:pPr marL="0" indent="0">
              <a:buNone/>
            </a:pPr>
            <a:endParaRPr lang="en-US" noProof="0">
              <a:latin typeface="Consolas"/>
              <a:cs typeface="Consola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693388"/>
            <a:ext cx="839757" cy="468384"/>
          </a:xfrm>
          <a:prstGeom prst="rect">
            <a:avLst/>
          </a:prstGeom>
          <a:solidFill>
            <a:schemeClr val="accent2">
              <a:alpha val="0"/>
            </a:schemeClr>
          </a:solidFill>
          <a:ln w="38100" cmpd="sng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50997" y="1693388"/>
            <a:ext cx="387285" cy="468384"/>
          </a:xfrm>
          <a:prstGeom prst="rect">
            <a:avLst/>
          </a:prstGeom>
          <a:solidFill>
            <a:schemeClr val="accent2">
              <a:alpha val="0"/>
            </a:schemeClr>
          </a:solidFill>
          <a:ln w="38100" cmpd="sng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27633" y="1693388"/>
            <a:ext cx="1919132" cy="468384"/>
          </a:xfrm>
          <a:prstGeom prst="rect">
            <a:avLst/>
          </a:prstGeom>
          <a:solidFill>
            <a:schemeClr val="accent2">
              <a:alpha val="0"/>
            </a:schemeClr>
          </a:solidFill>
          <a:ln w="38100" cmpd="sng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199" y="2278144"/>
            <a:ext cx="5253015" cy="468384"/>
          </a:xfrm>
          <a:prstGeom prst="rect">
            <a:avLst/>
          </a:prstGeom>
          <a:solidFill>
            <a:schemeClr val="accent2">
              <a:alpha val="0"/>
            </a:schemeClr>
          </a:solidFill>
          <a:ln w="38100" cmpd="sng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3439372"/>
            <a:ext cx="2605061" cy="468384"/>
          </a:xfrm>
          <a:prstGeom prst="rect">
            <a:avLst/>
          </a:prstGeom>
          <a:solidFill>
            <a:schemeClr val="accent2">
              <a:alpha val="0"/>
            </a:schemeClr>
          </a:solidFill>
          <a:ln w="38100" cmpd="sng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199" y="2871181"/>
            <a:ext cx="4649571" cy="468384"/>
          </a:xfrm>
          <a:prstGeom prst="rect">
            <a:avLst/>
          </a:prstGeom>
          <a:solidFill>
            <a:schemeClr val="accent2">
              <a:alpha val="0"/>
            </a:schemeClr>
          </a:solidFill>
          <a:ln w="38100" cmpd="sng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5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Modern Requests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noProof="0" smtClean="0">
                <a:latin typeface="Consolas"/>
                <a:cs typeface="Consolas"/>
              </a:rPr>
              <a:t>GET </a:t>
            </a:r>
            <a:r>
              <a:rPr lang="en-US" noProof="0">
                <a:latin typeface="Consolas"/>
                <a:cs typeface="Consolas"/>
              </a:rPr>
              <a:t>/ HTTP/1.1</a:t>
            </a:r>
          </a:p>
          <a:p>
            <a:pPr marL="0" indent="0">
              <a:buNone/>
            </a:pPr>
            <a:r>
              <a:rPr lang="en-US" noProof="0" smtClean="0">
                <a:latin typeface="Consolas"/>
                <a:cs typeface="Consolas"/>
              </a:rPr>
              <a:t>Host</a:t>
            </a:r>
            <a:r>
              <a:rPr lang="en-US" noProof="0">
                <a:latin typeface="Consolas"/>
                <a:cs typeface="Consolas"/>
              </a:rPr>
              <a:t>: www.google.com</a:t>
            </a:r>
          </a:p>
          <a:p>
            <a:pPr marL="0" indent="0">
              <a:buNone/>
            </a:pPr>
            <a:r>
              <a:rPr lang="en-US" noProof="0" smtClean="0">
                <a:latin typeface="Consolas"/>
                <a:cs typeface="Consolas"/>
              </a:rPr>
              <a:t>Accept</a:t>
            </a:r>
            <a:r>
              <a:rPr lang="en-US" noProof="0">
                <a:latin typeface="Consolas"/>
                <a:cs typeface="Consolas"/>
              </a:rPr>
              <a:t>-Encoding: deflate, gzip</a:t>
            </a:r>
          </a:p>
          <a:p>
            <a:pPr marL="0" indent="0">
              <a:buNone/>
            </a:pPr>
            <a:r>
              <a:rPr lang="en-US" noProof="0" smtClean="0">
                <a:latin typeface="Consolas"/>
                <a:cs typeface="Consolas"/>
              </a:rPr>
              <a:t>Accept</a:t>
            </a:r>
            <a:r>
              <a:rPr lang="en-US" noProof="0">
                <a:latin typeface="Consolas"/>
                <a:cs typeface="Consolas"/>
              </a:rPr>
              <a:t>: text/html,application/xhtml+xml,application/xml;q=0.9,image/webp,*/*;q=0.8</a:t>
            </a:r>
          </a:p>
          <a:p>
            <a:pPr marL="0" indent="0">
              <a:buNone/>
            </a:pPr>
            <a:r>
              <a:rPr lang="en-US" noProof="0" smtClean="0">
                <a:latin typeface="Consolas"/>
                <a:cs typeface="Consolas"/>
              </a:rPr>
              <a:t>User</a:t>
            </a:r>
            <a:r>
              <a:rPr lang="en-US" noProof="0">
                <a:latin typeface="Consolas"/>
                <a:cs typeface="Consolas"/>
              </a:rPr>
              <a:t>-Agent: Mozilla/5.0 (Macintosh; Intel Mac OS X 10_10_1) AppleWebKit/537.36 (KHTML, like Gecko) Chrome/39.0.2171.95 Safari/</a:t>
            </a:r>
            <a:r>
              <a:rPr lang="en-US" noProof="0" smtClean="0">
                <a:latin typeface="Consolas"/>
                <a:cs typeface="Consolas"/>
              </a:rPr>
              <a:t>537.36</a:t>
            </a:r>
            <a:endParaRPr lang="en-US" noProof="0">
              <a:latin typeface="Consolas"/>
              <a:cs typeface="Consolas"/>
            </a:endParaRPr>
          </a:p>
          <a:p>
            <a:pPr marL="0" indent="0">
              <a:buNone/>
            </a:pPr>
            <a:endParaRPr lang="en-US" noProof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92383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Responses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smtClean="0"/>
              <a:t>An HTTP response consists of:</a:t>
            </a:r>
          </a:p>
          <a:p>
            <a:pPr lvl="1"/>
            <a:r>
              <a:rPr lang="en-US" noProof="0"/>
              <a:t>p</a:t>
            </a:r>
            <a:r>
              <a:rPr lang="en-US" noProof="0" smtClean="0"/>
              <a:t>rotocol version</a:t>
            </a:r>
          </a:p>
          <a:p>
            <a:pPr lvl="1"/>
            <a:r>
              <a:rPr lang="en-US" noProof="0"/>
              <a:t>s</a:t>
            </a:r>
            <a:r>
              <a:rPr lang="en-US" noProof="0" smtClean="0"/>
              <a:t>tatus </a:t>
            </a:r>
            <a:r>
              <a:rPr lang="en-US" noProof="0"/>
              <a:t>c</a:t>
            </a:r>
            <a:r>
              <a:rPr lang="en-US" noProof="0" smtClean="0"/>
              <a:t>ode</a:t>
            </a:r>
          </a:p>
          <a:p>
            <a:pPr lvl="1"/>
            <a:r>
              <a:rPr lang="en-US" noProof="0" smtClean="0"/>
              <a:t>short reason</a:t>
            </a:r>
          </a:p>
          <a:p>
            <a:pPr lvl="1"/>
            <a:r>
              <a:rPr lang="en-US" noProof="0" smtClean="0"/>
              <a:t>headers</a:t>
            </a:r>
          </a:p>
          <a:p>
            <a:pPr lvl="1"/>
            <a:r>
              <a:rPr lang="en-US" noProof="0" smtClean="0"/>
              <a:t>body</a:t>
            </a:r>
          </a:p>
          <a:p>
            <a:pPr lvl="1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0781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Responses – Syntax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smtClean="0"/>
              <a:t>Status </a:t>
            </a:r>
            <a:r>
              <a:rPr lang="en-US" noProof="0"/>
              <a:t>line, followed by headers, followed by body</a:t>
            </a:r>
          </a:p>
          <a:p>
            <a:pPr lvl="1"/>
            <a:r>
              <a:rPr lang="en-US" noProof="0"/>
              <a:t>Each line separated by CRLF</a:t>
            </a:r>
          </a:p>
          <a:p>
            <a:r>
              <a:rPr lang="en-US" noProof="0"/>
              <a:t>Headers separated by body via empty line (just CRLF</a:t>
            </a:r>
            <a:r>
              <a:rPr lang="en-US" noProof="0" smtClean="0"/>
              <a:t>)</a:t>
            </a:r>
          </a:p>
          <a:p>
            <a:r>
              <a:rPr lang="en-US" noProof="0" smtClean="0"/>
              <a:t>Almost the same overall structure as request</a:t>
            </a:r>
          </a:p>
        </p:txBody>
      </p:sp>
    </p:spTree>
    <p:extLst>
      <p:ext uri="{BB962C8B-B14F-4D97-AF65-F5344CB8AC3E}">
        <p14:creationId xmlns:p14="http://schemas.microsoft.com/office/powerpoint/2010/main" val="47159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 descr="first_web_page_9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0" t="12052" r="-7742" b="4257"/>
          <a:stretch/>
        </p:blipFill>
        <p:spPr>
          <a:xfrm>
            <a:off x="-420317" y="749300"/>
            <a:ext cx="9776799" cy="537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8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Responses – Status Codes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noProof="0" smtClean="0"/>
              <a:t>1XX – Informational: request received, continuing to process</a:t>
            </a:r>
          </a:p>
          <a:p>
            <a:r>
              <a:rPr lang="en-US" noProof="0" smtClean="0"/>
              <a:t>2XX – Successful: request received, understood, and accepted</a:t>
            </a:r>
          </a:p>
          <a:p>
            <a:r>
              <a:rPr lang="en-US" noProof="0" smtClean="0"/>
              <a:t>3XX – Redirection: user agent needs to take further action to fulfill the request</a:t>
            </a:r>
          </a:p>
          <a:p>
            <a:r>
              <a:rPr lang="en-US" noProof="0" smtClean="0"/>
              <a:t>4XX – Client error: request cannot be fulfilled or error in request</a:t>
            </a:r>
          </a:p>
          <a:p>
            <a:r>
              <a:rPr lang="en-US" noProof="0" smtClean="0"/>
              <a:t>5XX – </a:t>
            </a:r>
            <a:r>
              <a:rPr lang="en-US" noProof="0"/>
              <a:t>Server error: the server is aware that it has erred or is incapable </a:t>
            </a:r>
            <a:r>
              <a:rPr lang="en-US" noProof="0" smtClean="0"/>
              <a:t>of performing </a:t>
            </a:r>
            <a:r>
              <a:rPr lang="en-US" noProof="0"/>
              <a:t>the request</a:t>
            </a:r>
          </a:p>
        </p:txBody>
      </p:sp>
    </p:spTree>
    <p:extLst>
      <p:ext uri="{BB962C8B-B14F-4D97-AF65-F5344CB8AC3E}">
        <p14:creationId xmlns:p14="http://schemas.microsoft.com/office/powerpoint/2010/main" val="190859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Responses – Status Codes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smtClean="0">
                <a:latin typeface="Consolas"/>
                <a:cs typeface="Consolas"/>
              </a:rPr>
              <a:t>"200"   ; OK</a:t>
            </a:r>
          </a:p>
          <a:p>
            <a:r>
              <a:rPr lang="en-US" noProof="0" smtClean="0">
                <a:latin typeface="Consolas"/>
                <a:cs typeface="Consolas"/>
              </a:rPr>
              <a:t>"201"   ; Created</a:t>
            </a:r>
          </a:p>
          <a:p>
            <a:r>
              <a:rPr lang="en-US" noProof="0" smtClean="0">
                <a:latin typeface="Consolas"/>
                <a:cs typeface="Consolas"/>
              </a:rPr>
              <a:t>"202"   ; Accepted</a:t>
            </a:r>
          </a:p>
          <a:p>
            <a:r>
              <a:rPr lang="en-US" noProof="0" smtClean="0">
                <a:latin typeface="Consolas"/>
                <a:cs typeface="Consolas"/>
              </a:rPr>
              <a:t>"204"   ; No Content</a:t>
            </a:r>
          </a:p>
          <a:p>
            <a:r>
              <a:rPr lang="en-US" noProof="0" smtClean="0">
                <a:latin typeface="Consolas"/>
                <a:cs typeface="Consolas"/>
              </a:rPr>
              <a:t>“301"   ; Moved Permanently</a:t>
            </a:r>
          </a:p>
          <a:p>
            <a:r>
              <a:rPr lang="en-US" noProof="0" smtClean="0">
                <a:latin typeface="Consolas"/>
                <a:cs typeface="Consolas"/>
              </a:rPr>
              <a:t>"307"   ; Temporary Redirect</a:t>
            </a:r>
          </a:p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308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Responses – Status Codes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noProof="0" smtClean="0">
                <a:latin typeface="Consolas"/>
                <a:cs typeface="Consolas"/>
              </a:rPr>
              <a:t>"400"   ; Bad Request</a:t>
            </a:r>
          </a:p>
          <a:p>
            <a:r>
              <a:rPr lang="en-US" noProof="0" smtClean="0">
                <a:latin typeface="Consolas"/>
                <a:cs typeface="Consolas"/>
              </a:rPr>
              <a:t>"401"   ; Unauthorized</a:t>
            </a:r>
          </a:p>
          <a:p>
            <a:r>
              <a:rPr lang="en-US" noProof="0" smtClean="0">
                <a:latin typeface="Consolas"/>
                <a:cs typeface="Consolas"/>
              </a:rPr>
              <a:t>"403"   ; Forbidden</a:t>
            </a:r>
          </a:p>
          <a:p>
            <a:r>
              <a:rPr lang="en-US" noProof="0" smtClean="0">
                <a:latin typeface="Consolas"/>
                <a:cs typeface="Consolas"/>
              </a:rPr>
              <a:t>"404"   ; Not Found</a:t>
            </a:r>
          </a:p>
          <a:p>
            <a:r>
              <a:rPr lang="en-US" noProof="0" smtClean="0">
                <a:latin typeface="Consolas"/>
                <a:cs typeface="Consolas"/>
              </a:rPr>
              <a:t>"500"   ; Internal Server Error</a:t>
            </a:r>
          </a:p>
          <a:p>
            <a:r>
              <a:rPr lang="en-US" noProof="0" smtClean="0">
                <a:latin typeface="Consolas"/>
                <a:cs typeface="Consolas"/>
              </a:rPr>
              <a:t>"501"   ; Not Implemented</a:t>
            </a:r>
          </a:p>
          <a:p>
            <a:r>
              <a:rPr lang="en-US" noProof="0" smtClean="0">
                <a:latin typeface="Consolas"/>
                <a:cs typeface="Consolas"/>
              </a:rPr>
              <a:t>"502"   ; Bad Gateway</a:t>
            </a:r>
          </a:p>
          <a:p>
            <a:r>
              <a:rPr lang="en-US" noProof="0" smtClean="0">
                <a:latin typeface="Consolas"/>
                <a:cs typeface="Consolas"/>
              </a:rPr>
              <a:t>"503"   ; Service Unavailable</a:t>
            </a:r>
          </a:p>
          <a:p>
            <a:endParaRPr lang="en-US" noProof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33149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Requests – Example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noProof="0" smtClean="0">
                <a:latin typeface="Consolas"/>
                <a:cs typeface="Consolas"/>
              </a:rPr>
              <a:t>GET / </a:t>
            </a:r>
            <a:r>
              <a:rPr lang="en-US" noProof="0">
                <a:latin typeface="Consolas"/>
                <a:cs typeface="Consolas"/>
              </a:rPr>
              <a:t>HTTP/</a:t>
            </a:r>
            <a:r>
              <a:rPr lang="en-US" noProof="0" smtClean="0">
                <a:latin typeface="Consolas"/>
                <a:cs typeface="Consolas"/>
              </a:rPr>
              <a:t>1.1</a:t>
            </a:r>
            <a:endParaRPr lang="en-US" noProof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noProof="0" smtClean="0">
                <a:latin typeface="Consolas"/>
                <a:cs typeface="Consolas"/>
              </a:rPr>
              <a:t>User</a:t>
            </a:r>
            <a:r>
              <a:rPr lang="en-US" noProof="0">
                <a:latin typeface="Consolas"/>
                <a:cs typeface="Consolas"/>
              </a:rPr>
              <a:t>-Agent: curl/7.37.1</a:t>
            </a:r>
          </a:p>
          <a:p>
            <a:pPr marL="0" indent="0">
              <a:buNone/>
            </a:pPr>
            <a:r>
              <a:rPr lang="en-US" noProof="0" smtClean="0">
                <a:latin typeface="Consolas"/>
                <a:cs typeface="Consolas"/>
              </a:rPr>
              <a:t>Host</a:t>
            </a:r>
            <a:r>
              <a:rPr lang="en-US" noProof="0">
                <a:latin typeface="Consolas"/>
                <a:cs typeface="Consolas"/>
              </a:rPr>
              <a:t>: www.google.com</a:t>
            </a:r>
          </a:p>
          <a:p>
            <a:pPr marL="0" indent="0">
              <a:buNone/>
            </a:pPr>
            <a:r>
              <a:rPr lang="en-US" noProof="0" smtClean="0">
                <a:latin typeface="Consolas"/>
                <a:cs typeface="Consolas"/>
              </a:rPr>
              <a:t>Accept</a:t>
            </a:r>
            <a:r>
              <a:rPr lang="en-US" noProof="0">
                <a:latin typeface="Consolas"/>
                <a:cs typeface="Consolas"/>
              </a:rPr>
              <a:t>: */*</a:t>
            </a:r>
          </a:p>
          <a:p>
            <a:pPr marL="0" indent="0">
              <a:buNone/>
            </a:pPr>
            <a:endParaRPr lang="en-US" noProof="0">
              <a:latin typeface="Consolas"/>
              <a:cs typeface="Consolas"/>
            </a:endParaRPr>
          </a:p>
          <a:p>
            <a:pPr marL="0" indent="0">
              <a:buNone/>
            </a:pPr>
            <a:endParaRPr lang="en-US" noProof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69531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Responses – Example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8711"/>
            <a:ext cx="8229600" cy="489745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noProof="0" smtClean="0"/>
              <a:t>HTTP/1.1 200 OK</a:t>
            </a:r>
          </a:p>
          <a:p>
            <a:pPr marL="0" indent="0">
              <a:buNone/>
            </a:pPr>
            <a:r>
              <a:rPr lang="en-US" noProof="0" smtClean="0"/>
              <a:t>Date: Tue, 13 Jan 2015 03:57:26 GMT</a:t>
            </a:r>
          </a:p>
          <a:p>
            <a:pPr marL="0" indent="0">
              <a:buNone/>
            </a:pPr>
            <a:r>
              <a:rPr lang="en-US" noProof="0" smtClean="0"/>
              <a:t>Expires: -1</a:t>
            </a:r>
          </a:p>
          <a:p>
            <a:pPr marL="0" indent="0">
              <a:buNone/>
            </a:pPr>
            <a:r>
              <a:rPr lang="en-US" noProof="0" smtClean="0"/>
              <a:t>Cache-Control: private, max-age=0</a:t>
            </a:r>
          </a:p>
          <a:p>
            <a:pPr marL="0" indent="0">
              <a:buNone/>
            </a:pPr>
            <a:r>
              <a:rPr lang="en-US" noProof="0" smtClean="0"/>
              <a:t>Content-Type: text/html; charset=ISO-8859-1</a:t>
            </a:r>
          </a:p>
          <a:p>
            <a:pPr marL="0" indent="0">
              <a:buNone/>
            </a:pPr>
            <a:r>
              <a:rPr lang="en-US" noProof="0" smtClean="0"/>
              <a:t>Set-Cookie: … </a:t>
            </a:r>
          </a:p>
          <a:p>
            <a:pPr marL="0" indent="0">
              <a:buNone/>
            </a:pPr>
            <a:r>
              <a:rPr lang="en-US" noProof="0" smtClean="0"/>
              <a:t>Server: gws</a:t>
            </a:r>
          </a:p>
          <a:p>
            <a:pPr marL="0" indent="0">
              <a:buNone/>
            </a:pPr>
            <a:r>
              <a:rPr lang="en-US" noProof="0" smtClean="0"/>
              <a:t>X-XSS-Protection: 1; mode=block</a:t>
            </a:r>
          </a:p>
          <a:p>
            <a:pPr marL="0" indent="0">
              <a:buNone/>
            </a:pPr>
            <a:r>
              <a:rPr lang="en-US" noProof="0" smtClean="0"/>
              <a:t>X-Frame-Options: SAMEORIGIN</a:t>
            </a:r>
          </a:p>
          <a:p>
            <a:pPr marL="0" indent="0">
              <a:buNone/>
            </a:pPr>
            <a:r>
              <a:rPr lang="en-US" noProof="0" smtClean="0"/>
              <a:t>Alternate-Protocol: 80:quic,p=0.02</a:t>
            </a:r>
          </a:p>
          <a:p>
            <a:pPr marL="0" indent="0">
              <a:buNone/>
            </a:pPr>
            <a:r>
              <a:rPr lang="en-US" noProof="0" smtClean="0"/>
              <a:t>Accept-Ranges: none</a:t>
            </a:r>
          </a:p>
          <a:p>
            <a:pPr marL="0" indent="0">
              <a:buNone/>
            </a:pPr>
            <a:r>
              <a:rPr lang="en-US" noProof="0" smtClean="0"/>
              <a:t>Vary: Accept-Encoding</a:t>
            </a:r>
          </a:p>
          <a:p>
            <a:pPr marL="0" indent="0">
              <a:buNone/>
            </a:pPr>
            <a:r>
              <a:rPr lang="en-US" noProof="0" smtClean="0"/>
              <a:t>Transfer-Encoding: chunked</a:t>
            </a:r>
          </a:p>
          <a:p>
            <a:pPr marL="0" indent="0">
              <a:buNone/>
            </a:pPr>
            <a:endParaRPr lang="en-US" noProof="0" smtClean="0"/>
          </a:p>
          <a:p>
            <a:pPr marL="0" indent="0">
              <a:buNone/>
            </a:pPr>
            <a:r>
              <a:rPr lang="en-US" noProof="0" smtClean="0"/>
              <a:t>&lt;!doctype html&gt;&lt;html itemscope="" itemtype="http://schema.org/WebPage" lang="en"&gt;&lt;head&gt;&lt;meta content="Search the world's information, including webpages, images, videos and more. Go …</a:t>
            </a:r>
            <a:endParaRPr lang="en-US" noProof="0"/>
          </a:p>
        </p:txBody>
      </p:sp>
      <p:sp>
        <p:nvSpPr>
          <p:cNvPr id="5" name="Rectangle 4"/>
          <p:cNvSpPr/>
          <p:nvPr/>
        </p:nvSpPr>
        <p:spPr>
          <a:xfrm>
            <a:off x="478020" y="1214831"/>
            <a:ext cx="1964775" cy="310666"/>
          </a:xfrm>
          <a:prstGeom prst="rect">
            <a:avLst/>
          </a:prstGeom>
          <a:solidFill>
            <a:schemeClr val="accent2">
              <a:alpha val="0"/>
            </a:schemeClr>
          </a:solidFill>
          <a:ln w="38100" cmpd="sng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1620" y="1214831"/>
            <a:ext cx="1049007" cy="310666"/>
          </a:xfrm>
          <a:prstGeom prst="rect">
            <a:avLst/>
          </a:prstGeom>
          <a:solidFill>
            <a:schemeClr val="accent2">
              <a:alpha val="0"/>
            </a:schemeClr>
          </a:solidFill>
          <a:ln w="38100" cmpd="sng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40627" y="1214831"/>
            <a:ext cx="471903" cy="310666"/>
          </a:xfrm>
          <a:prstGeom prst="rect">
            <a:avLst/>
          </a:prstGeom>
          <a:solidFill>
            <a:schemeClr val="accent2">
              <a:alpha val="0"/>
            </a:schemeClr>
          </a:solidFill>
          <a:ln w="38100" cmpd="sng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12530" y="1214831"/>
            <a:ext cx="430265" cy="310666"/>
          </a:xfrm>
          <a:prstGeom prst="rect">
            <a:avLst/>
          </a:prstGeom>
          <a:solidFill>
            <a:schemeClr val="accent2">
              <a:alpha val="0"/>
            </a:schemeClr>
          </a:solidFill>
          <a:ln w="38100" cmpd="sng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1620" y="1769724"/>
            <a:ext cx="1229440" cy="310666"/>
          </a:xfrm>
          <a:prstGeom prst="rect">
            <a:avLst/>
          </a:prstGeom>
          <a:solidFill>
            <a:schemeClr val="accent2">
              <a:alpha val="0"/>
            </a:schemeClr>
          </a:solidFill>
          <a:ln w="38100" cmpd="sng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1620" y="2049697"/>
            <a:ext cx="3713874" cy="310666"/>
          </a:xfrm>
          <a:prstGeom prst="rect">
            <a:avLst/>
          </a:prstGeom>
          <a:solidFill>
            <a:schemeClr val="accent2">
              <a:alpha val="0"/>
            </a:schemeClr>
          </a:solidFill>
          <a:ln w="38100" cmpd="sng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8020" y="2327010"/>
            <a:ext cx="4657402" cy="310666"/>
          </a:xfrm>
          <a:prstGeom prst="rect">
            <a:avLst/>
          </a:prstGeom>
          <a:solidFill>
            <a:schemeClr val="accent2">
              <a:alpha val="0"/>
            </a:schemeClr>
          </a:solidFill>
          <a:ln w="38100" cmpd="sng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8020" y="5075067"/>
            <a:ext cx="7813240" cy="760860"/>
          </a:xfrm>
          <a:prstGeom prst="rect">
            <a:avLst/>
          </a:prstGeom>
          <a:solidFill>
            <a:schemeClr val="accent2">
              <a:alpha val="0"/>
            </a:schemeClr>
          </a:solidFill>
          <a:ln w="38100" cmpd="sng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HTTP Authentication</a:t>
            </a:r>
            <a:endParaRPr lang="en-US" noProof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noProof="0" dirty="0" smtClean="0"/>
              <a:t>Based on a simple </a:t>
            </a:r>
            <a:r>
              <a:rPr lang="en-US" i="1" noProof="0" dirty="0" smtClean="0"/>
              <a:t>challenge-response </a:t>
            </a:r>
            <a:r>
              <a:rPr lang="en-US" noProof="0" dirty="0" smtClean="0"/>
              <a:t>scheme</a:t>
            </a:r>
          </a:p>
          <a:p>
            <a:r>
              <a:rPr lang="en-US" noProof="0" dirty="0" smtClean="0"/>
              <a:t>The </a:t>
            </a:r>
            <a:r>
              <a:rPr lang="en-US" i="1" noProof="0" dirty="0" smtClean="0"/>
              <a:t>challenge</a:t>
            </a:r>
            <a:r>
              <a:rPr lang="en-US" noProof="0" dirty="0" smtClean="0"/>
              <a:t> is returned by the server as part of a 401 (unauthorized) reply message and specifies the authentication schema to be used</a:t>
            </a:r>
          </a:p>
          <a:p>
            <a:r>
              <a:rPr lang="en-US" noProof="0" dirty="0" smtClean="0"/>
              <a:t>An authentication request refers to a </a:t>
            </a:r>
            <a:r>
              <a:rPr lang="en-US" i="1" noProof="0" dirty="0" smtClean="0"/>
              <a:t>realm</a:t>
            </a:r>
            <a:r>
              <a:rPr lang="en-US" noProof="0" dirty="0" smtClean="0"/>
              <a:t>, that is, a set of resources on the server</a:t>
            </a:r>
          </a:p>
          <a:p>
            <a:r>
              <a:rPr lang="en-US" noProof="0" dirty="0" smtClean="0"/>
              <a:t>The client must include an Authorization header field with the required (valid) credentials</a:t>
            </a:r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4650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HTTP Basic Authentication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31800" indent="-323850" defTabSz="449263">
              <a:spcBef>
                <a:spcPts val="438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noProof="0" dirty="0" smtClean="0"/>
              <a:t>The server replies to an unauthorized request with a </a:t>
            </a:r>
            <a:r>
              <a:rPr lang="en-US" noProof="0" dirty="0" smtClean="0">
                <a:latin typeface="Consolas"/>
                <a:cs typeface="Consolas"/>
              </a:rPr>
              <a:t>401</a:t>
            </a:r>
            <a:r>
              <a:rPr lang="en-US" noProof="0" dirty="0" smtClean="0"/>
              <a:t> message containing the header field</a:t>
            </a:r>
            <a:br>
              <a:rPr lang="en-US" noProof="0" dirty="0" smtClean="0"/>
            </a:b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sz="2000" b="1" noProof="0" dirty="0" smtClean="0">
                <a:latin typeface="Consolas"/>
                <a:cs typeface="Consolas"/>
              </a:rPr>
              <a:t>WWW-Authenticate: Basic realm="</a:t>
            </a:r>
            <a:r>
              <a:rPr lang="en-US" sz="2000" b="1" noProof="0" dirty="0" err="1" smtClean="0">
                <a:latin typeface="Consolas"/>
                <a:cs typeface="Consolas"/>
              </a:rPr>
              <a:t>ReservedDocs</a:t>
            </a:r>
            <a:r>
              <a:rPr lang="en-US" sz="2000" b="1" noProof="0" dirty="0" smtClean="0">
                <a:latin typeface="Consolas"/>
                <a:cs typeface="Consolas"/>
              </a:rPr>
              <a:t>"</a:t>
            </a:r>
            <a:r>
              <a:rPr lang="en-US" sz="2000" b="1" noProof="0" dirty="0" smtClean="0">
                <a:latin typeface="Courier New" pitchFamily="-65" charset="0"/>
              </a:rPr>
              <a:t/>
            </a:r>
            <a:br>
              <a:rPr lang="en-US" sz="2000" b="1" noProof="0" dirty="0" smtClean="0">
                <a:latin typeface="Courier New" pitchFamily="-65" charset="0"/>
              </a:rPr>
            </a:br>
            <a:endParaRPr lang="en-US" sz="2000" b="1" noProof="0" dirty="0" smtClean="0">
              <a:latin typeface="Courier New" pitchFamily="-65" charset="0"/>
            </a:endParaRPr>
          </a:p>
          <a:p>
            <a:pPr marL="431800" indent="-323850" defTabSz="449263">
              <a:spcBef>
                <a:spcPts val="588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noProof="0" dirty="0" smtClean="0"/>
              <a:t>The client retries the access including in the header a field containing a cookie composed of base64 </a:t>
            </a:r>
            <a:r>
              <a:rPr lang="en-US" dirty="0"/>
              <a:t>encoded (RFC 2045</a:t>
            </a:r>
            <a:r>
              <a:rPr lang="en-US" dirty="0" smtClean="0"/>
              <a:t>) </a:t>
            </a:r>
            <a:r>
              <a:rPr lang="en-US" noProof="0" dirty="0" smtClean="0"/>
              <a:t>username and password</a:t>
            </a:r>
            <a:br>
              <a:rPr lang="en-US" noProof="0" dirty="0" smtClean="0"/>
            </a:b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sz="2000" b="1" noProof="0" dirty="0" smtClean="0">
                <a:latin typeface="Consolas"/>
                <a:cs typeface="Consolas"/>
              </a:rPr>
              <a:t>Authorization: Basic QWxhZGRpbjpvcGVuIHNlc2FtZQ</a:t>
            </a:r>
            <a:r>
              <a:rPr lang="en-US" noProof="0" dirty="0" smtClean="0">
                <a:latin typeface="Consolas"/>
                <a:cs typeface="Consolas"/>
              </a:rPr>
              <a:t>==</a:t>
            </a:r>
            <a:br>
              <a:rPr lang="en-US" noProof="0" dirty="0" smtClean="0">
                <a:latin typeface="Consolas"/>
                <a:cs typeface="Consolas"/>
              </a:rPr>
            </a:br>
            <a:endParaRPr lang="en-US" noProof="0" dirty="0" smtClean="0">
              <a:latin typeface="Arial" charset="0"/>
              <a:ea typeface="Arial" charset="0"/>
              <a:cs typeface="Arial" charset="0"/>
            </a:endParaRPr>
          </a:p>
          <a:p>
            <a:pPr marL="431800" indent="-323850" defTabSz="449263">
              <a:spcBef>
                <a:spcPts val="588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noProof="0" dirty="0" smtClean="0">
                <a:latin typeface="Arial" charset="0"/>
                <a:ea typeface="Arial" charset="0"/>
                <a:cs typeface="Arial" charset="0"/>
              </a:rPr>
              <a:t>Can you crack the username/password?</a:t>
            </a:r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136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HTTP 1.1 Authentication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31800" indent="-323850" defTabSz="449263">
              <a:spcBef>
                <a:spcPts val="588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noProof="0" dirty="0" smtClean="0"/>
              <a:t>Defines an additional authentication scheme based on cryptographic digests (RFC 2617)</a:t>
            </a:r>
          </a:p>
          <a:p>
            <a:pPr marL="863600" lvl="1" indent="-287338" defTabSz="449263">
              <a:spcBef>
                <a:spcPts val="488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noProof="0" dirty="0" smtClean="0"/>
              <a:t>Server sends a nonce as challenge</a:t>
            </a:r>
          </a:p>
          <a:p>
            <a:pPr marL="863600" lvl="1" indent="-287338" defTabSz="449263">
              <a:spcBef>
                <a:spcPts val="488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noProof="0" dirty="0" smtClean="0"/>
              <a:t>Client sends request with digest of the username, the password, the given nonce value, the HTTP method, and the requested URL</a:t>
            </a:r>
          </a:p>
          <a:p>
            <a:pPr marL="431800" indent="-323850" defTabSz="449263">
              <a:spcBef>
                <a:spcPts val="588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noProof="0" dirty="0" smtClean="0"/>
              <a:t>To authenticate the users the web server has to have access to clear-text user passwords</a:t>
            </a:r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7189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smtClean="0"/>
              <a:t>Monitoring and Modifying HTTP Traffic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noProof="0" dirty="0"/>
              <a:t>HTTP traffic can be analyzed in different ways</a:t>
            </a:r>
          </a:p>
          <a:p>
            <a:pPr lvl="1"/>
            <a:r>
              <a:rPr lang="en-US" noProof="0" dirty="0"/>
              <a:t>Sniffers can be used to collect traffic</a:t>
            </a:r>
          </a:p>
          <a:p>
            <a:pPr lvl="1"/>
            <a:r>
              <a:rPr lang="en-US" noProof="0" dirty="0"/>
              <a:t>Servers can be configured to create extensive logs</a:t>
            </a:r>
          </a:p>
          <a:p>
            <a:pPr lvl="1"/>
            <a:r>
              <a:rPr lang="en-US" noProof="0" dirty="0"/>
              <a:t>Browsers can be used to analyze the </a:t>
            </a:r>
            <a:r>
              <a:rPr lang="en-US" noProof="0" dirty="0" smtClean="0"/>
              <a:t>content </a:t>
            </a:r>
            <a:r>
              <a:rPr lang="en-US" noProof="0" dirty="0"/>
              <a:t>received from a server</a:t>
            </a:r>
          </a:p>
          <a:p>
            <a:pPr lvl="1"/>
            <a:r>
              <a:rPr lang="en-US" noProof="0" dirty="0"/>
              <a:t>Client-side/server-side proxies can be used to analyze the traffic without having to modify the target environment</a:t>
            </a:r>
          </a:p>
          <a:p>
            <a:r>
              <a:rPr lang="en-US" noProof="0" dirty="0"/>
              <a:t>Client-side proxies are especially effective in performing vulnerability analysis </a:t>
            </a:r>
            <a:r>
              <a:rPr lang="en-US" noProof="0" dirty="0" smtClean="0"/>
              <a:t>because </a:t>
            </a:r>
            <a:r>
              <a:rPr lang="en-US" noProof="0" dirty="0"/>
              <a:t>they allow one to examine and modify each request and reply</a:t>
            </a:r>
          </a:p>
          <a:p>
            <a:pPr lvl="1"/>
            <a:r>
              <a:rPr lang="en-US" noProof="0" dirty="0" smtClean="0"/>
              <a:t>Firefox extensions: </a:t>
            </a:r>
            <a:r>
              <a:rPr lang="en-US" noProof="0" dirty="0" err="1"/>
              <a:t>LiveHTTPHeaders</a:t>
            </a:r>
            <a:r>
              <a:rPr lang="en-US" noProof="0" dirty="0"/>
              <a:t>, Tamper Data</a:t>
            </a:r>
          </a:p>
          <a:p>
            <a:pPr lvl="1"/>
            <a:r>
              <a:rPr lang="en-US" noProof="0" dirty="0" smtClean="0"/>
              <a:t>Burp Proxy</a:t>
            </a:r>
          </a:p>
          <a:p>
            <a:pPr lvl="2"/>
            <a:r>
              <a:rPr lang="en-US" dirty="0" smtClean="0"/>
              <a:t>This is a professional-grade tool that I use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4259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Hypertext Markup Language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noProof="0" dirty="0" smtClean="0"/>
              <a:t>A simple data format used to create hypertext documents that are portable from one platform to another</a:t>
            </a:r>
          </a:p>
          <a:p>
            <a:r>
              <a:rPr lang="en-US" noProof="0" dirty="0" smtClean="0"/>
              <a:t>Based on Standard Generalized Markup Language (SGML) (ISO 8879:1986)</a:t>
            </a:r>
          </a:p>
          <a:p>
            <a:r>
              <a:rPr lang="en-US" noProof="0" dirty="0" smtClean="0"/>
              <a:t>HTML 2.0 </a:t>
            </a:r>
          </a:p>
          <a:p>
            <a:pPr lvl="1"/>
            <a:r>
              <a:rPr lang="en-US" noProof="0" dirty="0" smtClean="0"/>
              <a:t>Proposed in RFC 1866 (November 1995)</a:t>
            </a:r>
          </a:p>
          <a:p>
            <a:r>
              <a:rPr lang="en-US" noProof="0" dirty="0" smtClean="0"/>
              <a:t>HTML 3.2</a:t>
            </a:r>
          </a:p>
          <a:p>
            <a:pPr lvl="1"/>
            <a:r>
              <a:rPr lang="en-US" noProof="0" dirty="0" smtClean="0"/>
              <a:t>Proposed as World Wide Web Consortium (W3C) recommendation (January 1997)</a:t>
            </a:r>
          </a:p>
          <a:p>
            <a:r>
              <a:rPr lang="en-US" noProof="0" dirty="0" smtClean="0"/>
              <a:t>HTML 4.01</a:t>
            </a:r>
          </a:p>
          <a:p>
            <a:pPr lvl="1"/>
            <a:r>
              <a:rPr lang="en-US" noProof="0" dirty="0" smtClean="0"/>
              <a:t>Proposed as W3C recommendation (December 1999)</a:t>
            </a:r>
          </a:p>
          <a:p>
            <a:r>
              <a:rPr lang="en-US" noProof="0" dirty="0" smtClean="0"/>
              <a:t>XHTML 1.0</a:t>
            </a:r>
          </a:p>
          <a:p>
            <a:pPr lvl="1"/>
            <a:r>
              <a:rPr lang="en-US" noProof="0" dirty="0" smtClean="0"/>
              <a:t>Attempt by W3C to reformulate HTML into Extensible Markup Language (XML) (January 2000)</a:t>
            </a:r>
          </a:p>
          <a:p>
            <a:r>
              <a:rPr lang="en-US" noProof="0" dirty="0" smtClean="0"/>
              <a:t>HTML 5.0</a:t>
            </a:r>
          </a:p>
          <a:p>
            <a:pPr lvl="1"/>
            <a:r>
              <a:rPr lang="en-US" noProof="0" dirty="0" smtClean="0"/>
              <a:t>Proposed as W3C recommendation (October 2014)</a:t>
            </a:r>
          </a:p>
          <a:p>
            <a:r>
              <a:rPr lang="en-US" dirty="0" smtClean="0"/>
              <a:t>HTML 5.1</a:t>
            </a:r>
          </a:p>
          <a:p>
            <a:pPr lvl="1"/>
            <a:r>
              <a:rPr lang="en-US" noProof="0" dirty="0" smtClean="0"/>
              <a:t>Under development</a:t>
            </a:r>
          </a:p>
          <a:p>
            <a:pPr lvl="1"/>
            <a:endParaRPr lang="en-US" noProof="0" dirty="0" smtClean="0"/>
          </a:p>
          <a:p>
            <a:pPr lvl="1"/>
            <a:endParaRPr lang="en-US" noProof="0" dirty="0" smtClean="0"/>
          </a:p>
          <a:p>
            <a:endParaRPr lang="en-US" noProof="0" dirty="0" smtClean="0"/>
          </a:p>
          <a:p>
            <a:pPr lvl="1"/>
            <a:endParaRPr lang="en-US" noProof="0" dirty="0" smtClean="0"/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2138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Sir Tim Berners-Lee</a:t>
            </a:r>
            <a:endParaRPr lang="en-US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09" y="1343835"/>
            <a:ext cx="3469383" cy="486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4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–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Basic idea is to “markup” document with tags, which add meaning to raw text</a:t>
            </a:r>
          </a:p>
          <a:p>
            <a:r>
              <a:rPr lang="en-US" dirty="0" smtClean="0"/>
              <a:t>Start tag:</a:t>
            </a:r>
          </a:p>
          <a:p>
            <a:pPr lvl="1"/>
            <a:r>
              <a:rPr lang="en-US" dirty="0" smtClean="0">
                <a:latin typeface="Consolas"/>
                <a:cs typeface="Consolas"/>
              </a:rPr>
              <a:t>&lt;foo&gt;</a:t>
            </a:r>
          </a:p>
          <a:p>
            <a:r>
              <a:rPr lang="en-US" dirty="0" smtClean="0">
                <a:latin typeface="Arial"/>
                <a:cs typeface="Arial"/>
              </a:rPr>
              <a:t>Followed by text</a:t>
            </a:r>
          </a:p>
          <a:p>
            <a:r>
              <a:rPr lang="en-US" dirty="0" smtClean="0"/>
              <a:t>End tag:</a:t>
            </a:r>
          </a:p>
          <a:p>
            <a:pPr lvl="1"/>
            <a:r>
              <a:rPr lang="en-US" dirty="0" smtClean="0">
                <a:latin typeface="Consolas"/>
                <a:cs typeface="Consolas"/>
              </a:rPr>
              <a:t>&lt;/foo&gt;</a:t>
            </a:r>
          </a:p>
          <a:p>
            <a:r>
              <a:rPr lang="en-US" dirty="0" smtClean="0"/>
              <a:t>Self-closing tag:</a:t>
            </a:r>
          </a:p>
          <a:p>
            <a:pPr lvl="1"/>
            <a:r>
              <a:rPr lang="en-US" dirty="0" smtClean="0">
                <a:latin typeface="Consolas"/>
                <a:cs typeface="Consolas"/>
              </a:rPr>
              <a:t>&lt;bar /&gt;</a:t>
            </a:r>
          </a:p>
          <a:p>
            <a:r>
              <a:rPr lang="en-US" dirty="0" smtClean="0"/>
              <a:t>Void tags (have no end tag):</a:t>
            </a:r>
          </a:p>
          <a:p>
            <a:pPr lvl="1"/>
            <a:r>
              <a:rPr lang="en-US" dirty="0" smtClean="0">
                <a:latin typeface="Consolas"/>
                <a:cs typeface="Consolas"/>
              </a:rPr>
              <a:t>&lt;</a:t>
            </a:r>
            <a:r>
              <a:rPr lang="en-US" dirty="0" err="1" smtClean="0">
                <a:latin typeface="Consolas"/>
                <a:cs typeface="Consolas"/>
              </a:rPr>
              <a:t>img</a:t>
            </a:r>
            <a:r>
              <a:rPr lang="en-US" dirty="0" smtClean="0">
                <a:latin typeface="Consolas"/>
                <a:cs typeface="Consolas"/>
              </a:rPr>
              <a:t>&gt;</a:t>
            </a:r>
            <a:endParaRPr lang="en-US" dirty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5683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– Tags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Tag are hierarchical</a:t>
            </a:r>
          </a:p>
        </p:txBody>
      </p:sp>
    </p:spTree>
    <p:extLst>
      <p:ext uri="{BB962C8B-B14F-4D97-AF65-F5344CB8AC3E}">
        <p14:creationId xmlns:p14="http://schemas.microsoft.com/office/powerpoint/2010/main" val="12472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– Tags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&lt;</a:t>
            </a:r>
            <a:r>
              <a:rPr lang="en-US" dirty="0" smtClean="0">
                <a:latin typeface="Consolas"/>
                <a:cs typeface="Consolas"/>
              </a:rPr>
              <a:t>html&gt;</a:t>
            </a:r>
          </a:p>
          <a:p>
            <a:pPr marL="0" indent="0">
              <a:buNone/>
            </a:pPr>
            <a:r>
              <a:rPr lang="en-US" dirty="0" smtClean="0">
                <a:latin typeface="Consolas"/>
                <a:cs typeface="Consolas"/>
              </a:rPr>
              <a:t>  &lt;</a:t>
            </a:r>
            <a:r>
              <a:rPr lang="en-US" dirty="0">
                <a:latin typeface="Consolas"/>
                <a:cs typeface="Consolas"/>
              </a:rPr>
              <a:t>head</a:t>
            </a:r>
            <a:r>
              <a:rPr lang="en-US" dirty="0" smtClean="0">
                <a:latin typeface="Consolas"/>
                <a:cs typeface="Consolas"/>
              </a:rPr>
              <a:t>&gt;</a:t>
            </a:r>
          </a:p>
          <a:p>
            <a:pPr marL="0" indent="0">
              <a:buNone/>
            </a:pPr>
            <a:r>
              <a:rPr lang="en-US" dirty="0" smtClean="0">
                <a:latin typeface="Consolas"/>
                <a:cs typeface="Consolas"/>
              </a:rPr>
              <a:t>    &lt;title</a:t>
            </a:r>
            <a:r>
              <a:rPr lang="en-US" dirty="0">
                <a:latin typeface="Consolas"/>
                <a:cs typeface="Consolas"/>
              </a:rPr>
              <a:t>&gt;</a:t>
            </a:r>
            <a:r>
              <a:rPr lang="en-US" dirty="0" smtClean="0">
                <a:latin typeface="Consolas"/>
                <a:cs typeface="Consolas"/>
              </a:rPr>
              <a:t>Example&lt;/title&gt;</a:t>
            </a: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 smtClean="0">
                <a:latin typeface="Consolas"/>
                <a:cs typeface="Consolas"/>
              </a:rPr>
              <a:t> &lt;/head&gt;</a:t>
            </a: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 smtClean="0">
                <a:latin typeface="Consolas"/>
                <a:cs typeface="Consolas"/>
              </a:rPr>
              <a:t> &lt;</a:t>
            </a:r>
            <a:r>
              <a:rPr lang="en-US" dirty="0">
                <a:latin typeface="Consolas"/>
                <a:cs typeface="Consolas"/>
              </a:rPr>
              <a:t>body</a:t>
            </a:r>
            <a:r>
              <a:rPr lang="en-US" dirty="0" smtClean="0">
                <a:latin typeface="Consolas"/>
                <a:cs typeface="Consolas"/>
              </a:rPr>
              <a:t>&gt;</a:t>
            </a: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 smtClean="0">
                <a:latin typeface="Consolas"/>
                <a:cs typeface="Consolas"/>
              </a:rPr>
              <a:t>   &lt;</a:t>
            </a:r>
            <a:r>
              <a:rPr lang="en-US" dirty="0">
                <a:latin typeface="Consolas"/>
                <a:cs typeface="Consolas"/>
              </a:rPr>
              <a:t>p</a:t>
            </a:r>
            <a:r>
              <a:rPr lang="en-US" dirty="0" smtClean="0">
                <a:latin typeface="Consolas"/>
                <a:cs typeface="Consolas"/>
              </a:rPr>
              <a:t>&gt;I </a:t>
            </a:r>
            <a:r>
              <a:rPr lang="en-US" dirty="0">
                <a:latin typeface="Consolas"/>
                <a:cs typeface="Consolas"/>
              </a:rPr>
              <a:t>am the example </a:t>
            </a:r>
            <a:r>
              <a:rPr lang="en-US" dirty="0" smtClean="0">
                <a:latin typeface="Consolas"/>
                <a:cs typeface="Consolas"/>
              </a:rPr>
              <a:t>text&lt;/p&gt;</a:t>
            </a: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 smtClean="0">
                <a:latin typeface="Consolas"/>
                <a:cs typeface="Consolas"/>
              </a:rPr>
              <a:t> &lt;/body&gt;</a:t>
            </a:r>
          </a:p>
          <a:p>
            <a:pPr marL="0" indent="0">
              <a:buNone/>
            </a:pPr>
            <a:r>
              <a:rPr lang="en-US" dirty="0" smtClean="0">
                <a:latin typeface="Consolas"/>
                <a:cs typeface="Consolas"/>
              </a:rPr>
              <a:t>&lt;/html&gt;</a:t>
            </a:r>
            <a:endParaRPr lang="en-US" dirty="0">
              <a:latin typeface="Consolas"/>
              <a:cs typeface="Consola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4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– Tags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nsolas"/>
                <a:cs typeface="Consolas"/>
              </a:rPr>
              <a:t>&lt;html&gt;</a:t>
            </a:r>
          </a:p>
          <a:p>
            <a:pPr lvl="1"/>
            <a:r>
              <a:rPr lang="en-US" sz="3200" dirty="0">
                <a:latin typeface="Consolas"/>
                <a:cs typeface="Consolas"/>
              </a:rPr>
              <a:t>&lt;head&gt;</a:t>
            </a:r>
          </a:p>
          <a:p>
            <a:pPr lvl="2"/>
            <a:r>
              <a:rPr lang="en-US" sz="3200" dirty="0">
                <a:latin typeface="Consolas"/>
                <a:cs typeface="Consolas"/>
              </a:rPr>
              <a:t>&lt;title&gt;</a:t>
            </a:r>
          </a:p>
          <a:p>
            <a:pPr lvl="3"/>
            <a:r>
              <a:rPr lang="en-US" sz="3200" dirty="0">
                <a:latin typeface="Consolas"/>
                <a:cs typeface="Consolas"/>
              </a:rPr>
              <a:t>Example</a:t>
            </a:r>
          </a:p>
          <a:p>
            <a:pPr lvl="1"/>
            <a:r>
              <a:rPr lang="en-US" sz="3200" dirty="0">
                <a:latin typeface="Consolas"/>
                <a:cs typeface="Consolas"/>
              </a:rPr>
              <a:t>&lt;body&gt;</a:t>
            </a:r>
          </a:p>
          <a:p>
            <a:pPr lvl="2"/>
            <a:r>
              <a:rPr lang="en-US" sz="3200" dirty="0">
                <a:latin typeface="Consolas"/>
                <a:cs typeface="Consolas"/>
              </a:rPr>
              <a:t>&lt;p&gt;</a:t>
            </a:r>
          </a:p>
          <a:p>
            <a:pPr lvl="3"/>
            <a:r>
              <a:rPr lang="en-US" sz="3200" dirty="0">
                <a:latin typeface="Consolas"/>
                <a:cs typeface="Consolas"/>
              </a:rPr>
              <a:t>I am the example text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36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– Tags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Tags can have “attributes” that provide metadata about the tag</a:t>
            </a:r>
          </a:p>
          <a:p>
            <a:r>
              <a:rPr lang="en-US" dirty="0"/>
              <a:t>A</a:t>
            </a:r>
            <a:r>
              <a:rPr lang="en-US" dirty="0" smtClean="0"/>
              <a:t>ttributes live inside the start tag after the tag name</a:t>
            </a:r>
          </a:p>
          <a:p>
            <a:r>
              <a:rPr lang="en-US" dirty="0" smtClean="0"/>
              <a:t>Four different syntax</a:t>
            </a:r>
          </a:p>
          <a:p>
            <a:pPr lvl="1"/>
            <a:r>
              <a:rPr lang="en-US" dirty="0" smtClean="0"/>
              <a:t>&lt;foo bar&gt;</a:t>
            </a:r>
          </a:p>
          <a:p>
            <a:pPr lvl="2"/>
            <a:r>
              <a:rPr lang="en-US" dirty="0" smtClean="0">
                <a:latin typeface="Consolas"/>
                <a:cs typeface="Consolas"/>
              </a:rPr>
              <a:t>foo</a:t>
            </a:r>
            <a:r>
              <a:rPr lang="en-US" dirty="0" smtClean="0"/>
              <a:t> is the tag name and </a:t>
            </a:r>
            <a:r>
              <a:rPr lang="en-US" dirty="0" smtClean="0">
                <a:latin typeface="Consolas"/>
                <a:cs typeface="Consolas"/>
              </a:rPr>
              <a:t>bar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smtClean="0"/>
              <a:t>is an attribute</a:t>
            </a:r>
          </a:p>
          <a:p>
            <a:pPr lvl="1"/>
            <a:r>
              <a:rPr lang="en-US" dirty="0" smtClean="0">
                <a:latin typeface="Consolas"/>
                <a:cs typeface="Consolas"/>
              </a:rPr>
              <a:t>&lt;foo bar=</a:t>
            </a:r>
            <a:r>
              <a:rPr lang="en-US" dirty="0" err="1" smtClean="0">
                <a:latin typeface="Consolas"/>
                <a:cs typeface="Consolas"/>
              </a:rPr>
              <a:t>baz</a:t>
            </a:r>
            <a:r>
              <a:rPr lang="en-US" dirty="0" smtClean="0">
                <a:latin typeface="Consolas"/>
                <a:cs typeface="Consolas"/>
              </a:rPr>
              <a:t>&gt;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The attribute </a:t>
            </a:r>
            <a:r>
              <a:rPr lang="en-US" dirty="0" smtClean="0">
                <a:latin typeface="Consolas"/>
                <a:cs typeface="Consolas"/>
              </a:rPr>
              <a:t>bar</a:t>
            </a:r>
            <a:r>
              <a:rPr lang="en-US" dirty="0" smtClean="0">
                <a:latin typeface="Arial"/>
                <a:cs typeface="Arial"/>
              </a:rPr>
              <a:t> has the value </a:t>
            </a:r>
            <a:r>
              <a:rPr lang="en-US" dirty="0" err="1" smtClean="0">
                <a:latin typeface="Consolas"/>
                <a:cs typeface="Consolas"/>
              </a:rPr>
              <a:t>baz</a:t>
            </a:r>
            <a:endParaRPr lang="en-US" dirty="0" smtClean="0">
              <a:latin typeface="Consolas"/>
              <a:cs typeface="Consolas"/>
            </a:endParaRPr>
          </a:p>
          <a:p>
            <a:pPr lvl="1"/>
            <a:r>
              <a:rPr lang="en-US" dirty="0" smtClean="0">
                <a:latin typeface="Consolas"/>
                <a:cs typeface="Consolas"/>
              </a:rPr>
              <a:t>&lt;foo bar=</a:t>
            </a:r>
            <a:r>
              <a:rPr lang="fr-FR" dirty="0" smtClean="0"/>
              <a:t>'</a:t>
            </a:r>
            <a:r>
              <a:rPr lang="en-US" dirty="0" err="1" smtClean="0">
                <a:latin typeface="Consolas"/>
                <a:cs typeface="Consolas"/>
              </a:rPr>
              <a:t>baz</a:t>
            </a:r>
            <a:r>
              <a:rPr lang="fr-FR" dirty="0" smtClean="0"/>
              <a:t>'</a:t>
            </a:r>
            <a:r>
              <a:rPr lang="en-US" dirty="0" smtClean="0">
                <a:latin typeface="Consolas"/>
                <a:cs typeface="Consolas"/>
              </a:rPr>
              <a:t>&gt;</a:t>
            </a:r>
          </a:p>
          <a:p>
            <a:pPr lvl="1"/>
            <a:r>
              <a:rPr lang="en-US" dirty="0" smtClean="0">
                <a:latin typeface="Consolas"/>
                <a:cs typeface="Consolas"/>
              </a:rPr>
              <a:t>&lt;foo bar=</a:t>
            </a:r>
            <a:r>
              <a:rPr lang="en-US" dirty="0"/>
              <a:t>"</a:t>
            </a:r>
            <a:r>
              <a:rPr lang="en-US" dirty="0" err="1" smtClean="0">
                <a:latin typeface="Consolas"/>
                <a:cs typeface="Consolas"/>
              </a:rPr>
              <a:t>baz</a:t>
            </a:r>
            <a:r>
              <a:rPr lang="en-US" dirty="0"/>
              <a:t>"</a:t>
            </a:r>
            <a:r>
              <a:rPr lang="en-US" dirty="0" smtClean="0">
                <a:latin typeface="Consolas"/>
                <a:cs typeface="Consolas"/>
              </a:rPr>
              <a:t>&gt;</a:t>
            </a:r>
          </a:p>
          <a:p>
            <a:r>
              <a:rPr lang="en-US" dirty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ultiple attributes are separated by spaces</a:t>
            </a:r>
          </a:p>
          <a:p>
            <a:pPr lvl="1"/>
            <a:r>
              <a:rPr lang="en-US" dirty="0" smtClean="0">
                <a:latin typeface="Consolas"/>
                <a:cs typeface="Consolas"/>
              </a:rPr>
              <a:t>&lt;foo bar='</a:t>
            </a:r>
            <a:r>
              <a:rPr lang="en-US" dirty="0" err="1" smtClean="0">
                <a:latin typeface="Consolas"/>
                <a:cs typeface="Consolas"/>
              </a:rPr>
              <a:t>baz</a:t>
            </a:r>
            <a:r>
              <a:rPr lang="en-US" dirty="0" smtClean="0">
                <a:latin typeface="Consolas"/>
                <a:cs typeface="Consolas"/>
              </a:rPr>
              <a:t>' disabled required="true"&gt;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84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– Hyperlink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a</a:t>
            </a:r>
            <a:r>
              <a:rPr lang="en-US" sz="2800" dirty="0" smtClean="0"/>
              <a:t>nchor tag is used to create a hyperlink</a:t>
            </a:r>
          </a:p>
          <a:p>
            <a:r>
              <a:rPr lang="en-US" sz="2800" dirty="0" err="1" smtClean="0">
                <a:latin typeface="Consolas"/>
                <a:cs typeface="Consolas"/>
              </a:rPr>
              <a:t>href</a:t>
            </a:r>
            <a:r>
              <a:rPr lang="en-US" sz="2800" dirty="0" smtClean="0">
                <a:latin typeface="Arial"/>
                <a:cs typeface="Arial"/>
              </a:rPr>
              <a:t> attribute is used provide the URI </a:t>
            </a:r>
          </a:p>
          <a:p>
            <a:r>
              <a:rPr lang="en-US" sz="2800" dirty="0" smtClean="0">
                <a:latin typeface="Arial"/>
                <a:cs typeface="Arial"/>
              </a:rPr>
              <a:t>Text inside the </a:t>
            </a:r>
            <a:r>
              <a:rPr lang="en-US" sz="2800" b="1" dirty="0" smtClean="0">
                <a:latin typeface="Arial"/>
                <a:cs typeface="Arial"/>
              </a:rPr>
              <a:t>a</a:t>
            </a:r>
            <a:r>
              <a:rPr lang="en-US" sz="2800" dirty="0" smtClean="0">
                <a:latin typeface="Arial"/>
                <a:cs typeface="Arial"/>
              </a:rPr>
              <a:t>nchor tag is the text of the hyperlink</a:t>
            </a:r>
          </a:p>
          <a:p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 smtClean="0">
                <a:latin typeface="Consolas"/>
                <a:cs typeface="Consolas"/>
              </a:rPr>
              <a:t>&lt;a </a:t>
            </a:r>
            <a:r>
              <a:rPr lang="en-US" sz="2800" dirty="0" err="1" smtClean="0">
                <a:latin typeface="Consolas"/>
                <a:cs typeface="Consolas"/>
              </a:rPr>
              <a:t>href</a:t>
            </a:r>
            <a:r>
              <a:rPr lang="en-US" sz="2800" dirty="0" smtClean="0">
                <a:latin typeface="Consolas"/>
                <a:cs typeface="Consolas"/>
              </a:rPr>
              <a:t>=</a:t>
            </a:r>
            <a:r>
              <a:rPr lang="en-US" sz="2800" dirty="0"/>
              <a:t>"</a:t>
            </a:r>
            <a:r>
              <a:rPr lang="en-US" sz="2800" dirty="0" smtClean="0">
                <a:latin typeface="Consolas"/>
                <a:cs typeface="Consolas"/>
              </a:rPr>
              <a:t>http://</a:t>
            </a:r>
            <a:r>
              <a:rPr lang="en-US" sz="2800" dirty="0" err="1" smtClean="0">
                <a:latin typeface="Consolas"/>
                <a:cs typeface="Consolas"/>
              </a:rPr>
              <a:t>google.com</a:t>
            </a:r>
            <a:r>
              <a:rPr lang="en-US" sz="2800" dirty="0"/>
              <a:t>"</a:t>
            </a:r>
            <a:r>
              <a:rPr lang="en-US" sz="2800" dirty="0" smtClean="0">
                <a:latin typeface="Consolas"/>
                <a:cs typeface="Consolas"/>
              </a:rPr>
              <a:t>&gt;Example&lt;/a&gt;</a:t>
            </a:r>
            <a:endParaRPr lang="en-US" sz="2800" dirty="0">
              <a:latin typeface="Consolas"/>
              <a:cs typeface="Consolas"/>
            </a:endParaRPr>
          </a:p>
        </p:txBody>
      </p:sp>
      <p:pic>
        <p:nvPicPr>
          <p:cNvPr id="4" name="Picture 3" descr="Screen Shot 2015-01-15 at 11.02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45" y="4928541"/>
            <a:ext cx="8509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– Basic HTML 5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&lt;!DOCTYPE html&gt;</a:t>
            </a:r>
          </a:p>
          <a:p>
            <a:pPr marL="0" indent="0">
              <a:buNone/>
            </a:pPr>
            <a:r>
              <a:rPr lang="en-US" dirty="0" smtClean="0">
                <a:latin typeface="Consolas"/>
                <a:cs typeface="Consolas"/>
              </a:rPr>
              <a:t>&lt;</a:t>
            </a:r>
            <a:r>
              <a:rPr lang="en-US" dirty="0">
                <a:latin typeface="Consolas"/>
                <a:cs typeface="Consolas"/>
              </a:rPr>
              <a:t>html&gt;</a:t>
            </a:r>
          </a:p>
          <a:p>
            <a:pPr marL="0" indent="0">
              <a:buNone/>
            </a:pPr>
            <a:r>
              <a:rPr lang="en-US" dirty="0" smtClean="0">
                <a:latin typeface="Consolas"/>
                <a:cs typeface="Consolas"/>
              </a:rPr>
              <a:t>  &lt;</a:t>
            </a:r>
            <a:r>
              <a:rPr lang="en-US" dirty="0">
                <a:latin typeface="Consolas"/>
                <a:cs typeface="Consolas"/>
              </a:rPr>
              <a:t>head&gt;</a:t>
            </a:r>
          </a:p>
          <a:p>
            <a:pPr marL="0" indent="0">
              <a:buNone/>
            </a:pPr>
            <a:r>
              <a:rPr lang="en-US" dirty="0" smtClean="0">
                <a:latin typeface="Consolas"/>
                <a:cs typeface="Consolas"/>
              </a:rPr>
              <a:t>    &lt;</a:t>
            </a:r>
            <a:r>
              <a:rPr lang="en-US" dirty="0">
                <a:latin typeface="Consolas"/>
                <a:cs typeface="Consolas"/>
              </a:rPr>
              <a:t>meta charset="UTF-8"&gt;</a:t>
            </a:r>
          </a:p>
          <a:p>
            <a:pPr marL="0" indent="0">
              <a:buNone/>
            </a:pPr>
            <a:r>
              <a:rPr lang="en-US" dirty="0" smtClean="0">
                <a:latin typeface="Consolas"/>
                <a:cs typeface="Consolas"/>
              </a:rPr>
              <a:t>    &lt;</a:t>
            </a:r>
            <a:r>
              <a:rPr lang="en-US" dirty="0">
                <a:latin typeface="Consolas"/>
                <a:cs typeface="Consolas"/>
              </a:rPr>
              <a:t>title</a:t>
            </a:r>
            <a:r>
              <a:rPr lang="en-US" dirty="0" smtClean="0">
                <a:latin typeface="Consolas"/>
                <a:cs typeface="Consolas"/>
              </a:rPr>
              <a:t>&gt;CSE 545&lt;/</a:t>
            </a:r>
            <a:r>
              <a:rPr lang="en-US" dirty="0">
                <a:latin typeface="Consolas"/>
                <a:cs typeface="Consolas"/>
              </a:rPr>
              <a:t>title&gt;</a:t>
            </a:r>
          </a:p>
          <a:p>
            <a:pPr marL="0" indent="0">
              <a:buNone/>
            </a:pPr>
            <a:r>
              <a:rPr lang="en-US" dirty="0" smtClean="0">
                <a:latin typeface="Consolas"/>
                <a:cs typeface="Consolas"/>
              </a:rPr>
              <a:t>  &lt;</a:t>
            </a:r>
            <a:r>
              <a:rPr lang="en-US" dirty="0">
                <a:latin typeface="Consolas"/>
                <a:cs typeface="Consolas"/>
              </a:rPr>
              <a:t>/head&gt;</a:t>
            </a:r>
          </a:p>
          <a:p>
            <a:pPr marL="0" indent="0">
              <a:buNone/>
            </a:pPr>
            <a:endParaRPr lang="en-US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 smtClean="0">
                <a:latin typeface="Consolas"/>
                <a:cs typeface="Consolas"/>
              </a:rPr>
              <a:t> &lt;</a:t>
            </a:r>
            <a:r>
              <a:rPr lang="en-US" dirty="0">
                <a:latin typeface="Consolas"/>
                <a:cs typeface="Consolas"/>
              </a:rPr>
              <a:t>body&gt;</a:t>
            </a:r>
          </a:p>
          <a:p>
            <a:pPr marL="0" indent="0">
              <a:buNone/>
            </a:pPr>
            <a:r>
              <a:rPr lang="en-US" dirty="0" smtClean="0">
                <a:latin typeface="Consolas"/>
                <a:cs typeface="Consolas"/>
              </a:rPr>
              <a:t>    &lt;a </a:t>
            </a:r>
            <a:r>
              <a:rPr lang="en-US" dirty="0" err="1" smtClean="0">
                <a:latin typeface="Consolas"/>
                <a:cs typeface="Consolas"/>
              </a:rPr>
              <a:t>href</a:t>
            </a:r>
            <a:r>
              <a:rPr lang="en-US" dirty="0" smtClean="0">
                <a:latin typeface="Consolas"/>
                <a:cs typeface="Consolas"/>
              </a:rPr>
              <a:t>=</a:t>
            </a:r>
            <a:r>
              <a:rPr lang="en-US" dirty="0">
                <a:latin typeface="Consolas"/>
                <a:cs typeface="Consolas"/>
              </a:rPr>
              <a:t>"</a:t>
            </a:r>
            <a:r>
              <a:rPr lang="en-US" dirty="0" smtClean="0">
                <a:latin typeface="Consolas"/>
                <a:cs typeface="Consolas"/>
              </a:rPr>
              <a:t>http://</a:t>
            </a:r>
            <a:r>
              <a:rPr lang="en-US" dirty="0" err="1" smtClean="0">
                <a:latin typeface="Consolas"/>
                <a:cs typeface="Consolas"/>
              </a:rPr>
              <a:t>example.com</a:t>
            </a:r>
            <a:r>
              <a:rPr lang="en-US" dirty="0" smtClean="0">
                <a:latin typeface="Consolas"/>
                <a:cs typeface="Consolas"/>
              </a:rPr>
              <a:t>/</a:t>
            </a:r>
            <a:r>
              <a:rPr lang="en-US" dirty="0">
                <a:latin typeface="Consolas"/>
                <a:cs typeface="Consolas"/>
              </a:rPr>
              <a:t>"</a:t>
            </a:r>
            <a:r>
              <a:rPr lang="en-US" dirty="0" smtClean="0">
                <a:latin typeface="Consolas"/>
                <a:cs typeface="Consolas"/>
              </a:rPr>
              <a:t>&gt;Text&lt;/a&gt;</a:t>
            </a:r>
          </a:p>
          <a:p>
            <a:pPr marL="0" indent="0">
              <a:buNone/>
            </a:pPr>
            <a:r>
              <a:rPr lang="en-US" dirty="0" smtClean="0">
                <a:latin typeface="Consolas"/>
                <a:cs typeface="Consolas"/>
              </a:rPr>
              <a:t>  &lt;</a:t>
            </a:r>
            <a:r>
              <a:rPr lang="en-US" dirty="0">
                <a:latin typeface="Consolas"/>
                <a:cs typeface="Consolas"/>
              </a:rPr>
              <a:t>/body&gt;</a:t>
            </a:r>
          </a:p>
          <a:p>
            <a:pPr marL="0" indent="0">
              <a:buNone/>
            </a:pPr>
            <a:r>
              <a:rPr lang="en-US" dirty="0" smtClean="0">
                <a:latin typeface="Consolas"/>
                <a:cs typeface="Consolas"/>
              </a:rPr>
              <a:t>&lt;</a:t>
            </a:r>
            <a:r>
              <a:rPr lang="en-US" dirty="0">
                <a:latin typeface="Consolas"/>
                <a:cs typeface="Consolas"/>
              </a:rPr>
              <a:t>/html&gt;</a:t>
            </a:r>
          </a:p>
        </p:txBody>
      </p:sp>
    </p:spTree>
    <p:extLst>
      <p:ext uri="{BB962C8B-B14F-4D97-AF65-F5344CB8AC3E}">
        <p14:creationId xmlns:p14="http://schemas.microsoft.com/office/powerpoint/2010/main" val="159282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– Browsers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User agent is responsible for parsing and interpreting the HTML and displaying it to the user</a:t>
            </a:r>
          </a:p>
        </p:txBody>
      </p:sp>
    </p:spTree>
    <p:extLst>
      <p:ext uri="{BB962C8B-B14F-4D97-AF65-F5344CB8AC3E}">
        <p14:creationId xmlns:p14="http://schemas.microsoft.com/office/powerpoint/2010/main" val="33693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– Parsed HTML 5 Page</a:t>
            </a:r>
            <a:endParaRPr lang="en-US" dirty="0"/>
          </a:p>
        </p:txBody>
      </p:sp>
      <p:pic>
        <p:nvPicPr>
          <p:cNvPr id="4" name="Content Placeholder 3" descr="Screen Shot 2015-01-14 at 4.25.4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43" r="-22843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10413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HTML – Parsed HTML 5 Page</a:t>
            </a:r>
          </a:p>
        </p:txBody>
      </p:sp>
      <p:pic>
        <p:nvPicPr>
          <p:cNvPr id="8" name="Picture 7" descr="Screen Shot 2015-01-15 at 11.13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1778000"/>
            <a:ext cx="60706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7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Birth of the Web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smtClean="0"/>
              <a:t>Created by Tim Berners-Lee while he was working at CERN</a:t>
            </a:r>
          </a:p>
          <a:p>
            <a:pPr lvl="1"/>
            <a:r>
              <a:rPr lang="en-US" noProof="0" smtClean="0"/>
              <a:t>First CERN proposal in 1989</a:t>
            </a:r>
          </a:p>
          <a:p>
            <a:pPr lvl="1"/>
            <a:r>
              <a:rPr lang="en-US" noProof="0" smtClean="0"/>
              <a:t>Finished first website end of 1990</a:t>
            </a:r>
          </a:p>
          <a:p>
            <a:pPr lvl="1"/>
            <a:endParaRPr lang="en-US" noProof="0" smtClean="0"/>
          </a:p>
          <a:p>
            <a:r>
              <a:rPr lang="en-US" u="sng" noProof="0" smtClean="0"/>
              <a:t>Weaving </a:t>
            </a:r>
            <a:r>
              <a:rPr lang="en-US" u="sng" noProof="0"/>
              <a:t>the Web: The Original Design and Ultimate Destiny of the World Wide </a:t>
            </a:r>
            <a:r>
              <a:rPr lang="en-US" u="sng" noProof="0" smtClean="0"/>
              <a:t>Web</a:t>
            </a:r>
            <a:r>
              <a:rPr lang="en-US" noProof="0" smtClean="0"/>
              <a:t>, Tim Berners-Lee</a:t>
            </a:r>
            <a:endParaRPr lang="en-US" u="sng" noProof="0" smtClean="0"/>
          </a:p>
        </p:txBody>
      </p:sp>
    </p:spTree>
    <p:extLst>
      <p:ext uri="{BB962C8B-B14F-4D97-AF65-F5344CB8AC3E}">
        <p14:creationId xmlns:p14="http://schemas.microsoft.com/office/powerpoint/2010/main" val="14984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– Character 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How to include HTML special characters as text/data?</a:t>
            </a:r>
            <a:br>
              <a:rPr lang="en-US" dirty="0" smtClean="0"/>
            </a:br>
            <a:r>
              <a:rPr lang="en-US" dirty="0" smtClean="0">
                <a:latin typeface="Consolas"/>
                <a:cs typeface="Consolas"/>
              </a:rPr>
              <a:t>&lt; &gt; </a:t>
            </a:r>
            <a:r>
              <a:rPr lang="fr-FR" dirty="0"/>
              <a:t>'</a:t>
            </a:r>
            <a:r>
              <a:rPr lang="en-US" dirty="0" smtClean="0">
                <a:latin typeface="Consolas"/>
                <a:cs typeface="Consolas"/>
              </a:rPr>
              <a:t> " &amp; = 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Encode the character reference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Also referred to in HTML &lt; 5.0 as “entity reference” or “entity encoding”</a:t>
            </a:r>
          </a:p>
          <a:p>
            <a:r>
              <a:rPr lang="en-US" dirty="0" smtClean="0">
                <a:latin typeface="Arial"/>
                <a:cs typeface="Arial"/>
              </a:rPr>
              <a:t>Three types, each starts with </a:t>
            </a:r>
            <a:r>
              <a:rPr lang="en-US" dirty="0" smtClean="0">
                <a:latin typeface="Consolas"/>
                <a:cs typeface="Consolas"/>
              </a:rPr>
              <a:t>&amp;</a:t>
            </a:r>
            <a:r>
              <a:rPr lang="en-US" dirty="0" smtClean="0">
                <a:latin typeface="Arial"/>
                <a:cs typeface="Arial"/>
              </a:rPr>
              <a:t> and ends with </a:t>
            </a:r>
            <a:r>
              <a:rPr lang="en-US" dirty="0" smtClean="0">
                <a:latin typeface="Consolas"/>
                <a:cs typeface="Consolas"/>
              </a:rPr>
              <a:t>;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Named character reference</a:t>
            </a:r>
          </a:p>
          <a:p>
            <a:pPr lvl="2"/>
            <a:r>
              <a:rPr lang="en-US" dirty="0" smtClean="0">
                <a:latin typeface="Consolas"/>
                <a:cs typeface="Consolas"/>
              </a:rPr>
              <a:t>&amp;&lt;</a:t>
            </a:r>
            <a:r>
              <a:rPr lang="en-US" dirty="0" err="1" smtClean="0">
                <a:latin typeface="Consolas"/>
                <a:cs typeface="Consolas"/>
              </a:rPr>
              <a:t>predefined_name</a:t>
            </a:r>
            <a:r>
              <a:rPr lang="en-US" dirty="0" smtClean="0">
                <a:latin typeface="Consolas"/>
                <a:cs typeface="Consolas"/>
              </a:rPr>
              <a:t>&gt;;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Decimal numeric character reference</a:t>
            </a:r>
          </a:p>
          <a:p>
            <a:pPr lvl="2"/>
            <a:r>
              <a:rPr lang="en-US" dirty="0" smtClean="0">
                <a:latin typeface="Consolas"/>
                <a:cs typeface="Consolas"/>
              </a:rPr>
              <a:t>&amp;#&lt;</a:t>
            </a:r>
            <a:r>
              <a:rPr lang="en-US" dirty="0" err="1" smtClean="0">
                <a:latin typeface="Consolas"/>
                <a:cs typeface="Consolas"/>
              </a:rPr>
              <a:t>decimal_unicode_code_point</a:t>
            </a:r>
            <a:r>
              <a:rPr lang="en-US" dirty="0" smtClean="0">
                <a:latin typeface="Consolas"/>
                <a:cs typeface="Consolas"/>
              </a:rPr>
              <a:t>&gt;;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Hexadecimal numeric character reference</a:t>
            </a:r>
          </a:p>
          <a:p>
            <a:pPr lvl="2"/>
            <a:r>
              <a:rPr lang="en-US" dirty="0" smtClean="0">
                <a:latin typeface="Consolas"/>
                <a:cs typeface="Consolas"/>
              </a:rPr>
              <a:t>&amp;#x&lt;</a:t>
            </a:r>
            <a:r>
              <a:rPr lang="en-US" dirty="0" err="1" smtClean="0">
                <a:latin typeface="Consolas"/>
                <a:cs typeface="Consolas"/>
              </a:rPr>
              <a:t>hexadecimal_unicode_code_point</a:t>
            </a:r>
            <a:r>
              <a:rPr lang="en-US" dirty="0" smtClean="0">
                <a:latin typeface="Consolas"/>
                <a:cs typeface="Consolas"/>
              </a:rPr>
              <a:t>&gt;;</a:t>
            </a:r>
          </a:p>
          <a:p>
            <a:pPr marL="914400" lvl="2" indent="0">
              <a:buNone/>
            </a:pPr>
            <a:endParaRPr lang="en-US" dirty="0" smtClean="0">
              <a:latin typeface="Consolas"/>
              <a:cs typeface="Consolas"/>
            </a:endParaRPr>
          </a:p>
          <a:p>
            <a:r>
              <a:rPr lang="en-US" dirty="0" smtClean="0">
                <a:latin typeface="Arial"/>
                <a:cs typeface="Arial"/>
              </a:rPr>
              <a:t>Note: This will be the root of a significant number of vulnerabilities and is critical to understand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540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HTML – Character References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ampersand (</a:t>
            </a:r>
            <a:r>
              <a:rPr lang="en-US" dirty="0" smtClean="0">
                <a:latin typeface="Consolas"/>
                <a:cs typeface="Consolas"/>
              </a:rPr>
              <a:t>&amp;</a:t>
            </a:r>
            <a:r>
              <a:rPr lang="en-US" dirty="0" smtClean="0"/>
              <a:t>) is used to start a character reference, so it must be encoded as a character reference</a:t>
            </a:r>
          </a:p>
          <a:p>
            <a:r>
              <a:rPr lang="en-US" dirty="0" smtClean="0">
                <a:latin typeface="Consolas"/>
                <a:cs typeface="Consolas"/>
              </a:rPr>
              <a:t>&amp;amp;</a:t>
            </a:r>
          </a:p>
          <a:p>
            <a:r>
              <a:rPr lang="en-US" dirty="0" smtClean="0">
                <a:latin typeface="Consolas"/>
                <a:cs typeface="Consolas"/>
              </a:rPr>
              <a:t>&amp;#38;</a:t>
            </a:r>
          </a:p>
          <a:p>
            <a:r>
              <a:rPr lang="en-US" dirty="0" smtClean="0">
                <a:latin typeface="Consolas"/>
                <a:cs typeface="Consolas"/>
              </a:rPr>
              <a:t>&amp;#x26;</a:t>
            </a:r>
          </a:p>
          <a:p>
            <a:r>
              <a:rPr lang="en-US" dirty="0" smtClean="0">
                <a:latin typeface="Consolas"/>
                <a:cs typeface="Consolas"/>
              </a:rPr>
              <a:t>&amp;#x00026;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64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HTML – Character References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é</a:t>
            </a:r>
            <a:endParaRPr lang="en-US" dirty="0" smtClean="0"/>
          </a:p>
          <a:p>
            <a:r>
              <a:rPr lang="en-US" dirty="0" smtClean="0">
                <a:latin typeface="Consolas"/>
                <a:cs typeface="Consolas"/>
              </a:rPr>
              <a:t>&amp;</a:t>
            </a:r>
            <a:r>
              <a:rPr lang="en-US" dirty="0" err="1" smtClean="0">
                <a:latin typeface="Consolas"/>
                <a:cs typeface="Consolas"/>
              </a:rPr>
              <a:t>eacute</a:t>
            </a:r>
            <a:r>
              <a:rPr lang="en-US" dirty="0" smtClean="0">
                <a:latin typeface="Consolas"/>
                <a:cs typeface="Consolas"/>
              </a:rPr>
              <a:t>;</a:t>
            </a:r>
          </a:p>
          <a:p>
            <a:r>
              <a:rPr lang="en-US" dirty="0" smtClean="0">
                <a:latin typeface="Consolas"/>
                <a:cs typeface="Consolas"/>
              </a:rPr>
              <a:t>&amp;#233;</a:t>
            </a:r>
          </a:p>
          <a:p>
            <a:r>
              <a:rPr lang="en-US" dirty="0" smtClean="0">
                <a:latin typeface="Consolas"/>
                <a:cs typeface="Consolas"/>
              </a:rPr>
              <a:t>&amp;#xe9;</a:t>
            </a:r>
            <a:endParaRPr lang="en-US" dirty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82961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HTML – Character References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must &lt; be encoded as a character reference?</a:t>
            </a:r>
          </a:p>
          <a:p>
            <a:r>
              <a:rPr lang="en-US" dirty="0" smtClean="0"/>
              <a:t>&amp;</a:t>
            </a:r>
            <a:r>
              <a:rPr lang="en-US" dirty="0" err="1" smtClean="0"/>
              <a:t>lt</a:t>
            </a:r>
            <a:r>
              <a:rPr lang="en-US" dirty="0" smtClean="0"/>
              <a:t>;</a:t>
            </a:r>
          </a:p>
          <a:p>
            <a:r>
              <a:rPr lang="en-US" dirty="0" smtClean="0">
                <a:latin typeface="Consolas"/>
                <a:cs typeface="Consolas"/>
              </a:rPr>
              <a:t>&amp;#60;</a:t>
            </a:r>
          </a:p>
          <a:p>
            <a:r>
              <a:rPr lang="en-US" dirty="0" smtClean="0">
                <a:latin typeface="Consolas"/>
                <a:cs typeface="Consolas"/>
              </a:rPr>
              <a:t>&amp;#x30;</a:t>
            </a:r>
          </a:p>
          <a:p>
            <a:r>
              <a:rPr lang="en-US" dirty="0" smtClean="0">
                <a:latin typeface="Consolas"/>
                <a:cs typeface="Consolas"/>
              </a:rPr>
              <a:t>&amp;#x00030;</a:t>
            </a:r>
            <a:endParaRPr lang="en-US" dirty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94896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– Forms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 </a:t>
            </a:r>
            <a:r>
              <a:rPr lang="en-US" dirty="0">
                <a:latin typeface="Consolas"/>
                <a:cs typeface="Consolas"/>
              </a:rPr>
              <a:t>form</a:t>
            </a:r>
            <a:r>
              <a:rPr lang="en-US" dirty="0"/>
              <a:t> is a component of a Web page that has form controls, such as text fields, buttons, checkboxes, range controls, or color </a:t>
            </a:r>
            <a:r>
              <a:rPr lang="en-US" dirty="0" smtClean="0"/>
              <a:t>pickers</a:t>
            </a:r>
          </a:p>
          <a:p>
            <a:pPr lvl="1"/>
            <a:r>
              <a:rPr lang="en-US" dirty="0" smtClean="0"/>
              <a:t>Form is a way to create a complicated HTTP request</a:t>
            </a:r>
            <a:endParaRPr lang="en-US" dirty="0"/>
          </a:p>
          <a:p>
            <a:r>
              <a:rPr lang="en-US" dirty="0" smtClean="0">
                <a:latin typeface="Consolas"/>
                <a:cs typeface="Consolas"/>
              </a:rPr>
              <a:t>action</a:t>
            </a:r>
            <a:r>
              <a:rPr lang="en-US" dirty="0" smtClean="0"/>
              <a:t> attribute contains the URI to submit the HTTP request</a:t>
            </a:r>
          </a:p>
          <a:p>
            <a:pPr lvl="1"/>
            <a:r>
              <a:rPr lang="en-US" dirty="0" smtClean="0"/>
              <a:t>Default is the current URI</a:t>
            </a:r>
          </a:p>
          <a:p>
            <a:r>
              <a:rPr lang="en-US" dirty="0" smtClean="0">
                <a:latin typeface="Consolas"/>
                <a:cs typeface="Consolas"/>
              </a:rPr>
              <a:t>method</a:t>
            </a:r>
            <a:r>
              <a:rPr lang="en-US" dirty="0" smtClean="0"/>
              <a:t> attribute is the HTTP method to use in the request</a:t>
            </a:r>
          </a:p>
          <a:p>
            <a:pPr lvl="1"/>
            <a:r>
              <a:rPr lang="en-US" dirty="0" smtClean="0"/>
              <a:t>GET or POST, default is GET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23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–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Children </a:t>
            </a:r>
            <a:r>
              <a:rPr lang="en-US" dirty="0" smtClean="0">
                <a:latin typeface="Consolas"/>
                <a:cs typeface="Consolas"/>
              </a:rPr>
              <a:t>input</a:t>
            </a:r>
            <a:r>
              <a:rPr lang="en-US" dirty="0" smtClean="0"/>
              <a:t> tags of the form are transformed into either query URL parameters or HTTP request body</a:t>
            </a:r>
          </a:p>
          <a:p>
            <a:r>
              <a:rPr lang="en-US" dirty="0" smtClean="0"/>
              <a:t>Difference is based on the </a:t>
            </a:r>
            <a:r>
              <a:rPr lang="en-US" dirty="0" smtClean="0">
                <a:latin typeface="Consolas"/>
                <a:cs typeface="Consolas"/>
              </a:rPr>
              <a:t>method</a:t>
            </a:r>
            <a:r>
              <a:rPr lang="en-US" dirty="0" smtClean="0"/>
              <a:t> attribute</a:t>
            </a:r>
          </a:p>
          <a:p>
            <a:pPr lvl="1"/>
            <a:r>
              <a:rPr lang="en-US" dirty="0"/>
              <a:t>GET </a:t>
            </a:r>
            <a:r>
              <a:rPr lang="en-US" dirty="0" smtClean="0"/>
              <a:t>passes data in the query</a:t>
            </a:r>
          </a:p>
          <a:p>
            <a:pPr lvl="1"/>
            <a:r>
              <a:rPr lang="en-US" dirty="0" smtClean="0"/>
              <a:t>POST passes data in the body</a:t>
            </a:r>
          </a:p>
          <a:p>
            <a:r>
              <a:rPr lang="en-US" dirty="0" smtClean="0"/>
              <a:t>Data is encoded as either “application</a:t>
            </a:r>
            <a:r>
              <a:rPr lang="en-US" dirty="0"/>
              <a:t>/x-www-form-</a:t>
            </a:r>
            <a:r>
              <a:rPr lang="en-US" dirty="0" err="1" smtClean="0"/>
              <a:t>urlencoded</a:t>
            </a:r>
            <a:r>
              <a:rPr lang="en-US" dirty="0"/>
              <a:t>” or </a:t>
            </a:r>
            <a:r>
              <a:rPr lang="en-US" dirty="0" smtClean="0"/>
              <a:t>“multipart</a:t>
            </a:r>
            <a:r>
              <a:rPr lang="en-US" dirty="0"/>
              <a:t>/form-</a:t>
            </a:r>
            <a:r>
              <a:rPr lang="en-US" dirty="0" smtClean="0"/>
              <a:t>data”</a:t>
            </a:r>
          </a:p>
          <a:p>
            <a:pPr lvl="1"/>
            <a:r>
              <a:rPr lang="en-US" dirty="0" smtClean="0"/>
              <a:t>GET always uses “</a:t>
            </a:r>
            <a:r>
              <a:rPr lang="en-US" dirty="0"/>
              <a:t>application/x-www-form-</a:t>
            </a:r>
            <a:r>
              <a:rPr lang="en-US" dirty="0" err="1"/>
              <a:t>urlencoded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POST depends </a:t>
            </a:r>
            <a:r>
              <a:rPr lang="en-US" dirty="0"/>
              <a:t>on </a:t>
            </a:r>
            <a:r>
              <a:rPr lang="en-US" dirty="0" err="1" smtClean="0">
                <a:latin typeface="Consolas"/>
                <a:cs typeface="Consolas"/>
              </a:rPr>
              <a:t>enctype</a:t>
            </a:r>
            <a:r>
              <a:rPr lang="en-US" dirty="0" smtClean="0"/>
              <a:t> attribute of </a:t>
            </a:r>
            <a:r>
              <a:rPr lang="en-US" dirty="0" smtClean="0">
                <a:latin typeface="Consolas"/>
                <a:cs typeface="Consolas"/>
              </a:rPr>
              <a:t>form</a:t>
            </a:r>
            <a:r>
              <a:rPr lang="en-US" dirty="0" smtClean="0">
                <a:latin typeface="Arial"/>
                <a:cs typeface="Arial"/>
              </a:rPr>
              <a:t>, default is “application/x-www-form-</a:t>
            </a:r>
            <a:r>
              <a:rPr lang="en-US" dirty="0" err="1" smtClean="0">
                <a:latin typeface="Arial"/>
                <a:cs typeface="Arial"/>
              </a:rPr>
              <a:t>urlencoded</a:t>
            </a:r>
            <a:r>
              <a:rPr lang="en-US" dirty="0" smtClean="0">
                <a:latin typeface="Arial"/>
                <a:cs typeface="Arial"/>
              </a:rPr>
              <a:t>”</a:t>
            </a:r>
          </a:p>
          <a:p>
            <a:pPr lvl="1"/>
            <a:r>
              <a:rPr lang="en-US" dirty="0" smtClean="0"/>
              <a:t>"multipart</a:t>
            </a:r>
            <a:r>
              <a:rPr lang="en-US" dirty="0"/>
              <a:t>/form-</a:t>
            </a:r>
            <a:r>
              <a:rPr lang="en-US" dirty="0" smtClean="0"/>
              <a:t>data" is mainly used to upload files, so we will focus on </a:t>
            </a:r>
            <a:r>
              <a:rPr lang="en-US" dirty="0"/>
              <a:t>“application/x-www-form-</a:t>
            </a:r>
            <a:r>
              <a:rPr lang="en-US" dirty="0" err="1"/>
              <a:t>urlencoded</a:t>
            </a:r>
            <a:r>
              <a:rPr lang="en-US" dirty="0" smtClean="0"/>
              <a:t>”</a:t>
            </a:r>
            <a:endParaRPr lang="en-US" dirty="0" smtClean="0">
              <a:latin typeface="Arial"/>
              <a:cs typeface="Arial"/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45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HTML – Forms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Data sent as name-value pairs</a:t>
            </a:r>
          </a:p>
          <a:p>
            <a:pPr lvl="1"/>
            <a:r>
              <a:rPr lang="en-US" dirty="0" smtClean="0"/>
              <a:t>Data from the input tags (as well as others)</a:t>
            </a:r>
            <a:br>
              <a:rPr lang="en-US" dirty="0" smtClean="0"/>
            </a:br>
            <a:r>
              <a:rPr lang="en-US" dirty="0" smtClean="0">
                <a:latin typeface="Consolas"/>
                <a:cs typeface="Consolas"/>
              </a:rPr>
              <a:t>&lt;input </a:t>
            </a:r>
            <a:r>
              <a:rPr lang="en-US" dirty="0">
                <a:latin typeface="Consolas"/>
                <a:cs typeface="Consolas"/>
              </a:rPr>
              <a:t>type="</a:t>
            </a:r>
            <a:r>
              <a:rPr lang="en-US" dirty="0" smtClean="0">
                <a:latin typeface="Consolas"/>
                <a:cs typeface="Consolas"/>
              </a:rPr>
              <a:t>text</a:t>
            </a:r>
            <a:r>
              <a:rPr lang="en-US" dirty="0">
                <a:latin typeface="Consolas"/>
                <a:cs typeface="Consolas"/>
              </a:rPr>
              <a:t>" name="</a:t>
            </a:r>
            <a:r>
              <a:rPr lang="en-US" dirty="0" smtClean="0">
                <a:latin typeface="Consolas"/>
                <a:cs typeface="Consolas"/>
              </a:rPr>
              <a:t>foo</a:t>
            </a:r>
            <a:r>
              <a:rPr lang="en-US" dirty="0">
                <a:latin typeface="Consolas"/>
                <a:cs typeface="Consolas"/>
              </a:rPr>
              <a:t>" value="</a:t>
            </a:r>
            <a:r>
              <a:rPr lang="en-US" dirty="0" smtClean="0">
                <a:latin typeface="Consolas"/>
                <a:cs typeface="Consolas"/>
              </a:rPr>
              <a:t>bar</a:t>
            </a:r>
            <a:r>
              <a:rPr lang="en-US" dirty="0">
                <a:latin typeface="Consolas"/>
                <a:cs typeface="Consolas"/>
              </a:rPr>
              <a:t>"</a:t>
            </a:r>
            <a:r>
              <a:rPr lang="en-US" dirty="0" smtClean="0">
                <a:latin typeface="Consolas"/>
                <a:cs typeface="Consolas"/>
              </a:rPr>
              <a:t>&gt;</a:t>
            </a:r>
          </a:p>
          <a:p>
            <a:pPr lvl="1"/>
            <a:endParaRPr lang="en-US" dirty="0" smtClean="0">
              <a:latin typeface="Consolas"/>
              <a:cs typeface="Consolas"/>
            </a:endParaRPr>
          </a:p>
          <a:p>
            <a:r>
              <a:rPr lang="en-US" dirty="0" smtClean="0"/>
              <a:t>Name is taken from the </a:t>
            </a:r>
            <a:r>
              <a:rPr lang="en-US" dirty="0" smtClean="0">
                <a:latin typeface="Consolas"/>
                <a:cs typeface="Consolas"/>
              </a:rPr>
              <a:t>input</a:t>
            </a:r>
            <a:r>
              <a:rPr lang="en-US" dirty="0" smtClean="0"/>
              <a:t> tag’s </a:t>
            </a:r>
            <a:r>
              <a:rPr lang="en-US" dirty="0" smtClean="0">
                <a:latin typeface="Consolas"/>
                <a:cs typeface="Consolas"/>
              </a:rPr>
              <a:t>name</a:t>
            </a:r>
            <a:r>
              <a:rPr lang="en-US" dirty="0" smtClean="0"/>
              <a:t> attribute</a:t>
            </a:r>
          </a:p>
          <a:p>
            <a:r>
              <a:rPr lang="en-US" dirty="0" smtClean="0"/>
              <a:t>Value is taken either from the </a:t>
            </a:r>
            <a:r>
              <a:rPr lang="en-US" dirty="0" smtClean="0">
                <a:latin typeface="Consolas"/>
                <a:cs typeface="Consolas"/>
              </a:rPr>
              <a:t>input</a:t>
            </a:r>
            <a:r>
              <a:rPr lang="en-US" dirty="0" smtClean="0"/>
              <a:t> tag’s </a:t>
            </a:r>
            <a:r>
              <a:rPr lang="en-US" dirty="0" smtClean="0">
                <a:latin typeface="Consolas"/>
                <a:cs typeface="Consolas"/>
              </a:rPr>
              <a:t>value</a:t>
            </a:r>
            <a:r>
              <a:rPr lang="en-US" dirty="0" smtClean="0"/>
              <a:t> attribute or the user-supplied input</a:t>
            </a:r>
          </a:p>
          <a:p>
            <a:pPr lvl="1"/>
            <a:r>
              <a:rPr lang="en-US" dirty="0" smtClean="0"/>
              <a:t>Empty string if neither is present</a:t>
            </a:r>
          </a:p>
        </p:txBody>
      </p:sp>
      <p:pic>
        <p:nvPicPr>
          <p:cNvPr id="4" name="Picture 3" descr="Screen Shot 2015-01-15 at 9.28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798" y="3260138"/>
            <a:ext cx="1930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0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application/x-www-form-</a:t>
            </a:r>
            <a:r>
              <a:rPr lang="en-US" dirty="0" err="1"/>
              <a:t>urlencoded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All name-value pairs of the form are encoded</a:t>
            </a:r>
          </a:p>
          <a:p>
            <a:r>
              <a:rPr lang="en-US" dirty="0" smtClean="0"/>
              <a:t>form-</a:t>
            </a:r>
            <a:r>
              <a:rPr lang="en-US" dirty="0" err="1" smtClean="0"/>
              <a:t>urlencoding</a:t>
            </a:r>
            <a:r>
              <a:rPr lang="en-US" dirty="0" smtClean="0"/>
              <a:t> encodes the name-value pairs using percent encoding </a:t>
            </a:r>
          </a:p>
          <a:p>
            <a:pPr lvl="1"/>
            <a:r>
              <a:rPr lang="en-US" dirty="0" smtClean="0"/>
              <a:t>Except that spaces are translated to + instead of %20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>
                <a:latin typeface="Consolas"/>
                <a:cs typeface="Consolas"/>
              </a:rPr>
              <a:t>foo=bar</a:t>
            </a:r>
          </a:p>
          <a:p>
            <a:r>
              <a:rPr lang="en-US" dirty="0" smtClean="0"/>
              <a:t>Multiple name-value pairs separated by ampersand (</a:t>
            </a:r>
            <a:r>
              <a:rPr lang="en-US" dirty="0" smtClean="0">
                <a:latin typeface="Consolas"/>
                <a:cs typeface="Consolas"/>
              </a:rPr>
              <a:t>&amp;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2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application/x-www-form-</a:t>
            </a:r>
            <a:r>
              <a:rPr lang="en-US" dirty="0" err="1"/>
              <a:t>urlencoded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lvl="1" indent="0">
              <a:buNone/>
            </a:pPr>
            <a:r>
              <a:rPr lang="en-US" sz="2400" dirty="0" smtClean="0">
                <a:latin typeface="Consolas"/>
                <a:cs typeface="Consolas"/>
              </a:rPr>
              <a:t>&lt;form action="http://</a:t>
            </a:r>
            <a:r>
              <a:rPr lang="en-US" sz="2400" dirty="0" err="1" smtClean="0">
                <a:latin typeface="Consolas"/>
                <a:cs typeface="Consolas"/>
              </a:rPr>
              <a:t>example.com</a:t>
            </a:r>
            <a:r>
              <a:rPr lang="en-US" sz="2400" dirty="0" smtClean="0">
                <a:latin typeface="Consolas"/>
                <a:cs typeface="Consolas"/>
              </a:rPr>
              <a:t>/grades/submit</a:t>
            </a:r>
            <a:r>
              <a:rPr lang="en-US" sz="2400" dirty="0">
                <a:latin typeface="Consolas"/>
                <a:cs typeface="Consolas"/>
              </a:rPr>
              <a:t>"</a:t>
            </a:r>
            <a:r>
              <a:rPr lang="en-US" sz="2400" dirty="0" smtClean="0">
                <a:latin typeface="Consolas"/>
                <a:cs typeface="Consolas"/>
              </a:rPr>
              <a:t>&gt;</a:t>
            </a:r>
          </a:p>
          <a:p>
            <a:pPr marL="0" lvl="1" indent="0">
              <a:buNone/>
            </a:pPr>
            <a:r>
              <a:rPr lang="en-US" sz="2400" dirty="0" smtClean="0">
                <a:latin typeface="Consolas"/>
                <a:cs typeface="Consolas"/>
              </a:rPr>
              <a:t>  &lt;</a:t>
            </a:r>
            <a:r>
              <a:rPr lang="en-US" sz="2400" dirty="0">
                <a:latin typeface="Consolas"/>
                <a:cs typeface="Consolas"/>
              </a:rPr>
              <a:t>input type="text" name</a:t>
            </a:r>
            <a:r>
              <a:rPr lang="en-US" sz="2400" dirty="0" smtClean="0">
                <a:latin typeface="Consolas"/>
                <a:cs typeface="Consolas"/>
              </a:rPr>
              <a:t>="student" </a:t>
            </a:r>
            <a:r>
              <a:rPr lang="en-US" sz="2400" dirty="0">
                <a:latin typeface="Consolas"/>
                <a:cs typeface="Consolas"/>
              </a:rPr>
              <a:t>value="</a:t>
            </a:r>
            <a:r>
              <a:rPr lang="en-US" sz="2400" dirty="0" smtClean="0">
                <a:latin typeface="Consolas"/>
                <a:cs typeface="Consolas"/>
              </a:rPr>
              <a:t>bar"&gt;</a:t>
            </a:r>
          </a:p>
          <a:p>
            <a:pPr marL="0" lvl="1" indent="0">
              <a:buNone/>
            </a:pPr>
            <a:r>
              <a:rPr lang="en-US" sz="2400" dirty="0" smtClean="0">
                <a:latin typeface="Consolas"/>
                <a:cs typeface="Consolas"/>
              </a:rPr>
              <a:t>  &lt;input type=</a:t>
            </a:r>
            <a:r>
              <a:rPr lang="en-US" sz="2400" dirty="0">
                <a:latin typeface="Consolas"/>
                <a:cs typeface="Consolas"/>
              </a:rPr>
              <a:t>"</a:t>
            </a:r>
            <a:r>
              <a:rPr lang="en-US" sz="2400" dirty="0" smtClean="0">
                <a:latin typeface="Consolas"/>
                <a:cs typeface="Consolas"/>
              </a:rPr>
              <a:t>text</a:t>
            </a:r>
            <a:r>
              <a:rPr lang="en-US" sz="2400" dirty="0">
                <a:latin typeface="Consolas"/>
                <a:cs typeface="Consolas"/>
              </a:rPr>
              <a:t>"</a:t>
            </a:r>
            <a:r>
              <a:rPr lang="en-US" sz="2400" dirty="0" smtClean="0">
                <a:latin typeface="Consolas"/>
                <a:cs typeface="Consolas"/>
              </a:rPr>
              <a:t> name=</a:t>
            </a:r>
            <a:r>
              <a:rPr lang="en-US" sz="2400" dirty="0">
                <a:latin typeface="Consolas"/>
                <a:cs typeface="Consolas"/>
              </a:rPr>
              <a:t>"</a:t>
            </a:r>
            <a:r>
              <a:rPr lang="en-US" sz="2400" dirty="0" smtClean="0">
                <a:latin typeface="Consolas"/>
                <a:cs typeface="Consolas"/>
              </a:rPr>
              <a:t>class</a:t>
            </a:r>
            <a:r>
              <a:rPr lang="en-US" sz="2400" dirty="0">
                <a:latin typeface="Consolas"/>
                <a:cs typeface="Consolas"/>
              </a:rPr>
              <a:t>"</a:t>
            </a:r>
            <a:r>
              <a:rPr lang="en-US" sz="2400" dirty="0" smtClean="0">
                <a:latin typeface="Consolas"/>
                <a:cs typeface="Consolas"/>
              </a:rPr>
              <a:t>&gt;</a:t>
            </a:r>
          </a:p>
          <a:p>
            <a:pPr marL="0" lvl="1" indent="0">
              <a:buNone/>
            </a:pPr>
            <a:r>
              <a:rPr lang="en-US" sz="2400" dirty="0" smtClean="0">
                <a:latin typeface="Consolas"/>
                <a:cs typeface="Consolas"/>
              </a:rPr>
              <a:t>  &lt;input type=</a:t>
            </a:r>
            <a:r>
              <a:rPr lang="en-US" sz="2400" dirty="0">
                <a:latin typeface="Consolas"/>
                <a:cs typeface="Consolas"/>
              </a:rPr>
              <a:t>"</a:t>
            </a:r>
            <a:r>
              <a:rPr lang="en-US" sz="2400" dirty="0" smtClean="0">
                <a:latin typeface="Consolas"/>
                <a:cs typeface="Consolas"/>
              </a:rPr>
              <a:t>text</a:t>
            </a:r>
            <a:r>
              <a:rPr lang="en-US" sz="2400" dirty="0">
                <a:latin typeface="Consolas"/>
                <a:cs typeface="Consolas"/>
              </a:rPr>
              <a:t>"</a:t>
            </a:r>
            <a:r>
              <a:rPr lang="en-US" sz="2400" dirty="0" smtClean="0">
                <a:latin typeface="Consolas"/>
                <a:cs typeface="Consolas"/>
              </a:rPr>
              <a:t> name=</a:t>
            </a:r>
            <a:r>
              <a:rPr lang="en-US" sz="2400" dirty="0">
                <a:latin typeface="Consolas"/>
                <a:cs typeface="Consolas"/>
              </a:rPr>
              <a:t>"</a:t>
            </a:r>
            <a:r>
              <a:rPr lang="en-US" sz="2400" dirty="0" smtClean="0">
                <a:latin typeface="Consolas"/>
                <a:cs typeface="Consolas"/>
              </a:rPr>
              <a:t>grade</a:t>
            </a:r>
            <a:r>
              <a:rPr lang="en-US" sz="2400" dirty="0">
                <a:latin typeface="Consolas"/>
                <a:cs typeface="Consolas"/>
              </a:rPr>
              <a:t>"</a:t>
            </a:r>
            <a:r>
              <a:rPr lang="en-US" sz="2400" dirty="0" smtClean="0">
                <a:latin typeface="Consolas"/>
                <a:cs typeface="Consolas"/>
              </a:rPr>
              <a:t>&gt;</a:t>
            </a:r>
          </a:p>
          <a:p>
            <a:pPr marL="0" lvl="1" indent="0">
              <a:buNone/>
            </a:pPr>
            <a:r>
              <a:rPr lang="en-US" sz="2400" dirty="0" smtClean="0">
                <a:latin typeface="Consolas"/>
                <a:cs typeface="Consolas"/>
              </a:rPr>
              <a:t>  &lt;input type=</a:t>
            </a:r>
            <a:r>
              <a:rPr lang="en-US" sz="2400" dirty="0">
                <a:latin typeface="Consolas"/>
                <a:cs typeface="Consolas"/>
              </a:rPr>
              <a:t>"</a:t>
            </a:r>
            <a:r>
              <a:rPr lang="en-US" sz="2400" dirty="0" smtClean="0">
                <a:latin typeface="Consolas"/>
                <a:cs typeface="Consolas"/>
              </a:rPr>
              <a:t>submit</a:t>
            </a:r>
            <a:r>
              <a:rPr lang="en-US" sz="2400" dirty="0">
                <a:latin typeface="Consolas"/>
                <a:cs typeface="Consolas"/>
              </a:rPr>
              <a:t>"</a:t>
            </a:r>
            <a:r>
              <a:rPr lang="en-US" sz="2400" dirty="0" smtClean="0">
                <a:latin typeface="Consolas"/>
                <a:cs typeface="Consolas"/>
              </a:rPr>
              <a:t> name=</a:t>
            </a:r>
            <a:r>
              <a:rPr lang="en-US" sz="2400" dirty="0">
                <a:latin typeface="Consolas"/>
                <a:cs typeface="Consolas"/>
              </a:rPr>
              <a:t>"</a:t>
            </a:r>
            <a:r>
              <a:rPr lang="en-US" sz="2400" dirty="0" smtClean="0">
                <a:latin typeface="Consolas"/>
                <a:cs typeface="Consolas"/>
              </a:rPr>
              <a:t>submit</a:t>
            </a:r>
            <a:r>
              <a:rPr lang="en-US" sz="2400" dirty="0">
                <a:latin typeface="Consolas"/>
                <a:cs typeface="Consolas"/>
              </a:rPr>
              <a:t>"</a:t>
            </a:r>
            <a:r>
              <a:rPr lang="en-US" sz="2400" dirty="0" smtClean="0">
                <a:latin typeface="Consolas"/>
                <a:cs typeface="Consolas"/>
              </a:rPr>
              <a:t>&gt;</a:t>
            </a:r>
          </a:p>
          <a:p>
            <a:pPr marL="0" lvl="1" indent="0">
              <a:buNone/>
            </a:pPr>
            <a:r>
              <a:rPr lang="en-US" sz="2400" dirty="0" smtClean="0">
                <a:latin typeface="Consolas"/>
                <a:cs typeface="Consolas"/>
              </a:rPr>
              <a:t>&lt;/form&gt;</a:t>
            </a:r>
          </a:p>
          <a:p>
            <a:pPr marL="0" lvl="1" indent="0">
              <a:buNone/>
            </a:pPr>
            <a:endParaRPr lang="en-US" sz="2400" dirty="0">
              <a:latin typeface="Consolas"/>
              <a:cs typeface="Consolas"/>
            </a:endParaRPr>
          </a:p>
          <a:p>
            <a:pPr marL="0" lvl="1" indent="0">
              <a:buNone/>
            </a:pPr>
            <a:endParaRPr lang="en-US" sz="2400" dirty="0" smtClean="0">
              <a:latin typeface="Consolas"/>
              <a:cs typeface="Consolas"/>
            </a:endParaRPr>
          </a:p>
          <a:p>
            <a:pPr marL="0" lvl="1" indent="0">
              <a:buNone/>
            </a:pPr>
            <a:endParaRPr lang="en-US" sz="2400" dirty="0">
              <a:latin typeface="Consolas"/>
              <a:cs typeface="Consolas"/>
            </a:endParaRPr>
          </a:p>
          <a:p>
            <a:pPr marL="0" lvl="1" indent="0">
              <a:buNone/>
            </a:pPr>
            <a:r>
              <a:rPr lang="en-US" sz="2400" dirty="0">
                <a:latin typeface="Consolas"/>
                <a:cs typeface="Consolas"/>
              </a:rPr>
              <a:t>http://</a:t>
            </a:r>
            <a:r>
              <a:rPr lang="en-US" sz="2400" dirty="0" err="1">
                <a:latin typeface="Consolas"/>
                <a:cs typeface="Consolas"/>
              </a:rPr>
              <a:t>example.com</a:t>
            </a:r>
            <a:r>
              <a:rPr lang="en-US" sz="2400" dirty="0">
                <a:latin typeface="Consolas"/>
                <a:cs typeface="Consolas"/>
              </a:rPr>
              <a:t>/grades/</a:t>
            </a:r>
            <a:r>
              <a:rPr lang="en-US" sz="2400" dirty="0" err="1">
                <a:latin typeface="Consolas"/>
                <a:cs typeface="Consolas"/>
              </a:rPr>
              <a:t>submit?student</a:t>
            </a:r>
            <a:r>
              <a:rPr lang="en-US" sz="2400" dirty="0">
                <a:latin typeface="Consolas"/>
                <a:cs typeface="Consolas"/>
              </a:rPr>
              <a:t>=</a:t>
            </a:r>
            <a:r>
              <a:rPr lang="en-US" sz="2400" dirty="0" err="1">
                <a:latin typeface="Consolas"/>
                <a:cs typeface="Consolas"/>
              </a:rPr>
              <a:t>Adam+</a:t>
            </a:r>
            <a:r>
              <a:rPr lang="en-US" sz="2400" dirty="0" err="1" smtClean="0">
                <a:latin typeface="Consolas"/>
                <a:cs typeface="Consolas"/>
              </a:rPr>
              <a:t>Doupé&amp;</a:t>
            </a:r>
            <a:r>
              <a:rPr lang="en-US" sz="2400" dirty="0" err="1">
                <a:latin typeface="Consolas"/>
                <a:cs typeface="Consolas"/>
              </a:rPr>
              <a:t>class</a:t>
            </a:r>
            <a:r>
              <a:rPr lang="en-US" sz="2400" dirty="0">
                <a:latin typeface="Consolas"/>
                <a:cs typeface="Consolas"/>
              </a:rPr>
              <a:t>=cse+591&amp;grade=A%2B&amp;submit=Submit</a:t>
            </a:r>
          </a:p>
        </p:txBody>
      </p:sp>
      <p:pic>
        <p:nvPicPr>
          <p:cNvPr id="4" name="Picture 3" descr="Screen Shot 2015-01-15 at 9.35.1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8"/>
          <a:stretch/>
        </p:blipFill>
        <p:spPr>
          <a:xfrm>
            <a:off x="457200" y="4125853"/>
            <a:ext cx="6299200" cy="444500"/>
          </a:xfrm>
          <a:prstGeom prst="rect">
            <a:avLst/>
          </a:prstGeom>
        </p:spPr>
      </p:pic>
      <p:pic>
        <p:nvPicPr>
          <p:cNvPr id="5" name="Picture 4" descr="Screen Shot 2015-01-15 at 9.38.3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80655"/>
            <a:ext cx="629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1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application/x-www-form-</a:t>
            </a:r>
            <a:r>
              <a:rPr lang="en-US" dirty="0" err="1"/>
              <a:t>urlencoded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1200" dirty="0">
                <a:latin typeface="Consolas"/>
                <a:cs typeface="Consolas"/>
              </a:rPr>
              <a:t>&lt;form action="http://</a:t>
            </a:r>
            <a:r>
              <a:rPr lang="en-US" sz="1200" dirty="0" err="1">
                <a:latin typeface="Consolas"/>
                <a:cs typeface="Consolas"/>
              </a:rPr>
              <a:t>example.com</a:t>
            </a:r>
            <a:r>
              <a:rPr lang="en-US" sz="1200" dirty="0">
                <a:latin typeface="Consolas"/>
                <a:cs typeface="Consolas"/>
              </a:rPr>
              <a:t>/grades/submit</a:t>
            </a:r>
            <a:r>
              <a:rPr lang="en-US" sz="1200" dirty="0" smtClean="0">
                <a:latin typeface="Consolas"/>
                <a:cs typeface="Consolas"/>
              </a:rPr>
              <a:t>" method="POST"&gt;</a:t>
            </a:r>
            <a:endParaRPr lang="en-US" sz="1200" dirty="0">
              <a:latin typeface="Consolas"/>
              <a:cs typeface="Consolas"/>
            </a:endParaRPr>
          </a:p>
          <a:p>
            <a:pPr marL="0" lvl="1" indent="0">
              <a:buNone/>
            </a:pPr>
            <a:r>
              <a:rPr lang="en-US" sz="1200" dirty="0">
                <a:latin typeface="Consolas"/>
                <a:cs typeface="Consolas"/>
              </a:rPr>
              <a:t>  &lt;input type="text" name="student" value="bar"&gt;</a:t>
            </a:r>
          </a:p>
          <a:p>
            <a:pPr marL="0" lvl="1" indent="0">
              <a:buNone/>
            </a:pPr>
            <a:r>
              <a:rPr lang="en-US" sz="1200" dirty="0">
                <a:latin typeface="Consolas"/>
                <a:cs typeface="Consolas"/>
              </a:rPr>
              <a:t>  &lt;input type="text" name="class"&gt;</a:t>
            </a:r>
          </a:p>
          <a:p>
            <a:pPr marL="0" lvl="1" indent="0">
              <a:buNone/>
            </a:pPr>
            <a:r>
              <a:rPr lang="en-US" sz="1200" dirty="0">
                <a:latin typeface="Consolas"/>
                <a:cs typeface="Consolas"/>
              </a:rPr>
              <a:t>  &lt;input type="text" name="grade"&gt;</a:t>
            </a:r>
          </a:p>
          <a:p>
            <a:pPr marL="0" lvl="1" indent="0">
              <a:buNone/>
            </a:pPr>
            <a:r>
              <a:rPr lang="en-US" sz="1200" dirty="0">
                <a:latin typeface="Consolas"/>
                <a:cs typeface="Consolas"/>
              </a:rPr>
              <a:t>  &lt;input type="submit" name="submit"&gt;</a:t>
            </a:r>
          </a:p>
          <a:p>
            <a:pPr marL="0" lvl="1" indent="0">
              <a:buNone/>
            </a:pPr>
            <a:r>
              <a:rPr lang="en-US" sz="1200" dirty="0">
                <a:latin typeface="Consolas"/>
                <a:cs typeface="Consolas"/>
              </a:rPr>
              <a:t>&lt;/form</a:t>
            </a:r>
            <a:r>
              <a:rPr lang="en-US" sz="1200" dirty="0" smtClean="0">
                <a:latin typeface="Consolas"/>
                <a:cs typeface="Consolas"/>
              </a:rPr>
              <a:t>&gt;</a:t>
            </a:r>
          </a:p>
          <a:p>
            <a:pPr marL="0" lvl="1" indent="0">
              <a:buNone/>
            </a:pPr>
            <a:endParaRPr lang="en-US" sz="1200" dirty="0" smtClean="0">
              <a:latin typeface="Consolas"/>
              <a:cs typeface="Consolas"/>
            </a:endParaRPr>
          </a:p>
          <a:p>
            <a:pPr marL="0" lvl="1" indent="0">
              <a:buNone/>
            </a:pPr>
            <a:endParaRPr lang="en-US" sz="1200" dirty="0" smtClean="0">
              <a:latin typeface="Consolas"/>
              <a:cs typeface="Consolas"/>
            </a:endParaRPr>
          </a:p>
          <a:p>
            <a:pPr marL="0" lvl="1" indent="0">
              <a:buNone/>
            </a:pPr>
            <a:endParaRPr lang="en-US" sz="1200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sz="1200" dirty="0">
                <a:latin typeface="Consolas"/>
                <a:cs typeface="Consolas"/>
              </a:rPr>
              <a:t>POST /grades/submit HTTP/</a:t>
            </a:r>
            <a:r>
              <a:rPr lang="en-US" sz="1200" dirty="0" smtClean="0">
                <a:latin typeface="Consolas"/>
                <a:cs typeface="Consolas"/>
              </a:rPr>
              <a:t>1.1</a:t>
            </a:r>
            <a:endParaRPr lang="en-US" sz="1200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sz="1200" dirty="0">
                <a:latin typeface="Consolas"/>
                <a:cs typeface="Consolas"/>
              </a:rPr>
              <a:t>Host: </a:t>
            </a:r>
            <a:r>
              <a:rPr lang="en-US" sz="1200" dirty="0" err="1" smtClean="0">
                <a:latin typeface="Consolas"/>
                <a:cs typeface="Consolas"/>
              </a:rPr>
              <a:t>example.com</a:t>
            </a:r>
            <a:endParaRPr lang="en-US" sz="1200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sz="1200" dirty="0">
                <a:latin typeface="Consolas"/>
                <a:cs typeface="Consolas"/>
              </a:rPr>
              <a:t>User-Agent: Mozilla/5.0 (Macintosh; Intel Mac OS X 10.10; rv:34.0) Gecko/20100101 Firefox/</a:t>
            </a:r>
            <a:r>
              <a:rPr lang="en-US" sz="1200" dirty="0" smtClean="0">
                <a:latin typeface="Consolas"/>
                <a:cs typeface="Consolas"/>
              </a:rPr>
              <a:t>34.0</a:t>
            </a:r>
            <a:endParaRPr lang="en-US" sz="1200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sz="1200" dirty="0">
                <a:latin typeface="Consolas"/>
                <a:cs typeface="Consolas"/>
              </a:rPr>
              <a:t>Accept: text/</a:t>
            </a:r>
            <a:r>
              <a:rPr lang="en-US" sz="1200" dirty="0" err="1">
                <a:latin typeface="Consolas"/>
                <a:cs typeface="Consolas"/>
              </a:rPr>
              <a:t>html,application</a:t>
            </a:r>
            <a:r>
              <a:rPr lang="en-US" sz="1200" dirty="0">
                <a:latin typeface="Consolas"/>
                <a:cs typeface="Consolas"/>
              </a:rPr>
              <a:t>/</a:t>
            </a:r>
            <a:r>
              <a:rPr lang="en-US" sz="1200" dirty="0" err="1">
                <a:latin typeface="Consolas"/>
                <a:cs typeface="Consolas"/>
              </a:rPr>
              <a:t>xhtml+xml,application</a:t>
            </a:r>
            <a:r>
              <a:rPr lang="en-US" sz="1200" dirty="0">
                <a:latin typeface="Consolas"/>
                <a:cs typeface="Consolas"/>
              </a:rPr>
              <a:t>/</a:t>
            </a:r>
            <a:r>
              <a:rPr lang="en-US" sz="1200" dirty="0" err="1">
                <a:latin typeface="Consolas"/>
                <a:cs typeface="Consolas"/>
              </a:rPr>
              <a:t>xml;q</a:t>
            </a:r>
            <a:r>
              <a:rPr lang="en-US" sz="1200" dirty="0">
                <a:latin typeface="Consolas"/>
                <a:cs typeface="Consolas"/>
              </a:rPr>
              <a:t>=0.9,*/*;q=</a:t>
            </a:r>
            <a:r>
              <a:rPr lang="en-US" sz="1200" dirty="0" smtClean="0">
                <a:latin typeface="Consolas"/>
                <a:cs typeface="Consolas"/>
              </a:rPr>
              <a:t>0.8</a:t>
            </a:r>
            <a:endParaRPr lang="en-US" sz="1200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sz="1200" dirty="0">
                <a:latin typeface="Consolas"/>
                <a:cs typeface="Consolas"/>
              </a:rPr>
              <a:t>Accept-</a:t>
            </a:r>
            <a:r>
              <a:rPr lang="en-US" sz="1200" dirty="0" smtClean="0">
                <a:latin typeface="Consolas"/>
                <a:cs typeface="Consolas"/>
              </a:rPr>
              <a:t>Language</a:t>
            </a:r>
            <a:r>
              <a:rPr lang="en-US" sz="1200" dirty="0">
                <a:latin typeface="Consolas"/>
                <a:cs typeface="Consolas"/>
              </a:rPr>
              <a:t>: </a:t>
            </a:r>
            <a:r>
              <a:rPr lang="en-US" sz="1200" dirty="0" err="1">
                <a:latin typeface="Consolas"/>
                <a:cs typeface="Consolas"/>
              </a:rPr>
              <a:t>en-US,en;q</a:t>
            </a:r>
            <a:r>
              <a:rPr lang="en-US" sz="1200" dirty="0">
                <a:latin typeface="Consolas"/>
                <a:cs typeface="Consolas"/>
              </a:rPr>
              <a:t>=</a:t>
            </a:r>
            <a:r>
              <a:rPr lang="en-US" sz="1200" dirty="0" smtClean="0">
                <a:latin typeface="Consolas"/>
                <a:cs typeface="Consolas"/>
              </a:rPr>
              <a:t>0.5</a:t>
            </a:r>
            <a:endParaRPr lang="en-US" sz="1200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sz="1200" dirty="0">
                <a:latin typeface="Consolas"/>
                <a:cs typeface="Consolas"/>
              </a:rPr>
              <a:t>Accept-Encoding: </a:t>
            </a:r>
            <a:r>
              <a:rPr lang="en-US" sz="1200" dirty="0" err="1">
                <a:latin typeface="Consolas"/>
                <a:cs typeface="Consolas"/>
              </a:rPr>
              <a:t>gzip</a:t>
            </a:r>
            <a:r>
              <a:rPr lang="en-US" sz="1200" dirty="0">
                <a:latin typeface="Consolas"/>
                <a:cs typeface="Consolas"/>
              </a:rPr>
              <a:t>, </a:t>
            </a:r>
            <a:r>
              <a:rPr lang="en-US" sz="1200" dirty="0" smtClean="0">
                <a:latin typeface="Consolas"/>
                <a:cs typeface="Consolas"/>
              </a:rPr>
              <a:t>deflate</a:t>
            </a:r>
            <a:endParaRPr lang="en-US" sz="1200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sz="1200" dirty="0">
                <a:latin typeface="Consolas"/>
                <a:cs typeface="Consolas"/>
              </a:rPr>
              <a:t>Connection: keep-</a:t>
            </a:r>
            <a:r>
              <a:rPr lang="en-US" sz="1200" dirty="0" smtClean="0">
                <a:latin typeface="Consolas"/>
                <a:cs typeface="Consolas"/>
              </a:rPr>
              <a:t>alive</a:t>
            </a:r>
            <a:endParaRPr lang="en-US" sz="1200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sz="1200" dirty="0">
                <a:latin typeface="Consolas"/>
                <a:cs typeface="Consolas"/>
              </a:rPr>
              <a:t>Content-Type: application/x-www-form-</a:t>
            </a:r>
            <a:r>
              <a:rPr lang="en-US" sz="1200" dirty="0" err="1" smtClean="0">
                <a:latin typeface="Consolas"/>
                <a:cs typeface="Consolas"/>
              </a:rPr>
              <a:t>urlencoded</a:t>
            </a:r>
            <a:endParaRPr lang="en-US" sz="1200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sz="1200" dirty="0">
                <a:latin typeface="Consolas"/>
                <a:cs typeface="Consolas"/>
              </a:rPr>
              <a:t>Content-Length: </a:t>
            </a:r>
            <a:r>
              <a:rPr lang="en-US" sz="1200" dirty="0" smtClean="0">
                <a:latin typeface="Consolas"/>
                <a:cs typeface="Consolas"/>
              </a:rPr>
              <a:t>68</a:t>
            </a:r>
            <a:endParaRPr lang="en-US" sz="1200" dirty="0">
              <a:latin typeface="Consolas"/>
              <a:cs typeface="Consolas"/>
            </a:endParaRPr>
          </a:p>
          <a:p>
            <a:pPr marL="0" indent="0">
              <a:buNone/>
            </a:pPr>
            <a:endParaRPr lang="en-US" sz="1200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sz="1200" dirty="0">
                <a:latin typeface="Consolas"/>
                <a:cs typeface="Consolas"/>
              </a:rPr>
              <a:t>student=Adam+Doup%C3%A9&amp;class=cse+591&amp;grade=A%2B&amp;submit=</a:t>
            </a:r>
            <a:r>
              <a:rPr lang="en-US" sz="1200" dirty="0" err="1">
                <a:latin typeface="Consolas"/>
                <a:cs typeface="Consolas"/>
              </a:rPr>
              <a:t>Submit+Query</a:t>
            </a:r>
            <a:endParaRPr lang="en-US" sz="1200" dirty="0">
              <a:latin typeface="Consolas"/>
              <a:cs typeface="Consolas"/>
            </a:endParaRPr>
          </a:p>
        </p:txBody>
      </p:sp>
      <p:pic>
        <p:nvPicPr>
          <p:cNvPr id="4" name="Picture 3" descr="Screen Shot 2015-01-15 at 9.55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8" y="3005427"/>
            <a:ext cx="64262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Design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smtClean="0"/>
              <a:t>Originally envisioned as a way to share research results and information at CERN</a:t>
            </a:r>
            <a:endParaRPr lang="en-US" noProof="0"/>
          </a:p>
          <a:p>
            <a:r>
              <a:rPr lang="en-US" noProof="0" smtClean="0"/>
              <a:t>Combined multiple emerging technologies</a:t>
            </a:r>
          </a:p>
          <a:p>
            <a:pPr lvl="1"/>
            <a:r>
              <a:rPr lang="en-US" noProof="0" smtClean="0"/>
              <a:t>Hypertext</a:t>
            </a:r>
          </a:p>
          <a:p>
            <a:pPr lvl="1"/>
            <a:r>
              <a:rPr lang="en-US" noProof="0" smtClean="0"/>
              <a:t>Internet (TCP/IP)</a:t>
            </a:r>
          </a:p>
          <a:p>
            <a:r>
              <a:rPr lang="en-US" noProof="0" smtClean="0"/>
              <a:t>Idea grew into “universal access to a large universe of documents”</a:t>
            </a:r>
          </a:p>
        </p:txBody>
      </p:sp>
    </p:spTree>
    <p:extLst>
      <p:ext uri="{BB962C8B-B14F-4D97-AF65-F5344CB8AC3E}">
        <p14:creationId xmlns:p14="http://schemas.microsoft.com/office/powerpoint/2010/main" val="77234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Maintaining State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noProof="1" smtClean="0"/>
              <a:t>HTTP is a stateless protocol</a:t>
            </a:r>
          </a:p>
          <a:p>
            <a:r>
              <a:rPr lang="en-US" noProof="1" smtClean="0"/>
              <a:t>However, to write a web application we would like maintain state and link requests together</a:t>
            </a:r>
          </a:p>
          <a:p>
            <a:r>
              <a:rPr lang="en-US" noProof="1" smtClean="0"/>
              <a:t>The goal is to create a "session" so that the web application can link requests to the same user</a:t>
            </a:r>
          </a:p>
          <a:p>
            <a:pPr lvl="1"/>
            <a:r>
              <a:rPr lang="en-US" noProof="1" smtClean="0"/>
              <a:t>Allows authentication</a:t>
            </a:r>
          </a:p>
          <a:p>
            <a:pPr lvl="1"/>
            <a:r>
              <a:rPr lang="en-US" noProof="1" smtClean="0"/>
              <a:t>Rich, full applications</a:t>
            </a:r>
          </a:p>
          <a:p>
            <a:r>
              <a:rPr lang="en-US" noProof="1" smtClean="0"/>
              <a:t>Three ways this can be achieved</a:t>
            </a:r>
          </a:p>
          <a:p>
            <a:pPr lvl="1"/>
            <a:r>
              <a:rPr lang="en-US" noProof="1" smtClean="0"/>
              <a:t>Embedding information in URLs</a:t>
            </a:r>
          </a:p>
          <a:p>
            <a:pPr lvl="1"/>
            <a:r>
              <a:rPr lang="en-US" noProof="1" smtClean="0"/>
              <a:t>Using hidden fields in forms</a:t>
            </a:r>
          </a:p>
          <a:p>
            <a:pPr lvl="1"/>
            <a:r>
              <a:rPr lang="en-US" noProof="1" smtClean="0"/>
              <a:t>Using cookies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5318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1" smtClean="0"/>
              <a:t>Embedding Information in Cookies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noProof="1" smtClean="0"/>
              <a:t>Cookies are name-value pairs (seperated by "</a:t>
            </a:r>
            <a:r>
              <a:rPr lang="en-US" noProof="1" smtClean="0">
                <a:latin typeface="Consolas"/>
                <a:cs typeface="Consolas"/>
              </a:rPr>
              <a:t>=</a:t>
            </a:r>
            <a:r>
              <a:rPr lang="en-US" noProof="1" smtClean="0"/>
              <a:t>")</a:t>
            </a:r>
          </a:p>
          <a:p>
            <a:r>
              <a:rPr lang="en-US" noProof="1" smtClean="0"/>
              <a:t>Server includes the "Set-Cookie" header field in an HTTP response</a:t>
            </a:r>
          </a:p>
          <a:p>
            <a:pPr lvl="1"/>
            <a:r>
              <a:rPr lang="en-US" noProof="1" smtClean="0">
                <a:latin typeface="Consolas"/>
                <a:cs typeface="Consolas"/>
              </a:rPr>
              <a:t>Set-Cookie: USER=foo;</a:t>
            </a:r>
          </a:p>
          <a:p>
            <a:r>
              <a:rPr lang="en-US" noProof="1" smtClean="0">
                <a:latin typeface="Arial"/>
                <a:cs typeface="Arial"/>
              </a:rPr>
              <a:t>User agent will then send the cookie back to the server using the "Cookie" header on further requests to the server</a:t>
            </a:r>
          </a:p>
          <a:p>
            <a:pPr lvl="1"/>
            <a:r>
              <a:rPr lang="en-US" noProof="1" smtClean="0">
                <a:latin typeface="Consolas"/>
                <a:cs typeface="Consolas"/>
              </a:rPr>
              <a:t>Cookie: USER=foo;</a:t>
            </a:r>
          </a:p>
          <a:p>
            <a:endParaRPr lang="en-US" noProof="1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41536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1" smtClean="0"/>
              <a:t>Embedding Information in Cookies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1" smtClean="0"/>
              <a:t>Server can ask for multiple cookies to be stored on the client, using multiple "Set-Cookie" headers</a:t>
            </a:r>
          </a:p>
          <a:p>
            <a:pPr lvl="1"/>
            <a:r>
              <a:rPr lang="en-US" noProof="1" smtClean="0">
                <a:latin typeface="Consolas"/>
                <a:cs typeface="Consolas"/>
              </a:rPr>
              <a:t>Set-Cookie: USER=foo;</a:t>
            </a:r>
          </a:p>
          <a:p>
            <a:pPr lvl="1"/>
            <a:r>
              <a:rPr lang="en-US" noProof="1" smtClean="0">
                <a:latin typeface="Consolas"/>
                <a:cs typeface="Consolas"/>
              </a:rPr>
              <a:t>Set-Cookie: lang=en-us;</a:t>
            </a:r>
          </a:p>
          <a:p>
            <a:pPr lvl="1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1180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1" smtClean="0"/>
              <a:t>Embedding Information in Cookies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noProof="1" smtClean="0"/>
              <a:t>Example cookie headers from curl request to www.google.com</a:t>
            </a:r>
          </a:p>
          <a:p>
            <a:pPr lvl="1"/>
            <a:r>
              <a:rPr lang="en-US" noProof="1" smtClean="0"/>
              <a:t>curl -v http://www.google.com</a:t>
            </a:r>
          </a:p>
          <a:p>
            <a:r>
              <a:rPr lang="en-US" noProof="1" smtClean="0">
                <a:latin typeface="Consolas"/>
                <a:cs typeface="Consolas"/>
              </a:rPr>
              <a:t>Set-Cookie: PREF=ID=db9539b9b7353be5:FF=0:TM=1421424672:LM=1421424672:S=OqGXMZZhmeyihyKi; expires=Sun, 15-Jan-2017 16:11:12 GMT; path=/; domain=.google.com</a:t>
            </a:r>
          </a:p>
          <a:p>
            <a:r>
              <a:rPr lang="en-US" noProof="1" smtClean="0">
                <a:latin typeface="Consolas"/>
                <a:cs typeface="Consolas"/>
              </a:rPr>
              <a:t>Set-Cookie: NID=67=bs1lLyrXtfdUj79IlcuqR7_MWEsyNdLWU_FpGKwlWR9QpEzi3UrVV2UGO6LBW3sJNk9mlLcYIJns3PG3NUu-M3pT9qD-V4F8oyyJ_UJnCGKDUDGbllL9Ha8KGufv0MUv; expires=Sat, 18-Jul-2015 16:11:12 GMT; path=/; domain=.google.com; HttpOnly</a:t>
            </a:r>
            <a:endParaRPr lang="en-US" noProof="1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44559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Embedding Information in Cookies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User agent is responsible for following the server's policies</a:t>
            </a:r>
          </a:p>
          <a:p>
            <a:pPr lvl="1"/>
            <a:r>
              <a:rPr lang="en-US" dirty="0" smtClean="0"/>
              <a:t>Expiring cookies</a:t>
            </a:r>
          </a:p>
          <a:p>
            <a:pPr lvl="1"/>
            <a:r>
              <a:rPr lang="en-US" dirty="0" smtClean="0"/>
              <a:t>Restricting cookies to the proper domains and paths</a:t>
            </a:r>
          </a:p>
          <a:p>
            <a:r>
              <a:rPr lang="en-US" dirty="0" smtClean="0"/>
              <a:t>However, user agent is free to delete cookies at any time</a:t>
            </a:r>
          </a:p>
          <a:p>
            <a:pPr lvl="1"/>
            <a:r>
              <a:rPr lang="en-US" dirty="0" smtClean="0"/>
              <a:t>Space/storage restrictions</a:t>
            </a:r>
          </a:p>
          <a:p>
            <a:pPr lvl="1"/>
            <a:r>
              <a:rPr lang="en-US" dirty="0" smtClean="0"/>
              <a:t>User decides to clear the cookies</a:t>
            </a:r>
          </a:p>
        </p:txBody>
      </p:sp>
    </p:spTree>
    <p:extLst>
      <p:ext uri="{BB962C8B-B14F-4D97-AF65-F5344CB8AC3E}">
        <p14:creationId xmlns:p14="http://schemas.microsoft.com/office/powerpoint/2010/main" val="7859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Web Application Overview </a:t>
            </a:r>
            <a:endParaRPr lang="en-US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571" y="2577715"/>
            <a:ext cx="1817428" cy="1817428"/>
          </a:xfrm>
          <a:prstGeom prst="rect">
            <a:avLst/>
          </a:prstGeom>
        </p:spPr>
      </p:pic>
      <p:pic>
        <p:nvPicPr>
          <p:cNvPr id="6" name="Picture 5" descr="skd188256sd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30" y="2853249"/>
            <a:ext cx="2106285" cy="1805139"/>
          </a:xfrm>
          <a:prstGeom prst="rect">
            <a:avLst/>
          </a:prstGeom>
        </p:spPr>
      </p:pic>
      <p:pic>
        <p:nvPicPr>
          <p:cNvPr id="7" name="Picture 6" descr="firefo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09" y="3001135"/>
            <a:ext cx="810980" cy="72042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623186" y="3009767"/>
            <a:ext cx="3725955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623188" y="3383737"/>
            <a:ext cx="3725953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60501" y="2528279"/>
            <a:ext cx="220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nsolas"/>
                <a:cs typeface="Consolas"/>
              </a:rPr>
              <a:t>HTTP Request</a:t>
            </a:r>
            <a:endParaRPr lang="en-US" sz="2400" dirty="0">
              <a:latin typeface="Consolas"/>
              <a:cs typeface="Consola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0501" y="3490722"/>
            <a:ext cx="235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nsolas"/>
                <a:cs typeface="Consolas"/>
              </a:rPr>
              <a:t>HTTP Response</a:t>
            </a:r>
            <a:endParaRPr lang="en-US" sz="2400" dirty="0">
              <a:latin typeface="Consolas"/>
              <a:cs typeface="Consola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41045" y="4427555"/>
            <a:ext cx="1808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nsolas"/>
                <a:cs typeface="Consolas"/>
              </a:rPr>
              <a:t>Web Server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4579955"/>
            <a:ext cx="180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nsolas"/>
                <a:cs typeface="Consolas"/>
              </a:rPr>
              <a:t>Client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9629" y="2945061"/>
            <a:ext cx="564145" cy="8210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49765" y="3663049"/>
            <a:ext cx="2067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nsolas"/>
                <a:cs typeface="Consolas"/>
              </a:rPr>
              <a:t>Web Application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707333" y="3203530"/>
            <a:ext cx="1102296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707333" y="3536137"/>
            <a:ext cx="1102297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75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Rob a Bank*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5713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Step 1: Reconnaissance</a:t>
            </a:r>
          </a:p>
          <a:p>
            <a:pPr lvl="1"/>
            <a:r>
              <a:rPr lang="en-US" dirty="0" smtClean="0"/>
              <a:t>Who works at the bank?</a:t>
            </a:r>
          </a:p>
          <a:p>
            <a:pPr lvl="1"/>
            <a:r>
              <a:rPr lang="en-US" dirty="0" smtClean="0"/>
              <a:t>What is their role?</a:t>
            </a:r>
          </a:p>
          <a:p>
            <a:pPr lvl="1"/>
            <a:r>
              <a:rPr lang="en-US" dirty="0" smtClean="0"/>
              <a:t>Who has the keys?</a:t>
            </a:r>
          </a:p>
          <a:p>
            <a:pPr lvl="1"/>
            <a:r>
              <a:rPr lang="en-US" dirty="0" smtClean="0"/>
              <a:t>When do the guards change or take a break?</a:t>
            </a:r>
          </a:p>
          <a:p>
            <a:pPr lvl="1"/>
            <a:r>
              <a:rPr lang="en-US" dirty="0" smtClean="0"/>
              <a:t>What does the layout of the bank look like?</a:t>
            </a:r>
          </a:p>
          <a:p>
            <a:pPr lvl="1"/>
            <a:r>
              <a:rPr lang="en-US" dirty="0" smtClean="0"/>
              <a:t>What does the vault look like?</a:t>
            </a:r>
          </a:p>
          <a:p>
            <a:pPr lvl="1"/>
            <a:r>
              <a:rPr lang="en-US" dirty="0" smtClean="0"/>
              <a:t>What kind of lock does the bank use?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Step 2: Build elaborate plan</a:t>
            </a:r>
          </a:p>
          <a:p>
            <a:r>
              <a:rPr lang="en-US" dirty="0" smtClean="0"/>
              <a:t>Step 3: Everything goes wrong</a:t>
            </a:r>
          </a:p>
          <a:p>
            <a:r>
              <a:rPr lang="en-US" dirty="0" smtClean="0"/>
              <a:t>Step 4: Profit?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57333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*Knowledge comes from movies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37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Rob a Web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Step 1: Reconnaissance</a:t>
            </a:r>
          </a:p>
          <a:p>
            <a:pPr lvl="1"/>
            <a:r>
              <a:rPr lang="en-US" dirty="0" smtClean="0"/>
              <a:t>How does the application work?</a:t>
            </a:r>
          </a:p>
          <a:p>
            <a:pPr lvl="1"/>
            <a:r>
              <a:rPr lang="en-US" dirty="0" smtClean="0"/>
              <a:t>Are there user accounts?</a:t>
            </a:r>
          </a:p>
          <a:p>
            <a:pPr lvl="1"/>
            <a:r>
              <a:rPr lang="en-US" dirty="0" smtClean="0"/>
              <a:t>Do the user accounts have different privileges?</a:t>
            </a:r>
          </a:p>
          <a:p>
            <a:pPr lvl="1"/>
            <a:r>
              <a:rPr lang="en-US" dirty="0" smtClean="0"/>
              <a:t>How are privileges enforced?</a:t>
            </a:r>
          </a:p>
          <a:p>
            <a:pPr lvl="1"/>
            <a:r>
              <a:rPr lang="en-US" dirty="0" smtClean="0"/>
              <a:t>What does the layout of the web application look like (URLs)?</a:t>
            </a:r>
          </a:p>
          <a:p>
            <a:pPr lvl="1"/>
            <a:r>
              <a:rPr lang="en-US" dirty="0" smtClean="0"/>
              <a:t>What URLs should only be accessible via a certain privilege?</a:t>
            </a:r>
          </a:p>
          <a:p>
            <a:pPr lvl="1"/>
            <a:r>
              <a:rPr lang="en-US" dirty="0" smtClean="0"/>
              <a:t>What is the input to the web application?</a:t>
            </a:r>
          </a:p>
          <a:p>
            <a:pPr lvl="1"/>
            <a:r>
              <a:rPr lang="en-US" dirty="0" smtClean="0"/>
              <a:t>What is the output of the web application?</a:t>
            </a:r>
          </a:p>
          <a:p>
            <a:pPr lvl="1"/>
            <a:r>
              <a:rPr lang="en-US" dirty="0" smtClean="0"/>
              <a:t>How is the web application probably written?</a:t>
            </a:r>
          </a:p>
          <a:p>
            <a:r>
              <a:rPr lang="en-US" dirty="0" smtClean="0"/>
              <a:t>Step 2: Develop vulnerability hypothesis</a:t>
            </a:r>
          </a:p>
          <a:p>
            <a:r>
              <a:rPr lang="en-US" dirty="0" smtClean="0"/>
              <a:t>Step 3: Test vulnerability hypothesis</a:t>
            </a:r>
          </a:p>
          <a:p>
            <a:r>
              <a:rPr lang="en-US" dirty="0" smtClean="0"/>
              <a:t>Step 4: Develop exploit</a:t>
            </a:r>
          </a:p>
          <a:p>
            <a:r>
              <a:rPr lang="en-US" dirty="0" smtClean="0"/>
              <a:t>Step 5: Profit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77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Vectors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All user input to the web application</a:t>
            </a:r>
          </a:p>
          <a:p>
            <a:r>
              <a:rPr lang="en-US" dirty="0" smtClean="0"/>
              <a:t>Some examples</a:t>
            </a:r>
          </a:p>
          <a:p>
            <a:pPr lvl="1"/>
            <a:r>
              <a:rPr lang="en-US" dirty="0" smtClean="0"/>
              <a:t>Query parameters</a:t>
            </a:r>
          </a:p>
          <a:p>
            <a:pPr lvl="1"/>
            <a:r>
              <a:rPr lang="en-US" dirty="0" smtClean="0"/>
              <a:t>URL path</a:t>
            </a:r>
          </a:p>
          <a:p>
            <a:pPr lvl="1"/>
            <a:r>
              <a:rPr lang="en-US" dirty="0" smtClean="0"/>
              <a:t>POST parameters</a:t>
            </a:r>
          </a:p>
          <a:p>
            <a:pPr lvl="1"/>
            <a:r>
              <a:rPr lang="en-US" dirty="0" smtClean="0"/>
              <a:t>Cookies</a:t>
            </a:r>
          </a:p>
          <a:p>
            <a:pPr lvl="1"/>
            <a:r>
              <a:rPr lang="en-US" dirty="0" err="1" smtClean="0"/>
              <a:t>Referer</a:t>
            </a:r>
            <a:r>
              <a:rPr lang="en-US" dirty="0" smtClean="0"/>
              <a:t> header</a:t>
            </a:r>
          </a:p>
          <a:p>
            <a:pPr lvl="1"/>
            <a:r>
              <a:rPr lang="en-US" dirty="0" smtClean="0"/>
              <a:t>Files</a:t>
            </a:r>
          </a:p>
          <a:p>
            <a:pPr lvl="1"/>
            <a:r>
              <a:rPr lang="en-US" dirty="0" smtClean="0"/>
              <a:t>Other websites (twitter feed)</a:t>
            </a:r>
          </a:p>
          <a:p>
            <a:pPr lvl="1"/>
            <a:r>
              <a:rPr lang="en-US" dirty="0" smtClean="0"/>
              <a:t>Emails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73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WackoPicko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Self-guided </a:t>
            </a:r>
            <a:r>
              <a:rPr lang="en-US" dirty="0" smtClean="0"/>
              <a:t>exploration</a:t>
            </a:r>
          </a:p>
          <a:p>
            <a:endParaRPr lang="en-US" dirty="0" smtClean="0"/>
          </a:p>
          <a:p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docker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run -p 127.0.0.1:8080:80 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  -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it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adamdoupe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/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wackopicko</a:t>
            </a:r>
            <a:endParaRPr lang="en-US" dirty="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dirty="0" smtClean="0">
                <a:hlinkClick r:id="rId3"/>
              </a:rPr>
              <a:t>http://localhost:8080/</a:t>
            </a:r>
            <a:endParaRPr lang="en-US" dirty="0" smtClean="0"/>
          </a:p>
          <a:p>
            <a:r>
              <a:rPr lang="de-DE" dirty="0"/>
              <a:t>http://34.216.118.39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39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Three Central Questions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smtClean="0"/>
              <a:t>How to name a resource?</a:t>
            </a:r>
          </a:p>
          <a:p>
            <a:r>
              <a:rPr lang="en-US" noProof="0" smtClean="0"/>
              <a:t>How to request and serve a resource?</a:t>
            </a:r>
          </a:p>
          <a:p>
            <a:r>
              <a:rPr lang="en-US" noProof="0" smtClean="0"/>
              <a:t>How to create hypertext?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4708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 Injection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Allows attacker to alter semantics of SQL query</a:t>
            </a:r>
          </a:p>
          <a:p>
            <a:endParaRPr lang="en-US" dirty="0" smtClean="0"/>
          </a:p>
          <a:p>
            <a:r>
              <a:rPr lang="en-US" dirty="0" smtClean="0"/>
              <a:t>Consequences</a:t>
            </a:r>
            <a:endParaRPr lang="en-US" dirty="0"/>
          </a:p>
          <a:p>
            <a:pPr lvl="1"/>
            <a:r>
              <a:rPr lang="en-US" dirty="0"/>
              <a:t>Steal database</a:t>
            </a:r>
          </a:p>
          <a:p>
            <a:pPr lvl="1"/>
            <a:r>
              <a:rPr lang="en-US" dirty="0"/>
              <a:t>Alter database</a:t>
            </a:r>
          </a:p>
          <a:p>
            <a:pPr lvl="1"/>
            <a:r>
              <a:rPr lang="en-US" dirty="0"/>
              <a:t>Bypass login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51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 Injection – 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Consolas"/>
                <a:cs typeface="Consolas"/>
              </a:rPr>
              <a:t>“</a:t>
            </a:r>
            <a:r>
              <a:rPr lang="en-US" dirty="0" smtClean="0">
                <a:solidFill>
                  <a:schemeClr val="accent4"/>
                </a:solidFill>
                <a:latin typeface="Consolas"/>
                <a:cs typeface="Consolas"/>
              </a:rPr>
              <a:t>select</a:t>
            </a:r>
            <a:r>
              <a:rPr lang="en-US" dirty="0" smtClean="0">
                <a:latin typeface="Consolas"/>
                <a:cs typeface="Consolas"/>
              </a:rPr>
              <a:t> * </a:t>
            </a:r>
            <a:r>
              <a:rPr lang="en-US" dirty="0" smtClean="0">
                <a:solidFill>
                  <a:srgbClr val="8064A2"/>
                </a:solidFill>
                <a:latin typeface="Consolas"/>
                <a:cs typeface="Consolas"/>
              </a:rPr>
              <a:t>from</a:t>
            </a:r>
            <a:r>
              <a:rPr lang="en-US" dirty="0" smtClean="0">
                <a:latin typeface="Consolas"/>
                <a:cs typeface="Consolas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onsolas"/>
                <a:cs typeface="Consolas"/>
              </a:rPr>
              <a:t>`users` </a:t>
            </a:r>
            <a:r>
              <a:rPr lang="en-US" dirty="0" smtClean="0">
                <a:solidFill>
                  <a:schemeClr val="accent4"/>
                </a:solidFill>
                <a:latin typeface="Consolas"/>
                <a:cs typeface="Consolas"/>
              </a:rPr>
              <a:t>where</a:t>
            </a:r>
            <a:r>
              <a:rPr lang="en-US" dirty="0" smtClean="0">
                <a:latin typeface="Consolas"/>
                <a:cs typeface="Consolas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onsolas"/>
                <a:cs typeface="Consolas"/>
              </a:rPr>
              <a:t>`id` </a:t>
            </a:r>
            <a:r>
              <a:rPr lang="en-US" dirty="0" smtClean="0">
                <a:latin typeface="Consolas"/>
                <a:cs typeface="Consolas"/>
              </a:rPr>
              <a:t>=‘” + $id + “’;”</a:t>
            </a:r>
          </a:p>
          <a:p>
            <a:pPr marL="0" indent="0">
              <a:buNone/>
            </a:pPr>
            <a:endParaRPr lang="en-US" dirty="0" smtClean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 smtClean="0">
                <a:latin typeface="Consolas"/>
                <a:cs typeface="Consolas"/>
              </a:rPr>
              <a:t>$id = “10”</a:t>
            </a:r>
          </a:p>
          <a:p>
            <a:pPr marL="0" indent="0">
              <a:buNone/>
            </a:pPr>
            <a:endParaRPr lang="en-US" dirty="0" smtClean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 smtClean="0">
                <a:latin typeface="Consolas"/>
                <a:cs typeface="Consolas"/>
              </a:rPr>
              <a:t>select * from `users` where `id` = </a:t>
            </a:r>
            <a:r>
              <a:rPr lang="en-US" dirty="0">
                <a:latin typeface="Consolas"/>
                <a:cs typeface="Consolas"/>
              </a:rPr>
              <a:t>‘10</a:t>
            </a:r>
            <a:r>
              <a:rPr lang="en-US" dirty="0" smtClean="0">
                <a:latin typeface="Consolas"/>
                <a:cs typeface="Consolas"/>
              </a:rPr>
              <a:t>’;</a:t>
            </a:r>
          </a:p>
        </p:txBody>
      </p:sp>
    </p:spTree>
    <p:extLst>
      <p:ext uri="{BB962C8B-B14F-4D97-AF65-F5344CB8AC3E}">
        <p14:creationId xmlns:p14="http://schemas.microsoft.com/office/powerpoint/2010/main" val="201007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 Injection – 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Consolas"/>
                <a:cs typeface="Consolas"/>
              </a:rPr>
              <a:t>“</a:t>
            </a:r>
            <a:r>
              <a:rPr lang="en-US" dirty="0" smtClean="0">
                <a:solidFill>
                  <a:schemeClr val="accent4"/>
                </a:solidFill>
                <a:latin typeface="Consolas"/>
                <a:cs typeface="Consolas"/>
              </a:rPr>
              <a:t>select</a:t>
            </a:r>
            <a:r>
              <a:rPr lang="en-US" dirty="0" smtClean="0">
                <a:latin typeface="Consolas"/>
                <a:cs typeface="Consolas"/>
              </a:rPr>
              <a:t> * </a:t>
            </a:r>
            <a:r>
              <a:rPr lang="en-US" dirty="0" smtClean="0">
                <a:solidFill>
                  <a:srgbClr val="8064A2"/>
                </a:solidFill>
                <a:latin typeface="Consolas"/>
                <a:cs typeface="Consolas"/>
              </a:rPr>
              <a:t>from</a:t>
            </a:r>
            <a:r>
              <a:rPr lang="en-US" dirty="0" smtClean="0">
                <a:latin typeface="Consolas"/>
                <a:cs typeface="Consolas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onsolas"/>
                <a:cs typeface="Consolas"/>
              </a:rPr>
              <a:t>`users` </a:t>
            </a:r>
            <a:r>
              <a:rPr lang="en-US" dirty="0" smtClean="0">
                <a:solidFill>
                  <a:schemeClr val="accent4"/>
                </a:solidFill>
                <a:latin typeface="Consolas"/>
                <a:cs typeface="Consolas"/>
              </a:rPr>
              <a:t>where</a:t>
            </a:r>
            <a:r>
              <a:rPr lang="en-US" dirty="0" smtClean="0">
                <a:latin typeface="Consolas"/>
                <a:cs typeface="Consolas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onsolas"/>
                <a:cs typeface="Consolas"/>
              </a:rPr>
              <a:t>`id` </a:t>
            </a:r>
            <a:r>
              <a:rPr lang="en-US" dirty="0" smtClean="0">
                <a:latin typeface="Consolas"/>
                <a:cs typeface="Consolas"/>
              </a:rPr>
              <a:t>=‘” + $id + “’;”</a:t>
            </a:r>
          </a:p>
          <a:p>
            <a:pPr marL="0" indent="0">
              <a:buNone/>
            </a:pPr>
            <a:endParaRPr lang="en-US" dirty="0" smtClean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 smtClean="0">
                <a:latin typeface="Consolas"/>
                <a:cs typeface="Consolas"/>
              </a:rPr>
              <a:t>$id = “10”</a:t>
            </a:r>
          </a:p>
          <a:p>
            <a:pPr marL="0" indent="0">
              <a:buNone/>
            </a:pPr>
            <a:endParaRPr lang="en-US" dirty="0" smtClean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4"/>
                </a:solidFill>
                <a:latin typeface="Consolas"/>
                <a:cs typeface="Consolas"/>
              </a:rPr>
              <a:t>select</a:t>
            </a:r>
            <a:r>
              <a:rPr lang="en-US" dirty="0" smtClean="0">
                <a:latin typeface="Consolas"/>
                <a:cs typeface="Consolas"/>
              </a:rPr>
              <a:t> * </a:t>
            </a:r>
            <a:r>
              <a:rPr lang="en-US" dirty="0" smtClean="0">
                <a:solidFill>
                  <a:srgbClr val="8064A2"/>
                </a:solidFill>
                <a:latin typeface="Consolas"/>
                <a:cs typeface="Consolas"/>
              </a:rPr>
              <a:t>from</a:t>
            </a:r>
            <a:r>
              <a:rPr lang="en-US" dirty="0" smtClean="0">
                <a:latin typeface="Consolas"/>
                <a:cs typeface="Consolas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onsolas"/>
                <a:cs typeface="Consolas"/>
              </a:rPr>
              <a:t>`users` </a:t>
            </a:r>
            <a:r>
              <a:rPr lang="en-US" dirty="0" smtClean="0">
                <a:solidFill>
                  <a:srgbClr val="8064A2"/>
                </a:solidFill>
                <a:latin typeface="Consolas"/>
                <a:cs typeface="Consolas"/>
              </a:rPr>
              <a:t>where</a:t>
            </a:r>
            <a:r>
              <a:rPr lang="en-US" dirty="0" smtClean="0">
                <a:latin typeface="Consolas"/>
                <a:cs typeface="Consolas"/>
              </a:rPr>
              <a:t> </a:t>
            </a:r>
            <a:r>
              <a:rPr lang="en-US" dirty="0" smtClean="0">
                <a:solidFill>
                  <a:srgbClr val="1F497D"/>
                </a:solidFill>
                <a:latin typeface="Consolas"/>
                <a:cs typeface="Consolas"/>
              </a:rPr>
              <a:t>`id` </a:t>
            </a:r>
            <a:r>
              <a:rPr lang="en-US" dirty="0" smtClean="0">
                <a:latin typeface="Consolas"/>
                <a:cs typeface="Consolas"/>
              </a:rPr>
              <a:t>= </a:t>
            </a:r>
            <a:r>
              <a:rPr lang="en-US" dirty="0">
                <a:solidFill>
                  <a:schemeClr val="accent3"/>
                </a:solidFill>
                <a:latin typeface="Consolas"/>
                <a:cs typeface="Consolas"/>
              </a:rPr>
              <a:t>‘10</a:t>
            </a:r>
            <a:r>
              <a:rPr lang="en-US" dirty="0" smtClean="0">
                <a:solidFill>
                  <a:schemeClr val="accent3"/>
                </a:solidFill>
                <a:latin typeface="Consolas"/>
                <a:cs typeface="Consolas"/>
              </a:rPr>
              <a:t>’</a:t>
            </a:r>
            <a:r>
              <a:rPr lang="en-US" dirty="0" smtClean="0">
                <a:latin typeface="Consolas"/>
                <a:cs typeface="Consolas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32129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 Injection – 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“</a:t>
            </a: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select</a:t>
            </a:r>
            <a:r>
              <a:rPr lang="en-US" dirty="0">
                <a:latin typeface="Consolas"/>
                <a:cs typeface="Consolas"/>
              </a:rPr>
              <a:t> * </a:t>
            </a:r>
            <a:r>
              <a:rPr lang="en-US" dirty="0">
                <a:solidFill>
                  <a:srgbClr val="8064A2"/>
                </a:solidFill>
                <a:latin typeface="Consolas"/>
                <a:cs typeface="Consolas"/>
              </a:rPr>
              <a:t>from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`users` </a:t>
            </a: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where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`id` </a:t>
            </a:r>
            <a:r>
              <a:rPr lang="en-US" dirty="0">
                <a:latin typeface="Consolas"/>
                <a:cs typeface="Consolas"/>
              </a:rPr>
              <a:t>=‘” + $id + “’;</a:t>
            </a:r>
            <a:r>
              <a:rPr lang="en-US" dirty="0" smtClean="0">
                <a:latin typeface="Consolas"/>
                <a:cs typeface="Consolas"/>
              </a:rPr>
              <a:t>”</a:t>
            </a:r>
          </a:p>
          <a:p>
            <a:pPr marL="0" indent="0">
              <a:buNone/>
            </a:pPr>
            <a:endParaRPr lang="en-US" dirty="0" smtClean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$id = “-1 or </a:t>
            </a:r>
            <a:r>
              <a:rPr lang="en-US" dirty="0" smtClean="0">
                <a:latin typeface="Consolas"/>
                <a:cs typeface="Consolas"/>
              </a:rPr>
              <a:t>1=1”</a:t>
            </a:r>
          </a:p>
          <a:p>
            <a:pPr marL="0" indent="0">
              <a:buNone/>
            </a:pPr>
            <a:endParaRPr lang="en-US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select * from `users` where `id` = </a:t>
            </a:r>
            <a:r>
              <a:rPr lang="en-US" dirty="0" smtClean="0">
                <a:solidFill>
                  <a:srgbClr val="000000"/>
                </a:solidFill>
                <a:latin typeface="Consolas"/>
                <a:cs typeface="Consolas"/>
              </a:rPr>
              <a:t>‘-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1 </a:t>
            </a:r>
            <a:r>
              <a:rPr lang="en-US" dirty="0" smtClean="0">
                <a:solidFill>
                  <a:srgbClr val="000000"/>
                </a:solidFill>
                <a:latin typeface="Consolas"/>
                <a:cs typeface="Consolas"/>
              </a:rPr>
              <a:t>or 1=1’;</a:t>
            </a:r>
            <a:endParaRPr lang="en-US" dirty="0">
              <a:solidFill>
                <a:srgbClr val="000000"/>
              </a:solidFill>
              <a:latin typeface="Consolas"/>
              <a:cs typeface="Consolas"/>
            </a:endParaRPr>
          </a:p>
          <a:p>
            <a:pPr marL="0" indent="0">
              <a:buNone/>
            </a:pPr>
            <a:endParaRPr lang="en-US" dirty="0">
              <a:latin typeface="Consolas"/>
              <a:cs typeface="Consolas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93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 Injection – 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“</a:t>
            </a: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select</a:t>
            </a:r>
            <a:r>
              <a:rPr lang="en-US" dirty="0">
                <a:latin typeface="Consolas"/>
                <a:cs typeface="Consolas"/>
              </a:rPr>
              <a:t> * </a:t>
            </a:r>
            <a:r>
              <a:rPr lang="en-US" dirty="0">
                <a:solidFill>
                  <a:srgbClr val="8064A2"/>
                </a:solidFill>
                <a:latin typeface="Consolas"/>
                <a:cs typeface="Consolas"/>
              </a:rPr>
              <a:t>from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`users` </a:t>
            </a: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where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`id` </a:t>
            </a:r>
            <a:r>
              <a:rPr lang="en-US" dirty="0">
                <a:latin typeface="Consolas"/>
                <a:cs typeface="Consolas"/>
              </a:rPr>
              <a:t>=‘” + $id + “’;</a:t>
            </a:r>
            <a:r>
              <a:rPr lang="en-US" dirty="0" smtClean="0">
                <a:latin typeface="Consolas"/>
                <a:cs typeface="Consolas"/>
              </a:rPr>
              <a:t>”</a:t>
            </a:r>
          </a:p>
          <a:p>
            <a:pPr marL="0" indent="0">
              <a:buNone/>
            </a:pPr>
            <a:endParaRPr lang="en-US" dirty="0" smtClean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$id = “-1 or </a:t>
            </a:r>
            <a:r>
              <a:rPr lang="en-US" dirty="0" smtClean="0">
                <a:latin typeface="Consolas"/>
                <a:cs typeface="Consolas"/>
              </a:rPr>
              <a:t>1=1”</a:t>
            </a:r>
          </a:p>
          <a:p>
            <a:pPr marL="0" indent="0">
              <a:buNone/>
            </a:pPr>
            <a:endParaRPr lang="en-US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select</a:t>
            </a:r>
            <a:r>
              <a:rPr lang="en-US" dirty="0">
                <a:latin typeface="Consolas"/>
                <a:cs typeface="Consolas"/>
              </a:rPr>
              <a:t> * </a:t>
            </a:r>
            <a:r>
              <a:rPr lang="en-US" dirty="0">
                <a:solidFill>
                  <a:srgbClr val="8064A2"/>
                </a:solidFill>
                <a:latin typeface="Consolas"/>
                <a:cs typeface="Consolas"/>
              </a:rPr>
              <a:t>from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`users` </a:t>
            </a:r>
            <a:r>
              <a:rPr lang="en-US" dirty="0">
                <a:solidFill>
                  <a:srgbClr val="8064A2"/>
                </a:solidFill>
                <a:latin typeface="Consolas"/>
                <a:cs typeface="Consolas"/>
              </a:rPr>
              <a:t>where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rgbClr val="1F497D"/>
                </a:solidFill>
                <a:latin typeface="Consolas"/>
                <a:cs typeface="Consolas"/>
              </a:rPr>
              <a:t>`id` </a:t>
            </a:r>
            <a:r>
              <a:rPr lang="en-US" dirty="0">
                <a:latin typeface="Consolas"/>
                <a:cs typeface="Consolas"/>
              </a:rPr>
              <a:t>= </a:t>
            </a:r>
            <a:r>
              <a:rPr lang="en-US" dirty="0" smtClean="0">
                <a:solidFill>
                  <a:srgbClr val="9BBB59"/>
                </a:solidFill>
                <a:latin typeface="Consolas"/>
                <a:cs typeface="Consolas"/>
              </a:rPr>
              <a:t>‘-</a:t>
            </a:r>
            <a:r>
              <a:rPr lang="en-US" dirty="0">
                <a:solidFill>
                  <a:srgbClr val="9BBB59"/>
                </a:solidFill>
                <a:latin typeface="Consolas"/>
                <a:cs typeface="Consolas"/>
              </a:rPr>
              <a:t>1 </a:t>
            </a:r>
            <a:r>
              <a:rPr lang="en-US" dirty="0" smtClean="0">
                <a:solidFill>
                  <a:srgbClr val="9BBB59"/>
                </a:solidFill>
                <a:latin typeface="Consolas"/>
                <a:cs typeface="Consolas"/>
              </a:rPr>
              <a:t>or 1=1’</a:t>
            </a:r>
            <a:r>
              <a:rPr lang="en-US" dirty="0" smtClean="0">
                <a:solidFill>
                  <a:srgbClr val="000000"/>
                </a:solidFill>
                <a:latin typeface="Consolas"/>
                <a:cs typeface="Consolas"/>
              </a:rPr>
              <a:t>;</a:t>
            </a:r>
            <a:endParaRPr lang="en-US" dirty="0">
              <a:solidFill>
                <a:srgbClr val="000000"/>
              </a:solidFill>
              <a:latin typeface="Consolas"/>
              <a:cs typeface="Consolas"/>
            </a:endParaRPr>
          </a:p>
          <a:p>
            <a:pPr marL="0" indent="0">
              <a:buNone/>
            </a:pPr>
            <a:endParaRPr lang="en-US" dirty="0">
              <a:latin typeface="Consolas"/>
              <a:cs typeface="Consolas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88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 Injection –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“</a:t>
            </a: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select</a:t>
            </a:r>
            <a:r>
              <a:rPr lang="en-US" dirty="0">
                <a:latin typeface="Consolas"/>
                <a:cs typeface="Consolas"/>
              </a:rPr>
              <a:t> * </a:t>
            </a:r>
            <a:r>
              <a:rPr lang="en-US" dirty="0">
                <a:solidFill>
                  <a:srgbClr val="8064A2"/>
                </a:solidFill>
                <a:latin typeface="Consolas"/>
                <a:cs typeface="Consolas"/>
              </a:rPr>
              <a:t>from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`users` </a:t>
            </a: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where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`id` </a:t>
            </a:r>
            <a:r>
              <a:rPr lang="en-US" dirty="0">
                <a:latin typeface="Consolas"/>
                <a:cs typeface="Consolas"/>
              </a:rPr>
              <a:t>=‘” + $id + “’;”</a:t>
            </a:r>
          </a:p>
          <a:p>
            <a:pPr marL="0" indent="0">
              <a:buNone/>
            </a:pPr>
            <a:endParaRPr lang="en-US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$id = “-1’ </a:t>
            </a:r>
            <a:r>
              <a:rPr lang="en-US" dirty="0" smtClean="0">
                <a:latin typeface="Consolas"/>
                <a:cs typeface="Consolas"/>
              </a:rPr>
              <a:t>or 1=1”</a:t>
            </a:r>
            <a:endParaRPr lang="en-US" dirty="0">
              <a:latin typeface="Consolas"/>
              <a:cs typeface="Consolas"/>
            </a:endParaRPr>
          </a:p>
          <a:p>
            <a:pPr marL="0" indent="0">
              <a:buNone/>
            </a:pPr>
            <a:endParaRPr lang="en-US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select * from `users` where `id` = ‘-1’ </a:t>
            </a:r>
            <a:r>
              <a:rPr lang="en-US" dirty="0" smtClean="0">
                <a:solidFill>
                  <a:srgbClr val="000000"/>
                </a:solidFill>
                <a:latin typeface="Consolas"/>
                <a:cs typeface="Consolas"/>
              </a:rPr>
              <a:t>or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  <a:cs typeface="Consolas"/>
              </a:rPr>
              <a:t>1=1’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;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34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 Injection –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“</a:t>
            </a: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select</a:t>
            </a:r>
            <a:r>
              <a:rPr lang="en-US" dirty="0">
                <a:latin typeface="Consolas"/>
                <a:cs typeface="Consolas"/>
              </a:rPr>
              <a:t> * </a:t>
            </a:r>
            <a:r>
              <a:rPr lang="en-US" dirty="0">
                <a:solidFill>
                  <a:srgbClr val="8064A2"/>
                </a:solidFill>
                <a:latin typeface="Consolas"/>
                <a:cs typeface="Consolas"/>
              </a:rPr>
              <a:t>from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`users` </a:t>
            </a: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where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`id` </a:t>
            </a:r>
            <a:r>
              <a:rPr lang="en-US" dirty="0">
                <a:latin typeface="Consolas"/>
                <a:cs typeface="Consolas"/>
              </a:rPr>
              <a:t>=‘” + $id + “’;”</a:t>
            </a:r>
          </a:p>
          <a:p>
            <a:pPr marL="0" indent="0">
              <a:buNone/>
            </a:pPr>
            <a:endParaRPr lang="en-US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$id = “-1’ </a:t>
            </a:r>
            <a:r>
              <a:rPr lang="en-US" dirty="0" smtClean="0">
                <a:latin typeface="Consolas"/>
                <a:cs typeface="Consolas"/>
              </a:rPr>
              <a:t>or 1=1”</a:t>
            </a:r>
            <a:endParaRPr lang="en-US" dirty="0">
              <a:latin typeface="Consolas"/>
              <a:cs typeface="Consolas"/>
            </a:endParaRPr>
          </a:p>
          <a:p>
            <a:pPr marL="0" indent="0">
              <a:buNone/>
            </a:pPr>
            <a:endParaRPr lang="en-US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select</a:t>
            </a:r>
            <a:r>
              <a:rPr lang="en-US" dirty="0">
                <a:latin typeface="Consolas"/>
                <a:cs typeface="Consolas"/>
              </a:rPr>
              <a:t> * </a:t>
            </a:r>
            <a:r>
              <a:rPr lang="en-US" dirty="0">
                <a:solidFill>
                  <a:srgbClr val="8064A2"/>
                </a:solidFill>
                <a:latin typeface="Consolas"/>
                <a:cs typeface="Consolas"/>
              </a:rPr>
              <a:t>from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`users` </a:t>
            </a:r>
            <a:r>
              <a:rPr lang="en-US" dirty="0">
                <a:solidFill>
                  <a:srgbClr val="8064A2"/>
                </a:solidFill>
                <a:latin typeface="Consolas"/>
                <a:cs typeface="Consolas"/>
              </a:rPr>
              <a:t>where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rgbClr val="1F497D"/>
                </a:solidFill>
                <a:latin typeface="Consolas"/>
                <a:cs typeface="Consolas"/>
              </a:rPr>
              <a:t>`id` </a:t>
            </a:r>
            <a:r>
              <a:rPr lang="en-US" dirty="0">
                <a:latin typeface="Consolas"/>
                <a:cs typeface="Consolas"/>
              </a:rPr>
              <a:t>= </a:t>
            </a:r>
            <a:r>
              <a:rPr lang="en-US" dirty="0">
                <a:solidFill>
                  <a:srgbClr val="9BBB59"/>
                </a:solidFill>
                <a:latin typeface="Consolas"/>
                <a:cs typeface="Consolas"/>
              </a:rPr>
              <a:t>‘-1’ </a:t>
            </a:r>
            <a:r>
              <a:rPr lang="en-US" dirty="0" smtClean="0">
                <a:solidFill>
                  <a:schemeClr val="accent4"/>
                </a:solidFill>
                <a:latin typeface="Consolas"/>
                <a:cs typeface="Consolas"/>
              </a:rPr>
              <a:t>or</a:t>
            </a:r>
            <a:r>
              <a:rPr lang="en-US" dirty="0">
                <a:solidFill>
                  <a:srgbClr val="9BBB59"/>
                </a:solidFill>
                <a:latin typeface="Consolas"/>
                <a:cs typeface="Consolas"/>
              </a:rPr>
              <a:t> </a:t>
            </a:r>
            <a:r>
              <a:rPr lang="en-US" dirty="0" smtClean="0">
                <a:latin typeface="Consolas"/>
                <a:cs typeface="Consolas"/>
              </a:rPr>
              <a:t>1=1</a:t>
            </a:r>
            <a:r>
              <a:rPr lang="en-US" dirty="0" smtClean="0">
                <a:solidFill>
                  <a:srgbClr val="FF0000"/>
                </a:solidFill>
                <a:latin typeface="Consolas"/>
                <a:cs typeface="Consolas"/>
              </a:rPr>
              <a:t>’</a:t>
            </a:r>
            <a:r>
              <a:rPr lang="en-US" dirty="0">
                <a:latin typeface="Consolas"/>
                <a:cs typeface="Consolas"/>
              </a:rPr>
              <a:t>;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96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 Injection –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“</a:t>
            </a: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select</a:t>
            </a:r>
            <a:r>
              <a:rPr lang="en-US" dirty="0">
                <a:latin typeface="Consolas"/>
                <a:cs typeface="Consolas"/>
              </a:rPr>
              <a:t> * </a:t>
            </a:r>
            <a:r>
              <a:rPr lang="en-US" dirty="0">
                <a:solidFill>
                  <a:srgbClr val="8064A2"/>
                </a:solidFill>
                <a:latin typeface="Consolas"/>
                <a:cs typeface="Consolas"/>
              </a:rPr>
              <a:t>from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`users` </a:t>
            </a: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where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`id` </a:t>
            </a:r>
            <a:r>
              <a:rPr lang="en-US" dirty="0">
                <a:latin typeface="Consolas"/>
                <a:cs typeface="Consolas"/>
              </a:rPr>
              <a:t>=‘” + $id + “’;”</a:t>
            </a:r>
          </a:p>
          <a:p>
            <a:pPr marL="0" indent="0">
              <a:buNone/>
            </a:pPr>
            <a:endParaRPr lang="en-US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$id = “-</a:t>
            </a:r>
            <a:r>
              <a:rPr lang="en-US" dirty="0" smtClean="0">
                <a:latin typeface="Consolas"/>
                <a:cs typeface="Consolas"/>
              </a:rPr>
              <a:t>1’ </a:t>
            </a:r>
            <a:r>
              <a:rPr lang="en-US" dirty="0">
                <a:latin typeface="Consolas"/>
                <a:cs typeface="Consolas"/>
              </a:rPr>
              <a:t>or </a:t>
            </a:r>
            <a:r>
              <a:rPr lang="en-US" dirty="0" smtClean="0">
                <a:latin typeface="Consolas"/>
                <a:cs typeface="Consolas"/>
              </a:rPr>
              <a:t>1=1; #”</a:t>
            </a:r>
            <a:endParaRPr lang="en-US" dirty="0">
              <a:latin typeface="Consolas"/>
              <a:cs typeface="Consolas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select * from `users` where `id` = ‘-</a:t>
            </a:r>
            <a:r>
              <a:rPr lang="en-US" dirty="0" smtClean="0">
                <a:solidFill>
                  <a:srgbClr val="000000"/>
                </a:solidFill>
                <a:latin typeface="Consolas"/>
                <a:cs typeface="Consolas"/>
              </a:rPr>
              <a:t>1’ 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or </a:t>
            </a:r>
            <a:r>
              <a:rPr lang="en-US" dirty="0" smtClean="0">
                <a:solidFill>
                  <a:srgbClr val="000000"/>
                </a:solidFill>
                <a:latin typeface="Consolas"/>
                <a:cs typeface="Consolas"/>
              </a:rPr>
              <a:t>1=1; #’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;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59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 Injection –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“</a:t>
            </a: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select</a:t>
            </a:r>
            <a:r>
              <a:rPr lang="en-US" dirty="0">
                <a:latin typeface="Consolas"/>
                <a:cs typeface="Consolas"/>
              </a:rPr>
              <a:t> * </a:t>
            </a:r>
            <a:r>
              <a:rPr lang="en-US" dirty="0">
                <a:solidFill>
                  <a:srgbClr val="8064A2"/>
                </a:solidFill>
                <a:latin typeface="Consolas"/>
                <a:cs typeface="Consolas"/>
              </a:rPr>
              <a:t>from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`users` </a:t>
            </a: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where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`id` </a:t>
            </a:r>
            <a:r>
              <a:rPr lang="en-US" dirty="0">
                <a:latin typeface="Consolas"/>
                <a:cs typeface="Consolas"/>
              </a:rPr>
              <a:t>=‘” + $id + “’;”</a:t>
            </a:r>
          </a:p>
          <a:p>
            <a:pPr marL="0" indent="0">
              <a:buNone/>
            </a:pPr>
            <a:endParaRPr lang="en-US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$id = “-</a:t>
            </a:r>
            <a:r>
              <a:rPr lang="en-US" dirty="0" smtClean="0">
                <a:latin typeface="Consolas"/>
                <a:cs typeface="Consolas"/>
              </a:rPr>
              <a:t>1’ </a:t>
            </a:r>
            <a:r>
              <a:rPr lang="en-US" dirty="0">
                <a:latin typeface="Consolas"/>
                <a:cs typeface="Consolas"/>
              </a:rPr>
              <a:t>or </a:t>
            </a:r>
            <a:r>
              <a:rPr lang="en-US" dirty="0" smtClean="0">
                <a:latin typeface="Consolas"/>
                <a:cs typeface="Consolas"/>
              </a:rPr>
              <a:t>1=1; #”</a:t>
            </a:r>
            <a:endParaRPr lang="en-US" dirty="0">
              <a:latin typeface="Consolas"/>
              <a:cs typeface="Consolas"/>
            </a:endParaRPr>
          </a:p>
          <a:p>
            <a:pPr marL="0" indent="0">
              <a:buNone/>
            </a:pPr>
            <a:endParaRPr lang="en-US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select</a:t>
            </a:r>
            <a:r>
              <a:rPr lang="en-US" dirty="0">
                <a:latin typeface="Consolas"/>
                <a:cs typeface="Consolas"/>
              </a:rPr>
              <a:t> * </a:t>
            </a:r>
            <a:r>
              <a:rPr lang="en-US" dirty="0">
                <a:solidFill>
                  <a:srgbClr val="8064A2"/>
                </a:solidFill>
                <a:latin typeface="Consolas"/>
                <a:cs typeface="Consolas"/>
              </a:rPr>
              <a:t>from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`users` </a:t>
            </a:r>
            <a:r>
              <a:rPr lang="en-US" dirty="0">
                <a:solidFill>
                  <a:srgbClr val="8064A2"/>
                </a:solidFill>
                <a:latin typeface="Consolas"/>
                <a:cs typeface="Consolas"/>
              </a:rPr>
              <a:t>where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rgbClr val="1F497D"/>
                </a:solidFill>
                <a:latin typeface="Consolas"/>
                <a:cs typeface="Consolas"/>
              </a:rPr>
              <a:t>`id` </a:t>
            </a:r>
            <a:r>
              <a:rPr lang="en-US" dirty="0">
                <a:latin typeface="Consolas"/>
                <a:cs typeface="Consolas"/>
              </a:rPr>
              <a:t>= </a:t>
            </a:r>
            <a:r>
              <a:rPr lang="en-US" dirty="0">
                <a:solidFill>
                  <a:srgbClr val="9BBB59"/>
                </a:solidFill>
                <a:latin typeface="Consolas"/>
                <a:cs typeface="Consolas"/>
              </a:rPr>
              <a:t>‘-</a:t>
            </a:r>
            <a:r>
              <a:rPr lang="en-US" dirty="0" smtClean="0">
                <a:solidFill>
                  <a:srgbClr val="9BBB59"/>
                </a:solidFill>
                <a:latin typeface="Consolas"/>
                <a:cs typeface="Consolas"/>
              </a:rPr>
              <a:t>1’ </a:t>
            </a: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or</a:t>
            </a:r>
            <a:r>
              <a:rPr lang="en-US" dirty="0">
                <a:solidFill>
                  <a:srgbClr val="9BBB59"/>
                </a:solidFill>
                <a:latin typeface="Consolas"/>
                <a:cs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  <a:cs typeface="Consolas"/>
              </a:rPr>
              <a:t>1=1;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onsolas"/>
                <a:cs typeface="Consolas"/>
              </a:rPr>
              <a:t>#’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nsolas"/>
                <a:cs typeface="Consolas"/>
              </a:rPr>
              <a:t>;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77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 Injection –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“</a:t>
            </a: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select</a:t>
            </a:r>
            <a:r>
              <a:rPr lang="en-US" dirty="0">
                <a:latin typeface="Consolas"/>
                <a:cs typeface="Consolas"/>
              </a:rPr>
              <a:t> * </a:t>
            </a:r>
            <a:r>
              <a:rPr lang="en-US" dirty="0">
                <a:solidFill>
                  <a:srgbClr val="8064A2"/>
                </a:solidFill>
                <a:latin typeface="Consolas"/>
                <a:cs typeface="Consolas"/>
              </a:rPr>
              <a:t>from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`users` </a:t>
            </a: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where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`id` </a:t>
            </a:r>
            <a:r>
              <a:rPr lang="en-US" dirty="0">
                <a:latin typeface="Consolas"/>
                <a:cs typeface="Consolas"/>
              </a:rPr>
              <a:t>=‘” + $id + “’;</a:t>
            </a:r>
            <a:r>
              <a:rPr lang="en-US" dirty="0" smtClean="0">
                <a:latin typeface="Consolas"/>
                <a:cs typeface="Consolas"/>
              </a:rPr>
              <a:t>”</a:t>
            </a:r>
          </a:p>
          <a:p>
            <a:pPr marL="0" indent="0">
              <a:buNone/>
            </a:pPr>
            <a:endParaRPr lang="en-US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$id = “-</a:t>
            </a:r>
            <a:r>
              <a:rPr lang="en-US" dirty="0" smtClean="0">
                <a:solidFill>
                  <a:srgbClr val="000000"/>
                </a:solidFill>
                <a:latin typeface="Consolas"/>
                <a:cs typeface="Consolas"/>
              </a:rPr>
              <a:t>1’; 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drop table `users`</a:t>
            </a:r>
            <a:r>
              <a:rPr lang="en-US" dirty="0" smtClean="0">
                <a:solidFill>
                  <a:srgbClr val="000000"/>
                </a:solidFill>
                <a:latin typeface="Consolas"/>
                <a:cs typeface="Consolas"/>
              </a:rPr>
              <a:t>;#”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select * from `users` where `id` = </a:t>
            </a:r>
            <a:r>
              <a:rPr lang="en-US" dirty="0" smtClean="0">
                <a:solidFill>
                  <a:srgbClr val="000000"/>
                </a:solidFill>
                <a:latin typeface="Consolas"/>
                <a:cs typeface="Consolas"/>
              </a:rPr>
              <a:t>‘-1’; 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drop table `users`</a:t>
            </a:r>
            <a:r>
              <a:rPr lang="en-US" dirty="0" smtClean="0">
                <a:solidFill>
                  <a:srgbClr val="000000"/>
                </a:solidFill>
                <a:latin typeface="Consolas"/>
                <a:cs typeface="Consolas"/>
              </a:rPr>
              <a:t>;#’;</a:t>
            </a:r>
            <a:endParaRPr lang="en-US" dirty="0">
              <a:solidFill>
                <a:srgbClr val="000000"/>
              </a:solidFill>
              <a:latin typeface="Consolas"/>
              <a:cs typeface="Consolas"/>
            </a:endParaRPr>
          </a:p>
          <a:p>
            <a:pPr marL="0" indent="0">
              <a:buNone/>
            </a:pPr>
            <a:endParaRPr lang="en-US" dirty="0">
              <a:latin typeface="Consolas"/>
              <a:cs typeface="Consolas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60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Three Central Technologies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/>
              <a:t>How to name a resource</a:t>
            </a:r>
            <a:r>
              <a:rPr lang="en-US" noProof="0" smtClean="0"/>
              <a:t>?</a:t>
            </a:r>
          </a:p>
          <a:p>
            <a:pPr lvl="1"/>
            <a:r>
              <a:rPr lang="en-US" noProof="0" smtClean="0"/>
              <a:t>Uniform Resource Identifier (URI/URL)</a:t>
            </a:r>
            <a:endParaRPr lang="en-US" noProof="0"/>
          </a:p>
          <a:p>
            <a:r>
              <a:rPr lang="en-US" noProof="0"/>
              <a:t>How to request and serve a </a:t>
            </a:r>
            <a:r>
              <a:rPr lang="en-US" noProof="0" smtClean="0"/>
              <a:t>resource?</a:t>
            </a:r>
          </a:p>
          <a:p>
            <a:pPr lvl="1"/>
            <a:r>
              <a:rPr lang="en-US" noProof="0" smtClean="0"/>
              <a:t>Hypertext Transfer Protocol (HTTP)</a:t>
            </a:r>
            <a:endParaRPr lang="en-US" noProof="0"/>
          </a:p>
          <a:p>
            <a:r>
              <a:rPr lang="en-US" noProof="0"/>
              <a:t>How to create hypertext?</a:t>
            </a:r>
          </a:p>
          <a:p>
            <a:pPr lvl="1"/>
            <a:r>
              <a:rPr lang="en-US" noProof="0"/>
              <a:t>Hypertext Markup </a:t>
            </a:r>
            <a:r>
              <a:rPr lang="en-US" noProof="0" smtClean="0"/>
              <a:t>Language (HTML)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5819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 Injection –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“</a:t>
            </a: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select</a:t>
            </a:r>
            <a:r>
              <a:rPr lang="en-US" dirty="0">
                <a:latin typeface="Consolas"/>
                <a:cs typeface="Consolas"/>
              </a:rPr>
              <a:t> * </a:t>
            </a:r>
            <a:r>
              <a:rPr lang="en-US" dirty="0">
                <a:solidFill>
                  <a:srgbClr val="8064A2"/>
                </a:solidFill>
                <a:latin typeface="Consolas"/>
                <a:cs typeface="Consolas"/>
              </a:rPr>
              <a:t>from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`users` </a:t>
            </a: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where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`id` </a:t>
            </a:r>
            <a:r>
              <a:rPr lang="en-US" dirty="0">
                <a:latin typeface="Consolas"/>
                <a:cs typeface="Consolas"/>
              </a:rPr>
              <a:t>=‘” + $id + “’;</a:t>
            </a:r>
            <a:r>
              <a:rPr lang="en-US" dirty="0" smtClean="0">
                <a:latin typeface="Consolas"/>
                <a:cs typeface="Consolas"/>
              </a:rPr>
              <a:t>”</a:t>
            </a:r>
          </a:p>
          <a:p>
            <a:pPr marL="0" indent="0">
              <a:buNone/>
            </a:pPr>
            <a:endParaRPr lang="en-US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$id = “-</a:t>
            </a:r>
            <a:r>
              <a:rPr lang="en-US" dirty="0" smtClean="0">
                <a:solidFill>
                  <a:srgbClr val="000000"/>
                </a:solidFill>
                <a:latin typeface="Consolas"/>
                <a:cs typeface="Consolas"/>
              </a:rPr>
              <a:t>1’; 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drop table `users`</a:t>
            </a:r>
            <a:r>
              <a:rPr lang="en-US" dirty="0" smtClean="0">
                <a:solidFill>
                  <a:srgbClr val="000000"/>
                </a:solidFill>
                <a:latin typeface="Consolas"/>
                <a:cs typeface="Consolas"/>
              </a:rPr>
              <a:t>;#”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select</a:t>
            </a:r>
            <a:r>
              <a:rPr lang="en-US" dirty="0">
                <a:latin typeface="Consolas"/>
                <a:cs typeface="Consolas"/>
              </a:rPr>
              <a:t> * </a:t>
            </a:r>
            <a:r>
              <a:rPr lang="en-US" dirty="0">
                <a:solidFill>
                  <a:srgbClr val="8064A2"/>
                </a:solidFill>
                <a:latin typeface="Consolas"/>
                <a:cs typeface="Consolas"/>
              </a:rPr>
              <a:t>from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`users` </a:t>
            </a:r>
            <a:r>
              <a:rPr lang="en-US" dirty="0">
                <a:solidFill>
                  <a:srgbClr val="8064A2"/>
                </a:solidFill>
                <a:latin typeface="Consolas"/>
                <a:cs typeface="Consolas"/>
              </a:rPr>
              <a:t>where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rgbClr val="1F497D"/>
                </a:solidFill>
                <a:latin typeface="Consolas"/>
                <a:cs typeface="Consolas"/>
              </a:rPr>
              <a:t>`id` </a:t>
            </a:r>
            <a:r>
              <a:rPr lang="en-US" dirty="0">
                <a:latin typeface="Consolas"/>
                <a:cs typeface="Consolas"/>
              </a:rPr>
              <a:t>= </a:t>
            </a:r>
            <a:r>
              <a:rPr lang="en-US" dirty="0" smtClean="0">
                <a:solidFill>
                  <a:schemeClr val="accent3"/>
                </a:solidFill>
                <a:latin typeface="Consolas"/>
                <a:cs typeface="Consolas"/>
              </a:rPr>
              <a:t>‘-1’</a:t>
            </a:r>
            <a:r>
              <a:rPr lang="en-US" dirty="0" smtClean="0">
                <a:latin typeface="Consolas"/>
                <a:cs typeface="Consolas"/>
              </a:rPr>
              <a:t>; </a:t>
            </a: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drop table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`users`</a:t>
            </a:r>
            <a:r>
              <a:rPr lang="en-US" dirty="0" smtClean="0">
                <a:latin typeface="Consolas"/>
                <a:cs typeface="Consolas"/>
              </a:rPr>
              <a:t>;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onsolas"/>
                <a:cs typeface="Consolas"/>
              </a:rPr>
              <a:t>#’;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onsolas"/>
              <a:cs typeface="Consolas"/>
            </a:endParaRPr>
          </a:p>
          <a:p>
            <a:pPr marL="0" indent="0">
              <a:buNone/>
            </a:pPr>
            <a:endParaRPr lang="en-US" dirty="0">
              <a:latin typeface="Consolas"/>
              <a:cs typeface="Consolas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9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 Injection –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“</a:t>
            </a: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select</a:t>
            </a:r>
            <a:r>
              <a:rPr lang="en-US" dirty="0">
                <a:latin typeface="Consolas"/>
                <a:cs typeface="Consolas"/>
              </a:rPr>
              <a:t> * </a:t>
            </a:r>
            <a:r>
              <a:rPr lang="en-US" dirty="0">
                <a:solidFill>
                  <a:srgbClr val="8064A2"/>
                </a:solidFill>
                <a:latin typeface="Consolas"/>
                <a:cs typeface="Consolas"/>
              </a:rPr>
              <a:t>from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`users` </a:t>
            </a: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where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`id` </a:t>
            </a:r>
            <a:r>
              <a:rPr lang="en-US" dirty="0">
                <a:latin typeface="Consolas"/>
                <a:cs typeface="Consolas"/>
              </a:rPr>
              <a:t>=‘” + $id + “’;</a:t>
            </a:r>
            <a:r>
              <a:rPr lang="en-US" dirty="0" smtClean="0">
                <a:latin typeface="Consolas"/>
                <a:cs typeface="Consolas"/>
              </a:rPr>
              <a:t>”</a:t>
            </a:r>
          </a:p>
          <a:p>
            <a:pPr marL="0" indent="0">
              <a:buNone/>
            </a:pPr>
            <a:endParaRPr lang="en-US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Consolas"/>
                <a:cs typeface="Consolas"/>
              </a:rPr>
              <a:t>$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id = “-</a:t>
            </a:r>
            <a:r>
              <a:rPr lang="en-US" dirty="0" smtClean="0">
                <a:solidFill>
                  <a:srgbClr val="000000"/>
                </a:solidFill>
                <a:latin typeface="Consolas"/>
                <a:cs typeface="Consolas"/>
              </a:rPr>
              <a:t>1’; 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insert into `admin` (‘username’, ‘password’) values (‘</a:t>
            </a:r>
            <a:r>
              <a:rPr lang="en-US" dirty="0" err="1">
                <a:solidFill>
                  <a:srgbClr val="000000"/>
                </a:solidFill>
                <a:latin typeface="Consolas"/>
                <a:cs typeface="Consolas"/>
              </a:rPr>
              <a:t>adamd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’, ‘</a:t>
            </a:r>
            <a:r>
              <a:rPr lang="en-US" dirty="0" err="1">
                <a:solidFill>
                  <a:srgbClr val="000000"/>
                </a:solidFill>
                <a:latin typeface="Consolas"/>
                <a:cs typeface="Consolas"/>
              </a:rPr>
              <a:t>pwned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’)</a:t>
            </a:r>
            <a:r>
              <a:rPr lang="en-US" dirty="0" smtClean="0">
                <a:solidFill>
                  <a:srgbClr val="000000"/>
                </a:solidFill>
                <a:latin typeface="Consolas"/>
                <a:cs typeface="Consolas"/>
              </a:rPr>
              <a:t>;#”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select * from `users` where `id` = </a:t>
            </a:r>
            <a:r>
              <a:rPr lang="en-US" dirty="0" smtClean="0">
                <a:solidFill>
                  <a:srgbClr val="000000"/>
                </a:solidFill>
                <a:latin typeface="Consolas"/>
                <a:cs typeface="Consolas"/>
              </a:rPr>
              <a:t>‘-1’; 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insert into `admin` (‘username’, ‘password’) values (‘</a:t>
            </a:r>
            <a:r>
              <a:rPr lang="en-US" dirty="0" err="1">
                <a:solidFill>
                  <a:srgbClr val="000000"/>
                </a:solidFill>
                <a:latin typeface="Consolas"/>
                <a:cs typeface="Consolas"/>
              </a:rPr>
              <a:t>adamd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’, ‘</a:t>
            </a:r>
            <a:r>
              <a:rPr lang="en-US" dirty="0" err="1">
                <a:solidFill>
                  <a:srgbClr val="000000"/>
                </a:solidFill>
                <a:latin typeface="Consolas"/>
                <a:cs typeface="Consolas"/>
              </a:rPr>
              <a:t>pwned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’)</a:t>
            </a:r>
            <a:r>
              <a:rPr lang="en-US" dirty="0" smtClean="0">
                <a:solidFill>
                  <a:srgbClr val="000000"/>
                </a:solidFill>
                <a:latin typeface="Consolas"/>
                <a:cs typeface="Consolas"/>
              </a:rPr>
              <a:t>;#’;</a:t>
            </a:r>
            <a:endParaRPr lang="en-US" dirty="0">
              <a:solidFill>
                <a:srgbClr val="000000"/>
              </a:solidFill>
              <a:latin typeface="Consolas"/>
              <a:cs typeface="Consolas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6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 Injection –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“</a:t>
            </a: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select</a:t>
            </a:r>
            <a:r>
              <a:rPr lang="en-US" dirty="0">
                <a:latin typeface="Consolas"/>
                <a:cs typeface="Consolas"/>
              </a:rPr>
              <a:t> * </a:t>
            </a:r>
            <a:r>
              <a:rPr lang="en-US" dirty="0">
                <a:solidFill>
                  <a:srgbClr val="8064A2"/>
                </a:solidFill>
                <a:latin typeface="Consolas"/>
                <a:cs typeface="Consolas"/>
              </a:rPr>
              <a:t>from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`users` </a:t>
            </a: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where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`id` </a:t>
            </a:r>
            <a:r>
              <a:rPr lang="en-US" dirty="0">
                <a:latin typeface="Consolas"/>
                <a:cs typeface="Consolas"/>
              </a:rPr>
              <a:t>=‘” + $id + “’;</a:t>
            </a:r>
            <a:r>
              <a:rPr lang="en-US" dirty="0" smtClean="0">
                <a:latin typeface="Consolas"/>
                <a:cs typeface="Consolas"/>
              </a:rPr>
              <a:t>”</a:t>
            </a:r>
          </a:p>
          <a:p>
            <a:pPr marL="0" indent="0">
              <a:buNone/>
            </a:pPr>
            <a:endParaRPr lang="en-US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Consolas"/>
                <a:cs typeface="Consolas"/>
              </a:rPr>
              <a:t>$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id = “-</a:t>
            </a:r>
            <a:r>
              <a:rPr lang="en-US" dirty="0" smtClean="0">
                <a:solidFill>
                  <a:srgbClr val="000000"/>
                </a:solidFill>
                <a:latin typeface="Consolas"/>
                <a:cs typeface="Consolas"/>
              </a:rPr>
              <a:t>1’; 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insert into `admin` (‘username’, ‘password’) values (‘</a:t>
            </a:r>
            <a:r>
              <a:rPr lang="en-US" dirty="0" err="1">
                <a:solidFill>
                  <a:srgbClr val="000000"/>
                </a:solidFill>
                <a:latin typeface="Consolas"/>
                <a:cs typeface="Consolas"/>
              </a:rPr>
              <a:t>adamd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’, ‘</a:t>
            </a:r>
            <a:r>
              <a:rPr lang="en-US" dirty="0" err="1">
                <a:solidFill>
                  <a:srgbClr val="000000"/>
                </a:solidFill>
                <a:latin typeface="Consolas"/>
                <a:cs typeface="Consolas"/>
              </a:rPr>
              <a:t>pwned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’)</a:t>
            </a:r>
            <a:r>
              <a:rPr lang="en-US" dirty="0" smtClean="0">
                <a:solidFill>
                  <a:srgbClr val="000000"/>
                </a:solidFill>
                <a:latin typeface="Consolas"/>
                <a:cs typeface="Consolas"/>
              </a:rPr>
              <a:t>;#”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select</a:t>
            </a:r>
            <a:r>
              <a:rPr lang="en-US" dirty="0">
                <a:latin typeface="Consolas"/>
                <a:cs typeface="Consolas"/>
              </a:rPr>
              <a:t> * </a:t>
            </a:r>
            <a:r>
              <a:rPr lang="en-US" dirty="0">
                <a:solidFill>
                  <a:srgbClr val="8064A2"/>
                </a:solidFill>
                <a:latin typeface="Consolas"/>
                <a:cs typeface="Consolas"/>
              </a:rPr>
              <a:t>from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`users` </a:t>
            </a:r>
            <a:r>
              <a:rPr lang="en-US" dirty="0">
                <a:solidFill>
                  <a:srgbClr val="8064A2"/>
                </a:solidFill>
                <a:latin typeface="Consolas"/>
                <a:cs typeface="Consolas"/>
              </a:rPr>
              <a:t>where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>
                <a:solidFill>
                  <a:srgbClr val="1F497D"/>
                </a:solidFill>
                <a:latin typeface="Consolas"/>
                <a:cs typeface="Consolas"/>
              </a:rPr>
              <a:t>`id` </a:t>
            </a:r>
            <a:r>
              <a:rPr lang="en-US" dirty="0">
                <a:latin typeface="Consolas"/>
                <a:cs typeface="Consolas"/>
              </a:rPr>
              <a:t>= </a:t>
            </a:r>
            <a:r>
              <a:rPr lang="en-US" dirty="0" smtClean="0">
                <a:solidFill>
                  <a:schemeClr val="accent3"/>
                </a:solidFill>
                <a:latin typeface="Consolas"/>
                <a:cs typeface="Consolas"/>
              </a:rPr>
              <a:t>‘-1’</a:t>
            </a:r>
            <a:r>
              <a:rPr lang="en-US" dirty="0" smtClean="0">
                <a:latin typeface="Consolas"/>
                <a:cs typeface="Consolas"/>
              </a:rPr>
              <a:t>; </a:t>
            </a:r>
            <a:r>
              <a:rPr lang="en-US" dirty="0">
                <a:solidFill>
                  <a:srgbClr val="8064A2"/>
                </a:solidFill>
                <a:latin typeface="Consolas"/>
                <a:cs typeface="Consolas"/>
              </a:rPr>
              <a:t>insert into 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`admin` 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(</a:t>
            </a:r>
            <a:r>
              <a:rPr lang="en-US" dirty="0">
                <a:solidFill>
                  <a:schemeClr val="accent3"/>
                </a:solidFill>
                <a:latin typeface="Consolas"/>
                <a:cs typeface="Consolas"/>
              </a:rPr>
              <a:t>‘username’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, </a:t>
            </a:r>
            <a:r>
              <a:rPr lang="en-US" dirty="0">
                <a:solidFill>
                  <a:srgbClr val="9BBB59"/>
                </a:solidFill>
                <a:latin typeface="Consolas"/>
                <a:cs typeface="Consolas"/>
              </a:rPr>
              <a:t>‘password’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) </a:t>
            </a:r>
            <a:r>
              <a:rPr lang="en-US" dirty="0">
                <a:solidFill>
                  <a:schemeClr val="accent4"/>
                </a:solidFill>
                <a:latin typeface="Consolas"/>
                <a:cs typeface="Consolas"/>
              </a:rPr>
              <a:t>values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 (</a:t>
            </a:r>
            <a:r>
              <a:rPr lang="en-US" dirty="0">
                <a:solidFill>
                  <a:srgbClr val="9BBB59"/>
                </a:solidFill>
                <a:latin typeface="Consolas"/>
                <a:cs typeface="Consolas"/>
              </a:rPr>
              <a:t>‘</a:t>
            </a:r>
            <a:r>
              <a:rPr lang="en-US" dirty="0" err="1">
                <a:solidFill>
                  <a:srgbClr val="9BBB59"/>
                </a:solidFill>
                <a:latin typeface="Consolas"/>
                <a:cs typeface="Consolas"/>
              </a:rPr>
              <a:t>adamd</a:t>
            </a:r>
            <a:r>
              <a:rPr lang="en-US" dirty="0">
                <a:solidFill>
                  <a:srgbClr val="9BBB59"/>
                </a:solidFill>
                <a:latin typeface="Consolas"/>
                <a:cs typeface="Consolas"/>
              </a:rPr>
              <a:t>’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, </a:t>
            </a:r>
            <a:r>
              <a:rPr lang="en-US" dirty="0">
                <a:solidFill>
                  <a:srgbClr val="9BBB59"/>
                </a:solidFill>
                <a:latin typeface="Consolas"/>
                <a:cs typeface="Consolas"/>
              </a:rPr>
              <a:t>‘</a:t>
            </a:r>
            <a:r>
              <a:rPr lang="en-US" dirty="0" err="1">
                <a:solidFill>
                  <a:srgbClr val="9BBB59"/>
                </a:solidFill>
                <a:latin typeface="Consolas"/>
                <a:cs typeface="Consolas"/>
              </a:rPr>
              <a:t>pwned</a:t>
            </a:r>
            <a:r>
              <a:rPr lang="en-US" dirty="0">
                <a:solidFill>
                  <a:srgbClr val="9BBB59"/>
                </a:solidFill>
                <a:latin typeface="Consolas"/>
                <a:cs typeface="Consolas"/>
              </a:rPr>
              <a:t>’</a:t>
            </a:r>
            <a:r>
              <a:rPr lang="en-US" dirty="0">
                <a:solidFill>
                  <a:srgbClr val="000000"/>
                </a:solidFill>
                <a:latin typeface="Consolas"/>
                <a:cs typeface="Consolas"/>
              </a:rPr>
              <a:t>)</a:t>
            </a:r>
            <a:r>
              <a:rPr lang="en-US" dirty="0" smtClean="0">
                <a:solidFill>
                  <a:srgbClr val="000000"/>
                </a:solidFill>
                <a:latin typeface="Consolas"/>
                <a:cs typeface="Consolas"/>
              </a:rPr>
              <a:t>;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onsolas"/>
                <a:cs typeface="Consolas"/>
              </a:rPr>
              <a:t>#’;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onsolas"/>
              <a:cs typeface="Consolas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56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 Injection –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Passive – Look for success</a:t>
            </a:r>
          </a:p>
          <a:p>
            <a:pPr lvl="1"/>
            <a:r>
              <a:rPr lang="en-US" dirty="0" smtClean="0">
                <a:latin typeface="Consolas"/>
                <a:cs typeface="Consolas"/>
              </a:rPr>
              <a:t>1+2</a:t>
            </a:r>
          </a:p>
          <a:p>
            <a:pPr lvl="1"/>
            <a:r>
              <a:rPr lang="en-US" dirty="0" smtClean="0">
                <a:latin typeface="Consolas"/>
                <a:cs typeface="Consolas"/>
              </a:rPr>
              <a:t>(select 2)</a:t>
            </a:r>
          </a:p>
          <a:p>
            <a:pPr lvl="1"/>
            <a:endParaRPr lang="en-US" dirty="0" smtClean="0">
              <a:latin typeface="Consolas"/>
              <a:cs typeface="Consolas"/>
            </a:endParaRPr>
          </a:p>
          <a:p>
            <a:r>
              <a:rPr lang="en-US" dirty="0" smtClean="0"/>
              <a:t>Active – Look for errors</a:t>
            </a:r>
          </a:p>
          <a:p>
            <a:pPr lvl="1"/>
            <a:r>
              <a:rPr lang="en-US" dirty="0" smtClean="0">
                <a:latin typeface="Consolas"/>
                <a:cs typeface="Consolas"/>
              </a:rPr>
              <a:t>O’Malley</a:t>
            </a:r>
          </a:p>
          <a:p>
            <a:pPr lvl="1"/>
            <a:r>
              <a:rPr lang="en-US" dirty="0" smtClean="0">
                <a:latin typeface="Consolas"/>
                <a:cs typeface="Consolas"/>
              </a:rPr>
              <a:t>&lt; 10</a:t>
            </a:r>
            <a:endParaRPr lang="en-US" dirty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64265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 Injection – </a:t>
            </a:r>
            <a:r>
              <a:rPr lang="en-US" dirty="0" err="1" smtClean="0"/>
              <a:t>WackoPicko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is it possible?</a:t>
            </a:r>
          </a:p>
          <a:p>
            <a:pPr lvl="1"/>
            <a:r>
              <a:rPr lang="en-US" dirty="0" smtClean="0"/>
              <a:t>Imagine how the application works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Self-guided exploration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02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 Injection – </a:t>
            </a:r>
            <a:r>
              <a:rPr lang="en-US" dirty="0" err="1" smtClean="0"/>
              <a:t>WackoPicko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login.php</a:t>
            </a:r>
            <a:endParaRPr lang="en-US" dirty="0" smtClean="0"/>
          </a:p>
          <a:p>
            <a:pPr lvl="1"/>
            <a:r>
              <a:rPr lang="en-US" dirty="0" smtClean="0"/>
              <a:t>What is the error message?</a:t>
            </a:r>
          </a:p>
          <a:p>
            <a:pPr lvl="1"/>
            <a:r>
              <a:rPr lang="en-US" dirty="0" smtClean="0"/>
              <a:t>What does the query look like?</a:t>
            </a:r>
          </a:p>
          <a:p>
            <a:pPr lvl="1"/>
            <a:endParaRPr lang="en-US" dirty="0" smtClean="0"/>
          </a:p>
          <a:p>
            <a:r>
              <a:rPr lang="en-US" dirty="0"/>
              <a:t>G</a:t>
            </a:r>
            <a:r>
              <a:rPr lang="en-US" dirty="0" smtClean="0"/>
              <a:t>uided attacking</a:t>
            </a:r>
          </a:p>
          <a:p>
            <a:endParaRPr lang="en-US" dirty="0" smtClean="0"/>
          </a:p>
          <a:p>
            <a:r>
              <a:rPr lang="en-US" dirty="0" smtClean="0"/>
              <a:t>Demo!</a:t>
            </a:r>
          </a:p>
        </p:txBody>
      </p:sp>
    </p:spTree>
    <p:extLst>
      <p:ext uri="{BB962C8B-B14F-4D97-AF65-F5344CB8AC3E}">
        <p14:creationId xmlns:p14="http://schemas.microsoft.com/office/powerpoint/2010/main" val="63851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Malicious JavaScript running in the context of your web application</a:t>
            </a:r>
          </a:p>
          <a:p>
            <a:endParaRPr lang="en-US" dirty="0" smtClean="0"/>
          </a:p>
          <a:p>
            <a:r>
              <a:rPr lang="en-US" dirty="0" smtClean="0"/>
              <a:t>Consequences </a:t>
            </a:r>
          </a:p>
          <a:p>
            <a:pPr lvl="1"/>
            <a:r>
              <a:rPr lang="en-US" dirty="0"/>
              <a:t>Steal </a:t>
            </a:r>
            <a:r>
              <a:rPr lang="en-US" dirty="0" smtClean="0"/>
              <a:t>cookies</a:t>
            </a:r>
            <a:endParaRPr lang="en-US" dirty="0"/>
          </a:p>
          <a:p>
            <a:pPr lvl="1"/>
            <a:r>
              <a:rPr lang="en-US" dirty="0"/>
              <a:t>Perform actions as the </a:t>
            </a:r>
            <a:r>
              <a:rPr lang="en-US" dirty="0" smtClean="0"/>
              <a:t>user</a:t>
            </a:r>
            <a:endParaRPr lang="en-US" dirty="0"/>
          </a:p>
          <a:p>
            <a:pPr lvl="1"/>
            <a:r>
              <a:rPr lang="en-US" dirty="0"/>
              <a:t>Present fake login form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3634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XSS –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onsolas"/>
                <a:cs typeface="Consolas"/>
              </a:rPr>
              <a:t>&lt;</a:t>
            </a:r>
            <a:r>
              <a:rPr lang="en-US" dirty="0" smtClean="0">
                <a:solidFill>
                  <a:schemeClr val="accent1"/>
                </a:solidFill>
                <a:latin typeface="Consolas"/>
                <a:cs typeface="Consolas"/>
              </a:rPr>
              <a:t>html</a:t>
            </a:r>
            <a:r>
              <a:rPr lang="en-US" dirty="0" smtClean="0">
                <a:latin typeface="Consolas"/>
                <a:cs typeface="Consolas"/>
              </a:rPr>
              <a:t>&gt;</a:t>
            </a:r>
          </a:p>
          <a:p>
            <a:pPr marL="0" indent="0">
              <a:buNone/>
            </a:pPr>
            <a:r>
              <a:rPr lang="en-US" dirty="0" smtClean="0">
                <a:latin typeface="Consolas"/>
                <a:cs typeface="Consolas"/>
              </a:rPr>
              <a:t>	&lt;</a:t>
            </a:r>
            <a:r>
              <a:rPr lang="en-US" dirty="0" smtClean="0">
                <a:solidFill>
                  <a:srgbClr val="4F81BD"/>
                </a:solidFill>
                <a:latin typeface="Consolas"/>
                <a:cs typeface="Consolas"/>
              </a:rPr>
              <a:t>body</a:t>
            </a:r>
            <a:r>
              <a:rPr lang="en-US" dirty="0" smtClean="0">
                <a:latin typeface="Consolas"/>
                <a:cs typeface="Consolas"/>
              </a:rPr>
              <a:t>&gt;</a:t>
            </a:r>
          </a:p>
          <a:p>
            <a:pPr marL="0" indent="0">
              <a:buNone/>
            </a:pPr>
            <a:r>
              <a:rPr lang="en-US" dirty="0" smtClean="0">
                <a:latin typeface="Consolas"/>
                <a:cs typeface="Consolas"/>
              </a:rPr>
              <a:t>		&lt;</a:t>
            </a:r>
            <a:r>
              <a:rPr lang="en-US" dirty="0" smtClean="0">
                <a:solidFill>
                  <a:srgbClr val="4F81BD"/>
                </a:solidFill>
                <a:latin typeface="Consolas"/>
                <a:cs typeface="Consolas"/>
              </a:rPr>
              <a:t>p</a:t>
            </a:r>
            <a:r>
              <a:rPr lang="en-US" dirty="0" smtClean="0">
                <a:latin typeface="Consolas"/>
                <a:cs typeface="Consolas"/>
              </a:rPr>
              <a:t>&gt;Hello </a:t>
            </a:r>
            <a:r>
              <a:rPr lang="en-US" dirty="0" smtClean="0">
                <a:solidFill>
                  <a:schemeClr val="accent4"/>
                </a:solidFill>
                <a:latin typeface="Consolas"/>
                <a:cs typeface="Consolas"/>
              </a:rPr>
              <a:t>&lt;?= </a:t>
            </a:r>
            <a:r>
              <a:rPr lang="en-US" dirty="0" smtClean="0">
                <a:solidFill>
                  <a:schemeClr val="accent3"/>
                </a:solidFill>
                <a:latin typeface="Consolas"/>
                <a:cs typeface="Consolas"/>
              </a:rPr>
              <a:t>$name </a:t>
            </a:r>
            <a:r>
              <a:rPr lang="en-US" dirty="0" smtClean="0">
                <a:solidFill>
                  <a:srgbClr val="8064A2"/>
                </a:solidFill>
                <a:latin typeface="Consolas"/>
                <a:cs typeface="Consolas"/>
              </a:rPr>
              <a:t>?&gt;</a:t>
            </a:r>
            <a:r>
              <a:rPr lang="en-US" dirty="0" smtClean="0">
                <a:latin typeface="Consolas"/>
                <a:cs typeface="Consolas"/>
              </a:rPr>
              <a:t>&lt;/</a:t>
            </a:r>
            <a:r>
              <a:rPr lang="en-US" dirty="0" smtClean="0">
                <a:solidFill>
                  <a:srgbClr val="4F81BD"/>
                </a:solidFill>
                <a:latin typeface="Consolas"/>
                <a:cs typeface="Consolas"/>
              </a:rPr>
              <a:t>p</a:t>
            </a:r>
            <a:r>
              <a:rPr lang="en-US" dirty="0" smtClean="0">
                <a:latin typeface="Consolas"/>
                <a:cs typeface="Consolas"/>
              </a:rPr>
              <a:t>&gt;</a:t>
            </a:r>
          </a:p>
          <a:p>
            <a:pPr marL="0" indent="0">
              <a:buNone/>
            </a:pPr>
            <a:r>
              <a:rPr lang="en-US" dirty="0" smtClean="0">
                <a:latin typeface="Consolas"/>
                <a:cs typeface="Consolas"/>
              </a:rPr>
              <a:t>	&lt;/</a:t>
            </a:r>
            <a:r>
              <a:rPr lang="en-US" dirty="0" smtClean="0">
                <a:solidFill>
                  <a:srgbClr val="4F81BD"/>
                </a:solidFill>
                <a:latin typeface="Consolas"/>
                <a:cs typeface="Consolas"/>
              </a:rPr>
              <a:t>body</a:t>
            </a:r>
            <a:r>
              <a:rPr lang="en-US" dirty="0" smtClean="0">
                <a:latin typeface="Consolas"/>
                <a:cs typeface="Consolas"/>
              </a:rPr>
              <a:t>&gt;</a:t>
            </a:r>
          </a:p>
          <a:p>
            <a:pPr marL="0" indent="0">
              <a:buNone/>
            </a:pPr>
            <a:r>
              <a:rPr lang="en-US" dirty="0" smtClean="0">
                <a:latin typeface="Consolas"/>
                <a:cs typeface="Consolas"/>
              </a:rPr>
              <a:t>&lt;/</a:t>
            </a:r>
            <a:r>
              <a:rPr lang="en-US" dirty="0" smtClean="0">
                <a:solidFill>
                  <a:srgbClr val="4F81BD"/>
                </a:solidFill>
                <a:latin typeface="Consolas"/>
                <a:cs typeface="Consolas"/>
              </a:rPr>
              <a:t>html</a:t>
            </a:r>
            <a:r>
              <a:rPr lang="en-US" dirty="0" smtClean="0">
                <a:latin typeface="Consolas"/>
                <a:cs typeface="Consolas"/>
              </a:rPr>
              <a:t>&gt;</a:t>
            </a:r>
            <a:endParaRPr lang="en-US" dirty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30764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XSS –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3"/>
                </a:solidFill>
                <a:latin typeface="Consolas"/>
                <a:cs typeface="Consolas"/>
              </a:rPr>
              <a:t>$name </a:t>
            </a:r>
            <a:r>
              <a:rPr lang="en-US" dirty="0" smtClean="0">
                <a:latin typeface="Consolas"/>
                <a:cs typeface="Consolas"/>
              </a:rPr>
              <a:t>= </a:t>
            </a:r>
            <a:r>
              <a:rPr lang="en-US" dirty="0" smtClean="0">
                <a:solidFill>
                  <a:schemeClr val="tx2"/>
                </a:solidFill>
                <a:latin typeface="Consolas"/>
                <a:cs typeface="Consolas"/>
              </a:rPr>
              <a:t>“</a:t>
            </a:r>
            <a:r>
              <a:rPr lang="en-US" dirty="0" err="1" smtClean="0">
                <a:solidFill>
                  <a:schemeClr val="tx2"/>
                </a:solidFill>
                <a:latin typeface="Consolas"/>
                <a:cs typeface="Consolas"/>
              </a:rPr>
              <a:t>adam</a:t>
            </a:r>
            <a:r>
              <a:rPr lang="en-US" dirty="0" smtClean="0">
                <a:solidFill>
                  <a:schemeClr val="tx2"/>
                </a:solidFill>
                <a:latin typeface="Consolas"/>
                <a:cs typeface="Consolas"/>
              </a:rPr>
              <a:t>”</a:t>
            </a:r>
            <a:r>
              <a:rPr lang="en-US" dirty="0" smtClean="0">
                <a:latin typeface="Consolas"/>
                <a:cs typeface="Consolas"/>
              </a:rPr>
              <a:t>;</a:t>
            </a:r>
          </a:p>
          <a:p>
            <a:pPr marL="0" indent="0">
              <a:buNone/>
            </a:pPr>
            <a:r>
              <a:rPr lang="en-US" dirty="0" smtClean="0">
                <a:latin typeface="Consolas"/>
                <a:cs typeface="Consolas"/>
              </a:rPr>
              <a:t>&lt;</a:t>
            </a:r>
            <a:r>
              <a:rPr lang="en-US" dirty="0">
                <a:solidFill>
                  <a:srgbClr val="4F81BD"/>
                </a:solidFill>
                <a:latin typeface="Consolas"/>
                <a:cs typeface="Consolas"/>
              </a:rPr>
              <a:t>html</a:t>
            </a:r>
            <a:r>
              <a:rPr lang="en-US" dirty="0">
                <a:latin typeface="Consolas"/>
                <a:cs typeface="Consolas"/>
              </a:rPr>
              <a:t>&gt;</a:t>
            </a: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	&lt;</a:t>
            </a:r>
            <a:r>
              <a:rPr lang="en-US" dirty="0">
                <a:solidFill>
                  <a:srgbClr val="4F81BD"/>
                </a:solidFill>
                <a:latin typeface="Consolas"/>
                <a:cs typeface="Consolas"/>
              </a:rPr>
              <a:t>body</a:t>
            </a:r>
            <a:r>
              <a:rPr lang="en-US" dirty="0">
                <a:latin typeface="Consolas"/>
                <a:cs typeface="Consolas"/>
              </a:rPr>
              <a:t>&gt;</a:t>
            </a: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		&lt;</a:t>
            </a:r>
            <a:r>
              <a:rPr lang="en-US" dirty="0">
                <a:solidFill>
                  <a:srgbClr val="4F81BD"/>
                </a:solidFill>
                <a:latin typeface="Consolas"/>
                <a:cs typeface="Consolas"/>
              </a:rPr>
              <a:t>p</a:t>
            </a:r>
            <a:r>
              <a:rPr lang="en-US" dirty="0">
                <a:latin typeface="Consolas"/>
                <a:cs typeface="Consolas"/>
              </a:rPr>
              <a:t>&gt;Hello </a:t>
            </a:r>
            <a:r>
              <a:rPr lang="en-US" dirty="0" err="1" smtClean="0">
                <a:latin typeface="Consolas"/>
                <a:cs typeface="Consolas"/>
              </a:rPr>
              <a:t>adam</a:t>
            </a:r>
            <a:r>
              <a:rPr lang="en-US" dirty="0" smtClean="0">
                <a:latin typeface="Consolas"/>
                <a:cs typeface="Consolas"/>
              </a:rPr>
              <a:t>&lt;</a:t>
            </a:r>
            <a:r>
              <a:rPr lang="en-US" dirty="0">
                <a:latin typeface="Consolas"/>
                <a:cs typeface="Consolas"/>
              </a:rPr>
              <a:t>/</a:t>
            </a:r>
            <a:r>
              <a:rPr lang="en-US" dirty="0">
                <a:solidFill>
                  <a:srgbClr val="4F81BD"/>
                </a:solidFill>
                <a:latin typeface="Consolas"/>
                <a:cs typeface="Consolas"/>
              </a:rPr>
              <a:t>p</a:t>
            </a:r>
            <a:r>
              <a:rPr lang="en-US" dirty="0">
                <a:latin typeface="Consolas"/>
                <a:cs typeface="Consolas"/>
              </a:rPr>
              <a:t>&gt;</a:t>
            </a: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	&lt;/</a:t>
            </a:r>
            <a:r>
              <a:rPr lang="en-US" dirty="0">
                <a:solidFill>
                  <a:srgbClr val="4F81BD"/>
                </a:solidFill>
                <a:latin typeface="Consolas"/>
                <a:cs typeface="Consolas"/>
              </a:rPr>
              <a:t>body</a:t>
            </a:r>
            <a:r>
              <a:rPr lang="en-US" dirty="0">
                <a:latin typeface="Consolas"/>
                <a:cs typeface="Consolas"/>
              </a:rPr>
              <a:t>&gt;</a:t>
            </a: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&lt;/</a:t>
            </a:r>
            <a:r>
              <a:rPr lang="en-US" dirty="0">
                <a:solidFill>
                  <a:srgbClr val="4F81BD"/>
                </a:solidFill>
                <a:latin typeface="Consolas"/>
                <a:cs typeface="Consolas"/>
              </a:rPr>
              <a:t>html</a:t>
            </a:r>
            <a:r>
              <a:rPr lang="en-US" dirty="0">
                <a:latin typeface="Consolas"/>
                <a:cs typeface="Consolas"/>
              </a:rPr>
              <a:t>&gt;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6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2-26 at 9.54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9144000" cy="601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4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362877"/>
          <a:ext cx="8229600" cy="5763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5436547" y="1154590"/>
            <a:ext cx="2235492" cy="166890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515471" y="2833991"/>
            <a:ext cx="2235492" cy="289697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31789" y="3689641"/>
            <a:ext cx="1883682" cy="214628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48697" y="2949858"/>
            <a:ext cx="2083092" cy="214628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01097" y="1317893"/>
            <a:ext cx="2235492" cy="16319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22825" y="244751"/>
            <a:ext cx="2235492" cy="118274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96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XSS –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3"/>
                </a:solidFill>
                <a:latin typeface="Consolas"/>
                <a:cs typeface="Consolas"/>
              </a:rPr>
              <a:t>$name </a:t>
            </a:r>
            <a:r>
              <a:rPr lang="en-US" dirty="0" smtClean="0">
                <a:latin typeface="Consolas"/>
                <a:cs typeface="Consolas"/>
              </a:rPr>
              <a:t>= </a:t>
            </a:r>
            <a:r>
              <a:rPr lang="en-US" dirty="0" smtClean="0">
                <a:solidFill>
                  <a:srgbClr val="1F497D"/>
                </a:solidFill>
                <a:latin typeface="Consolas"/>
                <a:cs typeface="Consolas"/>
              </a:rPr>
              <a:t>“&lt;script&gt;alert(‘</a:t>
            </a:r>
            <a:r>
              <a:rPr lang="en-US" dirty="0" err="1" smtClean="0">
                <a:solidFill>
                  <a:srgbClr val="1F497D"/>
                </a:solidFill>
                <a:latin typeface="Consolas"/>
                <a:cs typeface="Consolas"/>
              </a:rPr>
              <a:t>xss</a:t>
            </a:r>
            <a:r>
              <a:rPr lang="en-US" dirty="0" smtClean="0">
                <a:solidFill>
                  <a:srgbClr val="1F497D"/>
                </a:solidFill>
                <a:latin typeface="Consolas"/>
                <a:cs typeface="Consolas"/>
              </a:rPr>
              <a:t>’);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1F497D"/>
                </a:solidFill>
                <a:latin typeface="Consolas"/>
                <a:cs typeface="Consolas"/>
              </a:rPr>
              <a:t>         &lt;/script&gt;”</a:t>
            </a:r>
            <a:r>
              <a:rPr lang="en-US" dirty="0" smtClean="0">
                <a:latin typeface="Consolas"/>
                <a:cs typeface="Consolas"/>
              </a:rPr>
              <a:t>;</a:t>
            </a:r>
          </a:p>
          <a:p>
            <a:pPr marL="0" indent="0">
              <a:buNone/>
            </a:pPr>
            <a:endParaRPr lang="en-US" dirty="0" smtClean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dirty="0" smtClean="0">
                <a:latin typeface="Consolas"/>
                <a:cs typeface="Consolas"/>
              </a:rPr>
              <a:t>&lt;</a:t>
            </a:r>
            <a:r>
              <a:rPr lang="en-US" dirty="0">
                <a:solidFill>
                  <a:srgbClr val="4F81BD"/>
                </a:solidFill>
                <a:latin typeface="Consolas"/>
                <a:cs typeface="Consolas"/>
              </a:rPr>
              <a:t>html</a:t>
            </a:r>
            <a:r>
              <a:rPr lang="en-US" dirty="0">
                <a:latin typeface="Consolas"/>
                <a:cs typeface="Consolas"/>
              </a:rPr>
              <a:t>&gt;</a:t>
            </a: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	&lt;</a:t>
            </a:r>
            <a:r>
              <a:rPr lang="en-US" dirty="0">
                <a:solidFill>
                  <a:srgbClr val="4F81BD"/>
                </a:solidFill>
                <a:latin typeface="Consolas"/>
                <a:cs typeface="Consolas"/>
              </a:rPr>
              <a:t>body</a:t>
            </a:r>
            <a:r>
              <a:rPr lang="en-US" dirty="0">
                <a:latin typeface="Consolas"/>
                <a:cs typeface="Consolas"/>
              </a:rPr>
              <a:t>&gt;</a:t>
            </a: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		&lt;</a:t>
            </a:r>
            <a:r>
              <a:rPr lang="en-US" dirty="0">
                <a:solidFill>
                  <a:srgbClr val="4F81BD"/>
                </a:solidFill>
                <a:latin typeface="Consolas"/>
                <a:cs typeface="Consolas"/>
              </a:rPr>
              <a:t>p</a:t>
            </a:r>
            <a:r>
              <a:rPr lang="en-US" dirty="0">
                <a:latin typeface="Consolas"/>
                <a:cs typeface="Consolas"/>
              </a:rPr>
              <a:t>&gt;Hello &lt;</a:t>
            </a:r>
            <a:r>
              <a:rPr lang="en-US" dirty="0">
                <a:solidFill>
                  <a:srgbClr val="4F81BD"/>
                </a:solidFill>
                <a:latin typeface="Consolas"/>
                <a:cs typeface="Consolas"/>
              </a:rPr>
              <a:t>script</a:t>
            </a:r>
            <a:r>
              <a:rPr lang="en-US" dirty="0">
                <a:latin typeface="Consolas"/>
                <a:cs typeface="Consolas"/>
              </a:rPr>
              <a:t>&gt;</a:t>
            </a:r>
            <a:r>
              <a:rPr lang="en-US" dirty="0">
                <a:solidFill>
                  <a:schemeClr val="accent2"/>
                </a:solidFill>
                <a:latin typeface="Consolas"/>
                <a:cs typeface="Consolas"/>
              </a:rPr>
              <a:t>alert</a:t>
            </a:r>
            <a:r>
              <a:rPr lang="en-US" dirty="0">
                <a:latin typeface="Consolas"/>
                <a:cs typeface="Consolas"/>
              </a:rPr>
              <a:t>(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‘</a:t>
            </a:r>
            <a:r>
              <a:rPr lang="en-US" dirty="0" err="1">
                <a:solidFill>
                  <a:schemeClr val="tx2"/>
                </a:solidFill>
                <a:latin typeface="Consolas"/>
                <a:cs typeface="Consolas"/>
              </a:rPr>
              <a:t>xss</a:t>
            </a:r>
            <a:r>
              <a:rPr lang="en-US" dirty="0">
                <a:solidFill>
                  <a:schemeClr val="tx2"/>
                </a:solidFill>
                <a:latin typeface="Consolas"/>
                <a:cs typeface="Consolas"/>
              </a:rPr>
              <a:t>’</a:t>
            </a:r>
            <a:r>
              <a:rPr lang="en-US" dirty="0">
                <a:latin typeface="Consolas"/>
                <a:cs typeface="Consolas"/>
              </a:rPr>
              <a:t>)</a:t>
            </a:r>
            <a:r>
              <a:rPr lang="en-US" dirty="0" smtClean="0">
                <a:latin typeface="Consolas"/>
                <a:cs typeface="Consolas"/>
              </a:rPr>
              <a:t>; </a:t>
            </a:r>
          </a:p>
          <a:p>
            <a:pPr marL="0" indent="0">
              <a:buNone/>
            </a:pPr>
            <a:r>
              <a:rPr lang="en-US" dirty="0" smtClean="0">
                <a:latin typeface="Consolas"/>
                <a:cs typeface="Consolas"/>
              </a:rPr>
              <a:t>&lt;/</a:t>
            </a:r>
            <a:r>
              <a:rPr lang="en-US" dirty="0" smtClean="0">
                <a:solidFill>
                  <a:srgbClr val="4F81BD"/>
                </a:solidFill>
                <a:latin typeface="Consolas"/>
                <a:cs typeface="Consolas"/>
              </a:rPr>
              <a:t>script</a:t>
            </a:r>
            <a:r>
              <a:rPr lang="en-US" dirty="0">
                <a:latin typeface="Consolas"/>
                <a:cs typeface="Consolas"/>
              </a:rPr>
              <a:t>&gt;</a:t>
            </a:r>
            <a:r>
              <a:rPr lang="en-US" dirty="0" smtClean="0">
                <a:latin typeface="Consolas"/>
                <a:cs typeface="Consolas"/>
              </a:rPr>
              <a:t>&lt;</a:t>
            </a:r>
            <a:r>
              <a:rPr lang="en-US" dirty="0">
                <a:latin typeface="Consolas"/>
                <a:cs typeface="Consolas"/>
              </a:rPr>
              <a:t>/</a:t>
            </a:r>
            <a:r>
              <a:rPr lang="en-US" dirty="0">
                <a:solidFill>
                  <a:srgbClr val="4F81BD"/>
                </a:solidFill>
                <a:latin typeface="Consolas"/>
                <a:cs typeface="Consolas"/>
              </a:rPr>
              <a:t>p</a:t>
            </a:r>
            <a:r>
              <a:rPr lang="en-US" dirty="0">
                <a:latin typeface="Consolas"/>
                <a:cs typeface="Consolas"/>
              </a:rPr>
              <a:t>&gt;</a:t>
            </a: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	&lt;/</a:t>
            </a:r>
            <a:r>
              <a:rPr lang="en-US" dirty="0">
                <a:solidFill>
                  <a:srgbClr val="4F81BD"/>
                </a:solidFill>
                <a:latin typeface="Consolas"/>
                <a:cs typeface="Consolas"/>
              </a:rPr>
              <a:t>body</a:t>
            </a:r>
            <a:r>
              <a:rPr lang="en-US" dirty="0">
                <a:latin typeface="Consolas"/>
                <a:cs typeface="Consolas"/>
              </a:rPr>
              <a:t>&gt;</a:t>
            </a: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&lt;/</a:t>
            </a:r>
            <a:r>
              <a:rPr lang="en-US" dirty="0">
                <a:solidFill>
                  <a:srgbClr val="4F81BD"/>
                </a:solidFill>
                <a:latin typeface="Consolas"/>
                <a:cs typeface="Consolas"/>
              </a:rPr>
              <a:t>html</a:t>
            </a:r>
            <a:r>
              <a:rPr lang="en-US" dirty="0">
                <a:latin typeface="Consolas"/>
                <a:cs typeface="Consolas"/>
              </a:rPr>
              <a:t>&gt;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5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2-26 at 10.10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3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7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XSS –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 how input is used in HTML source</a:t>
            </a:r>
          </a:p>
          <a:p>
            <a:endParaRPr lang="en-US" dirty="0" smtClean="0"/>
          </a:p>
          <a:p>
            <a:r>
              <a:rPr lang="en-US" dirty="0" smtClean="0"/>
              <a:t>Input “forbidden” characters</a:t>
            </a:r>
          </a:p>
          <a:p>
            <a:pPr lvl="1"/>
            <a:r>
              <a:rPr lang="en-US" dirty="0" smtClean="0"/>
              <a:t>&lt; &gt;</a:t>
            </a:r>
          </a:p>
          <a:p>
            <a:pPr lvl="1"/>
            <a:r>
              <a:rPr lang="en-US" dirty="0" smtClean="0"/>
              <a:t>‘ “ ; /</a:t>
            </a:r>
          </a:p>
          <a:p>
            <a:endParaRPr lang="en-US" dirty="0" smtClean="0"/>
          </a:p>
          <a:p>
            <a:r>
              <a:rPr lang="en-US" dirty="0" smtClean="0"/>
              <a:t>Understand what sanitized is performed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93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XSS – </a:t>
            </a:r>
            <a:r>
              <a:rPr lang="en-US" dirty="0" err="1" smtClean="0"/>
              <a:t>WackoPicko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might there be a XSS?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Self-guided exploration</a:t>
            </a:r>
          </a:p>
        </p:txBody>
      </p:sp>
    </p:spTree>
    <p:extLst>
      <p:ext uri="{BB962C8B-B14F-4D97-AF65-F5344CB8AC3E}">
        <p14:creationId xmlns:p14="http://schemas.microsoft.com/office/powerpoint/2010/main" val="174262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XSS – </a:t>
            </a:r>
            <a:r>
              <a:rPr lang="en-US" dirty="0" err="1" smtClean="0"/>
              <a:t>WackoPicko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search.php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Self-guided attacking</a:t>
            </a:r>
          </a:p>
          <a:p>
            <a:pPr lvl="1"/>
            <a:r>
              <a:rPr lang="en-US" dirty="0" smtClean="0"/>
              <a:t>Can you get alert box to appear?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49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XSS – Prevention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Sanitize all user inputs using known sanitization routine</a:t>
            </a:r>
          </a:p>
          <a:p>
            <a:endParaRPr lang="en-US" dirty="0"/>
          </a:p>
          <a:p>
            <a:r>
              <a:rPr lang="en-US" dirty="0" smtClean="0"/>
              <a:t>Depends on context</a:t>
            </a:r>
          </a:p>
          <a:p>
            <a:pPr lvl="1"/>
            <a:r>
              <a:rPr lang="en-US" dirty="0" smtClean="0"/>
              <a:t>&lt; and &gt; necessary in HTML</a:t>
            </a:r>
          </a:p>
          <a:p>
            <a:pPr lvl="1"/>
            <a:r>
              <a:rPr lang="en-US" dirty="0" smtClean="0"/>
              <a:t>Only need ‘ in JavaScript</a:t>
            </a:r>
          </a:p>
        </p:txBody>
      </p:sp>
    </p:spTree>
    <p:extLst>
      <p:ext uri="{BB962C8B-B14F-4D97-AF65-F5344CB8AC3E}">
        <p14:creationId xmlns:p14="http://schemas.microsoft.com/office/powerpoint/2010/main" val="61174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Hacker mindset</a:t>
            </a:r>
          </a:p>
          <a:p>
            <a:pPr lvl="1"/>
            <a:r>
              <a:rPr lang="en-US" dirty="0" smtClean="0"/>
              <a:t>Understand the application</a:t>
            </a:r>
          </a:p>
          <a:p>
            <a:pPr lvl="1"/>
            <a:r>
              <a:rPr lang="en-US" dirty="0" smtClean="0"/>
              <a:t>Build a mental model</a:t>
            </a:r>
          </a:p>
          <a:p>
            <a:pPr lvl="1"/>
            <a:r>
              <a:rPr lang="en-US" dirty="0" smtClean="0"/>
              <a:t>Break the mental model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172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Wireshark</a:t>
            </a:r>
            <a:endParaRPr lang="en-US" dirty="0" smtClean="0"/>
          </a:p>
          <a:p>
            <a:r>
              <a:rPr lang="en-US" dirty="0" smtClean="0"/>
              <a:t>Burp Proxy</a:t>
            </a:r>
          </a:p>
          <a:p>
            <a:r>
              <a:rPr lang="en-US" dirty="0" err="1" smtClean="0"/>
              <a:t>SQLMap</a:t>
            </a:r>
            <a:endParaRPr lang="en-US" dirty="0" smtClean="0"/>
          </a:p>
          <a:p>
            <a:r>
              <a:rPr lang="en-US" dirty="0" err="1" smtClean="0"/>
              <a:t>WackoPicko</a:t>
            </a:r>
            <a:endParaRPr lang="en-US" dirty="0" smtClean="0"/>
          </a:p>
          <a:p>
            <a:r>
              <a:rPr lang="en-US" dirty="0" smtClean="0"/>
              <a:t>OWASP Broken Web Apps Project</a:t>
            </a:r>
          </a:p>
          <a:p>
            <a:r>
              <a:rPr lang="en-US" dirty="0" smtClean="0"/>
              <a:t>Google Gruyere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12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Security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17157"/>
      </p:ext>
    </p:extLst>
  </p:cSld>
  <p:clrMapOvr>
    <a:masterClrMapping/>
  </p:clrMapOvr>
</p:sld>
</file>

<file path=ppt/theme/theme1.xml><?xml version="1.0" encoding="utf-8"?>
<a:theme xmlns:a="http://schemas.openxmlformats.org/drawingml/2006/main" name="adam_seclab_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  <a:headEnd type="none"/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152640</TotalTime>
  <Words>3801</Words>
  <Application>Microsoft Macintosh PowerPoint</Application>
  <PresentationFormat>On-screen Show (4:3)</PresentationFormat>
  <Paragraphs>713</Paragraphs>
  <Slides>98</Slides>
  <Notes>18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3" baseType="lpstr">
      <vt:lpstr>Calibri</vt:lpstr>
      <vt:lpstr>Consolas</vt:lpstr>
      <vt:lpstr>Courier New</vt:lpstr>
      <vt:lpstr>Arial</vt:lpstr>
      <vt:lpstr>adam_seclab_theme</vt:lpstr>
      <vt:lpstr>Web Security</vt:lpstr>
      <vt:lpstr>PowerPoint Presentation</vt:lpstr>
      <vt:lpstr>PowerPoint Presentation</vt:lpstr>
      <vt:lpstr>Sir Tim Berners-Lee</vt:lpstr>
      <vt:lpstr>Birth of the Web</vt:lpstr>
      <vt:lpstr>Design</vt:lpstr>
      <vt:lpstr>Three Central Questions</vt:lpstr>
      <vt:lpstr>Three Central Technologies</vt:lpstr>
      <vt:lpstr>PowerPoint Presentation</vt:lpstr>
      <vt:lpstr>PowerPoint Presentation</vt:lpstr>
      <vt:lpstr>Uniform Resource Identifier</vt:lpstr>
      <vt:lpstr>URI – Syntax </vt:lpstr>
      <vt:lpstr>URI – Syntax</vt:lpstr>
      <vt:lpstr>URI – Syntax </vt:lpstr>
      <vt:lpstr>URI – Reserved Characters</vt:lpstr>
      <vt:lpstr>URI – Percent Encoding</vt:lpstr>
      <vt:lpstr>URI – Percent Encoding</vt:lpstr>
      <vt:lpstr>Hypertext Transport Protocol</vt:lpstr>
      <vt:lpstr>HTTP – Overview</vt:lpstr>
      <vt:lpstr>HTTP – Overview </vt:lpstr>
      <vt:lpstr>HTTP – Overview </vt:lpstr>
      <vt:lpstr>Requests</vt:lpstr>
      <vt:lpstr>Requests – Syntax</vt:lpstr>
      <vt:lpstr>Requests – Methods</vt:lpstr>
      <vt:lpstr>Requests – Methods</vt:lpstr>
      <vt:lpstr>Requests – Example</vt:lpstr>
      <vt:lpstr>Modern Requests</vt:lpstr>
      <vt:lpstr>Responses</vt:lpstr>
      <vt:lpstr>Responses – Syntax</vt:lpstr>
      <vt:lpstr>Responses – Status Codes</vt:lpstr>
      <vt:lpstr>Responses – Status Codes</vt:lpstr>
      <vt:lpstr>Responses – Status Codes</vt:lpstr>
      <vt:lpstr>Requests – Example</vt:lpstr>
      <vt:lpstr>Responses – Example</vt:lpstr>
      <vt:lpstr>HTTP Authentication</vt:lpstr>
      <vt:lpstr>HTTP Basic Authentication</vt:lpstr>
      <vt:lpstr>HTTP 1.1 Authentication</vt:lpstr>
      <vt:lpstr>Monitoring and Modifying HTTP Traffic</vt:lpstr>
      <vt:lpstr>Hypertext Markup Language</vt:lpstr>
      <vt:lpstr>HTML – Overview</vt:lpstr>
      <vt:lpstr>HTML – Tags </vt:lpstr>
      <vt:lpstr>HTML – Tags </vt:lpstr>
      <vt:lpstr>HTML – Tags </vt:lpstr>
      <vt:lpstr>HTML – Tags </vt:lpstr>
      <vt:lpstr>HTML – Hyperlink</vt:lpstr>
      <vt:lpstr>HTML – Basic HTML 5 Page</vt:lpstr>
      <vt:lpstr>HTML – Browsers</vt:lpstr>
      <vt:lpstr>HTML – Parsed HTML 5 Page</vt:lpstr>
      <vt:lpstr>HTML – Parsed HTML 5 Page</vt:lpstr>
      <vt:lpstr>HTML – Character References</vt:lpstr>
      <vt:lpstr>HTML – Character References Example</vt:lpstr>
      <vt:lpstr>HTML – Character References Example</vt:lpstr>
      <vt:lpstr>HTML – Character References Example</vt:lpstr>
      <vt:lpstr>HTML – Forms </vt:lpstr>
      <vt:lpstr>HTML – Forms</vt:lpstr>
      <vt:lpstr>HTML – Forms</vt:lpstr>
      <vt:lpstr>application/x-www-form-urlencoded</vt:lpstr>
      <vt:lpstr>application/x-www-form-urlencoded</vt:lpstr>
      <vt:lpstr>application/x-www-form-urlencoded</vt:lpstr>
      <vt:lpstr>Maintaining State</vt:lpstr>
      <vt:lpstr>Embedding Information in Cookies</vt:lpstr>
      <vt:lpstr>Embedding Information in Cookies</vt:lpstr>
      <vt:lpstr>Embedding Information in Cookies</vt:lpstr>
      <vt:lpstr>Embedding Information in Cookies </vt:lpstr>
      <vt:lpstr>Web Application Overview </vt:lpstr>
      <vt:lpstr>How to Rob a Bank*</vt:lpstr>
      <vt:lpstr>How to Rob a Web Application</vt:lpstr>
      <vt:lpstr>Injection Vectors</vt:lpstr>
      <vt:lpstr>WackoPicko</vt:lpstr>
      <vt:lpstr>SQL Injection</vt:lpstr>
      <vt:lpstr>SQL Injection – Example</vt:lpstr>
      <vt:lpstr>SQL Injection – Example</vt:lpstr>
      <vt:lpstr>SQL Injection – Example</vt:lpstr>
      <vt:lpstr>SQL Injection – Example</vt:lpstr>
      <vt:lpstr>SQL Injection – Example</vt:lpstr>
      <vt:lpstr>SQL Injection – Example</vt:lpstr>
      <vt:lpstr>SQL Injection – Example</vt:lpstr>
      <vt:lpstr>SQL Injection – Example</vt:lpstr>
      <vt:lpstr>SQL Injection – Example</vt:lpstr>
      <vt:lpstr>SQL Injection – Example</vt:lpstr>
      <vt:lpstr>SQL Injection – Examples</vt:lpstr>
      <vt:lpstr>SQL Injection – Examples</vt:lpstr>
      <vt:lpstr>SQL Injection – Detection</vt:lpstr>
      <vt:lpstr>SQL Injection – WackoPicko</vt:lpstr>
      <vt:lpstr>SQL Injection – WackoPicko</vt:lpstr>
      <vt:lpstr>XSS</vt:lpstr>
      <vt:lpstr>XSS – Examples</vt:lpstr>
      <vt:lpstr>XSS – Examples</vt:lpstr>
      <vt:lpstr>PowerPoint Presentation</vt:lpstr>
      <vt:lpstr>XSS – Examples</vt:lpstr>
      <vt:lpstr>PowerPoint Presentation</vt:lpstr>
      <vt:lpstr>XSS – Detection</vt:lpstr>
      <vt:lpstr>XSS – WackoPicko</vt:lpstr>
      <vt:lpstr>XSS – WackoPicko</vt:lpstr>
      <vt:lpstr>XSS – Prevention</vt:lpstr>
      <vt:lpstr>Review</vt:lpstr>
      <vt:lpstr>Tools</vt:lpstr>
      <vt:lpstr>Web Security Research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Adam Doupé</cp:lastModifiedBy>
  <cp:revision>3290</cp:revision>
  <cp:lastPrinted>2011-10-05T20:20:50Z</cp:lastPrinted>
  <dcterms:created xsi:type="dcterms:W3CDTF">2011-09-20T20:28:25Z</dcterms:created>
  <dcterms:modified xsi:type="dcterms:W3CDTF">2017-11-30T18:15:11Z</dcterms:modified>
</cp:coreProperties>
</file>