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39"/>
  </p:notesMasterIdLst>
  <p:handoutMasterIdLst>
    <p:handoutMasterId r:id="rId40"/>
  </p:handoutMasterIdLst>
  <p:sldIdLst>
    <p:sldId id="256" r:id="rId2"/>
    <p:sldId id="257" r:id="rId3"/>
    <p:sldId id="258" r:id="rId4"/>
    <p:sldId id="259" r:id="rId5"/>
    <p:sldId id="261" r:id="rId6"/>
    <p:sldId id="262" r:id="rId7"/>
    <p:sldId id="264" r:id="rId8"/>
    <p:sldId id="263" r:id="rId9"/>
    <p:sldId id="260"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2" r:id="rId27"/>
    <p:sldId id="283" r:id="rId28"/>
    <p:sldId id="284" r:id="rId29"/>
    <p:sldId id="285" r:id="rId30"/>
    <p:sldId id="292" r:id="rId31"/>
    <p:sldId id="286" r:id="rId32"/>
    <p:sldId id="287" r:id="rId33"/>
    <p:sldId id="289" r:id="rId34"/>
    <p:sldId id="288" r:id="rId35"/>
    <p:sldId id="291" r:id="rId36"/>
    <p:sldId id="293" r:id="rId37"/>
    <p:sldId id="294"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16" autoAdjust="0"/>
    <p:restoredTop sz="90000" autoAdjust="0"/>
  </p:normalViewPr>
  <p:slideViewPr>
    <p:cSldViewPr snapToGrid="0" snapToObjects="1">
      <p:cViewPr varScale="1">
        <p:scale>
          <a:sx n="178" d="100"/>
          <a:sy n="178" d="100"/>
        </p:scale>
        <p:origin x="176" y="512"/>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9/5/19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9/5/19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6644AC4-1369-FE44-9A3C-0EBB073AE460}" type="slidenum">
              <a:rPr lang="en-US" sz="1200"/>
              <a:pPr/>
              <a:t>20</a:t>
            </a:fld>
            <a:endParaRPr lang="en-US" sz="1200"/>
          </a:p>
        </p:txBody>
      </p:sp>
      <p:sp>
        <p:nvSpPr>
          <p:cNvPr id="93186" name="Rectangle 2"/>
          <p:cNvSpPr>
            <a:spLocks noGrp="1" noRot="1" noChangeAspect="1" noChangeArrowheads="1" noTextEdit="1"/>
          </p:cNvSpPr>
          <p:nvPr>
            <p:ph type="sldImg"/>
          </p:nvPr>
        </p:nvSpPr>
        <p:spPr>
          <a:xfrm>
            <a:off x="1150938" y="692150"/>
            <a:ext cx="4552950" cy="3414713"/>
          </a:xfrm>
          <a:ln w="12700" cap="flat">
            <a:solidFill>
              <a:schemeClr val="tx1"/>
            </a:solidFill>
          </a:ln>
        </p:spPr>
      </p:sp>
      <p:sp>
        <p:nvSpPr>
          <p:cNvPr id="93187" name="Rectangle 3"/>
          <p:cNvSpPr>
            <a:spLocks noGrp="1" noChangeArrowheads="1"/>
          </p:cNvSpPr>
          <p:nvPr>
            <p:ph type="body" idx="1"/>
          </p:nvPr>
        </p:nvSpPr>
        <p:spPr>
          <a:xfrm>
            <a:off x="912813" y="4343400"/>
            <a:ext cx="5032375" cy="4114800"/>
          </a:xfrm>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473" tIns="44442" rIns="90473" bIns="44442"/>
          <a:lstStyle/>
          <a:p>
            <a:r>
              <a:rPr lang="en-US" dirty="0">
                <a:ea typeface="ＭＳ Ｐゴシック" charset="0"/>
                <a:cs typeface="ＭＳ Ｐゴシック" charset="0"/>
              </a:rPr>
              <a:t>sticky bit set on</a:t>
            </a:r>
            <a:r>
              <a:rPr lang="en-US" baseline="0" dirty="0">
                <a:ea typeface="ＭＳ Ｐゴシック" charset="0"/>
                <a:cs typeface="ＭＳ Ｐゴシック" charset="0"/>
              </a:rPr>
              <a:t> a directory means that people can create files in the directory but cannot write or rename other directories. Not relevant to files (come from old UNIX where it would keep the program in memory.</a:t>
            </a:r>
          </a:p>
          <a:p>
            <a:endParaRPr lang="en-US" baseline="0" dirty="0">
              <a:ea typeface="ＭＳ Ｐゴシック" charset="0"/>
              <a:cs typeface="ＭＳ Ｐゴシック" charset="0"/>
            </a:endParaRPr>
          </a:p>
          <a:p>
            <a:r>
              <a:rPr lang="en-US" baseline="0" dirty="0">
                <a:ea typeface="ＭＳ Ｐゴシック" charset="0"/>
                <a:cs typeface="ＭＳ Ｐゴシック" charset="0"/>
              </a:rPr>
              <a:t>ls -la does execute as x for execute, s for means that x is set and </a:t>
            </a:r>
            <a:r>
              <a:rPr lang="en-US" baseline="0" dirty="0" err="1">
                <a:ea typeface="ＭＳ Ｐゴシック" charset="0"/>
                <a:cs typeface="ＭＳ Ｐゴシック" charset="0"/>
              </a:rPr>
              <a:t>setuid</a:t>
            </a:r>
            <a:r>
              <a:rPr lang="en-US" baseline="0" dirty="0">
                <a:ea typeface="ＭＳ Ｐゴシック" charset="0"/>
                <a:cs typeface="ＭＳ Ｐゴシック" charset="0"/>
              </a:rPr>
              <a:t> is set, S means that x is not set and </a:t>
            </a:r>
            <a:r>
              <a:rPr lang="en-US" baseline="0" dirty="0" err="1">
                <a:ea typeface="ＭＳ Ｐゴシック" charset="0"/>
                <a:cs typeface="ＭＳ Ｐゴシック" charset="0"/>
              </a:rPr>
              <a:t>setuid</a:t>
            </a:r>
            <a:r>
              <a:rPr lang="en-US" baseline="0" dirty="0">
                <a:ea typeface="ＭＳ Ｐゴシック" charset="0"/>
                <a:cs typeface="ＭＳ Ｐゴシック" charset="0"/>
              </a:rPr>
              <a:t> is set, t (only on other bit) implies sticky bit and executable, T sticky bit is set but other is not executable </a:t>
            </a:r>
          </a:p>
          <a:p>
            <a:endParaRPr lang="en-US" baseline="0" dirty="0">
              <a:ea typeface="ＭＳ Ｐゴシック" charset="0"/>
              <a:cs typeface="ＭＳ Ｐゴシック" charset="0"/>
            </a:endParaRPr>
          </a:p>
          <a:p>
            <a:endParaRPr lang="en-US" dirty="0">
              <a:ea typeface="ＭＳ Ｐゴシック" charset="0"/>
              <a:cs typeface="ＭＳ Ｐゴシック" charset="0"/>
            </a:endParaRPr>
          </a:p>
        </p:txBody>
      </p:sp>
    </p:spTree>
    <p:extLst>
      <p:ext uri="{BB962C8B-B14F-4D97-AF65-F5344CB8AC3E}">
        <p14:creationId xmlns:p14="http://schemas.microsoft.com/office/powerpoint/2010/main" val="207593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Adam Doupé, </a:t>
            </a:r>
            <a:r>
              <a:rPr lang="en-US" dirty="0"/>
              <a:t>Information Assurance</a:t>
            </a:r>
          </a:p>
          <a:p>
            <a:endParaRPr lang="en-US" dirty="0"/>
          </a:p>
        </p:txBody>
      </p:sp>
    </p:spTree>
    <p:extLst>
      <p:ext uri="{BB962C8B-B14F-4D97-AF65-F5344CB8AC3E}">
        <p14:creationId xmlns:p14="http://schemas.microsoft.com/office/powerpoint/2010/main" val="2173440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Access Control</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a:t>CSE 365 </a:t>
            </a:r>
            <a:r>
              <a:rPr lang="en-US" dirty="0"/>
              <a:t>– Information Assurance</a:t>
            </a:r>
          </a:p>
          <a:p>
            <a:r>
              <a:rPr lang="en-US"/>
              <a:t>Fall 2019</a:t>
            </a:r>
            <a:endParaRPr lang="en-US" dirty="0"/>
          </a:p>
          <a:p>
            <a:endParaRPr lang="en-US" noProof="0" dirty="0"/>
          </a:p>
          <a:p>
            <a:r>
              <a:rPr lang="en-US" dirty="0"/>
              <a:t>Adam Doupé</a:t>
            </a:r>
          </a:p>
          <a:p>
            <a:r>
              <a:rPr lang="en-US" i="1" noProof="0" dirty="0"/>
              <a:t>Arizona State University</a:t>
            </a:r>
            <a:endParaRPr lang="en-US" noProof="0" dirty="0"/>
          </a:p>
          <a:p>
            <a:r>
              <a:rPr lang="en-US" dirty="0"/>
              <a:t>http://</a:t>
            </a:r>
            <a:r>
              <a:rPr lang="en-US" dirty="0" err="1"/>
              <a:t>adamdoupe.com</a:t>
            </a:r>
            <a:endParaRPr lang="en-US" noProof="0" dirty="0"/>
          </a:p>
        </p:txBody>
      </p:sp>
    </p:spTree>
    <p:extLst>
      <p:ext uri="{BB962C8B-B14F-4D97-AF65-F5344CB8AC3E}">
        <p14:creationId xmlns:p14="http://schemas.microsoft.com/office/powerpoint/2010/main" val="81389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Matrix</a:t>
            </a:r>
          </a:p>
        </p:txBody>
      </p:sp>
      <p:sp>
        <p:nvSpPr>
          <p:cNvPr id="3" name="Content Placeholder 2"/>
          <p:cNvSpPr>
            <a:spLocks noGrp="1"/>
          </p:cNvSpPr>
          <p:nvPr>
            <p:ph idx="1"/>
          </p:nvPr>
        </p:nvSpPr>
        <p:spPr/>
        <p:txBody>
          <a:bodyPr/>
          <a:lstStyle/>
          <a:p>
            <a:r>
              <a:rPr lang="en-US" dirty="0"/>
              <a:t>Benefits</a:t>
            </a:r>
          </a:p>
          <a:p>
            <a:r>
              <a:rPr lang="en-US" dirty="0"/>
              <a:t>Drawbacks</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122079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a:t>
            </a:r>
          </a:p>
        </p:txBody>
      </p:sp>
      <p:sp>
        <p:nvSpPr>
          <p:cNvPr id="3" name="Content Placeholder 2"/>
          <p:cNvSpPr>
            <a:spLocks noGrp="1"/>
          </p:cNvSpPr>
          <p:nvPr>
            <p:ph idx="1"/>
          </p:nvPr>
        </p:nvSpPr>
        <p:spPr/>
        <p:txBody>
          <a:bodyPr/>
          <a:lstStyle/>
          <a:p>
            <a:r>
              <a:rPr lang="en-US" dirty="0"/>
              <a:t>How to implement Access Control Matrix?</a:t>
            </a:r>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spTree>
    <p:extLst>
      <p:ext uri="{BB962C8B-B14F-4D97-AF65-F5344CB8AC3E}">
        <p14:creationId xmlns:p14="http://schemas.microsoft.com/office/powerpoint/2010/main" val="138241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Lists (ACLs)</a:t>
            </a:r>
          </a:p>
        </p:txBody>
      </p:sp>
      <p:sp>
        <p:nvSpPr>
          <p:cNvPr id="3" name="Content Placeholder 2"/>
          <p:cNvSpPr>
            <a:spLocks noGrp="1"/>
          </p:cNvSpPr>
          <p:nvPr>
            <p:ph idx="1"/>
          </p:nvPr>
        </p:nvSpPr>
        <p:spPr/>
        <p:txBody>
          <a:bodyPr/>
          <a:lstStyle/>
          <a:p>
            <a:r>
              <a:rPr lang="en-US" dirty="0"/>
              <a:t>Each column of the access matrix is stored with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graphicFrame>
        <p:nvGraphicFramePr>
          <p:cNvPr id="5" name="Content Placeholder 4"/>
          <p:cNvGraphicFramePr>
            <a:graphicFrameLocks/>
          </p:cNvGraphicFramePr>
          <p:nvPr>
            <p:extLst>
              <p:ext uri="{D42A27DB-BD31-4B8C-83A1-F6EECF244321}">
                <p14:modId xmlns:p14="http://schemas.microsoft.com/office/powerpoint/2010/main" val="1421770299"/>
              </p:ext>
            </p:extLst>
          </p:nvPr>
        </p:nvGraphicFramePr>
        <p:xfrm>
          <a:off x="457200" y="3095367"/>
          <a:ext cx="1645920" cy="11125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tblGrid>
              <a:tr h="370840">
                <a:tc>
                  <a:txBody>
                    <a:bodyPr/>
                    <a:lstStyle/>
                    <a:p>
                      <a:r>
                        <a:rPr lang="en-US" i="1" dirty="0"/>
                        <a:t>f</a:t>
                      </a:r>
                    </a:p>
                  </a:txBody>
                  <a:tcPr/>
                </a:tc>
                <a:extLst>
                  <a:ext uri="{0D108BD9-81ED-4DB2-BD59-A6C34878D82A}">
                    <a16:rowId xmlns:a16="http://schemas.microsoft.com/office/drawing/2014/main" val="10000"/>
                  </a:ext>
                </a:extLst>
              </a:tr>
              <a:tr h="370840">
                <a:tc>
                  <a:txBody>
                    <a:bodyPr/>
                    <a:lstStyle/>
                    <a:p>
                      <a:r>
                        <a:rPr lang="en-US" i="1" dirty="0"/>
                        <a:t>p: </a:t>
                      </a:r>
                      <a:r>
                        <a:rPr lang="en-US" dirty="0" err="1"/>
                        <a:t>rwo</a:t>
                      </a:r>
                      <a:endParaRPr lang="en-US" dirty="0"/>
                    </a:p>
                  </a:txBody>
                  <a:tcPr/>
                </a:tc>
                <a:extLst>
                  <a:ext uri="{0D108BD9-81ED-4DB2-BD59-A6C34878D82A}">
                    <a16:rowId xmlns:a16="http://schemas.microsoft.com/office/drawing/2014/main" val="10001"/>
                  </a:ext>
                </a:extLst>
              </a:tr>
              <a:tr h="370840">
                <a:tc>
                  <a:txBody>
                    <a:bodyPr/>
                    <a:lstStyle/>
                    <a:p>
                      <a:r>
                        <a:rPr lang="en-US" i="1" dirty="0"/>
                        <a:t>q:</a:t>
                      </a:r>
                      <a:r>
                        <a:rPr lang="en-US" i="1" baseline="0" dirty="0"/>
                        <a:t> </a:t>
                      </a:r>
                      <a:r>
                        <a:rPr lang="en-US" dirty="0"/>
                        <a:t>a</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11981011"/>
              </p:ext>
            </p:extLst>
          </p:nvPr>
        </p:nvGraphicFramePr>
        <p:xfrm>
          <a:off x="4069141" y="3095367"/>
          <a:ext cx="1726178" cy="1112520"/>
        </p:xfrm>
        <a:graphic>
          <a:graphicData uri="http://schemas.openxmlformats.org/drawingml/2006/table">
            <a:tbl>
              <a:tblPr firstRow="1" bandRow="1">
                <a:tableStyleId>{5C22544A-7EE6-4342-B048-85BDC9FD1C3A}</a:tableStyleId>
              </a:tblPr>
              <a:tblGrid>
                <a:gridCol w="1726178">
                  <a:extLst>
                    <a:ext uri="{9D8B030D-6E8A-4147-A177-3AD203B41FA5}">
                      <a16:colId xmlns:a16="http://schemas.microsoft.com/office/drawing/2014/main" val="20000"/>
                    </a:ext>
                  </a:extLst>
                </a:gridCol>
              </a:tblGrid>
              <a:tr h="370840">
                <a:tc>
                  <a:txBody>
                    <a:bodyPr/>
                    <a:lstStyle/>
                    <a:p>
                      <a:r>
                        <a:rPr lang="en-US" i="1" dirty="0"/>
                        <a:t>g</a:t>
                      </a:r>
                    </a:p>
                  </a:txBody>
                  <a:tcPr/>
                </a:tc>
                <a:extLst>
                  <a:ext uri="{0D108BD9-81ED-4DB2-BD59-A6C34878D82A}">
                    <a16:rowId xmlns:a16="http://schemas.microsoft.com/office/drawing/2014/main" val="10000"/>
                  </a:ext>
                </a:extLst>
              </a:tr>
              <a:tr h="370840">
                <a:tc>
                  <a:txBody>
                    <a:bodyPr/>
                    <a:lstStyle/>
                    <a:p>
                      <a:r>
                        <a:rPr lang="en-US" i="1" dirty="0"/>
                        <a:t>p: </a:t>
                      </a:r>
                      <a:r>
                        <a:rPr lang="en-US" dirty="0"/>
                        <a:t>r</a:t>
                      </a:r>
                    </a:p>
                  </a:txBody>
                  <a:tcPr/>
                </a:tc>
                <a:extLst>
                  <a:ext uri="{0D108BD9-81ED-4DB2-BD59-A6C34878D82A}">
                    <a16:rowId xmlns:a16="http://schemas.microsoft.com/office/drawing/2014/main" val="10001"/>
                  </a:ext>
                </a:extLst>
              </a:tr>
              <a:tr h="370840">
                <a:tc>
                  <a:txBody>
                    <a:bodyPr/>
                    <a:lstStyle/>
                    <a:p>
                      <a:r>
                        <a:rPr lang="en-US" i="1" dirty="0"/>
                        <a:t>q: </a:t>
                      </a:r>
                      <a:r>
                        <a:rPr lang="en-US" dirty="0" err="1"/>
                        <a:t>ro</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5208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Capability Lists</a:t>
            </a:r>
          </a:p>
        </p:txBody>
      </p:sp>
      <p:sp>
        <p:nvSpPr>
          <p:cNvPr id="3" name="Content Placeholder 2"/>
          <p:cNvSpPr>
            <a:spLocks noGrp="1"/>
          </p:cNvSpPr>
          <p:nvPr>
            <p:ph idx="1"/>
          </p:nvPr>
        </p:nvSpPr>
        <p:spPr/>
        <p:txBody>
          <a:bodyPr/>
          <a:lstStyle/>
          <a:p>
            <a:r>
              <a:rPr lang="en-US" dirty="0"/>
              <a:t>Each row of the access matrix is stored with the subject </a:t>
            </a:r>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4855247"/>
              </p:ext>
            </p:extLst>
          </p:nvPr>
        </p:nvGraphicFramePr>
        <p:xfrm>
          <a:off x="2294238" y="34923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0" dirty="0"/>
                        <a:t>:</a:t>
                      </a:r>
                      <a:r>
                        <a:rPr lang="en-US" i="0" baseline="0" dirty="0"/>
                        <a:t> </a:t>
                      </a:r>
                      <a:r>
                        <a:rPr lang="en-US" i="0" baseline="0" dirty="0" err="1"/>
                        <a:t>rwo</a:t>
                      </a:r>
                      <a:endParaRPr lang="en-US" i="1" dirty="0"/>
                    </a:p>
                  </a:txBody>
                  <a:tcPr/>
                </a:tc>
                <a:tc>
                  <a:txBody>
                    <a:bodyPr/>
                    <a:lstStyle/>
                    <a:p>
                      <a:r>
                        <a:rPr lang="en-US" i="1" dirty="0"/>
                        <a:t>g</a:t>
                      </a:r>
                      <a:r>
                        <a:rPr lang="en-US" i="0" dirty="0"/>
                        <a:t>:</a:t>
                      </a:r>
                      <a:r>
                        <a:rPr lang="en-US" i="0" baseline="0" dirty="0"/>
                        <a:t> r</a:t>
                      </a:r>
                      <a:endParaRPr lang="en-US" i="1" dirty="0"/>
                    </a:p>
                  </a:txBody>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4932796"/>
              </p:ext>
            </p:extLst>
          </p:nvPr>
        </p:nvGraphicFramePr>
        <p:xfrm>
          <a:off x="2294238" y="4438413"/>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a:t>p</a:t>
            </a:r>
          </a:p>
        </p:txBody>
      </p:sp>
      <p:sp>
        <p:nvSpPr>
          <p:cNvPr id="8" name="TextBox 7"/>
          <p:cNvSpPr txBox="1"/>
          <p:nvPr/>
        </p:nvSpPr>
        <p:spPr>
          <a:xfrm>
            <a:off x="1083276" y="4438413"/>
            <a:ext cx="1210962" cy="370840"/>
          </a:xfrm>
          <a:prstGeom prst="rect">
            <a:avLst/>
          </a:prstGeom>
          <a:noFill/>
        </p:spPr>
        <p:txBody>
          <a:bodyPr wrap="square" rtlCol="0">
            <a:spAutoFit/>
          </a:bodyPr>
          <a:lstStyle/>
          <a:p>
            <a:r>
              <a:rPr lang="en-US" i="1" dirty="0"/>
              <a:t>q</a:t>
            </a:r>
          </a:p>
        </p:txBody>
      </p:sp>
    </p:spTree>
    <p:extLst>
      <p:ext uri="{BB962C8B-B14F-4D97-AF65-F5344CB8AC3E}">
        <p14:creationId xmlns:p14="http://schemas.microsoft.com/office/powerpoint/2010/main" val="185375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46741546"/>
              </p:ext>
            </p:extLst>
          </p:nvPr>
        </p:nvGraphicFramePr>
        <p:xfrm>
          <a:off x="457200" y="1600200"/>
          <a:ext cx="8229600" cy="29667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n-US" dirty="0"/>
                        <a:t>Subject</a:t>
                      </a:r>
                    </a:p>
                  </a:txBody>
                  <a:tcPr/>
                </a:tc>
                <a:tc>
                  <a:txBody>
                    <a:bodyPr/>
                    <a:lstStyle/>
                    <a:p>
                      <a:r>
                        <a:rPr lang="en-US" dirty="0"/>
                        <a:t>Access</a:t>
                      </a:r>
                    </a:p>
                  </a:txBody>
                  <a:tcPr/>
                </a:tc>
                <a:tc>
                  <a:txBody>
                    <a:bodyPr/>
                    <a:lstStyle/>
                    <a:p>
                      <a:r>
                        <a:rPr lang="en-US" dirty="0"/>
                        <a:t>Object</a:t>
                      </a:r>
                    </a:p>
                  </a:txBody>
                  <a:tcPr/>
                </a:tc>
                <a:extLst>
                  <a:ext uri="{0D108BD9-81ED-4DB2-BD59-A6C34878D82A}">
                    <a16:rowId xmlns:a16="http://schemas.microsoft.com/office/drawing/2014/main" val="10000"/>
                  </a:ext>
                </a:extLst>
              </a:tr>
              <a:tr h="370840">
                <a:tc>
                  <a:txBody>
                    <a:bodyPr/>
                    <a:lstStyle/>
                    <a:p>
                      <a:r>
                        <a:rPr lang="en-US" i="1" dirty="0"/>
                        <a:t>p</a:t>
                      </a:r>
                    </a:p>
                  </a:txBody>
                  <a:tcPr/>
                </a:tc>
                <a:tc>
                  <a:txBody>
                    <a:bodyPr/>
                    <a:lstStyle/>
                    <a:p>
                      <a:r>
                        <a:rPr lang="en-US" dirty="0"/>
                        <a:t>r</a:t>
                      </a:r>
                    </a:p>
                  </a:txBody>
                  <a:tcPr/>
                </a:tc>
                <a:tc>
                  <a:txBody>
                    <a:bodyPr/>
                    <a:lstStyle/>
                    <a:p>
                      <a:r>
                        <a:rPr lang="en-US" i="1" dirty="0"/>
                        <a:t>f</a:t>
                      </a:r>
                    </a:p>
                  </a:txBody>
                  <a:tcPr/>
                </a:tc>
                <a:extLst>
                  <a:ext uri="{0D108BD9-81ED-4DB2-BD59-A6C34878D82A}">
                    <a16:rowId xmlns:a16="http://schemas.microsoft.com/office/drawing/2014/main" val="10001"/>
                  </a:ext>
                </a:extLst>
              </a:tr>
              <a:tr h="370840">
                <a:tc>
                  <a:txBody>
                    <a:bodyPr/>
                    <a:lstStyle/>
                    <a:p>
                      <a:r>
                        <a:rPr lang="en-US" i="1" dirty="0"/>
                        <a:t>p</a:t>
                      </a:r>
                    </a:p>
                  </a:txBody>
                  <a:tcPr/>
                </a:tc>
                <a:tc>
                  <a:txBody>
                    <a:bodyPr/>
                    <a:lstStyle/>
                    <a:p>
                      <a:r>
                        <a:rPr lang="en-US" dirty="0"/>
                        <a:t>w</a:t>
                      </a:r>
                    </a:p>
                  </a:txBody>
                  <a:tcPr/>
                </a:tc>
                <a:tc>
                  <a:txBody>
                    <a:bodyPr/>
                    <a:lstStyle/>
                    <a:p>
                      <a:r>
                        <a:rPr lang="en-US" i="1" dirty="0"/>
                        <a:t>f</a:t>
                      </a:r>
                    </a:p>
                  </a:txBody>
                  <a:tcPr/>
                </a:tc>
                <a:extLst>
                  <a:ext uri="{0D108BD9-81ED-4DB2-BD59-A6C34878D82A}">
                    <a16:rowId xmlns:a16="http://schemas.microsoft.com/office/drawing/2014/main" val="10002"/>
                  </a:ext>
                </a:extLst>
              </a:tr>
              <a:tr h="370840">
                <a:tc>
                  <a:txBody>
                    <a:bodyPr/>
                    <a:lstStyle/>
                    <a:p>
                      <a:r>
                        <a:rPr lang="en-US" i="1" dirty="0"/>
                        <a:t>p</a:t>
                      </a:r>
                    </a:p>
                  </a:txBody>
                  <a:tcPr/>
                </a:tc>
                <a:tc>
                  <a:txBody>
                    <a:bodyPr/>
                    <a:lstStyle/>
                    <a:p>
                      <a:r>
                        <a:rPr lang="en-US" dirty="0"/>
                        <a:t>o</a:t>
                      </a:r>
                    </a:p>
                  </a:txBody>
                  <a:tcPr/>
                </a:tc>
                <a:tc>
                  <a:txBody>
                    <a:bodyPr/>
                    <a:lstStyle/>
                    <a:p>
                      <a:r>
                        <a:rPr lang="en-US" i="1" dirty="0"/>
                        <a:t>f</a:t>
                      </a:r>
                    </a:p>
                  </a:txBody>
                  <a:tcPr/>
                </a:tc>
                <a:extLst>
                  <a:ext uri="{0D108BD9-81ED-4DB2-BD59-A6C34878D82A}">
                    <a16:rowId xmlns:a16="http://schemas.microsoft.com/office/drawing/2014/main" val="10003"/>
                  </a:ext>
                </a:extLst>
              </a:tr>
              <a:tr h="370840">
                <a:tc>
                  <a:txBody>
                    <a:bodyPr/>
                    <a:lstStyle/>
                    <a:p>
                      <a:r>
                        <a:rPr lang="en-US" i="1" dirty="0"/>
                        <a:t>p</a:t>
                      </a:r>
                    </a:p>
                  </a:txBody>
                  <a:tcPr/>
                </a:tc>
                <a:tc>
                  <a:txBody>
                    <a:bodyPr/>
                    <a:lstStyle/>
                    <a:p>
                      <a:r>
                        <a:rPr lang="en-US" dirty="0"/>
                        <a:t>r</a:t>
                      </a:r>
                    </a:p>
                  </a:txBody>
                  <a:tcPr/>
                </a:tc>
                <a:tc>
                  <a:txBody>
                    <a:bodyPr/>
                    <a:lstStyle/>
                    <a:p>
                      <a:r>
                        <a:rPr lang="en-US" i="1" dirty="0"/>
                        <a:t>g</a:t>
                      </a:r>
                    </a:p>
                  </a:txBody>
                  <a:tcPr/>
                </a:tc>
                <a:extLst>
                  <a:ext uri="{0D108BD9-81ED-4DB2-BD59-A6C34878D82A}">
                    <a16:rowId xmlns:a16="http://schemas.microsoft.com/office/drawing/2014/main" val="10004"/>
                  </a:ext>
                </a:extLst>
              </a:tr>
              <a:tr h="370840">
                <a:tc>
                  <a:txBody>
                    <a:bodyPr/>
                    <a:lstStyle/>
                    <a:p>
                      <a:r>
                        <a:rPr lang="en-US" i="1" dirty="0"/>
                        <a:t>q</a:t>
                      </a:r>
                    </a:p>
                  </a:txBody>
                  <a:tcPr/>
                </a:tc>
                <a:tc>
                  <a:txBody>
                    <a:bodyPr/>
                    <a:lstStyle/>
                    <a:p>
                      <a:r>
                        <a:rPr lang="en-US" dirty="0"/>
                        <a:t>a</a:t>
                      </a:r>
                    </a:p>
                  </a:txBody>
                  <a:tcPr/>
                </a:tc>
                <a:tc>
                  <a:txBody>
                    <a:bodyPr/>
                    <a:lstStyle/>
                    <a:p>
                      <a:r>
                        <a:rPr lang="en-US" i="1" dirty="0"/>
                        <a:t>f</a:t>
                      </a:r>
                    </a:p>
                  </a:txBody>
                  <a:tcPr/>
                </a:tc>
                <a:extLst>
                  <a:ext uri="{0D108BD9-81ED-4DB2-BD59-A6C34878D82A}">
                    <a16:rowId xmlns:a16="http://schemas.microsoft.com/office/drawing/2014/main" val="10005"/>
                  </a:ext>
                </a:extLst>
              </a:tr>
              <a:tr h="370840">
                <a:tc>
                  <a:txBody>
                    <a:bodyPr/>
                    <a:lstStyle/>
                    <a:p>
                      <a:r>
                        <a:rPr lang="en-US" i="1" dirty="0"/>
                        <a:t>q</a:t>
                      </a:r>
                    </a:p>
                  </a:txBody>
                  <a:tcPr/>
                </a:tc>
                <a:tc>
                  <a:txBody>
                    <a:bodyPr/>
                    <a:lstStyle/>
                    <a:p>
                      <a:r>
                        <a:rPr lang="en-US" dirty="0"/>
                        <a:t>r</a:t>
                      </a:r>
                    </a:p>
                  </a:txBody>
                  <a:tcPr/>
                </a:tc>
                <a:tc>
                  <a:txBody>
                    <a:bodyPr/>
                    <a:lstStyle/>
                    <a:p>
                      <a:r>
                        <a:rPr lang="en-US" i="1" dirty="0"/>
                        <a:t>g</a:t>
                      </a:r>
                    </a:p>
                  </a:txBody>
                  <a:tcPr/>
                </a:tc>
                <a:extLst>
                  <a:ext uri="{0D108BD9-81ED-4DB2-BD59-A6C34878D82A}">
                    <a16:rowId xmlns:a16="http://schemas.microsoft.com/office/drawing/2014/main" val="10006"/>
                  </a:ext>
                </a:extLst>
              </a:tr>
              <a:tr h="370840">
                <a:tc>
                  <a:txBody>
                    <a:bodyPr/>
                    <a:lstStyle/>
                    <a:p>
                      <a:r>
                        <a:rPr lang="en-US" i="1" dirty="0"/>
                        <a:t>q</a:t>
                      </a:r>
                    </a:p>
                  </a:txBody>
                  <a:tcPr/>
                </a:tc>
                <a:tc>
                  <a:txBody>
                    <a:bodyPr/>
                    <a:lstStyle/>
                    <a:p>
                      <a:r>
                        <a:rPr lang="en-US" dirty="0"/>
                        <a:t>o</a:t>
                      </a:r>
                    </a:p>
                  </a:txBody>
                  <a:tcPr/>
                </a:tc>
                <a:tc>
                  <a:txBody>
                    <a:bodyPr/>
                    <a:lstStyle/>
                    <a:p>
                      <a:r>
                        <a:rPr lang="en-US" i="0" dirty="0"/>
                        <a:t>g</a:t>
                      </a:r>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755293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ACL requires authentication of subjects</a:t>
            </a:r>
          </a:p>
          <a:p>
            <a:r>
              <a:rPr lang="en-US" dirty="0"/>
              <a:t>CAP does not require authentication of subjects</a:t>
            </a:r>
          </a:p>
          <a:p>
            <a:pPr lvl="1"/>
            <a:r>
              <a:rPr lang="en-US" dirty="0"/>
              <a:t>Capabilities must be unforgeable and propagation must be controlled</a:t>
            </a:r>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spTree>
    <p:extLst>
      <p:ext uri="{BB962C8B-B14F-4D97-AF65-F5344CB8AC3E}">
        <p14:creationId xmlns:p14="http://schemas.microsoft.com/office/powerpoint/2010/main" val="12528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2"/>
          <p:cNvSpPr>
            <a:spLocks noGrp="1"/>
          </p:cNvSpPr>
          <p:nvPr>
            <p:ph type="title"/>
          </p:nvPr>
        </p:nvSpPr>
        <p:spPr>
          <a:xfrm>
            <a:off x="457200" y="152400"/>
            <a:ext cx="7543800" cy="1295400"/>
          </a:xfrm>
        </p:spPr>
        <p:txBody>
          <a:bodyPr/>
          <a:lstStyle/>
          <a:p>
            <a:r>
              <a:rPr lang="en-US" dirty="0">
                <a:latin typeface="Arial" charset="0"/>
                <a:ea typeface="ＭＳ Ｐゴシック" charset="0"/>
                <a:cs typeface="ＭＳ Ｐゴシック" charset="0"/>
              </a:rPr>
              <a:t>ACL vs. Capability</a:t>
            </a:r>
          </a:p>
        </p:txBody>
      </p:sp>
      <p:sp>
        <p:nvSpPr>
          <p:cNvPr id="36867" name="Slide Number Placeholder 1"/>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931F168F-86BA-9949-AC5B-DA63875A1EE0}" type="slidenum">
              <a:rPr lang="en-US" sz="1000"/>
              <a:pPr/>
              <a:t>16</a:t>
            </a:fld>
            <a:endParaRPr lang="en-US" sz="1000"/>
          </a:p>
        </p:txBody>
      </p:sp>
      <p:sp>
        <p:nvSpPr>
          <p:cNvPr id="36868" name="Folded Corner 4"/>
          <p:cNvSpPr>
            <a:spLocks noChangeArrowheads="1"/>
          </p:cNvSpPr>
          <p:nvPr/>
        </p:nvSpPr>
        <p:spPr bwMode="auto">
          <a:xfrm>
            <a:off x="2209800" y="30988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100"/>
              <a:t>File c</a:t>
            </a:r>
          </a:p>
        </p:txBody>
      </p:sp>
      <p:sp>
        <p:nvSpPr>
          <p:cNvPr id="36869" name="Folded Corner 5"/>
          <p:cNvSpPr>
            <a:spLocks noChangeArrowheads="1"/>
          </p:cNvSpPr>
          <p:nvPr/>
        </p:nvSpPr>
        <p:spPr bwMode="auto">
          <a:xfrm>
            <a:off x="1981200" y="3556000"/>
            <a:ext cx="609600" cy="914400"/>
          </a:xfrm>
          <a:prstGeom prst="foldedCorner">
            <a:avLst>
              <a:gd name="adj" fmla="val 16667"/>
            </a:avLst>
          </a:prstGeom>
          <a:solidFill>
            <a:schemeClr val="accent1"/>
          </a:solidFill>
          <a:ln w="9525">
            <a:solidFill>
              <a:schemeClr val="tx1"/>
            </a:solidFill>
            <a:round/>
            <a:headEnd/>
            <a:tailEnd/>
          </a:ln>
        </p:spPr>
        <p:txBody>
          <a:bodyPr/>
          <a:lstStyle/>
          <a:p>
            <a:r>
              <a:rPr lang="en-US" sz="1000"/>
              <a:t>File b</a:t>
            </a:r>
          </a:p>
        </p:txBody>
      </p:sp>
      <p:sp>
        <p:nvSpPr>
          <p:cNvPr id="36870" name="Folded Corner 6"/>
          <p:cNvSpPr>
            <a:spLocks noChangeArrowheads="1"/>
          </p:cNvSpPr>
          <p:nvPr/>
        </p:nvSpPr>
        <p:spPr bwMode="auto">
          <a:xfrm>
            <a:off x="1752600" y="40132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000"/>
              <a:t>File a</a:t>
            </a:r>
          </a:p>
        </p:txBody>
      </p:sp>
      <p:sp>
        <p:nvSpPr>
          <p:cNvPr id="36871" name="Multidocument 7"/>
          <p:cNvSpPr>
            <a:spLocks noChangeArrowheads="1"/>
          </p:cNvSpPr>
          <p:nvPr/>
        </p:nvSpPr>
        <p:spPr bwMode="auto">
          <a:xfrm>
            <a:off x="457200" y="2971800"/>
            <a:ext cx="1016000" cy="1117600"/>
          </a:xfrm>
          <a:prstGeom prst="flowChartMultidocument">
            <a:avLst/>
          </a:prstGeom>
          <a:solidFill>
            <a:schemeClr val="accent1"/>
          </a:solidFill>
          <a:ln w="9525">
            <a:solidFill>
              <a:schemeClr val="tx1"/>
            </a:solidFill>
            <a:round/>
            <a:headEnd/>
            <a:tailEnd/>
          </a:ln>
        </p:spPr>
        <p:txBody>
          <a:bodyPr/>
          <a:lstStyle/>
          <a:p>
            <a:r>
              <a:rPr lang="en-US" sz="1100"/>
              <a:t>/project</a:t>
            </a:r>
          </a:p>
        </p:txBody>
      </p:sp>
      <p:cxnSp>
        <p:nvCxnSpPr>
          <p:cNvPr id="36872" name="Straight Connector 9"/>
          <p:cNvCxnSpPr>
            <a:cxnSpLocks noChangeShapeType="1"/>
            <a:stCxn id="36871" idx="3"/>
            <a:endCxn id="36868" idx="1"/>
          </p:cNvCxnSpPr>
          <p:nvPr/>
        </p:nvCxnSpPr>
        <p:spPr bwMode="auto">
          <a:xfrm>
            <a:off x="1473200" y="3530600"/>
            <a:ext cx="736600" cy="25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36873" name="Straight Connector 13"/>
          <p:cNvCxnSpPr>
            <a:cxnSpLocks noChangeShapeType="1"/>
            <a:endCxn id="36869" idx="1"/>
          </p:cNvCxnSpPr>
          <p:nvPr/>
        </p:nvCxnSpPr>
        <p:spPr bwMode="auto">
          <a:xfrm>
            <a:off x="1219200" y="3708400"/>
            <a:ext cx="762000" cy="30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36874" name="Straight Connector 16"/>
          <p:cNvCxnSpPr>
            <a:cxnSpLocks noChangeShapeType="1"/>
            <a:endCxn id="36870" idx="1"/>
          </p:cNvCxnSpPr>
          <p:nvPr/>
        </p:nvCxnSpPr>
        <p:spPr bwMode="auto">
          <a:xfrm rot="16200000" flipH="1">
            <a:off x="1104900" y="3822700"/>
            <a:ext cx="76200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36875" name="Rectangle 17"/>
          <p:cNvSpPr>
            <a:spLocks noChangeArrowheads="1"/>
          </p:cNvSpPr>
          <p:nvPr/>
        </p:nvSpPr>
        <p:spPr bwMode="auto">
          <a:xfrm>
            <a:off x="5181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endParaRPr lang="en-US" b="1"/>
          </a:p>
          <a:p>
            <a:pPr algn="ctr"/>
            <a:endParaRPr lang="en-US"/>
          </a:p>
        </p:txBody>
      </p:sp>
      <p:sp>
        <p:nvSpPr>
          <p:cNvPr id="36876" name="Rectangle 18"/>
          <p:cNvSpPr>
            <a:spLocks noChangeArrowheads="1"/>
          </p:cNvSpPr>
          <p:nvPr/>
        </p:nvSpPr>
        <p:spPr bwMode="auto">
          <a:xfrm>
            <a:off x="7086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p>
        </p:txBody>
      </p:sp>
      <p:sp>
        <p:nvSpPr>
          <p:cNvPr id="36877" name="Rectangle 19"/>
          <p:cNvSpPr>
            <a:spLocks noChangeArrowheads="1"/>
          </p:cNvSpPr>
          <p:nvPr/>
        </p:nvSpPr>
        <p:spPr bwMode="auto">
          <a:xfrm>
            <a:off x="5181600" y="5486400"/>
            <a:ext cx="2819400" cy="381000"/>
          </a:xfrm>
          <a:prstGeom prst="rect">
            <a:avLst/>
          </a:prstGeom>
          <a:solidFill>
            <a:schemeClr val="accent1"/>
          </a:solidFill>
          <a:ln w="9525">
            <a:solidFill>
              <a:schemeClr val="tx1"/>
            </a:solidFill>
            <a:round/>
            <a:headEnd/>
            <a:tailEnd/>
          </a:ln>
        </p:spPr>
        <p:txBody>
          <a:bodyPr/>
          <a:lstStyle/>
          <a:p>
            <a:r>
              <a:rPr lang="en-US" sz="1600"/>
              <a:t>Rights: File a, Rights: Fila b</a:t>
            </a:r>
          </a:p>
        </p:txBody>
      </p:sp>
      <p:sp>
        <p:nvSpPr>
          <p:cNvPr id="36878" name="TextBox 21"/>
          <p:cNvSpPr txBox="1">
            <a:spLocks noChangeArrowheads="1"/>
          </p:cNvSpPr>
          <p:nvPr/>
        </p:nvSpPr>
        <p:spPr bwMode="auto">
          <a:xfrm>
            <a:off x="5257800" y="2133600"/>
            <a:ext cx="804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a</a:t>
            </a:r>
          </a:p>
        </p:txBody>
      </p:sp>
      <p:sp>
        <p:nvSpPr>
          <p:cNvPr id="36879" name="TextBox 22"/>
          <p:cNvSpPr txBox="1">
            <a:spLocks noChangeArrowheads="1"/>
          </p:cNvSpPr>
          <p:nvPr/>
        </p:nvSpPr>
        <p:spPr bwMode="auto">
          <a:xfrm>
            <a:off x="7162800" y="2133600"/>
            <a:ext cx="804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b</a:t>
            </a:r>
          </a:p>
        </p:txBody>
      </p:sp>
      <p:sp>
        <p:nvSpPr>
          <p:cNvPr id="36880" name="TextBox 23"/>
          <p:cNvSpPr txBox="1">
            <a:spLocks noChangeArrowheads="1"/>
          </p:cNvSpPr>
          <p:nvPr/>
        </p:nvSpPr>
        <p:spPr bwMode="auto">
          <a:xfrm>
            <a:off x="4419600" y="5486400"/>
            <a:ext cx="677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user</a:t>
            </a:r>
          </a:p>
        </p:txBody>
      </p:sp>
      <p:sp>
        <p:nvSpPr>
          <p:cNvPr id="36881" name="TextBox 16"/>
          <p:cNvSpPr txBox="1">
            <a:spLocks noChangeArrowheads="1"/>
          </p:cNvSpPr>
          <p:nvPr/>
        </p:nvSpPr>
        <p:spPr bwMode="auto">
          <a:xfrm>
            <a:off x="4419600" y="1752600"/>
            <a:ext cx="24590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Per-Object basis</a:t>
            </a:r>
          </a:p>
        </p:txBody>
      </p:sp>
      <p:sp>
        <p:nvSpPr>
          <p:cNvPr id="36882" name="TextBox 17"/>
          <p:cNvSpPr txBox="1">
            <a:spLocks noChangeArrowheads="1"/>
          </p:cNvSpPr>
          <p:nvPr/>
        </p:nvSpPr>
        <p:spPr bwMode="auto">
          <a:xfrm>
            <a:off x="4495800" y="4724400"/>
            <a:ext cx="259715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Per-Subject basis</a:t>
            </a:r>
          </a:p>
        </p:txBody>
      </p:sp>
      <p:sp>
        <p:nvSpPr>
          <p:cNvPr id="36883" name="Right Arrow 19"/>
          <p:cNvSpPr>
            <a:spLocks noChangeArrowheads="1"/>
          </p:cNvSpPr>
          <p:nvPr/>
        </p:nvSpPr>
        <p:spPr bwMode="auto">
          <a:xfrm rot="-1256051">
            <a:off x="3170238" y="3309938"/>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
        <p:nvSpPr>
          <p:cNvPr id="36884" name="Right Arrow 21"/>
          <p:cNvSpPr>
            <a:spLocks noChangeArrowheads="1"/>
          </p:cNvSpPr>
          <p:nvPr/>
        </p:nvSpPr>
        <p:spPr bwMode="auto">
          <a:xfrm rot="1126118">
            <a:off x="3167063" y="3833813"/>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Tree>
    <p:extLst>
      <p:ext uri="{BB962C8B-B14F-4D97-AF65-F5344CB8AC3E}">
        <p14:creationId xmlns:p14="http://schemas.microsoft.com/office/powerpoint/2010/main" val="70785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7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87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8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8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8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86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8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88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68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8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87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87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88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688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88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P spid="36869" grpId="0" animBg="1"/>
      <p:bldP spid="36870" grpId="0" animBg="1"/>
      <p:bldP spid="36871" grpId="0" animBg="1"/>
      <p:bldP spid="36875" grpId="0" animBg="1"/>
      <p:bldP spid="36876" grpId="0" animBg="1"/>
      <p:bldP spid="36877" grpId="0" animBg="1"/>
      <p:bldP spid="36878" grpId="0"/>
      <p:bldP spid="36879" grpId="0"/>
      <p:bldP spid="36880" grpId="0"/>
      <p:bldP spid="36881" grpId="0"/>
      <p:bldP spid="36882" grpId="0"/>
      <p:bldP spid="36883" grpId="0" animBg="1"/>
      <p:bldP spid="368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Least Privilege</a:t>
            </a:r>
          </a:p>
          <a:p>
            <a:pPr lvl="1"/>
            <a:r>
              <a:rPr lang="en-US" dirty="0">
                <a:latin typeface="Arial" charset="0"/>
                <a:ea typeface="ＭＳ Ｐゴシック" charset="0"/>
              </a:rPr>
              <a:t>CAP provides for finer grained least privilege control with respect to subjects, especially dynamic short-lived subjects created for specific tasks</a:t>
            </a:r>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spTree>
    <p:extLst>
      <p:ext uri="{BB962C8B-B14F-4D97-AF65-F5344CB8AC3E}">
        <p14:creationId xmlns:p14="http://schemas.microsoft.com/office/powerpoint/2010/main" val="132444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Access review</a:t>
            </a:r>
          </a:p>
          <a:p>
            <a:pPr lvl="1"/>
            <a:r>
              <a:rPr lang="en-US" dirty="0"/>
              <a:t>ACL better for access review of objects</a:t>
            </a:r>
          </a:p>
          <a:p>
            <a:pPr lvl="1"/>
            <a:r>
              <a:rPr lang="en-US" dirty="0"/>
              <a:t>CAP better for access review of subjects</a:t>
            </a:r>
          </a:p>
          <a:p>
            <a:r>
              <a:rPr lang="en-US" dirty="0"/>
              <a:t>Revocation</a:t>
            </a:r>
          </a:p>
          <a:p>
            <a:pPr lvl="1"/>
            <a:r>
              <a:rPr lang="en-US" dirty="0"/>
              <a:t>ACL better for revocation on object basis</a:t>
            </a:r>
          </a:p>
          <a:p>
            <a:pPr lvl="1"/>
            <a:r>
              <a:rPr lang="en-US" dirty="0"/>
              <a:t>CAP better for revocation on subject basis</a:t>
            </a: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Tree>
    <p:extLst>
      <p:ext uri="{BB962C8B-B14F-4D97-AF65-F5344CB8AC3E}">
        <p14:creationId xmlns:p14="http://schemas.microsoft.com/office/powerpoint/2010/main" val="62807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Capability Lists: Granting Access</a:t>
            </a:r>
          </a:p>
        </p:txBody>
      </p:sp>
      <p:sp>
        <p:nvSpPr>
          <p:cNvPr id="3" name="Content Placeholder 2"/>
          <p:cNvSpPr>
            <a:spLocks noGrp="1"/>
          </p:cNvSpPr>
          <p:nvPr>
            <p:ph idx="1"/>
          </p:nvPr>
        </p:nvSpPr>
        <p:spPr/>
        <p:txBody>
          <a:bodyPr/>
          <a:lstStyle/>
          <a:p>
            <a:r>
              <a:rPr lang="en-US" i="1" dirty="0"/>
              <a:t>p </a:t>
            </a:r>
            <a:r>
              <a:rPr lang="en-US" dirty="0"/>
              <a:t>wants to grant </a:t>
            </a:r>
            <a:r>
              <a:rPr lang="en-US" i="1" dirty="0"/>
              <a:t>q </a:t>
            </a:r>
            <a:r>
              <a:rPr lang="en-US" dirty="0"/>
              <a:t>read access to file </a:t>
            </a:r>
            <a:r>
              <a:rPr lang="en-US" i="1" dirty="0"/>
              <a:t>f</a:t>
            </a:r>
          </a:p>
          <a:p>
            <a:pPr lvl="1"/>
            <a:r>
              <a:rPr lang="en-US" dirty="0"/>
              <a:t>How to do this?</a:t>
            </a:r>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graphicFrame>
        <p:nvGraphicFramePr>
          <p:cNvPr id="5" name="Table 4"/>
          <p:cNvGraphicFramePr>
            <a:graphicFrameLocks noGrp="1"/>
          </p:cNvGraphicFramePr>
          <p:nvPr>
            <p:extLst/>
          </p:nvPr>
        </p:nvGraphicFramePr>
        <p:xfrm>
          <a:off x="2294238" y="34923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0" dirty="0"/>
                        <a:t>:</a:t>
                      </a:r>
                      <a:r>
                        <a:rPr lang="en-US" i="0" baseline="0" dirty="0"/>
                        <a:t> </a:t>
                      </a:r>
                      <a:r>
                        <a:rPr lang="en-US" i="0" baseline="0" dirty="0" err="1"/>
                        <a:t>rwo</a:t>
                      </a:r>
                      <a:endParaRPr lang="en-US" i="1" dirty="0"/>
                    </a:p>
                  </a:txBody>
                  <a:tcPr/>
                </a:tc>
                <a:tc>
                  <a:txBody>
                    <a:bodyPr/>
                    <a:lstStyle/>
                    <a:p>
                      <a:r>
                        <a:rPr lang="en-US" i="1" dirty="0"/>
                        <a:t>g</a:t>
                      </a:r>
                      <a:r>
                        <a:rPr lang="en-US" i="0" dirty="0"/>
                        <a:t>:</a:t>
                      </a:r>
                      <a:r>
                        <a:rPr lang="en-US" i="0" baseline="0" dirty="0"/>
                        <a:t> r</a:t>
                      </a:r>
                      <a:endParaRPr lang="en-US" i="1" dirty="0"/>
                    </a:p>
                  </a:txBody>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1908328"/>
              </p:ext>
            </p:extLst>
          </p:nvPr>
        </p:nvGraphicFramePr>
        <p:xfrm>
          <a:off x="2199503" y="44602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a:t>p</a:t>
            </a:r>
          </a:p>
        </p:txBody>
      </p:sp>
      <p:sp>
        <p:nvSpPr>
          <p:cNvPr id="8" name="TextBox 7"/>
          <p:cNvSpPr txBox="1"/>
          <p:nvPr/>
        </p:nvSpPr>
        <p:spPr>
          <a:xfrm>
            <a:off x="988541" y="4460242"/>
            <a:ext cx="1210962" cy="370840"/>
          </a:xfrm>
          <a:prstGeom prst="rect">
            <a:avLst/>
          </a:prstGeom>
          <a:noFill/>
        </p:spPr>
        <p:txBody>
          <a:bodyPr wrap="square" rtlCol="0">
            <a:spAutoFit/>
          </a:bodyPr>
          <a:lstStyle/>
          <a:p>
            <a:r>
              <a:rPr lang="en-US" i="1" dirty="0"/>
              <a:t>q</a:t>
            </a:r>
          </a:p>
        </p:txBody>
      </p:sp>
      <p:graphicFrame>
        <p:nvGraphicFramePr>
          <p:cNvPr id="9" name="Table 8"/>
          <p:cNvGraphicFramePr>
            <a:graphicFrameLocks noGrp="1"/>
          </p:cNvGraphicFramePr>
          <p:nvPr>
            <p:extLst>
              <p:ext uri="{D42A27DB-BD31-4B8C-83A1-F6EECF244321}">
                <p14:modId xmlns:p14="http://schemas.microsoft.com/office/powerpoint/2010/main" val="2090886658"/>
              </p:ext>
            </p:extLst>
          </p:nvPr>
        </p:nvGraphicFramePr>
        <p:xfrm>
          <a:off x="2199503" y="505730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t>
                      </a:r>
                      <a:r>
                        <a:rPr lang="en-US" i="1" baseline="0" dirty="0" err="1"/>
                        <a:t>ar</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10" name="TextBox 9"/>
          <p:cNvSpPr txBox="1"/>
          <p:nvPr/>
        </p:nvSpPr>
        <p:spPr>
          <a:xfrm>
            <a:off x="988541" y="5057302"/>
            <a:ext cx="1210962" cy="370840"/>
          </a:xfrm>
          <a:prstGeom prst="rect">
            <a:avLst/>
          </a:prstGeom>
          <a:noFill/>
        </p:spPr>
        <p:txBody>
          <a:bodyPr wrap="square" rtlCol="0">
            <a:spAutoFit/>
          </a:bodyPr>
          <a:lstStyle/>
          <a:p>
            <a:r>
              <a:rPr lang="en-US" i="1" dirty="0"/>
              <a:t>q</a:t>
            </a:r>
          </a:p>
        </p:txBody>
      </p:sp>
      <p:graphicFrame>
        <p:nvGraphicFramePr>
          <p:cNvPr id="11" name="Table 10"/>
          <p:cNvGraphicFramePr>
            <a:graphicFrameLocks noGrp="1"/>
          </p:cNvGraphicFramePr>
          <p:nvPr>
            <p:extLst>
              <p:ext uri="{D42A27DB-BD31-4B8C-83A1-F6EECF244321}">
                <p14:modId xmlns:p14="http://schemas.microsoft.com/office/powerpoint/2010/main" val="944457740"/>
              </p:ext>
            </p:extLst>
          </p:nvPr>
        </p:nvGraphicFramePr>
        <p:xfrm>
          <a:off x="2199503" y="5569903"/>
          <a:ext cx="4674825" cy="370840"/>
        </p:xfrm>
        <a:graphic>
          <a:graphicData uri="http://schemas.openxmlformats.org/drawingml/2006/table">
            <a:tbl>
              <a:tblPr bandRow="1">
                <a:tableStyleId>{5C22544A-7EE6-4342-B048-85BDC9FD1C3A}</a:tableStyleId>
              </a:tblPr>
              <a:tblGrid>
                <a:gridCol w="1558275">
                  <a:extLst>
                    <a:ext uri="{9D8B030D-6E8A-4147-A177-3AD203B41FA5}">
                      <a16:colId xmlns:a16="http://schemas.microsoft.com/office/drawing/2014/main" val="20000"/>
                    </a:ext>
                  </a:extLst>
                </a:gridCol>
                <a:gridCol w="1558275">
                  <a:extLst>
                    <a:ext uri="{9D8B030D-6E8A-4147-A177-3AD203B41FA5}">
                      <a16:colId xmlns:a16="http://schemas.microsoft.com/office/drawing/2014/main" val="20001"/>
                    </a:ext>
                  </a:extLst>
                </a:gridCol>
                <a:gridCol w="1558275">
                  <a:extLst>
                    <a:ext uri="{9D8B030D-6E8A-4147-A177-3AD203B41FA5}">
                      <a16:colId xmlns:a16="http://schemas.microsoft.com/office/drawing/2014/main" val="20002"/>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tc>
                  <a:txBody>
                    <a:bodyPr/>
                    <a:lstStyle/>
                    <a:p>
                      <a:r>
                        <a:rPr lang="en-US" i="1" dirty="0"/>
                        <a:t>f:</a:t>
                      </a:r>
                      <a:r>
                        <a:rPr lang="en-US" i="1" baseline="0" dirty="0"/>
                        <a:t> </a:t>
                      </a:r>
                      <a:r>
                        <a:rPr lang="en-US" i="0" baseline="0" dirty="0"/>
                        <a:t>r</a:t>
                      </a:r>
                      <a:endParaRPr lang="en-US" i="1" dirty="0"/>
                    </a:p>
                  </a:txBody>
                  <a:tcPr/>
                </a:tc>
                <a:extLst>
                  <a:ext uri="{0D108BD9-81ED-4DB2-BD59-A6C34878D82A}">
                    <a16:rowId xmlns:a16="http://schemas.microsoft.com/office/drawing/2014/main" val="10000"/>
                  </a:ext>
                </a:extLst>
              </a:tr>
            </a:tbl>
          </a:graphicData>
        </a:graphic>
      </p:graphicFrame>
      <p:sp>
        <p:nvSpPr>
          <p:cNvPr id="12" name="TextBox 11"/>
          <p:cNvSpPr txBox="1"/>
          <p:nvPr/>
        </p:nvSpPr>
        <p:spPr>
          <a:xfrm>
            <a:off x="988541" y="5569903"/>
            <a:ext cx="1210962" cy="370840"/>
          </a:xfrm>
          <a:prstGeom prst="rect">
            <a:avLst/>
          </a:prstGeom>
          <a:noFill/>
        </p:spPr>
        <p:txBody>
          <a:bodyPr wrap="square" rtlCol="0">
            <a:spAutoFit/>
          </a:bodyPr>
          <a:lstStyle/>
          <a:p>
            <a:r>
              <a:rPr lang="en-US" i="1" dirty="0"/>
              <a:t>q</a:t>
            </a:r>
          </a:p>
        </p:txBody>
      </p:sp>
    </p:spTree>
    <p:extLst>
      <p:ext uri="{BB962C8B-B14F-4D97-AF65-F5344CB8AC3E}">
        <p14:creationId xmlns:p14="http://schemas.microsoft.com/office/powerpoint/2010/main" val="81220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92500" lnSpcReduction="20000"/>
          </a:bodyPr>
          <a:lstStyle/>
          <a:p>
            <a:r>
              <a:rPr lang="en-US" dirty="0"/>
              <a:t>A university’s academic integrity policy disallows cheating</a:t>
            </a:r>
          </a:p>
          <a:p>
            <a:pPr lvl="1"/>
            <a:r>
              <a:rPr lang="en-US" dirty="0"/>
              <a:t>Includes copying homework, with or without permission</a:t>
            </a:r>
          </a:p>
          <a:p>
            <a:r>
              <a:rPr lang="en-US" dirty="0"/>
              <a:t>CSE class has students do homework on a shared server (similar to </a:t>
            </a:r>
            <a:r>
              <a:rPr lang="en-US" dirty="0" err="1"/>
              <a:t>general.asu.edu</a:t>
            </a:r>
            <a:r>
              <a:rPr lang="en-US" dirty="0"/>
              <a:t>)</a:t>
            </a:r>
          </a:p>
          <a:p>
            <a:r>
              <a:rPr lang="en-US" dirty="0"/>
              <a:t>Student A forgets to read-protect homework file</a:t>
            </a:r>
          </a:p>
          <a:p>
            <a:r>
              <a:rPr lang="en-US" dirty="0"/>
              <a:t>Student B copies the file</a:t>
            </a:r>
          </a:p>
          <a:p>
            <a:r>
              <a:rPr lang="en-US" dirty="0"/>
              <a:t>Who did something wrong?</a:t>
            </a:r>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57131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Number Placeholder 4"/>
          <p:cNvSpPr>
            <a:spLocks noGrp="1"/>
          </p:cNvSpPr>
          <p:nvPr>
            <p:ph type="sldNum" sz="quarter" idx="12"/>
          </p:nvPr>
        </p:nvSpPr>
        <p:spPr>
          <a:xfrm>
            <a:off x="3124200" y="6248400"/>
            <a:ext cx="28956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fld id="{E1450A7A-9473-B647-813A-34887EA58D93}" type="slidenum">
              <a:rPr lang="en-US" sz="1000"/>
              <a:pPr algn="ctr"/>
              <a:t>20</a:t>
            </a:fld>
            <a:endParaRPr lang="en-US" sz="1000"/>
          </a:p>
        </p:txBody>
      </p:sp>
      <p:sp>
        <p:nvSpPr>
          <p:cNvPr id="92162" name="Rectangle 2"/>
          <p:cNvSpPr>
            <a:spLocks noGrp="1" noChangeArrowheads="1"/>
          </p:cNvSpPr>
          <p:nvPr>
            <p:ph type="title"/>
          </p:nvPr>
        </p:nvSpPr>
        <p:spPr>
          <a:xfrm>
            <a:off x="981075" y="457200"/>
            <a:ext cx="7178675" cy="1143000"/>
          </a:xfrm>
          <a:noFill/>
        </p:spPr>
        <p:txBody>
          <a:bodyPr lIns="90488" tIns="44450" rIns="90488" bIns="44450"/>
          <a:lstStyle/>
          <a:p>
            <a:r>
              <a:rPr lang="en-US" dirty="0">
                <a:latin typeface="Arial" charset="0"/>
                <a:ea typeface="ＭＳ Ｐゴシック" charset="0"/>
                <a:cs typeface="ＭＳ Ｐゴシック" charset="0"/>
              </a:rPr>
              <a:t>UNIX ACL</a:t>
            </a:r>
          </a:p>
        </p:txBody>
      </p:sp>
      <p:sp>
        <p:nvSpPr>
          <p:cNvPr id="92163" name="Rectangle 3"/>
          <p:cNvSpPr>
            <a:spLocks noGrp="1" noChangeArrowheads="1"/>
          </p:cNvSpPr>
          <p:nvPr>
            <p:ph type="body" idx="1"/>
          </p:nvPr>
        </p:nvSpPr>
        <p:spPr>
          <a:noFill/>
        </p:spPr>
        <p:txBody>
          <a:bodyPr lIns="90488" tIns="44450" rIns="90488" bIns="44450"/>
          <a:lstStyle/>
          <a:p>
            <a:pPr>
              <a:lnSpc>
                <a:spcPct val="90000"/>
              </a:lnSpc>
            </a:pPr>
            <a:r>
              <a:rPr lang="en-US" sz="2800" dirty="0">
                <a:latin typeface="Arial" charset="0"/>
                <a:ea typeface="ＭＳ Ｐゴシック" charset="0"/>
                <a:cs typeface="ＭＳ Ｐゴシック" charset="0"/>
              </a:rPr>
              <a:t>12 permission bits for each file, logically grouped into 4 sets of three bits each</a:t>
            </a:r>
          </a:p>
          <a:p>
            <a:pPr>
              <a:lnSpc>
                <a:spcPct val="90000"/>
              </a:lnSpc>
              <a:buFontTx/>
              <a:buNone/>
            </a:pPr>
            <a:r>
              <a:rPr lang="en-US" sz="2800" dirty="0">
                <a:latin typeface="Arial" charset="0"/>
                <a:ea typeface="ＭＳ Ｐゴシック" charset="0"/>
                <a:cs typeface="ＭＳ Ｐゴシック" charset="0"/>
              </a:rPr>
              <a:t> 	_ _ _   _ _ _   _ _ _   _ _ _</a:t>
            </a:r>
          </a:p>
          <a:p>
            <a:pPr>
              <a:lnSpc>
                <a:spcPct val="90000"/>
              </a:lnSpc>
            </a:pPr>
            <a:endParaRPr lang="en-US" sz="2800" dirty="0">
              <a:latin typeface="Arial" charset="0"/>
              <a:ea typeface="ＭＳ Ｐゴシック" charset="0"/>
              <a:cs typeface="ＭＳ Ｐゴシック" charset="0"/>
            </a:endParaRPr>
          </a:p>
          <a:p>
            <a:pPr>
              <a:lnSpc>
                <a:spcPct val="90000"/>
              </a:lnSpc>
            </a:pPr>
            <a:r>
              <a:rPr lang="en-US" sz="2800" dirty="0">
                <a:latin typeface="Arial" charset="0"/>
                <a:ea typeface="ＭＳ Ｐゴシック" charset="0"/>
                <a:cs typeface="ＭＳ Ｐゴシック" charset="0"/>
              </a:rPr>
              <a:t>first  3 bits:</a:t>
            </a:r>
          </a:p>
          <a:p>
            <a:pPr lvl="1">
              <a:lnSpc>
                <a:spcPct val="90000"/>
              </a:lnSpc>
            </a:pPr>
            <a:r>
              <a:rPr lang="en-US" dirty="0">
                <a:latin typeface="Arial" charset="0"/>
                <a:ea typeface="ＭＳ Ｐゴシック" charset="0"/>
              </a:rPr>
              <a:t>SUID	SGID	   Sticky-bit</a:t>
            </a:r>
          </a:p>
          <a:p>
            <a:pPr>
              <a:lnSpc>
                <a:spcPct val="90000"/>
              </a:lnSpc>
            </a:pPr>
            <a:r>
              <a:rPr lang="en-US" sz="2800" dirty="0">
                <a:latin typeface="Arial" charset="0"/>
                <a:ea typeface="ＭＳ Ｐゴシック" charset="0"/>
                <a:cs typeface="ＭＳ Ｐゴシック" charset="0"/>
              </a:rPr>
              <a:t>next  3 bit sets apply to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owner</a:t>
            </a:r>
            <a:r>
              <a:rPr lang="en-US" altLang="ja-JP" sz="2800" dirty="0">
                <a:latin typeface="Arial" charset="0"/>
                <a:ea typeface="ＭＳ Ｐゴシック" charset="0"/>
                <a:cs typeface="ＭＳ Ｐゴシック" charset="0"/>
              </a:rPr>
              <a:t>, users in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group</a:t>
            </a:r>
            <a:r>
              <a:rPr lang="en-US" altLang="ja-JP" sz="2800" dirty="0">
                <a:latin typeface="Arial" charset="0"/>
                <a:ea typeface="ＭＳ Ｐゴシック" charset="0"/>
                <a:cs typeface="ＭＳ Ｐゴシック" charset="0"/>
              </a:rPr>
              <a:t> and </a:t>
            </a:r>
            <a:r>
              <a:rPr lang="en-US" altLang="ja-JP" sz="2800" dirty="0">
                <a:solidFill>
                  <a:srgbClr val="FF0000"/>
                </a:solidFill>
                <a:latin typeface="Arial" charset="0"/>
                <a:ea typeface="ＭＳ Ｐゴシック" charset="0"/>
                <a:cs typeface="ＭＳ Ｐゴシック" charset="0"/>
              </a:rPr>
              <a:t>all</a:t>
            </a:r>
            <a:r>
              <a:rPr lang="en-US" altLang="ja-JP" sz="2800" dirty="0">
                <a:latin typeface="Arial" charset="0"/>
                <a:ea typeface="ＭＳ Ｐゴシック" charset="0"/>
                <a:cs typeface="ＭＳ Ｐゴシック" charset="0"/>
              </a:rPr>
              <a:t> users respectively</a:t>
            </a:r>
          </a:p>
          <a:p>
            <a:pPr lvl="1">
              <a:lnSpc>
                <a:spcPct val="90000"/>
              </a:lnSpc>
            </a:pPr>
            <a:r>
              <a:rPr lang="en-US" dirty="0">
                <a:latin typeface="Arial" charset="0"/>
                <a:ea typeface="ＭＳ Ｐゴシック" charset="0"/>
              </a:rPr>
              <a:t>read	write	   execute</a:t>
            </a:r>
          </a:p>
        </p:txBody>
      </p:sp>
    </p:spTree>
    <p:extLst>
      <p:ext uri="{BB962C8B-B14F-4D97-AF65-F5344CB8AC3E}">
        <p14:creationId xmlns:p14="http://schemas.microsoft.com/office/powerpoint/2010/main" val="11057447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6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Access Control Ideas</a:t>
            </a:r>
          </a:p>
        </p:txBody>
      </p:sp>
      <p:sp>
        <p:nvSpPr>
          <p:cNvPr id="3" name="Content Placeholder 2"/>
          <p:cNvSpPr>
            <a:spLocks noGrp="1"/>
          </p:cNvSpPr>
          <p:nvPr>
            <p:ph idx="1"/>
          </p:nvPr>
        </p:nvSpPr>
        <p:spPr/>
        <p:txBody>
          <a:bodyPr>
            <a:normAutofit fontScale="92500" lnSpcReduction="20000"/>
          </a:bodyPr>
          <a:lstStyle/>
          <a:p>
            <a:r>
              <a:rPr lang="en-US" dirty="0"/>
              <a:t>Content dependent controls</a:t>
            </a:r>
          </a:p>
          <a:p>
            <a:pPr lvl="1"/>
            <a:r>
              <a:rPr lang="en-US" dirty="0"/>
              <a:t>You can only see salaries less than 50K</a:t>
            </a:r>
          </a:p>
          <a:p>
            <a:pPr lvl="1"/>
            <a:r>
              <a:rPr lang="en-US" dirty="0"/>
              <a:t>You can only see salaries of employees who report to you</a:t>
            </a:r>
          </a:p>
          <a:p>
            <a:r>
              <a:rPr lang="en-US" dirty="0"/>
              <a:t>Context dependent controls</a:t>
            </a:r>
          </a:p>
          <a:p>
            <a:pPr lvl="1"/>
            <a:r>
              <a:rPr lang="en-US" dirty="0"/>
              <a:t>Cannot access sensitive information from a remote login</a:t>
            </a:r>
          </a:p>
          <a:p>
            <a:pPr lvl="1"/>
            <a:r>
              <a:rPr lang="en-US" dirty="0"/>
              <a:t>Salary information can be updated only at year end</a:t>
            </a:r>
          </a:p>
          <a:p>
            <a:pPr lvl="1"/>
            <a:r>
              <a:rPr lang="en-US" dirty="0"/>
              <a:t>Company’s earnings report is confidential until announced at the stockholder’s meeting</a:t>
            </a:r>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spTree>
    <p:extLst>
      <p:ext uri="{BB962C8B-B14F-4D97-AF65-F5344CB8AC3E}">
        <p14:creationId xmlns:p14="http://schemas.microsoft.com/office/powerpoint/2010/main" val="51364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Access Control</a:t>
            </a:r>
          </a:p>
        </p:txBody>
      </p:sp>
      <p:sp>
        <p:nvSpPr>
          <p:cNvPr id="3" name="Content Placeholder 2"/>
          <p:cNvSpPr>
            <a:spLocks noGrp="1"/>
          </p:cNvSpPr>
          <p:nvPr>
            <p:ph idx="1"/>
          </p:nvPr>
        </p:nvSpPr>
        <p:spPr/>
        <p:txBody>
          <a:bodyPr/>
          <a:lstStyle/>
          <a:p>
            <a:r>
              <a:rPr lang="en-US" dirty="0"/>
              <a:t>Discretionary Access Control</a:t>
            </a:r>
          </a:p>
          <a:p>
            <a:pPr lvl="1"/>
            <a:r>
              <a:rPr lang="en-US" dirty="0"/>
              <a:t>Owner of the object controls who can access the object</a:t>
            </a:r>
          </a:p>
          <a:p>
            <a:r>
              <a:rPr lang="en-US" dirty="0"/>
              <a:t>Mandatory Access Control</a:t>
            </a:r>
          </a:p>
          <a:p>
            <a:pPr lvl="1"/>
            <a:r>
              <a:rPr lang="en-US" dirty="0"/>
              <a:t>System controls access to an object</a:t>
            </a:r>
          </a:p>
          <a:p>
            <a:r>
              <a:rPr lang="en-US" dirty="0"/>
              <a:t>Originator Controlled Access Control</a:t>
            </a:r>
          </a:p>
          <a:p>
            <a:pPr lvl="1"/>
            <a:r>
              <a:rPr lang="en-US" dirty="0"/>
              <a:t>Originator of the object controls who can access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spTree>
    <p:extLst>
      <p:ext uri="{BB962C8B-B14F-4D97-AF65-F5344CB8AC3E}">
        <p14:creationId xmlns:p14="http://schemas.microsoft.com/office/powerpoint/2010/main" val="90494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Mandatory </a:t>
            </a:r>
            <a:r>
              <a:rPr lang="en-US"/>
              <a:t>Access Control</a:t>
            </a:r>
          </a:p>
        </p:txBody>
      </p:sp>
      <p:sp>
        <p:nvSpPr>
          <p:cNvPr id="3" name="Content Placeholder 2"/>
          <p:cNvSpPr>
            <a:spLocks noGrp="1"/>
          </p:cNvSpPr>
          <p:nvPr>
            <p:ph idx="1"/>
          </p:nvPr>
        </p:nvSpPr>
        <p:spPr/>
        <p:txBody>
          <a:bodyPr/>
          <a:lstStyle/>
          <a:p>
            <a:r>
              <a:rPr lang="en-US" dirty="0"/>
              <a:t>Security Levels</a:t>
            </a:r>
          </a:p>
          <a:p>
            <a:r>
              <a:rPr lang="en-US" dirty="0"/>
              <a:t>Security Category</a:t>
            </a:r>
          </a:p>
          <a:p>
            <a:r>
              <a:rPr lang="en-US" dirty="0"/>
              <a:t>Security Labels</a:t>
            </a:r>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spTree>
    <p:extLst>
      <p:ext uri="{BB962C8B-B14F-4D97-AF65-F5344CB8AC3E}">
        <p14:creationId xmlns:p14="http://schemas.microsoft.com/office/powerpoint/2010/main" val="106638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Levels</a:t>
            </a:r>
          </a:p>
        </p:txBody>
      </p:sp>
      <p:sp>
        <p:nvSpPr>
          <p:cNvPr id="3" name="Content Placeholder 2"/>
          <p:cNvSpPr>
            <a:spLocks noGrp="1"/>
          </p:cNvSpPr>
          <p:nvPr>
            <p:ph idx="1"/>
          </p:nvPr>
        </p:nvSpPr>
        <p:spPr/>
        <p:txBody>
          <a:bodyPr/>
          <a:lstStyle/>
          <a:p>
            <a:r>
              <a:rPr lang="en-US" dirty="0"/>
              <a:t>Many organizations have hierarchical relationship between security sensitivity of assets</a:t>
            </a:r>
          </a:p>
          <a:p>
            <a:r>
              <a:rPr lang="en-US" dirty="0"/>
              <a:t>One file might have the highest security sensitivity</a:t>
            </a:r>
          </a:p>
          <a:p>
            <a:pPr lvl="1"/>
            <a:r>
              <a:rPr lang="en-US" dirty="0"/>
              <a:t>Office environments: memos, reports, customer lists, backup data</a:t>
            </a:r>
          </a:p>
          <a:p>
            <a:pPr lvl="1"/>
            <a:r>
              <a:rPr lang="en-US" dirty="0"/>
              <a:t>Defined sensitivity and importance </a:t>
            </a:r>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spTree>
    <p:extLst>
      <p:ext uri="{BB962C8B-B14F-4D97-AF65-F5344CB8AC3E}">
        <p14:creationId xmlns:p14="http://schemas.microsoft.com/office/powerpoint/2010/main" val="2252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Levels</a:t>
            </a:r>
          </a:p>
        </p:txBody>
      </p:sp>
      <p:sp>
        <p:nvSpPr>
          <p:cNvPr id="3" name="Content Placeholder 2"/>
          <p:cNvSpPr>
            <a:spLocks noGrp="1"/>
          </p:cNvSpPr>
          <p:nvPr>
            <p:ph idx="1"/>
          </p:nvPr>
        </p:nvSpPr>
        <p:spPr/>
        <p:txBody>
          <a:bodyPr/>
          <a:lstStyle/>
          <a:p>
            <a:r>
              <a:rPr lang="en-US" dirty="0"/>
              <a:t>Need some way to tag data on a computer system </a:t>
            </a:r>
          </a:p>
          <a:p>
            <a:pPr lvl="1"/>
            <a:r>
              <a:rPr lang="en-US" dirty="0"/>
              <a:t>Associate a security level with each entity</a:t>
            </a:r>
          </a:p>
          <a:p>
            <a:pPr lvl="1"/>
            <a:r>
              <a:rPr lang="en-US" dirty="0"/>
              <a:t>What type of relationship? 1-1? 1-*?</a:t>
            </a:r>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spTree>
    <p:extLst>
      <p:ext uri="{BB962C8B-B14F-4D97-AF65-F5344CB8AC3E}">
        <p14:creationId xmlns:p14="http://schemas.microsoft.com/office/powerpoint/2010/main" val="132167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sz="half" idx="1"/>
          </p:nvPr>
        </p:nvSpPr>
        <p:spPr/>
        <p:txBody>
          <a:bodyPr/>
          <a:lstStyle/>
          <a:p>
            <a:r>
              <a:rPr lang="en-US" dirty="0"/>
              <a:t>Military Security Levels</a:t>
            </a:r>
          </a:p>
          <a:p>
            <a:pPr lvl="1"/>
            <a:r>
              <a:rPr lang="en-US" dirty="0"/>
              <a:t>Top Secret</a:t>
            </a:r>
          </a:p>
          <a:p>
            <a:pPr lvl="1"/>
            <a:r>
              <a:rPr lang="en-US" dirty="0"/>
              <a:t>Secret</a:t>
            </a:r>
          </a:p>
          <a:p>
            <a:pPr lvl="1"/>
            <a:r>
              <a:rPr lang="en-US" dirty="0"/>
              <a:t>Confidential</a:t>
            </a:r>
          </a:p>
          <a:p>
            <a:pPr lvl="1"/>
            <a:r>
              <a:rPr lang="en-US" dirty="0"/>
              <a:t>Unclassified</a:t>
            </a:r>
          </a:p>
        </p:txBody>
      </p:sp>
      <p:sp>
        <p:nvSpPr>
          <p:cNvPr id="4" name="Content Placeholder 3"/>
          <p:cNvSpPr>
            <a:spLocks noGrp="1"/>
          </p:cNvSpPr>
          <p:nvPr>
            <p:ph sz="half" idx="2"/>
          </p:nvPr>
        </p:nvSpPr>
        <p:spPr/>
        <p:txBody>
          <a:bodyPr/>
          <a:lstStyle/>
          <a:p>
            <a:r>
              <a:rPr lang="en-US" dirty="0"/>
              <a:t>Commercial Security Levels</a:t>
            </a:r>
          </a:p>
          <a:p>
            <a:pPr lvl="1"/>
            <a:r>
              <a:rPr lang="en-US" dirty="0"/>
              <a:t>Restricted</a:t>
            </a:r>
          </a:p>
          <a:p>
            <a:pPr lvl="1"/>
            <a:r>
              <a:rPr lang="en-US" dirty="0"/>
              <a:t>Proprietary</a:t>
            </a:r>
          </a:p>
          <a:p>
            <a:pPr lvl="1"/>
            <a:r>
              <a:rPr lang="en-US" dirty="0"/>
              <a:t>Sensitive</a:t>
            </a:r>
          </a:p>
          <a:p>
            <a:pPr lvl="1"/>
            <a:r>
              <a:rPr lang="en-US" dirty="0"/>
              <a:t>Public</a:t>
            </a:r>
          </a:p>
        </p:txBody>
      </p:sp>
      <p:sp>
        <p:nvSpPr>
          <p:cNvPr id="5" name="Slide Number Placeholder 4"/>
          <p:cNvSpPr>
            <a:spLocks noGrp="1"/>
          </p:cNvSpPr>
          <p:nvPr>
            <p:ph type="sldNum" sz="quarter" idx="12"/>
          </p:nvPr>
        </p:nvSpPr>
        <p:spPr/>
        <p:txBody>
          <a:bodyPr/>
          <a:lstStyle/>
          <a:p>
            <a:fld id="{FCFB7E3C-6220-8942-988C-3F6E25750AD7}" type="slidenum">
              <a:rPr lang="en-US" smtClean="0"/>
              <a:t>26</a:t>
            </a:fld>
            <a:endParaRPr lang="en-US" dirty="0"/>
          </a:p>
        </p:txBody>
      </p:sp>
    </p:spTree>
    <p:extLst>
      <p:ext uri="{BB962C8B-B14F-4D97-AF65-F5344CB8AC3E}">
        <p14:creationId xmlns:p14="http://schemas.microsoft.com/office/powerpoint/2010/main" val="136132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a:t>
            </a:r>
          </a:p>
        </p:txBody>
      </p:sp>
      <p:sp>
        <p:nvSpPr>
          <p:cNvPr id="3" name="Content Placeholder 2"/>
          <p:cNvSpPr>
            <a:spLocks noGrp="1"/>
          </p:cNvSpPr>
          <p:nvPr>
            <p:ph idx="1"/>
          </p:nvPr>
        </p:nvSpPr>
        <p:spPr/>
        <p:txBody>
          <a:bodyPr/>
          <a:lstStyle/>
          <a:p>
            <a:r>
              <a:rPr lang="en-US" dirty="0"/>
              <a:t>What policy do we want our MAC to enforce?</a:t>
            </a:r>
          </a:p>
          <a:p>
            <a:r>
              <a:rPr lang="en-US" dirty="0"/>
              <a:t>Let’s use the military example</a:t>
            </a:r>
          </a:p>
          <a:p>
            <a:pPr lvl="1"/>
            <a:r>
              <a:rPr lang="en-US" dirty="0"/>
              <a:t>Top Secret</a:t>
            </a:r>
          </a:p>
          <a:p>
            <a:pPr lvl="1"/>
            <a:r>
              <a:rPr lang="en-US" dirty="0"/>
              <a:t>Secret</a:t>
            </a:r>
          </a:p>
          <a:p>
            <a:pPr lvl="1"/>
            <a:r>
              <a:rPr lang="en-US" dirty="0"/>
              <a:t>Confidential</a:t>
            </a:r>
          </a:p>
          <a:p>
            <a:pPr lvl="1"/>
            <a:r>
              <a:rPr lang="en-US" dirty="0"/>
              <a:t>Unclassified</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Tree>
    <p:extLst>
      <p:ext uri="{BB962C8B-B14F-4D97-AF65-F5344CB8AC3E}">
        <p14:creationId xmlns:p14="http://schemas.microsoft.com/office/powerpoint/2010/main" val="203371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sp>
        <p:nvSpPr>
          <p:cNvPr id="3" name="Content Placeholder 2"/>
          <p:cNvSpPr>
            <a:spLocks noGrp="1"/>
          </p:cNvSpPr>
          <p:nvPr>
            <p:ph idx="1"/>
          </p:nvPr>
        </p:nvSpPr>
        <p:spPr/>
        <p:txBody>
          <a:bodyPr/>
          <a:lstStyle/>
          <a:p>
            <a:r>
              <a:rPr lang="en-US" i="1" dirty="0"/>
              <a:t>L(S) = l</a:t>
            </a:r>
            <a:r>
              <a:rPr lang="en-US" baseline="-25000" dirty="0"/>
              <a:t>s</a:t>
            </a:r>
            <a:r>
              <a:rPr lang="en-US" dirty="0"/>
              <a:t> is the security clearance of subject </a:t>
            </a:r>
            <a:r>
              <a:rPr lang="en-US" i="1" dirty="0"/>
              <a:t>S</a:t>
            </a:r>
            <a:endParaRPr lang="en-US" dirty="0"/>
          </a:p>
          <a:p>
            <a:r>
              <a:rPr lang="en-US" i="1" dirty="0"/>
              <a:t>L(O) = </a:t>
            </a:r>
            <a:r>
              <a:rPr lang="en-US" i="1" dirty="0" err="1"/>
              <a:t>l</a:t>
            </a:r>
            <a:r>
              <a:rPr lang="en-US" i="1" baseline="-25000" dirty="0" err="1"/>
              <a:t>O</a:t>
            </a:r>
            <a:r>
              <a:rPr lang="en-US" i="1" dirty="0"/>
              <a:t> </a:t>
            </a:r>
            <a:r>
              <a:rPr lang="en-US" dirty="0"/>
              <a:t>is the security classification of object </a:t>
            </a:r>
            <a:r>
              <a:rPr lang="en-US" i="1" dirty="0"/>
              <a:t>O</a:t>
            </a:r>
          </a:p>
          <a:p>
            <a:r>
              <a:rPr lang="en-US" dirty="0"/>
              <a:t>For all security classifications </a:t>
            </a:r>
            <a:r>
              <a:rPr lang="en-US" i="1" dirty="0" err="1"/>
              <a:t>l</a:t>
            </a:r>
            <a:r>
              <a:rPr lang="en-US" i="1" baseline="-25000" dirty="0" err="1"/>
              <a:t>i</a:t>
            </a:r>
            <a:r>
              <a:rPr lang="en-US" i="1" dirty="0" err="1"/>
              <a:t>,i</a:t>
            </a:r>
            <a:r>
              <a:rPr lang="en-US" i="1" dirty="0"/>
              <a:t>=0, </a:t>
            </a:r>
            <a:r>
              <a:rPr lang="mr-IN" i="1" dirty="0"/>
              <a:t>…</a:t>
            </a:r>
            <a:r>
              <a:rPr lang="en-US" i="1" dirty="0"/>
              <a:t>, k-1, </a:t>
            </a:r>
            <a:r>
              <a:rPr lang="en-US" dirty="0"/>
              <a:t>l</a:t>
            </a:r>
            <a:r>
              <a:rPr lang="en-US" baseline="-25000" dirty="0"/>
              <a:t>i</a:t>
            </a:r>
            <a:r>
              <a:rPr lang="en-US" dirty="0"/>
              <a:t> &lt; l</a:t>
            </a:r>
            <a:r>
              <a:rPr lang="en-US" baseline="-25000" dirty="0"/>
              <a:t>i+1</a:t>
            </a:r>
            <a:r>
              <a:rPr lang="en-US" i="1" dirty="0"/>
              <a:t>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Tree>
    <p:extLst>
      <p:ext uri="{BB962C8B-B14F-4D97-AF65-F5344CB8AC3E}">
        <p14:creationId xmlns:p14="http://schemas.microsoft.com/office/powerpoint/2010/main" val="52919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Conditions</a:t>
            </a:r>
          </a:p>
        </p:txBody>
      </p:sp>
      <p:sp>
        <p:nvSpPr>
          <p:cNvPr id="3" name="Content Placeholder 2"/>
          <p:cNvSpPr>
            <a:spLocks noGrp="1"/>
          </p:cNvSpPr>
          <p:nvPr>
            <p:ph idx="1"/>
          </p:nvPr>
        </p:nvSpPr>
        <p:spPr/>
        <p:txBody>
          <a:bodyPr/>
          <a:lstStyle/>
          <a:p>
            <a:r>
              <a:rPr lang="en-US" dirty="0"/>
              <a:t>Simple-Security Condition (preliminary version)</a:t>
            </a:r>
          </a:p>
          <a:p>
            <a:pPr lvl="1"/>
            <a:r>
              <a:rPr lang="en-US" i="1" dirty="0"/>
              <a:t>S </a:t>
            </a:r>
            <a:r>
              <a:rPr lang="en-US" dirty="0"/>
              <a:t>can read </a:t>
            </a:r>
            <a:r>
              <a:rPr lang="en-US" i="1" dirty="0"/>
              <a:t>O </a:t>
            </a:r>
            <a:r>
              <a:rPr lang="en-US" dirty="0" err="1"/>
              <a:t>iff</a:t>
            </a:r>
            <a:r>
              <a:rPr lang="en-US" dirty="0"/>
              <a:t> </a:t>
            </a:r>
            <a:r>
              <a:rPr lang="en-US" i="1" dirty="0" err="1"/>
              <a:t>l</a:t>
            </a:r>
            <a:r>
              <a:rPr lang="en-US" i="1" baseline="-25000" dirty="0" err="1"/>
              <a:t>O</a:t>
            </a:r>
            <a:r>
              <a:rPr lang="en-US" i="1" dirty="0"/>
              <a:t> ≤ </a:t>
            </a:r>
            <a:r>
              <a:rPr lang="en-US" i="1" dirty="0" err="1"/>
              <a:t>l</a:t>
            </a:r>
            <a:r>
              <a:rPr lang="en-US" i="1" baseline="-25000" dirty="0" err="1"/>
              <a:t>S</a:t>
            </a:r>
            <a:r>
              <a:rPr lang="en-US" i="1" dirty="0"/>
              <a:t> </a:t>
            </a:r>
          </a:p>
          <a:p>
            <a:r>
              <a:rPr lang="en-US" dirty="0"/>
              <a:t>*-Property (preliminary version)</a:t>
            </a:r>
          </a:p>
          <a:p>
            <a:pPr lvl="1"/>
            <a:r>
              <a:rPr lang="en-US" i="1" dirty="0"/>
              <a:t>S </a:t>
            </a:r>
            <a:r>
              <a:rPr lang="en-US" dirty="0"/>
              <a:t>can write </a:t>
            </a:r>
            <a:r>
              <a:rPr lang="en-US" i="1" dirty="0"/>
              <a:t>O </a:t>
            </a:r>
            <a:r>
              <a:rPr lang="en-US" dirty="0" err="1"/>
              <a:t>iff</a:t>
            </a:r>
            <a:r>
              <a:rPr lang="en-US" dirty="0"/>
              <a:t> </a:t>
            </a:r>
            <a:r>
              <a:rPr lang="en-US" i="1" dirty="0" err="1"/>
              <a:t>l</a:t>
            </a:r>
            <a:r>
              <a:rPr lang="en-US" i="1" baseline="-25000" dirty="0" err="1"/>
              <a:t>S</a:t>
            </a:r>
            <a:r>
              <a:rPr lang="en-US" i="1" dirty="0"/>
              <a:t> ≤ </a:t>
            </a:r>
            <a:r>
              <a:rPr lang="en-US" i="1" dirty="0" err="1"/>
              <a:t>l</a:t>
            </a:r>
            <a:r>
              <a:rPr lang="en-US" i="1" baseline="-25000" dirty="0" err="1"/>
              <a:t>O</a:t>
            </a:r>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spTree>
    <p:extLst>
      <p:ext uri="{BB962C8B-B14F-4D97-AF65-F5344CB8AC3E}">
        <p14:creationId xmlns:p14="http://schemas.microsoft.com/office/powerpoint/2010/main" val="3158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a:t>
            </a:r>
          </a:p>
        </p:txBody>
      </p:sp>
      <p:sp>
        <p:nvSpPr>
          <p:cNvPr id="3" name="Content Placeholder 2"/>
          <p:cNvSpPr>
            <a:spLocks noGrp="1"/>
          </p:cNvSpPr>
          <p:nvPr>
            <p:ph idx="1"/>
          </p:nvPr>
        </p:nvSpPr>
        <p:spPr/>
        <p:txBody>
          <a:bodyPr/>
          <a:lstStyle/>
          <a:p>
            <a:r>
              <a:rPr lang="en-US" dirty="0"/>
              <a:t>What can you do on the system?</a:t>
            </a:r>
          </a:p>
          <a:p>
            <a:r>
              <a:rPr lang="en-US" dirty="0"/>
              <a:t>Vs. Authentication (we will cover later)</a:t>
            </a:r>
          </a:p>
          <a:p>
            <a:pPr lvl="1"/>
            <a:r>
              <a:rPr lang="en-US" dirty="0"/>
              <a:t>Who are you?</a:t>
            </a:r>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133467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sz="half" idx="1"/>
          </p:nvPr>
        </p:nvSpPr>
        <p:spPr/>
        <p:txBody>
          <a:bodyPr/>
          <a:lstStyle/>
          <a:p>
            <a:r>
              <a:rPr lang="en-US" dirty="0"/>
              <a:t>Military Security Levels</a:t>
            </a:r>
          </a:p>
          <a:p>
            <a:pPr lvl="1"/>
            <a:r>
              <a:rPr lang="en-US" dirty="0"/>
              <a:t>Top Secret</a:t>
            </a:r>
          </a:p>
          <a:p>
            <a:pPr lvl="1"/>
            <a:r>
              <a:rPr lang="en-US" dirty="0"/>
              <a:t>Secret</a:t>
            </a:r>
          </a:p>
          <a:p>
            <a:pPr lvl="1"/>
            <a:r>
              <a:rPr lang="en-US" dirty="0"/>
              <a:t>Confidential</a:t>
            </a:r>
          </a:p>
          <a:p>
            <a:pPr lvl="1"/>
            <a:r>
              <a:rPr lang="en-US" dirty="0"/>
              <a:t>Unclassified</a:t>
            </a:r>
          </a:p>
        </p:txBody>
      </p:sp>
      <p:sp>
        <p:nvSpPr>
          <p:cNvPr id="4" name="Content Placeholder 3"/>
          <p:cNvSpPr>
            <a:spLocks noGrp="1"/>
          </p:cNvSpPr>
          <p:nvPr>
            <p:ph sz="half" idx="2"/>
          </p:nvPr>
        </p:nvSpPr>
        <p:spPr/>
        <p:txBody>
          <a:bodyPr/>
          <a:lstStyle/>
          <a:p>
            <a:r>
              <a:rPr lang="en-US" dirty="0"/>
              <a:t>Commercial Security Levels</a:t>
            </a:r>
          </a:p>
          <a:p>
            <a:pPr lvl="1"/>
            <a:r>
              <a:rPr lang="en-US" dirty="0"/>
              <a:t>Restricted</a:t>
            </a:r>
          </a:p>
          <a:p>
            <a:pPr lvl="1"/>
            <a:r>
              <a:rPr lang="en-US" dirty="0"/>
              <a:t>Proprietary</a:t>
            </a:r>
          </a:p>
          <a:p>
            <a:pPr lvl="1"/>
            <a:r>
              <a:rPr lang="en-US" dirty="0"/>
              <a:t>Sensitive</a:t>
            </a:r>
          </a:p>
          <a:p>
            <a:pPr lvl="1"/>
            <a:r>
              <a:rPr lang="en-US" dirty="0"/>
              <a:t>Public</a:t>
            </a:r>
          </a:p>
        </p:txBody>
      </p:sp>
      <p:sp>
        <p:nvSpPr>
          <p:cNvPr id="5" name="Slide Number Placeholder 4"/>
          <p:cNvSpPr>
            <a:spLocks noGrp="1"/>
          </p:cNvSpPr>
          <p:nvPr>
            <p:ph type="sldNum" sz="quarter" idx="12"/>
          </p:nvPr>
        </p:nvSpPr>
        <p:spPr/>
        <p:txBody>
          <a:bodyPr/>
          <a:lstStyle/>
          <a:p>
            <a:fld id="{FCFB7E3C-6220-8942-988C-3F6E25750AD7}" type="slidenum">
              <a:rPr lang="en-US" smtClean="0"/>
              <a:t>30</a:t>
            </a:fld>
            <a:endParaRPr lang="en-US" dirty="0"/>
          </a:p>
        </p:txBody>
      </p:sp>
      <p:cxnSp>
        <p:nvCxnSpPr>
          <p:cNvPr id="7" name="Straight Arrow Connector 6"/>
          <p:cNvCxnSpPr/>
          <p:nvPr/>
        </p:nvCxnSpPr>
        <p:spPr>
          <a:xfrm flipV="1">
            <a:off x="3735092" y="1735810"/>
            <a:ext cx="0" cy="266570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4480301" y="1735810"/>
            <a:ext cx="0" cy="2727702"/>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379922" y="1368582"/>
            <a:ext cx="1022888" cy="369332"/>
          </a:xfrm>
          <a:prstGeom prst="rect">
            <a:avLst/>
          </a:prstGeom>
          <a:noFill/>
        </p:spPr>
        <p:txBody>
          <a:bodyPr wrap="square" rtlCol="0">
            <a:spAutoFit/>
          </a:bodyPr>
          <a:lstStyle/>
          <a:p>
            <a:r>
              <a:rPr lang="en-US" dirty="0"/>
              <a:t>Write</a:t>
            </a:r>
          </a:p>
        </p:txBody>
      </p:sp>
      <p:sp>
        <p:nvSpPr>
          <p:cNvPr id="11" name="TextBox 10"/>
          <p:cNvSpPr txBox="1"/>
          <p:nvPr/>
        </p:nvSpPr>
        <p:spPr>
          <a:xfrm>
            <a:off x="4127750" y="4481057"/>
            <a:ext cx="736099" cy="369332"/>
          </a:xfrm>
          <a:prstGeom prst="rect">
            <a:avLst/>
          </a:prstGeom>
          <a:noFill/>
        </p:spPr>
        <p:txBody>
          <a:bodyPr wrap="none" rtlCol="0">
            <a:spAutoFit/>
          </a:bodyPr>
          <a:lstStyle/>
          <a:p>
            <a:r>
              <a:rPr lang="en-US"/>
              <a:t>Read</a:t>
            </a:r>
          </a:p>
        </p:txBody>
      </p:sp>
    </p:spTree>
    <p:extLst>
      <p:ext uri="{BB962C8B-B14F-4D97-AF65-F5344CB8AC3E}">
        <p14:creationId xmlns:p14="http://schemas.microsoft.com/office/powerpoint/2010/main" val="19179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Categories</a:t>
            </a:r>
          </a:p>
        </p:txBody>
      </p:sp>
      <p:sp>
        <p:nvSpPr>
          <p:cNvPr id="3" name="Content Placeholder 2"/>
          <p:cNvSpPr>
            <a:spLocks noGrp="1"/>
          </p:cNvSpPr>
          <p:nvPr>
            <p:ph idx="1"/>
          </p:nvPr>
        </p:nvSpPr>
        <p:spPr/>
        <p:txBody>
          <a:bodyPr/>
          <a:lstStyle/>
          <a:p>
            <a:r>
              <a:rPr lang="en-US" dirty="0"/>
              <a:t>Security levels are </a:t>
            </a:r>
            <a:r>
              <a:rPr lang="en-US"/>
              <a:t>too coarse-grained</a:t>
            </a:r>
            <a:endParaRPr lang="en-US" dirty="0"/>
          </a:p>
          <a:p>
            <a:r>
              <a:rPr lang="en-US" dirty="0"/>
              <a:t>Categories</a:t>
            </a:r>
          </a:p>
          <a:p>
            <a:pPr lvl="1"/>
            <a:r>
              <a:rPr lang="en-US" dirty="0"/>
              <a:t>NUC</a:t>
            </a:r>
          </a:p>
          <a:p>
            <a:pPr lvl="1"/>
            <a:r>
              <a:rPr lang="en-US" dirty="0"/>
              <a:t>NATO</a:t>
            </a:r>
          </a:p>
          <a:p>
            <a:pPr lvl="1"/>
            <a:r>
              <a:rPr lang="en-US" dirty="0"/>
              <a:t>ACE</a:t>
            </a:r>
          </a:p>
          <a:p>
            <a:r>
              <a:rPr lang="en-US" dirty="0"/>
              <a:t>Need-to-know basis for assigning categories to subjects</a:t>
            </a:r>
          </a:p>
          <a:p>
            <a:r>
              <a:rPr lang="en-US" dirty="0"/>
              <a:t>How to define the security policy now?</a:t>
            </a:r>
          </a:p>
        </p:txBody>
      </p:sp>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Tree>
    <p:extLst>
      <p:ext uri="{BB962C8B-B14F-4D97-AF65-F5344CB8AC3E}">
        <p14:creationId xmlns:p14="http://schemas.microsoft.com/office/powerpoint/2010/main" val="99703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sp>
        <p:nvSpPr>
          <p:cNvPr id="3" name="Content Placeholder 2"/>
          <p:cNvSpPr>
            <a:spLocks noGrp="1"/>
          </p:cNvSpPr>
          <p:nvPr>
            <p:ph idx="1"/>
          </p:nvPr>
        </p:nvSpPr>
        <p:spPr/>
        <p:txBody>
          <a:bodyPr/>
          <a:lstStyle/>
          <a:p>
            <a:r>
              <a:rPr lang="en-US" dirty="0"/>
              <a:t>A subject’s security level and object’s security level is now (L, C), where L is the level and C is the set of categories</a:t>
            </a:r>
          </a:p>
          <a:p>
            <a:r>
              <a:rPr lang="en-US" dirty="0"/>
              <a:t>How to compare subject S</a:t>
            </a:r>
            <a:r>
              <a:rPr lang="en-US" baseline="-25000" dirty="0"/>
              <a:t>1</a:t>
            </a:r>
            <a:r>
              <a:rPr lang="en-US" dirty="0"/>
              <a:t> with object O</a:t>
            </a:r>
            <a:r>
              <a:rPr lang="en-US" baseline="-25000" dirty="0"/>
              <a:t>1</a:t>
            </a:r>
            <a:r>
              <a:rPr lang="en-US" dirty="0"/>
              <a:t> for access?</a:t>
            </a:r>
          </a:p>
        </p:txBody>
      </p:sp>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Tree>
    <p:extLst>
      <p:ext uri="{BB962C8B-B14F-4D97-AF65-F5344CB8AC3E}">
        <p14:creationId xmlns:p14="http://schemas.microsoft.com/office/powerpoint/2010/main" val="163031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17" y="-321513"/>
            <a:ext cx="8229600" cy="1143000"/>
          </a:xfrm>
        </p:spPr>
        <p:txBody>
          <a:bodyPr/>
          <a:lstStyle/>
          <a:p>
            <a:r>
              <a:rPr lang="en-US" dirty="0"/>
              <a:t>Lattice</a:t>
            </a:r>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
        <p:nvSpPr>
          <p:cNvPr id="5" name="Oval 4"/>
          <p:cNvSpPr/>
          <p:nvPr/>
        </p:nvSpPr>
        <p:spPr>
          <a:xfrm>
            <a:off x="3626603" y="80135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NATO, ACE}</a:t>
            </a:r>
          </a:p>
        </p:txBody>
      </p:sp>
      <p:sp>
        <p:nvSpPr>
          <p:cNvPr id="7" name="Oval 6"/>
          <p:cNvSpPr/>
          <p:nvPr/>
        </p:nvSpPr>
        <p:spPr>
          <a:xfrm>
            <a:off x="3626603" y="5340757"/>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8" name="Oval 7"/>
          <p:cNvSpPr/>
          <p:nvPr/>
        </p:nvSpPr>
        <p:spPr>
          <a:xfrm>
            <a:off x="741335"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a:t>
            </a:r>
          </a:p>
        </p:txBody>
      </p:sp>
      <p:sp>
        <p:nvSpPr>
          <p:cNvPr id="9" name="Oval 8"/>
          <p:cNvSpPr/>
          <p:nvPr/>
        </p:nvSpPr>
        <p:spPr>
          <a:xfrm>
            <a:off x="3626603" y="383749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{NATO}</a:t>
            </a:r>
          </a:p>
        </p:txBody>
      </p:sp>
      <p:sp>
        <p:nvSpPr>
          <p:cNvPr id="10" name="Oval 9"/>
          <p:cNvSpPr/>
          <p:nvPr/>
        </p:nvSpPr>
        <p:spPr>
          <a:xfrm>
            <a:off x="6563532"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{ACE}</a:t>
            </a:r>
          </a:p>
        </p:txBody>
      </p:sp>
      <p:sp>
        <p:nvSpPr>
          <p:cNvPr id="11" name="Oval 10"/>
          <p:cNvSpPr/>
          <p:nvPr/>
        </p:nvSpPr>
        <p:spPr>
          <a:xfrm>
            <a:off x="741335"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NATO}</a:t>
            </a:r>
          </a:p>
        </p:txBody>
      </p:sp>
      <p:sp>
        <p:nvSpPr>
          <p:cNvPr id="12" name="Oval 11"/>
          <p:cNvSpPr/>
          <p:nvPr/>
        </p:nvSpPr>
        <p:spPr>
          <a:xfrm>
            <a:off x="3626603"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ACE}</a:t>
            </a:r>
          </a:p>
        </p:txBody>
      </p:sp>
      <p:sp>
        <p:nvSpPr>
          <p:cNvPr id="13" name="Oval 12"/>
          <p:cNvSpPr/>
          <p:nvPr/>
        </p:nvSpPr>
        <p:spPr>
          <a:xfrm>
            <a:off x="6563532" y="226381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{NATO, ACE}</a:t>
            </a:r>
            <a:endParaRPr lang="en-US" dirty="0"/>
          </a:p>
        </p:txBody>
      </p:sp>
      <p:cxnSp>
        <p:nvCxnSpPr>
          <p:cNvPr id="16" name="Straight Connector 15"/>
          <p:cNvCxnSpPr>
            <a:stCxn id="7" idx="1"/>
            <a:endCxn id="8" idx="4"/>
          </p:cNvCxnSpPr>
          <p:nvPr/>
        </p:nvCxnSpPr>
        <p:spPr>
          <a:xfrm flipH="1" flipV="1">
            <a:off x="1802969" y="4863883"/>
            <a:ext cx="2134579"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7" idx="0"/>
            <a:endCxn id="9" idx="4"/>
          </p:cNvCxnSpPr>
          <p:nvPr/>
        </p:nvCxnSpPr>
        <p:spPr>
          <a:xfrm flipV="1">
            <a:off x="4688237" y="4853093"/>
            <a:ext cx="0" cy="48766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7" idx="7"/>
            <a:endCxn id="10" idx="4"/>
          </p:cNvCxnSpPr>
          <p:nvPr/>
        </p:nvCxnSpPr>
        <p:spPr>
          <a:xfrm flipV="1">
            <a:off x="5438926" y="4863883"/>
            <a:ext cx="2186240"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8" idx="0"/>
            <a:endCxn id="11" idx="4"/>
          </p:cNvCxnSpPr>
          <p:nvPr/>
        </p:nvCxnSpPr>
        <p:spPr>
          <a:xfrm flipV="1">
            <a:off x="1802969" y="3279409"/>
            <a:ext cx="0"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8" idx="0"/>
            <a:endCxn id="12" idx="4"/>
          </p:cNvCxnSpPr>
          <p:nvPr/>
        </p:nvCxnSpPr>
        <p:spPr>
          <a:xfrm flipV="1">
            <a:off x="1802969" y="3279409"/>
            <a:ext cx="2885268"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9" idx="1"/>
            <a:endCxn id="11" idx="4"/>
          </p:cNvCxnSpPr>
          <p:nvPr/>
        </p:nvCxnSpPr>
        <p:spPr>
          <a:xfrm flipH="1" flipV="1">
            <a:off x="1802969" y="3279409"/>
            <a:ext cx="2134579" cy="70681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7"/>
            <a:endCxn id="13" idx="4"/>
          </p:cNvCxnSpPr>
          <p:nvPr/>
        </p:nvCxnSpPr>
        <p:spPr>
          <a:xfrm flipV="1">
            <a:off x="5438926" y="3279408"/>
            <a:ext cx="2186240" cy="70682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0" idx="0"/>
            <a:endCxn id="13" idx="4"/>
          </p:cNvCxnSpPr>
          <p:nvPr/>
        </p:nvCxnSpPr>
        <p:spPr>
          <a:xfrm flipV="1">
            <a:off x="7625166" y="3279408"/>
            <a:ext cx="0" cy="56888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0" idx="0"/>
            <a:endCxn id="12" idx="4"/>
          </p:cNvCxnSpPr>
          <p:nvPr/>
        </p:nvCxnSpPr>
        <p:spPr>
          <a:xfrm flipH="1" flipV="1">
            <a:off x="4688237" y="3279409"/>
            <a:ext cx="2936929"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1" idx="0"/>
            <a:endCxn id="5" idx="3"/>
          </p:cNvCxnSpPr>
          <p:nvPr/>
        </p:nvCxnSpPr>
        <p:spPr>
          <a:xfrm flipV="1">
            <a:off x="1802969" y="1668218"/>
            <a:ext cx="2134579" cy="59559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2" idx="0"/>
            <a:endCxn id="5" idx="4"/>
          </p:cNvCxnSpPr>
          <p:nvPr/>
        </p:nvCxnSpPr>
        <p:spPr>
          <a:xfrm flipV="1">
            <a:off x="4688237" y="1816948"/>
            <a:ext cx="0" cy="44686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13" idx="0"/>
            <a:endCxn id="5" idx="5"/>
          </p:cNvCxnSpPr>
          <p:nvPr/>
        </p:nvCxnSpPr>
        <p:spPr>
          <a:xfrm flipH="1" flipV="1">
            <a:off x="5438926" y="1668218"/>
            <a:ext cx="2186240" cy="595595"/>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2898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Bell-</a:t>
            </a:r>
            <a:r>
              <a:rPr lang="en-US" dirty="0" err="1"/>
              <a:t>LaPadula</a:t>
            </a:r>
            <a:r>
              <a:rPr lang="en-US" dirty="0"/>
              <a:t> Model</a:t>
            </a:r>
          </a:p>
        </p:txBody>
      </p:sp>
      <p:sp>
        <p:nvSpPr>
          <p:cNvPr id="3" name="Content Placeholder 2"/>
          <p:cNvSpPr>
            <a:spLocks noGrp="1"/>
          </p:cNvSpPr>
          <p:nvPr>
            <p:ph idx="1"/>
          </p:nvPr>
        </p:nvSpPr>
        <p:spPr/>
        <p:txBody>
          <a:bodyPr/>
          <a:lstStyle/>
          <a:p>
            <a:r>
              <a:rPr lang="en-US" dirty="0"/>
              <a:t>The security level (</a:t>
            </a:r>
            <a:r>
              <a:rPr lang="en-US" i="1" dirty="0"/>
              <a:t>L, C)</a:t>
            </a:r>
            <a:r>
              <a:rPr lang="en-US" dirty="0"/>
              <a:t> </a:t>
            </a:r>
            <a:r>
              <a:rPr lang="en-US" i="1" dirty="0"/>
              <a:t>dominates</a:t>
            </a:r>
            <a:r>
              <a:rPr lang="en-US" dirty="0"/>
              <a:t> the security level (</a:t>
            </a:r>
            <a:r>
              <a:rPr lang="en-US" i="1" dirty="0"/>
              <a:t>L’, C’) </a:t>
            </a:r>
            <a:r>
              <a:rPr lang="en-US" dirty="0" err="1"/>
              <a:t>iff</a:t>
            </a:r>
            <a:r>
              <a:rPr lang="en-US" dirty="0"/>
              <a:t> </a:t>
            </a:r>
            <a:r>
              <a:rPr lang="en-US" i="1" dirty="0"/>
              <a:t>L’ ≤ L</a:t>
            </a:r>
            <a:r>
              <a:rPr lang="en-US" dirty="0"/>
              <a:t> and </a:t>
            </a:r>
            <a:r>
              <a:rPr lang="en-US" i="1" dirty="0"/>
              <a:t>C’ </a:t>
            </a:r>
            <a:r>
              <a:rPr lang="en-US" dirty="0"/>
              <a:t>⊆</a:t>
            </a:r>
            <a:r>
              <a:rPr lang="en-US" i="1" dirty="0"/>
              <a:t>C</a:t>
            </a:r>
          </a:p>
          <a:p>
            <a:r>
              <a:rPr lang="en-US" dirty="0"/>
              <a:t>Simple-Security Condition</a:t>
            </a:r>
          </a:p>
          <a:p>
            <a:pPr lvl="1"/>
            <a:r>
              <a:rPr lang="en-US" i="1" dirty="0"/>
              <a:t>S</a:t>
            </a:r>
            <a:r>
              <a:rPr lang="en-US" dirty="0"/>
              <a:t> can read </a:t>
            </a:r>
            <a:r>
              <a:rPr lang="en-US" i="1" dirty="0"/>
              <a:t>O</a:t>
            </a:r>
            <a:r>
              <a:rPr lang="en-US" dirty="0"/>
              <a:t> </a:t>
            </a:r>
            <a:r>
              <a:rPr lang="en-US" dirty="0" err="1"/>
              <a:t>iff</a:t>
            </a:r>
            <a:r>
              <a:rPr lang="en-US" dirty="0"/>
              <a:t> </a:t>
            </a:r>
            <a:r>
              <a:rPr lang="en-US" i="1" dirty="0"/>
              <a:t>S</a:t>
            </a:r>
            <a:r>
              <a:rPr lang="en-US" dirty="0"/>
              <a:t> </a:t>
            </a:r>
            <a:r>
              <a:rPr lang="en-US" i="1" dirty="0" err="1"/>
              <a:t>dom</a:t>
            </a:r>
            <a:r>
              <a:rPr lang="en-US" i="1" dirty="0"/>
              <a:t> O</a:t>
            </a:r>
          </a:p>
          <a:p>
            <a:r>
              <a:rPr lang="en-US" dirty="0"/>
              <a:t>*-Property</a:t>
            </a:r>
          </a:p>
          <a:p>
            <a:pPr lvl="1"/>
            <a:r>
              <a:rPr lang="en-US" i="1" dirty="0"/>
              <a:t>S</a:t>
            </a:r>
            <a:r>
              <a:rPr lang="en-US" dirty="0"/>
              <a:t> can write to </a:t>
            </a:r>
            <a:r>
              <a:rPr lang="en-US" i="1" dirty="0"/>
              <a:t>O</a:t>
            </a:r>
            <a:r>
              <a:rPr lang="en-US" dirty="0"/>
              <a:t> </a:t>
            </a:r>
            <a:r>
              <a:rPr lang="en-US" dirty="0" err="1"/>
              <a:t>iff</a:t>
            </a:r>
            <a:r>
              <a:rPr lang="en-US" dirty="0"/>
              <a:t> </a:t>
            </a:r>
            <a:r>
              <a:rPr lang="en-US" i="1" dirty="0"/>
              <a:t>O</a:t>
            </a:r>
            <a:r>
              <a:rPr lang="en-US" dirty="0"/>
              <a:t> </a:t>
            </a:r>
            <a:r>
              <a:rPr lang="en-US" dirty="0" err="1"/>
              <a:t>d</a:t>
            </a:r>
            <a:r>
              <a:rPr lang="en-US" i="1" dirty="0" err="1"/>
              <a:t>om</a:t>
            </a:r>
            <a:r>
              <a:rPr lang="en-US" dirty="0"/>
              <a:t> </a:t>
            </a:r>
            <a:r>
              <a:rPr lang="en-US" i="1" dirty="0"/>
              <a:t>S</a:t>
            </a:r>
          </a:p>
          <a:p>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Tree>
    <p:extLst>
      <p:ext uri="{BB962C8B-B14F-4D97-AF65-F5344CB8AC3E}">
        <p14:creationId xmlns:p14="http://schemas.microsoft.com/office/powerpoint/2010/main" val="83838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fontScale="77500" lnSpcReduction="20000"/>
          </a:bodyPr>
          <a:lstStyle/>
          <a:p>
            <a:r>
              <a:rPr lang="en-US" dirty="0"/>
              <a:t>A has TS, {ACE}</a:t>
            </a:r>
          </a:p>
          <a:p>
            <a:r>
              <a:rPr lang="en-US" dirty="0"/>
              <a:t>B has S, {NATO, ACE}</a:t>
            </a:r>
          </a:p>
          <a:p>
            <a:r>
              <a:rPr lang="en-US" dirty="0"/>
              <a:t>Can A</a:t>
            </a:r>
          </a:p>
          <a:p>
            <a:pPr lvl="1"/>
            <a:r>
              <a:rPr lang="en-US" dirty="0"/>
              <a:t>Read TS, {}</a:t>
            </a:r>
          </a:p>
          <a:p>
            <a:pPr lvl="1"/>
            <a:r>
              <a:rPr lang="en-US" dirty="0"/>
              <a:t>Write S, {ACE}</a:t>
            </a:r>
          </a:p>
          <a:p>
            <a:pPr lvl="1"/>
            <a:r>
              <a:rPr lang="en-US" dirty="0"/>
              <a:t>Read TS, {NATO, ACE}</a:t>
            </a:r>
          </a:p>
          <a:p>
            <a:pPr lvl="1"/>
            <a:r>
              <a:rPr lang="en-US" dirty="0"/>
              <a:t>Write TS, {ACE, NATO}</a:t>
            </a:r>
          </a:p>
          <a:p>
            <a:r>
              <a:rPr lang="en-US" dirty="0"/>
              <a:t>Can B</a:t>
            </a:r>
          </a:p>
          <a:p>
            <a:pPr lvl="1"/>
            <a:r>
              <a:rPr lang="en-US" dirty="0"/>
              <a:t>Write S, {NATO}</a:t>
            </a:r>
          </a:p>
          <a:p>
            <a:pPr lvl="1"/>
            <a:r>
              <a:rPr lang="en-US" dirty="0"/>
              <a:t>Read TS, {NATO, ACE}</a:t>
            </a:r>
          </a:p>
          <a:p>
            <a:pPr lvl="1"/>
            <a:r>
              <a:rPr lang="en-US" dirty="0"/>
              <a:t>Read S, {ACE, NUC}</a:t>
            </a:r>
          </a:p>
          <a:p>
            <a:pPr lvl="1"/>
            <a:r>
              <a:rPr lang="en-US" dirty="0"/>
              <a:t>Write U, {}</a:t>
            </a:r>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Tree>
    <p:extLst>
      <p:ext uri="{BB962C8B-B14F-4D97-AF65-F5344CB8AC3E}">
        <p14:creationId xmlns:p14="http://schemas.microsoft.com/office/powerpoint/2010/main" val="166393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Access Control</a:t>
            </a:r>
          </a:p>
        </p:txBody>
      </p:sp>
      <p:sp>
        <p:nvSpPr>
          <p:cNvPr id="3" name="Content Placeholder 2"/>
          <p:cNvSpPr>
            <a:spLocks noGrp="1"/>
          </p:cNvSpPr>
          <p:nvPr>
            <p:ph idx="1"/>
          </p:nvPr>
        </p:nvSpPr>
        <p:spPr/>
        <p:txBody>
          <a:bodyPr>
            <a:normAutofit lnSpcReduction="10000"/>
          </a:bodyPr>
          <a:lstStyle/>
          <a:p>
            <a:r>
              <a:rPr lang="en-US" dirty="0"/>
              <a:t>Role Based Access Control (RBAC)</a:t>
            </a:r>
          </a:p>
          <a:p>
            <a:pPr lvl="1"/>
            <a:r>
              <a:rPr lang="en-US" dirty="0"/>
              <a:t>User’s permissions are determined by the user’s role</a:t>
            </a:r>
          </a:p>
          <a:p>
            <a:pPr lvl="2"/>
            <a:r>
              <a:rPr lang="en-US" dirty="0"/>
              <a:t>Rather than identity (DAC) or clearance (MAC)</a:t>
            </a:r>
          </a:p>
          <a:p>
            <a:pPr lvl="1"/>
            <a:r>
              <a:rPr lang="en-US" dirty="0"/>
              <a:t>More natural expression of business logic</a:t>
            </a:r>
          </a:p>
          <a:p>
            <a:r>
              <a:rPr lang="en-US" dirty="0"/>
              <a:t>Attribute Based Access Control (ABAC)</a:t>
            </a:r>
          </a:p>
          <a:p>
            <a:pPr lvl="1"/>
            <a:r>
              <a:rPr lang="en-US" dirty="0"/>
              <a:t>Users have attributes (age, ID number, group membership, etc.)</a:t>
            </a:r>
          </a:p>
          <a:p>
            <a:pPr lvl="1"/>
            <a:r>
              <a:rPr lang="en-US" dirty="0"/>
              <a:t>Policy is a complex Boolean expression on the attributes</a:t>
            </a:r>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Tree>
    <p:extLst>
      <p:ext uri="{BB962C8B-B14F-4D97-AF65-F5344CB8AC3E}">
        <p14:creationId xmlns:p14="http://schemas.microsoft.com/office/powerpoint/2010/main" val="178340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in Access Control</a:t>
            </a:r>
          </a:p>
        </p:txBody>
      </p:sp>
      <p:sp>
        <p:nvSpPr>
          <p:cNvPr id="3" name="Content Placeholder 2"/>
          <p:cNvSpPr>
            <a:spLocks noGrp="1"/>
          </p:cNvSpPr>
          <p:nvPr>
            <p:ph idx="1"/>
          </p:nvPr>
        </p:nvSpPr>
        <p:spPr/>
        <p:txBody>
          <a:bodyPr/>
          <a:lstStyle/>
          <a:p>
            <a:r>
              <a:rPr lang="en-US" dirty="0"/>
              <a:t>Usability</a:t>
            </a:r>
          </a:p>
          <a:p>
            <a:r>
              <a:rPr lang="en-US" dirty="0"/>
              <a:t>Flexibility</a:t>
            </a:r>
          </a:p>
          <a:p>
            <a:r>
              <a:rPr lang="en-US" dirty="0"/>
              <a:t>Expressiveness</a:t>
            </a:r>
          </a:p>
          <a:p>
            <a:r>
              <a:rPr lang="en-US" dirty="0"/>
              <a:t>Federation</a:t>
            </a:r>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214670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 Trust, and Risk</a:t>
            </a:r>
          </a:p>
        </p:txBody>
      </p:sp>
      <p:sp>
        <p:nvSpPr>
          <p:cNvPr id="3" name="Content Placeholder 2"/>
          <p:cNvSpPr>
            <a:spLocks noGrp="1"/>
          </p:cNvSpPr>
          <p:nvPr>
            <p:ph idx="1"/>
          </p:nvPr>
        </p:nvSpPr>
        <p:spPr/>
        <p:txBody>
          <a:bodyPr/>
          <a:lstStyle/>
          <a:p>
            <a:r>
              <a:rPr lang="en-US" dirty="0"/>
              <a:t>Need to manage</a:t>
            </a:r>
          </a:p>
          <a:p>
            <a:pPr lvl="1"/>
            <a:r>
              <a:rPr lang="en-US" dirty="0"/>
              <a:t>Authorization</a:t>
            </a:r>
          </a:p>
          <a:p>
            <a:pPr lvl="1"/>
            <a:r>
              <a:rPr lang="en-US" dirty="0"/>
              <a:t>Trust</a:t>
            </a:r>
          </a:p>
          <a:p>
            <a:r>
              <a:rPr lang="en-US" dirty="0"/>
              <a:t>To manage risk</a:t>
            </a:r>
          </a:p>
          <a:p>
            <a:pPr lvl="1"/>
            <a:r>
              <a:rPr lang="en-US" dirty="0"/>
              <a:t>Can you eliminate risk?</a:t>
            </a:r>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166566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 vs. Access Control</a:t>
            </a:r>
          </a:p>
        </p:txBody>
      </p:sp>
      <p:sp>
        <p:nvSpPr>
          <p:cNvPr id="3" name="Content Placeholder 2"/>
          <p:cNvSpPr>
            <a:spLocks noGrp="1"/>
          </p:cNvSpPr>
          <p:nvPr>
            <p:ph idx="1"/>
          </p:nvPr>
        </p:nvSpPr>
        <p:spPr/>
        <p:txBody>
          <a:bodyPr/>
          <a:lstStyle/>
          <a:p>
            <a:r>
              <a:rPr lang="en-US" dirty="0"/>
              <a:t>Authorization is the policy</a:t>
            </a:r>
          </a:p>
          <a:p>
            <a:r>
              <a:rPr lang="en-US" dirty="0"/>
              <a:t>Access Control is the mechanism</a:t>
            </a:r>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32120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Access Control</a:t>
            </a:r>
          </a:p>
        </p:txBody>
      </p:sp>
      <p:sp>
        <p:nvSpPr>
          <p:cNvPr id="3" name="Content Placeholder 2"/>
          <p:cNvSpPr>
            <a:spLocks noGrp="1"/>
          </p:cNvSpPr>
          <p:nvPr>
            <p:ph idx="1"/>
          </p:nvPr>
        </p:nvSpPr>
        <p:spPr/>
        <p:txBody>
          <a:bodyPr/>
          <a:lstStyle/>
          <a:p>
            <a:r>
              <a:rPr lang="en-US" dirty="0"/>
              <a:t>Subjects S</a:t>
            </a:r>
          </a:p>
          <a:p>
            <a:pPr lvl="1"/>
            <a:r>
              <a:rPr lang="en-US" dirty="0"/>
              <a:t>Things in the system that can act</a:t>
            </a:r>
          </a:p>
          <a:p>
            <a:r>
              <a:rPr lang="en-US" dirty="0"/>
              <a:t>Objects O</a:t>
            </a:r>
          </a:p>
          <a:p>
            <a:pPr lvl="1"/>
            <a:r>
              <a:rPr lang="en-US" dirty="0"/>
              <a:t>Assets or objects in the system (acted upon)</a:t>
            </a:r>
          </a:p>
          <a:p>
            <a:r>
              <a:rPr lang="en-US" dirty="0"/>
              <a:t>Rights R</a:t>
            </a:r>
          </a:p>
          <a:p>
            <a:pPr lvl="1"/>
            <a:r>
              <a:rPr lang="en-US" dirty="0"/>
              <a:t>What can the subject do to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174269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Matrix Model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461260"/>
              </p:ext>
            </p:extLst>
          </p:nvPr>
        </p:nvGraphicFramePr>
        <p:xfrm>
          <a:off x="457200" y="1600200"/>
          <a:ext cx="8229600" cy="1854200"/>
        </p:xfrm>
        <a:graphic>
          <a:graphicData uri="http://schemas.openxmlformats.org/drawingml/2006/table">
            <a:tbl>
              <a:tblPr firstRow="1" firstCol="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F</a:t>
                      </a:r>
                    </a:p>
                  </a:txBody>
                  <a:tcPr/>
                </a:tc>
                <a:tc>
                  <a:txBody>
                    <a:bodyPr/>
                    <a:lstStyle/>
                    <a:p>
                      <a:r>
                        <a:rPr lang="en-US" dirty="0"/>
                        <a:t>G</a:t>
                      </a:r>
                    </a:p>
                  </a:txBody>
                  <a:tcPr/>
                </a:tc>
                <a:tc>
                  <a:txBody>
                    <a:bodyPr/>
                    <a:lstStyle/>
                    <a:p>
                      <a:r>
                        <a:rPr lang="en-US" dirty="0"/>
                        <a:t>U</a:t>
                      </a:r>
                    </a:p>
                  </a:txBody>
                  <a:tcPr/>
                </a:tc>
                <a:tc>
                  <a:txBody>
                    <a:bodyPr/>
                    <a:lstStyle/>
                    <a:p>
                      <a:r>
                        <a:rPr lang="en-US" dirty="0"/>
                        <a:t>V</a:t>
                      </a:r>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U</a:t>
                      </a:r>
                    </a:p>
                  </a:txBody>
                  <a:tcPr/>
                </a:tc>
                <a:tc>
                  <a:txBody>
                    <a:bodyPr/>
                    <a:lstStyle/>
                    <a:p>
                      <a:r>
                        <a:rPr lang="en-US" i="1" dirty="0"/>
                        <a:t>r1, r2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a:t>r2</a:t>
                      </a:r>
                    </a:p>
                  </a:txBody>
                  <a:tcPr/>
                </a:tc>
                <a:tc>
                  <a:txBody>
                    <a:bodyPr/>
                    <a:lstStyle/>
                    <a:p>
                      <a:r>
                        <a:rPr lang="en-US" i="1" dirty="0"/>
                        <a:t>r4</a:t>
                      </a:r>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V</a:t>
                      </a:r>
                    </a:p>
                  </a:txBody>
                  <a:tcPr/>
                </a:tc>
                <a:tc>
                  <a:txBody>
                    <a:bodyPr/>
                    <a:lstStyle/>
                    <a:p>
                      <a:r>
                        <a:rPr lang="en-US" i="1" dirty="0"/>
                        <a:t>r2,</a:t>
                      </a:r>
                      <a:r>
                        <a:rPr lang="en-US" i="1" baseline="0" dirty="0"/>
                        <a:t> r3</a:t>
                      </a:r>
                      <a:endParaRPr lang="en-US" i="1" dirty="0"/>
                    </a:p>
                  </a:txBody>
                  <a:tcPr/>
                </a:tc>
                <a:tc>
                  <a:txBody>
                    <a:bodyPr/>
                    <a:lstStyle/>
                    <a:p>
                      <a:endParaRPr lang="en-US" dirty="0"/>
                    </a:p>
                  </a:txBody>
                  <a:tcPr/>
                </a:tc>
                <a:tc>
                  <a:txBody>
                    <a:bodyPr/>
                    <a:lstStyle/>
                    <a:p>
                      <a:r>
                        <a:rPr lang="en-US" i="1" dirty="0"/>
                        <a:t>r5,</a:t>
                      </a:r>
                      <a:r>
                        <a:rPr lang="en-US" i="1" baseline="0" dirty="0"/>
                        <a:t> r6</a:t>
                      </a:r>
                      <a:endParaRPr lang="en-US" i="1" dirty="0"/>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spTree>
    <p:extLst>
      <p:ext uri="{BB962C8B-B14F-4D97-AF65-F5344CB8AC3E}">
        <p14:creationId xmlns:p14="http://schemas.microsoft.com/office/powerpoint/2010/main" val="198419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Simplified UNIX Model</a:t>
            </a:r>
          </a:p>
        </p:txBody>
      </p:sp>
      <p:sp>
        <p:nvSpPr>
          <p:cNvPr id="3" name="Content Placeholder 2"/>
          <p:cNvSpPr>
            <a:spLocks noGrp="1"/>
          </p:cNvSpPr>
          <p:nvPr>
            <p:ph idx="1"/>
          </p:nvPr>
        </p:nvSpPr>
        <p:spPr/>
        <p:txBody>
          <a:bodyPr/>
          <a:lstStyle/>
          <a:p>
            <a:r>
              <a:rPr lang="en-US" dirty="0"/>
              <a:t>Subjects are processes</a:t>
            </a:r>
          </a:p>
          <a:p>
            <a:pPr lvl="1"/>
            <a:r>
              <a:rPr lang="en-US" i="1" dirty="0"/>
              <a:t>p, q</a:t>
            </a:r>
          </a:p>
          <a:p>
            <a:r>
              <a:rPr lang="en-US" dirty="0"/>
              <a:t>Files are objects</a:t>
            </a:r>
          </a:p>
          <a:p>
            <a:pPr lvl="1"/>
            <a:r>
              <a:rPr lang="en-US" i="1" dirty="0"/>
              <a:t>f, g</a:t>
            </a:r>
          </a:p>
          <a:p>
            <a:r>
              <a:rPr lang="en-US" dirty="0"/>
              <a:t>Rights (read, write, execute, append, own)</a:t>
            </a:r>
          </a:p>
          <a:p>
            <a:pPr lvl="1"/>
            <a:r>
              <a:rPr lang="en-US" i="1" dirty="0"/>
              <a:t>r, w, x, a, o </a:t>
            </a:r>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Tree>
    <p:extLst>
      <p:ext uri="{BB962C8B-B14F-4D97-AF65-F5344CB8AC3E}">
        <p14:creationId xmlns:p14="http://schemas.microsoft.com/office/powerpoint/2010/main" val="12218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Matrix Model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1860846"/>
              </p:ext>
            </p:extLst>
          </p:nvPr>
        </p:nvGraphicFramePr>
        <p:xfrm>
          <a:off x="457200" y="1600200"/>
          <a:ext cx="8229600" cy="1112520"/>
        </p:xfrm>
        <a:graphic>
          <a:graphicData uri="http://schemas.openxmlformats.org/drawingml/2006/table">
            <a:tbl>
              <a:tblPr firstRow="1" firstCol="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i="1" dirty="0"/>
                        <a:t>f</a:t>
                      </a:r>
                    </a:p>
                  </a:txBody>
                  <a:tcPr/>
                </a:tc>
                <a:tc>
                  <a:txBody>
                    <a:bodyPr/>
                    <a:lstStyle/>
                    <a:p>
                      <a:r>
                        <a:rPr lang="en-US" i="1" dirty="0"/>
                        <a:t>g</a:t>
                      </a:r>
                    </a:p>
                  </a:txBody>
                  <a:tcPr/>
                </a:tc>
                <a:tc>
                  <a:txBody>
                    <a:bodyPr/>
                    <a:lstStyle/>
                    <a:p>
                      <a:r>
                        <a:rPr lang="en-US" i="1" dirty="0"/>
                        <a:t>p</a:t>
                      </a:r>
                    </a:p>
                  </a:txBody>
                  <a:tcPr/>
                </a:tc>
                <a:tc>
                  <a:txBody>
                    <a:bodyPr/>
                    <a:lstStyle/>
                    <a:p>
                      <a:r>
                        <a:rPr lang="en-US" i="1" dirty="0"/>
                        <a:t>q</a:t>
                      </a:r>
                    </a:p>
                  </a:txBody>
                  <a:tcPr/>
                </a:tc>
                <a:extLst>
                  <a:ext uri="{0D108BD9-81ED-4DB2-BD59-A6C34878D82A}">
                    <a16:rowId xmlns:a16="http://schemas.microsoft.com/office/drawing/2014/main" val="10000"/>
                  </a:ext>
                </a:extLst>
              </a:tr>
              <a:tr h="370840">
                <a:tc>
                  <a:txBody>
                    <a:bodyPr/>
                    <a:lstStyle/>
                    <a:p>
                      <a:r>
                        <a:rPr lang="en-US" i="1" dirty="0"/>
                        <a:t>p</a:t>
                      </a:r>
                    </a:p>
                  </a:txBody>
                  <a:tcPr/>
                </a:tc>
                <a:tc>
                  <a:txBody>
                    <a:bodyPr/>
                    <a:lstStyle/>
                    <a:p>
                      <a:r>
                        <a:rPr lang="en-US" dirty="0" err="1"/>
                        <a:t>rwo</a:t>
                      </a:r>
                      <a:endParaRPr lang="en-US" dirty="0"/>
                    </a:p>
                  </a:txBody>
                  <a:tcPr/>
                </a:tc>
                <a:tc>
                  <a:txBody>
                    <a:bodyPr/>
                    <a:lstStyle/>
                    <a:p>
                      <a:r>
                        <a:rPr lang="en-US" dirty="0"/>
                        <a:t>r</a:t>
                      </a:r>
                    </a:p>
                  </a:txBody>
                  <a:tcPr/>
                </a:tc>
                <a:tc>
                  <a:txBody>
                    <a:bodyPr/>
                    <a:lstStyle/>
                    <a:p>
                      <a:r>
                        <a:rPr lang="en-US" dirty="0" err="1"/>
                        <a:t>rwxo</a:t>
                      </a:r>
                      <a:endParaRPr lang="en-US" dirty="0"/>
                    </a:p>
                  </a:txBody>
                  <a:tcPr/>
                </a:tc>
                <a:tc>
                  <a:txBody>
                    <a:bodyPr/>
                    <a:lstStyle/>
                    <a:p>
                      <a:r>
                        <a:rPr lang="en-US" dirty="0"/>
                        <a:t>w</a:t>
                      </a:r>
                    </a:p>
                  </a:txBody>
                  <a:tcPr/>
                </a:tc>
                <a:extLst>
                  <a:ext uri="{0D108BD9-81ED-4DB2-BD59-A6C34878D82A}">
                    <a16:rowId xmlns:a16="http://schemas.microsoft.com/office/drawing/2014/main" val="10001"/>
                  </a:ext>
                </a:extLst>
              </a:tr>
              <a:tr h="370840">
                <a:tc>
                  <a:txBody>
                    <a:bodyPr/>
                    <a:lstStyle/>
                    <a:p>
                      <a:r>
                        <a:rPr lang="en-US" i="1" dirty="0"/>
                        <a:t>q</a:t>
                      </a:r>
                    </a:p>
                  </a:txBody>
                  <a:tcPr/>
                </a:tc>
                <a:tc>
                  <a:txBody>
                    <a:bodyPr/>
                    <a:lstStyle/>
                    <a:p>
                      <a:r>
                        <a:rPr lang="en-US" dirty="0"/>
                        <a:t>a</a:t>
                      </a:r>
                    </a:p>
                  </a:txBody>
                  <a:tcPr/>
                </a:tc>
                <a:tc>
                  <a:txBody>
                    <a:bodyPr/>
                    <a:lstStyle/>
                    <a:p>
                      <a:r>
                        <a:rPr lang="en-US" dirty="0" err="1"/>
                        <a:t>ro</a:t>
                      </a:r>
                      <a:endParaRPr lang="en-US" dirty="0"/>
                    </a:p>
                  </a:txBody>
                  <a:tcPr/>
                </a:tc>
                <a:tc>
                  <a:txBody>
                    <a:bodyPr/>
                    <a:lstStyle/>
                    <a:p>
                      <a:r>
                        <a:rPr lang="en-US" dirty="0"/>
                        <a:t>r</a:t>
                      </a:r>
                    </a:p>
                  </a:txBody>
                  <a:tcPr/>
                </a:tc>
                <a:tc>
                  <a:txBody>
                    <a:bodyPr/>
                    <a:lstStyle/>
                    <a:p>
                      <a:r>
                        <a:rPr lang="en-US" dirty="0" err="1"/>
                        <a:t>rwxo</a:t>
                      </a:r>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7745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133836</TotalTime>
  <Words>1265</Words>
  <Application>Microsoft Macintosh PowerPoint</Application>
  <PresentationFormat>On-screen Show (4:3)</PresentationFormat>
  <Paragraphs>334</Paragraphs>
  <Slides>37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ＭＳ Ｐゴシック</vt:lpstr>
      <vt:lpstr>Arial</vt:lpstr>
      <vt:lpstr>Calibri</vt:lpstr>
      <vt:lpstr>Mangal</vt:lpstr>
      <vt:lpstr>adam_seclab_theme</vt:lpstr>
      <vt:lpstr>Access Control</vt:lpstr>
      <vt:lpstr>Example</vt:lpstr>
      <vt:lpstr>Authorization</vt:lpstr>
      <vt:lpstr>Authorization, Trust, and Risk</vt:lpstr>
      <vt:lpstr>Authorization vs. Access Control</vt:lpstr>
      <vt:lpstr>Modeling Access Control</vt:lpstr>
      <vt:lpstr>Access Matrix Model</vt:lpstr>
      <vt:lpstr>Simplified UNIX Model</vt:lpstr>
      <vt:lpstr>Access Control Matrix Model</vt:lpstr>
      <vt:lpstr>Access Control Matrix</vt:lpstr>
      <vt:lpstr>Implementation</vt:lpstr>
      <vt:lpstr>Access Control Lists (ACLs)</vt:lpstr>
      <vt:lpstr>Capability Lists</vt:lpstr>
      <vt:lpstr>Relation</vt:lpstr>
      <vt:lpstr>ACL vs. Capability</vt:lpstr>
      <vt:lpstr>ACL vs. Capability</vt:lpstr>
      <vt:lpstr>ACL vs. Capability</vt:lpstr>
      <vt:lpstr>ACL vs. Capability</vt:lpstr>
      <vt:lpstr>Capability Lists: Granting Access</vt:lpstr>
      <vt:lpstr>UNIX ACL</vt:lpstr>
      <vt:lpstr>Other Access Control Ideas</vt:lpstr>
      <vt:lpstr>Types of Access Control</vt:lpstr>
      <vt:lpstr>Mandatory Access Control</vt:lpstr>
      <vt:lpstr>Security Levels</vt:lpstr>
      <vt:lpstr>Security Levels</vt:lpstr>
      <vt:lpstr>Examples</vt:lpstr>
      <vt:lpstr>Policy</vt:lpstr>
      <vt:lpstr>Notation</vt:lpstr>
      <vt:lpstr>Security Conditions</vt:lpstr>
      <vt:lpstr>Examples</vt:lpstr>
      <vt:lpstr>Security Categories</vt:lpstr>
      <vt:lpstr>Notation</vt:lpstr>
      <vt:lpstr>Lattice</vt:lpstr>
      <vt:lpstr>Bell-LaPadula Model</vt:lpstr>
      <vt:lpstr>Examples</vt:lpstr>
      <vt:lpstr>Other Types of Access Control</vt:lpstr>
      <vt:lpstr>Research in Access Control</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2759</cp:revision>
  <cp:lastPrinted>2011-10-05T20:20:50Z</cp:lastPrinted>
  <dcterms:created xsi:type="dcterms:W3CDTF">2011-09-20T20:28:25Z</dcterms:created>
  <dcterms:modified xsi:type="dcterms:W3CDTF">2019-09-05T16:55:35Z</dcterms:modified>
</cp:coreProperties>
</file>