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9651" autoAdjust="0"/>
  </p:normalViewPr>
  <p:slideViewPr>
    <p:cSldViewPr snapToGrid="0" snapToObjects="1">
      <p:cViewPr varScale="1">
        <p:scale>
          <a:sx n="95" d="100"/>
          <a:sy n="95" d="100"/>
        </p:scale>
        <p:origin x="192" y="93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5/3/16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5/3/16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1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8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Lambda Calculus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Spring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ID that we see in lambda calculus is called a variable</a:t>
            </a:r>
          </a:p>
          <a:p>
            <a:r>
              <a:rPr lang="en-US" dirty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ID . </a:t>
            </a:r>
            <a:r>
              <a:rPr lang="en-US" dirty="0" smtClean="0"/>
              <a:t>E is called an abstraction</a:t>
            </a:r>
          </a:p>
          <a:p>
            <a:pPr lvl="1"/>
            <a:r>
              <a:rPr lang="en-US" dirty="0" smtClean="0"/>
              <a:t>The ID is the variable of the abstraction (also </a:t>
            </a:r>
            <a:r>
              <a:rPr lang="en-US" dirty="0" err="1" smtClean="0"/>
              <a:t>metavariable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 is called the body of the abstraction</a:t>
            </a:r>
          </a:p>
          <a:p>
            <a:r>
              <a:rPr lang="en-US" dirty="0"/>
              <a:t>E → E </a:t>
            </a:r>
            <a:r>
              <a:rPr lang="en-US" dirty="0" smtClean="0"/>
              <a:t>E</a:t>
            </a:r>
          </a:p>
          <a:p>
            <a:pPr lvl="1"/>
            <a:r>
              <a:rPr lang="en-US" dirty="0" smtClean="0"/>
              <a:t>This is called an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1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defines a new anonymous function</a:t>
            </a:r>
          </a:p>
          <a:p>
            <a:pPr lvl="1"/>
            <a:r>
              <a:rPr lang="en-US" dirty="0" smtClean="0"/>
              <a:t>This is the reason why anonymous functions are called "Lambda Expressions" in Java 8 (and other languages)</a:t>
            </a:r>
          </a:p>
          <a:p>
            <a:pPr lvl="1"/>
            <a:r>
              <a:rPr lang="en-US" dirty="0" smtClean="0"/>
              <a:t>ID is the formal parameter of the function</a:t>
            </a:r>
          </a:p>
          <a:p>
            <a:pPr lvl="1"/>
            <a:r>
              <a:rPr lang="en-US" dirty="0" smtClean="0"/>
              <a:t>Body is the body of the function</a:t>
            </a:r>
          </a:p>
          <a:p>
            <a:r>
              <a:rPr lang="en-US" dirty="0"/>
              <a:t>E → </a:t>
            </a:r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function application, is similar to calling function E</a:t>
            </a:r>
            <a:r>
              <a:rPr lang="en-US" baseline="-25000" dirty="0" smtClean="0"/>
              <a:t>1</a:t>
            </a:r>
            <a:r>
              <a:rPr lang="en-US" dirty="0" smtClean="0"/>
              <a:t> and setting its formal parameter to be E</a:t>
            </a:r>
            <a:r>
              <a:rPr lang="en-US" baseline="-25000" dirty="0" smtClean="0"/>
              <a:t>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that we have the function + defined and the constant 1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+ x 1</a:t>
            </a:r>
          </a:p>
          <a:p>
            <a:pPr lvl="1"/>
            <a:r>
              <a:rPr lang="en-US" dirty="0" smtClean="0"/>
              <a:t>Represents a function that adds one to its argument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+ x 1) 2</a:t>
            </a:r>
          </a:p>
          <a:p>
            <a:pPr lvl="1"/>
            <a:r>
              <a:rPr lang="en-US" dirty="0" smtClean="0"/>
              <a:t>Represents calling the original function by supplying 2 for x and it would "reduce" to (+ 2 1) = 3</a:t>
            </a:r>
          </a:p>
          <a:p>
            <a:r>
              <a:rPr lang="en-US" dirty="0" smtClean="0"/>
              <a:t>How can + function be defined if abstractions only accept 1 parameter?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Technique to translate the evaluation of a function that takes multiple arguments into a sequence of functions that each take a single argument</a:t>
            </a:r>
          </a:p>
          <a:p>
            <a:r>
              <a:rPr lang="en-US" dirty="0" smtClean="0"/>
              <a:t>Define adding two parameters together with functions that only take one parameter: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((+ x)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((+ x) y</a:t>
            </a:r>
            <a:r>
              <a:rPr lang="en-US" dirty="0" smtClean="0"/>
              <a:t>)) 1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y . ((+ 1)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((+ x) y)) </a:t>
            </a:r>
            <a:r>
              <a:rPr lang="en-US" dirty="0" smtClean="0"/>
              <a:t>10 20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y . ((+ 10) y)) 20</a:t>
            </a:r>
          </a:p>
          <a:p>
            <a:pPr lvl="2"/>
            <a:r>
              <a:rPr lang="en-US" dirty="0" smtClean="0"/>
              <a:t>((+ 10) 20) = 30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free if it does not appear within the body of an abstraction with a </a:t>
            </a:r>
            <a:r>
              <a:rPr lang="en-US" dirty="0" err="1" smtClean="0"/>
              <a:t>metavariable</a:t>
            </a:r>
            <a:r>
              <a:rPr lang="en-US" dirty="0" smtClean="0"/>
              <a:t> of the same name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y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(+ x 1)) x?</a:t>
            </a:r>
          </a:p>
          <a:p>
            <a:r>
              <a:rPr lang="en-US" dirty="0" smtClean="0"/>
              <a:t>z free in 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</a:t>
            </a:r>
            <a:r>
              <a:rPr lang="en-US" dirty="0" err="1" smtClean="0"/>
              <a:t>λ</a:t>
            </a:r>
            <a:r>
              <a:rPr lang="en-US" dirty="0" smtClean="0"/>
              <a:t> z . z y x?</a:t>
            </a:r>
          </a:p>
          <a:p>
            <a:r>
              <a:rPr lang="en-US" dirty="0"/>
              <a:t>x</a:t>
            </a:r>
            <a:r>
              <a:rPr lang="en-US" dirty="0" smtClean="0"/>
              <a:t> free in (</a:t>
            </a:r>
            <a:r>
              <a:rPr lang="en-US" dirty="0" err="1" smtClean="0"/>
              <a:t>λ</a:t>
            </a:r>
            <a:r>
              <a:rPr lang="en-US" dirty="0" smtClean="0"/>
              <a:t> x . z foo) (</a:t>
            </a:r>
            <a:r>
              <a:rPr lang="en-US" dirty="0" err="1" smtClean="0"/>
              <a:t>λ</a:t>
            </a:r>
            <a:r>
              <a:rPr lang="en-US" dirty="0" smtClean="0"/>
              <a:t> y . y x)?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 is free in E if:</a:t>
            </a:r>
          </a:p>
          <a:p>
            <a:pPr lvl="1"/>
            <a:r>
              <a:rPr lang="en-US" dirty="0"/>
              <a:t>E = </a:t>
            </a:r>
            <a:r>
              <a:rPr lang="en-US" dirty="0" smtClean="0"/>
              <a:t>x</a:t>
            </a:r>
          </a:p>
          <a:p>
            <a:pPr lvl="1"/>
            <a:r>
              <a:rPr lang="en-US" dirty="0" smtClean="0"/>
              <a:t>E = </a:t>
            </a:r>
            <a:r>
              <a:rPr lang="en-US" dirty="0" err="1" smtClean="0"/>
              <a:t>λ</a:t>
            </a:r>
            <a:r>
              <a:rPr lang="en-US" dirty="0" smtClean="0"/>
              <a:t> y . E</a:t>
            </a:r>
            <a:r>
              <a:rPr lang="en-US" baseline="-25000" dirty="0" smtClean="0"/>
              <a:t>1</a:t>
            </a:r>
            <a:r>
              <a:rPr lang="en-US" dirty="0" smtClean="0"/>
              <a:t>, where y != x and x is free in E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free in x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x y) x ?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y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expression is a </a:t>
            </a:r>
            <a:r>
              <a:rPr lang="en-US" dirty="0" err="1" smtClean="0"/>
              <a:t>combinator</a:t>
            </a:r>
            <a:r>
              <a:rPr lang="en-US" dirty="0" smtClean="0"/>
              <a:t> if it does not have any free variables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z . </a:t>
            </a:r>
            <a:r>
              <a:rPr lang="en-US" dirty="0" err="1" smtClean="0"/>
              <a:t>λ</a:t>
            </a:r>
            <a:r>
              <a:rPr lang="en-US" dirty="0" smtClean="0"/>
              <a:t> x . x y z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variable is not free, it is bound</a:t>
            </a:r>
          </a:p>
          <a:p>
            <a:r>
              <a:rPr lang="en-US" dirty="0" smtClean="0"/>
              <a:t>Bound by what abstraction?</a:t>
            </a:r>
          </a:p>
          <a:p>
            <a:pPr lvl="1"/>
            <a:r>
              <a:rPr lang="en-US" dirty="0" smtClean="0"/>
              <a:t>What is the scope of a </a:t>
            </a:r>
            <a:r>
              <a:rPr lang="en-US" dirty="0" err="1" smtClean="0"/>
              <a:t>metavariable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an occurrence of x is free in E, then it is bound by </a:t>
            </a:r>
            <a:r>
              <a:rPr lang="en-US" dirty="0" err="1" smtClean="0"/>
              <a:t>λ</a:t>
            </a:r>
            <a:r>
              <a:rPr lang="en-US" dirty="0" smtClean="0"/>
              <a:t> x . in </a:t>
            </a:r>
            <a:r>
              <a:rPr lang="en-US" dirty="0" err="1" smtClean="0"/>
              <a:t>λ</a:t>
            </a:r>
            <a:r>
              <a:rPr lang="en-US" dirty="0" smtClean="0"/>
              <a:t> x . E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E, then x is bound by the same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E</a:t>
            </a:r>
          </a:p>
          <a:p>
            <a:pPr lvl="1"/>
            <a:r>
              <a:rPr lang="en-US" dirty="0" smtClean="0"/>
              <a:t>Even if z == x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 x</a:t>
            </a:r>
          </a:p>
          <a:p>
            <a:pPr lvl="2"/>
            <a:r>
              <a:rPr lang="en-US" dirty="0" smtClean="0"/>
              <a:t>Which lambda expression binds x?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</a:t>
            </a:r>
            <a:r>
              <a:rPr lang="en-US" dirty="0" smtClean="0"/>
              <a:t>, then that occurrence in E</a:t>
            </a:r>
            <a:r>
              <a:rPr lang="en-US" baseline="-25000" dirty="0" smtClean="0"/>
              <a:t>1</a:t>
            </a:r>
            <a:r>
              <a:rPr lang="en-US" dirty="0" smtClean="0"/>
              <a:t> is tied by the same abstraction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 and E</a:t>
            </a:r>
            <a:r>
              <a:rPr lang="en-US" baseline="-25000" dirty="0" smtClean="0"/>
              <a:t>2</a:t>
            </a:r>
            <a:r>
              <a:rPr lang="en-US" dirty="0" smtClean="0"/>
              <a:t> E</a:t>
            </a:r>
            <a:r>
              <a:rPr lang="en-US" baseline="-25000" dirty="0" smtClean="0"/>
              <a:t>1</a:t>
            </a:r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Calculus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Language to express function application</a:t>
            </a:r>
          </a:p>
          <a:p>
            <a:pPr lvl="1"/>
            <a:r>
              <a:rPr lang="en-US" dirty="0" smtClean="0"/>
              <a:t>Ability to define anonymous functions</a:t>
            </a:r>
          </a:p>
          <a:p>
            <a:pPr lvl="1"/>
            <a:r>
              <a:rPr lang="en-US" dirty="0" smtClean="0"/>
              <a:t>Ability to "apply" functions</a:t>
            </a:r>
          </a:p>
          <a:p>
            <a:r>
              <a:rPr lang="en-US" dirty="0" smtClean="0"/>
              <a:t>Functional programming derives from lambda calculus</a:t>
            </a:r>
          </a:p>
          <a:p>
            <a:pPr lvl="1"/>
            <a:r>
              <a:rPr lang="en-US" dirty="0" smtClean="0"/>
              <a:t>ML</a:t>
            </a:r>
          </a:p>
          <a:p>
            <a:pPr lvl="1"/>
            <a:r>
              <a:rPr lang="en-US" dirty="0" smtClean="0"/>
              <a:t>Haskell</a:t>
            </a:r>
          </a:p>
          <a:p>
            <a:pPr lvl="1"/>
            <a:r>
              <a:rPr lang="en-US" dirty="0" smtClean="0"/>
              <a:t>F#</a:t>
            </a:r>
          </a:p>
          <a:p>
            <a:pPr lvl="1"/>
            <a:r>
              <a:rPr lang="en-US" dirty="0" err="1" smtClean="0"/>
              <a:t>Clojure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6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(</a:t>
            </a:r>
            <a:r>
              <a:rPr lang="en-US" dirty="0" err="1" smtClean="0"/>
              <a:t>λ</a:t>
            </a:r>
            <a:r>
              <a:rPr lang="en-US" dirty="0" smtClean="0"/>
              <a:t> y . x y z y) x) x y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u="sng" dirty="0" smtClean="0"/>
              <a:t>z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b="1" dirty="0" smtClean="0"/>
              <a:t>x</a:t>
            </a:r>
            <a:r>
              <a:rPr lang="en-US" dirty="0" smtClean="0"/>
              <a:t>) </a:t>
            </a:r>
            <a:r>
              <a:rPr lang="en-US" u="sng" dirty="0" smtClean="0"/>
              <a:t>x</a:t>
            </a:r>
            <a:r>
              <a:rPr lang="en-US" dirty="0" smtClean="0"/>
              <a:t> </a:t>
            </a:r>
            <a:r>
              <a:rPr lang="en-US" u="sng" dirty="0" smtClean="0"/>
              <a:t>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y) (</a:t>
            </a:r>
            <a:r>
              <a:rPr lang="en-US" dirty="0" err="1" smtClean="0"/>
              <a:t>λ</a:t>
            </a:r>
            <a:r>
              <a:rPr lang="en-US" dirty="0" smtClean="0"/>
              <a:t> z . x z)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 . </a:t>
            </a:r>
            <a:r>
              <a:rPr lang="en-US" u="sng" dirty="0"/>
              <a:t>x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x </a:t>
            </a:r>
            <a:r>
              <a:rPr lang="en-US" dirty="0" err="1" smtClean="0"/>
              <a:t>λ</a:t>
            </a:r>
            <a:r>
              <a:rPr lang="en-US" dirty="0" smtClean="0"/>
              <a:t> x </a:t>
            </a:r>
            <a:r>
              <a:rPr lang="en-US" dirty="0"/>
              <a:t>. </a:t>
            </a:r>
            <a:r>
              <a:rPr lang="en-US" dirty="0" smtClean="0"/>
              <a:t>z x)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. </a:t>
            </a:r>
            <a:r>
              <a:rPr lang="en-US" u="sng" dirty="0"/>
              <a:t>z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for two functions to be equivalent?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y . y 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y = </a:t>
            </a:r>
            <a:r>
              <a:rPr lang="en-US" dirty="0" err="1" smtClean="0"/>
              <a:t>λ</a:t>
            </a:r>
            <a:r>
              <a:rPr lang="en-US" dirty="0" smtClean="0"/>
              <a:t> y . y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α-equivalence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α-equivalence is when two functions vary only by the names of the bound variables</a:t>
            </a:r>
          </a:p>
          <a:p>
            <a:r>
              <a:rPr lang="en-US" dirty="0" smtClean="0"/>
              <a:t>E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α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We need a way to rename variables in an expression</a:t>
            </a:r>
          </a:p>
          <a:p>
            <a:pPr lvl="1"/>
            <a:r>
              <a:rPr lang="en-US" dirty="0" smtClean="0"/>
              <a:t>Simple find and replace?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λ</a:t>
            </a:r>
            <a:r>
              <a:rPr lang="en-US" dirty="0" smtClean="0"/>
              <a:t> y . x y z</a:t>
            </a:r>
          </a:p>
          <a:p>
            <a:pPr lvl="2"/>
            <a:r>
              <a:rPr lang="en-US" dirty="0" smtClean="0"/>
              <a:t>Can we rename x to foo?</a:t>
            </a:r>
          </a:p>
          <a:p>
            <a:pPr lvl="2"/>
            <a:r>
              <a:rPr lang="en-US" dirty="0" smtClean="0"/>
              <a:t>Can we rename y to bar?</a:t>
            </a:r>
          </a:p>
          <a:p>
            <a:pPr lvl="2"/>
            <a:r>
              <a:rPr lang="en-US" dirty="0" smtClean="0"/>
              <a:t>Can we rename y to x?</a:t>
            </a:r>
          </a:p>
          <a:p>
            <a:pPr lvl="2"/>
            <a:r>
              <a:rPr lang="en-US" dirty="0" smtClean="0"/>
              <a:t>Can we rename x to z?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{y/x}</a:t>
            </a:r>
          </a:p>
          <a:p>
            <a:pPr lvl="1"/>
            <a:r>
              <a:rPr lang="en-US" dirty="0" smtClean="0"/>
              <a:t>x {y/x} = y</a:t>
            </a:r>
          </a:p>
          <a:p>
            <a:pPr lvl="1"/>
            <a:r>
              <a:rPr lang="en-US" dirty="0" smtClean="0"/>
              <a:t>z </a:t>
            </a:r>
            <a:r>
              <a:rPr lang="en-US" dirty="0"/>
              <a:t>{y/x} </a:t>
            </a:r>
            <a:r>
              <a:rPr lang="en-US" dirty="0" smtClean="0"/>
              <a:t>= z, if x ≠ z</a:t>
            </a:r>
          </a:p>
          <a:p>
            <a:pPr lvl="1"/>
            <a:r>
              <a:rPr lang="en-US" dirty="0" smtClean="0"/>
              <a:t>(E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{y/x} </a:t>
            </a:r>
            <a:r>
              <a:rPr lang="en-US" dirty="0" smtClean="0"/>
              <a:t>= (E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 (E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</a:t>
            </a:r>
            <a:r>
              <a:rPr lang="en-US" dirty="0"/>
              <a:t> {y/x</a:t>
            </a:r>
            <a:r>
              <a:rPr lang="en-US" dirty="0" smtClean="0"/>
              <a:t>}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E</a:t>
            </a:r>
            <a:r>
              <a:rPr lang="en-US" dirty="0"/>
              <a:t> {y/x</a:t>
            </a:r>
            <a:r>
              <a:rPr lang="en-US" dirty="0" smtClean="0"/>
              <a:t>}) 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</a:t>
            </a:r>
            <a:r>
              <a:rPr lang="en-US" dirty="0" smtClean="0"/>
              <a:t>)</a:t>
            </a:r>
            <a:r>
              <a:rPr lang="en-US" dirty="0"/>
              <a:t> {y/x}</a:t>
            </a:r>
            <a:r>
              <a:rPr lang="en-US" dirty="0" smtClean="0"/>
              <a:t>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 {y/x</a:t>
            </a:r>
            <a:r>
              <a:rPr lang="en-US" dirty="0" smtClean="0"/>
              <a:t>}), if </a:t>
            </a:r>
            <a:r>
              <a:rPr lang="en-US" dirty="0"/>
              <a:t>x ≠ z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802998"/>
            <a:ext cx="83863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Material courtesy </a:t>
            </a:r>
            <a:r>
              <a:rPr lang="en-US" sz="1100" dirty="0"/>
              <a:t>of Peter </a:t>
            </a:r>
            <a:r>
              <a:rPr lang="en-US" sz="1100" dirty="0" err="1" smtClean="0"/>
              <a:t>Selinger</a:t>
            </a:r>
            <a:endParaRPr lang="en-US" sz="1100" dirty="0" smtClean="0"/>
          </a:p>
          <a:p>
            <a:r>
              <a:rPr lang="en-US" sz="1100" dirty="0" smtClean="0"/>
              <a:t>http</a:t>
            </a:r>
            <a:r>
              <a:rPr lang="en-US" sz="1100" dirty="0"/>
              <a:t>://</a:t>
            </a:r>
            <a:r>
              <a:rPr lang="en-US" sz="1100" dirty="0" err="1"/>
              <a:t>www.mathstat.dal.ca</a:t>
            </a:r>
            <a:r>
              <a:rPr lang="en-US" sz="1100" dirty="0"/>
              <a:t>/~</a:t>
            </a:r>
            <a:r>
              <a:rPr lang="en-US" sz="1100" dirty="0" err="1"/>
              <a:t>selinger</a:t>
            </a:r>
            <a:r>
              <a:rPr lang="en-US" sz="1100" dirty="0"/>
              <a:t>/papers/</a:t>
            </a:r>
            <a:r>
              <a:rPr lang="en-US" sz="1100" dirty="0" err="1"/>
              <a:t>lambdanotes.pdf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9945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x) {foo/x}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foo </a:t>
            </a:r>
            <a:r>
              <a:rPr lang="en-US" dirty="0"/>
              <a:t>. </a:t>
            </a:r>
            <a:r>
              <a:rPr lang="en-US" dirty="0" smtClean="0"/>
              <a:t>(x) {foo/x})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foo . </a:t>
            </a:r>
            <a:r>
              <a:rPr lang="en-US" dirty="0" smtClean="0"/>
              <a:t>(foo))</a:t>
            </a:r>
          </a:p>
          <a:p>
            <a:pPr marL="342900" lvl="1" indent="-342900"/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</a:t>
            </a:r>
            <a:r>
              <a:rPr lang="en-US" dirty="0" smtClean="0"/>
              <a:t>y) {bar/x}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</a:t>
            </a:r>
            <a:r>
              <a:rPr lang="en-US" dirty="0" smtClean="0"/>
              <a:t>)</a:t>
            </a:r>
            <a:r>
              <a:rPr lang="en-US" dirty="0"/>
              <a:t> {bar/x</a:t>
            </a:r>
            <a:r>
              <a:rPr lang="en-US" dirty="0" smtClean="0"/>
              <a:t>} (x) {bar/x} (y) {</a:t>
            </a:r>
            <a:r>
              <a:rPr lang="en-US" dirty="0"/>
              <a:t>bar/x</a:t>
            </a:r>
            <a:r>
              <a:rPr lang="en-US" dirty="0" smtClean="0"/>
              <a:t>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(x) {bar/x}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</a:t>
            </a:r>
            <a:r>
              <a:rPr lang="en-US" dirty="0" smtClean="0"/>
              <a:t>bar y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bar </a:t>
            </a:r>
            <a:r>
              <a:rPr lang="en-US" dirty="0"/>
              <a:t>. </a:t>
            </a:r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y) </a:t>
            </a:r>
            <a:r>
              <a:rPr lang="en-US" dirty="0" smtClean="0"/>
              <a:t>x) </a:t>
            </a:r>
            <a:r>
              <a:rPr lang="en-US" dirty="0"/>
              <a:t>{bar/x</a:t>
            </a:r>
            <a:r>
              <a:rPr lang="en-US" dirty="0" smtClean="0"/>
              <a:t>}) bar 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</a:t>
            </a:r>
            <a:r>
              <a:rPr lang="en-US" dirty="0" smtClean="0"/>
              <a:t>(bar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</a:t>
            </a:r>
            <a:r>
              <a:rPr lang="en-US" dirty="0" smtClean="0"/>
              <a:t>)</a:t>
            </a:r>
            <a:r>
              <a:rPr lang="en-US" dirty="0"/>
              <a:t> {bar/x}</a:t>
            </a:r>
            <a:r>
              <a:rPr lang="en-US" dirty="0" smtClean="0"/>
              <a:t> bar)) </a:t>
            </a:r>
            <a:r>
              <a:rPr lang="en-US" dirty="0"/>
              <a:t>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(x </a:t>
            </a:r>
            <a:r>
              <a:rPr lang="en-US" dirty="0"/>
              <a:t>y z </a:t>
            </a:r>
            <a:r>
              <a:rPr lang="en-US" dirty="0" smtClean="0"/>
              <a:t>y)</a:t>
            </a:r>
            <a:r>
              <a:rPr lang="en-US" dirty="0"/>
              <a:t> {bar/x} </a:t>
            </a:r>
            <a:r>
              <a:rPr lang="en-US" dirty="0" smtClean="0"/>
              <a:t>) bar</a:t>
            </a:r>
            <a:r>
              <a:rPr lang="en-US" dirty="0"/>
              <a:t>)) 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(bar </a:t>
            </a:r>
            <a:r>
              <a:rPr lang="en-US" dirty="0"/>
              <a:t>y z y</a:t>
            </a:r>
            <a:r>
              <a:rPr lang="en-US" dirty="0" smtClean="0"/>
              <a:t>)) </a:t>
            </a:r>
            <a:r>
              <a:rPr lang="en-US" dirty="0"/>
              <a:t>bar)) bar y</a:t>
            </a:r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342900" lvl="1" indent="-342900"/>
            <a:endParaRPr lang="en-US" dirty="0"/>
          </a:p>
          <a:p>
            <a:pPr marL="342900" lvl="1" indent="-3429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α-equivalence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expressions E and all variables y that do not occur in E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E </a:t>
            </a:r>
            <a:r>
              <a:rPr lang="en-US" dirty="0"/>
              <a:t>=</a:t>
            </a:r>
            <a:r>
              <a:rPr lang="en-US" baseline="-25000" dirty="0" smtClean="0"/>
              <a:t>α </a:t>
            </a:r>
            <a:r>
              <a:rPr lang="en-US" dirty="0" err="1" smtClean="0"/>
              <a:t>λ</a:t>
            </a:r>
            <a:r>
              <a:rPr lang="en-US" dirty="0" smtClean="0"/>
              <a:t> y . (E {y/x})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err="1"/>
              <a:t>λ</a:t>
            </a:r>
            <a:r>
              <a:rPr lang="en-US" dirty="0"/>
              <a:t> y . y  = </a:t>
            </a:r>
            <a:r>
              <a:rPr lang="en-US" dirty="0" err="1"/>
              <a:t>λ</a:t>
            </a:r>
            <a:r>
              <a:rPr lang="en-US" dirty="0"/>
              <a:t> x . x ?</a:t>
            </a:r>
          </a:p>
          <a:p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y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</a:t>
            </a:r>
            <a:r>
              <a:rPr lang="en-US" dirty="0" smtClean="0"/>
              <a:t>y z w z) y) y x)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Renaming allows us to replace one variable name with another</a:t>
            </a:r>
          </a:p>
          <a:p>
            <a:r>
              <a:rPr lang="en-US" dirty="0" smtClean="0"/>
              <a:t>However, our goal is to reduce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+ x 1) </a:t>
            </a:r>
            <a:r>
              <a:rPr lang="en-US" dirty="0" smtClean="0"/>
              <a:t>2 to (+ 1 2), which replaces x with the expression 2</a:t>
            </a:r>
          </a:p>
          <a:p>
            <a:pPr lvl="1"/>
            <a:r>
              <a:rPr lang="en-US" dirty="0" smtClean="0"/>
              <a:t>Can we use renaming?</a:t>
            </a:r>
          </a:p>
          <a:p>
            <a:r>
              <a:rPr lang="en-US" dirty="0" smtClean="0"/>
              <a:t>We need another operator, called substitution, to replace a variable by a lambda expression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], where E and N are lambda expressions and x is a name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Seems simple, right?</a:t>
            </a:r>
          </a:p>
          <a:p>
            <a:r>
              <a:rPr lang="en-US" dirty="0" smtClean="0"/>
              <a:t>(+ x 1)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lvl="1"/>
            <a:r>
              <a:rPr lang="en-US" dirty="0" smtClean="0"/>
              <a:t>(+ 2 1)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 [x→2]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y x) [y→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x z]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(</a:t>
            </a:r>
            <a:r>
              <a:rPr lang="en-US" dirty="0" err="1"/>
              <a:t>λ</a:t>
            </a:r>
            <a:r>
              <a:rPr lang="en-US" dirty="0"/>
              <a:t> z . x z) </a:t>
            </a:r>
            <a:r>
              <a:rPr lang="en-US" dirty="0" smtClean="0"/>
              <a:t>w)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x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N</a:t>
            </a:r>
          </a:p>
          <a:p>
            <a:pPr lvl="1"/>
            <a:r>
              <a:rPr lang="en-US" dirty="0" smtClean="0"/>
              <a:t>y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y, if x ≠ y</a:t>
            </a:r>
          </a:p>
          <a:p>
            <a:pPr lvl="1"/>
            <a:r>
              <a:rPr lang="en-US" dirty="0"/>
              <a:t>(E</a:t>
            </a:r>
            <a:r>
              <a:rPr lang="en-US" baseline="-25000" dirty="0"/>
              <a:t>1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(E</a:t>
            </a:r>
            <a:r>
              <a:rPr lang="en-US" baseline="-25000" dirty="0" smtClean="0"/>
              <a:t>1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 (E</a:t>
            </a:r>
            <a:r>
              <a:rPr lang="en-US" baseline="-25000" dirty="0" smtClean="0"/>
              <a:t>2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</a:t>
            </a:r>
            <a:r>
              <a:rPr lang="en-US" dirty="0" smtClean="0"/>
              <a:t>) [</a:t>
            </a:r>
            <a:r>
              <a:rPr lang="en-US" dirty="0" err="1" smtClean="0"/>
              <a:t>x→N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E) </a:t>
            </a:r>
            <a:endParaRPr lang="en-US" dirty="0" smtClean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E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E</a:t>
            </a:r>
            <a:r>
              <a:rPr lang="en-US" dirty="0"/>
              <a:t> [</a:t>
            </a:r>
            <a:r>
              <a:rPr lang="en-US" dirty="0" err="1"/>
              <a:t>x→N</a:t>
            </a:r>
            <a:r>
              <a:rPr lang="en-US" dirty="0" smtClean="0"/>
              <a:t>]) if </a:t>
            </a:r>
            <a:r>
              <a:rPr lang="en-US" dirty="0"/>
              <a:t>x ≠ </a:t>
            </a:r>
            <a:r>
              <a:rPr lang="en-US" dirty="0" smtClean="0"/>
              <a:t>y and y is not a free variable in 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E</a:t>
            </a:r>
            <a:r>
              <a:rPr lang="en-US" dirty="0" smtClean="0"/>
              <a:t>)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y' </a:t>
            </a:r>
            <a:r>
              <a:rPr lang="en-US" dirty="0"/>
              <a:t>. </a:t>
            </a:r>
            <a:r>
              <a:rPr lang="en-US" dirty="0" smtClean="0"/>
              <a:t>E {y'/y}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]) if x ≠ </a:t>
            </a:r>
            <a:r>
              <a:rPr lang="en-US" dirty="0" smtClean="0"/>
              <a:t>y, y </a:t>
            </a:r>
            <a:r>
              <a:rPr lang="en-US" dirty="0"/>
              <a:t>is </a:t>
            </a:r>
            <a:r>
              <a:rPr lang="en-US" dirty="0" smtClean="0"/>
              <a:t>a free </a:t>
            </a:r>
            <a:r>
              <a:rPr lang="en-US" dirty="0"/>
              <a:t>variable in </a:t>
            </a:r>
            <a:r>
              <a:rPr lang="en-US" dirty="0" smtClean="0"/>
              <a:t>N, and y' is a fresh variable name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4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x) </a:t>
            </a:r>
            <a:r>
              <a:rPr lang="en-US" dirty="0" smtClean="0"/>
              <a:t>[</a:t>
            </a:r>
            <a:r>
              <a:rPr lang="en-US" dirty="0" err="1"/>
              <a:t>x</a:t>
            </a:r>
            <a:r>
              <a:rPr lang="en-US" dirty="0" err="1" smtClean="0"/>
              <a:t>→foo</a:t>
            </a:r>
            <a:r>
              <a:rPr lang="en-US" dirty="0" smtClean="0"/>
              <a:t>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pPr marL="342900" lvl="1" indent="-342900"/>
            <a:r>
              <a:rPr lang="en-US" dirty="0" smtClean="0"/>
              <a:t>(+ 1 x)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marL="742950" lvl="2" indent="-342900"/>
            <a:r>
              <a:rPr lang="en-US" dirty="0" smtClean="0"/>
              <a:t>(+</a:t>
            </a:r>
            <a:r>
              <a:rPr lang="en-US" dirty="0"/>
              <a:t>[x→2</a:t>
            </a:r>
            <a:r>
              <a:rPr lang="en-US" dirty="0" smtClean="0"/>
              <a:t>] 1</a:t>
            </a:r>
            <a:r>
              <a:rPr lang="en-US" dirty="0"/>
              <a:t>[x→2</a:t>
            </a:r>
            <a:r>
              <a:rPr lang="en-US" dirty="0" smtClean="0"/>
              <a:t>] x</a:t>
            </a:r>
            <a:r>
              <a:rPr lang="en-US" dirty="0"/>
              <a:t>[x→2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 smtClean="0"/>
              <a:t>(+ 1 2)</a:t>
            </a:r>
          </a:p>
          <a:p>
            <a:pPr marL="342900" lvl="1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 x) [</a:t>
            </a:r>
            <a:r>
              <a:rPr lang="en-US" dirty="0" err="1" smtClean="0"/>
              <a:t>y→λ</a:t>
            </a:r>
            <a:r>
              <a:rPr lang="en-US" dirty="0" smtClean="0"/>
              <a:t> z . x z]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</a:t>
            </a:r>
            <a:r>
              <a:rPr lang="en-US" dirty="0" smtClean="0"/>
              <a:t>(y x){w/x}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</a:t>
            </a:r>
            <a:r>
              <a:rPr lang="en-US" dirty="0" smtClean="0"/>
              <a:t>z])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 w)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 w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w)</a:t>
            </a:r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 smtClean="0"/>
          </a:p>
          <a:p>
            <a:pPr marL="342900" lvl="1" indent="-342900"/>
            <a:endParaRPr lang="en-US" dirty="0" smtClean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6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Frege</a:t>
            </a:r>
            <a:r>
              <a:rPr lang="en-US" dirty="0" smtClean="0"/>
              <a:t> in 1893 studied the use of functions in logic</a:t>
            </a:r>
          </a:p>
          <a:p>
            <a:r>
              <a:rPr lang="en-US" dirty="0" err="1" smtClean="0"/>
              <a:t>Schönfinkel</a:t>
            </a:r>
            <a:r>
              <a:rPr lang="en-US" dirty="0" smtClean="0"/>
              <a:t>, in the 1920s, studied how </a:t>
            </a:r>
            <a:r>
              <a:rPr lang="en-US" dirty="0" err="1" smtClean="0"/>
              <a:t>combinators</a:t>
            </a:r>
            <a:r>
              <a:rPr lang="en-US" dirty="0" smtClean="0"/>
              <a:t>, a specific type of function, could be applied to formal logic</a:t>
            </a:r>
          </a:p>
          <a:p>
            <a:r>
              <a:rPr lang="en-US" dirty="0" smtClean="0"/>
              <a:t>Church introduced lambda calculus in the 1930s</a:t>
            </a:r>
          </a:p>
          <a:p>
            <a:r>
              <a:rPr lang="en-US" dirty="0" smtClean="0"/>
              <a:t>Original system was shown to be logically inconsistent in 1935 by </a:t>
            </a:r>
            <a:r>
              <a:rPr lang="en-US" dirty="0" err="1" smtClean="0"/>
              <a:t>Kleene</a:t>
            </a:r>
            <a:r>
              <a:rPr lang="en-US" dirty="0" smtClean="0"/>
              <a:t> and Rosser</a:t>
            </a:r>
          </a:p>
          <a:p>
            <a:r>
              <a:rPr lang="en-US" dirty="0" smtClean="0"/>
              <a:t>In 1936, Church published the lambda calculus that is relevant to computation</a:t>
            </a:r>
          </a:p>
          <a:p>
            <a:r>
              <a:rPr lang="en-US" dirty="0" smtClean="0"/>
              <a:t>Refined further</a:t>
            </a:r>
          </a:p>
          <a:p>
            <a:pPr lvl="1"/>
            <a:r>
              <a:rPr lang="en-US" dirty="0" smtClean="0"/>
              <a:t>Type systems, 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2697" y="5895331"/>
            <a:ext cx="782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Adapted </a:t>
            </a:r>
            <a:r>
              <a:rPr lang="en-US" sz="1200" dirty="0"/>
              <a:t>from Jesse </a:t>
            </a:r>
            <a:r>
              <a:rPr lang="en-US" sz="1200" dirty="0" err="1" smtClean="0"/>
              <a:t>Alama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err="1"/>
              <a:t>plato.stanford.edu</a:t>
            </a:r>
            <a:r>
              <a:rPr lang="en-US" sz="1200" dirty="0"/>
              <a:t>/entries/lambda-calculus/#</a:t>
            </a:r>
            <a:r>
              <a:rPr lang="en-US" sz="1200" dirty="0" err="1"/>
              <a:t>BriHisLCal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249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(x (</a:t>
            </a:r>
            <a:r>
              <a:rPr lang="en-US" dirty="0" err="1" smtClean="0"/>
              <a:t>λ</a:t>
            </a:r>
            <a:r>
              <a:rPr lang="en-US" dirty="0" smtClean="0"/>
              <a:t> y . x y)) [</a:t>
            </a:r>
            <a:r>
              <a:rPr lang="en-US" dirty="0" err="1" smtClean="0"/>
              <a:t>x→y</a:t>
            </a:r>
            <a:r>
              <a:rPr lang="en-US" dirty="0" smtClean="0"/>
              <a:t> z]</a:t>
            </a:r>
          </a:p>
          <a:p>
            <a:pPr lvl="1"/>
            <a:r>
              <a:rPr lang="en-US" dirty="0" smtClean="0"/>
              <a:t>(x [</a:t>
            </a:r>
            <a:r>
              <a:rPr lang="en-US" dirty="0" err="1" smtClean="0"/>
              <a:t>x→y</a:t>
            </a:r>
            <a:r>
              <a:rPr lang="en-US" dirty="0" smtClean="0"/>
              <a:t> z] (</a:t>
            </a:r>
            <a:r>
              <a:rPr lang="en-US" dirty="0" err="1" smtClean="0"/>
              <a:t>λ</a:t>
            </a:r>
            <a:r>
              <a:rPr lang="en-US" dirty="0" smtClean="0"/>
              <a:t> y . x y) [</a:t>
            </a:r>
            <a:r>
              <a:rPr lang="en-US" dirty="0" err="1" smtClean="0"/>
              <a:t>x→y</a:t>
            </a:r>
            <a:r>
              <a:rPr lang="en-US" dirty="0" smtClean="0"/>
              <a:t> z])</a:t>
            </a:r>
          </a:p>
          <a:p>
            <a:pPr lvl="1"/>
            <a:r>
              <a:rPr lang="en-US" dirty="0" smtClean="0"/>
              <a:t>((y z)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y) 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y z)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q </a:t>
            </a:r>
            <a:r>
              <a:rPr lang="en-US" dirty="0"/>
              <a:t>. </a:t>
            </a:r>
            <a:r>
              <a:rPr lang="en-US" dirty="0" smtClean="0"/>
              <a:t>(x y){q/y}[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(x </a:t>
            </a:r>
            <a:r>
              <a:rPr lang="en-US" dirty="0" smtClean="0"/>
              <a:t>q)[</a:t>
            </a:r>
            <a:r>
              <a:rPr lang="en-US" dirty="0" err="1" smtClean="0"/>
              <a:t>x</a:t>
            </a:r>
            <a:r>
              <a:rPr lang="en-US" dirty="0" err="1"/>
              <a:t>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</a:t>
            </a:r>
            <a:r>
              <a:rPr lang="en-US" dirty="0" smtClean="0"/>
              <a:t>((y z) </a:t>
            </a:r>
            <a:r>
              <a:rPr lang="en-US" dirty="0"/>
              <a:t>q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Execution will be a sequence of terms, resulting from calling/invoking functions</a:t>
            </a:r>
          </a:p>
          <a:p>
            <a:r>
              <a:rPr lang="en-US" dirty="0" smtClean="0"/>
              <a:t>Each step in this sequence is called a β-reduction</a:t>
            </a:r>
          </a:p>
          <a:p>
            <a:pPr lvl="1"/>
            <a:r>
              <a:rPr lang="en-US" dirty="0" smtClean="0"/>
              <a:t>We can only β-reduce a β-</a:t>
            </a:r>
            <a:r>
              <a:rPr lang="en-US" dirty="0" err="1" smtClean="0"/>
              <a:t>redux</a:t>
            </a:r>
            <a:r>
              <a:rPr lang="en-US" dirty="0" smtClean="0"/>
              <a:t> (expressions in the application form)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</a:t>
            </a:r>
          </a:p>
          <a:p>
            <a:r>
              <a:rPr lang="en-US" dirty="0" smtClean="0"/>
              <a:t>β-reduction is defined as: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 β-reduces to 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</a:t>
            </a:r>
          </a:p>
          <a:p>
            <a:r>
              <a:rPr lang="en-US" dirty="0" smtClean="0"/>
              <a:t>β-normal form is an expression with no </a:t>
            </a:r>
            <a:r>
              <a:rPr lang="en-US" dirty="0" err="1" smtClean="0"/>
              <a:t>reduxes</a:t>
            </a:r>
            <a:endParaRPr lang="en-US" dirty="0" smtClean="0"/>
          </a:p>
          <a:p>
            <a:r>
              <a:rPr lang="en-US" dirty="0" smtClean="0"/>
              <a:t>Full β-reduction is reducing all </a:t>
            </a:r>
            <a:r>
              <a:rPr lang="en-US" dirty="0" err="1" smtClean="0"/>
              <a:t>reduxes</a:t>
            </a:r>
            <a:r>
              <a:rPr lang="en-US" dirty="0" smtClean="0"/>
              <a:t> regardless of where they appear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0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x) y </a:t>
            </a:r>
          </a:p>
          <a:p>
            <a:pPr lvl="1"/>
            <a:r>
              <a:rPr lang="en-US" dirty="0" smtClean="0"/>
              <a:t>x[</a:t>
            </a:r>
            <a:r>
              <a:rPr lang="en-US" dirty="0" err="1"/>
              <a:t>x→</a:t>
            </a:r>
            <a:r>
              <a:rPr lang="en-US" dirty="0" err="1" smtClean="0"/>
              <a:t>y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y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 (u r)</a:t>
            </a:r>
          </a:p>
          <a:p>
            <a:pPr lvl="1"/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))[</a:t>
            </a:r>
            <a:r>
              <a:rPr lang="en-US" dirty="0"/>
              <a:t>x</a:t>
            </a:r>
            <a:r>
              <a:rPr lang="en-US" dirty="0" smtClean="0"/>
              <a:t>→(u r)]</a:t>
            </a:r>
          </a:p>
          <a:p>
            <a:pPr lvl="1"/>
            <a:r>
              <a:rPr lang="en-US" dirty="0" smtClean="0"/>
              <a:t>(u r)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y) ((</a:t>
            </a:r>
            <a:r>
              <a:rPr lang="en-US" dirty="0" err="1" smtClean="0"/>
              <a:t>λ</a:t>
            </a:r>
            <a:r>
              <a:rPr lang="en-US" dirty="0" smtClean="0"/>
              <a:t> z . z z)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(z </a:t>
            </a:r>
            <a:r>
              <a:rPr lang="en-US" dirty="0"/>
              <a:t>z</a:t>
            </a:r>
            <a:r>
              <a:rPr lang="en-US" dirty="0" smtClean="0"/>
              <a:t>)[z→(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((</a:t>
            </a:r>
            <a:r>
              <a:rPr lang="en-US" dirty="0" err="1" smtClean="0"/>
              <a:t>λ</a:t>
            </a:r>
            <a:r>
              <a:rPr lang="en-US" dirty="0" smtClean="0"/>
              <a:t> w . w)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(w)[w→(</a:t>
            </a:r>
            <a:r>
              <a:rPr lang="en-US" dirty="0" err="1"/>
              <a:t>λ</a:t>
            </a:r>
            <a:r>
              <a:rPr lang="en-US" dirty="0"/>
              <a:t> 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y[x→(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x) (</a:t>
            </a:r>
            <a:r>
              <a:rPr lang="en-US" dirty="0" err="1" smtClean="0"/>
              <a:t>λ</a:t>
            </a:r>
            <a:r>
              <a:rPr lang="en-US" dirty="0" smtClean="0"/>
              <a:t> x . x x)</a:t>
            </a:r>
          </a:p>
          <a:p>
            <a:pPr lvl="1"/>
            <a:r>
              <a:rPr lang="en-US" dirty="0" smtClean="0"/>
              <a:t>(x x)[x→(</a:t>
            </a:r>
            <a:r>
              <a:rPr lang="en-US" dirty="0" err="1" smtClean="0"/>
              <a:t>λ</a:t>
            </a:r>
            <a:r>
              <a:rPr lang="en-US" dirty="0" smtClean="0"/>
              <a:t> x . x x)]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(x x)[x→(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x) (</a:t>
            </a:r>
            <a:r>
              <a:rPr lang="en-US" dirty="0" err="1"/>
              <a:t>λ</a:t>
            </a:r>
            <a:r>
              <a:rPr lang="en-US" dirty="0"/>
              <a:t> x . x x)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9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x)</a:t>
            </a:r>
          </a:p>
          <a:p>
            <a:r>
              <a:rPr lang="en-US" dirty="0" smtClean="0"/>
              <a:t>F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y)</a:t>
            </a:r>
          </a:p>
          <a:p>
            <a:r>
              <a:rPr lang="en-US" dirty="0" smtClean="0"/>
              <a:t>and = (</a:t>
            </a:r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a b F)</a:t>
            </a:r>
          </a:p>
          <a:p>
            <a:r>
              <a:rPr lang="en-US" dirty="0" smtClean="0"/>
              <a:t>and 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x)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))[a</a:t>
            </a:r>
            <a:r>
              <a:rPr lang="en-US" dirty="0"/>
              <a:t> →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</a:t>
            </a:r>
            <a:r>
              <a:rPr lang="en-US" dirty="0" smtClean="0"/>
              <a:t> </a:t>
            </a:r>
            <a:r>
              <a:rPr lang="en-US" dirty="0"/>
              <a:t>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x)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))[b→(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)[x</a:t>
            </a:r>
            <a:r>
              <a:rPr lang="en-US" dirty="0"/>
              <a:t> </a:t>
            </a:r>
            <a:r>
              <a:rPr lang="en-US" dirty="0" smtClean="0"/>
              <a:t>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))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)[y→(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</a:t>
            </a:r>
            <a:r>
              <a:rPr lang="en-US" dirty="0" smtClean="0"/>
              <a:t>F) T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F</a:t>
            </a:r>
            <a:r>
              <a:rPr lang="en-US" dirty="0" smtClean="0"/>
              <a:t>)[</a:t>
            </a:r>
            <a:r>
              <a:rPr lang="en-US" dirty="0" err="1" smtClean="0"/>
              <a:t>a→T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</a:t>
            </a:r>
            <a:r>
              <a:rPr lang="en-US" dirty="0" smtClean="0"/>
              <a:t>T </a:t>
            </a:r>
            <a:r>
              <a:rPr lang="en-US" dirty="0"/>
              <a:t>b F</a:t>
            </a:r>
            <a:r>
              <a:rPr lang="en-US" dirty="0" smtClean="0"/>
              <a:t>) F</a:t>
            </a:r>
          </a:p>
          <a:p>
            <a:r>
              <a:rPr lang="en-US" dirty="0" smtClean="0"/>
              <a:t>(T </a:t>
            </a:r>
            <a:r>
              <a:rPr lang="en-US" dirty="0"/>
              <a:t>b F</a:t>
            </a:r>
            <a:r>
              <a:rPr lang="en-US" dirty="0" smtClean="0"/>
              <a:t>)[</a:t>
            </a:r>
            <a:r>
              <a:rPr lang="en-US" dirty="0" err="1" smtClean="0"/>
              <a:t>b→F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(T F F)</a:t>
            </a:r>
          </a:p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 F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</a:t>
            </a:r>
            <a:r>
              <a:rPr lang="en-US" dirty="0" err="1" smtClean="0"/>
              <a:t>x→F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F) F</a:t>
            </a:r>
          </a:p>
          <a:p>
            <a:r>
              <a:rPr lang="en-US" dirty="0" smtClean="0"/>
              <a:t>F[</a:t>
            </a:r>
            <a:r>
              <a:rPr lang="en-US" dirty="0" err="1" smtClean="0"/>
              <a:t>y→F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</a:t>
            </a:r>
            <a:r>
              <a:rPr lang="en-US" dirty="0" smtClean="0"/>
              <a:t>F T</a:t>
            </a:r>
          </a:p>
          <a:p>
            <a:r>
              <a:rPr lang="en-US" dirty="0" smtClean="0"/>
              <a:t>F T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F </a:t>
            </a:r>
            <a:r>
              <a:rPr lang="en-US" dirty="0" smtClean="0"/>
              <a:t>F</a:t>
            </a:r>
          </a:p>
          <a:p>
            <a:r>
              <a:rPr lang="en-US" dirty="0" smtClean="0"/>
              <a:t>F F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in lambda calculus is an expression (E)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</a:t>
            </a:r>
            <a:r>
              <a:rPr lang="en-US" dirty="0"/>
              <a:t> </a:t>
            </a:r>
            <a:r>
              <a:rPr lang="en-US" dirty="0" smtClean="0"/>
              <a:t>→ ID</a:t>
            </a:r>
          </a:p>
          <a:p>
            <a:pPr marL="0" indent="0">
              <a:buNone/>
            </a:pPr>
            <a:r>
              <a:rPr lang="en-US" dirty="0" smtClean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ID . E</a:t>
            </a:r>
          </a:p>
          <a:p>
            <a:pPr marL="0" indent="0">
              <a:buNone/>
            </a:pPr>
            <a:r>
              <a:rPr lang="en-US" dirty="0" smtClean="0"/>
              <a:t>E → E E</a:t>
            </a:r>
          </a:p>
          <a:p>
            <a:pPr marL="0" indent="0">
              <a:buNone/>
            </a:pPr>
            <a:r>
              <a:rPr lang="en-US" dirty="0" smtClean="0"/>
              <a:t>E → (E)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7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T = F</a:t>
            </a:r>
          </a:p>
          <a:p>
            <a:r>
              <a:rPr lang="en-US" dirty="0" smtClean="0"/>
              <a:t>not F = T</a:t>
            </a:r>
          </a:p>
          <a:p>
            <a:r>
              <a:rPr lang="en-US" dirty="0" smtClean="0"/>
              <a:t>not =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. a F T)</a:t>
            </a:r>
          </a:p>
          <a:p>
            <a:r>
              <a:rPr lang="en-US" dirty="0" smtClean="0"/>
              <a:t>not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</a:t>
            </a:r>
            <a:r>
              <a:rPr lang="en-US" dirty="0" smtClean="0"/>
              <a:t>) T</a:t>
            </a:r>
          </a:p>
          <a:p>
            <a:pPr lvl="1"/>
            <a:r>
              <a:rPr lang="en-US" dirty="0" smtClean="0"/>
              <a:t>T F T</a:t>
            </a:r>
          </a:p>
          <a:p>
            <a:pPr lvl="1"/>
            <a:r>
              <a:rPr lang="en-US" dirty="0" smtClean="0"/>
              <a:t>F</a:t>
            </a:r>
          </a:p>
          <a:p>
            <a:r>
              <a:rPr lang="en-US" dirty="0" smtClean="0"/>
              <a:t>not F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T) </a:t>
            </a:r>
            <a:r>
              <a:rPr lang="en-US" dirty="0" smtClean="0"/>
              <a:t>F</a:t>
            </a:r>
          </a:p>
          <a:p>
            <a:pPr lvl="1"/>
            <a:r>
              <a:rPr lang="en-US" dirty="0" smtClean="0"/>
              <a:t>F F T</a:t>
            </a:r>
          </a:p>
          <a:p>
            <a:pPr lvl="1"/>
            <a:r>
              <a:rPr lang="en-US" dirty="0"/>
              <a:t>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c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c a b</a:t>
            </a:r>
          </a:p>
          <a:p>
            <a:r>
              <a:rPr lang="en-US" dirty="0" smtClean="0"/>
              <a:t>if T a b = a</a:t>
            </a:r>
          </a:p>
          <a:p>
            <a:r>
              <a:rPr lang="en-US" dirty="0" smtClean="0"/>
              <a:t>if F a b = b</a:t>
            </a:r>
          </a:p>
          <a:p>
            <a:r>
              <a:rPr lang="en-US" dirty="0" smtClean="0"/>
              <a:t>if = (</a:t>
            </a:r>
            <a:r>
              <a:rPr lang="en-US" dirty="0" err="1" smtClean="0"/>
              <a:t>λ</a:t>
            </a:r>
            <a:r>
              <a:rPr lang="en-US" dirty="0" smtClean="0"/>
              <a:t> a . a)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 a b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T a b</a:t>
            </a:r>
          </a:p>
          <a:p>
            <a:pPr lvl="1"/>
            <a:r>
              <a:rPr lang="en-US" dirty="0" smtClean="0"/>
              <a:t>T a b</a:t>
            </a:r>
          </a:p>
          <a:p>
            <a:pPr lvl="1"/>
            <a:r>
              <a:rPr lang="en-US" dirty="0" smtClean="0"/>
              <a:t>a</a:t>
            </a:r>
          </a:p>
          <a:p>
            <a:r>
              <a:rPr lang="en-US" dirty="0" smtClean="0"/>
              <a:t>if F a b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F a b</a:t>
            </a:r>
          </a:p>
          <a:p>
            <a:pPr lvl="1"/>
            <a:r>
              <a:rPr lang="en-US" dirty="0" smtClean="0"/>
              <a:t>F a b</a:t>
            </a:r>
          </a:p>
          <a:p>
            <a:pPr lvl="1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Church's Numerals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0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r>
              <a:rPr lang="en-US" dirty="0" smtClean="0"/>
              <a:t>1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x</a:t>
            </a:r>
          </a:p>
          <a:p>
            <a:r>
              <a:rPr lang="en-US" dirty="0" smtClean="0"/>
              <a:t>2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</a:t>
            </a:r>
            <a:r>
              <a:rPr lang="en-US" dirty="0" smtClean="0"/>
              <a:t>(f x)</a:t>
            </a:r>
            <a:endParaRPr lang="en-US" dirty="0" smtClean="0"/>
          </a:p>
          <a:p>
            <a:r>
              <a:rPr lang="en-US" dirty="0" smtClean="0"/>
              <a:t>3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</a:t>
            </a:r>
            <a:r>
              <a:rPr lang="en-US" dirty="0" smtClean="0"/>
              <a:t>(f (f x))</a:t>
            </a:r>
            <a:endParaRPr lang="en-US" dirty="0" smtClean="0"/>
          </a:p>
          <a:p>
            <a:r>
              <a:rPr lang="en-US" dirty="0" smtClean="0"/>
              <a:t>4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</a:t>
            </a:r>
            <a:r>
              <a:rPr lang="en-US" dirty="0" smtClean="0"/>
              <a:t>(f (f (f x)))</a:t>
            </a:r>
            <a:endParaRPr lang="en-US" dirty="0" smtClean="0"/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(f (f (f (f x))))</a:t>
            </a:r>
          </a:p>
          <a:p>
            <a:r>
              <a:rPr lang="en-US" dirty="0" smtClean="0"/>
              <a:t>4 a b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(a (a (a b)))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0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0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(0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x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0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1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(1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(f x)</a:t>
            </a:r>
            <a:endParaRPr lang="hr-HR" dirty="0" smtClean="0"/>
          </a:p>
          <a:p>
            <a:r>
              <a:rPr lang="en-US" dirty="0"/>
              <a:t>2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</a:t>
            </a:r>
            <a:r>
              <a:rPr lang="en-US" dirty="0" smtClean="0"/>
              <a:t>(f x)</a:t>
            </a:r>
            <a:endParaRPr lang="hr-HR" dirty="0" smtClean="0"/>
          </a:p>
          <a:p>
            <a:r>
              <a:rPr lang="hr-HR" dirty="0" err="1" smtClean="0"/>
              <a:t>succ</a:t>
            </a:r>
            <a:r>
              <a:rPr lang="hr-HR" dirty="0" smtClean="0"/>
              <a:t> 1 = 2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n = n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0 1 = 1</a:t>
            </a:r>
          </a:p>
          <a:p>
            <a:r>
              <a:rPr lang="en-US" dirty="0" smtClean="0"/>
              <a:t>add 1 2 = 3</a:t>
            </a:r>
          </a:p>
          <a:p>
            <a:r>
              <a:rPr lang="en-US" dirty="0" smtClean="0"/>
              <a:t>add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n f (m f x)</a:t>
            </a:r>
          </a:p>
          <a:p>
            <a:r>
              <a:rPr lang="en-US" dirty="0" smtClean="0"/>
              <a:t>add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0 </a:t>
            </a:r>
            <a:r>
              <a:rPr lang="en-US" dirty="0"/>
              <a:t>f (m f x)) </a:t>
            </a:r>
            <a:r>
              <a:rPr lang="en-US" dirty="0" smtClean="0"/>
              <a:t>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(1 </a:t>
            </a:r>
            <a:r>
              <a:rPr lang="en-US" dirty="0"/>
              <a:t>f </a:t>
            </a:r>
            <a:r>
              <a:rPr lang="en-US" dirty="0" smtClean="0"/>
              <a:t>x)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(f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f x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= 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</a:t>
            </a:r>
          </a:p>
          <a:p>
            <a:r>
              <a:rPr lang="en-US" dirty="0"/>
              <a:t>add 1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1 </a:t>
            </a:r>
            <a:r>
              <a:rPr lang="en-US" dirty="0"/>
              <a:t>f (m f x)) </a:t>
            </a:r>
            <a:r>
              <a:rPr lang="en-US" dirty="0" smtClean="0"/>
              <a:t>2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(2 </a:t>
            </a:r>
            <a:r>
              <a:rPr lang="en-US" dirty="0"/>
              <a:t>f 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(f </a:t>
            </a:r>
            <a:r>
              <a:rPr lang="en-US" dirty="0" smtClean="0"/>
              <a:t>(f </a:t>
            </a:r>
            <a:r>
              <a:rPr lang="en-US" dirty="0"/>
              <a:t>x</a:t>
            </a:r>
            <a:r>
              <a:rPr lang="en-US" dirty="0" smtClean="0"/>
              <a:t>))</a:t>
            </a:r>
            <a:endParaRPr lang="en-US" dirty="0" smtClean="0"/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(</a:t>
            </a:r>
            <a:r>
              <a:rPr lang="en-US" dirty="0" smtClean="0"/>
              <a:t>f </a:t>
            </a:r>
            <a:r>
              <a:rPr lang="en-US" dirty="0" smtClean="0"/>
              <a:t>(f (f </a:t>
            </a:r>
            <a:r>
              <a:rPr lang="en-US" dirty="0"/>
              <a:t>x</a:t>
            </a:r>
            <a:r>
              <a:rPr lang="en-US" dirty="0" smtClean="0"/>
              <a:t>)))</a:t>
            </a:r>
            <a:endParaRPr lang="en-US" dirty="0" smtClean="0"/>
          </a:p>
          <a:p>
            <a:pPr lvl="1"/>
            <a:r>
              <a:rPr lang="en-US" dirty="0"/>
              <a:t>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0 1 =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1 2 = 2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2 5 = 10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m (add n)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0) </a:t>
            </a:r>
            <a:r>
              <a:rPr lang="en-US" dirty="0"/>
              <a:t>0)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(add 0)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add 0 0</a:t>
            </a:r>
          </a:p>
          <a:p>
            <a:pPr lvl="1"/>
            <a:r>
              <a:rPr lang="en-US" dirty="0"/>
              <a:t>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1) </a:t>
            </a:r>
            <a:r>
              <a:rPr lang="en-US" dirty="0"/>
              <a:t>0)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(add </a:t>
            </a:r>
            <a:r>
              <a:rPr lang="en-US" dirty="0" smtClean="0"/>
              <a:t>1) 0</a:t>
            </a:r>
          </a:p>
          <a:p>
            <a:pPr lvl="1"/>
            <a:r>
              <a:rPr lang="en-US" dirty="0" smtClean="0"/>
              <a:t>(add 1) ((add </a:t>
            </a:r>
            <a:r>
              <a:rPr lang="en-US" dirty="0"/>
              <a:t>1) </a:t>
            </a:r>
            <a:r>
              <a:rPr lang="en-US" dirty="0" smtClean="0"/>
              <a:t>0)</a:t>
            </a:r>
          </a:p>
          <a:p>
            <a:pPr lvl="1"/>
            <a:r>
              <a:rPr lang="en-US" dirty="0" smtClean="0"/>
              <a:t>(add 1) (add 1 0)</a:t>
            </a:r>
          </a:p>
          <a:p>
            <a:pPr lvl="1"/>
            <a:r>
              <a:rPr lang="en-US" dirty="0"/>
              <a:t>(add 1) </a:t>
            </a:r>
            <a:r>
              <a:rPr lang="en-US" dirty="0" smtClean="0"/>
              <a:t>(1)</a:t>
            </a:r>
          </a:p>
          <a:p>
            <a:pPr lvl="1"/>
            <a:r>
              <a:rPr lang="en-US" dirty="0"/>
              <a:t>(add </a:t>
            </a:r>
            <a:r>
              <a:rPr lang="en-US" dirty="0" smtClean="0"/>
              <a:t>1 1)</a:t>
            </a:r>
          </a:p>
          <a:p>
            <a:pPr lvl="1"/>
            <a:r>
              <a:rPr lang="en-US" dirty="0"/>
              <a:t>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 → ID</a:t>
            </a:r>
          </a:p>
          <a:p>
            <a:pPr marL="0" indent="0">
              <a:buNone/>
            </a:pPr>
            <a:r>
              <a:rPr lang="en-US" dirty="0"/>
              <a:t>E → </a:t>
            </a:r>
            <a:r>
              <a:rPr lang="en-US" dirty="0" err="1"/>
              <a:t>λ</a:t>
            </a:r>
            <a:r>
              <a:rPr lang="en-US" dirty="0"/>
              <a:t> ID . E</a:t>
            </a:r>
          </a:p>
          <a:p>
            <a:pPr marL="0" indent="0">
              <a:buNone/>
            </a:pPr>
            <a:r>
              <a:rPr lang="en-US" dirty="0"/>
              <a:t>E → E E</a:t>
            </a:r>
          </a:p>
          <a:p>
            <a:pPr marL="0" indent="0">
              <a:buNone/>
            </a:pPr>
            <a:r>
              <a:rPr lang="en-US" dirty="0"/>
              <a:t>E → (E)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pPr marL="0" indent="0">
              <a:buNone/>
            </a:pPr>
            <a:r>
              <a:rPr lang="en-US" dirty="0" smtClean="0"/>
              <a:t>x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 err="1" smtClean="0"/>
              <a:t>λ</a:t>
            </a:r>
            <a:r>
              <a:rPr lang="en-US" dirty="0" smtClean="0"/>
              <a:t> x .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y z</a:t>
            </a:r>
          </a:p>
          <a:p>
            <a:pPr marL="0" indent="0">
              <a:buNone/>
            </a:pPr>
            <a:r>
              <a:rPr lang="en-US" dirty="0" smtClean="0"/>
              <a:t>foo </a:t>
            </a:r>
            <a:r>
              <a:rPr lang="en-US" dirty="0" err="1" smtClean="0"/>
              <a:t>λ</a:t>
            </a:r>
            <a:r>
              <a:rPr lang="en-US" dirty="0" smtClean="0"/>
              <a:t> bar . (foo (bar </a:t>
            </a:r>
            <a:r>
              <a:rPr lang="en-US" dirty="0" err="1" smtClean="0"/>
              <a:t>baz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Boolean logic</a:t>
            </a:r>
          </a:p>
          <a:p>
            <a:pPr lvl="1"/>
            <a:r>
              <a:rPr lang="en-US" dirty="0" smtClean="0"/>
              <a:t>Including true/false branches</a:t>
            </a:r>
          </a:p>
          <a:p>
            <a:r>
              <a:rPr lang="en-US" dirty="0" smtClean="0"/>
              <a:t>We have arithmetic</a:t>
            </a:r>
          </a:p>
          <a:p>
            <a:r>
              <a:rPr lang="en-US" dirty="0" smtClean="0"/>
              <a:t>What does it mean for lambda calculus to be Turing complete?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n!</a:t>
            </a:r>
          </a:p>
          <a:p>
            <a:pPr lvl="1"/>
            <a:r>
              <a:rPr lang="en-US" dirty="0" smtClean="0"/>
              <a:t>fact(0) = 1</a:t>
            </a:r>
          </a:p>
          <a:p>
            <a:pPr lvl="1"/>
            <a:r>
              <a:rPr lang="en-US" dirty="0" smtClean="0"/>
              <a:t>fact(n) = n * 	fact(n-1)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n)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return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n * fact(n-1);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(assuming that we have definitions of the </a:t>
            </a:r>
            <a:r>
              <a:rPr lang="en-US" dirty="0" err="1" smtClean="0"/>
              <a:t>iszero</a:t>
            </a:r>
            <a:r>
              <a:rPr lang="en-US" dirty="0" smtClean="0"/>
              <a:t> and </a:t>
            </a:r>
            <a:r>
              <a:rPr lang="en-US" dirty="0" err="1" smtClean="0"/>
              <a:t>pred</a:t>
            </a:r>
            <a:r>
              <a:rPr lang="en-US" dirty="0" smtClean="0"/>
              <a:t> functions)</a:t>
            </a:r>
          </a:p>
          <a:p>
            <a:r>
              <a:rPr lang="en-US" dirty="0" smtClean="0"/>
              <a:t>fact = (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(fact (</a:t>
            </a:r>
            <a:r>
              <a:rPr lang="en-US" dirty="0" err="1" smtClean="0"/>
              <a:t>pred</a:t>
            </a:r>
            <a:r>
              <a:rPr lang="en-US" dirty="0" smtClean="0"/>
              <a:t> n)))</a:t>
            </a:r>
          </a:p>
          <a:p>
            <a:r>
              <a:rPr lang="en-US" dirty="0" smtClean="0"/>
              <a:t>However, we cannot write this function!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</a:t>
            </a:r>
          </a:p>
          <a:p>
            <a:r>
              <a:rPr lang="en-US" dirty="0" smtClean="0"/>
              <a:t>Y foo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</a:t>
            </a:r>
            <a:r>
              <a:rPr lang="en-US" dirty="0" smtClean="0"/>
              <a:t>)) foo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y </a:t>
            </a:r>
            <a:r>
              <a:rPr lang="en-US" dirty="0" smtClean="0"/>
              <a:t>(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y)) </a:t>
            </a:r>
            <a:r>
              <a:rPr lang="en-US" dirty="0" smtClean="0"/>
              <a:t>foo</a:t>
            </a:r>
          </a:p>
          <a:p>
            <a:pPr lvl="1"/>
            <a:r>
              <a:rPr lang="en-US" dirty="0" smtClean="0"/>
              <a:t>foo </a:t>
            </a:r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</a:t>
            </a:r>
            <a:r>
              <a:rPr lang="en-US" dirty="0" smtClean="0"/>
              <a:t>foo)</a:t>
            </a:r>
          </a:p>
          <a:p>
            <a:pPr lvl="1"/>
            <a:r>
              <a:rPr lang="en-US" dirty="0" smtClean="0"/>
              <a:t>foo (Y foo)</a:t>
            </a:r>
          </a:p>
          <a:p>
            <a:pPr lvl="1"/>
            <a:r>
              <a:rPr lang="en-US" dirty="0" smtClean="0"/>
              <a:t>foo (foo (Y foo))</a:t>
            </a:r>
          </a:p>
          <a:p>
            <a:pPr lvl="1"/>
            <a:r>
              <a:rPr lang="en-US" dirty="0" smtClean="0"/>
              <a:t>foo (foo (foo (Y foo)))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415"/>
            <a:ext cx="8229600" cy="512747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fact =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(fact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= 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(f (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1</a:t>
            </a:r>
          </a:p>
          <a:p>
            <a:pPr lvl="1"/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1)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1))</a:t>
            </a:r>
          </a:p>
          <a:p>
            <a:pPr lvl="1"/>
            <a:r>
              <a:rPr lang="en-US" dirty="0" smtClean="0"/>
              <a:t>if F (1) (</a:t>
            </a:r>
            <a:r>
              <a:rPr lang="en-US" dirty="0" err="1" smtClean="0"/>
              <a:t>mult</a:t>
            </a:r>
            <a:r>
              <a:rPr lang="en-US" dirty="0" smtClean="0"/>
              <a:t> 1 ((Y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</a:t>
            </a:r>
            <a:r>
              <a:rPr lang="en-US" dirty="0" err="1" smtClean="0"/>
              <a:t>pred</a:t>
            </a:r>
            <a:r>
              <a:rPr lang="en-US" dirty="0" smtClean="0"/>
              <a:t> 1))</a:t>
            </a:r>
          </a:p>
          <a:p>
            <a:pPr lvl="1"/>
            <a:r>
              <a:rPr lang="en-US" dirty="0" err="1" smtClean="0"/>
              <a:t>mult</a:t>
            </a:r>
            <a:r>
              <a:rPr lang="en-US" dirty="0" smtClean="0"/>
              <a:t> </a:t>
            </a:r>
            <a:r>
              <a:rPr lang="en-US" dirty="0"/>
              <a:t>1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0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0)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0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0)))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if T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0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0</a:t>
            </a:r>
            <a:r>
              <a:rPr lang="en-US" dirty="0" smtClean="0"/>
              <a:t>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</a:p>
          <a:p>
            <a:r>
              <a:rPr lang="en-US" dirty="0" smtClean="0"/>
              <a:t>Arithmetic</a:t>
            </a:r>
          </a:p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programming languages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Spring 2016`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smtClean="0"/>
              <a:t>x y 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228210" y="292100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215494" y="3703359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1652432" y="3286494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974110" y="3286494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3252140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61394" y="4068854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51239" y="4068854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01562" y="4343380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2228210" y="436487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0" name="Oval 119"/>
          <p:cNvSpPr/>
          <p:nvPr/>
        </p:nvSpPr>
        <p:spPr>
          <a:xfrm flipH="1">
            <a:off x="5736938" y="28941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sp>
        <p:nvSpPr>
          <p:cNvPr id="121" name="Oval 120"/>
          <p:cNvSpPr/>
          <p:nvPr/>
        </p:nvSpPr>
        <p:spPr>
          <a:xfrm flipH="1">
            <a:off x="6749654" y="367651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6482838" y="3259649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5161161" y="3259649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 flipH="1">
            <a:off x="4713008" y="367537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6173876" y="4042009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7495554" y="4042009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 flipH="1">
            <a:off x="7863586" y="4316535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128" name="Oval 127"/>
          <p:cNvSpPr/>
          <p:nvPr/>
        </p:nvSpPr>
        <p:spPr>
          <a:xfrm flipH="1">
            <a:off x="5736938" y="4338034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9" grpId="0" animBg="1"/>
      <p:bldP spid="94" grpId="0" animBg="1"/>
      <p:bldP spid="93" grpId="0" animBg="1"/>
      <p:bldP spid="120" grpId="0" animBg="1"/>
      <p:bldP spid="121" grpId="0" animBg="1"/>
      <p:bldP spid="124" grpId="0" animBg="1"/>
      <p:bldP spid="127" grpId="0" animBg="1"/>
      <p:bldP spid="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439395" y="293306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2600007" y="3731362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>
            <a:stCxn id="81" idx="3"/>
            <a:endCxn id="25" idx="0"/>
          </p:cNvCxnSpPr>
          <p:nvPr/>
        </p:nvCxnSpPr>
        <p:spPr>
          <a:xfrm flipH="1">
            <a:off x="674791" y="3298557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1" idx="5"/>
            <a:endCxn id="82" idx="0"/>
          </p:cNvCxnSpPr>
          <p:nvPr/>
        </p:nvCxnSpPr>
        <p:spPr>
          <a:xfrm>
            <a:off x="2185295" y="3298557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2" idx="5"/>
          </p:cNvCxnSpPr>
          <p:nvPr/>
        </p:nvCxnSpPr>
        <p:spPr>
          <a:xfrm>
            <a:off x="3345907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439395" y="3728058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265671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37853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81" idx="4"/>
            <a:endCxn id="94" idx="0"/>
          </p:cNvCxnSpPr>
          <p:nvPr/>
        </p:nvCxnSpPr>
        <p:spPr>
          <a:xfrm>
            <a:off x="1876333" y="3361266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265671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5" idx="4"/>
            <a:endCxn id="93" idx="0"/>
          </p:cNvCxnSpPr>
          <p:nvPr/>
        </p:nvCxnSpPr>
        <p:spPr>
          <a:xfrm>
            <a:off x="3702609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2" idx="3"/>
          </p:cNvCxnSpPr>
          <p:nvPr/>
        </p:nvCxnSpPr>
        <p:spPr>
          <a:xfrm flipH="1">
            <a:off x="2371281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876333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3" name="Oval 42"/>
          <p:cNvSpPr/>
          <p:nvPr/>
        </p:nvSpPr>
        <p:spPr>
          <a:xfrm>
            <a:off x="1876333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313271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925476" y="361285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86088" y="441115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5160872" y="3978348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671376" y="3978348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925476" y="440784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093529" y="507188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4723934" y="438201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362414" y="4041057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530467" y="4866714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6624964" y="287797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6" name="Straight Arrow Connector 65"/>
          <p:cNvCxnSpPr>
            <a:endCxn id="67" idx="1"/>
          </p:cNvCxnSpPr>
          <p:nvPr/>
        </p:nvCxnSpPr>
        <p:spPr>
          <a:xfrm>
            <a:off x="7370864" y="3243464"/>
            <a:ext cx="724517" cy="43080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967405" y="36115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6396238" y="3243464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956292" y="426015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393230" y="4054979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86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94" grpId="0" animBg="1"/>
      <p:bldP spid="93" grpId="0" animBg="1"/>
      <p:bldP spid="25" grpId="0" animBg="1"/>
      <p:bldP spid="35" grpId="0" animBg="1"/>
      <p:bldP spid="42" grpId="0" animBg="1"/>
      <p:bldP spid="43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65" grpId="0" animBg="1"/>
      <p:bldP spid="67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 → E </a:t>
            </a:r>
            <a:r>
              <a:rPr lang="en-US" dirty="0" smtClean="0"/>
              <a:t>E is left associative</a:t>
            </a:r>
          </a:p>
          <a:p>
            <a:pPr lvl="1"/>
            <a:r>
              <a:rPr lang="en-US" dirty="0" smtClean="0"/>
              <a:t>x y z is </a:t>
            </a:r>
          </a:p>
          <a:p>
            <a:pPr lvl="2"/>
            <a:r>
              <a:rPr lang="en-US" dirty="0" smtClean="0"/>
              <a:t>(x y) z</a:t>
            </a:r>
          </a:p>
          <a:p>
            <a:pPr lvl="1"/>
            <a:r>
              <a:rPr lang="en-US" dirty="0" smtClean="0"/>
              <a:t>w x y z is </a:t>
            </a:r>
          </a:p>
          <a:p>
            <a:pPr lvl="2"/>
            <a:r>
              <a:rPr lang="en-US" dirty="0" smtClean="0"/>
              <a:t>((w x) y) z</a:t>
            </a:r>
          </a:p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extends as far to the right as possible, starting with the </a:t>
            </a:r>
            <a:r>
              <a:rPr lang="en-US" dirty="0" err="1"/>
              <a:t>λ</a:t>
            </a:r>
            <a:r>
              <a:rPr lang="en-US" dirty="0"/>
              <a:t> ID . </a:t>
            </a:r>
            <a:endParaRPr lang="en-US" dirty="0" smtClean="0"/>
          </a:p>
          <a:p>
            <a:pPr lvl="1"/>
            <a:r>
              <a:rPr lang="en-US" dirty="0" err="1"/>
              <a:t>λ</a:t>
            </a:r>
            <a:r>
              <a:rPr lang="en-US" dirty="0"/>
              <a:t> x</a:t>
            </a:r>
            <a:r>
              <a:rPr lang="en-US" dirty="0" smtClean="0"/>
              <a:t> </a:t>
            </a:r>
            <a:r>
              <a:rPr lang="en-US" dirty="0"/>
              <a:t>. </a:t>
            </a:r>
            <a:r>
              <a:rPr lang="en-US" dirty="0" smtClean="0"/>
              <a:t>x y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dirty="0" smtClean="0"/>
              <a:t> . (x y) 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x . x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x. ( </a:t>
            </a:r>
            <a:r>
              <a:rPr lang="en-US" dirty="0" err="1" smtClean="0"/>
              <a:t>λ</a:t>
            </a:r>
            <a:r>
              <a:rPr lang="en-US" dirty="0" smtClean="0"/>
              <a:t> x . 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 is the same as </a:t>
            </a:r>
            <a:r>
              <a:rPr lang="en-US" dirty="0" err="1" smtClean="0"/>
              <a:t>λ</a:t>
            </a:r>
            <a:r>
              <a:rPr lang="en-US" dirty="0" smtClean="0"/>
              <a:t> x . y x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(x) y is the same as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((x) y)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</a:t>
            </a:r>
            <a:r>
              <a:rPr lang="en-US" dirty="0" err="1" smtClean="0"/>
              <a:t>λ</a:t>
            </a:r>
            <a:r>
              <a:rPr lang="en-US" dirty="0" smtClean="0"/>
              <a:t> c . a b c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a . (</a:t>
            </a:r>
            <a:r>
              <a:rPr lang="en-US" dirty="0" err="1" smtClean="0"/>
              <a:t>λ</a:t>
            </a:r>
            <a:r>
              <a:rPr lang="en-US" dirty="0" smtClean="0"/>
              <a:t> b . (</a:t>
            </a:r>
            <a:r>
              <a:rPr lang="en-US" dirty="0" err="1" smtClean="0"/>
              <a:t>λ</a:t>
            </a:r>
            <a:r>
              <a:rPr lang="en-US" dirty="0" smtClean="0"/>
              <a:t> c . ((a b) c)))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178030</TotalTime>
  <Words>4473</Words>
  <Application>Microsoft Macintosh PowerPoint</Application>
  <PresentationFormat>On-screen Show (4:3)</PresentationFormat>
  <Paragraphs>555</Paragraphs>
  <Slides>56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Calibri</vt:lpstr>
      <vt:lpstr>Consolas</vt:lpstr>
      <vt:lpstr>Arial</vt:lpstr>
      <vt:lpstr>adam_seclab_theme</vt:lpstr>
      <vt:lpstr>Lambda Calculus</vt:lpstr>
      <vt:lpstr>Lambda Calculus </vt:lpstr>
      <vt:lpstr>History</vt:lpstr>
      <vt:lpstr>Syntax</vt:lpstr>
      <vt:lpstr>Examples</vt:lpstr>
      <vt:lpstr>Ambiguous Syntax</vt:lpstr>
      <vt:lpstr>Ambiguous Syntax</vt:lpstr>
      <vt:lpstr>Disambiguation Rules</vt:lpstr>
      <vt:lpstr>Examples</vt:lpstr>
      <vt:lpstr>Semantics</vt:lpstr>
      <vt:lpstr>Semantics</vt:lpstr>
      <vt:lpstr>Example</vt:lpstr>
      <vt:lpstr>Currying</vt:lpstr>
      <vt:lpstr>Free Variables</vt:lpstr>
      <vt:lpstr>Free Variables</vt:lpstr>
      <vt:lpstr>Examples</vt:lpstr>
      <vt:lpstr>Combinators</vt:lpstr>
      <vt:lpstr>Bound Variables</vt:lpstr>
      <vt:lpstr>Bound Variable Rules</vt:lpstr>
      <vt:lpstr>Examples</vt:lpstr>
      <vt:lpstr>Equivalence</vt:lpstr>
      <vt:lpstr>α-equivalence</vt:lpstr>
      <vt:lpstr>Renaming Operation</vt:lpstr>
      <vt:lpstr>Examples</vt:lpstr>
      <vt:lpstr>α-equivalence</vt:lpstr>
      <vt:lpstr>Substitution</vt:lpstr>
      <vt:lpstr>Substitution</vt:lpstr>
      <vt:lpstr>Substitution Operation</vt:lpstr>
      <vt:lpstr>Examples</vt:lpstr>
      <vt:lpstr>Examples</vt:lpstr>
      <vt:lpstr>Execution</vt:lpstr>
      <vt:lpstr>Examples</vt:lpstr>
      <vt:lpstr>Examples</vt:lpstr>
      <vt:lpstr>Examples</vt:lpstr>
      <vt:lpstr>Boolean Logic</vt:lpstr>
      <vt:lpstr>and T T</vt:lpstr>
      <vt:lpstr>and T F</vt:lpstr>
      <vt:lpstr>and F T</vt:lpstr>
      <vt:lpstr>and F F</vt:lpstr>
      <vt:lpstr>not</vt:lpstr>
      <vt:lpstr>If Branches</vt:lpstr>
      <vt:lpstr>Examples</vt:lpstr>
      <vt:lpstr>Church's Numerals</vt:lpstr>
      <vt:lpstr>Successor Function</vt:lpstr>
      <vt:lpstr>Successor Function</vt:lpstr>
      <vt:lpstr>Addition</vt:lpstr>
      <vt:lpstr>Addition</vt:lpstr>
      <vt:lpstr>Multiplication</vt:lpstr>
      <vt:lpstr>Multiplication</vt:lpstr>
      <vt:lpstr>Turing Complete?</vt:lpstr>
      <vt:lpstr>Factorial</vt:lpstr>
      <vt:lpstr>Factorial</vt:lpstr>
      <vt:lpstr>Y Combinator</vt:lpstr>
      <vt:lpstr>Recursion</vt:lpstr>
      <vt:lpstr>Turing Complete</vt:lpstr>
      <vt:lpstr>Principles of programming languages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5613</cp:revision>
  <cp:lastPrinted>2011-10-05T20:20:50Z</cp:lastPrinted>
  <dcterms:created xsi:type="dcterms:W3CDTF">2011-09-20T20:28:25Z</dcterms:created>
  <dcterms:modified xsi:type="dcterms:W3CDTF">2016-05-03T17:01:28Z</dcterms:modified>
</cp:coreProperties>
</file>