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150"/>
  </p:notesMasterIdLst>
  <p:handoutMasterIdLst>
    <p:handoutMasterId r:id="rId151"/>
  </p:handoutMasterIdLst>
  <p:sldIdLst>
    <p:sldId id="256" r:id="rId2"/>
    <p:sldId id="257" r:id="rId3"/>
    <p:sldId id="258" r:id="rId4"/>
    <p:sldId id="259" r:id="rId5"/>
    <p:sldId id="260" r:id="rId6"/>
    <p:sldId id="278" r:id="rId7"/>
    <p:sldId id="277" r:id="rId8"/>
    <p:sldId id="261" r:id="rId9"/>
    <p:sldId id="271" r:id="rId10"/>
    <p:sldId id="262" r:id="rId11"/>
    <p:sldId id="272" r:id="rId12"/>
    <p:sldId id="273" r:id="rId13"/>
    <p:sldId id="274" r:id="rId14"/>
    <p:sldId id="275" r:id="rId15"/>
    <p:sldId id="276" r:id="rId16"/>
    <p:sldId id="263" r:id="rId17"/>
    <p:sldId id="265" r:id="rId18"/>
    <p:sldId id="266" r:id="rId19"/>
    <p:sldId id="294" r:id="rId20"/>
    <p:sldId id="280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95" r:id="rId29"/>
    <p:sldId id="289" r:id="rId30"/>
    <p:sldId id="290" r:id="rId31"/>
    <p:sldId id="291" r:id="rId32"/>
    <p:sldId id="292" r:id="rId33"/>
    <p:sldId id="293" r:id="rId34"/>
    <p:sldId id="304" r:id="rId35"/>
    <p:sldId id="267" r:id="rId36"/>
    <p:sldId id="268" r:id="rId37"/>
    <p:sldId id="269" r:id="rId38"/>
    <p:sldId id="270" r:id="rId39"/>
    <p:sldId id="306" r:id="rId40"/>
    <p:sldId id="307" r:id="rId41"/>
    <p:sldId id="308" r:id="rId42"/>
    <p:sldId id="309" r:id="rId43"/>
    <p:sldId id="310" r:id="rId44"/>
    <p:sldId id="311" r:id="rId45"/>
    <p:sldId id="312" r:id="rId46"/>
    <p:sldId id="313" r:id="rId47"/>
    <p:sldId id="314" r:id="rId48"/>
    <p:sldId id="315" r:id="rId49"/>
    <p:sldId id="316" r:id="rId50"/>
    <p:sldId id="317" r:id="rId51"/>
    <p:sldId id="318" r:id="rId52"/>
    <p:sldId id="319" r:id="rId53"/>
    <p:sldId id="320" r:id="rId54"/>
    <p:sldId id="321" r:id="rId55"/>
    <p:sldId id="322" r:id="rId56"/>
    <p:sldId id="323" r:id="rId57"/>
    <p:sldId id="324" r:id="rId58"/>
    <p:sldId id="325" r:id="rId59"/>
    <p:sldId id="326" r:id="rId60"/>
    <p:sldId id="327" r:id="rId61"/>
    <p:sldId id="328" r:id="rId62"/>
    <p:sldId id="329" r:id="rId63"/>
    <p:sldId id="330" r:id="rId64"/>
    <p:sldId id="331" r:id="rId65"/>
    <p:sldId id="332" r:id="rId66"/>
    <p:sldId id="333" r:id="rId67"/>
    <p:sldId id="334" r:id="rId68"/>
    <p:sldId id="335" r:id="rId69"/>
    <p:sldId id="336" r:id="rId70"/>
    <p:sldId id="337" r:id="rId71"/>
    <p:sldId id="338" r:id="rId72"/>
    <p:sldId id="339" r:id="rId73"/>
    <p:sldId id="340" r:id="rId74"/>
    <p:sldId id="341" r:id="rId75"/>
    <p:sldId id="342" r:id="rId76"/>
    <p:sldId id="343" r:id="rId77"/>
    <p:sldId id="344" r:id="rId78"/>
    <p:sldId id="345" r:id="rId79"/>
    <p:sldId id="346" r:id="rId80"/>
    <p:sldId id="347" r:id="rId81"/>
    <p:sldId id="348" r:id="rId82"/>
    <p:sldId id="349" r:id="rId83"/>
    <p:sldId id="350" r:id="rId84"/>
    <p:sldId id="351" r:id="rId85"/>
    <p:sldId id="352" r:id="rId86"/>
    <p:sldId id="353" r:id="rId87"/>
    <p:sldId id="298" r:id="rId88"/>
    <p:sldId id="299" r:id="rId89"/>
    <p:sldId id="303" r:id="rId90"/>
    <p:sldId id="300" r:id="rId91"/>
    <p:sldId id="355" r:id="rId92"/>
    <p:sldId id="301" r:id="rId93"/>
    <p:sldId id="305" r:id="rId94"/>
    <p:sldId id="356" r:id="rId95"/>
    <p:sldId id="357" r:id="rId96"/>
    <p:sldId id="358" r:id="rId97"/>
    <p:sldId id="361" r:id="rId98"/>
    <p:sldId id="362" r:id="rId99"/>
    <p:sldId id="363" r:id="rId100"/>
    <p:sldId id="364" r:id="rId101"/>
    <p:sldId id="302" r:id="rId102"/>
    <p:sldId id="360" r:id="rId103"/>
    <p:sldId id="359" r:id="rId104"/>
    <p:sldId id="406" r:id="rId105"/>
    <p:sldId id="408" r:id="rId106"/>
    <p:sldId id="409" r:id="rId107"/>
    <p:sldId id="410" r:id="rId108"/>
    <p:sldId id="412" r:id="rId109"/>
    <p:sldId id="413" r:id="rId110"/>
    <p:sldId id="414" r:id="rId111"/>
    <p:sldId id="415" r:id="rId112"/>
    <p:sldId id="411" r:id="rId113"/>
    <p:sldId id="417" r:id="rId114"/>
    <p:sldId id="418" r:id="rId115"/>
    <p:sldId id="419" r:id="rId116"/>
    <p:sldId id="420" r:id="rId117"/>
    <p:sldId id="421" r:id="rId118"/>
    <p:sldId id="423" r:id="rId119"/>
    <p:sldId id="424" r:id="rId120"/>
    <p:sldId id="425" r:id="rId121"/>
    <p:sldId id="426" r:id="rId122"/>
    <p:sldId id="428" r:id="rId123"/>
    <p:sldId id="429" r:id="rId124"/>
    <p:sldId id="430" r:id="rId125"/>
    <p:sldId id="432" r:id="rId126"/>
    <p:sldId id="433" r:id="rId127"/>
    <p:sldId id="434" r:id="rId128"/>
    <p:sldId id="435" r:id="rId129"/>
    <p:sldId id="436" r:id="rId130"/>
    <p:sldId id="437" r:id="rId131"/>
    <p:sldId id="438" r:id="rId132"/>
    <p:sldId id="439" r:id="rId133"/>
    <p:sldId id="440" r:id="rId134"/>
    <p:sldId id="441" r:id="rId135"/>
    <p:sldId id="442" r:id="rId136"/>
    <p:sldId id="444" r:id="rId137"/>
    <p:sldId id="455" r:id="rId138"/>
    <p:sldId id="445" r:id="rId139"/>
    <p:sldId id="446" r:id="rId140"/>
    <p:sldId id="443" r:id="rId141"/>
    <p:sldId id="447" r:id="rId142"/>
    <p:sldId id="448" r:id="rId143"/>
    <p:sldId id="449" r:id="rId144"/>
    <p:sldId id="450" r:id="rId145"/>
    <p:sldId id="451" r:id="rId146"/>
    <p:sldId id="452" r:id="rId147"/>
    <p:sldId id="453" r:id="rId148"/>
    <p:sldId id="454" r:id="rId1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9" autoAdjust="0"/>
    <p:restoredTop sz="89924" autoAdjust="0"/>
  </p:normalViewPr>
  <p:slideViewPr>
    <p:cSldViewPr snapToGrid="0" snapToObjects="1">
      <p:cViewPr varScale="1">
        <p:scale>
          <a:sx n="80" d="100"/>
          <a:sy n="80" d="100"/>
        </p:scale>
        <p:origin x="1792" y="176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-6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20" Type="http://schemas.openxmlformats.org/officeDocument/2006/relationships/slide" Target="slides/slide119.xml"/><Relationship Id="rId121" Type="http://schemas.openxmlformats.org/officeDocument/2006/relationships/slide" Target="slides/slide120.xml"/><Relationship Id="rId122" Type="http://schemas.openxmlformats.org/officeDocument/2006/relationships/slide" Target="slides/slide121.xml"/><Relationship Id="rId123" Type="http://schemas.openxmlformats.org/officeDocument/2006/relationships/slide" Target="slides/slide122.xml"/><Relationship Id="rId124" Type="http://schemas.openxmlformats.org/officeDocument/2006/relationships/slide" Target="slides/slide123.xml"/><Relationship Id="rId125" Type="http://schemas.openxmlformats.org/officeDocument/2006/relationships/slide" Target="slides/slide124.xml"/><Relationship Id="rId126" Type="http://schemas.openxmlformats.org/officeDocument/2006/relationships/slide" Target="slides/slide125.xml"/><Relationship Id="rId127" Type="http://schemas.openxmlformats.org/officeDocument/2006/relationships/slide" Target="slides/slide126.xml"/><Relationship Id="rId128" Type="http://schemas.openxmlformats.org/officeDocument/2006/relationships/slide" Target="slides/slide127.xml"/><Relationship Id="rId129" Type="http://schemas.openxmlformats.org/officeDocument/2006/relationships/slide" Target="slides/slide1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00" Type="http://schemas.openxmlformats.org/officeDocument/2006/relationships/slide" Target="slides/slide99.xml"/><Relationship Id="rId150" Type="http://schemas.openxmlformats.org/officeDocument/2006/relationships/notesMaster" Target="notesMasters/notesMaster1.xml"/><Relationship Id="rId151" Type="http://schemas.openxmlformats.org/officeDocument/2006/relationships/handoutMaster" Target="handoutMasters/handoutMaster1.xml"/><Relationship Id="rId152" Type="http://schemas.openxmlformats.org/officeDocument/2006/relationships/presProps" Target="presProps.xml"/><Relationship Id="rId153" Type="http://schemas.openxmlformats.org/officeDocument/2006/relationships/viewProps" Target="viewProps.xml"/><Relationship Id="rId154" Type="http://schemas.openxmlformats.org/officeDocument/2006/relationships/theme" Target="theme/theme1.xml"/><Relationship Id="rId155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30" Type="http://schemas.openxmlformats.org/officeDocument/2006/relationships/slide" Target="slides/slide129.xml"/><Relationship Id="rId131" Type="http://schemas.openxmlformats.org/officeDocument/2006/relationships/slide" Target="slides/slide130.xml"/><Relationship Id="rId132" Type="http://schemas.openxmlformats.org/officeDocument/2006/relationships/slide" Target="slides/slide131.xml"/><Relationship Id="rId133" Type="http://schemas.openxmlformats.org/officeDocument/2006/relationships/slide" Target="slides/slide132.xml"/><Relationship Id="rId134" Type="http://schemas.openxmlformats.org/officeDocument/2006/relationships/slide" Target="slides/slide133.xml"/><Relationship Id="rId135" Type="http://schemas.openxmlformats.org/officeDocument/2006/relationships/slide" Target="slides/slide134.xml"/><Relationship Id="rId136" Type="http://schemas.openxmlformats.org/officeDocument/2006/relationships/slide" Target="slides/slide135.xml"/><Relationship Id="rId137" Type="http://schemas.openxmlformats.org/officeDocument/2006/relationships/slide" Target="slides/slide136.xml"/><Relationship Id="rId138" Type="http://schemas.openxmlformats.org/officeDocument/2006/relationships/slide" Target="slides/slide137.xml"/><Relationship Id="rId139" Type="http://schemas.openxmlformats.org/officeDocument/2006/relationships/slide" Target="slides/slide13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slide" Target="slides/slide113.xml"/><Relationship Id="rId115" Type="http://schemas.openxmlformats.org/officeDocument/2006/relationships/slide" Target="slides/slide114.xml"/><Relationship Id="rId116" Type="http://schemas.openxmlformats.org/officeDocument/2006/relationships/slide" Target="slides/slide115.xml"/><Relationship Id="rId117" Type="http://schemas.openxmlformats.org/officeDocument/2006/relationships/slide" Target="slides/slide116.xml"/><Relationship Id="rId118" Type="http://schemas.openxmlformats.org/officeDocument/2006/relationships/slide" Target="slides/slide117.xml"/><Relationship Id="rId119" Type="http://schemas.openxmlformats.org/officeDocument/2006/relationships/slide" Target="slides/slide1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Relationship Id="rId140" Type="http://schemas.openxmlformats.org/officeDocument/2006/relationships/slide" Target="slides/slide139.xml"/><Relationship Id="rId141" Type="http://schemas.openxmlformats.org/officeDocument/2006/relationships/slide" Target="slides/slide140.xml"/><Relationship Id="rId142" Type="http://schemas.openxmlformats.org/officeDocument/2006/relationships/slide" Target="slides/slide141.xml"/><Relationship Id="rId143" Type="http://schemas.openxmlformats.org/officeDocument/2006/relationships/slide" Target="slides/slide142.xml"/><Relationship Id="rId144" Type="http://schemas.openxmlformats.org/officeDocument/2006/relationships/slide" Target="slides/slide143.xml"/><Relationship Id="rId145" Type="http://schemas.openxmlformats.org/officeDocument/2006/relationships/slide" Target="slides/slide144.xml"/><Relationship Id="rId146" Type="http://schemas.openxmlformats.org/officeDocument/2006/relationships/slide" Target="slides/slide145.xml"/><Relationship Id="rId147" Type="http://schemas.openxmlformats.org/officeDocument/2006/relationships/slide" Target="slides/slide146.xml"/><Relationship Id="rId148" Type="http://schemas.openxmlformats.org/officeDocument/2006/relationships/slide" Target="slides/slide147.xml"/><Relationship Id="rId149" Type="http://schemas.openxmlformats.org/officeDocument/2006/relationships/slide" Target="slides/slide1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4/13/16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4/13/16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leave semantics 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035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leave semantics 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644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Algol</a:t>
            </a:r>
            <a:r>
              <a:rPr lang="en-US" baseline="0" dirty="0" smtClean="0"/>
              <a:t> 60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2222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ASLR was disabled</a:t>
            </a:r>
            <a:r>
              <a:rPr lang="en-US" baseline="0" dirty="0" smtClean="0"/>
              <a:t> for this examples, in order to get consistent memory addresses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9282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Adapted from glibc-2.12.1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malloc.c</a:t>
            </a:r>
            <a:r>
              <a:rPr lang="en-US" baseline="0" dirty="0" smtClean="0"/>
              <a:t> implementation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80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 assembly syntax</a:t>
            </a:r>
          </a:p>
          <a:p>
            <a:r>
              <a:rPr lang="en-US" dirty="0" err="1" smtClean="0"/>
              <a:t>gcc</a:t>
            </a:r>
            <a:r>
              <a:rPr lang="en-US" baseline="0" dirty="0" smtClean="0"/>
              <a:t> –Wall –m32</a:t>
            </a:r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–M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–D </a:t>
            </a:r>
            <a:r>
              <a:rPr lang="en-US" baseline="0" dirty="0" err="1" smtClean="0"/>
              <a:t>a.out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583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 assembly syntax</a:t>
            </a:r>
          </a:p>
          <a:p>
            <a:r>
              <a:rPr lang="en-US" dirty="0" err="1" smtClean="0"/>
              <a:t>gcc</a:t>
            </a:r>
            <a:r>
              <a:rPr lang="en-US" baseline="0" dirty="0" smtClean="0"/>
              <a:t> –Wall –m32</a:t>
            </a:r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–M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–D </a:t>
            </a:r>
            <a:r>
              <a:rPr lang="en-US" baseline="0" dirty="0" err="1" smtClean="0"/>
              <a:t>a.out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515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 assembly syntax</a:t>
            </a:r>
          </a:p>
          <a:p>
            <a:r>
              <a:rPr lang="en-US" dirty="0" err="1" smtClean="0"/>
              <a:t>gcc</a:t>
            </a:r>
            <a:r>
              <a:rPr lang="en-US" baseline="0" dirty="0" smtClean="0"/>
              <a:t> –Wall –m32</a:t>
            </a:r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–M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–D </a:t>
            </a:r>
            <a:r>
              <a:rPr lang="en-US" baseline="0" dirty="0" err="1" smtClean="0"/>
              <a:t>a.out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69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 assembly syntax</a:t>
            </a:r>
          </a:p>
          <a:p>
            <a:r>
              <a:rPr lang="en-US" dirty="0" err="1" smtClean="0"/>
              <a:t>gcc</a:t>
            </a:r>
            <a:r>
              <a:rPr lang="en-US" baseline="0" dirty="0" smtClean="0"/>
              <a:t> –Wall –m32</a:t>
            </a:r>
          </a:p>
          <a:p>
            <a:r>
              <a:rPr lang="en-US" baseline="0" dirty="0" err="1" smtClean="0"/>
              <a:t>objdump</a:t>
            </a:r>
            <a:r>
              <a:rPr lang="en-US" baseline="0" dirty="0" smtClean="0"/>
              <a:t> –M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–D </a:t>
            </a:r>
            <a:r>
              <a:rPr lang="en-US" baseline="0" dirty="0" err="1" smtClean="0"/>
              <a:t>a.out</a:t>
            </a:r>
            <a:endParaRPr lang="en-US" baseline="0" dirty="0" smtClean="0"/>
          </a:p>
          <a:p>
            <a:r>
              <a:rPr lang="en-US" baseline="0" dirty="0" smtClean="0"/>
              <a:t>leave semantics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69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leave semantics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539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leave semantics 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51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leave semantics 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732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leave semantics </a:t>
            </a: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 ESP to EBP, then pop EBP.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2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Principles of</a:t>
            </a:r>
            <a:r>
              <a:rPr lang="en-US" baseline="0" dirty="0" smtClean="0"/>
              <a:t> Programming Languages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The Runtime Environment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340 </a:t>
            </a:r>
            <a:r>
              <a:rPr lang="en-US" dirty="0"/>
              <a:t>– Principles of Programming </a:t>
            </a:r>
            <a:r>
              <a:rPr lang="en-US" dirty="0" smtClean="0"/>
              <a:t>Languages</a:t>
            </a:r>
          </a:p>
          <a:p>
            <a:r>
              <a:rPr lang="en-US" dirty="0" smtClean="0"/>
              <a:t>Spring 2016</a:t>
            </a:r>
            <a:endParaRPr lang="en-US" dirty="0"/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5853941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168494" y="276685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314405"/>
              </p:ext>
            </p:extLst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53845" y="1778558"/>
            <a:ext cx="230968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850512" y="3194048"/>
            <a:ext cx="230968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850512" y="3597008"/>
            <a:ext cx="230968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6245411" y="187125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33045" y="5147061"/>
            <a:ext cx="1320800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469999" y="5140434"/>
            <a:ext cx="1320800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33045" y="5515108"/>
            <a:ext cx="1320800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469999" y="5521871"/>
            <a:ext cx="1320800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47397" y="5883155"/>
            <a:ext cx="1320800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469999" y="5883155"/>
            <a:ext cx="1320800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Essentially pass by value and assignment share semantics</a:t>
            </a:r>
          </a:p>
          <a:p>
            <a:r>
              <a:rPr lang="en-US" dirty="0" smtClean="0"/>
              <a:t>Note that this is not standard terminology</a:t>
            </a:r>
          </a:p>
          <a:p>
            <a:r>
              <a:rPr lang="en-US" dirty="0" smtClean="0"/>
              <a:t>How is it implemented under-the-hood?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6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what we have seen so far, variables are either global or local</a:t>
            </a:r>
          </a:p>
          <a:p>
            <a:r>
              <a:rPr lang="en-US" dirty="0" smtClean="0"/>
              <a:t>What if we want a language that allows defining local functions</a:t>
            </a:r>
          </a:p>
          <a:p>
            <a:pPr lvl="1"/>
            <a:r>
              <a:rPr lang="en-US" dirty="0" smtClean="0"/>
              <a:t>Functions that are only valid in the containing scope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34729" y="1151467"/>
            <a:ext cx="5563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local_functions.c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8362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the previously discussed </a:t>
            </a:r>
            <a:r>
              <a:rPr lang="en-US" dirty="0" err="1" smtClean="0"/>
              <a:t>cdecl</a:t>
            </a:r>
            <a:r>
              <a:rPr lang="en-US" dirty="0" smtClean="0"/>
              <a:t> calling convention support support local functions?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1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104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8192919"/>
              </p:ext>
            </p:extLst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76464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16430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40756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105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029122"/>
              </p:ext>
            </p:extLst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11321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241968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4754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11321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6365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107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588851"/>
              </p:ext>
            </p:extLst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149103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0" name="Right Arrow 9"/>
          <p:cNvSpPr/>
          <p:nvPr/>
        </p:nvSpPr>
        <p:spPr>
          <a:xfrm>
            <a:off x="317897" y="330528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Rectangle 10"/>
          <p:cNvSpPr/>
          <p:nvPr/>
        </p:nvSpPr>
        <p:spPr>
          <a:xfrm>
            <a:off x="1085600" y="3216150"/>
            <a:ext cx="264635" cy="25344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350235" y="598206"/>
            <a:ext cx="3624525" cy="2752797"/>
          </a:xfrm>
          <a:prstGeom prst="straightConnector1">
            <a:avLst/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84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108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149103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0" name="Right Arrow 9"/>
          <p:cNvSpPr/>
          <p:nvPr/>
        </p:nvSpPr>
        <p:spPr>
          <a:xfrm>
            <a:off x="317897" y="40145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58025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9667209"/>
              </p:ext>
            </p:extLst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185850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35616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551584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168494" y="276685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6245411" y="215065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3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110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7770937"/>
              </p:ext>
            </p:extLst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226016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38285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111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226016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0" name="Right Arrow 9"/>
          <p:cNvSpPr/>
          <p:nvPr/>
        </p:nvSpPr>
        <p:spPr>
          <a:xfrm>
            <a:off x="317897" y="330528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Rectangle 10"/>
          <p:cNvSpPr/>
          <p:nvPr/>
        </p:nvSpPr>
        <p:spPr>
          <a:xfrm>
            <a:off x="1085600" y="3216150"/>
            <a:ext cx="264635" cy="25344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350235" y="598206"/>
            <a:ext cx="3624525" cy="2752797"/>
          </a:xfrm>
          <a:prstGeom prst="straightConnector1">
            <a:avLst/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 rot="16200000" flipV="1">
            <a:off x="7641357" y="153204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 rot="16200000" flipV="1">
            <a:off x="7641356" y="1202667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/>
          <p:cNvSpPr/>
          <p:nvPr/>
        </p:nvSpPr>
        <p:spPr>
          <a:xfrm rot="16200000" flipV="1">
            <a:off x="7641355" y="838705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/>
          <p:cNvSpPr/>
          <p:nvPr/>
        </p:nvSpPr>
        <p:spPr>
          <a:xfrm rot="16200000" flipV="1">
            <a:off x="7641354" y="472884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0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Saved base pointer (EBP) save the caller's base pointer</a:t>
            </a:r>
          </a:p>
          <a:p>
            <a:r>
              <a:rPr lang="en-US" dirty="0" smtClean="0"/>
              <a:t>We want the base pointer of our lexical parent, not our caller's parent</a:t>
            </a:r>
          </a:p>
          <a:p>
            <a:r>
              <a:rPr lang="en-US" dirty="0" smtClean="0"/>
              <a:t>Thus, we need to add another element to our calling convention</a:t>
            </a:r>
          </a:p>
          <a:p>
            <a:pPr lvl="1"/>
            <a:r>
              <a:rPr lang="en-US" dirty="0" smtClean="0"/>
              <a:t>This is called the "access link"</a:t>
            </a:r>
          </a:p>
          <a:p>
            <a:r>
              <a:rPr lang="en-US" dirty="0" smtClean="0"/>
              <a:t>Therefore, a function can follow the access links until the last lexical scope is found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3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113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293394" y="226016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0" name="Right Arrow 9"/>
          <p:cNvSpPr/>
          <p:nvPr/>
        </p:nvSpPr>
        <p:spPr>
          <a:xfrm>
            <a:off x="317897" y="330528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Rectangle 10"/>
          <p:cNvSpPr/>
          <p:nvPr/>
        </p:nvSpPr>
        <p:spPr>
          <a:xfrm>
            <a:off x="1085600" y="3216150"/>
            <a:ext cx="264635" cy="25344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350235" y="598206"/>
            <a:ext cx="3624525" cy="2752797"/>
          </a:xfrm>
          <a:prstGeom prst="straightConnector1">
            <a:avLst/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 rot="16200000" flipV="1">
            <a:off x="7641357" y="153204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16200000" flipV="1">
            <a:off x="7641356" y="1202667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16200000" flipV="1">
            <a:off x="7641355" y="838705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/>
          <p:cNvSpPr/>
          <p:nvPr/>
        </p:nvSpPr>
        <p:spPr>
          <a:xfrm rot="16200000" flipV="1">
            <a:off x="7641354" y="472884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5400000" flipH="1" flipV="1">
            <a:off x="4810074" y="153204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5400000" flipH="1" flipV="1">
            <a:off x="4399490" y="793049"/>
            <a:ext cx="1149574" cy="759887"/>
          </a:xfrm>
          <a:prstGeom prst="arc">
            <a:avLst>
              <a:gd name="adj1" fmla="val 10803225"/>
              <a:gd name="adj2" fmla="val 21560257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c 18"/>
          <p:cNvSpPr/>
          <p:nvPr/>
        </p:nvSpPr>
        <p:spPr>
          <a:xfrm rot="5400000" flipH="1" flipV="1">
            <a:off x="4809108" y="792565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/>
          <p:nvPr/>
        </p:nvSpPr>
        <p:spPr>
          <a:xfrm rot="5400000" flipH="1" flipV="1">
            <a:off x="4809107" y="46561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x = x + 1;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if (x &lt; 10)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baz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bar();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x);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114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2468309"/>
              </p:ext>
            </p:extLst>
          </p:nvPr>
        </p:nvGraphicFramePr>
        <p:xfrm>
          <a:off x="4974760" y="423543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bar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baz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>
            <a:off x="4314761" y="365509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" name="Right Arrow 7"/>
          <p:cNvSpPr/>
          <p:nvPr/>
        </p:nvSpPr>
        <p:spPr>
          <a:xfrm>
            <a:off x="178594" y="535231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9" name="Right Arrow 8"/>
          <p:cNvSpPr/>
          <p:nvPr/>
        </p:nvSpPr>
        <p:spPr>
          <a:xfrm>
            <a:off x="245536" y="46928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0" name="Right Arrow 9"/>
          <p:cNvSpPr/>
          <p:nvPr/>
        </p:nvSpPr>
        <p:spPr>
          <a:xfrm>
            <a:off x="317897" y="330528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Arc 12"/>
          <p:cNvSpPr/>
          <p:nvPr/>
        </p:nvSpPr>
        <p:spPr>
          <a:xfrm rot="16200000" flipV="1">
            <a:off x="7641357" y="153204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16200000" flipV="1">
            <a:off x="7641356" y="1202667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16200000" flipV="1">
            <a:off x="7641355" y="838705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/>
          <p:cNvSpPr/>
          <p:nvPr/>
        </p:nvSpPr>
        <p:spPr>
          <a:xfrm rot="16200000" flipV="1">
            <a:off x="7641354" y="472884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5400000" flipH="1" flipV="1">
            <a:off x="4810074" y="153204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5400000" flipH="1" flipV="1">
            <a:off x="4399490" y="793049"/>
            <a:ext cx="1149574" cy="759887"/>
          </a:xfrm>
          <a:prstGeom prst="arc">
            <a:avLst>
              <a:gd name="adj1" fmla="val 10803225"/>
              <a:gd name="adj2" fmla="val 21560257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c 18"/>
          <p:cNvSpPr/>
          <p:nvPr/>
        </p:nvSpPr>
        <p:spPr>
          <a:xfrm rot="5400000" flipH="1" flipV="1">
            <a:off x="4809108" y="792565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/>
          <p:nvPr/>
        </p:nvSpPr>
        <p:spPr>
          <a:xfrm rot="5400000" flipH="1" flipV="1">
            <a:off x="4809107" y="465610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 rot="5400000" flipH="1" flipV="1">
            <a:off x="4809106" y="2979019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 rot="5400000" flipH="1" flipV="1">
            <a:off x="4070146" y="1179046"/>
            <a:ext cx="1869458" cy="694828"/>
          </a:xfrm>
          <a:prstGeom prst="arc">
            <a:avLst>
              <a:gd name="adj1" fmla="val 10803225"/>
              <a:gd name="adj2" fmla="val 21560257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 rot="5400000" flipH="1" flipV="1">
            <a:off x="3692430" y="1560337"/>
            <a:ext cx="2590908" cy="666643"/>
          </a:xfrm>
          <a:prstGeom prst="arc">
            <a:avLst>
              <a:gd name="adj1" fmla="val 10803225"/>
              <a:gd name="adj2" fmla="val 21560257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/>
          <p:cNvSpPr/>
          <p:nvPr/>
        </p:nvSpPr>
        <p:spPr>
          <a:xfrm rot="5400000" flipH="1" flipV="1">
            <a:off x="4797394" y="2274644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/>
          <p:cNvSpPr/>
          <p:nvPr/>
        </p:nvSpPr>
        <p:spPr>
          <a:xfrm rot="16200000" flipV="1">
            <a:off x="7641354" y="1871916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/>
          <p:cNvSpPr/>
          <p:nvPr/>
        </p:nvSpPr>
        <p:spPr>
          <a:xfrm rot="16200000" flipV="1">
            <a:off x="7641354" y="2196672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26"/>
          <p:cNvSpPr/>
          <p:nvPr/>
        </p:nvSpPr>
        <p:spPr>
          <a:xfrm rot="16200000" flipV="1">
            <a:off x="7641354" y="2623067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/>
          <p:cNvSpPr/>
          <p:nvPr/>
        </p:nvSpPr>
        <p:spPr>
          <a:xfrm rot="16200000" flipV="1">
            <a:off x="7641353" y="2973418"/>
            <a:ext cx="329373" cy="760853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0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Memory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Allocation</a:t>
            </a:r>
          </a:p>
          <a:p>
            <a:r>
              <a:rPr lang="en-US" dirty="0" smtClean="0"/>
              <a:t>Stack Allocation</a:t>
            </a:r>
          </a:p>
          <a:p>
            <a:r>
              <a:rPr lang="en-US" dirty="0" smtClean="0"/>
              <a:t>Heap Allocation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08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Programmer must manually ask for memory allocation</a:t>
            </a:r>
          </a:p>
          <a:p>
            <a:r>
              <a:rPr lang="en-US" dirty="0" smtClean="0"/>
              <a:t>Programmer must also explicitly release the memory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3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Heap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in </a:t>
            </a:r>
            <a:r>
              <a:rPr lang="en-US" dirty="0" err="1" smtClean="0"/>
              <a:t>libc</a:t>
            </a:r>
            <a:r>
              <a:rPr lang="en-US" dirty="0" smtClean="0"/>
              <a:t> (</a:t>
            </a:r>
            <a:r>
              <a:rPr lang="en-US" dirty="0" err="1" smtClean="0"/>
              <a:t>stdlib.h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malloc</a:t>
            </a:r>
            <a:endParaRPr lang="en-US" dirty="0" smtClean="0"/>
          </a:p>
          <a:p>
            <a:pPr lvl="1"/>
            <a:r>
              <a:rPr lang="en-US" dirty="0" err="1" smtClean="0"/>
              <a:t>calloc</a:t>
            </a:r>
            <a:endParaRPr lang="en-US" dirty="0" smtClean="0"/>
          </a:p>
          <a:p>
            <a:pPr lvl="1"/>
            <a:r>
              <a:rPr lang="en-US" dirty="0" err="1" smtClean="0"/>
              <a:t>realloc</a:t>
            </a:r>
            <a:endParaRPr lang="en-US" dirty="0" smtClean="0"/>
          </a:p>
          <a:p>
            <a:pPr lvl="1"/>
            <a:r>
              <a:rPr lang="en-US" dirty="0" smtClean="0"/>
              <a:t>free</a:t>
            </a:r>
          </a:p>
          <a:p>
            <a:r>
              <a:rPr lang="en-US" dirty="0" smtClean="0"/>
              <a:t>Many possible implementations</a:t>
            </a:r>
          </a:p>
          <a:p>
            <a:pPr lvl="1"/>
            <a:r>
              <a:rPr lang="en-US" dirty="0" smtClean="0"/>
              <a:t>In fact, you can write your own!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3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("%p\n", test);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0;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malloc_test.c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4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0x804a008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0x804a018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0x804a028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0x804a038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0x804a048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0x804a058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0x804a068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0x804a078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0x804a088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0x804a098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850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("%p\n", test);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0;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malloc_test.c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8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0x804a008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0x804a018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0x804a028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0x804a038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0x804a048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0x804a058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0x804a068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0x804a078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0x804a088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0x804a098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12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596485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168494" y="276685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859145"/>
              </p:ext>
            </p:extLst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6245411" y="215065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168494" y="31139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850512" y="2858824"/>
            <a:ext cx="230968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0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5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("%p\n", test);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0;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malloc_test.c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24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0x804a028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0x804a048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0x804a068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0x804a088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0x804a0a8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0x804a0c8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0x804a0e8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0x804a108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0x804a128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139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("%p\n", test);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0;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malloc_test.c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4096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0x804b010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0x804c018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0x804d020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0x804e028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0x804f030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0x8050038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0x8051040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0x8052048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0x8053050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055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("%p\n", test);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0;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malloc_test.c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536870911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0xd7fec008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0xb7feb008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0x97fea008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0x77fe9008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0x57fe8008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0x37fe7008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0x17fe6008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(nil)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nil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nil)</a:t>
            </a:r>
          </a:p>
        </p:txBody>
      </p:sp>
    </p:spTree>
    <p:extLst>
      <p:ext uri="{BB962C8B-B14F-4D97-AF65-F5344CB8AC3E}">
        <p14:creationId xmlns:p14="http://schemas.microsoft.com/office/powerpoint/2010/main" val="1439648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123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26164"/>
              </p:ext>
            </p:extLst>
          </p:nvPr>
        </p:nvGraphicFramePr>
        <p:xfrm>
          <a:off x="3100045" y="767928"/>
          <a:ext cx="283128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64177" y="39859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64176" y="568112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9066093"/>
              </p:ext>
            </p:extLst>
          </p:nvPr>
        </p:nvGraphicFramePr>
        <p:xfrm>
          <a:off x="3100045" y="3704472"/>
          <a:ext cx="283128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 rot="16200000">
            <a:off x="2526020" y="4567005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TextBox 10"/>
          <p:cNvSpPr txBox="1"/>
          <p:nvPr/>
        </p:nvSpPr>
        <p:spPr>
          <a:xfrm>
            <a:off x="5677389" y="1497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Stack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7195" y="45081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Heap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 rot="5400000">
            <a:off x="2577887" y="1491337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187035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 animBg="1"/>
      <p:bldP spid="11" grpId="0"/>
      <p:bldP spid="12" grpId="0"/>
      <p:bldP spid="13" grpId="0" animBg="1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sbrk</a:t>
            </a:r>
            <a:r>
              <a:rPr lang="en-US" dirty="0" smtClean="0"/>
              <a:t> is Linux system call to increase the size of the heap</a:t>
            </a:r>
          </a:p>
          <a:p>
            <a:pPr lvl="1"/>
            <a:r>
              <a:rPr lang="en-US" dirty="0"/>
              <a:t>Defined in </a:t>
            </a:r>
            <a:r>
              <a:rPr lang="en-US" dirty="0" err="1"/>
              <a:t>unistd.h</a:t>
            </a:r>
            <a:endParaRPr lang="en-US" dirty="0"/>
          </a:p>
          <a:p>
            <a:pPr lvl="1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void*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intptr_t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increment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Thus,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malloc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does not allocate new heap directly, but instead calls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to ask the OS to increase heap allocation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63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sbrk_test.c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4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0x804a018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0x804a028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0x804a038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0x804a048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0x804a058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0x804a068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0x804a078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0x804a088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0x804a098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0x806b000</a:t>
            </a:r>
          </a:p>
        </p:txBody>
      </p:sp>
    </p:spTree>
    <p:extLst>
      <p:ext uri="{BB962C8B-B14F-4D97-AF65-F5344CB8AC3E}">
        <p14:creationId xmlns:p14="http://schemas.microsoft.com/office/powerpoint/2010/main" val="1543622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sbrk_test.c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1024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0x804a410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0x804a818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0x804ac20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0x804b028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0x804b430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0x804b838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0x804bc40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0x804c048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0x804c450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0x806b000</a:t>
            </a:r>
          </a:p>
        </p:txBody>
      </p:sp>
    </p:spTree>
    <p:extLst>
      <p:ext uri="{BB962C8B-B14F-4D97-AF65-F5344CB8AC3E}">
        <p14:creationId xmlns:p14="http://schemas.microsoft.com/office/powerpoint/2010/main" val="280630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sbrk_test.c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4096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0x804b010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0x804c018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0x804d020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0x804e028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0x804f030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0x8050038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0x8051040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0x8052048 0x806c000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0x8053050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0x806c000</a:t>
            </a:r>
          </a:p>
        </p:txBody>
      </p:sp>
    </p:spTree>
    <p:extLst>
      <p:ext uri="{BB962C8B-B14F-4D97-AF65-F5344CB8AC3E}">
        <p14:creationId xmlns:p14="http://schemas.microsoft.com/office/powerpoint/2010/main" val="202669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sbrk_test.c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65536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0x807b000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0x805a010 0x807b000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0x806a018 0x807b000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0x807a020 0x80ab000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0x808a028 0x80ab000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0x809a030 0x80ab000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0x80aa038 0x80db000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0x80ba040 0x80db000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0x80ca048 0x80db000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0x80da050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0x810b000</a:t>
            </a:r>
          </a:p>
        </p:txBody>
      </p:sp>
    </p:spTree>
    <p:extLst>
      <p:ext uri="{BB962C8B-B14F-4D97-AF65-F5344CB8AC3E}">
        <p14:creationId xmlns:p14="http://schemas.microsoft.com/office/powerpoint/2010/main" val="755913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dirty="0" smtClean="0"/>
              <a:t> is calling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dirty="0" smtClean="0"/>
              <a:t> to request more heap memory from the OS</a:t>
            </a:r>
          </a:p>
          <a:p>
            <a:r>
              <a:rPr lang="en-US" dirty="0" smtClean="0"/>
              <a:t>How is the memory </a:t>
            </a:r>
            <a:r>
              <a:rPr lang="en-US" dirty="0" err="1" smtClean="0"/>
              <a:t>deallocated</a:t>
            </a:r>
            <a:r>
              <a:rPr lang="en-US" dirty="0"/>
              <a:t> </a:t>
            </a:r>
            <a:r>
              <a:rPr lang="en-US" dirty="0" smtClean="0"/>
              <a:t>when we call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free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35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6245411" y="23413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168494" y="31139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);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free(test);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free_test.c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4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0x806b000</a:t>
            </a:r>
          </a:p>
        </p:txBody>
      </p:sp>
    </p:spTree>
    <p:extLst>
      <p:ext uri="{BB962C8B-B14F-4D97-AF65-F5344CB8AC3E}">
        <p14:creationId xmlns:p14="http://schemas.microsoft.com/office/powerpoint/2010/main" val="474101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);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free(test);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free_test.c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1024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0x806b000</a:t>
            </a:r>
          </a:p>
        </p:txBody>
      </p:sp>
    </p:spTree>
    <p:extLst>
      <p:ext uri="{BB962C8B-B14F-4D97-AF65-F5344CB8AC3E}">
        <p14:creationId xmlns:p14="http://schemas.microsoft.com/office/powerpoint/2010/main" val="1245107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6" y="696038"/>
            <a:ext cx="8229600" cy="57167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stdlib.h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800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include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unistd.h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char**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test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atoi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argv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[1]);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for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 10;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++)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test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(size);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(0);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("%p %p\n", test,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cur_break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 if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% 2 == 0)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  free(test);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0375" y="116207"/>
            <a:ext cx="5563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–m32 free_test_2.c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a.out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fi-FI" sz="1600" dirty="0" smtClean="0">
                <a:latin typeface="Consolas" charset="0"/>
                <a:ea typeface="Consolas" charset="0"/>
                <a:cs typeface="Consolas" charset="0"/>
              </a:rPr>
              <a:t>4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0x804a008 </a:t>
            </a:r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0x804a008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0x804a018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0x804a018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0x804a028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0x804a028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0x804a038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0x804a038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0x804a048 0x806b000</a:t>
            </a:r>
          </a:p>
          <a:p>
            <a:r>
              <a:rPr lang="is-IS" sz="1600" dirty="0" smtClean="0">
                <a:latin typeface="Consolas" charset="0"/>
                <a:ea typeface="Consolas" charset="0"/>
                <a:cs typeface="Consolas" charset="0"/>
              </a:rPr>
              <a:t>0x804a048 </a:t>
            </a:r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0x806b000</a:t>
            </a:r>
          </a:p>
        </p:txBody>
      </p:sp>
    </p:spTree>
    <p:extLst>
      <p:ext uri="{BB962C8B-B14F-4D97-AF65-F5344CB8AC3E}">
        <p14:creationId xmlns:p14="http://schemas.microsoft.com/office/powerpoint/2010/main" val="433214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free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would you implement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dirty="0" smtClean="0"/>
              <a:t> and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free</a:t>
            </a:r>
            <a:r>
              <a:rPr lang="en-US" dirty="0" smtClean="0"/>
              <a:t>?</a:t>
            </a:r>
          </a:p>
          <a:p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void*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size_t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free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void*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ptr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malloc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must call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sbrk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to increase heap to size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return the pointer that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sbrk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returns</a:t>
            </a: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free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set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sbrk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to negative allocated size</a:t>
            </a:r>
          </a:p>
          <a:p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87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Reserve more memory than requested</a:t>
            </a:r>
          </a:p>
          <a:p>
            <a:r>
              <a:rPr lang="en-US" dirty="0" smtClean="0"/>
              <a:t>Store the </a:t>
            </a:r>
            <a:r>
              <a:rPr lang="en-US" dirty="0" err="1" smtClean="0"/>
              <a:t>malloc'd</a:t>
            </a:r>
            <a:r>
              <a:rPr lang="en-US" dirty="0" smtClean="0"/>
              <a:t> size in a fixed offset from the pointer to the new memory</a:t>
            </a:r>
          </a:p>
          <a:p>
            <a:r>
              <a:rPr lang="en-US" dirty="0" smtClean="0"/>
              <a:t>Then, when someone calls free, access the size from the fixed offset of that pointer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72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4843"/>
            <a:ext cx="8229600" cy="57713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malloc_chunk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size_t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chunk_size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void*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buf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void*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malloc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size_t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…</a:t>
            </a:r>
          </a:p>
          <a:p>
            <a:pPr marL="0" indent="0">
              <a:buNone/>
            </a:pPr>
            <a:r>
              <a:rPr lang="is-I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is-I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struct malloc_chunk* </a:t>
            </a:r>
            <a:r>
              <a:rPr lang="is-I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new_mem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 = sbrk(size + sizeof(</a:t>
            </a:r>
            <a:r>
              <a:rPr lang="is-I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struct malloc_chunk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  new_mem-&gt;chunk_size = size;</a:t>
            </a:r>
          </a:p>
          <a:p>
            <a:pPr marL="0" indent="0">
              <a:buNone/>
            </a:pPr>
            <a:r>
              <a:rPr lang="is-I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 return (</a:t>
            </a:r>
            <a:r>
              <a:rPr lang="is-I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void*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)((</a:t>
            </a:r>
            <a:r>
              <a:rPr lang="is-I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)new_mem + sizeof(</a:t>
            </a:r>
            <a:r>
              <a:rPr lang="is-I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size_t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));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free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void*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ptr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malloc_chunk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mem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= (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malloc_chunk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)((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char*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ptr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–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sizeof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size_t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size_t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size_to_free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= mem-&gt;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chunk_size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is-IS" sz="1800" dirty="0" smtClean="0">
                <a:latin typeface="Consolas" charset="0"/>
                <a:ea typeface="Consolas" charset="0"/>
                <a:cs typeface="Consolas" charset="0"/>
              </a:rPr>
              <a:t>…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49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3100045" y="767928"/>
          <a:ext cx="283128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64177" y="39859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64176" y="568112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/>
          </p:nvPr>
        </p:nvGraphicFramePr>
        <p:xfrm>
          <a:off x="3100045" y="3704472"/>
          <a:ext cx="283128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 rot="16200000">
            <a:off x="2526020" y="4567005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TextBox 10"/>
          <p:cNvSpPr txBox="1"/>
          <p:nvPr/>
        </p:nvSpPr>
        <p:spPr>
          <a:xfrm>
            <a:off x="5677389" y="1497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Stack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7195" y="45081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Heap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 rot="5400000">
            <a:off x="2577887" y="1491337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Right Arrow 13"/>
          <p:cNvSpPr/>
          <p:nvPr/>
        </p:nvSpPr>
        <p:spPr>
          <a:xfrm flipH="1" flipV="1">
            <a:off x="6384714" y="370021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49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842214"/>
              </p:ext>
            </p:extLst>
          </p:nvPr>
        </p:nvGraphicFramePr>
        <p:xfrm>
          <a:off x="2272936" y="1600200"/>
          <a:ext cx="6413864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6932"/>
                <a:gridCol w="320693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99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138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3100045" y="767928"/>
          <a:ext cx="283128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64177" y="39859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64176" y="568112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164852"/>
              </p:ext>
            </p:extLst>
          </p:nvPr>
        </p:nvGraphicFramePr>
        <p:xfrm>
          <a:off x="3100045" y="3326462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 rot="16200000">
            <a:off x="2526020" y="4567005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TextBox 10"/>
          <p:cNvSpPr txBox="1"/>
          <p:nvPr/>
        </p:nvSpPr>
        <p:spPr>
          <a:xfrm>
            <a:off x="5677389" y="1497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Stack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7195" y="45081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Heap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 rot="5400000">
            <a:off x="2577887" y="1491337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Right Arrow 13"/>
          <p:cNvSpPr/>
          <p:nvPr/>
        </p:nvSpPr>
        <p:spPr>
          <a:xfrm flipH="1" flipV="1">
            <a:off x="6370575" y="332812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96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3100045" y="767928"/>
          <a:ext cx="283128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64177" y="398596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64176" y="568112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149707"/>
              </p:ext>
            </p:extLst>
          </p:nvPr>
        </p:nvGraphicFramePr>
        <p:xfrm>
          <a:off x="3100043" y="4043094"/>
          <a:ext cx="2831284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226187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 rot="16200000">
            <a:off x="2526020" y="4567005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1" name="TextBox 10"/>
          <p:cNvSpPr txBox="1"/>
          <p:nvPr/>
        </p:nvSpPr>
        <p:spPr>
          <a:xfrm>
            <a:off x="5677389" y="1497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Stack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7195" y="45081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Heap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 rot="5400000">
            <a:off x="2577887" y="1491337"/>
            <a:ext cx="632142" cy="103734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" name="Right Arrow 13"/>
          <p:cNvSpPr/>
          <p:nvPr/>
        </p:nvSpPr>
        <p:spPr>
          <a:xfrm flipH="1" flipV="1">
            <a:off x="6340098" y="404309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17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629092"/>
              </p:ext>
            </p:extLst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6245411" y="23413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168494" y="31139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92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547917"/>
              </p:ext>
            </p:extLst>
          </p:nvPr>
        </p:nvGraphicFramePr>
        <p:xfrm>
          <a:off x="3100043" y="4945945"/>
          <a:ext cx="2831284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31327" y="2606722"/>
            <a:ext cx="2726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sbrk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(size)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14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76760"/>
              </p:ext>
            </p:extLst>
          </p:nvPr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1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86395" y="2721360"/>
            <a:ext cx="2844932" cy="217886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76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86395" y="2721360"/>
            <a:ext cx="2844932" cy="217886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89533" y="458251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5400000" flipH="1" flipV="1">
            <a:off x="2992008" y="4269199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5400000">
            <a:off x="5847244" y="4110342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31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86395" y="2721360"/>
            <a:ext cx="2844932" cy="217886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89533" y="458251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5400000" flipH="1" flipV="1">
            <a:off x="2992008" y="4269199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5400000">
            <a:off x="5847244" y="4110342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93219" y="426157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5400000" flipH="1" flipV="1">
            <a:off x="2998901" y="3864743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5400000">
            <a:off x="5847243" y="3853441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31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86395" y="2721360"/>
            <a:ext cx="2844932" cy="217886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89533" y="458251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5400000" flipH="1" flipV="1">
            <a:off x="2992008" y="4269199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5400000">
            <a:off x="5847244" y="4110342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93219" y="426157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5400000" flipH="1" flipV="1">
            <a:off x="2998901" y="3864743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5400000">
            <a:off x="5847243" y="3853441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38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86395" y="2721360"/>
            <a:ext cx="2844932" cy="217886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5400000" flipH="1" flipV="1">
            <a:off x="2998275" y="4356322"/>
            <a:ext cx="155632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5400000">
            <a:off x="5847244" y="4110342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93219" y="426157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5400000" flipH="1" flipV="1">
            <a:off x="2998901" y="3864743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5400000">
            <a:off x="5847243" y="3853441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086395" y="4741368"/>
            <a:ext cx="2844932" cy="15885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5400000" flipH="1" flipV="1">
            <a:off x="3013725" y="4179599"/>
            <a:ext cx="13851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5400000">
            <a:off x="5845722" y="4348538"/>
            <a:ext cx="17120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92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18" grpId="0" animBg="1"/>
    </p:bld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00043" y="2721360"/>
          <a:ext cx="2831284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4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64176" y="2721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4176" y="60186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ight Arrow 8"/>
          <p:cNvSpPr/>
          <p:nvPr/>
        </p:nvSpPr>
        <p:spPr>
          <a:xfrm flipH="1" flipV="1">
            <a:off x="6245411" y="490022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86395" y="2721360"/>
            <a:ext cx="2844932" cy="217886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5400000" flipH="1" flipV="1">
            <a:off x="2998275" y="4356322"/>
            <a:ext cx="155632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/>
          <p:nvPr/>
        </p:nvSpPr>
        <p:spPr>
          <a:xfrm rot="5400000">
            <a:off x="5847244" y="4110342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93219" y="4261570"/>
            <a:ext cx="2844932" cy="317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5400000" flipH="1" flipV="1">
            <a:off x="2998901" y="3864743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5400000">
            <a:off x="5847243" y="3853441"/>
            <a:ext cx="16816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086395" y="4741368"/>
            <a:ext cx="2844932" cy="15885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5400000" flipH="1" flipV="1">
            <a:off x="3013725" y="4179599"/>
            <a:ext cx="13851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5400000">
            <a:off x="5845722" y="4348538"/>
            <a:ext cx="171205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86395" y="2869324"/>
            <a:ext cx="2844932" cy="138902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/>
          <p:nvPr/>
        </p:nvSpPr>
        <p:spPr>
          <a:xfrm rot="5400000" flipH="1" flipV="1">
            <a:off x="2471074" y="3083029"/>
            <a:ext cx="1210033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 rot="5400000">
            <a:off x="5350570" y="3025094"/>
            <a:ext cx="1161508" cy="776172"/>
          </a:xfrm>
          <a:prstGeom prst="arc">
            <a:avLst>
              <a:gd name="adj1" fmla="val 10803225"/>
              <a:gd name="adj2" fmla="val 530929"/>
            </a:avLst>
          </a:prstGeom>
          <a:ln w="76200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90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</p:bld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malloc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Many applications need heap allocation, thus </a:t>
            </a:r>
            <a:r>
              <a:rPr lang="en-US" dirty="0" err="1" smtClean="0"/>
              <a:t>malloc</a:t>
            </a:r>
            <a:r>
              <a:rPr lang="en-US" dirty="0" smtClean="0"/>
              <a:t> performance very important</a:t>
            </a:r>
          </a:p>
          <a:p>
            <a:r>
              <a:rPr lang="en-US" dirty="0" smtClean="0"/>
              <a:t>Different heap workloads</a:t>
            </a:r>
          </a:p>
          <a:p>
            <a:pPr lvl="1"/>
            <a:r>
              <a:rPr lang="en-US" dirty="0" smtClean="0"/>
              <a:t>Many small and frequent allocations</a:t>
            </a:r>
          </a:p>
          <a:p>
            <a:pPr lvl="1"/>
            <a:r>
              <a:rPr lang="en-US" dirty="0" smtClean="0"/>
              <a:t>Few large allocations</a:t>
            </a:r>
          </a:p>
          <a:p>
            <a:pPr lvl="1"/>
            <a:r>
              <a:rPr lang="en-US" dirty="0" smtClean="0"/>
              <a:t>Combination of both</a:t>
            </a:r>
          </a:p>
          <a:p>
            <a:r>
              <a:rPr lang="en-US" dirty="0" smtClean="0"/>
              <a:t>Many things affect performance</a:t>
            </a:r>
          </a:p>
          <a:p>
            <a:pPr lvl="1"/>
            <a:r>
              <a:rPr lang="en-US" dirty="0" smtClean="0"/>
              <a:t>Finding free memory</a:t>
            </a:r>
          </a:p>
          <a:p>
            <a:pPr lvl="1"/>
            <a:r>
              <a:rPr lang="en-US" dirty="0" smtClean="0"/>
              <a:t>Heap fragmentation</a:t>
            </a:r>
          </a:p>
          <a:p>
            <a:pPr lvl="1"/>
            <a:r>
              <a:rPr lang="en-US" dirty="0" smtClean="0"/>
              <a:t>Allocation overhead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49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572432"/>
              </p:ext>
            </p:extLst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6245411" y="23413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168494" y="311398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1168494" y="277284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5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Functions would like to use the stack to allocate space for their local variables</a:t>
            </a:r>
          </a:p>
          <a:p>
            <a:r>
              <a:rPr lang="en-US" dirty="0" smtClean="0"/>
              <a:t>Can we use the stack pointer for this?</a:t>
            </a:r>
          </a:p>
          <a:p>
            <a:pPr lvl="1"/>
            <a:r>
              <a:rPr lang="en-US" dirty="0" smtClean="0"/>
              <a:t>Yes, however stack pointer can change throughout program execution</a:t>
            </a:r>
          </a:p>
          <a:p>
            <a:r>
              <a:rPr lang="en-US" dirty="0" smtClean="0"/>
              <a:t>Frame pointer points to the start of the function's frame on the stack</a:t>
            </a:r>
          </a:p>
          <a:p>
            <a:pPr lvl="1"/>
            <a:r>
              <a:rPr lang="en-US" dirty="0" smtClean="0"/>
              <a:t>Each local variable will be (different) offsets of the frame pointer</a:t>
            </a:r>
          </a:p>
          <a:p>
            <a:pPr lvl="1"/>
            <a:r>
              <a:rPr lang="en-US" dirty="0" smtClean="0"/>
              <a:t>In x86, frame pointer is called the base pointer, and is stored in %</a:t>
            </a:r>
            <a:r>
              <a:rPr lang="en-US" dirty="0" err="1" smtClean="0"/>
              <a:t>ebp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5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6" y="1579420"/>
            <a:ext cx="2507673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float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;  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a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= 10;   </a:t>
            </a: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b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= 100;   </a:t>
            </a: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c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= 10.45;   </a:t>
            </a: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a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= a + b;   </a:t>
            </a: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112328" y="1600201"/>
            <a:ext cx="5832763" cy="4756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a @ 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– 0xc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b @ 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– 0x8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c @ 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– 0x4</a:t>
            </a:r>
          </a:p>
          <a:p>
            <a:pPr marL="0" indent="0">
              <a:buNone/>
            </a:pP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  <a:endParaRPr lang="en-US" sz="2000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Font typeface="Arial"/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Font typeface="Arial"/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$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0x41273333,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038120" y="1579420"/>
            <a:ext cx="3074208" cy="42268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a @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+ A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b @ 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+ B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c @ 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+ C</a:t>
            </a:r>
          </a:p>
          <a:p>
            <a:pPr marL="0" indent="0">
              <a:buNone/>
            </a:pP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mem[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+A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] = 10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mem[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+B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] = 100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mem[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+C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] = 10.45</a:t>
            </a:r>
          </a:p>
          <a:p>
            <a:pPr marL="0" indent="0"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mem[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+A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] = mem[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+A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] + mem[</a:t>
            </a: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+B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03629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5709361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304223"/>
              </p:ext>
            </p:extLst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51375" y="186318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478779" y="5313696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478779" y="5704802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57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2" grpId="0"/>
      <p:bldP spid="13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19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6776" y="2135758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37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Locations and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semantic distinction between locations and names?</a:t>
            </a:r>
          </a:p>
          <a:p>
            <a:r>
              <a:rPr lang="en-US" dirty="0" smtClean="0"/>
              <a:t>How does the compiler actually implement locations and names?</a:t>
            </a:r>
          </a:p>
          <a:p>
            <a:pPr lvl="1"/>
            <a:r>
              <a:rPr lang="en-US" dirty="0" smtClean="0"/>
              <a:t>How does the compiler map names to memory locations?</a:t>
            </a:r>
          </a:p>
          <a:p>
            <a:r>
              <a:rPr lang="en-US" dirty="0" smtClean="0"/>
              <a:t>We are going to look into this process</a:t>
            </a:r>
          </a:p>
          <a:p>
            <a:pPr lvl="1"/>
            <a:r>
              <a:rPr lang="en-US" dirty="0" smtClean="0"/>
              <a:t>Assuming static scoping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7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20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502650"/>
              </p:ext>
            </p:extLst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51375" y="213575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2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4101" y="240796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109588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4101" y="240796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5159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4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267390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9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460340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267390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0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297222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6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297222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71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9863336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323671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323671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6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7" y="350571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250" y="20507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250" y="2406315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7946" y="277982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66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Where can the compiler put variables?</a:t>
            </a:r>
          </a:p>
          <a:p>
            <a:pPr lvl="1"/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Registers</a:t>
            </a:r>
          </a:p>
          <a:p>
            <a:pPr lvl="1"/>
            <a:r>
              <a:rPr lang="en-US" dirty="0" smtClean="0"/>
              <a:t>Disk</a:t>
            </a:r>
          </a:p>
          <a:p>
            <a:pPr lvl="1"/>
            <a:r>
              <a:rPr lang="en-US" dirty="0" smtClean="0"/>
              <a:t>"Cloud"</a:t>
            </a:r>
          </a:p>
          <a:p>
            <a:r>
              <a:rPr lang="en-US" dirty="0" smtClean="0"/>
              <a:t>What are the constraints on those variables?</a:t>
            </a:r>
          </a:p>
          <a:p>
            <a:pPr lvl="1"/>
            <a:r>
              <a:rPr lang="en-US" dirty="0" smtClean="0"/>
              <a:t>Who can access them?</a:t>
            </a:r>
          </a:p>
          <a:p>
            <a:pPr lvl="1"/>
            <a:r>
              <a:rPr lang="en-US" dirty="0" smtClean="0"/>
              <a:t>Who can't?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1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23905"/>
              </p:ext>
            </p:extLst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7" y="350571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250" y="20507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250" y="2406315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7946" y="277982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1202360" y="205159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2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378619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250" y="20507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250" y="2406315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7946" y="277982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9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708530"/>
              </p:ext>
            </p:extLst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378619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250" y="20507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250" y="2406315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7946" y="277982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61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0x41273333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4161791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385" y="18801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56352" y="4872992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0x64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0xFFF0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46558" y="1692435"/>
            <a:ext cx="2897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sub $0x10,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$0xa,-0xc(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$0x64,-0x8(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$0x41273333,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-0x8(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add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,-0xc(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873526" y="395504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1205950" y="3489724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09812" y="221295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09812" y="25913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09811" y="297156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09810" y="332791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250" y="205071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250" y="2406315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7946" y="277982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endParaRPr lang="en-US" dirty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1202360" y="203872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4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Declarations</a:t>
            </a:r>
          </a:p>
          <a:p>
            <a:pPr lvl="1"/>
            <a:r>
              <a:rPr lang="en-US" dirty="0" smtClean="0"/>
              <a:t>Function name</a:t>
            </a:r>
          </a:p>
          <a:p>
            <a:pPr lvl="1"/>
            <a:r>
              <a:rPr lang="en-US" dirty="0" smtClean="0"/>
              <a:t>Formal parameters (names and types)</a:t>
            </a:r>
          </a:p>
          <a:p>
            <a:pPr lvl="1"/>
            <a:r>
              <a:rPr lang="en-US" dirty="0" smtClean="0"/>
              <a:t>Return type</a:t>
            </a:r>
          </a:p>
          <a:p>
            <a:r>
              <a:rPr lang="en-US" dirty="0" smtClean="0"/>
              <a:t>Invocation</a:t>
            </a:r>
          </a:p>
          <a:p>
            <a:pPr lvl="1"/>
            <a:r>
              <a:rPr lang="en-US" dirty="0" smtClean="0"/>
              <a:t>f(x</a:t>
            </a:r>
            <a:r>
              <a:rPr lang="en-US" baseline="-25000" dirty="0" smtClean="0"/>
              <a:t>1</a:t>
            </a:r>
            <a:r>
              <a:rPr lang="en-US" dirty="0" smtClean="0"/>
              <a:t>,x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is-IS" dirty="0" smtClean="0"/>
              <a:t>…,x</a:t>
            </a:r>
            <a:r>
              <a:rPr lang="is-IS" baseline="-25000" dirty="0" smtClean="0"/>
              <a:t>k</a:t>
            </a:r>
            <a:r>
              <a:rPr lang="is-IS" dirty="0" smtClean="0"/>
              <a:t>)</a:t>
            </a:r>
          </a:p>
          <a:p>
            <a:pPr lvl="1"/>
            <a:r>
              <a:rPr lang="is-IS" dirty="0" smtClean="0"/>
              <a:t>x</a:t>
            </a:r>
            <a:r>
              <a:rPr lang="is-IS" baseline="-25000" dirty="0" smtClean="0"/>
              <a:t>1</a:t>
            </a:r>
            <a:r>
              <a:rPr lang="is-IS" dirty="0" smtClean="0"/>
              <a:t>,x</a:t>
            </a:r>
            <a:r>
              <a:rPr lang="is-IS" baseline="-25000" dirty="0" smtClean="0"/>
              <a:t>2</a:t>
            </a:r>
            <a:r>
              <a:rPr lang="is-IS" dirty="0" smtClean="0"/>
              <a:t>,...,x</a:t>
            </a:r>
            <a:r>
              <a:rPr lang="is-IS" baseline="-25000" dirty="0" smtClean="0"/>
              <a:t>k</a:t>
            </a:r>
            <a:r>
              <a:rPr lang="is-IS" dirty="0" smtClean="0"/>
              <a:t> are expressions </a:t>
            </a:r>
          </a:p>
          <a:p>
            <a:pPr lvl="1"/>
            <a:r>
              <a:rPr lang="is-IS" dirty="0" smtClean="0"/>
              <a:t>x</a:t>
            </a:r>
            <a:r>
              <a:rPr lang="is-IS" baseline="-25000" dirty="0" smtClean="0"/>
              <a:t>1</a:t>
            </a:r>
            <a:r>
              <a:rPr lang="is-IS" dirty="0" smtClean="0"/>
              <a:t>,x</a:t>
            </a:r>
            <a:r>
              <a:rPr lang="is-IS" baseline="-25000" dirty="0" smtClean="0"/>
              <a:t>2</a:t>
            </a:r>
            <a:r>
              <a:rPr lang="is-IS" dirty="0" smtClean="0"/>
              <a:t>,...x</a:t>
            </a:r>
            <a:r>
              <a:rPr lang="is-IS" baseline="-25000" dirty="0" smtClean="0"/>
              <a:t>k</a:t>
            </a:r>
            <a:r>
              <a:rPr lang="is-IS" dirty="0" smtClean="0"/>
              <a:t> are called the actual parameters</a:t>
            </a:r>
          </a:p>
          <a:p>
            <a:pPr lvl="1"/>
            <a:r>
              <a:rPr lang="is-IS" dirty="0" smtClean="0"/>
              <a:t>Invoking function must create the frame on the stack with enough space to hold the actual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8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Allows us to allocate memory for the function's local variables</a:t>
            </a:r>
          </a:p>
          <a:p>
            <a:r>
              <a:rPr lang="en-US" dirty="0" smtClean="0"/>
              <a:t>However, when considering calling a function, what other information do we need?</a:t>
            </a:r>
          </a:p>
          <a:p>
            <a:pPr lvl="1"/>
            <a:r>
              <a:rPr lang="en-US" dirty="0" smtClean="0"/>
              <a:t>Return value</a:t>
            </a:r>
          </a:p>
          <a:p>
            <a:pPr lvl="1"/>
            <a:r>
              <a:rPr lang="en-US" dirty="0" smtClean="0"/>
              <a:t>Parameters</a:t>
            </a:r>
          </a:p>
          <a:p>
            <a:pPr lvl="1"/>
            <a:r>
              <a:rPr lang="en-US" dirty="0" smtClean="0"/>
              <a:t>Our frame pointer</a:t>
            </a:r>
          </a:p>
          <a:p>
            <a:pPr lvl="1"/>
            <a:r>
              <a:rPr lang="en-US" dirty="0" smtClean="0"/>
              <a:t>Return address (where to start program execution when function returns)</a:t>
            </a:r>
          </a:p>
          <a:p>
            <a:pPr lvl="1"/>
            <a:r>
              <a:rPr lang="en-US" dirty="0" smtClean="0"/>
              <a:t>Local variables</a:t>
            </a:r>
          </a:p>
          <a:p>
            <a:pPr lvl="1"/>
            <a:r>
              <a:rPr lang="en-US" dirty="0" smtClean="0"/>
              <a:t>Temporary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6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of the previous information must be stored on the stack in order to call the function</a:t>
            </a:r>
          </a:p>
          <a:p>
            <a:r>
              <a:rPr lang="en-US" dirty="0" smtClean="0"/>
              <a:t>Who should store that information?</a:t>
            </a:r>
          </a:p>
          <a:p>
            <a:pPr lvl="1"/>
            <a:r>
              <a:rPr lang="en-US" dirty="0" smtClean="0"/>
              <a:t>Caller?</a:t>
            </a:r>
          </a:p>
          <a:p>
            <a:pPr lvl="1"/>
            <a:r>
              <a:rPr lang="en-US" dirty="0" err="1" smtClean="0"/>
              <a:t>Callee</a:t>
            </a:r>
            <a:r>
              <a:rPr lang="en-US" dirty="0" smtClean="0"/>
              <a:t>?</a:t>
            </a:r>
          </a:p>
          <a:p>
            <a:r>
              <a:rPr lang="en-US" dirty="0" smtClean="0"/>
              <a:t>Thus, we need to define a convention of who pushes/stores what values on the stack to call a function</a:t>
            </a:r>
          </a:p>
          <a:p>
            <a:pPr lvl="1"/>
            <a:r>
              <a:rPr lang="en-US" dirty="0" smtClean="0"/>
              <a:t>Varies based on processor, operating system, compiler, or type of call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61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x86 Linux Calling Convention (</a:t>
            </a:r>
            <a:r>
              <a:rPr lang="en-US" dirty="0" err="1" smtClean="0"/>
              <a:t>cdecl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Caller (in this order)</a:t>
            </a:r>
          </a:p>
          <a:p>
            <a:pPr lvl="1"/>
            <a:r>
              <a:rPr lang="en-US" dirty="0" smtClean="0"/>
              <a:t>Pushes arguments onto the stack (in right to left order)</a:t>
            </a:r>
          </a:p>
          <a:p>
            <a:pPr lvl="1"/>
            <a:r>
              <a:rPr lang="en-US" dirty="0" smtClean="0"/>
              <a:t>Pushes address of instruction after call</a:t>
            </a:r>
          </a:p>
          <a:p>
            <a:r>
              <a:rPr lang="en-US" dirty="0" err="1" smtClean="0"/>
              <a:t>Callee</a:t>
            </a:r>
            <a:endParaRPr lang="en-US" dirty="0" smtClean="0"/>
          </a:p>
          <a:p>
            <a:pPr lvl="1"/>
            <a:r>
              <a:rPr lang="en-US" dirty="0" smtClean="0"/>
              <a:t>Pushes previous frame pointer onto stack</a:t>
            </a:r>
          </a:p>
          <a:p>
            <a:pPr lvl="1"/>
            <a:r>
              <a:rPr lang="en-US" dirty="0" smtClean="0"/>
              <a:t>Creates space on stack for local variables</a:t>
            </a:r>
          </a:p>
          <a:p>
            <a:pPr lvl="1"/>
            <a:r>
              <a:rPr lang="en-US" dirty="0" smtClean="0"/>
              <a:t>Ensures that stack is consistent on return</a:t>
            </a:r>
          </a:p>
          <a:p>
            <a:pPr lvl="1"/>
            <a:r>
              <a:rPr lang="en-US" dirty="0" smtClean="0"/>
              <a:t>Return value in %</a:t>
            </a:r>
            <a:r>
              <a:rPr lang="en-US" dirty="0" err="1" smtClean="0"/>
              <a:t>eax</a:t>
            </a:r>
            <a:r>
              <a:rPr lang="en-US" dirty="0" smtClean="0"/>
              <a:t> register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954" y="305134"/>
            <a:ext cx="422981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000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a + b + 1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;   </a:t>
            </a: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a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(10, 40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a;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38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068261" y="190041"/>
            <a:ext cx="5832763" cy="66679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0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20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endParaRPr lang="en-US" sz="20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20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0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20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 smtClean="0">
              <a:latin typeface="Consolas" charset="0"/>
              <a:ea typeface="Consolas" charset="0"/>
              <a:cs typeface="Consolas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flipH="1">
            <a:off x="3654189" y="3265291"/>
            <a:ext cx="1756527" cy="830903"/>
            <a:chOff x="5206736" y="118804"/>
            <a:chExt cx="1756527" cy="5909348"/>
          </a:xfrm>
        </p:grpSpPr>
        <p:sp>
          <p:nvSpPr>
            <p:cNvPr id="7" name="Right Bracket 6"/>
            <p:cNvSpPr/>
            <p:nvPr/>
          </p:nvSpPr>
          <p:spPr>
            <a:xfrm>
              <a:off x="5206736" y="118804"/>
              <a:ext cx="763571" cy="5909348"/>
            </a:xfrm>
            <a:prstGeom prst="rightBracket">
              <a:avLst/>
            </a:prstGeom>
            <a:ln w="76200">
              <a:solidFill>
                <a:schemeClr val="accent3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588522" y="1927879"/>
              <a:ext cx="1374741" cy="3353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nsolas" charset="0"/>
                  <a:ea typeface="Consolas" charset="0"/>
                  <a:cs typeface="Consolas" charset="0"/>
                </a:rPr>
                <a:t>prologue</a:t>
              </a:r>
              <a:endParaRPr lang="en-US" sz="1400" dirty="0"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sz="1400" dirty="0"/>
            </a:p>
          </p:txBody>
        </p:sp>
      </p:grpSp>
      <p:grpSp>
        <p:nvGrpSpPr>
          <p:cNvPr id="9" name="Group 8"/>
          <p:cNvGrpSpPr/>
          <p:nvPr/>
        </p:nvGrpSpPr>
        <p:grpSpPr>
          <a:xfrm flipH="1">
            <a:off x="3654189" y="5659908"/>
            <a:ext cx="1756527" cy="709842"/>
            <a:chOff x="5206736" y="118804"/>
            <a:chExt cx="1756527" cy="6881075"/>
          </a:xfrm>
        </p:grpSpPr>
        <p:sp>
          <p:nvSpPr>
            <p:cNvPr id="10" name="Right Bracket 9"/>
            <p:cNvSpPr/>
            <p:nvPr/>
          </p:nvSpPr>
          <p:spPr>
            <a:xfrm>
              <a:off x="5206736" y="118804"/>
              <a:ext cx="763571" cy="5909348"/>
            </a:xfrm>
            <a:prstGeom prst="rightBracket">
              <a:avLst/>
            </a:prstGeom>
            <a:ln w="76200">
              <a:solidFill>
                <a:schemeClr val="accent3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88522" y="1927883"/>
              <a:ext cx="1374741" cy="5071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nsolas" charset="0"/>
                  <a:ea typeface="Consolas" charset="0"/>
                  <a:cs typeface="Consolas" charset="0"/>
                </a:rPr>
                <a:t>epilogue</a:t>
              </a:r>
              <a:endParaRPr lang="en-US" sz="1400" dirty="0"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sz="1400" dirty="0"/>
            </a:p>
          </p:txBody>
        </p:sp>
      </p:grpSp>
      <p:grpSp>
        <p:nvGrpSpPr>
          <p:cNvPr id="12" name="Group 11"/>
          <p:cNvGrpSpPr/>
          <p:nvPr/>
        </p:nvGrpSpPr>
        <p:grpSpPr>
          <a:xfrm flipH="1">
            <a:off x="3654189" y="506830"/>
            <a:ext cx="1756527" cy="576903"/>
            <a:chOff x="5206736" y="118804"/>
            <a:chExt cx="1756527" cy="5909348"/>
          </a:xfrm>
        </p:grpSpPr>
        <p:sp>
          <p:nvSpPr>
            <p:cNvPr id="13" name="Right Bracket 12"/>
            <p:cNvSpPr/>
            <p:nvPr/>
          </p:nvSpPr>
          <p:spPr>
            <a:xfrm>
              <a:off x="5206736" y="118804"/>
              <a:ext cx="763571" cy="5909348"/>
            </a:xfrm>
            <a:prstGeom prst="rightBracket">
              <a:avLst/>
            </a:prstGeom>
            <a:ln w="76200">
              <a:solidFill>
                <a:schemeClr val="accent3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588522" y="1927879"/>
              <a:ext cx="1374741" cy="3353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nsolas" charset="0"/>
                  <a:ea typeface="Consolas" charset="0"/>
                  <a:cs typeface="Consolas" charset="0"/>
                </a:rPr>
                <a:t>prologue</a:t>
              </a:r>
              <a:endParaRPr lang="en-US" sz="1400" dirty="0"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sz="1400" dirty="0"/>
            </a:p>
          </p:txBody>
        </p:sp>
      </p:grpSp>
      <p:grpSp>
        <p:nvGrpSpPr>
          <p:cNvPr id="15" name="Group 14"/>
          <p:cNvGrpSpPr/>
          <p:nvPr/>
        </p:nvGrpSpPr>
        <p:grpSpPr>
          <a:xfrm flipH="1">
            <a:off x="3654189" y="2366075"/>
            <a:ext cx="1756527" cy="633380"/>
            <a:chOff x="5206736" y="118804"/>
            <a:chExt cx="1756527" cy="6881075"/>
          </a:xfrm>
        </p:grpSpPr>
        <p:sp>
          <p:nvSpPr>
            <p:cNvPr id="16" name="Right Bracket 15"/>
            <p:cNvSpPr/>
            <p:nvPr/>
          </p:nvSpPr>
          <p:spPr>
            <a:xfrm>
              <a:off x="5206736" y="118804"/>
              <a:ext cx="763571" cy="5909348"/>
            </a:xfrm>
            <a:prstGeom prst="rightBracket">
              <a:avLst/>
            </a:prstGeom>
            <a:ln w="76200">
              <a:solidFill>
                <a:schemeClr val="accent3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88522" y="1927883"/>
              <a:ext cx="1374741" cy="5071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nsolas" charset="0"/>
                  <a:ea typeface="Consolas" charset="0"/>
                  <a:cs typeface="Consolas" charset="0"/>
                </a:rPr>
                <a:t>epilogue</a:t>
              </a:r>
              <a:endParaRPr lang="en-US" sz="1400" dirty="0"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344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39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77571" y="261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007080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2084" y="30509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ectangle 11"/>
          <p:cNvSpPr/>
          <p:nvPr/>
        </p:nvSpPr>
        <p:spPr>
          <a:xfrm>
            <a:off x="1991529" y="5377554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91529" y="6125240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991529" y="5727526"/>
            <a:ext cx="1652954" cy="2311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2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7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8" grpId="0" animBg="1"/>
      <p:bldP spid="12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6" y="1579420"/>
            <a:ext cx="2507673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float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10;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b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100;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c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10.45;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a + b;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112328" y="1600201"/>
            <a:ext cx="5832763" cy="4756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5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@ 0x8049634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@ 0x8049638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@ 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0x804963c</a:t>
            </a:r>
          </a:p>
          <a:p>
            <a:pPr marL="0" indent="0">
              <a:lnSpc>
                <a:spcPct val="80000"/>
              </a:lnSpc>
              <a:buNone/>
            </a:pPr>
            <a:endParaRPr lang="en-US" sz="25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25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 $0xa,</a:t>
            </a:r>
            <a:r>
              <a:rPr lang="en-US" sz="25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0x8049634</a:t>
            </a: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25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 $0x64,</a:t>
            </a:r>
            <a:r>
              <a:rPr lang="en-US" sz="25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0x8049638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$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0x41273333,</a:t>
            </a:r>
            <a:r>
              <a:rPr lang="en-U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5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5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0x804963c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5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0x8049634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5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0x8049638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s-IS" sz="2500" dirty="0" smtClean="0">
                <a:latin typeface="Consolas" charset="0"/>
                <a:ea typeface="Consolas" charset="0"/>
                <a:cs typeface="Consolas" charset="0"/>
              </a:rPr>
              <a:t>lea (</a:t>
            </a:r>
            <a:r>
              <a:rPr lang="is-I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is-IS" sz="25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r>
              <a:rPr lang="is-IS" sz="25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is-IS" sz="25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is-IS" sz="2500" dirty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is-IS" sz="25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is-I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s-IS" sz="2500" dirty="0" smtClean="0">
                <a:latin typeface="Consolas" charset="0"/>
                <a:ea typeface="Consolas" charset="0"/>
                <a:cs typeface="Consolas" charset="0"/>
              </a:rPr>
              <a:t>mov </a:t>
            </a:r>
            <a:r>
              <a:rPr lang="is-IS" sz="25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is-IS" sz="25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is-IS" sz="25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0x8049634</a:t>
            </a:r>
            <a:endParaRPr lang="en-US" sz="2500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473038" y="1579420"/>
            <a:ext cx="2639290" cy="42268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5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@ 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A</a:t>
            </a:r>
            <a:endParaRPr lang="en-US" sz="25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@ 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sz="25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5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r>
              <a:rPr lang="en-US" sz="2500" dirty="0">
                <a:latin typeface="Consolas" charset="0"/>
                <a:ea typeface="Consolas" charset="0"/>
                <a:cs typeface="Consolas" charset="0"/>
              </a:rPr>
              <a:t> @ </a:t>
            </a: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C</a:t>
            </a:r>
          </a:p>
          <a:p>
            <a:pPr marL="0" indent="0">
              <a:lnSpc>
                <a:spcPct val="80000"/>
              </a:lnSpc>
              <a:buNone/>
            </a:pPr>
            <a:endParaRPr lang="en-US" sz="25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mem[A] = 10</a:t>
            </a: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mem[B] = 100</a:t>
            </a: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mem[C] = 10.45</a:t>
            </a:r>
          </a:p>
          <a:p>
            <a:pPr marL="0" indent="0">
              <a:lnSpc>
                <a:spcPct val="80000"/>
              </a:lnSpc>
              <a:buFont typeface="Arial"/>
              <a:buNone/>
            </a:pPr>
            <a:r>
              <a:rPr lang="en-US" sz="2500" dirty="0" smtClean="0">
                <a:latin typeface="Consolas" charset="0"/>
                <a:ea typeface="Consolas" charset="0"/>
                <a:cs typeface="Consolas" charset="0"/>
              </a:rPr>
              <a:t>mem[A] = mem[A] + mem[B]</a:t>
            </a:r>
          </a:p>
        </p:txBody>
      </p:sp>
    </p:spTree>
    <p:extLst>
      <p:ext uri="{BB962C8B-B14F-4D97-AF65-F5344CB8AC3E}">
        <p14:creationId xmlns:p14="http://schemas.microsoft.com/office/powerpoint/2010/main" val="16332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3771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2084" y="30509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6" name="Right Arrow 15"/>
          <p:cNvSpPr/>
          <p:nvPr/>
        </p:nvSpPr>
        <p:spPr>
          <a:xfrm>
            <a:off x="77571" y="261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92147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2084" y="305096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34289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7044" y="331614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63013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084209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0x80483a6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7044" y="331614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7009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0x80483a6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7044" y="331614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76266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236621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6374" y="359046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54180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66374" y="359046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284355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63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222653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0468" y="38700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284355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7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146987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0468" y="38700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284355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4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96420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0468" y="415531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284355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99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constraints on local variables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Where can the compiler place local variables?</a:t>
            </a:r>
          </a:p>
          <a:p>
            <a:pPr lvl="1"/>
            <a:r>
              <a:rPr lang="en-US" dirty="0" smtClean="0"/>
              <a:t>Global Memory (one for each function)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7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8766255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0468" y="415531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284355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81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800642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8942" y="442963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284355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8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543621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8942" y="442963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320931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7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786899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38942" y="4429632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320931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37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31987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320931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6166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45728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750057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357311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77571" y="3209316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6166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32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624373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6166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23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366685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616663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58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2458780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929225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87269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92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8732392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87269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79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6" y="1579420"/>
            <a:ext cx="5985164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fact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if (n == 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1;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else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fact(n-1) * n;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9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484246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402479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0x8048397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593806" y="115615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21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429519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426469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0x8048397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 flipH="1">
            <a:off x="0" y="306534"/>
            <a:ext cx="1374741" cy="1851450"/>
            <a:chOff x="5050323" y="118804"/>
            <a:chExt cx="1374741" cy="5909348"/>
          </a:xfrm>
        </p:grpSpPr>
        <p:sp>
          <p:nvSpPr>
            <p:cNvPr id="23" name="Right Bracket 22"/>
            <p:cNvSpPr/>
            <p:nvPr/>
          </p:nvSpPr>
          <p:spPr>
            <a:xfrm>
              <a:off x="5206736" y="118804"/>
              <a:ext cx="763571" cy="5909348"/>
            </a:xfrm>
            <a:prstGeom prst="rightBracket">
              <a:avLst/>
            </a:prstGeom>
            <a:ln w="76200">
              <a:solidFill>
                <a:schemeClr val="accent3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050323" y="1982433"/>
              <a:ext cx="1374741" cy="1669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smtClean="0">
                  <a:latin typeface="Consolas" charset="0"/>
                  <a:ea typeface="Consolas" charset="0"/>
                  <a:cs typeface="Consolas" charset="0"/>
                </a:rPr>
                <a:t>main</a:t>
              </a:r>
              <a:endParaRPr lang="en-US" sz="1400" dirty="0"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sz="1400" dirty="0"/>
            </a:p>
          </p:txBody>
        </p:sp>
      </p:grpSp>
      <p:grpSp>
        <p:nvGrpSpPr>
          <p:cNvPr id="25" name="Group 24"/>
          <p:cNvGrpSpPr/>
          <p:nvPr/>
        </p:nvGrpSpPr>
        <p:grpSpPr>
          <a:xfrm flipH="1">
            <a:off x="-15555" y="2157984"/>
            <a:ext cx="1374741" cy="1851450"/>
            <a:chOff x="5050323" y="118804"/>
            <a:chExt cx="1374741" cy="5909348"/>
          </a:xfrm>
        </p:grpSpPr>
        <p:sp>
          <p:nvSpPr>
            <p:cNvPr id="26" name="Right Bracket 25"/>
            <p:cNvSpPr/>
            <p:nvPr/>
          </p:nvSpPr>
          <p:spPr>
            <a:xfrm>
              <a:off x="5206736" y="118804"/>
              <a:ext cx="763571" cy="5909348"/>
            </a:xfrm>
            <a:prstGeom prst="rightBracket">
              <a:avLst/>
            </a:prstGeom>
            <a:ln w="76200">
              <a:solidFill>
                <a:schemeClr val="accent3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050323" y="1982433"/>
              <a:ext cx="1374741" cy="1669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>
                  <a:latin typeface="Consolas" charset="0"/>
                  <a:ea typeface="Consolas" charset="0"/>
                  <a:cs typeface="Consolas" charset="0"/>
                </a:rPr>
                <a:t>callee</a:t>
              </a:r>
              <a:endParaRPr lang="en-US" sz="1400" dirty="0"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sz="1400" dirty="0"/>
            </a:p>
          </p:txBody>
        </p:sp>
      </p:grpSp>
      <p:sp>
        <p:nvSpPr>
          <p:cNvPr id="28" name="Right Arrow 27"/>
          <p:cNvSpPr/>
          <p:nvPr/>
        </p:nvSpPr>
        <p:spPr>
          <a:xfrm>
            <a:off x="4593806" y="115615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46824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26010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79013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0x8048397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156159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69907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148568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029671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42133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37133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18010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556429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42133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65829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0674582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158620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0x804839d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68651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46407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28955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471302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0x32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0x804839d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68651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30260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10381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802174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0x32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96083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70282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438685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052251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196083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62592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699803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928938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23515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200159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constraints on local variables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Where can the compiler place local variables?</a:t>
            </a:r>
          </a:p>
          <a:p>
            <a:pPr lvl="1"/>
            <a:r>
              <a:rPr lang="en-US" dirty="0" smtClean="0"/>
              <a:t>Global Memory (one for each function)</a:t>
            </a:r>
          </a:p>
          <a:p>
            <a:pPr lvl="1"/>
            <a:r>
              <a:rPr lang="en-US" dirty="0" smtClean="0"/>
              <a:t>"Scratch memory" for each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8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192388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23515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9996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3841648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315886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23515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356513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25488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74201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0x80483a3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23515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319937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98847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2728207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647113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0x80483a4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5094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319937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9309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380680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617895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5094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319937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39047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53042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992278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5094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319937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64547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62385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321707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25094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172780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420744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889396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470403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</p:spTree>
    <p:extLst>
      <p:ext uri="{BB962C8B-B14F-4D97-AF65-F5344CB8AC3E}">
        <p14:creationId xmlns:p14="http://schemas.microsoft.com/office/powerpoint/2010/main" val="20640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333071"/>
              </p:ext>
            </p:extLst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470403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02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06000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0x80483c2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498749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07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Stack is essentially scratch memory for functions</a:t>
            </a:r>
          </a:p>
          <a:p>
            <a:pPr lvl="1"/>
            <a:r>
              <a:rPr lang="en-US" dirty="0" smtClean="0"/>
              <a:t>Used in MIPS, ARM, x86, and x86-64 processors</a:t>
            </a:r>
          </a:p>
          <a:p>
            <a:r>
              <a:rPr lang="en-US" dirty="0" smtClean="0"/>
              <a:t>Starts at high memory addresses, and grows down</a:t>
            </a:r>
          </a:p>
          <a:p>
            <a:r>
              <a:rPr lang="en-US" dirty="0" smtClean="0"/>
              <a:t>Functions are free to push registers or values onto the stack, or pop values from the stack into registers</a:t>
            </a:r>
          </a:p>
          <a:p>
            <a:r>
              <a:rPr lang="en-US" dirty="0" smtClean="0"/>
              <a:t>The assembly language supports this on x86</a:t>
            </a:r>
          </a:p>
          <a:p>
            <a:pPr lvl="1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 smtClean="0"/>
              <a:t> holds the address of the top of the stack</a:t>
            </a:r>
          </a:p>
          <a:p>
            <a:pPr lvl="1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dirty="0" smtClean="0"/>
              <a:t> decrements the stack pointer (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 smtClean="0"/>
              <a:t>) then stores the value in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dirty="0" smtClean="0"/>
              <a:t> to the location pointed to by the stack pointer</a:t>
            </a:r>
          </a:p>
          <a:p>
            <a:pPr lvl="1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dirty="0" smtClean="0"/>
              <a:t> stores the value at the location pointed to by the stack pointer into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r>
              <a:rPr lang="en-US" dirty="0" smtClean="0"/>
              <a:t>, then increments the stack pointer (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dirty="0" smtClean="0"/>
              <a:t>)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87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0x80483c2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498749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31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584334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0xfd2b8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0x80483c5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52526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51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0x80483c5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52526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0" name="Right Arrow 19"/>
          <p:cNvSpPr/>
          <p:nvPr/>
        </p:nvSpPr>
        <p:spPr>
          <a:xfrm>
            <a:off x="93432" y="2833617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96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0x80483c5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52526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02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74444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0x80483c5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52526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64290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23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0x80483c5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525267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27714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24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79672" y="303902"/>
          <a:ext cx="283128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0x28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0x80483bf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3804" y="-6543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3803" y="3961502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478515"/>
              </p:ext>
            </p:extLst>
          </p:nvPr>
        </p:nvGraphicFramePr>
        <p:xfrm>
          <a:off x="105436" y="4546650"/>
          <a:ext cx="3696160" cy="189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0x33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edx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0xfd2d4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0xfd2c0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85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eip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0x80483c6</a:t>
                      </a:r>
                      <a:endParaRPr lang="en-US" dirty="0" smtClean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>
          <a:xfrm>
            <a:off x="4809074" y="190041"/>
            <a:ext cx="6225066" cy="5514761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1800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callee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0xc(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0x8(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edx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 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%edx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,1),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add $0x1,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pop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push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sub $0x18,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%esp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$0x28,0x4(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movl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$0xa,(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esp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call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%eax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,-0x4(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mov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-0x4(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ebp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),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%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sz="1800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leave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ret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0x804839d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0x80483a4</a:t>
            </a:r>
          </a:p>
          <a:p>
            <a:pPr marL="0" indent="0">
              <a:lnSpc>
                <a:spcPct val="80000"/>
              </a:lnSpc>
              <a:buNone/>
            </a:pP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0x80483bf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0x80483c6</a:t>
            </a:r>
            <a:endParaRPr lang="en-US" sz="1800" b="1" dirty="0" smtClean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439" y="11381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438" y="458234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0xfd2d0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26437" y="268174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0xfd2b8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6436" y="234233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6435" y="303796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0xfd2b4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6433" y="3394187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0xfd2b0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593806" y="5526991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8" name="Right Arrow 17"/>
          <p:cNvSpPr/>
          <p:nvPr/>
        </p:nvSpPr>
        <p:spPr>
          <a:xfrm>
            <a:off x="77571" y="277140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22" name="TextBox 21"/>
          <p:cNvSpPr txBox="1"/>
          <p:nvPr/>
        </p:nvSpPr>
        <p:spPr>
          <a:xfrm>
            <a:off x="2826432" y="849799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0xfd2cc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55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Parameter Passing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did the previous example pass parameters to the function </a:t>
            </a:r>
            <a:r>
              <a:rPr lang="en-US" dirty="0" err="1" smtClean="0"/>
              <a:t>callee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Pushed the values onto the stack</a:t>
            </a:r>
          </a:p>
          <a:p>
            <a:r>
              <a:rPr lang="en-US" dirty="0" smtClean="0"/>
              <a:t>What are the semantics of passing parameters to a function?</a:t>
            </a:r>
          </a:p>
          <a:p>
            <a:r>
              <a:rPr lang="en-US" dirty="0" smtClean="0"/>
              <a:t>Multiple approaches</a:t>
            </a:r>
          </a:p>
          <a:p>
            <a:pPr lvl="1"/>
            <a:r>
              <a:rPr lang="en-US" dirty="0" smtClean="0"/>
              <a:t>Pass by value</a:t>
            </a:r>
          </a:p>
          <a:p>
            <a:pPr lvl="1"/>
            <a:r>
              <a:rPr lang="en-US" dirty="0" smtClean="0"/>
              <a:t>Pass by reference</a:t>
            </a:r>
          </a:p>
          <a:p>
            <a:pPr lvl="1"/>
            <a:r>
              <a:rPr lang="en-US" dirty="0" smtClean="0"/>
              <a:t>Pass by 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2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by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Values of the actual parameters at function invocation are calculated and then copied to the function</a:t>
            </a:r>
          </a:p>
          <a:p>
            <a:pPr lvl="1"/>
            <a:r>
              <a:rPr lang="en-US" dirty="0" smtClean="0"/>
              <a:t>We have seen how this is done for C, a copy of the values are placed on the stack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1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x + 5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4;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test(y);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y);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45091" y="1151467"/>
            <a:ext cx="5563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–Wall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pass_by_value.c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9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4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2007" y="2522501"/>
            <a:ext cx="1584060" cy="269707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582210" y="4790413"/>
            <a:ext cx="2068835" cy="769257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57352" y="4944208"/>
            <a:ext cx="348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y</a:t>
            </a:r>
            <a:endParaRPr lang="en-US" sz="2400" dirty="0"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805696" y="5175041"/>
            <a:ext cx="776514" cy="0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289416" y="4847828"/>
            <a:ext cx="654423" cy="654423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463057" y="49903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582210" y="2458872"/>
            <a:ext cx="2068835" cy="769257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457352" y="2612667"/>
            <a:ext cx="348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x</a:t>
            </a:r>
            <a:endParaRPr lang="en-US" sz="2400" dirty="0"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805696" y="2843500"/>
            <a:ext cx="776514" cy="0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289416" y="2516287"/>
            <a:ext cx="654423" cy="654423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460174" y="265735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460174" y="26571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24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/>
      <p:bldP spid="14" grpId="0" animBg="1"/>
      <p:bldP spid="14" grpId="1" animBg="1"/>
      <p:bldP spid="15" grpId="0"/>
      <p:bldP spid="15" grpId="1"/>
      <p:bldP spid="17" grpId="0" animBg="1"/>
      <p:bldP spid="17" grpId="1" animBg="1"/>
      <p:bldP spid="18" grpId="0"/>
      <p:bldP spid="18" grpId="1"/>
      <p:bldP spid="18" grpId="2"/>
      <p:bldP spid="19" grpId="0"/>
      <p:bldP spid="1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589714" y="1692435"/>
          <a:ext cx="283128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1284"/>
              </a:tblGrid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is-I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…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444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Garbage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168494" y="2766855"/>
            <a:ext cx="278606" cy="45719"/>
          </a:xfrm>
          <a:prstGeom prst="rightArrow">
            <a:avLst/>
          </a:prstGeom>
          <a:ln w="635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53846" y="1323103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nsolas" charset="0"/>
                <a:ea typeface="Consolas" charset="0"/>
                <a:cs typeface="Consolas" charset="0"/>
              </a:rPr>
              <a:t>0xFFFFFFFF</a:t>
            </a:r>
            <a:endParaRPr lang="en-US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3845" y="3973970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0x00000000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7318" y="2605048"/>
            <a:ext cx="210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0x10000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67369" y="5074404"/>
          <a:ext cx="36961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80"/>
                <a:gridCol w="1848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eax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ebx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%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esp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0x10000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9834" y="1695032"/>
            <a:ext cx="181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push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eax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pop %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ebx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742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by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formal parameters are bound to the locations associated with the actual parameters</a:t>
            </a:r>
          </a:p>
          <a:p>
            <a:pPr lvl="1"/>
            <a:r>
              <a:rPr lang="en-US" dirty="0" smtClean="0"/>
              <a:t>Thus, the actual parameters must be l-values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7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&amp;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x + 5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4;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test(y);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y);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45091" y="1151467"/>
            <a:ext cx="5563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g++ –Wall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pass_by_value.c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9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9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1527" y="2522501"/>
            <a:ext cx="1584060" cy="269707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29840" y="1851941"/>
            <a:ext cx="243840" cy="269707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457352" y="2612667"/>
            <a:ext cx="348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x</a:t>
            </a:r>
            <a:endParaRPr lang="en-US" sz="2400" dirty="0"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11" name="Straight Connector 10"/>
          <p:cNvCxnSpPr>
            <a:endCxn id="13" idx="1"/>
          </p:cNvCxnSpPr>
          <p:nvPr/>
        </p:nvCxnSpPr>
        <p:spPr>
          <a:xfrm>
            <a:off x="4805696" y="2843500"/>
            <a:ext cx="776514" cy="2331542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582210" y="4790413"/>
            <a:ext cx="2068835" cy="769257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457352" y="4944208"/>
            <a:ext cx="348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y</a:t>
            </a:r>
            <a:endParaRPr lang="en-US" sz="2400" dirty="0"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805696" y="5175041"/>
            <a:ext cx="776514" cy="0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289416" y="4847828"/>
            <a:ext cx="654423" cy="654423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463057" y="49903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4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463057" y="49903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57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10" grpId="0"/>
      <p:bldP spid="13" grpId="0" animBg="1"/>
      <p:bldP spid="14" grpId="0"/>
      <p:bldP spid="16" grpId="0" animBg="1"/>
      <p:bldP spid="2" grpId="0"/>
      <p:bldP spid="2" grpId="1"/>
      <p:bldP spid="18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by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formal parameters are replaced by the text of the actual parameters everywhere in </a:t>
            </a:r>
            <a:r>
              <a:rPr lang="en-US" smtClean="0"/>
              <a:t>the function </a:t>
            </a:r>
            <a:r>
              <a:rPr lang="en-US" dirty="0" smtClean="0"/>
              <a:t>that the formal parameters occur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7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x + 5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4;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test(y);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y);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+ 5;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45091" y="1151467"/>
            <a:ext cx="5563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pass_by_name_1.c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9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9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[10];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inc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x++;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=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a[1] =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a[2] = 2;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inc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(a[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n%d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\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n%d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\n",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a[1], a[2]);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return 0;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inc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])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]++;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45091" y="1151467"/>
            <a:ext cx="55638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pass_by_name_2.c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2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1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3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96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j = y;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j + y;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q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j = 2;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p(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i+j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));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q();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0;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i+j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))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j = (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i+j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  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return j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+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i+j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45091" y="1151467"/>
            <a:ext cx="5563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pass_by_name_3.c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5</a:t>
            </a:r>
            <a:endParaRPr lang="is-I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3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10;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= foo(a++);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n%d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\n", a, b);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0;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a++)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return 10;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45091" y="1151467"/>
            <a:ext cx="5563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pass_by_name_4.c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0</a:t>
            </a: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852189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467"/>
            <a:ext cx="8229600" cy="4974698"/>
          </a:xfrm>
        </p:spPr>
        <p:txBody>
          <a:bodyPr numCol="2"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j = y;  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j + y;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q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j = 2;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= 0;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("%d\n", p(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i+j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)); </a:t>
            </a:r>
            <a:br>
              <a:rPr lang="en-US" dirty="0" smtClean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q();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0;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solidFill>
                <a:schemeClr val="accent4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4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4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4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4"/>
                </a:solidFill>
                <a:latin typeface="Consolas" charset="0"/>
                <a:ea typeface="Consolas" charset="0"/>
                <a:cs typeface="Consolas" charset="0"/>
              </a:rPr>
              <a:t>#include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stdio.h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, 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i_plus_j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return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i+j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(*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)(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))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j 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y();  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return j +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y();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q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2;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printf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("%d\n",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i_plus_j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));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q();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return 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98379" y="150357"/>
            <a:ext cx="63456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gcc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 –Wall 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pass_by_name_simulation.c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adamd@ragnuk</a:t>
            </a:r>
            <a:r>
              <a:rPr lang="en-US" sz="1600" dirty="0" smtClean="0">
                <a:latin typeface="Consolas" charset="0"/>
                <a:ea typeface="Consolas" charset="0"/>
                <a:cs typeface="Consolas" charset="0"/>
              </a:rPr>
              <a:t>]$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./</a:t>
            </a:r>
            <a:r>
              <a:rPr lang="en-US" sz="1600" dirty="0" err="1" smtClean="0">
                <a:latin typeface="Consolas" charset="0"/>
                <a:ea typeface="Consolas" charset="0"/>
                <a:cs typeface="Consolas" charset="0"/>
              </a:rPr>
              <a:t>a.out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5</a:t>
            </a:r>
            <a:endParaRPr lang="en-US" sz="1600" dirty="0" smtClean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06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2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3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4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5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6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7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parameter passing semantics of Java?</a:t>
            </a:r>
          </a:p>
          <a:p>
            <a:pPr lvl="1"/>
            <a:r>
              <a:rPr lang="en-US" dirty="0" smtClean="0"/>
              <a:t>Pass by value?</a:t>
            </a:r>
          </a:p>
          <a:p>
            <a:pPr lvl="1"/>
            <a:r>
              <a:rPr lang="en-US" dirty="0" smtClean="0"/>
              <a:t>Pass by reference?</a:t>
            </a:r>
          </a:p>
          <a:p>
            <a:pPr lvl="1"/>
            <a:r>
              <a:rPr lang="en-US" dirty="0" smtClean="0"/>
              <a:t>Pass by name?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2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047"/>
            <a:ext cx="8229600" cy="615852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class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Testing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class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ParameterPassing</a:t>
            </a:r>
            <a:endParaRPr lang="en-US" dirty="0" smtClean="0">
              <a:solidFill>
                <a:schemeClr val="accent2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public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static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[] </a:t>
            </a:r>
            <a:r>
              <a:rPr lang="en-US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{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Testing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new Testing();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Testing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snap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= new Testing();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bar.foo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0;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snap.foo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10;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PassByQuestionMark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(bar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snap);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bar.foo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+ "\n" +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snap.foo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}  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public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static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void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PassByQuestionMark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Testing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Testing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)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b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new Testing();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b.foo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100;	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a.foo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42;   </a:t>
            </a: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6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solidFill>
            <a:schemeClr val="tx1"/>
          </a:solidFill>
          <a:headEnd type="none"/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156512</TotalTime>
  <Words>12706</Words>
  <Application>Microsoft Macintosh PowerPoint</Application>
  <PresentationFormat>On-screen Show (4:3)</PresentationFormat>
  <Paragraphs>5021</Paragraphs>
  <Slides>148</Slides>
  <Notes>14</Notes>
  <HiddenSlides>35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148</vt:i4>
      </vt:variant>
    </vt:vector>
  </HeadingPairs>
  <TitlesOfParts>
    <vt:vector size="152" baseType="lpstr">
      <vt:lpstr>Calibri</vt:lpstr>
      <vt:lpstr>Consolas</vt:lpstr>
      <vt:lpstr>Arial</vt:lpstr>
      <vt:lpstr>adam_seclab_theme</vt:lpstr>
      <vt:lpstr>The Runtime Environment</vt:lpstr>
      <vt:lpstr>Locations and Names</vt:lpstr>
      <vt:lpstr>Global Variables</vt:lpstr>
      <vt:lpstr>PowerPoint Presentation</vt:lpstr>
      <vt:lpstr>Local Variables</vt:lpstr>
      <vt:lpstr>PowerPoint Presentation</vt:lpstr>
      <vt:lpstr>Local Variables</vt:lpstr>
      <vt:lpstr>The Stack</vt:lpstr>
      <vt:lpstr>Stack Example</vt:lpstr>
      <vt:lpstr>Stack Example</vt:lpstr>
      <vt:lpstr>Stack Example</vt:lpstr>
      <vt:lpstr>Stack Example</vt:lpstr>
      <vt:lpstr>Stack Example</vt:lpstr>
      <vt:lpstr>Stack Example</vt:lpstr>
      <vt:lpstr>Stack Example</vt:lpstr>
      <vt:lpstr>Function Frame</vt:lpstr>
      <vt:lpstr>PowerPoint Presentation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 Frame</vt:lpstr>
      <vt:lpstr>Functions</vt:lpstr>
      <vt:lpstr>Function Frames</vt:lpstr>
      <vt:lpstr>Calling Convention</vt:lpstr>
      <vt:lpstr>x86 Linux Calling Convention (cdecl)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Function Parameter Passing</vt:lpstr>
      <vt:lpstr>Pass by Value</vt:lpstr>
      <vt:lpstr>PowerPoint Presentation</vt:lpstr>
      <vt:lpstr>Pass by Reference</vt:lpstr>
      <vt:lpstr>PowerPoint Presentation</vt:lpstr>
      <vt:lpstr>Pass by name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Java</vt:lpstr>
      <vt:lpstr>PowerPoint Presentation</vt:lpstr>
      <vt:lpstr>Java</vt:lpstr>
      <vt:lpstr>Local Functions</vt:lpstr>
      <vt:lpstr>PowerPoint Presentation</vt:lpstr>
      <vt:lpstr>Local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Access Link</vt:lpstr>
      <vt:lpstr>PowerPoint Presentation</vt:lpstr>
      <vt:lpstr>PowerPoint Presentation</vt:lpstr>
      <vt:lpstr>Type of Memory Allocation</vt:lpstr>
      <vt:lpstr>Heap Allocation</vt:lpstr>
      <vt:lpstr>C Heap Allocation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Heap Allocation</vt:lpstr>
      <vt:lpstr>PowerPoint Presentation</vt:lpstr>
      <vt:lpstr>PowerPoint Presentation</vt:lpstr>
      <vt:lpstr>PowerPoint Presentation</vt:lpstr>
      <vt:lpstr>PowerPoint Presentation</vt:lpstr>
      <vt:lpstr>Heap Allocation</vt:lpstr>
      <vt:lpstr>PowerPoint Presentation</vt:lpstr>
      <vt:lpstr>PowerPoint Presentation</vt:lpstr>
      <vt:lpstr>PowerPoint Presentation</vt:lpstr>
      <vt:lpstr>free</vt:lpstr>
      <vt:lpstr>Implementation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Modern malloc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5113</cp:revision>
  <cp:lastPrinted>2011-10-05T20:20:50Z</cp:lastPrinted>
  <dcterms:created xsi:type="dcterms:W3CDTF">2011-09-20T20:28:25Z</dcterms:created>
  <dcterms:modified xsi:type="dcterms:W3CDTF">2016-04-13T22:00:20Z</dcterms:modified>
</cp:coreProperties>
</file>