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6" r:id="rId27"/>
    <p:sldId id="284" r:id="rId28"/>
    <p:sldId id="287" r:id="rId29"/>
    <p:sldId id="288" r:id="rId30"/>
    <p:sldId id="289" r:id="rId31"/>
    <p:sldId id="281" r:id="rId32"/>
    <p:sldId id="290" r:id="rId33"/>
    <p:sldId id="282" r:id="rId34"/>
    <p:sldId id="291" r:id="rId35"/>
    <p:sldId id="28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8" autoAdjust="0"/>
    <p:restoredTop sz="90217" autoAdjust="0"/>
  </p:normalViewPr>
  <p:slideViewPr>
    <p:cSldViewPr snapToGrid="0" snapToObjects="1">
      <p:cViewPr>
        <p:scale>
          <a:sx n="93" d="100"/>
          <a:sy n="93" d="100"/>
        </p:scale>
        <p:origin x="2024" y="34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5/12/16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5/12/16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smtClean="0"/>
              <a:t>Hindley</a:t>
            </a:r>
            <a:r>
              <a:rPr lang="en-US" noProof="0" dirty="0" smtClean="0"/>
              <a:t>-Milner Type Inference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Spring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(x, y) = if x &lt; y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y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int,int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7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x, y)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= if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y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else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(Function of (T, T)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((T, T)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-&gt; T</a:t>
            </a: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max(&lt;, 10, 200)</a:t>
            </a: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"foo", "bar")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fun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foo</a:t>
            </a:r>
            <a:r>
              <a:rPr lang="en-US" dirty="0" smtClean="0"/>
              <a:t>(a, b, c) = c(a[b])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Function of (Array of T, </a:t>
            </a:r>
            <a:r>
              <a:rPr lang="en-US" dirty="0" err="1" smtClean="0"/>
              <a:t>int</a:t>
            </a:r>
            <a:r>
              <a:rPr lang="en-US" dirty="0" smtClean="0"/>
              <a:t>, Function of (T) returns U) returns U</a:t>
            </a:r>
          </a:p>
          <a:p>
            <a:pPr lvl="1"/>
            <a:r>
              <a:rPr lang="en-US" dirty="0" smtClean="0"/>
              <a:t>(Array of T, </a:t>
            </a:r>
            <a:r>
              <a:rPr lang="en-US" dirty="0" err="1" smtClean="0"/>
              <a:t>int</a:t>
            </a:r>
            <a:r>
              <a:rPr lang="en-US" dirty="0" smtClean="0"/>
              <a:t>, (T -&gt; U)) -&gt;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(a, b, c) =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=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a(b[c]);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Type error!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1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 is a general type inference approach</a:t>
            </a:r>
          </a:p>
          <a:p>
            <a:pPr lvl="1"/>
            <a:r>
              <a:rPr lang="en-US" dirty="0" smtClean="0"/>
              <a:t>It infers the types of constructs that are not explicitly declared</a:t>
            </a:r>
          </a:p>
          <a:p>
            <a:pPr lvl="1"/>
            <a:r>
              <a:rPr lang="en-US" dirty="0" smtClean="0"/>
              <a:t>It leverages the constraints of the various constructs</a:t>
            </a:r>
          </a:p>
          <a:p>
            <a:pPr lvl="1"/>
            <a:r>
              <a:rPr lang="en-US" dirty="0" smtClean="0"/>
              <a:t>It applies these constraints together with type unification to find the most general type for each construct (or can find a type error if there is one)</a:t>
            </a:r>
          </a:p>
          <a:p>
            <a:r>
              <a:rPr lang="en-US" dirty="0" smtClean="0"/>
              <a:t>Full </a:t>
            </a:r>
            <a:r>
              <a:rPr lang="en-US" dirty="0" err="1" smtClean="0"/>
              <a:t>Hindley</a:t>
            </a:r>
            <a:r>
              <a:rPr lang="en-US" dirty="0" smtClean="0"/>
              <a:t>-Milner type checking is used in </a:t>
            </a:r>
            <a:r>
              <a:rPr lang="en-US" dirty="0" err="1" smtClean="0"/>
              <a:t>OCaml</a:t>
            </a:r>
            <a:r>
              <a:rPr lang="en-US" dirty="0" smtClean="0"/>
              <a:t>, F#, and Haskell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apply </a:t>
            </a:r>
            <a:r>
              <a:rPr lang="en-US" dirty="0" err="1" smtClean="0"/>
              <a:t>Hindley</a:t>
            </a:r>
            <a:r>
              <a:rPr lang="en-US" dirty="0" smtClean="0"/>
              <a:t>-Milner, we must first define the type constraints</a:t>
            </a:r>
            <a:endParaRPr lang="en-US" dirty="0"/>
          </a:p>
          <a:p>
            <a:r>
              <a:rPr lang="en-US" dirty="0" smtClean="0"/>
              <a:t>Constant integers</a:t>
            </a:r>
          </a:p>
          <a:p>
            <a:pPr lvl="1"/>
            <a:r>
              <a:rPr lang="is-IS" dirty="0" smtClean="0"/>
              <a:t>…, -1, 0, 1, 2, ...</a:t>
            </a:r>
          </a:p>
          <a:p>
            <a:pPr lvl="1"/>
            <a:r>
              <a:rPr lang="is-IS" dirty="0" smtClean="0"/>
              <a:t>Type = int</a:t>
            </a:r>
          </a:p>
          <a:p>
            <a:r>
              <a:rPr lang="is-IS" dirty="0" smtClean="0"/>
              <a:t>Constant real numbers</a:t>
            </a:r>
          </a:p>
          <a:p>
            <a:pPr lvl="1"/>
            <a:r>
              <a:rPr lang="is-IS" dirty="0" smtClean="0"/>
              <a:t>..., 0.1, 2.2, ... other floating point numbers</a:t>
            </a:r>
          </a:p>
          <a:p>
            <a:pPr lvl="1"/>
            <a:r>
              <a:rPr lang="is-IS" dirty="0" smtClean="0"/>
              <a:t>Type = real</a:t>
            </a:r>
          </a:p>
          <a:p>
            <a:r>
              <a:rPr lang="is-IS" dirty="0" smtClean="0"/>
              <a:t>Constant booleans</a:t>
            </a:r>
          </a:p>
          <a:p>
            <a:pPr lvl="1"/>
            <a:r>
              <a:rPr lang="is-IS" dirty="0" smtClean="0"/>
              <a:t>true or false</a:t>
            </a:r>
          </a:p>
          <a:p>
            <a:pPr lvl="1"/>
            <a:r>
              <a:rPr lang="is-IS" dirty="0" smtClean="0"/>
              <a:t>Type = boolean</a:t>
            </a:r>
          </a:p>
          <a:p>
            <a:r>
              <a:rPr lang="is-IS" dirty="0" smtClean="0"/>
              <a:t>Constant strings</a:t>
            </a:r>
          </a:p>
          <a:p>
            <a:pPr lvl="1"/>
            <a:r>
              <a:rPr lang="is-IS" dirty="0" smtClean="0"/>
              <a:t>"foo", "bar", ...</a:t>
            </a:r>
          </a:p>
          <a:p>
            <a:pPr lvl="1"/>
            <a:r>
              <a:rPr lang="is-IS" dirty="0" smtClean="0"/>
              <a:t>Type =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Relational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&lt;, &lt;=, &gt;, &gt;=, !=, ==</a:t>
            </a: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7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Arithmetic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+, -, *, /</a:t>
            </a: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T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24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 Access Operator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a[b]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array of T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98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(R)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(F)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31894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8968" y="2911033"/>
            <a:ext cx="329453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2212041" y="3039036"/>
            <a:ext cx="251889" cy="3260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129438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8" name="Straight Connector 17"/>
          <p:cNvCxnSpPr>
            <a:stCxn id="5" idx="5"/>
            <a:endCxn id="11" idx="1"/>
          </p:cNvCxnSpPr>
          <p:nvPr/>
        </p:nvCxnSpPr>
        <p:spPr>
          <a:xfrm>
            <a:off x="2625661" y="2911033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58889" y="3571966"/>
            <a:ext cx="82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= expr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  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T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 flipH="1">
            <a:off x="1093832" y="2911033"/>
            <a:ext cx="704589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7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cond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r>
              <a:rPr lang="en-US" dirty="0" smtClean="0"/>
              <a:t> = T</a:t>
            </a:r>
            <a:r>
              <a:rPr lang="en-US" baseline="-25000" dirty="0" smtClean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9538" y="217272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423" y="342615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cond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1511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79664" y="2918784"/>
            <a:ext cx="491201" cy="635372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 flipH="1">
            <a:off x="2374339" y="3046787"/>
            <a:ext cx="10146" cy="382318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5"/>
          </p:cNvCxnSpPr>
          <p:nvPr/>
        </p:nvCxnSpPr>
        <p:spPr>
          <a:xfrm>
            <a:off x="2798105" y="2918784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16650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2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unification is the process by which the constraints are propagated</a:t>
            </a:r>
          </a:p>
          <a:p>
            <a:r>
              <a:rPr lang="en-US" dirty="0" smtClean="0"/>
              <a:t>Basic idea is simple</a:t>
            </a:r>
          </a:p>
          <a:p>
            <a:pPr lvl="1"/>
            <a:r>
              <a:rPr lang="en-US" dirty="0" smtClean="0"/>
              <a:t>Start from the top of the tree</a:t>
            </a:r>
          </a:p>
          <a:p>
            <a:pPr lvl="1"/>
            <a:r>
              <a:rPr lang="en-US" dirty="0" smtClean="0"/>
              <a:t>Every time you see a construct with unconstrained types, create a new type</a:t>
            </a:r>
          </a:p>
          <a:p>
            <a:pPr lvl="1"/>
            <a:r>
              <a:rPr lang="en-US" dirty="0" smtClean="0"/>
              <a:t>If a construct is found to have type T</a:t>
            </a:r>
            <a:r>
              <a:rPr lang="en-US" baseline="-25000" dirty="0" smtClean="0"/>
              <a:t>1</a:t>
            </a:r>
            <a:r>
              <a:rPr lang="en-US" dirty="0" smtClean="0"/>
              <a:t> and also to have type T</a:t>
            </a:r>
            <a:r>
              <a:rPr lang="en-US" baseline="-25000" dirty="0" smtClean="0"/>
              <a:t>2</a:t>
            </a:r>
            <a:r>
              <a:rPr lang="en-US" dirty="0" smtClean="0"/>
              <a:t>, then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must be the same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54276"/>
              </p:ext>
            </p:extLst>
          </p:nvPr>
        </p:nvGraphicFramePr>
        <p:xfrm>
          <a:off x="135232" y="3105254"/>
          <a:ext cx="3148178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74089"/>
                <a:gridCol w="1574089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22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7395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77519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7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58767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1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45690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string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46475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3796"/>
              </p:ext>
            </p:extLst>
          </p:nvPr>
        </p:nvGraphicFramePr>
        <p:xfrm>
          <a:off x="135231" y="3105254"/>
          <a:ext cx="3738913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0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810"/>
              </p:ext>
            </p:extLst>
          </p:nvPr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"testing";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languages allow the programmer to declare parameterized types</a:t>
            </a:r>
          </a:p>
          <a:p>
            <a:pPr lvl="1"/>
            <a:r>
              <a:rPr lang="en-US" dirty="0" smtClean="0"/>
              <a:t>Instead of being specific to a given type, the specific type is given as a parameter</a:t>
            </a:r>
          </a:p>
          <a:p>
            <a:r>
              <a:rPr lang="en-US" dirty="0" smtClean="0"/>
              <a:t>Generics in Java and C#, templates in C++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2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228601"/>
            <a:ext cx="8229600" cy="5997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java.util.Random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Chooser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Random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rand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new Random();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&lt;T&gt; T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choose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first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second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rand.nextInt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() % 2) == 0)? first: second; 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ParameterizedTypes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(String []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100;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999;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y));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"foo";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"bar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";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(a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b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in the previous example, the programmer must declare the parameterized types explicitly</a:t>
            </a:r>
          </a:p>
          <a:p>
            <a:r>
              <a:rPr lang="en-US" dirty="0" smtClean="0"/>
              <a:t>Slightly different polymorphism than what is used in the object orientation context</a:t>
            </a:r>
          </a:p>
          <a:p>
            <a:r>
              <a:rPr lang="en-US" dirty="0" smtClean="0"/>
              <a:t>The compiler/interpreter will allow a function to be called with different types (while still checking for type compatibility)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programmer does not need to specify the type parameters explicitly</a:t>
            </a:r>
          </a:p>
          <a:p>
            <a:pPr lvl="1"/>
            <a:r>
              <a:rPr lang="en-US" dirty="0" smtClean="0"/>
              <a:t>Dynamic languages have this property too</a:t>
            </a:r>
          </a:p>
          <a:p>
            <a:r>
              <a:rPr lang="en-US" dirty="0" smtClean="0"/>
              <a:t>However, the type checker will, statically, attempt to assign </a:t>
            </a:r>
            <a:r>
              <a:rPr lang="en-US" b="1" dirty="0" smtClean="0"/>
              <a:t>the most general type</a:t>
            </a:r>
            <a:r>
              <a:rPr lang="en-US" dirty="0" smtClean="0"/>
              <a:t> to every construct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4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(x) = 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T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fun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foo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(x) = x;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fun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bar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(y) = foo(y);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bar and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foo: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bar: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132273</TotalTime>
  <Words>1934</Words>
  <Application>Microsoft Macintosh PowerPoint</Application>
  <PresentationFormat>On-screen Show (4:3)</PresentationFormat>
  <Paragraphs>672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Calibri</vt:lpstr>
      <vt:lpstr>Consolas</vt:lpstr>
      <vt:lpstr>Arial</vt:lpstr>
      <vt:lpstr>adam_seclab_theme</vt:lpstr>
      <vt:lpstr>Hindley-Milner Type Inference</vt:lpstr>
      <vt:lpstr>Type Systems</vt:lpstr>
      <vt:lpstr>Type Systems</vt:lpstr>
      <vt:lpstr>Type Systems</vt:lpstr>
      <vt:lpstr>Parameterized Types</vt:lpstr>
      <vt:lpstr>PowerPoint Presentation</vt:lpstr>
      <vt:lpstr>Explicit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Hindley-Milner Type Checking</vt:lpstr>
      <vt:lpstr>Type Constraints</vt:lpstr>
      <vt:lpstr>Operators</vt:lpstr>
      <vt:lpstr>Operators</vt:lpstr>
      <vt:lpstr>Operators</vt:lpstr>
      <vt:lpstr>Function Application</vt:lpstr>
      <vt:lpstr>Function Definition</vt:lpstr>
      <vt:lpstr>If Expression</vt:lpstr>
      <vt:lpstr>Type Unification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4117</cp:revision>
  <cp:lastPrinted>2011-10-05T20:20:50Z</cp:lastPrinted>
  <dcterms:created xsi:type="dcterms:W3CDTF">2011-09-20T20:28:25Z</dcterms:created>
  <dcterms:modified xsi:type="dcterms:W3CDTF">2016-05-12T20:44:35Z</dcterms:modified>
</cp:coreProperties>
</file>