
<file path=[Content_Types].xml><?xml version="1.0" encoding="utf-8"?>
<Types xmlns="http://schemas.openxmlformats.org/package/2006/content-types">
  <Default Extension="xml" ContentType="application/xml"/>
  <Default Extension="png" ContentType="image/png"/>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4547" r:id="rId1"/>
  </p:sldMasterIdLst>
  <p:notesMasterIdLst>
    <p:notesMasterId r:id="rId57"/>
  </p:notesMasterIdLst>
  <p:handoutMasterIdLst>
    <p:handoutMasterId r:id="rId58"/>
  </p:handoutMasterIdLst>
  <p:sldIdLst>
    <p:sldId id="256" r:id="rId2"/>
    <p:sldId id="258" r:id="rId3"/>
    <p:sldId id="259" r:id="rId4"/>
    <p:sldId id="260" r:id="rId5"/>
    <p:sldId id="261" r:id="rId6"/>
    <p:sldId id="262" r:id="rId7"/>
    <p:sldId id="263" r:id="rId8"/>
    <p:sldId id="264" r:id="rId9"/>
    <p:sldId id="265" r:id="rId10"/>
    <p:sldId id="266" r:id="rId11"/>
    <p:sldId id="268" r:id="rId12"/>
    <p:sldId id="269" r:id="rId13"/>
    <p:sldId id="271" r:id="rId14"/>
    <p:sldId id="272" r:id="rId15"/>
    <p:sldId id="273" r:id="rId16"/>
    <p:sldId id="277" r:id="rId17"/>
    <p:sldId id="278" r:id="rId18"/>
    <p:sldId id="279" r:id="rId19"/>
    <p:sldId id="274" r:id="rId20"/>
    <p:sldId id="276" r:id="rId21"/>
    <p:sldId id="289" r:id="rId22"/>
    <p:sldId id="281" r:id="rId23"/>
    <p:sldId id="282" r:id="rId24"/>
    <p:sldId id="290" r:id="rId25"/>
    <p:sldId id="283" r:id="rId26"/>
    <p:sldId id="284" r:id="rId27"/>
    <p:sldId id="280" r:id="rId28"/>
    <p:sldId id="287" r:id="rId29"/>
    <p:sldId id="291" r:id="rId30"/>
    <p:sldId id="292" r:id="rId31"/>
    <p:sldId id="288" r:id="rId32"/>
    <p:sldId id="293" r:id="rId33"/>
    <p:sldId id="294" r:id="rId34"/>
    <p:sldId id="295" r:id="rId35"/>
    <p:sldId id="297" r:id="rId36"/>
    <p:sldId id="296" r:id="rId37"/>
    <p:sldId id="298" r:id="rId38"/>
    <p:sldId id="299" r:id="rId39"/>
    <p:sldId id="300" r:id="rId40"/>
    <p:sldId id="301" r:id="rId41"/>
    <p:sldId id="302" r:id="rId42"/>
    <p:sldId id="303" r:id="rId43"/>
    <p:sldId id="304" r:id="rId44"/>
    <p:sldId id="305" r:id="rId45"/>
    <p:sldId id="306" r:id="rId46"/>
    <p:sldId id="307" r:id="rId47"/>
    <p:sldId id="308" r:id="rId48"/>
    <p:sldId id="309" r:id="rId49"/>
    <p:sldId id="310" r:id="rId50"/>
    <p:sldId id="314" r:id="rId51"/>
    <p:sldId id="315" r:id="rId52"/>
    <p:sldId id="316" r:id="rId53"/>
    <p:sldId id="311" r:id="rId54"/>
    <p:sldId id="312" r:id="rId55"/>
    <p:sldId id="313" r:id="rId5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72">
          <p15:clr>
            <a:srgbClr val="A4A3A4"/>
          </p15:clr>
        </p15:guide>
        <p15:guide id="2" pos="4336">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088" autoAdjust="0"/>
    <p:restoredTop sz="89826" autoAdjust="0"/>
  </p:normalViewPr>
  <p:slideViewPr>
    <p:cSldViewPr snapToGrid="0" snapToObjects="1">
      <p:cViewPr varScale="1">
        <p:scale>
          <a:sx n="49" d="100"/>
          <a:sy n="49" d="100"/>
        </p:scale>
        <p:origin x="1328" y="184"/>
      </p:cViewPr>
      <p:guideLst>
        <p:guide orient="horz" pos="2472"/>
        <p:guide pos="4336"/>
      </p:guideLst>
    </p:cSldViewPr>
  </p:slideViewPr>
  <p:outlineViewPr>
    <p:cViewPr>
      <p:scale>
        <a:sx n="33" d="100"/>
        <a:sy n="33" d="100"/>
      </p:scale>
      <p:origin x="16" y="20040"/>
    </p:cViewPr>
  </p:outlineViewPr>
  <p:notesTextViewPr>
    <p:cViewPr>
      <p:scale>
        <a:sx n="100" d="100"/>
        <a:sy n="100" d="100"/>
      </p:scale>
      <p:origin x="0" y="0"/>
    </p:cViewPr>
  </p:notesTextViewPr>
  <p:sorterViewPr>
    <p:cViewPr>
      <p:scale>
        <a:sx n="66" d="100"/>
        <a:sy n="66" d="100"/>
      </p:scale>
      <p:origin x="0" y="0"/>
    </p:cViewPr>
  </p:sorterViewPr>
  <p:notesViewPr>
    <p:cSldViewPr snapToGrid="0" snapToObjects="1">
      <p:cViewPr varScale="1">
        <p:scale>
          <a:sx n="79" d="100"/>
          <a:sy n="79" d="100"/>
        </p:scale>
        <p:origin x="-3352" y="-10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slide" Target="slides/slide55.xml"/><Relationship Id="rId57" Type="http://schemas.openxmlformats.org/officeDocument/2006/relationships/notesMaster" Target="notesMasters/notesMaster1.xml"/><Relationship Id="rId58" Type="http://schemas.openxmlformats.org/officeDocument/2006/relationships/handoutMaster" Target="handoutMasters/handoutMaster1.xml"/><Relationship Id="rId59" Type="http://schemas.openxmlformats.org/officeDocument/2006/relationships/presProps" Target="presProps.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60" Type="http://schemas.openxmlformats.org/officeDocument/2006/relationships/viewProps" Target="viewProps.xml"/><Relationship Id="rId61" Type="http://schemas.openxmlformats.org/officeDocument/2006/relationships/theme" Target="theme/theme1.xml"/><Relationship Id="rId6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02F0151-EC07-934A-AE26-1DBB68DC41B8}" type="datetimeFigureOut">
              <a:rPr lang="en-US" smtClean="0"/>
              <a:t>3/24/16</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9B47CE2-62FE-FC4C-963B-9645AF7FF934}" type="slidenum">
              <a:rPr lang="en-US" smtClean="0"/>
              <a:t>‹#›</a:t>
            </a:fld>
            <a:endParaRPr lang="en-US" dirty="0"/>
          </a:p>
        </p:txBody>
      </p:sp>
    </p:spTree>
    <p:extLst>
      <p:ext uri="{BB962C8B-B14F-4D97-AF65-F5344CB8AC3E}">
        <p14:creationId xmlns:p14="http://schemas.microsoft.com/office/powerpoint/2010/main" val="92597834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A48267C-E060-7343-A0FE-934AF6E9F7DE}" type="datetimeFigureOut">
              <a:rPr lang="en-US" smtClean="0"/>
              <a:t>3/24/16</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832F925-CF16-7049-971D-A8B2B4D2E0E3}" type="slidenum">
              <a:rPr lang="en-US" smtClean="0"/>
              <a:t>‹#›</a:t>
            </a:fld>
            <a:endParaRPr lang="en-US" dirty="0"/>
          </a:p>
        </p:txBody>
      </p:sp>
    </p:spTree>
    <p:extLst>
      <p:ext uri="{BB962C8B-B14F-4D97-AF65-F5344CB8AC3E}">
        <p14:creationId xmlns:p14="http://schemas.microsoft.com/office/powerpoint/2010/main" val="4059887803"/>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6.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832F925-CF16-7049-971D-A8B2B4D2E0E3}" type="slidenum">
              <a:rPr lang="en-US" smtClean="0"/>
              <a:t>1</a:t>
            </a:fld>
            <a:endParaRPr lang="en-US"/>
          </a:p>
        </p:txBody>
      </p:sp>
    </p:spTree>
    <p:extLst>
      <p:ext uri="{BB962C8B-B14F-4D97-AF65-F5344CB8AC3E}">
        <p14:creationId xmlns:p14="http://schemas.microsoft.com/office/powerpoint/2010/main" val="9525977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832F925-CF16-7049-971D-A8B2B4D2E0E3}" type="slidenum">
              <a:rPr lang="en-US" smtClean="0"/>
              <a:t>31</a:t>
            </a:fld>
            <a:endParaRPr lang="en-US" dirty="0"/>
          </a:p>
        </p:txBody>
      </p:sp>
    </p:spTree>
    <p:extLst>
      <p:ext uri="{BB962C8B-B14F-4D97-AF65-F5344CB8AC3E}">
        <p14:creationId xmlns:p14="http://schemas.microsoft.com/office/powerpoint/2010/main" val="19290423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832F925-CF16-7049-971D-A8B2B4D2E0E3}" type="slidenum">
              <a:rPr lang="en-US" smtClean="0"/>
              <a:t>36</a:t>
            </a:fld>
            <a:endParaRPr lang="en-US" dirty="0"/>
          </a:p>
        </p:txBody>
      </p:sp>
    </p:spTree>
    <p:extLst>
      <p:ext uri="{BB962C8B-B14F-4D97-AF65-F5344CB8AC3E}">
        <p14:creationId xmlns:p14="http://schemas.microsoft.com/office/powerpoint/2010/main" val="9767900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8"/>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6" name="Slide Number Placeholder 5"/>
          <p:cNvSpPr>
            <a:spLocks noGrp="1"/>
          </p:cNvSpPr>
          <p:nvPr>
            <p:ph type="sldNum" sz="quarter" idx="12"/>
          </p:nvPr>
        </p:nvSpPr>
        <p:spPr>
          <a:xfrm>
            <a:off x="6524017" y="6356352"/>
            <a:ext cx="2133600" cy="365125"/>
          </a:xfrm>
          <a:prstGeom prst="rect">
            <a:avLst/>
          </a:prstGeom>
        </p:spPr>
        <p:txBody>
          <a:bodyPr/>
          <a:lstStyle/>
          <a:p>
            <a:fld id="{0FB56013-B943-42BA-886F-6F9D4EB85E9D}" type="slidenum">
              <a:rPr lang="en-US" smtClean="0"/>
              <a:t>‹#›</a:t>
            </a:fld>
            <a:endParaRPr lang="en-US"/>
          </a:p>
        </p:txBody>
      </p:sp>
    </p:spTree>
    <p:extLst>
      <p:ext uri="{BB962C8B-B14F-4D97-AF65-F5344CB8AC3E}">
        <p14:creationId xmlns:p14="http://schemas.microsoft.com/office/powerpoint/2010/main" val="2180802544"/>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Slide Number Placeholder 5"/>
          <p:cNvSpPr>
            <a:spLocks noGrp="1"/>
          </p:cNvSpPr>
          <p:nvPr>
            <p:ph type="sldNum" sz="quarter" idx="12"/>
          </p:nvPr>
        </p:nvSpPr>
        <p:spPr>
          <a:xfrm>
            <a:off x="6524017" y="6356352"/>
            <a:ext cx="2133600" cy="365125"/>
          </a:xfrm>
          <a:prstGeom prst="rect">
            <a:avLst/>
          </a:prstGeom>
        </p:spPr>
        <p:txBody>
          <a:bodyPr/>
          <a:lstStyle/>
          <a:p>
            <a:fld id="{FCFB7E3C-6220-8942-988C-3F6E25750AD7}" type="slidenum">
              <a:rPr lang="en-US" smtClean="0"/>
              <a:t>‹#›</a:t>
            </a:fld>
            <a:endParaRPr lang="en-US" dirty="0"/>
          </a:p>
        </p:txBody>
      </p:sp>
      <p:sp>
        <p:nvSpPr>
          <p:cNvPr id="7" name="Footer Placeholder 8"/>
          <p:cNvSpPr>
            <a:spLocks noGrp="1"/>
          </p:cNvSpPr>
          <p:nvPr>
            <p:ph type="ftr" sz="quarter" idx="3"/>
          </p:nvPr>
        </p:nvSpPr>
        <p:spPr>
          <a:xfrm>
            <a:off x="457200" y="6373815"/>
            <a:ext cx="36195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25131871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Slide Number Placeholder 5"/>
          <p:cNvSpPr>
            <a:spLocks noGrp="1"/>
          </p:cNvSpPr>
          <p:nvPr>
            <p:ph type="sldNum" sz="quarter" idx="12"/>
          </p:nvPr>
        </p:nvSpPr>
        <p:spPr>
          <a:xfrm>
            <a:off x="6524017" y="6356352"/>
            <a:ext cx="2133600" cy="365125"/>
          </a:xfrm>
          <a:prstGeom prst="rect">
            <a:avLst/>
          </a:prstGeom>
        </p:spPr>
        <p:txBody>
          <a:bodyPr/>
          <a:lstStyle/>
          <a:p>
            <a:fld id="{FCFB7E3C-6220-8942-988C-3F6E25750AD7}" type="slidenum">
              <a:rPr lang="en-US" smtClean="0"/>
              <a:t>‹#›</a:t>
            </a:fld>
            <a:endParaRPr lang="en-US" dirty="0"/>
          </a:p>
        </p:txBody>
      </p:sp>
      <p:sp>
        <p:nvSpPr>
          <p:cNvPr id="7" name="Footer Placeholder 8"/>
          <p:cNvSpPr>
            <a:spLocks noGrp="1"/>
          </p:cNvSpPr>
          <p:nvPr>
            <p:ph type="ftr" sz="quarter" idx="3"/>
          </p:nvPr>
        </p:nvSpPr>
        <p:spPr>
          <a:xfrm>
            <a:off x="457200" y="6373815"/>
            <a:ext cx="36195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11927670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Slide Number Placeholder 5"/>
          <p:cNvSpPr>
            <a:spLocks noGrp="1"/>
          </p:cNvSpPr>
          <p:nvPr>
            <p:ph type="sldNum" sz="quarter" idx="12"/>
          </p:nvPr>
        </p:nvSpPr>
        <p:spPr>
          <a:xfrm>
            <a:off x="6524017" y="6356352"/>
            <a:ext cx="2133600" cy="365125"/>
          </a:xfrm>
          <a:prstGeom prst="rect">
            <a:avLst/>
          </a:prstGeom>
        </p:spPr>
        <p:txBody>
          <a:bodyPr/>
          <a:lstStyle/>
          <a:p>
            <a:fld id="{FCFB7E3C-6220-8942-988C-3F6E25750AD7}" type="slidenum">
              <a:rPr lang="en-US" smtClean="0"/>
              <a:t>‹#›</a:t>
            </a:fld>
            <a:endParaRPr lang="en-US"/>
          </a:p>
        </p:txBody>
      </p:sp>
      <p:sp>
        <p:nvSpPr>
          <p:cNvPr id="7" name="Footer Placeholder 8"/>
          <p:cNvSpPr txBox="1">
            <a:spLocks/>
          </p:cNvSpPr>
          <p:nvPr userDrawn="1"/>
        </p:nvSpPr>
        <p:spPr>
          <a:xfrm>
            <a:off x="457200" y="6373815"/>
            <a:ext cx="3891776" cy="365125"/>
          </a:xfrm>
          <a:prstGeom prst="rect">
            <a:avLst/>
          </a:prstGeom>
        </p:spPr>
        <p:txBody>
          <a:bodyPr vert="horz" lIns="91440" tIns="45720" rIns="91440" bIns="45720" rtlCol="0" anchor="ctr"/>
          <a:lstStyle>
            <a:defPPr>
              <a:defRPr lang="en-US"/>
            </a:defPPr>
            <a:lvl1pPr marL="0" algn="l"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fr-FR" dirty="0" smtClean="0"/>
              <a:t>Adam Doupé, </a:t>
            </a:r>
            <a:r>
              <a:rPr lang="en-US" dirty="0" smtClean="0"/>
              <a:t>Principles of</a:t>
            </a:r>
            <a:r>
              <a:rPr lang="en-US" baseline="0" dirty="0" smtClean="0"/>
              <a:t> Programming Languages</a:t>
            </a:r>
            <a:endParaRPr lang="en-US" noProof="0" dirty="0"/>
          </a:p>
        </p:txBody>
      </p:sp>
    </p:spTree>
    <p:extLst>
      <p:ext uri="{BB962C8B-B14F-4D97-AF65-F5344CB8AC3E}">
        <p14:creationId xmlns:p14="http://schemas.microsoft.com/office/powerpoint/2010/main" val="217344061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1"/>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6" name="Slide Number Placeholder 5"/>
          <p:cNvSpPr>
            <a:spLocks noGrp="1"/>
          </p:cNvSpPr>
          <p:nvPr>
            <p:ph type="sldNum" sz="quarter" idx="12"/>
          </p:nvPr>
        </p:nvSpPr>
        <p:spPr>
          <a:xfrm>
            <a:off x="6524017" y="6356352"/>
            <a:ext cx="2133600" cy="365125"/>
          </a:xfrm>
          <a:prstGeom prst="rect">
            <a:avLst/>
          </a:prstGeom>
        </p:spPr>
        <p:txBody>
          <a:bodyPr/>
          <a:lstStyle/>
          <a:p>
            <a:fld id="{D7E63A33-8271-4DD0-9C48-789913D7C115}" type="slidenum">
              <a:rPr lang="en-US" smtClean="0"/>
              <a:pPr/>
              <a:t>‹#›</a:t>
            </a:fld>
            <a:endParaRPr lang="en-US" dirty="0"/>
          </a:p>
        </p:txBody>
      </p:sp>
    </p:spTree>
    <p:extLst>
      <p:ext uri="{BB962C8B-B14F-4D97-AF65-F5344CB8AC3E}">
        <p14:creationId xmlns:p14="http://schemas.microsoft.com/office/powerpoint/2010/main" val="1926531583"/>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6"/>
          <p:cNvSpPr>
            <a:spLocks noGrp="1"/>
          </p:cNvSpPr>
          <p:nvPr>
            <p:ph type="sldNum" sz="quarter" idx="12"/>
          </p:nvPr>
        </p:nvSpPr>
        <p:spPr>
          <a:xfrm>
            <a:off x="6524017" y="6356352"/>
            <a:ext cx="2133600" cy="365125"/>
          </a:xfrm>
          <a:prstGeom prst="rect">
            <a:avLst/>
          </a:prstGeom>
        </p:spPr>
        <p:txBody>
          <a:bodyPr/>
          <a:lstStyle/>
          <a:p>
            <a:fld id="{FCFB7E3C-6220-8942-988C-3F6E25750AD7}" type="slidenum">
              <a:rPr lang="en-US" smtClean="0"/>
              <a:t>‹#›</a:t>
            </a:fld>
            <a:endParaRPr lang="en-US" dirty="0"/>
          </a:p>
        </p:txBody>
      </p:sp>
    </p:spTree>
    <p:extLst>
      <p:ext uri="{BB962C8B-B14F-4D97-AF65-F5344CB8AC3E}">
        <p14:creationId xmlns:p14="http://schemas.microsoft.com/office/powerpoint/2010/main" val="2814312164"/>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9" y="1535113"/>
            <a:ext cx="4041775"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9"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9" name="Slide Number Placeholder 8"/>
          <p:cNvSpPr>
            <a:spLocks noGrp="1"/>
          </p:cNvSpPr>
          <p:nvPr>
            <p:ph type="sldNum" sz="quarter" idx="12"/>
          </p:nvPr>
        </p:nvSpPr>
        <p:spPr>
          <a:xfrm>
            <a:off x="6524017" y="6356352"/>
            <a:ext cx="2133600" cy="365125"/>
          </a:xfrm>
          <a:prstGeom prst="rect">
            <a:avLst/>
          </a:prstGeom>
        </p:spPr>
        <p:txBody>
          <a:bodyPr/>
          <a:lstStyle/>
          <a:p>
            <a:fld id="{FCFB7E3C-6220-8942-988C-3F6E25750AD7}" type="slidenum">
              <a:rPr lang="en-US" smtClean="0"/>
              <a:t>‹#›</a:t>
            </a:fld>
            <a:endParaRPr lang="en-US" dirty="0"/>
          </a:p>
        </p:txBody>
      </p:sp>
    </p:spTree>
    <p:extLst>
      <p:ext uri="{BB962C8B-B14F-4D97-AF65-F5344CB8AC3E}">
        <p14:creationId xmlns:p14="http://schemas.microsoft.com/office/powerpoint/2010/main" val="200506896"/>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Slide Number Placeholder 4"/>
          <p:cNvSpPr>
            <a:spLocks noGrp="1"/>
          </p:cNvSpPr>
          <p:nvPr>
            <p:ph type="sldNum" sz="quarter" idx="12"/>
          </p:nvPr>
        </p:nvSpPr>
        <p:spPr>
          <a:xfrm>
            <a:off x="6524017" y="6356352"/>
            <a:ext cx="2133600" cy="365125"/>
          </a:xfrm>
          <a:prstGeom prst="rect">
            <a:avLst/>
          </a:prstGeom>
        </p:spPr>
        <p:txBody>
          <a:bodyPr/>
          <a:lstStyle/>
          <a:p>
            <a:fld id="{FCFB7E3C-6220-8942-988C-3F6E25750AD7}" type="slidenum">
              <a:rPr lang="en-US" smtClean="0"/>
              <a:t>‹#›</a:t>
            </a:fld>
            <a:endParaRPr lang="en-US" dirty="0"/>
          </a:p>
        </p:txBody>
      </p:sp>
      <p:sp>
        <p:nvSpPr>
          <p:cNvPr id="6" name="Footer Placeholder 8"/>
          <p:cNvSpPr>
            <a:spLocks noGrp="1"/>
          </p:cNvSpPr>
          <p:nvPr>
            <p:ph type="ftr" sz="quarter" idx="3"/>
          </p:nvPr>
        </p:nvSpPr>
        <p:spPr>
          <a:xfrm>
            <a:off x="457200" y="6373815"/>
            <a:ext cx="36195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608991346"/>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6524017" y="6356352"/>
            <a:ext cx="2133600" cy="365125"/>
          </a:xfrm>
          <a:prstGeom prst="rect">
            <a:avLst/>
          </a:prstGeom>
        </p:spPr>
        <p:txBody>
          <a:bodyPr/>
          <a:lstStyle/>
          <a:p>
            <a:fld id="{FCFB7E3C-6220-8942-988C-3F6E25750AD7}" type="slidenum">
              <a:rPr lang="en-US" smtClean="0"/>
              <a:t>‹#›</a:t>
            </a:fld>
            <a:endParaRPr lang="en-US" dirty="0"/>
          </a:p>
        </p:txBody>
      </p:sp>
      <p:sp>
        <p:nvSpPr>
          <p:cNvPr id="5" name="Footer Placeholder 8"/>
          <p:cNvSpPr>
            <a:spLocks noGrp="1"/>
          </p:cNvSpPr>
          <p:nvPr>
            <p:ph type="ftr" sz="quarter" idx="3"/>
          </p:nvPr>
        </p:nvSpPr>
        <p:spPr>
          <a:xfrm>
            <a:off x="457200" y="6373815"/>
            <a:ext cx="36195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8615524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4" y="273049"/>
            <a:ext cx="3008313" cy="1162051"/>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3"/>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4"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Slide Number Placeholder 6"/>
          <p:cNvSpPr>
            <a:spLocks noGrp="1"/>
          </p:cNvSpPr>
          <p:nvPr>
            <p:ph type="sldNum" sz="quarter" idx="12"/>
          </p:nvPr>
        </p:nvSpPr>
        <p:spPr>
          <a:xfrm>
            <a:off x="6524017" y="6356352"/>
            <a:ext cx="2133600" cy="365125"/>
          </a:xfrm>
          <a:prstGeom prst="rect">
            <a:avLst/>
          </a:prstGeom>
        </p:spPr>
        <p:txBody>
          <a:bodyPr/>
          <a:lstStyle/>
          <a:p>
            <a:fld id="{2754ED01-E2A0-4C1E-8E21-014B99041579}" type="slidenum">
              <a:rPr lang="en-US" smtClean="0"/>
              <a:pPr/>
              <a:t>‹#›</a:t>
            </a:fld>
            <a:endParaRPr lang="en-US" dirty="0"/>
          </a:p>
        </p:txBody>
      </p:sp>
      <p:sp>
        <p:nvSpPr>
          <p:cNvPr id="8" name="Footer Placeholder 8"/>
          <p:cNvSpPr>
            <a:spLocks noGrp="1"/>
          </p:cNvSpPr>
          <p:nvPr>
            <p:ph type="ftr" sz="quarter" idx="3"/>
          </p:nvPr>
        </p:nvSpPr>
        <p:spPr>
          <a:xfrm>
            <a:off x="457200" y="6373815"/>
            <a:ext cx="36195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40942909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9"/>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9"/>
            <a:ext cx="5486400" cy="8048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Slide Number Placeholder 6"/>
          <p:cNvSpPr>
            <a:spLocks noGrp="1"/>
          </p:cNvSpPr>
          <p:nvPr>
            <p:ph type="sldNum" sz="quarter" idx="12"/>
          </p:nvPr>
        </p:nvSpPr>
        <p:spPr>
          <a:xfrm>
            <a:off x="6524017" y="6356352"/>
            <a:ext cx="2133600" cy="365125"/>
          </a:xfrm>
          <a:prstGeom prst="rect">
            <a:avLst/>
          </a:prstGeom>
        </p:spPr>
        <p:txBody>
          <a:bodyPr/>
          <a:lstStyle/>
          <a:p>
            <a:fld id="{FCFB7E3C-6220-8942-988C-3F6E25750AD7}" type="slidenum">
              <a:rPr lang="en-US" smtClean="0"/>
              <a:t>‹#›</a:t>
            </a:fld>
            <a:endParaRPr lang="en-US" dirty="0"/>
          </a:p>
        </p:txBody>
      </p:sp>
      <p:sp>
        <p:nvSpPr>
          <p:cNvPr id="8" name="Footer Placeholder 8"/>
          <p:cNvSpPr>
            <a:spLocks noGrp="1"/>
          </p:cNvSpPr>
          <p:nvPr>
            <p:ph type="ftr" sz="quarter" idx="3"/>
          </p:nvPr>
        </p:nvSpPr>
        <p:spPr>
          <a:xfrm>
            <a:off x="457200" y="6373815"/>
            <a:ext cx="36195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1441380013"/>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emf"/><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9"/>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pic>
        <p:nvPicPr>
          <p:cNvPr id="7" name="Picture 186"/>
          <p:cNvPicPr>
            <a:picLocks noChangeAspect="1" noChangeArrowheads="1"/>
          </p:cNvPicPr>
          <p:nvPr userDrawn="1"/>
        </p:nvPicPr>
        <p:blipFill>
          <a:blip r:embed="rId13" cstate="print"/>
          <a:srcRect/>
          <a:stretch>
            <a:fillRect/>
          </a:stretch>
        </p:blipFill>
        <p:spPr bwMode="auto">
          <a:xfrm>
            <a:off x="8242300" y="6356353"/>
            <a:ext cx="444500" cy="200025"/>
          </a:xfrm>
          <a:prstGeom prst="rect">
            <a:avLst/>
          </a:prstGeom>
          <a:noFill/>
          <a:ln w="9525">
            <a:noFill/>
            <a:miter lim="800000"/>
            <a:headEnd/>
            <a:tailEnd/>
          </a:ln>
        </p:spPr>
      </p:pic>
    </p:spTree>
    <p:extLst>
      <p:ext uri="{BB962C8B-B14F-4D97-AF65-F5344CB8AC3E}">
        <p14:creationId xmlns:p14="http://schemas.microsoft.com/office/powerpoint/2010/main" val="2988045441"/>
      </p:ext>
    </p:extLst>
  </p:cSld>
  <p:clrMap bg1="lt1" tx1="dk1" bg2="lt2" tx2="dk2" accent1="accent1" accent2="accent2" accent3="accent3" accent4="accent4" accent5="accent5" accent6="accent6" hlink="hlink" folHlink="folHlink"/>
  <p:sldLayoutIdLst>
    <p:sldLayoutId id="2147484548" r:id="rId1"/>
    <p:sldLayoutId id="2147484549" r:id="rId2"/>
    <p:sldLayoutId id="2147484550" r:id="rId3"/>
    <p:sldLayoutId id="2147484551" r:id="rId4"/>
    <p:sldLayoutId id="2147484552" r:id="rId5"/>
    <p:sldLayoutId id="2147484553" r:id="rId6"/>
    <p:sldLayoutId id="2147484554" r:id="rId7"/>
    <p:sldLayoutId id="2147484555" r:id="rId8"/>
    <p:sldLayoutId id="2147484556" r:id="rId9"/>
    <p:sldLayoutId id="2147484557" r:id="rId10"/>
    <p:sldLayoutId id="2147484558" r:id="rId11"/>
  </p:sldLayoutIdLst>
  <p:timing>
    <p:tnLst>
      <p:par>
        <p:cTn id="1" dur="indefinite" restart="never" nodeType="tmRoot"/>
      </p:par>
    </p:tnLst>
  </p:timing>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Semantics</a:t>
            </a:r>
            <a:endParaRPr lang="en-US" noProof="0" dirty="0"/>
          </a:p>
        </p:txBody>
      </p:sp>
      <p:sp>
        <p:nvSpPr>
          <p:cNvPr id="3" name="Subtitle 2"/>
          <p:cNvSpPr>
            <a:spLocks noGrp="1"/>
          </p:cNvSpPr>
          <p:nvPr>
            <p:ph type="subTitle" idx="1"/>
          </p:nvPr>
        </p:nvSpPr>
        <p:spPr>
          <a:xfrm>
            <a:off x="1371600" y="3886199"/>
            <a:ext cx="6400800" cy="2059281"/>
          </a:xfrm>
        </p:spPr>
        <p:txBody>
          <a:bodyPr>
            <a:normAutofit fontScale="70000" lnSpcReduction="20000"/>
          </a:bodyPr>
          <a:lstStyle/>
          <a:p>
            <a:r>
              <a:rPr lang="en-US" noProof="0" dirty="0" smtClean="0"/>
              <a:t>CSE 340 </a:t>
            </a:r>
            <a:r>
              <a:rPr lang="en-US" dirty="0"/>
              <a:t>– Principles of Programming </a:t>
            </a:r>
            <a:r>
              <a:rPr lang="en-US" dirty="0" smtClean="0"/>
              <a:t>Languages</a:t>
            </a:r>
          </a:p>
          <a:p>
            <a:r>
              <a:rPr lang="en-US" smtClean="0"/>
              <a:t>Spring 2016</a:t>
            </a:r>
            <a:endParaRPr lang="en-US" dirty="0"/>
          </a:p>
          <a:p>
            <a:endParaRPr lang="en-US" noProof="0" dirty="0" smtClean="0"/>
          </a:p>
          <a:p>
            <a:r>
              <a:rPr lang="en-US" dirty="0" smtClean="0"/>
              <a:t>Adam Doupé</a:t>
            </a:r>
          </a:p>
          <a:p>
            <a:r>
              <a:rPr lang="en-US" i="1" noProof="0" dirty="0" smtClean="0"/>
              <a:t>Arizona State University</a:t>
            </a:r>
            <a:endParaRPr lang="en-US" noProof="0" dirty="0" smtClean="0"/>
          </a:p>
          <a:p>
            <a:r>
              <a:rPr lang="en-US" dirty="0" smtClean="0"/>
              <a:t>http://</a:t>
            </a:r>
            <a:r>
              <a:rPr lang="en-US" dirty="0" err="1" smtClean="0"/>
              <a:t>adamdoupe.com</a:t>
            </a:r>
            <a:endParaRPr lang="en-US" noProof="0" dirty="0" smtClean="0"/>
          </a:p>
        </p:txBody>
      </p:sp>
    </p:spTree>
    <p:extLst>
      <p:ext uri="{BB962C8B-B14F-4D97-AF65-F5344CB8AC3E}">
        <p14:creationId xmlns:p14="http://schemas.microsoft.com/office/powerpoint/2010/main" val="81389686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What's in a name?</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Main question is, once a name is declared, how long is that declaration valid?</a:t>
            </a:r>
          </a:p>
          <a:p>
            <a:pPr lvl="1"/>
            <a:r>
              <a:rPr lang="en-US" dirty="0" smtClean="0"/>
              <a:t>Entire program?</a:t>
            </a:r>
          </a:p>
          <a:p>
            <a:pPr lvl="1"/>
            <a:r>
              <a:rPr lang="en-US" dirty="0" smtClean="0"/>
              <a:t>Entire file?</a:t>
            </a:r>
          </a:p>
          <a:p>
            <a:pPr lvl="1"/>
            <a:r>
              <a:rPr lang="en-US" dirty="0" smtClean="0"/>
              <a:t>Global?</a:t>
            </a:r>
          </a:p>
          <a:p>
            <a:pPr lvl="2"/>
            <a:r>
              <a:rPr lang="en-US" dirty="0" smtClean="0"/>
              <a:t>Android app package names are essentially global</a:t>
            </a:r>
          </a:p>
          <a:p>
            <a:pPr lvl="2"/>
            <a:r>
              <a:rPr lang="en-US" dirty="0" err="1"/>
              <a:t>com.facebook.katana</a:t>
            </a:r>
            <a:r>
              <a:rPr lang="en-US" dirty="0"/>
              <a:t> </a:t>
            </a:r>
            <a:endParaRPr lang="en-US" dirty="0" smtClean="0"/>
          </a:p>
          <a:p>
            <a:pPr lvl="1"/>
            <a:r>
              <a:rPr lang="en-US" dirty="0" smtClean="0"/>
              <a:t>Function?</a:t>
            </a:r>
          </a:p>
          <a:p>
            <a:r>
              <a:rPr lang="en-US" dirty="0" smtClean="0"/>
              <a:t>Related question is how to map a name to a declaration</a:t>
            </a:r>
          </a:p>
          <a:p>
            <a:r>
              <a:rPr lang="en-US" dirty="0"/>
              <a:t>Scope is the semantics behind</a:t>
            </a:r>
          </a:p>
          <a:p>
            <a:pPr lvl="1"/>
            <a:r>
              <a:rPr lang="en-US" dirty="0"/>
              <a:t>How long a declaration is valid</a:t>
            </a:r>
          </a:p>
          <a:p>
            <a:pPr lvl="1"/>
            <a:r>
              <a:rPr lang="en-US" dirty="0"/>
              <a:t>How to resolve a </a:t>
            </a:r>
            <a:r>
              <a:rPr lang="en-US" dirty="0" smtClean="0"/>
              <a:t>name</a:t>
            </a:r>
            <a:endParaRPr lang="en-US" dirty="0"/>
          </a:p>
          <a:p>
            <a:pPr lvl="1"/>
            <a:endParaRPr lang="en-US" dirty="0"/>
          </a:p>
        </p:txBody>
      </p:sp>
      <p:sp>
        <p:nvSpPr>
          <p:cNvPr id="4" name="Slide Number Placeholder 3"/>
          <p:cNvSpPr>
            <a:spLocks noGrp="1"/>
          </p:cNvSpPr>
          <p:nvPr>
            <p:ph type="sldNum" sz="quarter" idx="12"/>
          </p:nvPr>
        </p:nvSpPr>
        <p:spPr/>
        <p:txBody>
          <a:bodyPr/>
          <a:lstStyle/>
          <a:p>
            <a:fld id="{FCFB7E3C-6220-8942-988C-3F6E25750AD7}" type="slidenum">
              <a:rPr lang="en-US" smtClean="0"/>
              <a:t>10</a:t>
            </a:fld>
            <a:endParaRPr lang="en-US"/>
          </a:p>
        </p:txBody>
      </p:sp>
    </p:spTree>
    <p:extLst>
      <p:ext uri="{BB962C8B-B14F-4D97-AF65-F5344CB8AC3E}">
        <p14:creationId xmlns:p14="http://schemas.microsoft.com/office/powerpoint/2010/main" val="16922261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 Scoping</a:t>
            </a:r>
            <a:endParaRPr lang="en-US" dirty="0"/>
          </a:p>
        </p:txBody>
      </p:sp>
      <p:sp>
        <p:nvSpPr>
          <p:cNvPr id="3" name="Content Placeholder 2"/>
          <p:cNvSpPr>
            <a:spLocks noGrp="1"/>
          </p:cNvSpPr>
          <p:nvPr>
            <p:ph idx="1"/>
          </p:nvPr>
        </p:nvSpPr>
        <p:spPr/>
        <p:txBody>
          <a:bodyPr/>
          <a:lstStyle/>
          <a:p>
            <a:r>
              <a:rPr lang="en-US" dirty="0" smtClean="0"/>
              <a:t>C uses block-level scoping</a:t>
            </a:r>
          </a:p>
          <a:p>
            <a:pPr lvl="1"/>
            <a:r>
              <a:rPr lang="en-US" dirty="0" smtClean="0"/>
              <a:t>Declarations are valid in the block that they are declared</a:t>
            </a:r>
          </a:p>
          <a:p>
            <a:pPr lvl="1"/>
            <a:r>
              <a:rPr lang="en-US" dirty="0" smtClean="0"/>
              <a:t>Declarations not in a block are global, unless the </a:t>
            </a:r>
            <a:r>
              <a:rPr lang="en-US" dirty="0" smtClean="0">
                <a:latin typeface="Consolas" charset="0"/>
                <a:ea typeface="Consolas" charset="0"/>
                <a:cs typeface="Consolas" charset="0"/>
              </a:rPr>
              <a:t>static</a:t>
            </a:r>
            <a:r>
              <a:rPr lang="en-US" dirty="0" smtClean="0"/>
              <a:t> keywords is used, in which case the declaration is valid in that file only</a:t>
            </a:r>
          </a:p>
          <a:p>
            <a:r>
              <a:rPr lang="en-US" dirty="0" smtClean="0"/>
              <a:t>JavaScript uses function-level scoping</a:t>
            </a:r>
          </a:p>
          <a:p>
            <a:pPr lvl="1"/>
            <a:r>
              <a:rPr lang="en-US" dirty="0" smtClean="0"/>
              <a:t>Declarations are valid in the function that they are declared</a:t>
            </a:r>
            <a:endParaRPr lang="en-US" dirty="0"/>
          </a:p>
        </p:txBody>
      </p:sp>
      <p:sp>
        <p:nvSpPr>
          <p:cNvPr id="4" name="Slide Number Placeholder 3"/>
          <p:cNvSpPr>
            <a:spLocks noGrp="1"/>
          </p:cNvSpPr>
          <p:nvPr>
            <p:ph type="sldNum" sz="quarter" idx="12"/>
          </p:nvPr>
        </p:nvSpPr>
        <p:spPr/>
        <p:txBody>
          <a:bodyPr/>
          <a:lstStyle/>
          <a:p>
            <a:fld id="{FCFB7E3C-6220-8942-988C-3F6E25750AD7}" type="slidenum">
              <a:rPr lang="en-US" smtClean="0"/>
              <a:t>11</a:t>
            </a:fld>
            <a:endParaRPr lang="en-US"/>
          </a:p>
        </p:txBody>
      </p:sp>
    </p:spTree>
    <p:extLst>
      <p:ext uri="{BB962C8B-B14F-4D97-AF65-F5344CB8AC3E}">
        <p14:creationId xmlns:p14="http://schemas.microsoft.com/office/powerpoint/2010/main" val="3246628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11085"/>
            <a:ext cx="8229600" cy="5815079"/>
          </a:xfrm>
        </p:spPr>
        <p:txBody>
          <a:bodyPr>
            <a:normAutofit fontScale="55000" lnSpcReduction="20000"/>
          </a:bodyPr>
          <a:lstStyle/>
          <a:p>
            <a:pPr marL="0" indent="0">
              <a:buNone/>
            </a:pPr>
            <a:r>
              <a:rPr lang="en-US" dirty="0">
                <a:solidFill>
                  <a:schemeClr val="accent4"/>
                </a:solidFill>
                <a:latin typeface="Consolas" charset="0"/>
                <a:ea typeface="Consolas" charset="0"/>
                <a:cs typeface="Consolas" charset="0"/>
              </a:rPr>
              <a:t>#include </a:t>
            </a:r>
            <a:r>
              <a:rPr lang="en-US" dirty="0">
                <a:latin typeface="Consolas" charset="0"/>
                <a:ea typeface="Consolas" charset="0"/>
                <a:cs typeface="Consolas" charset="0"/>
              </a:rPr>
              <a:t>&lt;</a:t>
            </a:r>
            <a:r>
              <a:rPr lang="en-US" dirty="0" err="1">
                <a:latin typeface="Consolas" charset="0"/>
                <a:ea typeface="Consolas" charset="0"/>
                <a:cs typeface="Consolas" charset="0"/>
              </a:rPr>
              <a:t>stdio.h</a:t>
            </a:r>
            <a:r>
              <a:rPr lang="en-US" dirty="0" smtClean="0">
                <a:latin typeface="Consolas" charset="0"/>
                <a:ea typeface="Consolas" charset="0"/>
                <a:cs typeface="Consolas" charset="0"/>
              </a:rPr>
              <a:t>&gt;</a:t>
            </a:r>
          </a:p>
          <a:p>
            <a:pPr marL="0" indent="0">
              <a:buNone/>
            </a:pPr>
            <a:r>
              <a:rPr lang="en-US" dirty="0" err="1" smtClean="0">
                <a:solidFill>
                  <a:schemeClr val="tx2"/>
                </a:solidFill>
                <a:latin typeface="Consolas" charset="0"/>
                <a:ea typeface="Consolas" charset="0"/>
                <a:cs typeface="Consolas" charset="0"/>
              </a:rPr>
              <a:t>int</a:t>
            </a:r>
            <a:r>
              <a:rPr lang="en-US" dirty="0" smtClean="0">
                <a:solidFill>
                  <a:schemeClr val="tx2"/>
                </a:solidFill>
                <a:latin typeface="Consolas" charset="0"/>
                <a:ea typeface="Consolas" charset="0"/>
                <a:cs typeface="Consolas" charset="0"/>
              </a:rPr>
              <a:t> </a:t>
            </a:r>
            <a:r>
              <a:rPr lang="en-US" dirty="0">
                <a:solidFill>
                  <a:schemeClr val="accent2"/>
                </a:solidFill>
                <a:latin typeface="Consolas" charset="0"/>
                <a:ea typeface="Consolas" charset="0"/>
                <a:cs typeface="Consolas" charset="0"/>
              </a:rPr>
              <a:t>main</a:t>
            </a:r>
            <a:r>
              <a:rPr lang="en-US" dirty="0">
                <a:latin typeface="Consolas" charset="0"/>
                <a:ea typeface="Consolas" charset="0"/>
                <a:cs typeface="Consolas" charset="0"/>
              </a:rPr>
              <a:t>() </a:t>
            </a:r>
            <a:endParaRPr lang="en-US" dirty="0" smtClean="0">
              <a:latin typeface="Consolas" charset="0"/>
              <a:ea typeface="Consolas" charset="0"/>
              <a:cs typeface="Consolas" charset="0"/>
            </a:endParaRPr>
          </a:p>
          <a:p>
            <a:pPr marL="0" indent="0">
              <a:buNone/>
            </a:pPr>
            <a:r>
              <a:rPr lang="en-US" dirty="0" smtClean="0">
                <a:latin typeface="Consolas" charset="0"/>
                <a:ea typeface="Consolas" charset="0"/>
                <a:cs typeface="Consolas" charset="0"/>
              </a:rPr>
              <a:t>{   </a:t>
            </a:r>
          </a:p>
          <a:p>
            <a:pPr marL="0" indent="0">
              <a:buNone/>
            </a:pPr>
            <a:r>
              <a:rPr lang="en-US" dirty="0">
                <a:latin typeface="Consolas" charset="0"/>
                <a:ea typeface="Consolas" charset="0"/>
                <a:cs typeface="Consolas" charset="0"/>
              </a:rPr>
              <a:t>	</a:t>
            </a:r>
            <a:r>
              <a:rPr lang="en-US" dirty="0" smtClean="0">
                <a:latin typeface="Consolas" charset="0"/>
                <a:ea typeface="Consolas" charset="0"/>
                <a:cs typeface="Consolas" charset="0"/>
              </a:rPr>
              <a:t>{</a:t>
            </a:r>
            <a:r>
              <a:rPr lang="en-US" dirty="0">
                <a:latin typeface="Consolas" charset="0"/>
                <a:ea typeface="Consolas" charset="0"/>
                <a:cs typeface="Consolas" charset="0"/>
              </a:rPr>
              <a:t>	  </a:t>
            </a:r>
            <a:endParaRPr lang="en-US" dirty="0" smtClean="0">
              <a:latin typeface="Consolas" charset="0"/>
              <a:ea typeface="Consolas" charset="0"/>
              <a:cs typeface="Consolas" charset="0"/>
            </a:endParaRPr>
          </a:p>
          <a:p>
            <a:pPr marL="0" indent="0">
              <a:buNone/>
            </a:pPr>
            <a:r>
              <a:rPr lang="en-US" dirty="0">
                <a:latin typeface="Consolas" charset="0"/>
                <a:ea typeface="Consolas" charset="0"/>
                <a:cs typeface="Consolas" charset="0"/>
              </a:rPr>
              <a:t>	</a:t>
            </a:r>
            <a:r>
              <a:rPr lang="en-US" dirty="0" smtClean="0">
                <a:latin typeface="Consolas" charset="0"/>
                <a:ea typeface="Consolas" charset="0"/>
                <a:cs typeface="Consolas" charset="0"/>
              </a:rPr>
              <a:t>	</a:t>
            </a:r>
            <a:r>
              <a:rPr lang="en-US" dirty="0" err="1" smtClean="0">
                <a:solidFill>
                  <a:schemeClr val="tx2"/>
                </a:solidFill>
                <a:latin typeface="Consolas" charset="0"/>
                <a:ea typeface="Consolas" charset="0"/>
                <a:cs typeface="Consolas" charset="0"/>
              </a:rPr>
              <a:t>int</a:t>
            </a:r>
            <a:r>
              <a:rPr lang="en-US" dirty="0" smtClean="0">
                <a:latin typeface="Consolas" charset="0"/>
                <a:ea typeface="Consolas" charset="0"/>
                <a:cs typeface="Consolas" charset="0"/>
              </a:rPr>
              <a:t> </a:t>
            </a:r>
            <a:r>
              <a:rPr lang="en-US" dirty="0" err="1">
                <a:solidFill>
                  <a:schemeClr val="accent2"/>
                </a:solidFill>
                <a:latin typeface="Consolas" charset="0"/>
                <a:ea typeface="Consolas" charset="0"/>
                <a:cs typeface="Consolas" charset="0"/>
              </a:rPr>
              <a:t>i</a:t>
            </a:r>
            <a:r>
              <a:rPr lang="en-US" dirty="0">
                <a:latin typeface="Consolas" charset="0"/>
                <a:ea typeface="Consolas" charset="0"/>
                <a:cs typeface="Consolas" charset="0"/>
              </a:rPr>
              <a:t>;	  </a:t>
            </a:r>
            <a:endParaRPr lang="en-US" dirty="0" smtClean="0">
              <a:latin typeface="Consolas" charset="0"/>
              <a:ea typeface="Consolas" charset="0"/>
              <a:cs typeface="Consolas" charset="0"/>
            </a:endParaRPr>
          </a:p>
          <a:p>
            <a:pPr marL="0" indent="0">
              <a:buNone/>
            </a:pPr>
            <a:r>
              <a:rPr lang="en-US" dirty="0">
                <a:latin typeface="Consolas" charset="0"/>
                <a:ea typeface="Consolas" charset="0"/>
                <a:cs typeface="Consolas" charset="0"/>
              </a:rPr>
              <a:t>	</a:t>
            </a:r>
            <a:r>
              <a:rPr lang="en-US" dirty="0" smtClean="0">
                <a:latin typeface="Consolas" charset="0"/>
                <a:ea typeface="Consolas" charset="0"/>
                <a:cs typeface="Consolas" charset="0"/>
              </a:rPr>
              <a:t>	</a:t>
            </a:r>
            <a:r>
              <a:rPr lang="en-US" dirty="0" err="1" smtClean="0">
                <a:latin typeface="Consolas" charset="0"/>
                <a:ea typeface="Consolas" charset="0"/>
                <a:cs typeface="Consolas" charset="0"/>
              </a:rPr>
              <a:t>i</a:t>
            </a:r>
            <a:r>
              <a:rPr lang="en-US" dirty="0" smtClean="0">
                <a:latin typeface="Consolas" charset="0"/>
                <a:ea typeface="Consolas" charset="0"/>
                <a:cs typeface="Consolas" charset="0"/>
              </a:rPr>
              <a:t> </a:t>
            </a:r>
            <a:r>
              <a:rPr lang="en-US" dirty="0">
                <a:latin typeface="Consolas" charset="0"/>
                <a:ea typeface="Consolas" charset="0"/>
                <a:cs typeface="Consolas" charset="0"/>
              </a:rPr>
              <a:t>= 10000;	  </a:t>
            </a:r>
            <a:endParaRPr lang="en-US" dirty="0" smtClean="0">
              <a:latin typeface="Consolas" charset="0"/>
              <a:ea typeface="Consolas" charset="0"/>
              <a:cs typeface="Consolas" charset="0"/>
            </a:endParaRPr>
          </a:p>
          <a:p>
            <a:pPr marL="0" indent="0">
              <a:buNone/>
            </a:pPr>
            <a:r>
              <a:rPr lang="en-US" dirty="0">
                <a:latin typeface="Consolas" charset="0"/>
                <a:ea typeface="Consolas" charset="0"/>
                <a:cs typeface="Consolas" charset="0"/>
              </a:rPr>
              <a:t>	</a:t>
            </a:r>
            <a:r>
              <a:rPr lang="en-US" dirty="0" smtClean="0">
                <a:latin typeface="Consolas" charset="0"/>
                <a:ea typeface="Consolas" charset="0"/>
                <a:cs typeface="Consolas" charset="0"/>
              </a:rPr>
              <a:t>	</a:t>
            </a:r>
            <a:r>
              <a:rPr lang="en-US" dirty="0" err="1" smtClean="0">
                <a:latin typeface="Consolas" charset="0"/>
                <a:ea typeface="Consolas" charset="0"/>
                <a:cs typeface="Consolas" charset="0"/>
              </a:rPr>
              <a:t>printf</a:t>
            </a:r>
            <a:r>
              <a:rPr lang="en-US" dirty="0">
                <a:latin typeface="Consolas" charset="0"/>
                <a:ea typeface="Consolas" charset="0"/>
                <a:cs typeface="Consolas" charset="0"/>
              </a:rPr>
              <a:t>("%d\n", </a:t>
            </a:r>
            <a:r>
              <a:rPr lang="en-US" dirty="0" err="1">
                <a:latin typeface="Consolas" charset="0"/>
                <a:ea typeface="Consolas" charset="0"/>
                <a:cs typeface="Consolas" charset="0"/>
              </a:rPr>
              <a:t>i</a:t>
            </a:r>
            <a:r>
              <a:rPr lang="en-US" dirty="0" smtClean="0">
                <a:latin typeface="Consolas" charset="0"/>
                <a:ea typeface="Consolas" charset="0"/>
                <a:cs typeface="Consolas" charset="0"/>
              </a:rPr>
              <a:t>);</a:t>
            </a:r>
          </a:p>
          <a:p>
            <a:pPr marL="0" indent="0">
              <a:buNone/>
            </a:pPr>
            <a:r>
              <a:rPr lang="en-US" dirty="0" smtClean="0">
                <a:latin typeface="Consolas" charset="0"/>
                <a:ea typeface="Consolas" charset="0"/>
                <a:cs typeface="Consolas" charset="0"/>
              </a:rPr>
              <a:t>	}   </a:t>
            </a:r>
          </a:p>
          <a:p>
            <a:pPr marL="0" indent="0">
              <a:buNone/>
            </a:pPr>
            <a:r>
              <a:rPr lang="en-US" dirty="0">
                <a:latin typeface="Consolas" charset="0"/>
                <a:ea typeface="Consolas" charset="0"/>
                <a:cs typeface="Consolas" charset="0"/>
              </a:rPr>
              <a:t>	</a:t>
            </a:r>
            <a:r>
              <a:rPr lang="en-US" dirty="0" smtClean="0">
                <a:latin typeface="Consolas" charset="0"/>
                <a:ea typeface="Consolas" charset="0"/>
                <a:cs typeface="Consolas" charset="0"/>
              </a:rPr>
              <a:t>{</a:t>
            </a:r>
            <a:r>
              <a:rPr lang="en-US" dirty="0">
                <a:latin typeface="Consolas" charset="0"/>
                <a:ea typeface="Consolas" charset="0"/>
                <a:cs typeface="Consolas" charset="0"/>
              </a:rPr>
              <a:t>	  </a:t>
            </a:r>
            <a:endParaRPr lang="en-US" dirty="0" smtClean="0">
              <a:latin typeface="Consolas" charset="0"/>
              <a:ea typeface="Consolas" charset="0"/>
              <a:cs typeface="Consolas" charset="0"/>
            </a:endParaRPr>
          </a:p>
          <a:p>
            <a:pPr marL="0" indent="0">
              <a:buNone/>
            </a:pPr>
            <a:r>
              <a:rPr lang="en-US" dirty="0">
                <a:latin typeface="Consolas" charset="0"/>
                <a:ea typeface="Consolas" charset="0"/>
                <a:cs typeface="Consolas" charset="0"/>
              </a:rPr>
              <a:t>	</a:t>
            </a:r>
            <a:r>
              <a:rPr lang="en-US" dirty="0" smtClean="0">
                <a:latin typeface="Consolas" charset="0"/>
                <a:ea typeface="Consolas" charset="0"/>
                <a:cs typeface="Consolas" charset="0"/>
              </a:rPr>
              <a:t>	</a:t>
            </a:r>
            <a:r>
              <a:rPr lang="en-US" dirty="0" err="1" smtClean="0">
                <a:latin typeface="Consolas" charset="0"/>
                <a:ea typeface="Consolas" charset="0"/>
                <a:cs typeface="Consolas" charset="0"/>
              </a:rPr>
              <a:t>printf</a:t>
            </a:r>
            <a:r>
              <a:rPr lang="en-US" dirty="0">
                <a:latin typeface="Consolas" charset="0"/>
                <a:ea typeface="Consolas" charset="0"/>
                <a:cs typeface="Consolas" charset="0"/>
              </a:rPr>
              <a:t>("%d\n", </a:t>
            </a:r>
            <a:r>
              <a:rPr lang="en-US" dirty="0" err="1">
                <a:latin typeface="Consolas" charset="0"/>
                <a:ea typeface="Consolas" charset="0"/>
                <a:cs typeface="Consolas" charset="0"/>
              </a:rPr>
              <a:t>i</a:t>
            </a:r>
            <a:r>
              <a:rPr lang="en-US" dirty="0">
                <a:latin typeface="Consolas" charset="0"/>
                <a:ea typeface="Consolas" charset="0"/>
                <a:cs typeface="Consolas" charset="0"/>
              </a:rPr>
              <a:t>);   </a:t>
            </a:r>
            <a:endParaRPr lang="en-US" dirty="0" smtClean="0">
              <a:latin typeface="Consolas" charset="0"/>
              <a:ea typeface="Consolas" charset="0"/>
              <a:cs typeface="Consolas" charset="0"/>
            </a:endParaRPr>
          </a:p>
          <a:p>
            <a:pPr marL="0" indent="0">
              <a:buNone/>
            </a:pPr>
            <a:r>
              <a:rPr lang="en-US" dirty="0">
                <a:latin typeface="Consolas" charset="0"/>
                <a:ea typeface="Consolas" charset="0"/>
                <a:cs typeface="Consolas" charset="0"/>
              </a:rPr>
              <a:t>	</a:t>
            </a:r>
            <a:r>
              <a:rPr lang="en-US" dirty="0" smtClean="0">
                <a:latin typeface="Consolas" charset="0"/>
                <a:ea typeface="Consolas" charset="0"/>
                <a:cs typeface="Consolas" charset="0"/>
              </a:rPr>
              <a:t>}</a:t>
            </a:r>
          </a:p>
          <a:p>
            <a:pPr marL="0" indent="0">
              <a:buNone/>
            </a:pPr>
            <a:r>
              <a:rPr lang="en-US" dirty="0" smtClean="0">
                <a:latin typeface="Consolas" charset="0"/>
                <a:ea typeface="Consolas" charset="0"/>
                <a:cs typeface="Consolas" charset="0"/>
              </a:rPr>
              <a:t>}</a:t>
            </a:r>
          </a:p>
          <a:p>
            <a:pPr marL="0" indent="0">
              <a:buNone/>
            </a:pPr>
            <a:endParaRPr lang="en-US" dirty="0" smtClean="0">
              <a:latin typeface="Consolas" charset="0"/>
              <a:ea typeface="Consolas" charset="0"/>
              <a:cs typeface="Consolas" charset="0"/>
            </a:endParaRPr>
          </a:p>
          <a:p>
            <a:pPr marL="0" indent="0">
              <a:buNone/>
            </a:pPr>
            <a:r>
              <a:rPr lang="en-US" dirty="0">
                <a:latin typeface="Consolas" charset="0"/>
                <a:ea typeface="Consolas" charset="0"/>
                <a:cs typeface="Consolas" charset="0"/>
              </a:rPr>
              <a:t>[</a:t>
            </a:r>
            <a:r>
              <a:rPr lang="en-US" dirty="0" err="1">
                <a:latin typeface="Consolas" charset="0"/>
                <a:ea typeface="Consolas" charset="0"/>
                <a:cs typeface="Consolas" charset="0"/>
              </a:rPr>
              <a:t>adamd@ragnuk</a:t>
            </a:r>
            <a:r>
              <a:rPr lang="en-US" dirty="0">
                <a:latin typeface="Consolas" charset="0"/>
                <a:ea typeface="Consolas" charset="0"/>
                <a:cs typeface="Consolas" charset="0"/>
              </a:rPr>
              <a:t> examples]$ </a:t>
            </a:r>
            <a:r>
              <a:rPr lang="en-US" dirty="0" err="1">
                <a:latin typeface="Consolas" charset="0"/>
                <a:ea typeface="Consolas" charset="0"/>
                <a:cs typeface="Consolas" charset="0"/>
              </a:rPr>
              <a:t>gcc</a:t>
            </a:r>
            <a:r>
              <a:rPr lang="en-US" dirty="0">
                <a:latin typeface="Consolas" charset="0"/>
                <a:ea typeface="Consolas" charset="0"/>
                <a:cs typeface="Consolas" charset="0"/>
              </a:rPr>
              <a:t> -</a:t>
            </a:r>
            <a:r>
              <a:rPr lang="en-US" dirty="0" smtClean="0">
                <a:latin typeface="Consolas" charset="0"/>
                <a:ea typeface="Consolas" charset="0"/>
                <a:cs typeface="Consolas" charset="0"/>
              </a:rPr>
              <a:t>Wall </a:t>
            </a:r>
            <a:r>
              <a:rPr lang="en-US" dirty="0" err="1" smtClean="0">
                <a:latin typeface="Consolas" charset="0"/>
                <a:ea typeface="Consolas" charset="0"/>
                <a:cs typeface="Consolas" charset="0"/>
              </a:rPr>
              <a:t>test_scope.c</a:t>
            </a:r>
            <a:r>
              <a:rPr lang="en-US" dirty="0" smtClean="0">
                <a:latin typeface="Consolas" charset="0"/>
                <a:ea typeface="Consolas" charset="0"/>
                <a:cs typeface="Consolas" charset="0"/>
              </a:rPr>
              <a:t> </a:t>
            </a:r>
          </a:p>
          <a:p>
            <a:pPr marL="0" indent="0">
              <a:buNone/>
            </a:pPr>
            <a:r>
              <a:rPr lang="en-US" dirty="0" err="1" smtClean="0">
                <a:latin typeface="Consolas" charset="0"/>
                <a:ea typeface="Consolas" charset="0"/>
                <a:cs typeface="Consolas" charset="0"/>
              </a:rPr>
              <a:t>test_scope.c</a:t>
            </a:r>
            <a:r>
              <a:rPr lang="en-US" dirty="0">
                <a:latin typeface="Consolas" charset="0"/>
                <a:ea typeface="Consolas" charset="0"/>
                <a:cs typeface="Consolas" charset="0"/>
              </a:rPr>
              <a:t>: In function ‘main</a:t>
            </a:r>
            <a:r>
              <a:rPr lang="en-US" dirty="0" smtClean="0">
                <a:latin typeface="Consolas" charset="0"/>
                <a:ea typeface="Consolas" charset="0"/>
                <a:cs typeface="Consolas" charset="0"/>
              </a:rPr>
              <a:t>’:</a:t>
            </a:r>
          </a:p>
          <a:p>
            <a:pPr marL="0" indent="0">
              <a:buNone/>
            </a:pPr>
            <a:r>
              <a:rPr lang="en-US" dirty="0" smtClean="0">
                <a:latin typeface="Consolas" charset="0"/>
                <a:ea typeface="Consolas" charset="0"/>
                <a:cs typeface="Consolas" charset="0"/>
              </a:rPr>
              <a:t>test_scope.c:11</a:t>
            </a:r>
            <a:r>
              <a:rPr lang="en-US" dirty="0">
                <a:latin typeface="Consolas" charset="0"/>
                <a:ea typeface="Consolas" charset="0"/>
                <a:cs typeface="Consolas" charset="0"/>
              </a:rPr>
              <a:t>: error: ‘</a:t>
            </a:r>
            <a:r>
              <a:rPr lang="en-US" dirty="0" err="1">
                <a:latin typeface="Consolas" charset="0"/>
                <a:ea typeface="Consolas" charset="0"/>
                <a:cs typeface="Consolas" charset="0"/>
              </a:rPr>
              <a:t>i</a:t>
            </a:r>
            <a:r>
              <a:rPr lang="en-US" dirty="0">
                <a:latin typeface="Consolas" charset="0"/>
                <a:ea typeface="Consolas" charset="0"/>
                <a:cs typeface="Consolas" charset="0"/>
              </a:rPr>
              <a:t>’ undeclared (first use in this function</a:t>
            </a:r>
            <a:r>
              <a:rPr lang="en-US" dirty="0" smtClean="0">
                <a:latin typeface="Consolas" charset="0"/>
                <a:ea typeface="Consolas" charset="0"/>
                <a:cs typeface="Consolas" charset="0"/>
              </a:rPr>
              <a:t>)</a:t>
            </a:r>
          </a:p>
          <a:p>
            <a:pPr marL="0" indent="0">
              <a:buNone/>
            </a:pPr>
            <a:r>
              <a:rPr lang="en-US" dirty="0" smtClean="0">
                <a:latin typeface="Consolas" charset="0"/>
                <a:ea typeface="Consolas" charset="0"/>
                <a:cs typeface="Consolas" charset="0"/>
              </a:rPr>
              <a:t>test_scope.c:11</a:t>
            </a:r>
            <a:r>
              <a:rPr lang="en-US" dirty="0">
                <a:latin typeface="Consolas" charset="0"/>
                <a:ea typeface="Consolas" charset="0"/>
                <a:cs typeface="Consolas" charset="0"/>
              </a:rPr>
              <a:t>: error: (Each undeclared identifier is reported only </a:t>
            </a:r>
            <a:r>
              <a:rPr lang="en-US" dirty="0" smtClean="0">
                <a:latin typeface="Consolas" charset="0"/>
                <a:ea typeface="Consolas" charset="0"/>
                <a:cs typeface="Consolas" charset="0"/>
              </a:rPr>
              <a:t>once</a:t>
            </a:r>
          </a:p>
          <a:p>
            <a:pPr marL="0" indent="0">
              <a:buNone/>
            </a:pPr>
            <a:r>
              <a:rPr lang="en-US" dirty="0" smtClean="0">
                <a:latin typeface="Consolas" charset="0"/>
                <a:ea typeface="Consolas" charset="0"/>
                <a:cs typeface="Consolas" charset="0"/>
              </a:rPr>
              <a:t>test_scope.c:11</a:t>
            </a:r>
            <a:r>
              <a:rPr lang="en-US" dirty="0">
                <a:latin typeface="Consolas" charset="0"/>
                <a:ea typeface="Consolas" charset="0"/>
                <a:cs typeface="Consolas" charset="0"/>
              </a:rPr>
              <a:t>: error: for each function it appears in.)</a:t>
            </a:r>
          </a:p>
        </p:txBody>
      </p:sp>
      <p:sp>
        <p:nvSpPr>
          <p:cNvPr id="4" name="Slide Number Placeholder 3"/>
          <p:cNvSpPr>
            <a:spLocks noGrp="1"/>
          </p:cNvSpPr>
          <p:nvPr>
            <p:ph type="sldNum" sz="quarter" idx="12"/>
          </p:nvPr>
        </p:nvSpPr>
        <p:spPr/>
        <p:txBody>
          <a:bodyPr/>
          <a:lstStyle/>
          <a:p>
            <a:fld id="{FCFB7E3C-6220-8942-988C-3F6E25750AD7}" type="slidenum">
              <a:rPr lang="en-US" smtClean="0"/>
              <a:t>12</a:t>
            </a:fld>
            <a:endParaRPr lang="en-US"/>
          </a:p>
        </p:txBody>
      </p:sp>
      <p:sp>
        <p:nvSpPr>
          <p:cNvPr id="5" name="Rectangle 4"/>
          <p:cNvSpPr/>
          <p:nvPr/>
        </p:nvSpPr>
        <p:spPr>
          <a:xfrm>
            <a:off x="1361796" y="1413166"/>
            <a:ext cx="900637" cy="269707"/>
          </a:xfrm>
          <a:prstGeom prst="rect">
            <a:avLst/>
          </a:prstGeom>
          <a:no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7" name="Right Bracket 6"/>
          <p:cNvSpPr/>
          <p:nvPr/>
        </p:nvSpPr>
        <p:spPr>
          <a:xfrm>
            <a:off x="3591614" y="1413166"/>
            <a:ext cx="763571" cy="990669"/>
          </a:xfrm>
          <a:prstGeom prst="rightBracket">
            <a:avLst/>
          </a:prstGeom>
          <a:ln w="76200">
            <a:solidFill>
              <a:schemeClr val="accent3"/>
            </a:solidFill>
            <a:headEnd type="none"/>
            <a:tailEnd type="none"/>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ln w="0"/>
              <a:effectLst>
                <a:outerShdw blurRad="38100" dist="19050" dir="2700000" algn="tl" rotWithShape="0">
                  <a:schemeClr val="dk1">
                    <a:alpha val="40000"/>
                  </a:schemeClr>
                </a:outerShdw>
              </a:effectLst>
            </a:endParaRPr>
          </a:p>
        </p:txBody>
      </p:sp>
      <p:sp>
        <p:nvSpPr>
          <p:cNvPr id="8" name="Rectangle 7"/>
          <p:cNvSpPr/>
          <p:nvPr/>
        </p:nvSpPr>
        <p:spPr>
          <a:xfrm>
            <a:off x="3271100" y="1961491"/>
            <a:ext cx="254525" cy="269707"/>
          </a:xfrm>
          <a:prstGeom prst="rect">
            <a:avLst/>
          </a:prstGeom>
          <a:no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9" name="Rectangle 8"/>
          <p:cNvSpPr/>
          <p:nvPr/>
        </p:nvSpPr>
        <p:spPr>
          <a:xfrm>
            <a:off x="3282097" y="2764340"/>
            <a:ext cx="254525" cy="269707"/>
          </a:xfrm>
          <a:prstGeom prst="rect">
            <a:avLst/>
          </a:prstGeom>
          <a:no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10" name="Rectangle 9"/>
          <p:cNvSpPr/>
          <p:nvPr/>
        </p:nvSpPr>
        <p:spPr>
          <a:xfrm>
            <a:off x="1406163" y="1689680"/>
            <a:ext cx="254525" cy="269707"/>
          </a:xfrm>
          <a:prstGeom prst="rect">
            <a:avLst/>
          </a:prstGeom>
          <a:no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977735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
                                            <p:txEl>
                                              <p:pRg st="13" end="13"/>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3">
                                            <p:txEl>
                                              <p:pRg st="14" end="14"/>
                                            </p:txEl>
                                          </p:spTgt>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3">
                                            <p:txEl>
                                              <p:pRg st="15" end="15"/>
                                            </p:txEl>
                                          </p:spTgt>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3">
                                            <p:txEl>
                                              <p:pRg st="16" end="16"/>
                                            </p:txEl>
                                          </p:spTgt>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3">
                                            <p:txEl>
                                              <p:pRg st="17" end="17"/>
                                            </p:txEl>
                                          </p:spTgt>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grpId="0" nodeType="clickEffect">
                                  <p:stCondLst>
                                    <p:cond delay="0"/>
                                  </p:stCondLst>
                                  <p:childTnLst>
                                    <p:set>
                                      <p:cBhvr>
                                        <p:cTn id="60" dur="1" fill="hold">
                                          <p:stCondLst>
                                            <p:cond delay="0"/>
                                          </p:stCondLst>
                                        </p:cTn>
                                        <p:tgtEl>
                                          <p:spTgt spid="5"/>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grpId="0" nodeType="clickEffect">
                                  <p:stCondLst>
                                    <p:cond delay="0"/>
                                  </p:stCondLst>
                                  <p:childTnLst>
                                    <p:set>
                                      <p:cBhvr>
                                        <p:cTn id="64" dur="1" fill="hold">
                                          <p:stCondLst>
                                            <p:cond delay="0"/>
                                          </p:stCondLst>
                                        </p:cTn>
                                        <p:tgtEl>
                                          <p:spTgt spid="7"/>
                                        </p:tgtEl>
                                        <p:attrNameLst>
                                          <p:attrName>style.visibility</p:attrName>
                                        </p:attrNameLst>
                                      </p:cBhvr>
                                      <p:to>
                                        <p:strVal val="visible"/>
                                      </p:to>
                                    </p:set>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grpId="0" nodeType="clickEffect">
                                  <p:stCondLst>
                                    <p:cond delay="0"/>
                                  </p:stCondLst>
                                  <p:childTnLst>
                                    <p:set>
                                      <p:cBhvr>
                                        <p:cTn id="68" dur="1" fill="hold">
                                          <p:stCondLst>
                                            <p:cond delay="0"/>
                                          </p:stCondLst>
                                        </p:cTn>
                                        <p:tgtEl>
                                          <p:spTgt spid="10"/>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1" presetClass="exit" presetSubtype="0" fill="hold" grpId="1" nodeType="clickEffect">
                                  <p:stCondLst>
                                    <p:cond delay="0"/>
                                  </p:stCondLst>
                                  <p:childTnLst>
                                    <p:set>
                                      <p:cBhvr>
                                        <p:cTn id="72" dur="1" fill="hold">
                                          <p:stCondLst>
                                            <p:cond delay="0"/>
                                          </p:stCondLst>
                                        </p:cTn>
                                        <p:tgtEl>
                                          <p:spTgt spid="10"/>
                                        </p:tgtEl>
                                        <p:attrNameLst>
                                          <p:attrName>style.visibility</p:attrName>
                                        </p:attrNameLst>
                                      </p:cBhvr>
                                      <p:to>
                                        <p:strVal val="hidden"/>
                                      </p:to>
                                    </p:set>
                                  </p:childTnLst>
                                </p:cTn>
                              </p:par>
                              <p:par>
                                <p:cTn id="73" presetID="1" presetClass="entr" presetSubtype="0" fill="hold" grpId="0" nodeType="withEffect">
                                  <p:stCondLst>
                                    <p:cond delay="0"/>
                                  </p:stCondLst>
                                  <p:childTnLst>
                                    <p:set>
                                      <p:cBhvr>
                                        <p:cTn id="74" dur="1" fill="hold">
                                          <p:stCondLst>
                                            <p:cond delay="0"/>
                                          </p:stCondLst>
                                        </p:cTn>
                                        <p:tgtEl>
                                          <p:spTgt spid="8"/>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xit" presetSubtype="0" fill="hold" grpId="1" nodeType="clickEffect">
                                  <p:stCondLst>
                                    <p:cond delay="0"/>
                                  </p:stCondLst>
                                  <p:childTnLst>
                                    <p:set>
                                      <p:cBhvr>
                                        <p:cTn id="78" dur="1" fill="hold">
                                          <p:stCondLst>
                                            <p:cond delay="0"/>
                                          </p:stCondLst>
                                        </p:cTn>
                                        <p:tgtEl>
                                          <p:spTgt spid="8"/>
                                        </p:tgtEl>
                                        <p:attrNameLst>
                                          <p:attrName>style.visibility</p:attrName>
                                        </p:attrNameLst>
                                      </p:cBhvr>
                                      <p:to>
                                        <p:strVal val="hidden"/>
                                      </p:to>
                                    </p:set>
                                  </p:childTnLst>
                                </p:cTn>
                              </p:par>
                              <p:par>
                                <p:cTn id="79" presetID="1" presetClass="entr" presetSubtype="0" fill="hold" grpId="0" nodeType="withEffect">
                                  <p:stCondLst>
                                    <p:cond delay="0"/>
                                  </p:stCondLst>
                                  <p:childTnLst>
                                    <p:set>
                                      <p:cBhvr>
                                        <p:cTn id="8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P spid="8" grpId="0" animBg="1"/>
      <p:bldP spid="8" grpId="1" animBg="1"/>
      <p:bldP spid="9" grpId="0" animBg="1"/>
      <p:bldP spid="10" grpId="0" animBg="1"/>
      <p:bldP spid="10" grpId="1"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11085"/>
            <a:ext cx="8229600" cy="5815079"/>
          </a:xfrm>
        </p:spPr>
        <p:txBody>
          <a:bodyPr>
            <a:noAutofit/>
          </a:bodyPr>
          <a:lstStyle/>
          <a:p>
            <a:pPr marL="0" indent="0">
              <a:lnSpc>
                <a:spcPct val="80000"/>
              </a:lnSpc>
              <a:buNone/>
            </a:pPr>
            <a:r>
              <a:rPr lang="en-US" sz="1800" dirty="0" smtClean="0">
                <a:solidFill>
                  <a:schemeClr val="accent4"/>
                </a:solidFill>
                <a:latin typeface="Consolas" charset="0"/>
                <a:ea typeface="Consolas" charset="0"/>
                <a:cs typeface="Consolas" charset="0"/>
              </a:rPr>
              <a:t>#include </a:t>
            </a:r>
            <a:r>
              <a:rPr lang="en-US" sz="1800" dirty="0" smtClean="0">
                <a:latin typeface="Consolas" charset="0"/>
                <a:ea typeface="Consolas" charset="0"/>
                <a:cs typeface="Consolas" charset="0"/>
              </a:rPr>
              <a:t>&lt;</a:t>
            </a:r>
            <a:r>
              <a:rPr lang="en-US" sz="1800" dirty="0" err="1" smtClean="0">
                <a:latin typeface="Consolas" charset="0"/>
                <a:ea typeface="Consolas" charset="0"/>
                <a:cs typeface="Consolas" charset="0"/>
              </a:rPr>
              <a:t>stdio.h</a:t>
            </a:r>
            <a:r>
              <a:rPr lang="en-US" sz="1800" dirty="0" smtClean="0">
                <a:latin typeface="Consolas" charset="0"/>
                <a:ea typeface="Consolas" charset="0"/>
                <a:cs typeface="Consolas" charset="0"/>
              </a:rPr>
              <a:t>&gt;</a:t>
            </a:r>
          </a:p>
          <a:p>
            <a:pPr marL="0" indent="0">
              <a:lnSpc>
                <a:spcPct val="80000"/>
              </a:lnSpc>
              <a:buNone/>
            </a:pPr>
            <a:r>
              <a:rPr lang="en-US" sz="1800" dirty="0" err="1" smtClean="0">
                <a:solidFill>
                  <a:schemeClr val="tx2"/>
                </a:solidFill>
                <a:latin typeface="Consolas" charset="0"/>
                <a:ea typeface="Consolas" charset="0"/>
                <a:cs typeface="Consolas" charset="0"/>
              </a:rPr>
              <a:t>int</a:t>
            </a:r>
            <a:r>
              <a:rPr lang="en-US" sz="1800" dirty="0" smtClean="0">
                <a:solidFill>
                  <a:schemeClr val="tx2"/>
                </a:solidFill>
                <a:latin typeface="Consolas" charset="0"/>
                <a:ea typeface="Consolas" charset="0"/>
                <a:cs typeface="Consolas" charset="0"/>
              </a:rPr>
              <a:t> </a:t>
            </a:r>
            <a:r>
              <a:rPr lang="en-US" sz="1800" dirty="0" smtClean="0">
                <a:solidFill>
                  <a:schemeClr val="accent2"/>
                </a:solidFill>
                <a:latin typeface="Consolas" charset="0"/>
                <a:ea typeface="Consolas" charset="0"/>
                <a:cs typeface="Consolas" charset="0"/>
              </a:rPr>
              <a:t>main</a:t>
            </a:r>
            <a:r>
              <a:rPr lang="en-US" sz="1800" dirty="0" smtClean="0">
                <a:latin typeface="Consolas" charset="0"/>
                <a:ea typeface="Consolas" charset="0"/>
                <a:cs typeface="Consolas" charset="0"/>
              </a:rPr>
              <a:t>() </a:t>
            </a:r>
          </a:p>
          <a:p>
            <a:pPr marL="0" indent="0">
              <a:lnSpc>
                <a:spcPct val="80000"/>
              </a:lnSpc>
              <a:buNone/>
            </a:pPr>
            <a:r>
              <a:rPr lang="en-US" sz="1800" dirty="0" smtClean="0">
                <a:latin typeface="Consolas" charset="0"/>
                <a:ea typeface="Consolas" charset="0"/>
                <a:cs typeface="Consolas" charset="0"/>
              </a:rPr>
              <a:t>{   </a:t>
            </a:r>
          </a:p>
          <a:p>
            <a:pPr marL="0" indent="0">
              <a:lnSpc>
                <a:spcPct val="80000"/>
              </a:lnSpc>
              <a:buNone/>
            </a:pPr>
            <a:r>
              <a:rPr lang="en-US" sz="1800" dirty="0" smtClean="0">
                <a:latin typeface="Consolas" charset="0"/>
                <a:ea typeface="Consolas" charset="0"/>
                <a:cs typeface="Consolas" charset="0"/>
              </a:rPr>
              <a:t>	{	  </a:t>
            </a:r>
          </a:p>
          <a:p>
            <a:pPr marL="0" indent="0">
              <a:lnSpc>
                <a:spcPct val="80000"/>
              </a:lnSpc>
              <a:buNone/>
            </a:pPr>
            <a:r>
              <a:rPr lang="en-US" sz="1800" dirty="0" smtClean="0">
                <a:latin typeface="Consolas" charset="0"/>
                <a:ea typeface="Consolas" charset="0"/>
                <a:cs typeface="Consolas" charset="0"/>
              </a:rPr>
              <a:t>		</a:t>
            </a:r>
            <a:r>
              <a:rPr lang="en-US" sz="1800" dirty="0" err="1" smtClean="0">
                <a:solidFill>
                  <a:schemeClr val="tx2"/>
                </a:solidFill>
                <a:latin typeface="Consolas" charset="0"/>
                <a:ea typeface="Consolas" charset="0"/>
                <a:cs typeface="Consolas" charset="0"/>
              </a:rPr>
              <a:t>int</a:t>
            </a:r>
            <a:r>
              <a:rPr lang="en-US" sz="1800" dirty="0" smtClean="0">
                <a:latin typeface="Consolas" charset="0"/>
                <a:ea typeface="Consolas" charset="0"/>
                <a:cs typeface="Consolas" charset="0"/>
              </a:rPr>
              <a:t> </a:t>
            </a:r>
            <a:r>
              <a:rPr lang="en-US" sz="1800" dirty="0" err="1" smtClean="0">
                <a:solidFill>
                  <a:schemeClr val="accent2"/>
                </a:solidFill>
                <a:latin typeface="Consolas" charset="0"/>
                <a:ea typeface="Consolas" charset="0"/>
                <a:cs typeface="Consolas" charset="0"/>
              </a:rPr>
              <a:t>i</a:t>
            </a:r>
            <a:r>
              <a:rPr lang="en-US" sz="1800" dirty="0" smtClean="0">
                <a:latin typeface="Consolas" charset="0"/>
                <a:ea typeface="Consolas" charset="0"/>
                <a:cs typeface="Consolas" charset="0"/>
              </a:rPr>
              <a:t>;	  </a:t>
            </a:r>
          </a:p>
          <a:p>
            <a:pPr marL="0" indent="0">
              <a:lnSpc>
                <a:spcPct val="80000"/>
              </a:lnSpc>
              <a:buNone/>
            </a:pPr>
            <a:r>
              <a:rPr lang="en-US" sz="1800" dirty="0" smtClean="0">
                <a:latin typeface="Consolas" charset="0"/>
                <a:ea typeface="Consolas" charset="0"/>
                <a:cs typeface="Consolas" charset="0"/>
              </a:rPr>
              <a:t>		</a:t>
            </a:r>
            <a:r>
              <a:rPr lang="en-US" sz="1800" dirty="0" err="1" smtClean="0">
                <a:latin typeface="Consolas" charset="0"/>
                <a:ea typeface="Consolas" charset="0"/>
                <a:cs typeface="Consolas" charset="0"/>
              </a:rPr>
              <a:t>i</a:t>
            </a:r>
            <a:r>
              <a:rPr lang="en-US" sz="1800" dirty="0" smtClean="0">
                <a:latin typeface="Consolas" charset="0"/>
                <a:ea typeface="Consolas" charset="0"/>
                <a:cs typeface="Consolas" charset="0"/>
              </a:rPr>
              <a:t> = 10000;	  </a:t>
            </a:r>
          </a:p>
          <a:p>
            <a:pPr marL="0" indent="0">
              <a:lnSpc>
                <a:spcPct val="80000"/>
              </a:lnSpc>
              <a:buNone/>
            </a:pPr>
            <a:r>
              <a:rPr lang="en-US" sz="1800" dirty="0" smtClean="0">
                <a:latin typeface="Consolas" charset="0"/>
                <a:ea typeface="Consolas" charset="0"/>
                <a:cs typeface="Consolas" charset="0"/>
              </a:rPr>
              <a:t>		</a:t>
            </a:r>
            <a:r>
              <a:rPr lang="en-US" sz="1800" dirty="0" err="1" smtClean="0">
                <a:latin typeface="Consolas" charset="0"/>
                <a:ea typeface="Consolas" charset="0"/>
                <a:cs typeface="Consolas" charset="0"/>
              </a:rPr>
              <a:t>printf</a:t>
            </a:r>
            <a:r>
              <a:rPr lang="en-US" sz="1800" dirty="0" smtClean="0">
                <a:latin typeface="Consolas" charset="0"/>
                <a:ea typeface="Consolas" charset="0"/>
                <a:cs typeface="Consolas" charset="0"/>
              </a:rPr>
              <a:t>("%d\n", </a:t>
            </a:r>
            <a:r>
              <a:rPr lang="en-US" sz="1800" dirty="0" err="1" smtClean="0">
                <a:latin typeface="Consolas" charset="0"/>
                <a:ea typeface="Consolas" charset="0"/>
                <a:cs typeface="Consolas" charset="0"/>
              </a:rPr>
              <a:t>i</a:t>
            </a:r>
            <a:r>
              <a:rPr lang="en-US" sz="1800" dirty="0" smtClean="0">
                <a:latin typeface="Consolas" charset="0"/>
                <a:ea typeface="Consolas" charset="0"/>
                <a:cs typeface="Consolas" charset="0"/>
              </a:rPr>
              <a:t>);</a:t>
            </a:r>
          </a:p>
          <a:p>
            <a:pPr marL="0" indent="0">
              <a:lnSpc>
                <a:spcPct val="80000"/>
              </a:lnSpc>
              <a:buNone/>
            </a:pPr>
            <a:r>
              <a:rPr lang="en-US" sz="1800" dirty="0" smtClean="0">
                <a:latin typeface="Consolas" charset="0"/>
                <a:ea typeface="Consolas" charset="0"/>
                <a:cs typeface="Consolas" charset="0"/>
              </a:rPr>
              <a:t>	}   </a:t>
            </a:r>
          </a:p>
          <a:p>
            <a:pPr marL="0" indent="0">
              <a:lnSpc>
                <a:spcPct val="80000"/>
              </a:lnSpc>
              <a:buNone/>
            </a:pPr>
            <a:r>
              <a:rPr lang="en-US" sz="1800" dirty="0" smtClean="0">
                <a:latin typeface="Consolas" charset="0"/>
                <a:ea typeface="Consolas" charset="0"/>
                <a:cs typeface="Consolas" charset="0"/>
              </a:rPr>
              <a:t>	{	  </a:t>
            </a:r>
          </a:p>
          <a:p>
            <a:pPr marL="0" indent="0">
              <a:lnSpc>
                <a:spcPct val="80000"/>
              </a:lnSpc>
              <a:buNone/>
            </a:pPr>
            <a:r>
              <a:rPr lang="en-US" sz="1800" dirty="0">
                <a:latin typeface="Consolas" charset="0"/>
                <a:ea typeface="Consolas" charset="0"/>
                <a:cs typeface="Consolas" charset="0"/>
              </a:rPr>
              <a:t>	</a:t>
            </a:r>
            <a:r>
              <a:rPr lang="en-US" sz="1800" dirty="0" smtClean="0">
                <a:latin typeface="Consolas" charset="0"/>
                <a:ea typeface="Consolas" charset="0"/>
                <a:cs typeface="Consolas" charset="0"/>
              </a:rPr>
              <a:t>	</a:t>
            </a:r>
            <a:r>
              <a:rPr lang="en-US" sz="1800" dirty="0" err="1" smtClean="0">
                <a:solidFill>
                  <a:schemeClr val="tx2"/>
                </a:solidFill>
                <a:latin typeface="Consolas" charset="0"/>
                <a:ea typeface="Consolas" charset="0"/>
                <a:cs typeface="Consolas" charset="0"/>
              </a:rPr>
              <a:t>int</a:t>
            </a:r>
            <a:r>
              <a:rPr lang="en-US" sz="1800" dirty="0" smtClean="0">
                <a:latin typeface="Consolas" charset="0"/>
                <a:ea typeface="Consolas" charset="0"/>
                <a:cs typeface="Consolas" charset="0"/>
              </a:rPr>
              <a:t> </a:t>
            </a:r>
            <a:r>
              <a:rPr lang="en-US" sz="1800" dirty="0" err="1">
                <a:solidFill>
                  <a:schemeClr val="accent2"/>
                </a:solidFill>
                <a:latin typeface="Consolas" charset="0"/>
                <a:ea typeface="Consolas" charset="0"/>
                <a:cs typeface="Consolas" charset="0"/>
              </a:rPr>
              <a:t>i</a:t>
            </a:r>
            <a:r>
              <a:rPr lang="en-US" sz="1800" dirty="0">
                <a:latin typeface="Consolas" charset="0"/>
                <a:ea typeface="Consolas" charset="0"/>
                <a:cs typeface="Consolas" charset="0"/>
              </a:rPr>
              <a:t>; </a:t>
            </a:r>
            <a:endParaRPr lang="en-US" sz="1800" dirty="0" smtClean="0">
              <a:latin typeface="Consolas" charset="0"/>
              <a:ea typeface="Consolas" charset="0"/>
              <a:cs typeface="Consolas" charset="0"/>
            </a:endParaRPr>
          </a:p>
          <a:p>
            <a:pPr marL="0" indent="0">
              <a:lnSpc>
                <a:spcPct val="80000"/>
              </a:lnSpc>
              <a:buNone/>
            </a:pPr>
            <a:r>
              <a:rPr lang="en-US" sz="1800" dirty="0" smtClean="0">
                <a:latin typeface="Consolas" charset="0"/>
                <a:ea typeface="Consolas" charset="0"/>
                <a:cs typeface="Consolas" charset="0"/>
              </a:rPr>
              <a:t>		</a:t>
            </a:r>
            <a:r>
              <a:rPr lang="en-US" sz="1800" dirty="0" err="1" smtClean="0">
                <a:latin typeface="Consolas" charset="0"/>
                <a:ea typeface="Consolas" charset="0"/>
                <a:cs typeface="Consolas" charset="0"/>
              </a:rPr>
              <a:t>printf</a:t>
            </a:r>
            <a:r>
              <a:rPr lang="en-US" sz="1800" dirty="0" smtClean="0">
                <a:latin typeface="Consolas" charset="0"/>
                <a:ea typeface="Consolas" charset="0"/>
                <a:cs typeface="Consolas" charset="0"/>
              </a:rPr>
              <a:t>("%d\n", </a:t>
            </a:r>
            <a:r>
              <a:rPr lang="en-US" sz="1800" dirty="0" err="1" smtClean="0">
                <a:latin typeface="Consolas" charset="0"/>
                <a:ea typeface="Consolas" charset="0"/>
                <a:cs typeface="Consolas" charset="0"/>
              </a:rPr>
              <a:t>i</a:t>
            </a:r>
            <a:r>
              <a:rPr lang="en-US" sz="1800" dirty="0" smtClean="0">
                <a:latin typeface="Consolas" charset="0"/>
                <a:ea typeface="Consolas" charset="0"/>
                <a:cs typeface="Consolas" charset="0"/>
              </a:rPr>
              <a:t>);   </a:t>
            </a:r>
          </a:p>
          <a:p>
            <a:pPr marL="0" indent="0">
              <a:lnSpc>
                <a:spcPct val="80000"/>
              </a:lnSpc>
              <a:buNone/>
            </a:pPr>
            <a:r>
              <a:rPr lang="en-US" sz="1800" dirty="0" smtClean="0">
                <a:latin typeface="Consolas" charset="0"/>
                <a:ea typeface="Consolas" charset="0"/>
                <a:cs typeface="Consolas" charset="0"/>
              </a:rPr>
              <a:t>	}</a:t>
            </a:r>
          </a:p>
          <a:p>
            <a:pPr marL="0" indent="0">
              <a:lnSpc>
                <a:spcPct val="80000"/>
              </a:lnSpc>
              <a:buNone/>
            </a:pPr>
            <a:r>
              <a:rPr lang="en-US" sz="1800" dirty="0" smtClean="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a:t>
            </a:r>
            <a:r>
              <a:rPr lang="en-US" sz="1800" dirty="0" err="1">
                <a:latin typeface="Consolas" charset="0"/>
                <a:ea typeface="Consolas" charset="0"/>
                <a:cs typeface="Consolas" charset="0"/>
              </a:rPr>
              <a:t>adamd@ragnuk</a:t>
            </a:r>
            <a:r>
              <a:rPr lang="en-US" sz="1800" dirty="0">
                <a:latin typeface="Consolas" charset="0"/>
                <a:ea typeface="Consolas" charset="0"/>
                <a:cs typeface="Consolas" charset="0"/>
              </a:rPr>
              <a:t> examples]$ </a:t>
            </a:r>
            <a:r>
              <a:rPr lang="en-US" sz="1800" dirty="0" err="1">
                <a:latin typeface="Consolas" charset="0"/>
                <a:ea typeface="Consolas" charset="0"/>
                <a:cs typeface="Consolas" charset="0"/>
              </a:rPr>
              <a:t>gcc</a:t>
            </a:r>
            <a:r>
              <a:rPr lang="en-US" sz="1800" dirty="0">
                <a:latin typeface="Consolas" charset="0"/>
                <a:ea typeface="Consolas" charset="0"/>
                <a:cs typeface="Consolas" charset="0"/>
              </a:rPr>
              <a:t> </a:t>
            </a:r>
            <a:r>
              <a:rPr lang="en-US" sz="1800" dirty="0" err="1">
                <a:latin typeface="Consolas" charset="0"/>
                <a:ea typeface="Consolas" charset="0"/>
                <a:cs typeface="Consolas" charset="0"/>
              </a:rPr>
              <a:t>test_scope.c</a:t>
            </a:r>
            <a:r>
              <a:rPr lang="en-US" sz="1800" dirty="0">
                <a:latin typeface="Consolas" charset="0"/>
                <a:ea typeface="Consolas" charset="0"/>
                <a:cs typeface="Consolas" charset="0"/>
              </a:rPr>
              <a:t> </a:t>
            </a:r>
            <a:endParaRPr lang="en-US" sz="1800" dirty="0" smtClean="0">
              <a:latin typeface="Consolas" charset="0"/>
              <a:ea typeface="Consolas" charset="0"/>
              <a:cs typeface="Consolas" charset="0"/>
            </a:endParaRPr>
          </a:p>
          <a:p>
            <a:pPr marL="0" indent="0">
              <a:lnSpc>
                <a:spcPct val="80000"/>
              </a:lnSpc>
              <a:buNone/>
            </a:pPr>
            <a:r>
              <a:rPr lang="en-US" sz="1800" dirty="0" smtClean="0">
                <a:latin typeface="Consolas" charset="0"/>
                <a:ea typeface="Consolas" charset="0"/>
                <a:cs typeface="Consolas" charset="0"/>
              </a:rPr>
              <a:t>[</a:t>
            </a:r>
            <a:r>
              <a:rPr lang="en-US" sz="1800" dirty="0" err="1">
                <a:latin typeface="Consolas" charset="0"/>
                <a:ea typeface="Consolas" charset="0"/>
                <a:cs typeface="Consolas" charset="0"/>
              </a:rPr>
              <a:t>adamd@ragnuk</a:t>
            </a:r>
            <a:r>
              <a:rPr lang="en-US" sz="1800" dirty="0">
                <a:latin typeface="Consolas" charset="0"/>
                <a:ea typeface="Consolas" charset="0"/>
                <a:cs typeface="Consolas" charset="0"/>
              </a:rPr>
              <a:t> examples]$ ./</a:t>
            </a:r>
            <a:r>
              <a:rPr lang="en-US" sz="1800" dirty="0" err="1" smtClean="0">
                <a:latin typeface="Consolas" charset="0"/>
                <a:ea typeface="Consolas" charset="0"/>
                <a:cs typeface="Consolas" charset="0"/>
              </a:rPr>
              <a:t>a.out</a:t>
            </a:r>
            <a:r>
              <a:rPr lang="en-US" sz="1800" dirty="0" smtClean="0">
                <a:latin typeface="Consolas" charset="0"/>
                <a:ea typeface="Consolas" charset="0"/>
                <a:cs typeface="Consolas" charset="0"/>
              </a:rPr>
              <a:t> </a:t>
            </a:r>
          </a:p>
          <a:p>
            <a:pPr marL="0" indent="0">
              <a:lnSpc>
                <a:spcPct val="80000"/>
              </a:lnSpc>
              <a:buNone/>
            </a:pPr>
            <a:r>
              <a:rPr lang="en-US" sz="1800" smtClean="0">
                <a:latin typeface="Consolas" charset="0"/>
                <a:ea typeface="Consolas" charset="0"/>
                <a:cs typeface="Consolas" charset="0"/>
              </a:rPr>
              <a:t>10000</a:t>
            </a:r>
            <a:endParaRPr lang="en-US" sz="1800" dirty="0" smtClean="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a:t>
            </a:r>
            <a:endParaRPr lang="en-US" sz="1800" dirty="0" smtClean="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a:t>
            </a:r>
            <a:r>
              <a:rPr lang="en-US" sz="1800" dirty="0" err="1" smtClean="0">
                <a:latin typeface="Consolas" charset="0"/>
                <a:ea typeface="Consolas" charset="0"/>
                <a:cs typeface="Consolas" charset="0"/>
              </a:rPr>
              <a:t>hedwig</a:t>
            </a:r>
            <a:r>
              <a:rPr lang="en-US" sz="1800" dirty="0" smtClean="0">
                <a:latin typeface="Consolas" charset="0"/>
                <a:ea typeface="Consolas" charset="0"/>
                <a:cs typeface="Consolas" charset="0"/>
              </a:rPr>
              <a:t> examples</a:t>
            </a:r>
            <a:r>
              <a:rPr lang="en-US" sz="1800" dirty="0">
                <a:latin typeface="Consolas" charset="0"/>
                <a:ea typeface="Consolas" charset="0"/>
                <a:cs typeface="Consolas" charset="0"/>
              </a:rPr>
              <a:t>]$ </a:t>
            </a:r>
            <a:r>
              <a:rPr lang="en-US" sz="1800" dirty="0" err="1">
                <a:latin typeface="Consolas" charset="0"/>
                <a:ea typeface="Consolas" charset="0"/>
                <a:cs typeface="Consolas" charset="0"/>
              </a:rPr>
              <a:t>gcc</a:t>
            </a:r>
            <a:r>
              <a:rPr lang="en-US" sz="1800" dirty="0">
                <a:latin typeface="Consolas" charset="0"/>
                <a:ea typeface="Consolas" charset="0"/>
                <a:cs typeface="Consolas" charset="0"/>
              </a:rPr>
              <a:t> </a:t>
            </a:r>
            <a:r>
              <a:rPr lang="en-US" sz="1800" dirty="0" err="1">
                <a:latin typeface="Consolas" charset="0"/>
                <a:ea typeface="Consolas" charset="0"/>
                <a:cs typeface="Consolas" charset="0"/>
              </a:rPr>
              <a:t>test_scope.c</a:t>
            </a:r>
            <a:r>
              <a:rPr lang="en-US" sz="1800" dirty="0">
                <a:latin typeface="Consolas" charset="0"/>
                <a:ea typeface="Consolas" charset="0"/>
                <a:cs typeface="Consolas" charset="0"/>
              </a:rPr>
              <a:t>                                                                                                                         </a:t>
            </a:r>
          </a:p>
          <a:p>
            <a:pPr marL="0" indent="0">
              <a:lnSpc>
                <a:spcPct val="80000"/>
              </a:lnSpc>
              <a:buNone/>
            </a:pPr>
            <a:r>
              <a:rPr lang="en-US" sz="1800" dirty="0">
                <a:latin typeface="Consolas" charset="0"/>
                <a:ea typeface="Consolas" charset="0"/>
                <a:cs typeface="Consolas" charset="0"/>
              </a:rPr>
              <a:t>[</a:t>
            </a:r>
            <a:r>
              <a:rPr lang="en-US" sz="1800" dirty="0" err="1" smtClean="0">
                <a:latin typeface="Consolas" charset="0"/>
                <a:ea typeface="Consolas" charset="0"/>
                <a:cs typeface="Consolas" charset="0"/>
              </a:rPr>
              <a:t>hedwig</a:t>
            </a:r>
            <a:r>
              <a:rPr lang="en-US" sz="1800" dirty="0" smtClean="0">
                <a:latin typeface="Consolas" charset="0"/>
                <a:ea typeface="Consolas" charset="0"/>
                <a:cs typeface="Consolas" charset="0"/>
              </a:rPr>
              <a:t> examples</a:t>
            </a:r>
            <a:r>
              <a:rPr lang="en-US" sz="1800" dirty="0">
                <a:latin typeface="Consolas" charset="0"/>
                <a:ea typeface="Consolas" charset="0"/>
                <a:cs typeface="Consolas" charset="0"/>
              </a:rPr>
              <a:t>]$ ./</a:t>
            </a:r>
            <a:r>
              <a:rPr lang="en-US" sz="1800" dirty="0" err="1">
                <a:latin typeface="Consolas" charset="0"/>
                <a:ea typeface="Consolas" charset="0"/>
                <a:cs typeface="Consolas" charset="0"/>
              </a:rPr>
              <a:t>a.out</a:t>
            </a:r>
            <a:r>
              <a:rPr lang="en-US" sz="1800" dirty="0">
                <a:latin typeface="Consolas" charset="0"/>
                <a:ea typeface="Consolas" charset="0"/>
                <a:cs typeface="Consolas" charset="0"/>
              </a:rPr>
              <a:t>                                                                                                                                  </a:t>
            </a:r>
          </a:p>
          <a:p>
            <a:pPr marL="0" indent="0">
              <a:lnSpc>
                <a:spcPct val="80000"/>
              </a:lnSpc>
              <a:buNone/>
            </a:pPr>
            <a:r>
              <a:rPr lang="en-US" sz="1800" dirty="0">
                <a:latin typeface="Consolas" charset="0"/>
                <a:ea typeface="Consolas" charset="0"/>
                <a:cs typeface="Consolas" charset="0"/>
              </a:rPr>
              <a:t>10000</a:t>
            </a:r>
          </a:p>
          <a:p>
            <a:pPr marL="0" indent="0">
              <a:lnSpc>
                <a:spcPct val="80000"/>
              </a:lnSpc>
              <a:buNone/>
            </a:pPr>
            <a:r>
              <a:rPr lang="en-US" sz="1800" dirty="0" smtClean="0">
                <a:latin typeface="Consolas" charset="0"/>
                <a:ea typeface="Consolas" charset="0"/>
                <a:cs typeface="Consolas" charset="0"/>
              </a:rPr>
              <a:t>1669615670</a:t>
            </a:r>
            <a:endParaRPr lang="en-US" sz="1800" dirty="0">
              <a:latin typeface="Consolas" charset="0"/>
              <a:ea typeface="Consolas" charset="0"/>
              <a:cs typeface="Consolas" charset="0"/>
            </a:endParaRPr>
          </a:p>
        </p:txBody>
      </p:sp>
      <p:sp>
        <p:nvSpPr>
          <p:cNvPr id="4" name="Slide Number Placeholder 3"/>
          <p:cNvSpPr>
            <a:spLocks noGrp="1"/>
          </p:cNvSpPr>
          <p:nvPr>
            <p:ph type="sldNum" sz="quarter" idx="12"/>
          </p:nvPr>
        </p:nvSpPr>
        <p:spPr/>
        <p:txBody>
          <a:bodyPr/>
          <a:lstStyle/>
          <a:p>
            <a:fld id="{FCFB7E3C-6220-8942-988C-3F6E25750AD7}" type="slidenum">
              <a:rPr lang="en-US" smtClean="0"/>
              <a:t>13</a:t>
            </a:fld>
            <a:endParaRPr lang="en-US"/>
          </a:p>
        </p:txBody>
      </p:sp>
    </p:spTree>
    <p:extLst>
      <p:ext uri="{BB962C8B-B14F-4D97-AF65-F5344CB8AC3E}">
        <p14:creationId xmlns:p14="http://schemas.microsoft.com/office/powerpoint/2010/main" val="15099989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
                                            <p:txEl>
                                              <p:pRg st="10" end="10"/>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13" end="13"/>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14" end="14"/>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
                                            <p:txEl>
                                              <p:pRg st="15" end="15"/>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3">
                                            <p:txEl>
                                              <p:pRg st="16" end="16"/>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3">
                                            <p:txEl>
                                              <p:pRg st="17" end="17"/>
                                            </p:txEl>
                                          </p:spTgt>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3">
                                            <p:txEl>
                                              <p:pRg st="18" end="18"/>
                                            </p:txEl>
                                          </p:spTgt>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3">
                                            <p:txEl>
                                              <p:pRg st="19" end="19"/>
                                            </p:txEl>
                                          </p:spTgt>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3">
                                            <p:txEl>
                                              <p:pRg st="20" end="2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Resolving a Name</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When we see a name, we need to map the name to the declaration</a:t>
            </a:r>
          </a:p>
          <a:p>
            <a:pPr lvl="1"/>
            <a:r>
              <a:rPr lang="en-US" dirty="0" smtClean="0"/>
              <a:t>We do this using a data structure called a Symbol Table</a:t>
            </a:r>
          </a:p>
          <a:p>
            <a:pPr lvl="2"/>
            <a:r>
              <a:rPr lang="en-US" dirty="0" smtClean="0"/>
              <a:t>Maps names to declarations and attributes</a:t>
            </a:r>
          </a:p>
          <a:p>
            <a:r>
              <a:rPr lang="en-US" dirty="0" smtClean="0"/>
              <a:t>Static Scoping</a:t>
            </a:r>
          </a:p>
          <a:p>
            <a:pPr lvl="1"/>
            <a:r>
              <a:rPr lang="en-US" dirty="0" smtClean="0"/>
              <a:t>Resolution of name to declaration is done statically</a:t>
            </a:r>
          </a:p>
          <a:p>
            <a:pPr lvl="1"/>
            <a:r>
              <a:rPr lang="en-US" dirty="0" smtClean="0"/>
              <a:t>Symbol Table is created statically</a:t>
            </a:r>
          </a:p>
          <a:p>
            <a:r>
              <a:rPr lang="en-US" dirty="0" smtClean="0"/>
              <a:t>Dynamic Scoping</a:t>
            </a:r>
          </a:p>
          <a:p>
            <a:pPr lvl="1"/>
            <a:r>
              <a:rPr lang="en-US" dirty="0" smtClean="0"/>
              <a:t>Resolution of name to declaration is done dynamically at run-time</a:t>
            </a:r>
          </a:p>
          <a:p>
            <a:pPr lvl="1"/>
            <a:r>
              <a:rPr lang="en-US" dirty="0" smtClean="0"/>
              <a:t>Symbol Table is created dynamically</a:t>
            </a:r>
          </a:p>
        </p:txBody>
      </p:sp>
      <p:sp>
        <p:nvSpPr>
          <p:cNvPr id="4" name="Slide Number Placeholder 3"/>
          <p:cNvSpPr>
            <a:spLocks noGrp="1"/>
          </p:cNvSpPr>
          <p:nvPr>
            <p:ph type="sldNum" sz="quarter" idx="12"/>
          </p:nvPr>
        </p:nvSpPr>
        <p:spPr/>
        <p:txBody>
          <a:bodyPr/>
          <a:lstStyle/>
          <a:p>
            <a:fld id="{FCFB7E3C-6220-8942-988C-3F6E25750AD7}" type="slidenum">
              <a:rPr lang="en-US" smtClean="0"/>
              <a:t>14</a:t>
            </a:fld>
            <a:endParaRPr lang="en-US"/>
          </a:p>
        </p:txBody>
      </p:sp>
    </p:spTree>
    <p:extLst>
      <p:ext uri="{BB962C8B-B14F-4D97-AF65-F5344CB8AC3E}">
        <p14:creationId xmlns:p14="http://schemas.microsoft.com/office/powerpoint/2010/main" val="12027089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16817"/>
            <a:ext cx="8229600" cy="5909348"/>
          </a:xfrm>
        </p:spPr>
        <p:txBody>
          <a:bodyPr>
            <a:noAutofit/>
          </a:bodyPr>
          <a:lstStyle/>
          <a:p>
            <a:pPr marL="0" indent="0">
              <a:buNone/>
            </a:pPr>
            <a:r>
              <a:rPr lang="en-US" sz="1400" dirty="0">
                <a:solidFill>
                  <a:schemeClr val="accent4"/>
                </a:solidFill>
                <a:latin typeface="Consolas" charset="0"/>
                <a:ea typeface="Consolas" charset="0"/>
                <a:cs typeface="Consolas" charset="0"/>
              </a:rPr>
              <a:t>#include </a:t>
            </a:r>
            <a:r>
              <a:rPr lang="en-US" sz="1400" dirty="0">
                <a:latin typeface="Consolas" charset="0"/>
                <a:ea typeface="Consolas" charset="0"/>
                <a:cs typeface="Consolas" charset="0"/>
              </a:rPr>
              <a:t>&lt;</a:t>
            </a:r>
            <a:r>
              <a:rPr lang="en-US" sz="1400" dirty="0" err="1">
                <a:latin typeface="Consolas" charset="0"/>
                <a:ea typeface="Consolas" charset="0"/>
                <a:cs typeface="Consolas" charset="0"/>
              </a:rPr>
              <a:t>stdio.h</a:t>
            </a:r>
            <a:r>
              <a:rPr lang="en-US" sz="1400" dirty="0">
                <a:latin typeface="Consolas" charset="0"/>
                <a:ea typeface="Consolas" charset="0"/>
                <a:cs typeface="Consolas" charset="0"/>
              </a:rPr>
              <a:t>&gt;</a:t>
            </a:r>
          </a:p>
          <a:p>
            <a:pPr marL="0" indent="0">
              <a:buNone/>
            </a:pPr>
            <a:r>
              <a:rPr lang="en-US" sz="1400" dirty="0" err="1" smtClean="0">
                <a:solidFill>
                  <a:schemeClr val="tx2"/>
                </a:solidFill>
                <a:latin typeface="Consolas" charset="0"/>
                <a:ea typeface="Consolas" charset="0"/>
                <a:cs typeface="Consolas" charset="0"/>
              </a:rPr>
              <a:t>int</a:t>
            </a:r>
            <a:r>
              <a:rPr lang="en-US" sz="1400" dirty="0" smtClean="0">
                <a:solidFill>
                  <a:schemeClr val="tx2"/>
                </a:solidFill>
                <a:latin typeface="Consolas" charset="0"/>
                <a:ea typeface="Consolas" charset="0"/>
                <a:cs typeface="Consolas" charset="0"/>
              </a:rPr>
              <a:t> </a:t>
            </a:r>
            <a:r>
              <a:rPr lang="en-US" sz="1400" dirty="0" smtClean="0">
                <a:solidFill>
                  <a:schemeClr val="accent2"/>
                </a:solidFill>
                <a:latin typeface="Consolas" charset="0"/>
                <a:ea typeface="Consolas" charset="0"/>
                <a:cs typeface="Consolas" charset="0"/>
              </a:rPr>
              <a:t>x</a:t>
            </a:r>
            <a:r>
              <a:rPr lang="en-US" sz="1400" dirty="0" smtClean="0">
                <a:latin typeface="Consolas" charset="0"/>
                <a:ea typeface="Consolas" charset="0"/>
                <a:cs typeface="Consolas" charset="0"/>
              </a:rPr>
              <a:t>;</a:t>
            </a:r>
          </a:p>
          <a:p>
            <a:pPr marL="0" indent="0">
              <a:buNone/>
            </a:pPr>
            <a:r>
              <a:rPr lang="en-US" sz="1400" dirty="0" smtClean="0">
                <a:solidFill>
                  <a:schemeClr val="tx2"/>
                </a:solidFill>
                <a:latin typeface="Consolas" charset="0"/>
                <a:ea typeface="Consolas" charset="0"/>
                <a:cs typeface="Consolas" charset="0"/>
              </a:rPr>
              <a:t>void</a:t>
            </a:r>
            <a:r>
              <a:rPr lang="en-US" sz="1400" dirty="0" smtClean="0">
                <a:latin typeface="Consolas" charset="0"/>
                <a:ea typeface="Consolas" charset="0"/>
                <a:cs typeface="Consolas" charset="0"/>
              </a:rPr>
              <a:t> </a:t>
            </a:r>
            <a:r>
              <a:rPr lang="en-US" sz="1400" dirty="0" smtClean="0">
                <a:solidFill>
                  <a:schemeClr val="accent2"/>
                </a:solidFill>
                <a:latin typeface="Consolas" charset="0"/>
                <a:ea typeface="Consolas" charset="0"/>
                <a:cs typeface="Consolas" charset="0"/>
              </a:rPr>
              <a:t>bar</a:t>
            </a:r>
            <a:r>
              <a:rPr lang="en-US" sz="1400" dirty="0" smtClean="0">
                <a:latin typeface="Consolas" charset="0"/>
                <a:ea typeface="Consolas" charset="0"/>
                <a:cs typeface="Consolas" charset="0"/>
              </a:rPr>
              <a:t>();</a:t>
            </a:r>
          </a:p>
          <a:p>
            <a:pPr marL="0" indent="0">
              <a:buNone/>
            </a:pPr>
            <a:r>
              <a:rPr lang="en-US" sz="1400" dirty="0" smtClean="0">
                <a:solidFill>
                  <a:schemeClr val="tx2"/>
                </a:solidFill>
                <a:latin typeface="Consolas" charset="0"/>
                <a:ea typeface="Consolas" charset="0"/>
                <a:cs typeface="Consolas" charset="0"/>
              </a:rPr>
              <a:t>void </a:t>
            </a:r>
            <a:r>
              <a:rPr lang="en-US" sz="1400" dirty="0" smtClean="0">
                <a:solidFill>
                  <a:schemeClr val="accent2"/>
                </a:solidFill>
                <a:latin typeface="Consolas" charset="0"/>
                <a:ea typeface="Consolas" charset="0"/>
                <a:cs typeface="Consolas" charset="0"/>
              </a:rPr>
              <a:t>foo</a:t>
            </a:r>
            <a:r>
              <a:rPr lang="en-US" sz="1400" dirty="0" smtClean="0">
                <a:latin typeface="Consolas" charset="0"/>
                <a:ea typeface="Consolas" charset="0"/>
                <a:cs typeface="Consolas" charset="0"/>
              </a:rPr>
              <a:t>() {</a:t>
            </a:r>
          </a:p>
          <a:p>
            <a:pPr marL="0" indent="0">
              <a:buNone/>
            </a:pPr>
            <a:r>
              <a:rPr lang="en-US" sz="1400" dirty="0" smtClean="0">
                <a:latin typeface="Consolas" charset="0"/>
                <a:ea typeface="Consolas" charset="0"/>
                <a:cs typeface="Consolas" charset="0"/>
              </a:rPr>
              <a:t>	</a:t>
            </a:r>
            <a:r>
              <a:rPr lang="en-US" sz="1400" dirty="0" smtClean="0">
                <a:solidFill>
                  <a:schemeClr val="tx2"/>
                </a:solidFill>
                <a:latin typeface="Consolas" charset="0"/>
                <a:ea typeface="Consolas" charset="0"/>
                <a:cs typeface="Consolas" charset="0"/>
              </a:rPr>
              <a:t>char</a:t>
            </a:r>
            <a:r>
              <a:rPr lang="en-US" sz="1400" dirty="0" smtClean="0">
                <a:latin typeface="Consolas" charset="0"/>
                <a:ea typeface="Consolas" charset="0"/>
                <a:cs typeface="Consolas" charset="0"/>
              </a:rPr>
              <a:t> </a:t>
            </a:r>
            <a:r>
              <a:rPr lang="en-US" sz="1400" dirty="0" smtClean="0">
                <a:solidFill>
                  <a:schemeClr val="accent2"/>
                </a:solidFill>
                <a:latin typeface="Consolas" charset="0"/>
                <a:ea typeface="Consolas" charset="0"/>
                <a:cs typeface="Consolas" charset="0"/>
              </a:rPr>
              <a:t>c</a:t>
            </a:r>
            <a:r>
              <a:rPr lang="en-US" sz="1400" dirty="0" smtClean="0">
                <a:latin typeface="Consolas" charset="0"/>
                <a:ea typeface="Consolas" charset="0"/>
                <a:cs typeface="Consolas" charset="0"/>
              </a:rPr>
              <a:t> = 'c';</a:t>
            </a:r>
          </a:p>
          <a:p>
            <a:pPr marL="0" indent="0">
              <a:buNone/>
            </a:pPr>
            <a:r>
              <a:rPr lang="en-US" sz="1400" dirty="0">
                <a:latin typeface="Consolas" charset="0"/>
                <a:ea typeface="Consolas" charset="0"/>
                <a:cs typeface="Consolas" charset="0"/>
              </a:rPr>
              <a:t>	</a:t>
            </a:r>
            <a:r>
              <a:rPr lang="en-US" sz="1400" dirty="0" smtClean="0">
                <a:latin typeface="Consolas" charset="0"/>
                <a:ea typeface="Consolas" charset="0"/>
                <a:cs typeface="Consolas" charset="0"/>
              </a:rPr>
              <a:t>bar();</a:t>
            </a:r>
          </a:p>
          <a:p>
            <a:pPr marL="0" indent="0">
              <a:buNone/>
            </a:pPr>
            <a:r>
              <a:rPr lang="en-US" sz="1400" dirty="0">
                <a:latin typeface="Consolas" charset="0"/>
                <a:ea typeface="Consolas" charset="0"/>
                <a:cs typeface="Consolas" charset="0"/>
              </a:rPr>
              <a:t>	</a:t>
            </a:r>
            <a:r>
              <a:rPr lang="en-US" sz="1400" dirty="0" err="1" smtClean="0">
                <a:latin typeface="Consolas" charset="0"/>
                <a:ea typeface="Consolas" charset="0"/>
                <a:cs typeface="Consolas" charset="0"/>
              </a:rPr>
              <a:t>printf</a:t>
            </a:r>
            <a:r>
              <a:rPr lang="en-US" sz="1400" dirty="0" smtClean="0">
                <a:latin typeface="Consolas" charset="0"/>
                <a:ea typeface="Consolas" charset="0"/>
                <a:cs typeface="Consolas" charset="0"/>
              </a:rPr>
              <a:t>("%d %c\n", x, c);</a:t>
            </a:r>
            <a:endParaRPr lang="en-US" sz="1400" dirty="0">
              <a:latin typeface="Consolas" charset="0"/>
              <a:ea typeface="Consolas" charset="0"/>
              <a:cs typeface="Consolas" charset="0"/>
            </a:endParaRPr>
          </a:p>
          <a:p>
            <a:pPr marL="0" indent="0">
              <a:buNone/>
            </a:pPr>
            <a:r>
              <a:rPr lang="en-US" sz="1400" dirty="0" smtClean="0">
                <a:latin typeface="Consolas" charset="0"/>
                <a:ea typeface="Consolas" charset="0"/>
                <a:cs typeface="Consolas" charset="0"/>
              </a:rPr>
              <a:t>}</a:t>
            </a:r>
          </a:p>
          <a:p>
            <a:pPr marL="0" indent="0">
              <a:buNone/>
            </a:pPr>
            <a:r>
              <a:rPr lang="en-US" sz="1400" dirty="0" smtClean="0">
                <a:solidFill>
                  <a:schemeClr val="tx2"/>
                </a:solidFill>
                <a:latin typeface="Consolas" charset="0"/>
                <a:ea typeface="Consolas" charset="0"/>
                <a:cs typeface="Consolas" charset="0"/>
              </a:rPr>
              <a:t>void</a:t>
            </a:r>
            <a:r>
              <a:rPr lang="en-US" sz="1400" dirty="0" smtClean="0">
                <a:latin typeface="Consolas" charset="0"/>
                <a:ea typeface="Consolas" charset="0"/>
                <a:cs typeface="Consolas" charset="0"/>
              </a:rPr>
              <a:t> </a:t>
            </a:r>
            <a:r>
              <a:rPr lang="en-US" sz="1400" dirty="0" err="1" smtClean="0">
                <a:solidFill>
                  <a:schemeClr val="accent2"/>
                </a:solidFill>
                <a:latin typeface="Consolas" charset="0"/>
                <a:ea typeface="Consolas" charset="0"/>
                <a:cs typeface="Consolas" charset="0"/>
              </a:rPr>
              <a:t>baz</a:t>
            </a:r>
            <a:r>
              <a:rPr lang="en-US" sz="1400" dirty="0" smtClean="0">
                <a:latin typeface="Consolas" charset="0"/>
                <a:ea typeface="Consolas" charset="0"/>
                <a:cs typeface="Consolas" charset="0"/>
              </a:rPr>
              <a:t>() {</a:t>
            </a:r>
          </a:p>
          <a:p>
            <a:pPr marL="0" indent="0">
              <a:buNone/>
            </a:pPr>
            <a:r>
              <a:rPr lang="en-US" sz="1400" dirty="0" smtClean="0">
                <a:latin typeface="Consolas" charset="0"/>
                <a:ea typeface="Consolas" charset="0"/>
                <a:cs typeface="Consolas" charset="0"/>
              </a:rPr>
              <a:t>	</a:t>
            </a:r>
            <a:r>
              <a:rPr lang="en-US" sz="1400" dirty="0" err="1" smtClean="0">
                <a:latin typeface="Consolas" charset="0"/>
                <a:ea typeface="Consolas" charset="0"/>
                <a:cs typeface="Consolas" charset="0"/>
              </a:rPr>
              <a:t>printf</a:t>
            </a:r>
            <a:r>
              <a:rPr lang="en-US" sz="1400" dirty="0" smtClean="0">
                <a:latin typeface="Consolas" charset="0"/>
                <a:ea typeface="Consolas" charset="0"/>
                <a:cs typeface="Consolas" charset="0"/>
              </a:rPr>
              <a:t>("%d\n",</a:t>
            </a:r>
            <a:r>
              <a:rPr lang="en-US" sz="1400" dirty="0">
                <a:latin typeface="Consolas" charset="0"/>
                <a:ea typeface="Consolas" charset="0"/>
                <a:cs typeface="Consolas" charset="0"/>
              </a:rPr>
              <a:t> </a:t>
            </a:r>
            <a:r>
              <a:rPr lang="en-US" sz="1400" dirty="0" smtClean="0">
                <a:latin typeface="Consolas" charset="0"/>
                <a:ea typeface="Consolas" charset="0"/>
                <a:cs typeface="Consolas" charset="0"/>
              </a:rPr>
              <a:t>x);</a:t>
            </a:r>
          </a:p>
          <a:p>
            <a:pPr marL="0" indent="0">
              <a:buNone/>
            </a:pPr>
            <a:r>
              <a:rPr lang="en-US" sz="1400" dirty="0" smtClean="0">
                <a:latin typeface="Consolas" charset="0"/>
                <a:ea typeface="Consolas" charset="0"/>
                <a:cs typeface="Consolas" charset="0"/>
              </a:rPr>
              <a:t>	x </a:t>
            </a:r>
            <a:r>
              <a:rPr lang="en-US" sz="1400" dirty="0">
                <a:latin typeface="Consolas" charset="0"/>
                <a:ea typeface="Consolas" charset="0"/>
                <a:cs typeface="Consolas" charset="0"/>
              </a:rPr>
              <a:t>= 1337</a:t>
            </a:r>
            <a:r>
              <a:rPr lang="en-US" sz="1400" dirty="0" smtClean="0">
                <a:latin typeface="Consolas" charset="0"/>
                <a:ea typeface="Consolas" charset="0"/>
                <a:cs typeface="Consolas" charset="0"/>
              </a:rPr>
              <a:t>;</a:t>
            </a:r>
            <a:endParaRPr lang="en-US" sz="1400" dirty="0">
              <a:latin typeface="Consolas" charset="0"/>
              <a:ea typeface="Consolas" charset="0"/>
              <a:cs typeface="Consolas" charset="0"/>
            </a:endParaRPr>
          </a:p>
          <a:p>
            <a:pPr marL="0" indent="0">
              <a:buNone/>
            </a:pPr>
            <a:r>
              <a:rPr lang="en-US" sz="1400" dirty="0" smtClean="0">
                <a:latin typeface="Consolas" charset="0"/>
                <a:ea typeface="Consolas" charset="0"/>
                <a:cs typeface="Consolas" charset="0"/>
              </a:rPr>
              <a:t>}</a:t>
            </a:r>
          </a:p>
          <a:p>
            <a:pPr marL="0" indent="0">
              <a:buNone/>
            </a:pPr>
            <a:r>
              <a:rPr lang="en-US" sz="1400" dirty="0" smtClean="0">
                <a:solidFill>
                  <a:schemeClr val="tx2"/>
                </a:solidFill>
                <a:latin typeface="Consolas" charset="0"/>
                <a:ea typeface="Consolas" charset="0"/>
                <a:cs typeface="Consolas" charset="0"/>
              </a:rPr>
              <a:t>void</a:t>
            </a:r>
            <a:r>
              <a:rPr lang="en-US" sz="1400" dirty="0" smtClean="0">
                <a:latin typeface="Consolas" charset="0"/>
                <a:ea typeface="Consolas" charset="0"/>
                <a:cs typeface="Consolas" charset="0"/>
              </a:rPr>
              <a:t> </a:t>
            </a:r>
            <a:r>
              <a:rPr lang="en-US" sz="1400" dirty="0" smtClean="0">
                <a:solidFill>
                  <a:schemeClr val="accent2"/>
                </a:solidFill>
                <a:latin typeface="Consolas" charset="0"/>
                <a:ea typeface="Consolas" charset="0"/>
                <a:cs typeface="Consolas" charset="0"/>
              </a:rPr>
              <a:t>bar</a:t>
            </a:r>
            <a:r>
              <a:rPr lang="en-US" sz="1400" dirty="0" smtClean="0">
                <a:latin typeface="Consolas" charset="0"/>
                <a:ea typeface="Consolas" charset="0"/>
                <a:cs typeface="Consolas" charset="0"/>
              </a:rPr>
              <a:t>() {</a:t>
            </a:r>
          </a:p>
          <a:p>
            <a:pPr marL="0" indent="0">
              <a:buNone/>
            </a:pPr>
            <a:r>
              <a:rPr lang="en-US" sz="1400" dirty="0" smtClean="0">
                <a:latin typeface="Consolas" charset="0"/>
                <a:ea typeface="Consolas" charset="0"/>
                <a:cs typeface="Consolas" charset="0"/>
              </a:rPr>
              <a:t>	</a:t>
            </a:r>
            <a:r>
              <a:rPr lang="en-US" sz="1400" dirty="0" err="1" smtClean="0">
                <a:solidFill>
                  <a:schemeClr val="tx2"/>
                </a:solidFill>
                <a:latin typeface="Consolas" charset="0"/>
                <a:ea typeface="Consolas" charset="0"/>
                <a:cs typeface="Consolas" charset="0"/>
              </a:rPr>
              <a:t>int</a:t>
            </a:r>
            <a:r>
              <a:rPr lang="en-US" sz="1400" dirty="0" smtClean="0">
                <a:latin typeface="Consolas" charset="0"/>
                <a:ea typeface="Consolas" charset="0"/>
                <a:cs typeface="Consolas" charset="0"/>
              </a:rPr>
              <a:t> </a:t>
            </a:r>
            <a:r>
              <a:rPr lang="en-US" sz="1400" dirty="0" smtClean="0">
                <a:solidFill>
                  <a:schemeClr val="accent2"/>
                </a:solidFill>
                <a:latin typeface="Consolas" charset="0"/>
                <a:ea typeface="Consolas" charset="0"/>
                <a:cs typeface="Consolas" charset="0"/>
              </a:rPr>
              <a:t>x</a:t>
            </a:r>
            <a:r>
              <a:rPr lang="en-US" sz="1400" dirty="0" smtClean="0">
                <a:latin typeface="Consolas" charset="0"/>
                <a:ea typeface="Consolas" charset="0"/>
                <a:cs typeface="Consolas" charset="0"/>
              </a:rPr>
              <a:t> = 100;</a:t>
            </a:r>
          </a:p>
          <a:p>
            <a:pPr marL="0" indent="0">
              <a:buNone/>
            </a:pPr>
            <a:r>
              <a:rPr lang="en-US" sz="1400" dirty="0">
                <a:latin typeface="Consolas" charset="0"/>
                <a:ea typeface="Consolas" charset="0"/>
                <a:cs typeface="Consolas" charset="0"/>
              </a:rPr>
              <a:t>	</a:t>
            </a:r>
            <a:r>
              <a:rPr lang="en-US" sz="1400" dirty="0" err="1" smtClean="0">
                <a:latin typeface="Consolas" charset="0"/>
                <a:ea typeface="Consolas" charset="0"/>
                <a:cs typeface="Consolas" charset="0"/>
              </a:rPr>
              <a:t>baz</a:t>
            </a:r>
            <a:r>
              <a:rPr lang="en-US" sz="1400" dirty="0" smtClean="0">
                <a:latin typeface="Consolas" charset="0"/>
                <a:ea typeface="Consolas" charset="0"/>
                <a:cs typeface="Consolas" charset="0"/>
              </a:rPr>
              <a:t>();</a:t>
            </a:r>
          </a:p>
          <a:p>
            <a:pPr marL="0" indent="0">
              <a:buNone/>
            </a:pPr>
            <a:r>
              <a:rPr lang="en-US" sz="1400" dirty="0">
                <a:latin typeface="Consolas" charset="0"/>
                <a:ea typeface="Consolas" charset="0"/>
                <a:cs typeface="Consolas" charset="0"/>
              </a:rPr>
              <a:t>}</a:t>
            </a:r>
          </a:p>
          <a:p>
            <a:pPr marL="0" indent="0">
              <a:buNone/>
            </a:pPr>
            <a:r>
              <a:rPr lang="en-US" sz="1400" dirty="0" err="1" smtClean="0">
                <a:solidFill>
                  <a:schemeClr val="tx2"/>
                </a:solidFill>
                <a:latin typeface="Consolas" charset="0"/>
                <a:ea typeface="Consolas" charset="0"/>
                <a:cs typeface="Consolas" charset="0"/>
              </a:rPr>
              <a:t>int</a:t>
            </a:r>
            <a:r>
              <a:rPr lang="en-US" sz="1400" dirty="0" smtClean="0">
                <a:solidFill>
                  <a:schemeClr val="tx2"/>
                </a:solidFill>
                <a:latin typeface="Consolas" charset="0"/>
                <a:ea typeface="Consolas" charset="0"/>
                <a:cs typeface="Consolas" charset="0"/>
              </a:rPr>
              <a:t> </a:t>
            </a:r>
            <a:r>
              <a:rPr lang="en-US" sz="1400" dirty="0">
                <a:solidFill>
                  <a:schemeClr val="accent2"/>
                </a:solidFill>
                <a:latin typeface="Consolas" charset="0"/>
                <a:ea typeface="Consolas" charset="0"/>
                <a:cs typeface="Consolas" charset="0"/>
              </a:rPr>
              <a:t>main</a:t>
            </a:r>
            <a:r>
              <a:rPr lang="en-US" sz="1400" dirty="0">
                <a:latin typeface="Consolas" charset="0"/>
                <a:ea typeface="Consolas" charset="0"/>
                <a:cs typeface="Consolas" charset="0"/>
              </a:rPr>
              <a:t>() </a:t>
            </a:r>
            <a:r>
              <a:rPr lang="en-US" sz="1400" dirty="0" smtClean="0">
                <a:latin typeface="Consolas" charset="0"/>
                <a:ea typeface="Consolas" charset="0"/>
                <a:cs typeface="Consolas" charset="0"/>
              </a:rPr>
              <a:t>{   </a:t>
            </a:r>
          </a:p>
          <a:p>
            <a:pPr marL="0" indent="0">
              <a:buNone/>
            </a:pPr>
            <a:r>
              <a:rPr lang="en-US" sz="1400" dirty="0">
                <a:latin typeface="Consolas" charset="0"/>
                <a:ea typeface="Consolas" charset="0"/>
                <a:cs typeface="Consolas" charset="0"/>
              </a:rPr>
              <a:t>	</a:t>
            </a:r>
            <a:r>
              <a:rPr lang="en-US" sz="1400" dirty="0" smtClean="0">
                <a:latin typeface="Consolas" charset="0"/>
                <a:ea typeface="Consolas" charset="0"/>
                <a:cs typeface="Consolas" charset="0"/>
              </a:rPr>
              <a:t>x = 10;</a:t>
            </a:r>
          </a:p>
          <a:p>
            <a:pPr marL="0" indent="0">
              <a:buNone/>
            </a:pPr>
            <a:r>
              <a:rPr lang="en-US" sz="1400" dirty="0">
                <a:latin typeface="Consolas" charset="0"/>
                <a:ea typeface="Consolas" charset="0"/>
                <a:cs typeface="Consolas" charset="0"/>
              </a:rPr>
              <a:t>	</a:t>
            </a:r>
            <a:r>
              <a:rPr lang="en-US" sz="1400" dirty="0" smtClean="0">
                <a:latin typeface="Consolas" charset="0"/>
                <a:ea typeface="Consolas" charset="0"/>
                <a:cs typeface="Consolas" charset="0"/>
              </a:rPr>
              <a:t>{</a:t>
            </a:r>
          </a:p>
          <a:p>
            <a:pPr marL="0" indent="0">
              <a:buNone/>
            </a:pPr>
            <a:r>
              <a:rPr lang="en-US" sz="1400" dirty="0">
                <a:latin typeface="Consolas" charset="0"/>
                <a:ea typeface="Consolas" charset="0"/>
                <a:cs typeface="Consolas" charset="0"/>
              </a:rPr>
              <a:t>	</a:t>
            </a:r>
            <a:r>
              <a:rPr lang="en-US" sz="1400" dirty="0" smtClean="0">
                <a:latin typeface="Consolas" charset="0"/>
                <a:ea typeface="Consolas" charset="0"/>
                <a:cs typeface="Consolas" charset="0"/>
              </a:rPr>
              <a:t>	</a:t>
            </a:r>
            <a:r>
              <a:rPr lang="en-US" sz="1400" dirty="0" smtClean="0">
                <a:solidFill>
                  <a:schemeClr val="tx2"/>
                </a:solidFill>
                <a:latin typeface="Consolas" charset="0"/>
                <a:ea typeface="Consolas" charset="0"/>
                <a:cs typeface="Consolas" charset="0"/>
              </a:rPr>
              <a:t>char* </a:t>
            </a:r>
            <a:r>
              <a:rPr lang="en-US" sz="1400" dirty="0" smtClean="0">
                <a:solidFill>
                  <a:schemeClr val="accent2"/>
                </a:solidFill>
                <a:latin typeface="Consolas" charset="0"/>
                <a:ea typeface="Consolas" charset="0"/>
                <a:cs typeface="Consolas" charset="0"/>
              </a:rPr>
              <a:t>x</a:t>
            </a:r>
            <a:r>
              <a:rPr lang="en-US" sz="1400" dirty="0" smtClean="0">
                <a:latin typeface="Consolas" charset="0"/>
                <a:ea typeface="Consolas" charset="0"/>
                <a:cs typeface="Consolas" charset="0"/>
              </a:rPr>
              <a:t> = "testing";</a:t>
            </a:r>
          </a:p>
          <a:p>
            <a:pPr marL="0" indent="0">
              <a:buNone/>
            </a:pPr>
            <a:r>
              <a:rPr lang="en-US" sz="1400" dirty="0">
                <a:latin typeface="Consolas" charset="0"/>
                <a:ea typeface="Consolas" charset="0"/>
                <a:cs typeface="Consolas" charset="0"/>
              </a:rPr>
              <a:t>	</a:t>
            </a:r>
            <a:r>
              <a:rPr lang="en-US" sz="1400" dirty="0" smtClean="0">
                <a:latin typeface="Consolas" charset="0"/>
                <a:ea typeface="Consolas" charset="0"/>
                <a:cs typeface="Consolas" charset="0"/>
              </a:rPr>
              <a:t>	</a:t>
            </a:r>
            <a:r>
              <a:rPr lang="en-US" sz="1400" dirty="0" err="1" smtClean="0">
                <a:latin typeface="Consolas" charset="0"/>
                <a:ea typeface="Consolas" charset="0"/>
                <a:cs typeface="Consolas" charset="0"/>
              </a:rPr>
              <a:t>printf</a:t>
            </a:r>
            <a:r>
              <a:rPr lang="en-US" sz="1400" dirty="0" smtClean="0">
                <a:latin typeface="Consolas" charset="0"/>
                <a:ea typeface="Consolas" charset="0"/>
                <a:cs typeface="Consolas" charset="0"/>
              </a:rPr>
              <a:t>("%s\n", x);</a:t>
            </a:r>
          </a:p>
          <a:p>
            <a:pPr marL="0" indent="0">
              <a:buNone/>
            </a:pPr>
            <a:r>
              <a:rPr lang="en-US" sz="1400" dirty="0">
                <a:latin typeface="Consolas" charset="0"/>
                <a:ea typeface="Consolas" charset="0"/>
                <a:cs typeface="Consolas" charset="0"/>
              </a:rPr>
              <a:t>	</a:t>
            </a:r>
            <a:r>
              <a:rPr lang="en-US" sz="1400" dirty="0" smtClean="0">
                <a:latin typeface="Consolas" charset="0"/>
                <a:ea typeface="Consolas" charset="0"/>
                <a:cs typeface="Consolas" charset="0"/>
              </a:rPr>
              <a:t>}</a:t>
            </a:r>
          </a:p>
          <a:p>
            <a:pPr marL="0" indent="0">
              <a:buNone/>
            </a:pPr>
            <a:r>
              <a:rPr lang="en-US" sz="1400" dirty="0">
                <a:latin typeface="Consolas" charset="0"/>
                <a:ea typeface="Consolas" charset="0"/>
                <a:cs typeface="Consolas" charset="0"/>
              </a:rPr>
              <a:t>	</a:t>
            </a:r>
            <a:r>
              <a:rPr lang="en-US" sz="1400" dirty="0" smtClean="0">
                <a:latin typeface="Consolas" charset="0"/>
                <a:ea typeface="Consolas" charset="0"/>
                <a:cs typeface="Consolas" charset="0"/>
              </a:rPr>
              <a:t>foo();</a:t>
            </a:r>
            <a:endParaRPr lang="en-US" sz="1400" dirty="0">
              <a:latin typeface="Consolas" charset="0"/>
              <a:ea typeface="Consolas" charset="0"/>
              <a:cs typeface="Consolas" charset="0"/>
            </a:endParaRPr>
          </a:p>
          <a:p>
            <a:pPr marL="0" indent="0">
              <a:buNone/>
            </a:pPr>
            <a:r>
              <a:rPr lang="en-US" sz="1400" dirty="0" smtClean="0">
                <a:latin typeface="Consolas" charset="0"/>
                <a:ea typeface="Consolas" charset="0"/>
                <a:cs typeface="Consolas" charset="0"/>
              </a:rPr>
              <a:t>}</a:t>
            </a:r>
            <a:endParaRPr lang="en-US" sz="1400" dirty="0">
              <a:latin typeface="Consolas" charset="0"/>
              <a:ea typeface="Consolas" charset="0"/>
              <a:cs typeface="Consolas" charset="0"/>
            </a:endParaRPr>
          </a:p>
        </p:txBody>
      </p:sp>
      <p:sp>
        <p:nvSpPr>
          <p:cNvPr id="4" name="Slide Number Placeholder 3"/>
          <p:cNvSpPr>
            <a:spLocks noGrp="1"/>
          </p:cNvSpPr>
          <p:nvPr>
            <p:ph type="sldNum" sz="quarter" idx="12"/>
          </p:nvPr>
        </p:nvSpPr>
        <p:spPr/>
        <p:txBody>
          <a:bodyPr/>
          <a:lstStyle/>
          <a:p>
            <a:fld id="{FCFB7E3C-6220-8942-988C-3F6E25750AD7}" type="slidenum">
              <a:rPr lang="en-US" smtClean="0"/>
              <a:t>15</a:t>
            </a:fld>
            <a:endParaRPr lang="en-US"/>
          </a:p>
        </p:txBody>
      </p:sp>
    </p:spTree>
    <p:extLst>
      <p:ext uri="{BB962C8B-B14F-4D97-AF65-F5344CB8AC3E}">
        <p14:creationId xmlns:p14="http://schemas.microsoft.com/office/powerpoint/2010/main" val="14733241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3">
                                            <p:txEl>
                                              <p:pRg st="13" end="13"/>
                                            </p:txEl>
                                          </p:spTgt>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3">
                                            <p:txEl>
                                              <p:pRg st="15" end="15"/>
                                            </p:txEl>
                                          </p:spTgt>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nodeType="clickEffect">
                                  <p:stCondLst>
                                    <p:cond delay="0"/>
                                  </p:stCondLst>
                                  <p:childTnLst>
                                    <p:set>
                                      <p:cBhvr>
                                        <p:cTn id="60" dur="1" fill="hold">
                                          <p:stCondLst>
                                            <p:cond delay="0"/>
                                          </p:stCondLst>
                                        </p:cTn>
                                        <p:tgtEl>
                                          <p:spTgt spid="3">
                                            <p:txEl>
                                              <p:pRg st="14" end="14"/>
                                            </p:txEl>
                                          </p:spTgt>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nodeType="clickEffect">
                                  <p:stCondLst>
                                    <p:cond delay="0"/>
                                  </p:stCondLst>
                                  <p:childTnLst>
                                    <p:set>
                                      <p:cBhvr>
                                        <p:cTn id="64" dur="1" fill="hold">
                                          <p:stCondLst>
                                            <p:cond delay="0"/>
                                          </p:stCondLst>
                                        </p:cTn>
                                        <p:tgtEl>
                                          <p:spTgt spid="3">
                                            <p:txEl>
                                              <p:pRg st="16" end="16"/>
                                            </p:txEl>
                                          </p:spTgt>
                                        </p:tgtEl>
                                        <p:attrNameLst>
                                          <p:attrName>style.visibility</p:attrName>
                                        </p:attrNameLst>
                                      </p:cBhvr>
                                      <p:to>
                                        <p:strVal val="visible"/>
                                      </p:to>
                                    </p:set>
                                  </p:childTnLst>
                                </p:cTn>
                              </p:par>
                              <p:par>
                                <p:cTn id="65" presetID="1" presetClass="entr" presetSubtype="0" fill="hold" nodeType="withEffect">
                                  <p:stCondLst>
                                    <p:cond delay="0"/>
                                  </p:stCondLst>
                                  <p:childTnLst>
                                    <p:set>
                                      <p:cBhvr>
                                        <p:cTn id="66" dur="1" fill="hold">
                                          <p:stCondLst>
                                            <p:cond delay="0"/>
                                          </p:stCondLst>
                                        </p:cTn>
                                        <p:tgtEl>
                                          <p:spTgt spid="3">
                                            <p:txEl>
                                              <p:pRg st="23" end="23"/>
                                            </p:txEl>
                                          </p:spTgt>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nodeType="clickEffect">
                                  <p:stCondLst>
                                    <p:cond delay="0"/>
                                  </p:stCondLst>
                                  <p:childTnLst>
                                    <p:set>
                                      <p:cBhvr>
                                        <p:cTn id="70" dur="1" fill="hold">
                                          <p:stCondLst>
                                            <p:cond delay="0"/>
                                          </p:stCondLst>
                                        </p:cTn>
                                        <p:tgtEl>
                                          <p:spTgt spid="3">
                                            <p:txEl>
                                              <p:pRg st="17" end="17"/>
                                            </p:txEl>
                                          </p:spTgt>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nodeType="clickEffect">
                                  <p:stCondLst>
                                    <p:cond delay="0"/>
                                  </p:stCondLst>
                                  <p:childTnLst>
                                    <p:set>
                                      <p:cBhvr>
                                        <p:cTn id="74" dur="1" fill="hold">
                                          <p:stCondLst>
                                            <p:cond delay="0"/>
                                          </p:stCondLst>
                                        </p:cTn>
                                        <p:tgtEl>
                                          <p:spTgt spid="3">
                                            <p:txEl>
                                              <p:pRg st="18" end="18"/>
                                            </p:txEl>
                                          </p:spTgt>
                                        </p:tgtEl>
                                        <p:attrNameLst>
                                          <p:attrName>style.visibility</p:attrName>
                                        </p:attrNameLst>
                                      </p:cBhvr>
                                      <p:to>
                                        <p:strVal val="visible"/>
                                      </p:to>
                                    </p:set>
                                  </p:childTnLst>
                                </p:cTn>
                              </p:par>
                              <p:par>
                                <p:cTn id="75" presetID="1" presetClass="entr" presetSubtype="0" fill="hold" nodeType="withEffect">
                                  <p:stCondLst>
                                    <p:cond delay="0"/>
                                  </p:stCondLst>
                                  <p:childTnLst>
                                    <p:set>
                                      <p:cBhvr>
                                        <p:cTn id="76" dur="1" fill="hold">
                                          <p:stCondLst>
                                            <p:cond delay="0"/>
                                          </p:stCondLst>
                                        </p:cTn>
                                        <p:tgtEl>
                                          <p:spTgt spid="3">
                                            <p:txEl>
                                              <p:pRg st="21" end="21"/>
                                            </p:txEl>
                                          </p:spTgt>
                                        </p:tgtEl>
                                        <p:attrNameLst>
                                          <p:attrName>style.visibility</p:attrName>
                                        </p:attrNameLst>
                                      </p:cBhvr>
                                      <p:to>
                                        <p:strVal val="visible"/>
                                      </p:to>
                                    </p:set>
                                  </p:childTnLst>
                                </p:cTn>
                              </p:par>
                            </p:childTnLst>
                          </p:cTn>
                        </p:par>
                      </p:childTnLst>
                    </p:cTn>
                  </p:par>
                  <p:par>
                    <p:cTn id="77" fill="hold">
                      <p:stCondLst>
                        <p:cond delay="indefinite"/>
                      </p:stCondLst>
                      <p:childTnLst>
                        <p:par>
                          <p:cTn id="78" fill="hold">
                            <p:stCondLst>
                              <p:cond delay="0"/>
                            </p:stCondLst>
                            <p:childTnLst>
                              <p:par>
                                <p:cTn id="79" presetID="1" presetClass="entr" presetSubtype="0" fill="hold" nodeType="clickEffect">
                                  <p:stCondLst>
                                    <p:cond delay="0"/>
                                  </p:stCondLst>
                                  <p:childTnLst>
                                    <p:set>
                                      <p:cBhvr>
                                        <p:cTn id="80" dur="1" fill="hold">
                                          <p:stCondLst>
                                            <p:cond delay="0"/>
                                          </p:stCondLst>
                                        </p:cTn>
                                        <p:tgtEl>
                                          <p:spTgt spid="3">
                                            <p:txEl>
                                              <p:pRg st="19" end="19"/>
                                            </p:txEl>
                                          </p:spTgt>
                                        </p:tgtEl>
                                        <p:attrNameLst>
                                          <p:attrName>style.visibility</p:attrName>
                                        </p:attrNameLst>
                                      </p:cBhvr>
                                      <p:to>
                                        <p:strVal val="visible"/>
                                      </p:to>
                                    </p:set>
                                  </p:childTnLst>
                                </p:cTn>
                              </p:par>
                            </p:childTnLst>
                          </p:cTn>
                        </p:par>
                      </p:childTnLst>
                    </p:cTn>
                  </p:par>
                  <p:par>
                    <p:cTn id="81" fill="hold">
                      <p:stCondLst>
                        <p:cond delay="indefinite"/>
                      </p:stCondLst>
                      <p:childTnLst>
                        <p:par>
                          <p:cTn id="82" fill="hold">
                            <p:stCondLst>
                              <p:cond delay="0"/>
                            </p:stCondLst>
                            <p:childTnLst>
                              <p:par>
                                <p:cTn id="83" presetID="1" presetClass="entr" presetSubtype="0" fill="hold" nodeType="clickEffect">
                                  <p:stCondLst>
                                    <p:cond delay="0"/>
                                  </p:stCondLst>
                                  <p:childTnLst>
                                    <p:set>
                                      <p:cBhvr>
                                        <p:cTn id="84" dur="1" fill="hold">
                                          <p:stCondLst>
                                            <p:cond delay="0"/>
                                          </p:stCondLst>
                                        </p:cTn>
                                        <p:tgtEl>
                                          <p:spTgt spid="3">
                                            <p:txEl>
                                              <p:pRg st="20" end="20"/>
                                            </p:txEl>
                                          </p:spTgt>
                                        </p:tgtEl>
                                        <p:attrNameLst>
                                          <p:attrName>style.visibility</p:attrName>
                                        </p:attrNameLst>
                                      </p:cBhvr>
                                      <p:to>
                                        <p:strVal val="visible"/>
                                      </p:to>
                                    </p:set>
                                  </p:childTnLst>
                                </p:cTn>
                              </p:par>
                            </p:childTnLst>
                          </p:cTn>
                        </p:par>
                      </p:childTnLst>
                    </p:cTn>
                  </p:par>
                  <p:par>
                    <p:cTn id="85" fill="hold">
                      <p:stCondLst>
                        <p:cond delay="indefinite"/>
                      </p:stCondLst>
                      <p:childTnLst>
                        <p:par>
                          <p:cTn id="86" fill="hold">
                            <p:stCondLst>
                              <p:cond delay="0"/>
                            </p:stCondLst>
                            <p:childTnLst>
                              <p:par>
                                <p:cTn id="87" presetID="1" presetClass="entr" presetSubtype="0" fill="hold" nodeType="clickEffect">
                                  <p:stCondLst>
                                    <p:cond delay="0"/>
                                  </p:stCondLst>
                                  <p:childTnLst>
                                    <p:set>
                                      <p:cBhvr>
                                        <p:cTn id="88" dur="1" fill="hold">
                                          <p:stCondLst>
                                            <p:cond delay="0"/>
                                          </p:stCondLst>
                                        </p:cTn>
                                        <p:tgtEl>
                                          <p:spTgt spid="3">
                                            <p:txEl>
                                              <p:pRg st="22" end="2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16817"/>
            <a:ext cx="8229600" cy="5909348"/>
          </a:xfrm>
        </p:spPr>
        <p:txBody>
          <a:bodyPr>
            <a:noAutofit/>
          </a:bodyPr>
          <a:lstStyle/>
          <a:p>
            <a:pPr marL="0" indent="0">
              <a:buNone/>
            </a:pPr>
            <a:r>
              <a:rPr lang="en-US" sz="1400" dirty="0">
                <a:solidFill>
                  <a:schemeClr val="accent4"/>
                </a:solidFill>
                <a:latin typeface="Consolas" charset="0"/>
                <a:ea typeface="Consolas" charset="0"/>
                <a:cs typeface="Consolas" charset="0"/>
              </a:rPr>
              <a:t>#include </a:t>
            </a:r>
            <a:r>
              <a:rPr lang="en-US" sz="1400" dirty="0">
                <a:latin typeface="Consolas" charset="0"/>
                <a:ea typeface="Consolas" charset="0"/>
                <a:cs typeface="Consolas" charset="0"/>
              </a:rPr>
              <a:t>&lt;</a:t>
            </a:r>
            <a:r>
              <a:rPr lang="en-US" sz="1400" dirty="0" err="1">
                <a:latin typeface="Consolas" charset="0"/>
                <a:ea typeface="Consolas" charset="0"/>
                <a:cs typeface="Consolas" charset="0"/>
              </a:rPr>
              <a:t>stdio.h</a:t>
            </a:r>
            <a:r>
              <a:rPr lang="en-US" sz="1400" dirty="0">
                <a:latin typeface="Consolas" charset="0"/>
                <a:ea typeface="Consolas" charset="0"/>
                <a:cs typeface="Consolas" charset="0"/>
              </a:rPr>
              <a:t>&gt;</a:t>
            </a:r>
          </a:p>
          <a:p>
            <a:pPr marL="0" indent="0">
              <a:buNone/>
            </a:pPr>
            <a:r>
              <a:rPr lang="en-US" sz="1400" dirty="0" err="1" smtClean="0">
                <a:solidFill>
                  <a:schemeClr val="tx2"/>
                </a:solidFill>
                <a:latin typeface="Consolas" charset="0"/>
                <a:ea typeface="Consolas" charset="0"/>
                <a:cs typeface="Consolas" charset="0"/>
              </a:rPr>
              <a:t>int</a:t>
            </a:r>
            <a:r>
              <a:rPr lang="en-US" sz="1400" dirty="0" smtClean="0">
                <a:solidFill>
                  <a:schemeClr val="tx2"/>
                </a:solidFill>
                <a:latin typeface="Consolas" charset="0"/>
                <a:ea typeface="Consolas" charset="0"/>
                <a:cs typeface="Consolas" charset="0"/>
              </a:rPr>
              <a:t> </a:t>
            </a:r>
            <a:r>
              <a:rPr lang="en-US" sz="1400" dirty="0" smtClean="0">
                <a:solidFill>
                  <a:schemeClr val="accent2"/>
                </a:solidFill>
                <a:latin typeface="Consolas" charset="0"/>
                <a:ea typeface="Consolas" charset="0"/>
                <a:cs typeface="Consolas" charset="0"/>
              </a:rPr>
              <a:t>x</a:t>
            </a:r>
            <a:r>
              <a:rPr lang="en-US" sz="1400" dirty="0" smtClean="0">
                <a:latin typeface="Consolas" charset="0"/>
                <a:ea typeface="Consolas" charset="0"/>
                <a:cs typeface="Consolas" charset="0"/>
              </a:rPr>
              <a:t>;</a:t>
            </a:r>
          </a:p>
          <a:p>
            <a:pPr marL="0" indent="0">
              <a:buNone/>
            </a:pPr>
            <a:r>
              <a:rPr lang="en-US" sz="1400" dirty="0" smtClean="0">
                <a:solidFill>
                  <a:schemeClr val="tx2"/>
                </a:solidFill>
                <a:latin typeface="Consolas" charset="0"/>
                <a:ea typeface="Consolas" charset="0"/>
                <a:cs typeface="Consolas" charset="0"/>
              </a:rPr>
              <a:t>void</a:t>
            </a:r>
            <a:r>
              <a:rPr lang="en-US" sz="1400" dirty="0" smtClean="0">
                <a:latin typeface="Consolas" charset="0"/>
                <a:ea typeface="Consolas" charset="0"/>
                <a:cs typeface="Consolas" charset="0"/>
              </a:rPr>
              <a:t> </a:t>
            </a:r>
            <a:r>
              <a:rPr lang="en-US" sz="1400" dirty="0" smtClean="0">
                <a:solidFill>
                  <a:schemeClr val="accent2"/>
                </a:solidFill>
                <a:latin typeface="Consolas" charset="0"/>
                <a:ea typeface="Consolas" charset="0"/>
                <a:cs typeface="Consolas" charset="0"/>
              </a:rPr>
              <a:t>bar</a:t>
            </a:r>
            <a:r>
              <a:rPr lang="en-US" sz="1400" dirty="0" smtClean="0">
                <a:latin typeface="Consolas" charset="0"/>
                <a:ea typeface="Consolas" charset="0"/>
                <a:cs typeface="Consolas" charset="0"/>
              </a:rPr>
              <a:t>();</a:t>
            </a:r>
          </a:p>
          <a:p>
            <a:pPr marL="0" indent="0">
              <a:buNone/>
            </a:pPr>
            <a:r>
              <a:rPr lang="en-US" sz="1400" dirty="0" smtClean="0">
                <a:solidFill>
                  <a:schemeClr val="tx2"/>
                </a:solidFill>
                <a:latin typeface="Consolas" charset="0"/>
                <a:ea typeface="Consolas" charset="0"/>
                <a:cs typeface="Consolas" charset="0"/>
              </a:rPr>
              <a:t>void </a:t>
            </a:r>
            <a:r>
              <a:rPr lang="en-US" sz="1400" dirty="0" smtClean="0">
                <a:solidFill>
                  <a:schemeClr val="accent2"/>
                </a:solidFill>
                <a:latin typeface="Consolas" charset="0"/>
                <a:ea typeface="Consolas" charset="0"/>
                <a:cs typeface="Consolas" charset="0"/>
              </a:rPr>
              <a:t>foo</a:t>
            </a:r>
            <a:r>
              <a:rPr lang="en-US" sz="1400" dirty="0" smtClean="0">
                <a:latin typeface="Consolas" charset="0"/>
                <a:ea typeface="Consolas" charset="0"/>
                <a:cs typeface="Consolas" charset="0"/>
              </a:rPr>
              <a:t>() {</a:t>
            </a:r>
          </a:p>
          <a:p>
            <a:pPr marL="0" indent="0">
              <a:buNone/>
            </a:pPr>
            <a:r>
              <a:rPr lang="en-US" sz="1400" dirty="0" smtClean="0">
                <a:latin typeface="Consolas" charset="0"/>
                <a:ea typeface="Consolas" charset="0"/>
                <a:cs typeface="Consolas" charset="0"/>
              </a:rPr>
              <a:t>	</a:t>
            </a:r>
            <a:r>
              <a:rPr lang="en-US" sz="1400" dirty="0" smtClean="0">
                <a:solidFill>
                  <a:schemeClr val="tx2"/>
                </a:solidFill>
                <a:latin typeface="Consolas" charset="0"/>
                <a:ea typeface="Consolas" charset="0"/>
                <a:cs typeface="Consolas" charset="0"/>
              </a:rPr>
              <a:t>char</a:t>
            </a:r>
            <a:r>
              <a:rPr lang="en-US" sz="1400" dirty="0" smtClean="0">
                <a:latin typeface="Consolas" charset="0"/>
                <a:ea typeface="Consolas" charset="0"/>
                <a:cs typeface="Consolas" charset="0"/>
              </a:rPr>
              <a:t> </a:t>
            </a:r>
            <a:r>
              <a:rPr lang="en-US" sz="1400" dirty="0" smtClean="0">
                <a:solidFill>
                  <a:schemeClr val="accent2"/>
                </a:solidFill>
                <a:latin typeface="Consolas" charset="0"/>
                <a:ea typeface="Consolas" charset="0"/>
                <a:cs typeface="Consolas" charset="0"/>
              </a:rPr>
              <a:t>c</a:t>
            </a:r>
            <a:r>
              <a:rPr lang="en-US" sz="1400" dirty="0" smtClean="0">
                <a:latin typeface="Consolas" charset="0"/>
                <a:ea typeface="Consolas" charset="0"/>
                <a:cs typeface="Consolas" charset="0"/>
              </a:rPr>
              <a:t> = 'c';</a:t>
            </a:r>
          </a:p>
          <a:p>
            <a:pPr marL="0" indent="0">
              <a:buNone/>
            </a:pPr>
            <a:r>
              <a:rPr lang="en-US" sz="1400" dirty="0">
                <a:latin typeface="Consolas" charset="0"/>
                <a:ea typeface="Consolas" charset="0"/>
                <a:cs typeface="Consolas" charset="0"/>
              </a:rPr>
              <a:t>	</a:t>
            </a:r>
            <a:r>
              <a:rPr lang="en-US" sz="1400" dirty="0" smtClean="0">
                <a:latin typeface="Consolas" charset="0"/>
                <a:ea typeface="Consolas" charset="0"/>
                <a:cs typeface="Consolas" charset="0"/>
              </a:rPr>
              <a:t>bar();</a:t>
            </a:r>
          </a:p>
          <a:p>
            <a:pPr marL="0" indent="0">
              <a:buNone/>
            </a:pPr>
            <a:r>
              <a:rPr lang="en-US" sz="1400" dirty="0">
                <a:latin typeface="Consolas" charset="0"/>
                <a:ea typeface="Consolas" charset="0"/>
                <a:cs typeface="Consolas" charset="0"/>
              </a:rPr>
              <a:t>	</a:t>
            </a:r>
            <a:r>
              <a:rPr lang="en-US" sz="1400" dirty="0" err="1" smtClean="0">
                <a:latin typeface="Consolas" charset="0"/>
                <a:ea typeface="Consolas" charset="0"/>
                <a:cs typeface="Consolas" charset="0"/>
              </a:rPr>
              <a:t>printf</a:t>
            </a:r>
            <a:r>
              <a:rPr lang="en-US" sz="1400" dirty="0" smtClean="0">
                <a:latin typeface="Consolas" charset="0"/>
                <a:ea typeface="Consolas" charset="0"/>
                <a:cs typeface="Consolas" charset="0"/>
              </a:rPr>
              <a:t>("%d %c\n", x, c);</a:t>
            </a:r>
            <a:endParaRPr lang="en-US" sz="1400" dirty="0">
              <a:latin typeface="Consolas" charset="0"/>
              <a:ea typeface="Consolas" charset="0"/>
              <a:cs typeface="Consolas" charset="0"/>
            </a:endParaRPr>
          </a:p>
          <a:p>
            <a:pPr marL="0" indent="0">
              <a:buNone/>
            </a:pPr>
            <a:r>
              <a:rPr lang="en-US" sz="1400" dirty="0" smtClean="0">
                <a:latin typeface="Consolas" charset="0"/>
                <a:ea typeface="Consolas" charset="0"/>
                <a:cs typeface="Consolas" charset="0"/>
              </a:rPr>
              <a:t>}</a:t>
            </a:r>
          </a:p>
          <a:p>
            <a:pPr marL="0" indent="0">
              <a:buNone/>
            </a:pPr>
            <a:r>
              <a:rPr lang="en-US" sz="1400" dirty="0" smtClean="0">
                <a:solidFill>
                  <a:schemeClr val="tx2"/>
                </a:solidFill>
                <a:latin typeface="Consolas" charset="0"/>
                <a:ea typeface="Consolas" charset="0"/>
                <a:cs typeface="Consolas" charset="0"/>
              </a:rPr>
              <a:t>void</a:t>
            </a:r>
            <a:r>
              <a:rPr lang="en-US" sz="1400" dirty="0" smtClean="0">
                <a:latin typeface="Consolas" charset="0"/>
                <a:ea typeface="Consolas" charset="0"/>
                <a:cs typeface="Consolas" charset="0"/>
              </a:rPr>
              <a:t> </a:t>
            </a:r>
            <a:r>
              <a:rPr lang="en-US" sz="1400" dirty="0" err="1" smtClean="0">
                <a:solidFill>
                  <a:schemeClr val="accent2"/>
                </a:solidFill>
                <a:latin typeface="Consolas" charset="0"/>
                <a:ea typeface="Consolas" charset="0"/>
                <a:cs typeface="Consolas" charset="0"/>
              </a:rPr>
              <a:t>baz</a:t>
            </a:r>
            <a:r>
              <a:rPr lang="en-US" sz="1400" dirty="0" smtClean="0">
                <a:latin typeface="Consolas" charset="0"/>
                <a:ea typeface="Consolas" charset="0"/>
                <a:cs typeface="Consolas" charset="0"/>
              </a:rPr>
              <a:t>() {</a:t>
            </a:r>
          </a:p>
          <a:p>
            <a:pPr marL="0" indent="0">
              <a:buNone/>
            </a:pPr>
            <a:r>
              <a:rPr lang="en-US" sz="1400" dirty="0" smtClean="0">
                <a:latin typeface="Consolas" charset="0"/>
                <a:ea typeface="Consolas" charset="0"/>
                <a:cs typeface="Consolas" charset="0"/>
              </a:rPr>
              <a:t>	</a:t>
            </a:r>
            <a:r>
              <a:rPr lang="en-US" sz="1400" dirty="0" err="1" smtClean="0">
                <a:latin typeface="Consolas" charset="0"/>
                <a:ea typeface="Consolas" charset="0"/>
                <a:cs typeface="Consolas" charset="0"/>
              </a:rPr>
              <a:t>printf</a:t>
            </a:r>
            <a:r>
              <a:rPr lang="en-US" sz="1400" dirty="0" smtClean="0">
                <a:latin typeface="Consolas" charset="0"/>
                <a:ea typeface="Consolas" charset="0"/>
                <a:cs typeface="Consolas" charset="0"/>
              </a:rPr>
              <a:t>("%d\n",</a:t>
            </a:r>
            <a:r>
              <a:rPr lang="en-US" sz="1400" dirty="0">
                <a:latin typeface="Consolas" charset="0"/>
                <a:ea typeface="Consolas" charset="0"/>
                <a:cs typeface="Consolas" charset="0"/>
              </a:rPr>
              <a:t> </a:t>
            </a:r>
            <a:r>
              <a:rPr lang="en-US" sz="1400" dirty="0" smtClean="0">
                <a:latin typeface="Consolas" charset="0"/>
                <a:ea typeface="Consolas" charset="0"/>
                <a:cs typeface="Consolas" charset="0"/>
              </a:rPr>
              <a:t>x);</a:t>
            </a:r>
          </a:p>
          <a:p>
            <a:pPr marL="0" indent="0">
              <a:buNone/>
            </a:pPr>
            <a:r>
              <a:rPr lang="en-US" sz="1400" dirty="0">
                <a:latin typeface="Consolas" charset="0"/>
                <a:ea typeface="Consolas" charset="0"/>
                <a:cs typeface="Consolas" charset="0"/>
              </a:rPr>
              <a:t>	x = 1337</a:t>
            </a:r>
            <a:r>
              <a:rPr lang="en-US" sz="1400" dirty="0" smtClean="0">
                <a:latin typeface="Consolas" charset="0"/>
                <a:ea typeface="Consolas" charset="0"/>
                <a:cs typeface="Consolas" charset="0"/>
              </a:rPr>
              <a:t>;</a:t>
            </a:r>
            <a:endParaRPr lang="en-US" sz="1400" dirty="0">
              <a:latin typeface="Consolas" charset="0"/>
              <a:ea typeface="Consolas" charset="0"/>
              <a:cs typeface="Consolas" charset="0"/>
            </a:endParaRPr>
          </a:p>
          <a:p>
            <a:pPr marL="0" indent="0">
              <a:buNone/>
            </a:pPr>
            <a:r>
              <a:rPr lang="en-US" sz="1400" dirty="0" smtClean="0">
                <a:latin typeface="Consolas" charset="0"/>
                <a:ea typeface="Consolas" charset="0"/>
                <a:cs typeface="Consolas" charset="0"/>
              </a:rPr>
              <a:t>}</a:t>
            </a:r>
          </a:p>
          <a:p>
            <a:pPr marL="0" indent="0">
              <a:buNone/>
            </a:pPr>
            <a:r>
              <a:rPr lang="en-US" sz="1400" dirty="0" smtClean="0">
                <a:solidFill>
                  <a:schemeClr val="tx2"/>
                </a:solidFill>
                <a:latin typeface="Consolas" charset="0"/>
                <a:ea typeface="Consolas" charset="0"/>
                <a:cs typeface="Consolas" charset="0"/>
              </a:rPr>
              <a:t>void</a:t>
            </a:r>
            <a:r>
              <a:rPr lang="en-US" sz="1400" dirty="0" smtClean="0">
                <a:latin typeface="Consolas" charset="0"/>
                <a:ea typeface="Consolas" charset="0"/>
                <a:cs typeface="Consolas" charset="0"/>
              </a:rPr>
              <a:t> </a:t>
            </a:r>
            <a:r>
              <a:rPr lang="en-US" sz="1400" dirty="0" smtClean="0">
                <a:solidFill>
                  <a:schemeClr val="accent2"/>
                </a:solidFill>
                <a:latin typeface="Consolas" charset="0"/>
                <a:ea typeface="Consolas" charset="0"/>
                <a:cs typeface="Consolas" charset="0"/>
              </a:rPr>
              <a:t>bar</a:t>
            </a:r>
            <a:r>
              <a:rPr lang="en-US" sz="1400" dirty="0" smtClean="0">
                <a:latin typeface="Consolas" charset="0"/>
                <a:ea typeface="Consolas" charset="0"/>
                <a:cs typeface="Consolas" charset="0"/>
              </a:rPr>
              <a:t>() {</a:t>
            </a:r>
          </a:p>
          <a:p>
            <a:pPr marL="0" indent="0">
              <a:buNone/>
            </a:pPr>
            <a:r>
              <a:rPr lang="en-US" sz="1400" dirty="0" smtClean="0">
                <a:latin typeface="Consolas" charset="0"/>
                <a:ea typeface="Consolas" charset="0"/>
                <a:cs typeface="Consolas" charset="0"/>
              </a:rPr>
              <a:t>	</a:t>
            </a:r>
            <a:r>
              <a:rPr lang="en-US" sz="1400" dirty="0" err="1" smtClean="0">
                <a:solidFill>
                  <a:schemeClr val="tx2"/>
                </a:solidFill>
                <a:latin typeface="Consolas" charset="0"/>
                <a:ea typeface="Consolas" charset="0"/>
                <a:cs typeface="Consolas" charset="0"/>
              </a:rPr>
              <a:t>int</a:t>
            </a:r>
            <a:r>
              <a:rPr lang="en-US" sz="1400" dirty="0" smtClean="0">
                <a:latin typeface="Consolas" charset="0"/>
                <a:ea typeface="Consolas" charset="0"/>
                <a:cs typeface="Consolas" charset="0"/>
              </a:rPr>
              <a:t> </a:t>
            </a:r>
            <a:r>
              <a:rPr lang="en-US" sz="1400" dirty="0" smtClean="0">
                <a:solidFill>
                  <a:schemeClr val="accent2"/>
                </a:solidFill>
                <a:latin typeface="Consolas" charset="0"/>
                <a:ea typeface="Consolas" charset="0"/>
                <a:cs typeface="Consolas" charset="0"/>
              </a:rPr>
              <a:t>x</a:t>
            </a:r>
            <a:r>
              <a:rPr lang="en-US" sz="1400" dirty="0" smtClean="0">
                <a:latin typeface="Consolas" charset="0"/>
                <a:ea typeface="Consolas" charset="0"/>
                <a:cs typeface="Consolas" charset="0"/>
              </a:rPr>
              <a:t> = 100;</a:t>
            </a:r>
          </a:p>
          <a:p>
            <a:pPr marL="0" indent="0">
              <a:buNone/>
            </a:pPr>
            <a:r>
              <a:rPr lang="en-US" sz="1400" dirty="0">
                <a:latin typeface="Consolas" charset="0"/>
                <a:ea typeface="Consolas" charset="0"/>
                <a:cs typeface="Consolas" charset="0"/>
              </a:rPr>
              <a:t>	</a:t>
            </a:r>
            <a:r>
              <a:rPr lang="en-US" sz="1400" dirty="0" err="1" smtClean="0">
                <a:latin typeface="Consolas" charset="0"/>
                <a:ea typeface="Consolas" charset="0"/>
                <a:cs typeface="Consolas" charset="0"/>
              </a:rPr>
              <a:t>baz</a:t>
            </a:r>
            <a:r>
              <a:rPr lang="en-US" sz="1400" dirty="0" smtClean="0">
                <a:latin typeface="Consolas" charset="0"/>
                <a:ea typeface="Consolas" charset="0"/>
                <a:cs typeface="Consolas" charset="0"/>
              </a:rPr>
              <a:t>();</a:t>
            </a:r>
            <a:r>
              <a:rPr lang="en-US" sz="1400" dirty="0">
                <a:latin typeface="Consolas" charset="0"/>
                <a:ea typeface="Consolas" charset="0"/>
                <a:cs typeface="Consolas" charset="0"/>
              </a:rPr>
              <a:t/>
            </a:r>
            <a:br>
              <a:rPr lang="en-US" sz="1400" dirty="0">
                <a:latin typeface="Consolas" charset="0"/>
                <a:ea typeface="Consolas" charset="0"/>
                <a:cs typeface="Consolas" charset="0"/>
              </a:rPr>
            </a:br>
            <a:r>
              <a:rPr lang="en-US" sz="1400" dirty="0" smtClean="0">
                <a:latin typeface="Consolas" charset="0"/>
                <a:ea typeface="Consolas" charset="0"/>
                <a:cs typeface="Consolas" charset="0"/>
              </a:rPr>
              <a:t>}</a:t>
            </a:r>
            <a:endParaRPr lang="en-US" sz="1400" dirty="0">
              <a:latin typeface="Consolas" charset="0"/>
              <a:ea typeface="Consolas" charset="0"/>
              <a:cs typeface="Consolas" charset="0"/>
            </a:endParaRPr>
          </a:p>
          <a:p>
            <a:pPr marL="0" indent="0">
              <a:buNone/>
            </a:pPr>
            <a:r>
              <a:rPr lang="en-US" sz="1400" dirty="0" err="1" smtClean="0">
                <a:solidFill>
                  <a:schemeClr val="tx2"/>
                </a:solidFill>
                <a:latin typeface="Consolas" charset="0"/>
                <a:ea typeface="Consolas" charset="0"/>
                <a:cs typeface="Consolas" charset="0"/>
              </a:rPr>
              <a:t>int</a:t>
            </a:r>
            <a:r>
              <a:rPr lang="en-US" sz="1400" dirty="0" smtClean="0">
                <a:solidFill>
                  <a:schemeClr val="tx2"/>
                </a:solidFill>
                <a:latin typeface="Consolas" charset="0"/>
                <a:ea typeface="Consolas" charset="0"/>
                <a:cs typeface="Consolas" charset="0"/>
              </a:rPr>
              <a:t> </a:t>
            </a:r>
            <a:r>
              <a:rPr lang="en-US" sz="1400" dirty="0">
                <a:solidFill>
                  <a:schemeClr val="accent2"/>
                </a:solidFill>
                <a:latin typeface="Consolas" charset="0"/>
                <a:ea typeface="Consolas" charset="0"/>
                <a:cs typeface="Consolas" charset="0"/>
              </a:rPr>
              <a:t>main</a:t>
            </a:r>
            <a:r>
              <a:rPr lang="en-US" sz="1400" dirty="0">
                <a:latin typeface="Consolas" charset="0"/>
                <a:ea typeface="Consolas" charset="0"/>
                <a:cs typeface="Consolas" charset="0"/>
              </a:rPr>
              <a:t>() </a:t>
            </a:r>
            <a:r>
              <a:rPr lang="en-US" sz="1400" dirty="0" smtClean="0">
                <a:latin typeface="Consolas" charset="0"/>
                <a:ea typeface="Consolas" charset="0"/>
                <a:cs typeface="Consolas" charset="0"/>
              </a:rPr>
              <a:t>{   </a:t>
            </a:r>
          </a:p>
          <a:p>
            <a:pPr marL="0" indent="0">
              <a:buNone/>
            </a:pPr>
            <a:r>
              <a:rPr lang="en-US" sz="1400" dirty="0">
                <a:latin typeface="Consolas" charset="0"/>
                <a:ea typeface="Consolas" charset="0"/>
                <a:cs typeface="Consolas" charset="0"/>
              </a:rPr>
              <a:t>	</a:t>
            </a:r>
            <a:r>
              <a:rPr lang="en-US" sz="1400" dirty="0" smtClean="0">
                <a:latin typeface="Consolas" charset="0"/>
                <a:ea typeface="Consolas" charset="0"/>
                <a:cs typeface="Consolas" charset="0"/>
              </a:rPr>
              <a:t>x = 10;</a:t>
            </a:r>
          </a:p>
          <a:p>
            <a:pPr marL="0" indent="0">
              <a:buNone/>
            </a:pPr>
            <a:r>
              <a:rPr lang="en-US" sz="1400" dirty="0">
                <a:latin typeface="Consolas" charset="0"/>
                <a:ea typeface="Consolas" charset="0"/>
                <a:cs typeface="Consolas" charset="0"/>
              </a:rPr>
              <a:t>	</a:t>
            </a:r>
            <a:r>
              <a:rPr lang="en-US" sz="1400" dirty="0" smtClean="0">
                <a:latin typeface="Consolas" charset="0"/>
                <a:ea typeface="Consolas" charset="0"/>
                <a:cs typeface="Consolas" charset="0"/>
              </a:rPr>
              <a:t>{</a:t>
            </a:r>
          </a:p>
          <a:p>
            <a:pPr marL="0" indent="0">
              <a:buNone/>
            </a:pPr>
            <a:r>
              <a:rPr lang="en-US" sz="1400" dirty="0">
                <a:latin typeface="Consolas" charset="0"/>
                <a:ea typeface="Consolas" charset="0"/>
                <a:cs typeface="Consolas" charset="0"/>
              </a:rPr>
              <a:t>	</a:t>
            </a:r>
            <a:r>
              <a:rPr lang="en-US" sz="1400" dirty="0" smtClean="0">
                <a:latin typeface="Consolas" charset="0"/>
                <a:ea typeface="Consolas" charset="0"/>
                <a:cs typeface="Consolas" charset="0"/>
              </a:rPr>
              <a:t>	</a:t>
            </a:r>
            <a:r>
              <a:rPr lang="en-US" sz="1400" dirty="0" smtClean="0">
                <a:solidFill>
                  <a:schemeClr val="tx2"/>
                </a:solidFill>
                <a:latin typeface="Consolas" charset="0"/>
                <a:ea typeface="Consolas" charset="0"/>
                <a:cs typeface="Consolas" charset="0"/>
              </a:rPr>
              <a:t>char* </a:t>
            </a:r>
            <a:r>
              <a:rPr lang="en-US" sz="1400" dirty="0" smtClean="0">
                <a:solidFill>
                  <a:schemeClr val="accent2"/>
                </a:solidFill>
                <a:latin typeface="Consolas" charset="0"/>
                <a:ea typeface="Consolas" charset="0"/>
                <a:cs typeface="Consolas" charset="0"/>
              </a:rPr>
              <a:t>x</a:t>
            </a:r>
            <a:r>
              <a:rPr lang="en-US" sz="1400" dirty="0" smtClean="0">
                <a:latin typeface="Consolas" charset="0"/>
                <a:ea typeface="Consolas" charset="0"/>
                <a:cs typeface="Consolas" charset="0"/>
              </a:rPr>
              <a:t> = "testing";</a:t>
            </a:r>
          </a:p>
          <a:p>
            <a:pPr marL="0" indent="0">
              <a:buNone/>
            </a:pPr>
            <a:r>
              <a:rPr lang="en-US" sz="1400" dirty="0">
                <a:latin typeface="Consolas" charset="0"/>
                <a:ea typeface="Consolas" charset="0"/>
                <a:cs typeface="Consolas" charset="0"/>
              </a:rPr>
              <a:t>	</a:t>
            </a:r>
            <a:r>
              <a:rPr lang="en-US" sz="1400" dirty="0" smtClean="0">
                <a:latin typeface="Consolas" charset="0"/>
                <a:ea typeface="Consolas" charset="0"/>
                <a:cs typeface="Consolas" charset="0"/>
              </a:rPr>
              <a:t>	</a:t>
            </a:r>
            <a:r>
              <a:rPr lang="en-US" sz="1400" dirty="0" err="1" smtClean="0">
                <a:latin typeface="Consolas" charset="0"/>
                <a:ea typeface="Consolas" charset="0"/>
                <a:cs typeface="Consolas" charset="0"/>
              </a:rPr>
              <a:t>printf</a:t>
            </a:r>
            <a:r>
              <a:rPr lang="en-US" sz="1400" dirty="0" smtClean="0">
                <a:latin typeface="Consolas" charset="0"/>
                <a:ea typeface="Consolas" charset="0"/>
                <a:cs typeface="Consolas" charset="0"/>
              </a:rPr>
              <a:t>("%s\n", x);</a:t>
            </a:r>
          </a:p>
          <a:p>
            <a:pPr marL="0" indent="0">
              <a:buNone/>
            </a:pPr>
            <a:r>
              <a:rPr lang="en-US" sz="1400" dirty="0">
                <a:latin typeface="Consolas" charset="0"/>
                <a:ea typeface="Consolas" charset="0"/>
                <a:cs typeface="Consolas" charset="0"/>
              </a:rPr>
              <a:t>	</a:t>
            </a:r>
            <a:r>
              <a:rPr lang="en-US" sz="1400" dirty="0" smtClean="0">
                <a:latin typeface="Consolas" charset="0"/>
                <a:ea typeface="Consolas" charset="0"/>
                <a:cs typeface="Consolas" charset="0"/>
              </a:rPr>
              <a:t>}</a:t>
            </a:r>
          </a:p>
          <a:p>
            <a:pPr marL="0" indent="0">
              <a:buNone/>
            </a:pPr>
            <a:r>
              <a:rPr lang="en-US" sz="1400" dirty="0">
                <a:latin typeface="Consolas" charset="0"/>
                <a:ea typeface="Consolas" charset="0"/>
                <a:cs typeface="Consolas" charset="0"/>
              </a:rPr>
              <a:t>	</a:t>
            </a:r>
            <a:r>
              <a:rPr lang="en-US" sz="1400" dirty="0" smtClean="0">
                <a:latin typeface="Consolas" charset="0"/>
                <a:ea typeface="Consolas" charset="0"/>
                <a:cs typeface="Consolas" charset="0"/>
              </a:rPr>
              <a:t>foo();</a:t>
            </a:r>
            <a:endParaRPr lang="en-US" sz="1400" dirty="0">
              <a:latin typeface="Consolas" charset="0"/>
              <a:ea typeface="Consolas" charset="0"/>
              <a:cs typeface="Consolas" charset="0"/>
            </a:endParaRPr>
          </a:p>
          <a:p>
            <a:pPr marL="0" indent="0">
              <a:buNone/>
            </a:pPr>
            <a:r>
              <a:rPr lang="en-US" sz="1400" dirty="0" smtClean="0">
                <a:latin typeface="Consolas" charset="0"/>
                <a:ea typeface="Consolas" charset="0"/>
                <a:cs typeface="Consolas" charset="0"/>
              </a:rPr>
              <a:t>}</a:t>
            </a:r>
            <a:endParaRPr lang="en-US" sz="1400" dirty="0">
              <a:latin typeface="Consolas" charset="0"/>
              <a:ea typeface="Consolas" charset="0"/>
              <a:cs typeface="Consolas" charset="0"/>
            </a:endParaRPr>
          </a:p>
        </p:txBody>
      </p:sp>
      <p:sp>
        <p:nvSpPr>
          <p:cNvPr id="4" name="Slide Number Placeholder 3"/>
          <p:cNvSpPr>
            <a:spLocks noGrp="1"/>
          </p:cNvSpPr>
          <p:nvPr>
            <p:ph type="sldNum" sz="quarter" idx="12"/>
          </p:nvPr>
        </p:nvSpPr>
        <p:spPr/>
        <p:txBody>
          <a:bodyPr/>
          <a:lstStyle/>
          <a:p>
            <a:fld id="{FCFB7E3C-6220-8942-988C-3F6E25750AD7}" type="slidenum">
              <a:rPr lang="en-US" smtClean="0"/>
              <a:t>16</a:t>
            </a:fld>
            <a:endParaRPr lang="en-US"/>
          </a:p>
        </p:txBody>
      </p:sp>
      <p:grpSp>
        <p:nvGrpSpPr>
          <p:cNvPr id="9" name="Group 8"/>
          <p:cNvGrpSpPr/>
          <p:nvPr/>
        </p:nvGrpSpPr>
        <p:grpSpPr>
          <a:xfrm>
            <a:off x="7268068" y="331911"/>
            <a:ext cx="1706252" cy="5909348"/>
            <a:chOff x="4006393" y="216817"/>
            <a:chExt cx="1706252" cy="5909348"/>
          </a:xfrm>
        </p:grpSpPr>
        <p:sp>
          <p:nvSpPr>
            <p:cNvPr id="6" name="Right Bracket 5"/>
            <p:cNvSpPr/>
            <p:nvPr/>
          </p:nvSpPr>
          <p:spPr>
            <a:xfrm>
              <a:off x="4006393" y="216817"/>
              <a:ext cx="763571" cy="5909348"/>
            </a:xfrm>
            <a:prstGeom prst="rightBracket">
              <a:avLst/>
            </a:prstGeom>
            <a:ln w="76200">
              <a:solidFill>
                <a:schemeClr val="accent3"/>
              </a:solidFill>
              <a:headEnd type="none"/>
              <a:tailEnd type="none"/>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ln w="0"/>
                <a:effectLst>
                  <a:outerShdw blurRad="38100" dist="19050" dir="2700000" algn="tl" rotWithShape="0">
                    <a:schemeClr val="dk1">
                      <a:alpha val="40000"/>
                    </a:schemeClr>
                  </a:outerShdw>
                </a:effectLst>
              </a:endParaRPr>
            </a:p>
          </p:txBody>
        </p:sp>
        <p:sp>
          <p:nvSpPr>
            <p:cNvPr id="8" name="TextBox 7"/>
            <p:cNvSpPr txBox="1"/>
            <p:nvPr/>
          </p:nvSpPr>
          <p:spPr>
            <a:xfrm>
              <a:off x="4769964" y="2909881"/>
              <a:ext cx="942681" cy="523220"/>
            </a:xfrm>
            <a:prstGeom prst="rect">
              <a:avLst/>
            </a:prstGeom>
            <a:noFill/>
          </p:spPr>
          <p:txBody>
            <a:bodyPr wrap="square" rtlCol="0">
              <a:spAutoFit/>
            </a:bodyPr>
            <a:lstStyle/>
            <a:p>
              <a:r>
                <a:rPr lang="en-US" sz="1400" dirty="0" err="1">
                  <a:solidFill>
                    <a:schemeClr val="tx2"/>
                  </a:solidFill>
                  <a:latin typeface="Consolas" charset="0"/>
                  <a:ea typeface="Consolas" charset="0"/>
                  <a:cs typeface="Consolas" charset="0"/>
                </a:rPr>
                <a:t>int</a:t>
              </a:r>
              <a:r>
                <a:rPr lang="en-US" sz="1400" dirty="0">
                  <a:solidFill>
                    <a:schemeClr val="tx2"/>
                  </a:solidFill>
                  <a:latin typeface="Consolas" charset="0"/>
                  <a:ea typeface="Consolas" charset="0"/>
                  <a:cs typeface="Consolas" charset="0"/>
                </a:rPr>
                <a:t> </a:t>
              </a:r>
              <a:r>
                <a:rPr lang="en-US" sz="1400" dirty="0">
                  <a:solidFill>
                    <a:schemeClr val="accent2"/>
                  </a:solidFill>
                  <a:latin typeface="Consolas" charset="0"/>
                  <a:ea typeface="Consolas" charset="0"/>
                  <a:cs typeface="Consolas" charset="0"/>
                </a:rPr>
                <a:t>x</a:t>
              </a:r>
              <a:r>
                <a:rPr lang="en-US" sz="1400" dirty="0">
                  <a:latin typeface="Consolas" charset="0"/>
                  <a:ea typeface="Consolas" charset="0"/>
                  <a:cs typeface="Consolas" charset="0"/>
                </a:rPr>
                <a:t>;</a:t>
              </a:r>
            </a:p>
            <a:p>
              <a:endParaRPr lang="en-US" sz="1400" dirty="0"/>
            </a:p>
          </p:txBody>
        </p:sp>
      </p:grpSp>
      <p:grpSp>
        <p:nvGrpSpPr>
          <p:cNvPr id="10" name="Group 9"/>
          <p:cNvGrpSpPr/>
          <p:nvPr/>
        </p:nvGrpSpPr>
        <p:grpSpPr>
          <a:xfrm>
            <a:off x="5987595" y="897519"/>
            <a:ext cx="2138312" cy="5343740"/>
            <a:chOff x="4006393" y="216817"/>
            <a:chExt cx="2138312" cy="5909348"/>
          </a:xfrm>
        </p:grpSpPr>
        <p:sp>
          <p:nvSpPr>
            <p:cNvPr id="11" name="Right Bracket 10"/>
            <p:cNvSpPr/>
            <p:nvPr/>
          </p:nvSpPr>
          <p:spPr>
            <a:xfrm>
              <a:off x="4006393" y="216817"/>
              <a:ext cx="763571" cy="5909348"/>
            </a:xfrm>
            <a:prstGeom prst="rightBracket">
              <a:avLst/>
            </a:prstGeom>
            <a:ln w="76200">
              <a:solidFill>
                <a:schemeClr val="accent3"/>
              </a:solidFill>
              <a:headEnd type="none"/>
              <a:tailEnd type="none"/>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ln w="0"/>
                <a:effectLst>
                  <a:outerShdw blurRad="38100" dist="19050" dir="2700000" algn="tl" rotWithShape="0">
                    <a:schemeClr val="dk1">
                      <a:alpha val="40000"/>
                    </a:schemeClr>
                  </a:outerShdw>
                </a:effectLst>
              </a:endParaRPr>
            </a:p>
          </p:txBody>
        </p:sp>
        <p:sp>
          <p:nvSpPr>
            <p:cNvPr id="12" name="TextBox 11"/>
            <p:cNvSpPr txBox="1"/>
            <p:nvPr/>
          </p:nvSpPr>
          <p:spPr>
            <a:xfrm>
              <a:off x="4769964" y="2909881"/>
              <a:ext cx="1374741" cy="719247"/>
            </a:xfrm>
            <a:prstGeom prst="rect">
              <a:avLst/>
            </a:prstGeom>
            <a:noFill/>
          </p:spPr>
          <p:txBody>
            <a:bodyPr wrap="square" rtlCol="0">
              <a:spAutoFit/>
            </a:bodyPr>
            <a:lstStyle/>
            <a:p>
              <a:r>
                <a:rPr lang="en-US" sz="1400" dirty="0">
                  <a:solidFill>
                    <a:schemeClr val="tx2"/>
                  </a:solidFill>
                  <a:latin typeface="Consolas" charset="0"/>
                  <a:ea typeface="Consolas" charset="0"/>
                  <a:cs typeface="Consolas" charset="0"/>
                </a:rPr>
                <a:t>void</a:t>
              </a:r>
              <a:r>
                <a:rPr lang="en-US" sz="1400" dirty="0">
                  <a:latin typeface="Consolas" charset="0"/>
                  <a:ea typeface="Consolas" charset="0"/>
                  <a:cs typeface="Consolas" charset="0"/>
                </a:rPr>
                <a:t> </a:t>
              </a:r>
              <a:r>
                <a:rPr lang="en-US" sz="1400" dirty="0">
                  <a:solidFill>
                    <a:schemeClr val="accent2"/>
                  </a:solidFill>
                  <a:latin typeface="Consolas" charset="0"/>
                  <a:ea typeface="Consolas" charset="0"/>
                  <a:cs typeface="Consolas" charset="0"/>
                </a:rPr>
                <a:t>bar</a:t>
              </a:r>
              <a:r>
                <a:rPr lang="en-US" sz="1400" dirty="0">
                  <a:latin typeface="Consolas" charset="0"/>
                  <a:ea typeface="Consolas" charset="0"/>
                  <a:cs typeface="Consolas" charset="0"/>
                </a:rPr>
                <a:t>();</a:t>
              </a:r>
            </a:p>
            <a:p>
              <a:endParaRPr lang="en-US" sz="1400" dirty="0"/>
            </a:p>
          </p:txBody>
        </p:sp>
      </p:grpSp>
      <p:grpSp>
        <p:nvGrpSpPr>
          <p:cNvPr id="13" name="Group 12"/>
          <p:cNvGrpSpPr/>
          <p:nvPr/>
        </p:nvGrpSpPr>
        <p:grpSpPr>
          <a:xfrm>
            <a:off x="4556303" y="1095480"/>
            <a:ext cx="2138312" cy="5138323"/>
            <a:chOff x="5206736" y="118804"/>
            <a:chExt cx="2138312" cy="5909348"/>
          </a:xfrm>
        </p:grpSpPr>
        <p:sp>
          <p:nvSpPr>
            <p:cNvPr id="14" name="Right Bracket 13"/>
            <p:cNvSpPr/>
            <p:nvPr/>
          </p:nvSpPr>
          <p:spPr>
            <a:xfrm>
              <a:off x="5206736" y="118804"/>
              <a:ext cx="763571" cy="5909348"/>
            </a:xfrm>
            <a:prstGeom prst="rightBracket">
              <a:avLst/>
            </a:prstGeom>
            <a:ln w="76200">
              <a:solidFill>
                <a:schemeClr val="accent3"/>
              </a:solidFill>
              <a:headEnd type="none"/>
              <a:tailEnd type="none"/>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ln w="0"/>
                <a:effectLst>
                  <a:outerShdw blurRad="38100" dist="19050" dir="2700000" algn="tl" rotWithShape="0">
                    <a:schemeClr val="dk1">
                      <a:alpha val="40000"/>
                    </a:schemeClr>
                  </a:outerShdw>
                </a:effectLst>
              </a:endParaRPr>
            </a:p>
          </p:txBody>
        </p:sp>
        <p:sp>
          <p:nvSpPr>
            <p:cNvPr id="15" name="TextBox 14"/>
            <p:cNvSpPr txBox="1"/>
            <p:nvPr/>
          </p:nvSpPr>
          <p:spPr>
            <a:xfrm>
              <a:off x="5970307" y="2852691"/>
              <a:ext cx="1374741" cy="578600"/>
            </a:xfrm>
            <a:prstGeom prst="rect">
              <a:avLst/>
            </a:prstGeom>
            <a:noFill/>
          </p:spPr>
          <p:txBody>
            <a:bodyPr wrap="square" rtlCol="0">
              <a:spAutoFit/>
            </a:bodyPr>
            <a:lstStyle/>
            <a:p>
              <a:r>
                <a:rPr lang="en-US" sz="1400" dirty="0">
                  <a:solidFill>
                    <a:schemeClr val="tx2"/>
                  </a:solidFill>
                  <a:latin typeface="Consolas" charset="0"/>
                  <a:ea typeface="Consolas" charset="0"/>
                  <a:cs typeface="Consolas" charset="0"/>
                </a:rPr>
                <a:t>void</a:t>
              </a:r>
              <a:r>
                <a:rPr lang="en-US" sz="1400" dirty="0">
                  <a:latin typeface="Consolas" charset="0"/>
                  <a:ea typeface="Consolas" charset="0"/>
                  <a:cs typeface="Consolas" charset="0"/>
                </a:rPr>
                <a:t> </a:t>
              </a:r>
              <a:r>
                <a:rPr lang="en-US" sz="1400" dirty="0" smtClean="0">
                  <a:solidFill>
                    <a:schemeClr val="accent2"/>
                  </a:solidFill>
                  <a:latin typeface="Consolas" charset="0"/>
                  <a:ea typeface="Consolas" charset="0"/>
                  <a:cs typeface="Consolas" charset="0"/>
                </a:rPr>
                <a:t>foo</a:t>
              </a:r>
              <a:r>
                <a:rPr lang="en-US" sz="1400" dirty="0" smtClean="0">
                  <a:latin typeface="Consolas" charset="0"/>
                  <a:ea typeface="Consolas" charset="0"/>
                  <a:cs typeface="Consolas" charset="0"/>
                </a:rPr>
                <a:t>()</a:t>
              </a:r>
              <a:endParaRPr lang="en-US" sz="1400" dirty="0">
                <a:latin typeface="Consolas" charset="0"/>
                <a:ea typeface="Consolas" charset="0"/>
                <a:cs typeface="Consolas" charset="0"/>
              </a:endParaRPr>
            </a:p>
            <a:p>
              <a:endParaRPr lang="en-US" sz="1400" dirty="0"/>
            </a:p>
          </p:txBody>
        </p:sp>
      </p:grpSp>
      <p:grpSp>
        <p:nvGrpSpPr>
          <p:cNvPr id="16" name="Group 15"/>
          <p:cNvGrpSpPr/>
          <p:nvPr/>
        </p:nvGrpSpPr>
        <p:grpSpPr>
          <a:xfrm>
            <a:off x="2937249" y="1218030"/>
            <a:ext cx="2138312" cy="921856"/>
            <a:chOff x="5206736" y="118804"/>
            <a:chExt cx="2138312" cy="5909348"/>
          </a:xfrm>
        </p:grpSpPr>
        <p:sp>
          <p:nvSpPr>
            <p:cNvPr id="17" name="Right Bracket 16"/>
            <p:cNvSpPr/>
            <p:nvPr/>
          </p:nvSpPr>
          <p:spPr>
            <a:xfrm>
              <a:off x="5206736" y="118804"/>
              <a:ext cx="763571" cy="5909348"/>
            </a:xfrm>
            <a:prstGeom prst="rightBracket">
              <a:avLst/>
            </a:prstGeom>
            <a:ln w="76200">
              <a:solidFill>
                <a:schemeClr val="accent3"/>
              </a:solidFill>
              <a:headEnd type="none"/>
              <a:tailEnd type="none"/>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ln w="0"/>
                <a:effectLst>
                  <a:outerShdw blurRad="38100" dist="19050" dir="2700000" algn="tl" rotWithShape="0">
                    <a:schemeClr val="dk1">
                      <a:alpha val="40000"/>
                    </a:schemeClr>
                  </a:outerShdw>
                </a:effectLst>
              </a:endParaRPr>
            </a:p>
          </p:txBody>
        </p:sp>
        <p:sp>
          <p:nvSpPr>
            <p:cNvPr id="18" name="TextBox 17"/>
            <p:cNvSpPr txBox="1"/>
            <p:nvPr/>
          </p:nvSpPr>
          <p:spPr>
            <a:xfrm>
              <a:off x="5970307" y="1927879"/>
              <a:ext cx="1374741" cy="601732"/>
            </a:xfrm>
            <a:prstGeom prst="rect">
              <a:avLst/>
            </a:prstGeom>
            <a:noFill/>
          </p:spPr>
          <p:txBody>
            <a:bodyPr wrap="square" rtlCol="0">
              <a:spAutoFit/>
            </a:bodyPr>
            <a:lstStyle/>
            <a:p>
              <a:r>
                <a:rPr lang="en-US" sz="1400" dirty="0" smtClean="0">
                  <a:solidFill>
                    <a:schemeClr val="tx2"/>
                  </a:solidFill>
                  <a:latin typeface="Consolas" charset="0"/>
                  <a:ea typeface="Consolas" charset="0"/>
                  <a:cs typeface="Consolas" charset="0"/>
                </a:rPr>
                <a:t>char </a:t>
              </a:r>
              <a:r>
                <a:rPr lang="en-US" sz="1400" dirty="0" smtClean="0">
                  <a:solidFill>
                    <a:schemeClr val="accent2"/>
                  </a:solidFill>
                  <a:latin typeface="Consolas" charset="0"/>
                  <a:ea typeface="Consolas" charset="0"/>
                  <a:cs typeface="Consolas" charset="0"/>
                </a:rPr>
                <a:t>c</a:t>
              </a:r>
              <a:endParaRPr lang="en-US" sz="1400" dirty="0">
                <a:latin typeface="Consolas" charset="0"/>
                <a:ea typeface="Consolas" charset="0"/>
                <a:cs typeface="Consolas" charset="0"/>
              </a:endParaRPr>
            </a:p>
            <a:p>
              <a:endParaRPr lang="en-US" sz="1400" dirty="0"/>
            </a:p>
          </p:txBody>
        </p:sp>
      </p:grpSp>
      <p:grpSp>
        <p:nvGrpSpPr>
          <p:cNvPr id="19" name="Group 18"/>
          <p:cNvGrpSpPr/>
          <p:nvPr/>
        </p:nvGrpSpPr>
        <p:grpSpPr>
          <a:xfrm>
            <a:off x="2937249" y="3332159"/>
            <a:ext cx="2138312" cy="921856"/>
            <a:chOff x="5206736" y="118804"/>
            <a:chExt cx="2138312" cy="5909348"/>
          </a:xfrm>
        </p:grpSpPr>
        <p:sp>
          <p:nvSpPr>
            <p:cNvPr id="20" name="Right Bracket 19"/>
            <p:cNvSpPr/>
            <p:nvPr/>
          </p:nvSpPr>
          <p:spPr>
            <a:xfrm>
              <a:off x="5206736" y="118804"/>
              <a:ext cx="763571" cy="5909348"/>
            </a:xfrm>
            <a:prstGeom prst="rightBracket">
              <a:avLst/>
            </a:prstGeom>
            <a:ln w="76200">
              <a:solidFill>
                <a:schemeClr val="accent3"/>
              </a:solidFill>
              <a:headEnd type="none"/>
              <a:tailEnd type="none"/>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ln w="0"/>
                <a:effectLst>
                  <a:outerShdw blurRad="38100" dist="19050" dir="2700000" algn="tl" rotWithShape="0">
                    <a:schemeClr val="dk1">
                      <a:alpha val="40000"/>
                    </a:schemeClr>
                  </a:outerShdw>
                </a:effectLst>
              </a:endParaRPr>
            </a:p>
          </p:txBody>
        </p:sp>
        <p:sp>
          <p:nvSpPr>
            <p:cNvPr id="21" name="TextBox 20"/>
            <p:cNvSpPr txBox="1"/>
            <p:nvPr/>
          </p:nvSpPr>
          <p:spPr>
            <a:xfrm>
              <a:off x="5970307" y="1927879"/>
              <a:ext cx="1374741" cy="1972934"/>
            </a:xfrm>
            <a:prstGeom prst="rect">
              <a:avLst/>
            </a:prstGeom>
            <a:noFill/>
          </p:spPr>
          <p:txBody>
            <a:bodyPr wrap="square" rtlCol="0">
              <a:spAutoFit/>
            </a:bodyPr>
            <a:lstStyle/>
            <a:p>
              <a:r>
                <a:rPr lang="en-US" sz="1400" dirty="0" err="1">
                  <a:solidFill>
                    <a:schemeClr val="tx2"/>
                  </a:solidFill>
                  <a:latin typeface="Consolas" charset="0"/>
                  <a:ea typeface="Consolas" charset="0"/>
                  <a:cs typeface="Consolas" charset="0"/>
                </a:rPr>
                <a:t>int</a:t>
              </a:r>
              <a:r>
                <a:rPr lang="en-US" sz="1400" dirty="0">
                  <a:latin typeface="Consolas" charset="0"/>
                  <a:ea typeface="Consolas" charset="0"/>
                  <a:cs typeface="Consolas" charset="0"/>
                </a:rPr>
                <a:t> </a:t>
              </a:r>
              <a:r>
                <a:rPr lang="en-US" sz="1400" dirty="0">
                  <a:solidFill>
                    <a:schemeClr val="accent2"/>
                  </a:solidFill>
                  <a:latin typeface="Consolas" charset="0"/>
                  <a:ea typeface="Consolas" charset="0"/>
                  <a:cs typeface="Consolas" charset="0"/>
                </a:rPr>
                <a:t>x</a:t>
              </a:r>
              <a:endParaRPr lang="en-US" sz="1400" dirty="0"/>
            </a:p>
          </p:txBody>
        </p:sp>
      </p:grpSp>
      <p:grpSp>
        <p:nvGrpSpPr>
          <p:cNvPr id="22" name="Group 21"/>
          <p:cNvGrpSpPr/>
          <p:nvPr/>
        </p:nvGrpSpPr>
        <p:grpSpPr>
          <a:xfrm>
            <a:off x="3181562" y="5011171"/>
            <a:ext cx="2138312" cy="703365"/>
            <a:chOff x="5206736" y="118804"/>
            <a:chExt cx="2138312" cy="5909348"/>
          </a:xfrm>
        </p:grpSpPr>
        <p:sp>
          <p:nvSpPr>
            <p:cNvPr id="23" name="Right Bracket 22"/>
            <p:cNvSpPr/>
            <p:nvPr/>
          </p:nvSpPr>
          <p:spPr>
            <a:xfrm>
              <a:off x="5206736" y="118804"/>
              <a:ext cx="763571" cy="5909348"/>
            </a:xfrm>
            <a:prstGeom prst="rightBracket">
              <a:avLst/>
            </a:prstGeom>
            <a:ln w="76200">
              <a:solidFill>
                <a:schemeClr val="accent3"/>
              </a:solidFill>
              <a:headEnd type="none"/>
              <a:tailEnd type="none"/>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ln w="0"/>
                <a:effectLst>
                  <a:outerShdw blurRad="38100" dist="19050" dir="2700000" algn="tl" rotWithShape="0">
                    <a:schemeClr val="dk1">
                      <a:alpha val="40000"/>
                    </a:schemeClr>
                  </a:outerShdw>
                </a:effectLst>
              </a:endParaRPr>
            </a:p>
          </p:txBody>
        </p:sp>
        <p:sp>
          <p:nvSpPr>
            <p:cNvPr id="24" name="TextBox 23"/>
            <p:cNvSpPr txBox="1"/>
            <p:nvPr/>
          </p:nvSpPr>
          <p:spPr>
            <a:xfrm>
              <a:off x="5970307" y="1927882"/>
              <a:ext cx="1374741" cy="2585800"/>
            </a:xfrm>
            <a:prstGeom prst="rect">
              <a:avLst/>
            </a:prstGeom>
            <a:noFill/>
          </p:spPr>
          <p:txBody>
            <a:bodyPr wrap="square" rtlCol="0">
              <a:spAutoFit/>
            </a:bodyPr>
            <a:lstStyle/>
            <a:p>
              <a:r>
                <a:rPr lang="en-US" sz="1400" dirty="0">
                  <a:solidFill>
                    <a:schemeClr val="tx2"/>
                  </a:solidFill>
                  <a:latin typeface="Consolas" charset="0"/>
                  <a:ea typeface="Consolas" charset="0"/>
                  <a:cs typeface="Consolas" charset="0"/>
                </a:rPr>
                <a:t>char* </a:t>
              </a:r>
              <a:r>
                <a:rPr lang="en-US" sz="1400" dirty="0">
                  <a:solidFill>
                    <a:schemeClr val="accent2"/>
                  </a:solidFill>
                  <a:latin typeface="Consolas" charset="0"/>
                  <a:ea typeface="Consolas" charset="0"/>
                  <a:cs typeface="Consolas" charset="0"/>
                </a:rPr>
                <a:t>x</a:t>
              </a:r>
              <a:endParaRPr lang="en-US" sz="1400" dirty="0"/>
            </a:p>
          </p:txBody>
        </p:sp>
      </p:grpSp>
    </p:spTree>
    <p:extLst>
      <p:ext uri="{BB962C8B-B14F-4D97-AF65-F5344CB8AC3E}">
        <p14:creationId xmlns:p14="http://schemas.microsoft.com/office/powerpoint/2010/main" val="628207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4" name="Group 43"/>
          <p:cNvGrpSpPr/>
          <p:nvPr/>
        </p:nvGrpSpPr>
        <p:grpSpPr>
          <a:xfrm>
            <a:off x="2937249" y="3332159"/>
            <a:ext cx="2138312" cy="921856"/>
            <a:chOff x="5206736" y="118804"/>
            <a:chExt cx="2138312" cy="5909348"/>
          </a:xfrm>
        </p:grpSpPr>
        <p:sp>
          <p:nvSpPr>
            <p:cNvPr id="47" name="Right Bracket 46"/>
            <p:cNvSpPr/>
            <p:nvPr/>
          </p:nvSpPr>
          <p:spPr>
            <a:xfrm>
              <a:off x="5206736" y="118804"/>
              <a:ext cx="763571" cy="5909348"/>
            </a:xfrm>
            <a:prstGeom prst="rightBracket">
              <a:avLst/>
            </a:prstGeom>
            <a:ln w="76200">
              <a:solidFill>
                <a:schemeClr val="accent3"/>
              </a:solidFill>
              <a:headEnd type="none"/>
              <a:tailEnd type="none"/>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ln w="0"/>
                <a:effectLst>
                  <a:outerShdw blurRad="38100" dist="19050" dir="2700000" algn="tl" rotWithShape="0">
                    <a:schemeClr val="dk1">
                      <a:alpha val="40000"/>
                    </a:schemeClr>
                  </a:outerShdw>
                </a:effectLst>
              </a:endParaRPr>
            </a:p>
          </p:txBody>
        </p:sp>
        <p:sp>
          <p:nvSpPr>
            <p:cNvPr id="48" name="TextBox 47"/>
            <p:cNvSpPr txBox="1"/>
            <p:nvPr/>
          </p:nvSpPr>
          <p:spPr>
            <a:xfrm>
              <a:off x="5970307" y="1927879"/>
              <a:ext cx="1374741" cy="1972934"/>
            </a:xfrm>
            <a:prstGeom prst="rect">
              <a:avLst/>
            </a:prstGeom>
            <a:noFill/>
          </p:spPr>
          <p:txBody>
            <a:bodyPr wrap="square" rtlCol="0">
              <a:spAutoFit/>
            </a:bodyPr>
            <a:lstStyle/>
            <a:p>
              <a:r>
                <a:rPr lang="en-US" sz="1400" dirty="0" err="1">
                  <a:solidFill>
                    <a:schemeClr val="tx2"/>
                  </a:solidFill>
                  <a:latin typeface="Consolas" charset="0"/>
                  <a:ea typeface="Consolas" charset="0"/>
                  <a:cs typeface="Consolas" charset="0"/>
                </a:rPr>
                <a:t>int</a:t>
              </a:r>
              <a:r>
                <a:rPr lang="en-US" sz="1400" dirty="0">
                  <a:latin typeface="Consolas" charset="0"/>
                  <a:ea typeface="Consolas" charset="0"/>
                  <a:cs typeface="Consolas" charset="0"/>
                </a:rPr>
                <a:t> </a:t>
              </a:r>
              <a:r>
                <a:rPr lang="en-US" sz="1400" dirty="0">
                  <a:solidFill>
                    <a:schemeClr val="accent2"/>
                  </a:solidFill>
                  <a:latin typeface="Consolas" charset="0"/>
                  <a:ea typeface="Consolas" charset="0"/>
                  <a:cs typeface="Consolas" charset="0"/>
                </a:rPr>
                <a:t>x</a:t>
              </a:r>
              <a:endParaRPr lang="en-US" sz="1400" dirty="0"/>
            </a:p>
          </p:txBody>
        </p:sp>
      </p:grpSp>
      <p:grpSp>
        <p:nvGrpSpPr>
          <p:cNvPr id="49" name="Group 48"/>
          <p:cNvGrpSpPr/>
          <p:nvPr/>
        </p:nvGrpSpPr>
        <p:grpSpPr>
          <a:xfrm>
            <a:off x="3181562" y="5011171"/>
            <a:ext cx="2138312" cy="703365"/>
            <a:chOff x="5206736" y="118804"/>
            <a:chExt cx="2138312" cy="5909348"/>
          </a:xfrm>
        </p:grpSpPr>
        <p:sp>
          <p:nvSpPr>
            <p:cNvPr id="50" name="Right Bracket 49"/>
            <p:cNvSpPr/>
            <p:nvPr/>
          </p:nvSpPr>
          <p:spPr>
            <a:xfrm>
              <a:off x="5206736" y="118804"/>
              <a:ext cx="763571" cy="5909348"/>
            </a:xfrm>
            <a:prstGeom prst="rightBracket">
              <a:avLst/>
            </a:prstGeom>
            <a:ln w="76200">
              <a:solidFill>
                <a:schemeClr val="accent3"/>
              </a:solidFill>
              <a:headEnd type="none"/>
              <a:tailEnd type="none"/>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ln w="0"/>
                <a:effectLst>
                  <a:outerShdw blurRad="38100" dist="19050" dir="2700000" algn="tl" rotWithShape="0">
                    <a:schemeClr val="dk1">
                      <a:alpha val="40000"/>
                    </a:schemeClr>
                  </a:outerShdw>
                </a:effectLst>
              </a:endParaRPr>
            </a:p>
          </p:txBody>
        </p:sp>
        <p:sp>
          <p:nvSpPr>
            <p:cNvPr id="51" name="TextBox 50"/>
            <p:cNvSpPr txBox="1"/>
            <p:nvPr/>
          </p:nvSpPr>
          <p:spPr>
            <a:xfrm>
              <a:off x="5970307" y="1927882"/>
              <a:ext cx="1374741" cy="2585800"/>
            </a:xfrm>
            <a:prstGeom prst="rect">
              <a:avLst/>
            </a:prstGeom>
            <a:noFill/>
          </p:spPr>
          <p:txBody>
            <a:bodyPr wrap="square" rtlCol="0">
              <a:spAutoFit/>
            </a:bodyPr>
            <a:lstStyle/>
            <a:p>
              <a:r>
                <a:rPr lang="en-US" sz="1400" dirty="0">
                  <a:solidFill>
                    <a:schemeClr val="tx2"/>
                  </a:solidFill>
                  <a:latin typeface="Consolas" charset="0"/>
                  <a:ea typeface="Consolas" charset="0"/>
                  <a:cs typeface="Consolas" charset="0"/>
                </a:rPr>
                <a:t>char* </a:t>
              </a:r>
              <a:r>
                <a:rPr lang="en-US" sz="1400" dirty="0">
                  <a:solidFill>
                    <a:schemeClr val="accent2"/>
                  </a:solidFill>
                  <a:latin typeface="Consolas" charset="0"/>
                  <a:ea typeface="Consolas" charset="0"/>
                  <a:cs typeface="Consolas" charset="0"/>
                </a:rPr>
                <a:t>x</a:t>
              </a:r>
              <a:endParaRPr lang="en-US" sz="1400" dirty="0"/>
            </a:p>
          </p:txBody>
        </p:sp>
      </p:grpSp>
      <p:sp>
        <p:nvSpPr>
          <p:cNvPr id="3" name="Content Placeholder 2"/>
          <p:cNvSpPr>
            <a:spLocks noGrp="1"/>
          </p:cNvSpPr>
          <p:nvPr>
            <p:ph idx="1"/>
          </p:nvPr>
        </p:nvSpPr>
        <p:spPr>
          <a:xfrm>
            <a:off x="457200" y="216817"/>
            <a:ext cx="8229600" cy="5909348"/>
          </a:xfrm>
        </p:spPr>
        <p:txBody>
          <a:bodyPr>
            <a:noAutofit/>
          </a:bodyPr>
          <a:lstStyle/>
          <a:p>
            <a:pPr marL="0" indent="0">
              <a:buNone/>
            </a:pPr>
            <a:r>
              <a:rPr lang="en-US" sz="1400" dirty="0">
                <a:solidFill>
                  <a:schemeClr val="accent4"/>
                </a:solidFill>
                <a:latin typeface="Consolas" charset="0"/>
                <a:ea typeface="Consolas" charset="0"/>
                <a:cs typeface="Consolas" charset="0"/>
              </a:rPr>
              <a:t>#include </a:t>
            </a:r>
            <a:r>
              <a:rPr lang="en-US" sz="1400" dirty="0">
                <a:latin typeface="Consolas" charset="0"/>
                <a:ea typeface="Consolas" charset="0"/>
                <a:cs typeface="Consolas" charset="0"/>
              </a:rPr>
              <a:t>&lt;</a:t>
            </a:r>
            <a:r>
              <a:rPr lang="en-US" sz="1400" dirty="0" err="1">
                <a:latin typeface="Consolas" charset="0"/>
                <a:ea typeface="Consolas" charset="0"/>
                <a:cs typeface="Consolas" charset="0"/>
              </a:rPr>
              <a:t>stdio.h</a:t>
            </a:r>
            <a:r>
              <a:rPr lang="en-US" sz="1400" dirty="0">
                <a:latin typeface="Consolas" charset="0"/>
                <a:ea typeface="Consolas" charset="0"/>
                <a:cs typeface="Consolas" charset="0"/>
              </a:rPr>
              <a:t>&gt;</a:t>
            </a:r>
          </a:p>
          <a:p>
            <a:pPr marL="0" indent="0">
              <a:buNone/>
            </a:pPr>
            <a:r>
              <a:rPr lang="en-US" sz="1400" dirty="0" err="1" smtClean="0">
                <a:solidFill>
                  <a:schemeClr val="tx2"/>
                </a:solidFill>
                <a:latin typeface="Consolas" charset="0"/>
                <a:ea typeface="Consolas" charset="0"/>
                <a:cs typeface="Consolas" charset="0"/>
              </a:rPr>
              <a:t>int</a:t>
            </a:r>
            <a:r>
              <a:rPr lang="en-US" sz="1400" dirty="0" smtClean="0">
                <a:solidFill>
                  <a:schemeClr val="tx2"/>
                </a:solidFill>
                <a:latin typeface="Consolas" charset="0"/>
                <a:ea typeface="Consolas" charset="0"/>
                <a:cs typeface="Consolas" charset="0"/>
              </a:rPr>
              <a:t> </a:t>
            </a:r>
            <a:r>
              <a:rPr lang="en-US" sz="1400" dirty="0" smtClean="0">
                <a:solidFill>
                  <a:schemeClr val="accent2"/>
                </a:solidFill>
                <a:latin typeface="Consolas" charset="0"/>
                <a:ea typeface="Consolas" charset="0"/>
                <a:cs typeface="Consolas" charset="0"/>
              </a:rPr>
              <a:t>x</a:t>
            </a:r>
            <a:r>
              <a:rPr lang="en-US" sz="1400" dirty="0" smtClean="0">
                <a:latin typeface="Consolas" charset="0"/>
                <a:ea typeface="Consolas" charset="0"/>
                <a:cs typeface="Consolas" charset="0"/>
              </a:rPr>
              <a:t>;</a:t>
            </a:r>
          </a:p>
          <a:p>
            <a:pPr marL="0" indent="0">
              <a:buNone/>
            </a:pPr>
            <a:r>
              <a:rPr lang="en-US" sz="1400" dirty="0" smtClean="0">
                <a:solidFill>
                  <a:schemeClr val="tx2"/>
                </a:solidFill>
                <a:latin typeface="Consolas" charset="0"/>
                <a:ea typeface="Consolas" charset="0"/>
                <a:cs typeface="Consolas" charset="0"/>
              </a:rPr>
              <a:t>void</a:t>
            </a:r>
            <a:r>
              <a:rPr lang="en-US" sz="1400" dirty="0" smtClean="0">
                <a:latin typeface="Consolas" charset="0"/>
                <a:ea typeface="Consolas" charset="0"/>
                <a:cs typeface="Consolas" charset="0"/>
              </a:rPr>
              <a:t> </a:t>
            </a:r>
            <a:r>
              <a:rPr lang="en-US" sz="1400" dirty="0" smtClean="0">
                <a:solidFill>
                  <a:schemeClr val="accent2"/>
                </a:solidFill>
                <a:latin typeface="Consolas" charset="0"/>
                <a:ea typeface="Consolas" charset="0"/>
                <a:cs typeface="Consolas" charset="0"/>
              </a:rPr>
              <a:t>bar</a:t>
            </a:r>
            <a:r>
              <a:rPr lang="en-US" sz="1400" dirty="0" smtClean="0">
                <a:latin typeface="Consolas" charset="0"/>
                <a:ea typeface="Consolas" charset="0"/>
                <a:cs typeface="Consolas" charset="0"/>
              </a:rPr>
              <a:t>();</a:t>
            </a:r>
          </a:p>
          <a:p>
            <a:pPr marL="0" indent="0">
              <a:buNone/>
            </a:pPr>
            <a:r>
              <a:rPr lang="en-US" sz="1400" dirty="0" smtClean="0">
                <a:solidFill>
                  <a:schemeClr val="tx2"/>
                </a:solidFill>
                <a:latin typeface="Consolas" charset="0"/>
                <a:ea typeface="Consolas" charset="0"/>
                <a:cs typeface="Consolas" charset="0"/>
              </a:rPr>
              <a:t>void </a:t>
            </a:r>
            <a:r>
              <a:rPr lang="en-US" sz="1400" dirty="0" smtClean="0">
                <a:solidFill>
                  <a:schemeClr val="accent2"/>
                </a:solidFill>
                <a:latin typeface="Consolas" charset="0"/>
                <a:ea typeface="Consolas" charset="0"/>
                <a:cs typeface="Consolas" charset="0"/>
              </a:rPr>
              <a:t>foo</a:t>
            </a:r>
            <a:r>
              <a:rPr lang="en-US" sz="1400" dirty="0" smtClean="0">
                <a:latin typeface="Consolas" charset="0"/>
                <a:ea typeface="Consolas" charset="0"/>
                <a:cs typeface="Consolas" charset="0"/>
              </a:rPr>
              <a:t>() {</a:t>
            </a:r>
          </a:p>
          <a:p>
            <a:pPr marL="0" indent="0">
              <a:buNone/>
            </a:pPr>
            <a:r>
              <a:rPr lang="en-US" sz="1400" dirty="0" smtClean="0">
                <a:latin typeface="Consolas" charset="0"/>
                <a:ea typeface="Consolas" charset="0"/>
                <a:cs typeface="Consolas" charset="0"/>
              </a:rPr>
              <a:t>	</a:t>
            </a:r>
            <a:r>
              <a:rPr lang="en-US" sz="1400" dirty="0" smtClean="0">
                <a:solidFill>
                  <a:schemeClr val="tx2"/>
                </a:solidFill>
                <a:latin typeface="Consolas" charset="0"/>
                <a:ea typeface="Consolas" charset="0"/>
                <a:cs typeface="Consolas" charset="0"/>
              </a:rPr>
              <a:t>char</a:t>
            </a:r>
            <a:r>
              <a:rPr lang="en-US" sz="1400" dirty="0" smtClean="0">
                <a:latin typeface="Consolas" charset="0"/>
                <a:ea typeface="Consolas" charset="0"/>
                <a:cs typeface="Consolas" charset="0"/>
              </a:rPr>
              <a:t> </a:t>
            </a:r>
            <a:r>
              <a:rPr lang="en-US" sz="1400" dirty="0" smtClean="0">
                <a:solidFill>
                  <a:schemeClr val="accent2"/>
                </a:solidFill>
                <a:latin typeface="Consolas" charset="0"/>
                <a:ea typeface="Consolas" charset="0"/>
                <a:cs typeface="Consolas" charset="0"/>
              </a:rPr>
              <a:t>c</a:t>
            </a:r>
            <a:r>
              <a:rPr lang="en-US" sz="1400" dirty="0" smtClean="0">
                <a:latin typeface="Consolas" charset="0"/>
                <a:ea typeface="Consolas" charset="0"/>
                <a:cs typeface="Consolas" charset="0"/>
              </a:rPr>
              <a:t> = 'c';</a:t>
            </a:r>
          </a:p>
          <a:p>
            <a:pPr marL="0" indent="0">
              <a:buNone/>
            </a:pPr>
            <a:r>
              <a:rPr lang="en-US" sz="1400" dirty="0">
                <a:latin typeface="Consolas" charset="0"/>
                <a:ea typeface="Consolas" charset="0"/>
                <a:cs typeface="Consolas" charset="0"/>
              </a:rPr>
              <a:t>	</a:t>
            </a:r>
            <a:r>
              <a:rPr lang="en-US" sz="1400" dirty="0" smtClean="0">
                <a:latin typeface="Consolas" charset="0"/>
                <a:ea typeface="Consolas" charset="0"/>
                <a:cs typeface="Consolas" charset="0"/>
              </a:rPr>
              <a:t>bar();</a:t>
            </a:r>
          </a:p>
          <a:p>
            <a:pPr marL="0" indent="0">
              <a:buNone/>
            </a:pPr>
            <a:r>
              <a:rPr lang="en-US" sz="1400" dirty="0">
                <a:latin typeface="Consolas" charset="0"/>
                <a:ea typeface="Consolas" charset="0"/>
                <a:cs typeface="Consolas" charset="0"/>
              </a:rPr>
              <a:t>	</a:t>
            </a:r>
            <a:r>
              <a:rPr lang="en-US" sz="1400" dirty="0" err="1" smtClean="0">
                <a:latin typeface="Consolas" charset="0"/>
                <a:ea typeface="Consolas" charset="0"/>
                <a:cs typeface="Consolas" charset="0"/>
              </a:rPr>
              <a:t>printf</a:t>
            </a:r>
            <a:r>
              <a:rPr lang="en-US" sz="1400" dirty="0" smtClean="0">
                <a:latin typeface="Consolas" charset="0"/>
                <a:ea typeface="Consolas" charset="0"/>
                <a:cs typeface="Consolas" charset="0"/>
              </a:rPr>
              <a:t>("%d %c\n", x, c);</a:t>
            </a:r>
            <a:endParaRPr lang="en-US" sz="1400" dirty="0">
              <a:latin typeface="Consolas" charset="0"/>
              <a:ea typeface="Consolas" charset="0"/>
              <a:cs typeface="Consolas" charset="0"/>
            </a:endParaRPr>
          </a:p>
          <a:p>
            <a:pPr marL="0" indent="0">
              <a:buNone/>
            </a:pPr>
            <a:r>
              <a:rPr lang="en-US" sz="1400" dirty="0" smtClean="0">
                <a:latin typeface="Consolas" charset="0"/>
                <a:ea typeface="Consolas" charset="0"/>
                <a:cs typeface="Consolas" charset="0"/>
              </a:rPr>
              <a:t>}</a:t>
            </a:r>
          </a:p>
          <a:p>
            <a:pPr marL="0" indent="0">
              <a:buNone/>
            </a:pPr>
            <a:r>
              <a:rPr lang="en-US" sz="1400" dirty="0" smtClean="0">
                <a:solidFill>
                  <a:schemeClr val="tx2"/>
                </a:solidFill>
                <a:latin typeface="Consolas" charset="0"/>
                <a:ea typeface="Consolas" charset="0"/>
                <a:cs typeface="Consolas" charset="0"/>
              </a:rPr>
              <a:t>void</a:t>
            </a:r>
            <a:r>
              <a:rPr lang="en-US" sz="1400" dirty="0" smtClean="0">
                <a:latin typeface="Consolas" charset="0"/>
                <a:ea typeface="Consolas" charset="0"/>
                <a:cs typeface="Consolas" charset="0"/>
              </a:rPr>
              <a:t> </a:t>
            </a:r>
            <a:r>
              <a:rPr lang="en-US" sz="1400" dirty="0" err="1" smtClean="0">
                <a:solidFill>
                  <a:schemeClr val="accent2"/>
                </a:solidFill>
                <a:latin typeface="Consolas" charset="0"/>
                <a:ea typeface="Consolas" charset="0"/>
                <a:cs typeface="Consolas" charset="0"/>
              </a:rPr>
              <a:t>baz</a:t>
            </a:r>
            <a:r>
              <a:rPr lang="en-US" sz="1400" dirty="0" smtClean="0">
                <a:latin typeface="Consolas" charset="0"/>
                <a:ea typeface="Consolas" charset="0"/>
                <a:cs typeface="Consolas" charset="0"/>
              </a:rPr>
              <a:t>() {</a:t>
            </a:r>
          </a:p>
          <a:p>
            <a:pPr marL="0" indent="0">
              <a:buNone/>
            </a:pPr>
            <a:r>
              <a:rPr lang="en-US" sz="1400" dirty="0" smtClean="0">
                <a:latin typeface="Consolas" charset="0"/>
                <a:ea typeface="Consolas" charset="0"/>
                <a:cs typeface="Consolas" charset="0"/>
              </a:rPr>
              <a:t>	</a:t>
            </a:r>
            <a:r>
              <a:rPr lang="en-US" sz="1400" dirty="0" err="1" smtClean="0">
                <a:latin typeface="Consolas" charset="0"/>
                <a:ea typeface="Consolas" charset="0"/>
                <a:cs typeface="Consolas" charset="0"/>
              </a:rPr>
              <a:t>printf</a:t>
            </a:r>
            <a:r>
              <a:rPr lang="en-US" sz="1400" dirty="0" smtClean="0">
                <a:latin typeface="Consolas" charset="0"/>
                <a:ea typeface="Consolas" charset="0"/>
                <a:cs typeface="Consolas" charset="0"/>
              </a:rPr>
              <a:t>("%d\n",</a:t>
            </a:r>
            <a:r>
              <a:rPr lang="en-US" sz="1400" dirty="0">
                <a:latin typeface="Consolas" charset="0"/>
                <a:ea typeface="Consolas" charset="0"/>
                <a:cs typeface="Consolas" charset="0"/>
              </a:rPr>
              <a:t> </a:t>
            </a:r>
            <a:r>
              <a:rPr lang="en-US" sz="1400" dirty="0" smtClean="0">
                <a:latin typeface="Consolas" charset="0"/>
                <a:ea typeface="Consolas" charset="0"/>
                <a:cs typeface="Consolas" charset="0"/>
              </a:rPr>
              <a:t>x);</a:t>
            </a:r>
          </a:p>
          <a:p>
            <a:pPr marL="0" indent="0">
              <a:buNone/>
            </a:pPr>
            <a:r>
              <a:rPr lang="en-US" sz="1400" dirty="0">
                <a:latin typeface="Consolas" charset="0"/>
                <a:ea typeface="Consolas" charset="0"/>
                <a:cs typeface="Consolas" charset="0"/>
              </a:rPr>
              <a:t>	x = 1337</a:t>
            </a:r>
            <a:r>
              <a:rPr lang="en-US" sz="1400" dirty="0" smtClean="0">
                <a:latin typeface="Consolas" charset="0"/>
                <a:ea typeface="Consolas" charset="0"/>
                <a:cs typeface="Consolas" charset="0"/>
              </a:rPr>
              <a:t>;</a:t>
            </a:r>
            <a:endParaRPr lang="en-US" sz="1400" dirty="0">
              <a:latin typeface="Consolas" charset="0"/>
              <a:ea typeface="Consolas" charset="0"/>
              <a:cs typeface="Consolas" charset="0"/>
            </a:endParaRPr>
          </a:p>
          <a:p>
            <a:pPr marL="0" indent="0">
              <a:buNone/>
            </a:pPr>
            <a:r>
              <a:rPr lang="en-US" sz="1400" dirty="0" smtClean="0">
                <a:latin typeface="Consolas" charset="0"/>
                <a:ea typeface="Consolas" charset="0"/>
                <a:cs typeface="Consolas" charset="0"/>
              </a:rPr>
              <a:t>}</a:t>
            </a:r>
          </a:p>
          <a:p>
            <a:pPr marL="0" indent="0">
              <a:buNone/>
            </a:pPr>
            <a:r>
              <a:rPr lang="en-US" sz="1400" dirty="0" smtClean="0">
                <a:solidFill>
                  <a:schemeClr val="tx2"/>
                </a:solidFill>
                <a:latin typeface="Consolas" charset="0"/>
                <a:ea typeface="Consolas" charset="0"/>
                <a:cs typeface="Consolas" charset="0"/>
              </a:rPr>
              <a:t>void</a:t>
            </a:r>
            <a:r>
              <a:rPr lang="en-US" sz="1400" dirty="0" smtClean="0">
                <a:latin typeface="Consolas" charset="0"/>
                <a:ea typeface="Consolas" charset="0"/>
                <a:cs typeface="Consolas" charset="0"/>
              </a:rPr>
              <a:t> </a:t>
            </a:r>
            <a:r>
              <a:rPr lang="en-US" sz="1400" dirty="0" smtClean="0">
                <a:solidFill>
                  <a:schemeClr val="accent2"/>
                </a:solidFill>
                <a:latin typeface="Consolas" charset="0"/>
                <a:ea typeface="Consolas" charset="0"/>
                <a:cs typeface="Consolas" charset="0"/>
              </a:rPr>
              <a:t>bar</a:t>
            </a:r>
            <a:r>
              <a:rPr lang="en-US" sz="1400" dirty="0" smtClean="0">
                <a:latin typeface="Consolas" charset="0"/>
                <a:ea typeface="Consolas" charset="0"/>
                <a:cs typeface="Consolas" charset="0"/>
              </a:rPr>
              <a:t>() {</a:t>
            </a:r>
          </a:p>
          <a:p>
            <a:pPr marL="0" indent="0">
              <a:buNone/>
            </a:pPr>
            <a:r>
              <a:rPr lang="en-US" sz="1400" dirty="0" smtClean="0">
                <a:latin typeface="Consolas" charset="0"/>
                <a:ea typeface="Consolas" charset="0"/>
                <a:cs typeface="Consolas" charset="0"/>
              </a:rPr>
              <a:t>	</a:t>
            </a:r>
            <a:r>
              <a:rPr lang="en-US" sz="1400" dirty="0" err="1" smtClean="0">
                <a:solidFill>
                  <a:schemeClr val="tx2"/>
                </a:solidFill>
                <a:latin typeface="Consolas" charset="0"/>
                <a:ea typeface="Consolas" charset="0"/>
                <a:cs typeface="Consolas" charset="0"/>
              </a:rPr>
              <a:t>int</a:t>
            </a:r>
            <a:r>
              <a:rPr lang="en-US" sz="1400" dirty="0" smtClean="0">
                <a:latin typeface="Consolas" charset="0"/>
                <a:ea typeface="Consolas" charset="0"/>
                <a:cs typeface="Consolas" charset="0"/>
              </a:rPr>
              <a:t> </a:t>
            </a:r>
            <a:r>
              <a:rPr lang="en-US" sz="1400" dirty="0" smtClean="0">
                <a:solidFill>
                  <a:schemeClr val="accent2"/>
                </a:solidFill>
                <a:latin typeface="Consolas" charset="0"/>
                <a:ea typeface="Consolas" charset="0"/>
                <a:cs typeface="Consolas" charset="0"/>
              </a:rPr>
              <a:t>x</a:t>
            </a:r>
            <a:r>
              <a:rPr lang="en-US" sz="1400" dirty="0" smtClean="0">
                <a:latin typeface="Consolas" charset="0"/>
                <a:ea typeface="Consolas" charset="0"/>
                <a:cs typeface="Consolas" charset="0"/>
              </a:rPr>
              <a:t> = 100;</a:t>
            </a:r>
          </a:p>
          <a:p>
            <a:pPr marL="0" indent="0">
              <a:buNone/>
            </a:pPr>
            <a:r>
              <a:rPr lang="en-US" sz="1400" dirty="0">
                <a:latin typeface="Consolas" charset="0"/>
                <a:ea typeface="Consolas" charset="0"/>
                <a:cs typeface="Consolas" charset="0"/>
              </a:rPr>
              <a:t>	</a:t>
            </a:r>
            <a:r>
              <a:rPr lang="en-US" sz="1400" dirty="0" err="1" smtClean="0">
                <a:latin typeface="Consolas" charset="0"/>
                <a:ea typeface="Consolas" charset="0"/>
                <a:cs typeface="Consolas" charset="0"/>
              </a:rPr>
              <a:t>baz</a:t>
            </a:r>
            <a:r>
              <a:rPr lang="en-US" sz="1400" dirty="0" smtClean="0">
                <a:latin typeface="Consolas" charset="0"/>
                <a:ea typeface="Consolas" charset="0"/>
                <a:cs typeface="Consolas" charset="0"/>
              </a:rPr>
              <a:t>();</a:t>
            </a:r>
            <a:r>
              <a:rPr lang="en-US" sz="1400" dirty="0">
                <a:latin typeface="Consolas" charset="0"/>
                <a:ea typeface="Consolas" charset="0"/>
                <a:cs typeface="Consolas" charset="0"/>
              </a:rPr>
              <a:t/>
            </a:r>
            <a:br>
              <a:rPr lang="en-US" sz="1400" dirty="0">
                <a:latin typeface="Consolas" charset="0"/>
                <a:ea typeface="Consolas" charset="0"/>
                <a:cs typeface="Consolas" charset="0"/>
              </a:rPr>
            </a:br>
            <a:r>
              <a:rPr lang="en-US" sz="1400" dirty="0" smtClean="0">
                <a:latin typeface="Consolas" charset="0"/>
                <a:ea typeface="Consolas" charset="0"/>
                <a:cs typeface="Consolas" charset="0"/>
              </a:rPr>
              <a:t>}</a:t>
            </a:r>
            <a:endParaRPr lang="en-US" sz="1400" dirty="0">
              <a:latin typeface="Consolas" charset="0"/>
              <a:ea typeface="Consolas" charset="0"/>
              <a:cs typeface="Consolas" charset="0"/>
            </a:endParaRPr>
          </a:p>
          <a:p>
            <a:pPr marL="0" indent="0">
              <a:buNone/>
            </a:pPr>
            <a:r>
              <a:rPr lang="en-US" sz="1400" dirty="0" err="1" smtClean="0">
                <a:solidFill>
                  <a:schemeClr val="tx2"/>
                </a:solidFill>
                <a:latin typeface="Consolas" charset="0"/>
                <a:ea typeface="Consolas" charset="0"/>
                <a:cs typeface="Consolas" charset="0"/>
              </a:rPr>
              <a:t>int</a:t>
            </a:r>
            <a:r>
              <a:rPr lang="en-US" sz="1400" dirty="0" smtClean="0">
                <a:solidFill>
                  <a:schemeClr val="tx2"/>
                </a:solidFill>
                <a:latin typeface="Consolas" charset="0"/>
                <a:ea typeface="Consolas" charset="0"/>
                <a:cs typeface="Consolas" charset="0"/>
              </a:rPr>
              <a:t> </a:t>
            </a:r>
            <a:r>
              <a:rPr lang="en-US" sz="1400" dirty="0">
                <a:solidFill>
                  <a:schemeClr val="accent2"/>
                </a:solidFill>
                <a:latin typeface="Consolas" charset="0"/>
                <a:ea typeface="Consolas" charset="0"/>
                <a:cs typeface="Consolas" charset="0"/>
              </a:rPr>
              <a:t>main</a:t>
            </a:r>
            <a:r>
              <a:rPr lang="en-US" sz="1400" dirty="0">
                <a:latin typeface="Consolas" charset="0"/>
                <a:ea typeface="Consolas" charset="0"/>
                <a:cs typeface="Consolas" charset="0"/>
              </a:rPr>
              <a:t>() </a:t>
            </a:r>
            <a:r>
              <a:rPr lang="en-US" sz="1400" dirty="0" smtClean="0">
                <a:latin typeface="Consolas" charset="0"/>
                <a:ea typeface="Consolas" charset="0"/>
                <a:cs typeface="Consolas" charset="0"/>
              </a:rPr>
              <a:t>{   </a:t>
            </a:r>
          </a:p>
          <a:p>
            <a:pPr marL="0" indent="0">
              <a:buNone/>
            </a:pPr>
            <a:r>
              <a:rPr lang="en-US" sz="1400" dirty="0">
                <a:latin typeface="Consolas" charset="0"/>
                <a:ea typeface="Consolas" charset="0"/>
                <a:cs typeface="Consolas" charset="0"/>
              </a:rPr>
              <a:t>	</a:t>
            </a:r>
            <a:r>
              <a:rPr lang="en-US" sz="1400" dirty="0" smtClean="0">
                <a:latin typeface="Consolas" charset="0"/>
                <a:ea typeface="Consolas" charset="0"/>
                <a:cs typeface="Consolas" charset="0"/>
              </a:rPr>
              <a:t>x = 10;</a:t>
            </a:r>
          </a:p>
          <a:p>
            <a:pPr marL="0" indent="0">
              <a:buNone/>
            </a:pPr>
            <a:r>
              <a:rPr lang="en-US" sz="1400" dirty="0">
                <a:latin typeface="Consolas" charset="0"/>
                <a:ea typeface="Consolas" charset="0"/>
                <a:cs typeface="Consolas" charset="0"/>
              </a:rPr>
              <a:t>	</a:t>
            </a:r>
            <a:r>
              <a:rPr lang="en-US" sz="1400" dirty="0" smtClean="0">
                <a:latin typeface="Consolas" charset="0"/>
                <a:ea typeface="Consolas" charset="0"/>
                <a:cs typeface="Consolas" charset="0"/>
              </a:rPr>
              <a:t>{</a:t>
            </a:r>
          </a:p>
          <a:p>
            <a:pPr marL="0" indent="0">
              <a:buNone/>
            </a:pPr>
            <a:r>
              <a:rPr lang="en-US" sz="1400" dirty="0">
                <a:latin typeface="Consolas" charset="0"/>
                <a:ea typeface="Consolas" charset="0"/>
                <a:cs typeface="Consolas" charset="0"/>
              </a:rPr>
              <a:t>	</a:t>
            </a:r>
            <a:r>
              <a:rPr lang="en-US" sz="1400" dirty="0" smtClean="0">
                <a:latin typeface="Consolas" charset="0"/>
                <a:ea typeface="Consolas" charset="0"/>
                <a:cs typeface="Consolas" charset="0"/>
              </a:rPr>
              <a:t>	</a:t>
            </a:r>
            <a:r>
              <a:rPr lang="en-US" sz="1400" dirty="0" smtClean="0">
                <a:solidFill>
                  <a:schemeClr val="tx2"/>
                </a:solidFill>
                <a:latin typeface="Consolas" charset="0"/>
                <a:ea typeface="Consolas" charset="0"/>
                <a:cs typeface="Consolas" charset="0"/>
              </a:rPr>
              <a:t>char* </a:t>
            </a:r>
            <a:r>
              <a:rPr lang="en-US" sz="1400" dirty="0" smtClean="0">
                <a:solidFill>
                  <a:schemeClr val="accent2"/>
                </a:solidFill>
                <a:latin typeface="Consolas" charset="0"/>
                <a:ea typeface="Consolas" charset="0"/>
                <a:cs typeface="Consolas" charset="0"/>
              </a:rPr>
              <a:t>x</a:t>
            </a:r>
            <a:r>
              <a:rPr lang="en-US" sz="1400" dirty="0" smtClean="0">
                <a:latin typeface="Consolas" charset="0"/>
                <a:ea typeface="Consolas" charset="0"/>
                <a:cs typeface="Consolas" charset="0"/>
              </a:rPr>
              <a:t> = "testing";</a:t>
            </a:r>
          </a:p>
          <a:p>
            <a:pPr marL="0" indent="0">
              <a:buNone/>
            </a:pPr>
            <a:r>
              <a:rPr lang="en-US" sz="1400" dirty="0">
                <a:latin typeface="Consolas" charset="0"/>
                <a:ea typeface="Consolas" charset="0"/>
                <a:cs typeface="Consolas" charset="0"/>
              </a:rPr>
              <a:t>	</a:t>
            </a:r>
            <a:r>
              <a:rPr lang="en-US" sz="1400" dirty="0" smtClean="0">
                <a:latin typeface="Consolas" charset="0"/>
                <a:ea typeface="Consolas" charset="0"/>
                <a:cs typeface="Consolas" charset="0"/>
              </a:rPr>
              <a:t>	</a:t>
            </a:r>
            <a:r>
              <a:rPr lang="en-US" sz="1400" dirty="0" err="1" smtClean="0">
                <a:latin typeface="Consolas" charset="0"/>
                <a:ea typeface="Consolas" charset="0"/>
                <a:cs typeface="Consolas" charset="0"/>
              </a:rPr>
              <a:t>printf</a:t>
            </a:r>
            <a:r>
              <a:rPr lang="en-US" sz="1400" dirty="0" smtClean="0">
                <a:latin typeface="Consolas" charset="0"/>
                <a:ea typeface="Consolas" charset="0"/>
                <a:cs typeface="Consolas" charset="0"/>
              </a:rPr>
              <a:t>("%s\n", x);</a:t>
            </a:r>
          </a:p>
          <a:p>
            <a:pPr marL="0" indent="0">
              <a:buNone/>
            </a:pPr>
            <a:r>
              <a:rPr lang="en-US" sz="1400" dirty="0">
                <a:latin typeface="Consolas" charset="0"/>
                <a:ea typeface="Consolas" charset="0"/>
                <a:cs typeface="Consolas" charset="0"/>
              </a:rPr>
              <a:t>	</a:t>
            </a:r>
            <a:r>
              <a:rPr lang="en-US" sz="1400" dirty="0" smtClean="0">
                <a:latin typeface="Consolas" charset="0"/>
                <a:ea typeface="Consolas" charset="0"/>
                <a:cs typeface="Consolas" charset="0"/>
              </a:rPr>
              <a:t>}</a:t>
            </a:r>
          </a:p>
          <a:p>
            <a:pPr marL="0" indent="0">
              <a:buNone/>
            </a:pPr>
            <a:r>
              <a:rPr lang="en-US" sz="1400" dirty="0">
                <a:latin typeface="Consolas" charset="0"/>
                <a:ea typeface="Consolas" charset="0"/>
                <a:cs typeface="Consolas" charset="0"/>
              </a:rPr>
              <a:t>	</a:t>
            </a:r>
            <a:r>
              <a:rPr lang="en-US" sz="1400" dirty="0" smtClean="0">
                <a:latin typeface="Consolas" charset="0"/>
                <a:ea typeface="Consolas" charset="0"/>
                <a:cs typeface="Consolas" charset="0"/>
              </a:rPr>
              <a:t>foo();</a:t>
            </a:r>
            <a:endParaRPr lang="en-US" sz="1400" dirty="0">
              <a:latin typeface="Consolas" charset="0"/>
              <a:ea typeface="Consolas" charset="0"/>
              <a:cs typeface="Consolas" charset="0"/>
            </a:endParaRPr>
          </a:p>
          <a:p>
            <a:pPr marL="0" indent="0">
              <a:buNone/>
            </a:pPr>
            <a:r>
              <a:rPr lang="en-US" sz="1400" dirty="0" smtClean="0">
                <a:latin typeface="Consolas" charset="0"/>
                <a:ea typeface="Consolas" charset="0"/>
                <a:cs typeface="Consolas" charset="0"/>
              </a:rPr>
              <a:t>}</a:t>
            </a:r>
            <a:endParaRPr lang="en-US" sz="1400" dirty="0">
              <a:latin typeface="Consolas" charset="0"/>
              <a:ea typeface="Consolas" charset="0"/>
              <a:cs typeface="Consolas" charset="0"/>
            </a:endParaRPr>
          </a:p>
        </p:txBody>
      </p:sp>
      <p:sp>
        <p:nvSpPr>
          <p:cNvPr id="4" name="Slide Number Placeholder 3"/>
          <p:cNvSpPr>
            <a:spLocks noGrp="1"/>
          </p:cNvSpPr>
          <p:nvPr>
            <p:ph type="sldNum" sz="quarter" idx="12"/>
          </p:nvPr>
        </p:nvSpPr>
        <p:spPr/>
        <p:txBody>
          <a:bodyPr/>
          <a:lstStyle/>
          <a:p>
            <a:fld id="{FCFB7E3C-6220-8942-988C-3F6E25750AD7}" type="slidenum">
              <a:rPr lang="en-US" smtClean="0"/>
              <a:t>17</a:t>
            </a:fld>
            <a:endParaRPr lang="en-US"/>
          </a:p>
        </p:txBody>
      </p:sp>
      <p:grpSp>
        <p:nvGrpSpPr>
          <p:cNvPr id="9" name="Group 8"/>
          <p:cNvGrpSpPr/>
          <p:nvPr/>
        </p:nvGrpSpPr>
        <p:grpSpPr>
          <a:xfrm>
            <a:off x="7268068" y="331911"/>
            <a:ext cx="1706252" cy="5909348"/>
            <a:chOff x="4006393" y="216817"/>
            <a:chExt cx="1706252" cy="5909348"/>
          </a:xfrm>
        </p:grpSpPr>
        <p:sp>
          <p:nvSpPr>
            <p:cNvPr id="6" name="Right Bracket 5"/>
            <p:cNvSpPr/>
            <p:nvPr/>
          </p:nvSpPr>
          <p:spPr>
            <a:xfrm>
              <a:off x="4006393" y="216817"/>
              <a:ext cx="763571" cy="5909348"/>
            </a:xfrm>
            <a:prstGeom prst="rightBracket">
              <a:avLst/>
            </a:prstGeom>
            <a:ln w="76200">
              <a:solidFill>
                <a:schemeClr val="accent3"/>
              </a:solidFill>
              <a:headEnd type="none"/>
              <a:tailEnd type="none"/>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ln w="0"/>
                <a:effectLst>
                  <a:outerShdw blurRad="38100" dist="19050" dir="2700000" algn="tl" rotWithShape="0">
                    <a:schemeClr val="dk1">
                      <a:alpha val="40000"/>
                    </a:schemeClr>
                  </a:outerShdw>
                </a:effectLst>
              </a:endParaRPr>
            </a:p>
          </p:txBody>
        </p:sp>
        <p:sp>
          <p:nvSpPr>
            <p:cNvPr id="8" name="TextBox 7"/>
            <p:cNvSpPr txBox="1"/>
            <p:nvPr/>
          </p:nvSpPr>
          <p:spPr>
            <a:xfrm>
              <a:off x="4769964" y="2909881"/>
              <a:ext cx="942681" cy="523220"/>
            </a:xfrm>
            <a:prstGeom prst="rect">
              <a:avLst/>
            </a:prstGeom>
            <a:noFill/>
          </p:spPr>
          <p:txBody>
            <a:bodyPr wrap="square" rtlCol="0">
              <a:spAutoFit/>
            </a:bodyPr>
            <a:lstStyle/>
            <a:p>
              <a:r>
                <a:rPr lang="en-US" sz="1400" dirty="0" err="1">
                  <a:solidFill>
                    <a:schemeClr val="tx2"/>
                  </a:solidFill>
                  <a:latin typeface="Consolas" charset="0"/>
                  <a:ea typeface="Consolas" charset="0"/>
                  <a:cs typeface="Consolas" charset="0"/>
                </a:rPr>
                <a:t>int</a:t>
              </a:r>
              <a:r>
                <a:rPr lang="en-US" sz="1400" dirty="0">
                  <a:solidFill>
                    <a:schemeClr val="tx2"/>
                  </a:solidFill>
                  <a:latin typeface="Consolas" charset="0"/>
                  <a:ea typeface="Consolas" charset="0"/>
                  <a:cs typeface="Consolas" charset="0"/>
                </a:rPr>
                <a:t> </a:t>
              </a:r>
              <a:r>
                <a:rPr lang="en-US" sz="1400" dirty="0">
                  <a:solidFill>
                    <a:schemeClr val="accent2"/>
                  </a:solidFill>
                  <a:latin typeface="Consolas" charset="0"/>
                  <a:ea typeface="Consolas" charset="0"/>
                  <a:cs typeface="Consolas" charset="0"/>
                </a:rPr>
                <a:t>x</a:t>
              </a:r>
              <a:r>
                <a:rPr lang="en-US" sz="1400" dirty="0">
                  <a:latin typeface="Consolas" charset="0"/>
                  <a:ea typeface="Consolas" charset="0"/>
                  <a:cs typeface="Consolas" charset="0"/>
                </a:rPr>
                <a:t>;</a:t>
              </a:r>
            </a:p>
            <a:p>
              <a:endParaRPr lang="en-US" sz="1400" dirty="0"/>
            </a:p>
          </p:txBody>
        </p:sp>
      </p:grpSp>
      <p:grpSp>
        <p:nvGrpSpPr>
          <p:cNvPr id="10" name="Group 9"/>
          <p:cNvGrpSpPr/>
          <p:nvPr/>
        </p:nvGrpSpPr>
        <p:grpSpPr>
          <a:xfrm>
            <a:off x="5987595" y="897519"/>
            <a:ext cx="2138312" cy="5343740"/>
            <a:chOff x="4006393" y="216817"/>
            <a:chExt cx="2138312" cy="5909348"/>
          </a:xfrm>
        </p:grpSpPr>
        <p:sp>
          <p:nvSpPr>
            <p:cNvPr id="11" name="Right Bracket 10"/>
            <p:cNvSpPr/>
            <p:nvPr/>
          </p:nvSpPr>
          <p:spPr>
            <a:xfrm>
              <a:off x="4006393" y="216817"/>
              <a:ext cx="763571" cy="5909348"/>
            </a:xfrm>
            <a:prstGeom prst="rightBracket">
              <a:avLst/>
            </a:prstGeom>
            <a:ln w="76200">
              <a:solidFill>
                <a:schemeClr val="accent3"/>
              </a:solidFill>
              <a:headEnd type="none"/>
              <a:tailEnd type="none"/>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ln w="0"/>
                <a:effectLst>
                  <a:outerShdw blurRad="38100" dist="19050" dir="2700000" algn="tl" rotWithShape="0">
                    <a:schemeClr val="dk1">
                      <a:alpha val="40000"/>
                    </a:schemeClr>
                  </a:outerShdw>
                </a:effectLst>
              </a:endParaRPr>
            </a:p>
          </p:txBody>
        </p:sp>
        <p:sp>
          <p:nvSpPr>
            <p:cNvPr id="12" name="TextBox 11"/>
            <p:cNvSpPr txBox="1"/>
            <p:nvPr/>
          </p:nvSpPr>
          <p:spPr>
            <a:xfrm>
              <a:off x="4769964" y="2909881"/>
              <a:ext cx="1374741" cy="719247"/>
            </a:xfrm>
            <a:prstGeom prst="rect">
              <a:avLst/>
            </a:prstGeom>
            <a:noFill/>
          </p:spPr>
          <p:txBody>
            <a:bodyPr wrap="square" rtlCol="0">
              <a:spAutoFit/>
            </a:bodyPr>
            <a:lstStyle/>
            <a:p>
              <a:r>
                <a:rPr lang="en-US" sz="1400" dirty="0">
                  <a:solidFill>
                    <a:schemeClr val="tx2"/>
                  </a:solidFill>
                  <a:latin typeface="Consolas" charset="0"/>
                  <a:ea typeface="Consolas" charset="0"/>
                  <a:cs typeface="Consolas" charset="0"/>
                </a:rPr>
                <a:t>void</a:t>
              </a:r>
              <a:r>
                <a:rPr lang="en-US" sz="1400" dirty="0">
                  <a:latin typeface="Consolas" charset="0"/>
                  <a:ea typeface="Consolas" charset="0"/>
                  <a:cs typeface="Consolas" charset="0"/>
                </a:rPr>
                <a:t> </a:t>
              </a:r>
              <a:r>
                <a:rPr lang="en-US" sz="1400" dirty="0">
                  <a:solidFill>
                    <a:schemeClr val="accent2"/>
                  </a:solidFill>
                  <a:latin typeface="Consolas" charset="0"/>
                  <a:ea typeface="Consolas" charset="0"/>
                  <a:cs typeface="Consolas" charset="0"/>
                </a:rPr>
                <a:t>bar</a:t>
              </a:r>
              <a:r>
                <a:rPr lang="en-US" sz="1400" dirty="0">
                  <a:latin typeface="Consolas" charset="0"/>
                  <a:ea typeface="Consolas" charset="0"/>
                  <a:cs typeface="Consolas" charset="0"/>
                </a:rPr>
                <a:t>();</a:t>
              </a:r>
            </a:p>
            <a:p>
              <a:endParaRPr lang="en-US" sz="1400" dirty="0"/>
            </a:p>
          </p:txBody>
        </p:sp>
      </p:grpSp>
      <p:grpSp>
        <p:nvGrpSpPr>
          <p:cNvPr id="13" name="Group 12"/>
          <p:cNvGrpSpPr/>
          <p:nvPr/>
        </p:nvGrpSpPr>
        <p:grpSpPr>
          <a:xfrm>
            <a:off x="4556303" y="1095480"/>
            <a:ext cx="2138312" cy="5138323"/>
            <a:chOff x="5206736" y="118804"/>
            <a:chExt cx="2138312" cy="5909348"/>
          </a:xfrm>
        </p:grpSpPr>
        <p:sp>
          <p:nvSpPr>
            <p:cNvPr id="14" name="Right Bracket 13"/>
            <p:cNvSpPr/>
            <p:nvPr/>
          </p:nvSpPr>
          <p:spPr>
            <a:xfrm>
              <a:off x="5206736" y="118804"/>
              <a:ext cx="763571" cy="5909348"/>
            </a:xfrm>
            <a:prstGeom prst="rightBracket">
              <a:avLst/>
            </a:prstGeom>
            <a:ln w="76200">
              <a:solidFill>
                <a:schemeClr val="accent3"/>
              </a:solidFill>
              <a:headEnd type="none"/>
              <a:tailEnd type="none"/>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ln w="0"/>
                <a:effectLst>
                  <a:outerShdw blurRad="38100" dist="19050" dir="2700000" algn="tl" rotWithShape="0">
                    <a:schemeClr val="dk1">
                      <a:alpha val="40000"/>
                    </a:schemeClr>
                  </a:outerShdw>
                </a:effectLst>
              </a:endParaRPr>
            </a:p>
          </p:txBody>
        </p:sp>
        <p:sp>
          <p:nvSpPr>
            <p:cNvPr id="15" name="TextBox 14"/>
            <p:cNvSpPr txBox="1"/>
            <p:nvPr/>
          </p:nvSpPr>
          <p:spPr>
            <a:xfrm>
              <a:off x="5970307" y="2852691"/>
              <a:ext cx="1374741" cy="578600"/>
            </a:xfrm>
            <a:prstGeom prst="rect">
              <a:avLst/>
            </a:prstGeom>
            <a:noFill/>
          </p:spPr>
          <p:txBody>
            <a:bodyPr wrap="square" rtlCol="0">
              <a:spAutoFit/>
            </a:bodyPr>
            <a:lstStyle/>
            <a:p>
              <a:r>
                <a:rPr lang="en-US" sz="1400" dirty="0">
                  <a:solidFill>
                    <a:schemeClr val="tx2"/>
                  </a:solidFill>
                  <a:latin typeface="Consolas" charset="0"/>
                  <a:ea typeface="Consolas" charset="0"/>
                  <a:cs typeface="Consolas" charset="0"/>
                </a:rPr>
                <a:t>void</a:t>
              </a:r>
              <a:r>
                <a:rPr lang="en-US" sz="1400" dirty="0">
                  <a:latin typeface="Consolas" charset="0"/>
                  <a:ea typeface="Consolas" charset="0"/>
                  <a:cs typeface="Consolas" charset="0"/>
                </a:rPr>
                <a:t> </a:t>
              </a:r>
              <a:r>
                <a:rPr lang="en-US" sz="1400" dirty="0" smtClean="0">
                  <a:solidFill>
                    <a:schemeClr val="accent2"/>
                  </a:solidFill>
                  <a:latin typeface="Consolas" charset="0"/>
                  <a:ea typeface="Consolas" charset="0"/>
                  <a:cs typeface="Consolas" charset="0"/>
                </a:rPr>
                <a:t>foo</a:t>
              </a:r>
              <a:r>
                <a:rPr lang="en-US" sz="1400" dirty="0" smtClean="0">
                  <a:latin typeface="Consolas" charset="0"/>
                  <a:ea typeface="Consolas" charset="0"/>
                  <a:cs typeface="Consolas" charset="0"/>
                </a:rPr>
                <a:t>()</a:t>
              </a:r>
              <a:endParaRPr lang="en-US" sz="1400" dirty="0">
                <a:latin typeface="Consolas" charset="0"/>
                <a:ea typeface="Consolas" charset="0"/>
                <a:cs typeface="Consolas" charset="0"/>
              </a:endParaRPr>
            </a:p>
            <a:p>
              <a:endParaRPr lang="en-US" sz="1400" dirty="0"/>
            </a:p>
          </p:txBody>
        </p:sp>
      </p:grpSp>
      <p:grpSp>
        <p:nvGrpSpPr>
          <p:cNvPr id="16" name="Group 15"/>
          <p:cNvGrpSpPr/>
          <p:nvPr/>
        </p:nvGrpSpPr>
        <p:grpSpPr>
          <a:xfrm>
            <a:off x="2937249" y="1218030"/>
            <a:ext cx="2138312" cy="921856"/>
            <a:chOff x="5206736" y="118804"/>
            <a:chExt cx="2138312" cy="5909348"/>
          </a:xfrm>
        </p:grpSpPr>
        <p:sp>
          <p:nvSpPr>
            <p:cNvPr id="17" name="Right Bracket 16"/>
            <p:cNvSpPr/>
            <p:nvPr/>
          </p:nvSpPr>
          <p:spPr>
            <a:xfrm>
              <a:off x="5206736" y="118804"/>
              <a:ext cx="763571" cy="5909348"/>
            </a:xfrm>
            <a:prstGeom prst="rightBracket">
              <a:avLst/>
            </a:prstGeom>
            <a:ln w="76200">
              <a:solidFill>
                <a:schemeClr val="accent3"/>
              </a:solidFill>
              <a:headEnd type="none"/>
              <a:tailEnd type="none"/>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ln w="0"/>
                <a:effectLst>
                  <a:outerShdw blurRad="38100" dist="19050" dir="2700000" algn="tl" rotWithShape="0">
                    <a:schemeClr val="dk1">
                      <a:alpha val="40000"/>
                    </a:schemeClr>
                  </a:outerShdw>
                </a:effectLst>
              </a:endParaRPr>
            </a:p>
          </p:txBody>
        </p:sp>
        <p:sp>
          <p:nvSpPr>
            <p:cNvPr id="18" name="TextBox 17"/>
            <p:cNvSpPr txBox="1"/>
            <p:nvPr/>
          </p:nvSpPr>
          <p:spPr>
            <a:xfrm>
              <a:off x="5970307" y="1927879"/>
              <a:ext cx="1374741" cy="601732"/>
            </a:xfrm>
            <a:prstGeom prst="rect">
              <a:avLst/>
            </a:prstGeom>
            <a:noFill/>
          </p:spPr>
          <p:txBody>
            <a:bodyPr wrap="square" rtlCol="0">
              <a:spAutoFit/>
            </a:bodyPr>
            <a:lstStyle/>
            <a:p>
              <a:r>
                <a:rPr lang="en-US" sz="1400" dirty="0" smtClean="0">
                  <a:solidFill>
                    <a:schemeClr val="tx2"/>
                  </a:solidFill>
                  <a:latin typeface="Consolas" charset="0"/>
                  <a:ea typeface="Consolas" charset="0"/>
                  <a:cs typeface="Consolas" charset="0"/>
                </a:rPr>
                <a:t>char </a:t>
              </a:r>
              <a:r>
                <a:rPr lang="en-US" sz="1400" dirty="0" smtClean="0">
                  <a:solidFill>
                    <a:schemeClr val="accent2"/>
                  </a:solidFill>
                  <a:latin typeface="Consolas" charset="0"/>
                  <a:ea typeface="Consolas" charset="0"/>
                  <a:cs typeface="Consolas" charset="0"/>
                </a:rPr>
                <a:t>c</a:t>
              </a:r>
              <a:endParaRPr lang="en-US" sz="1400" dirty="0">
                <a:latin typeface="Consolas" charset="0"/>
                <a:ea typeface="Consolas" charset="0"/>
                <a:cs typeface="Consolas" charset="0"/>
              </a:endParaRPr>
            </a:p>
            <a:p>
              <a:endParaRPr lang="en-US" sz="1400" dirty="0"/>
            </a:p>
          </p:txBody>
        </p:sp>
      </p:grpSp>
      <p:sp>
        <p:nvSpPr>
          <p:cNvPr id="25" name="Rectangle 24"/>
          <p:cNvSpPr/>
          <p:nvPr/>
        </p:nvSpPr>
        <p:spPr>
          <a:xfrm>
            <a:off x="984724" y="1500245"/>
            <a:ext cx="523565" cy="269707"/>
          </a:xfrm>
          <a:prstGeom prst="rect">
            <a:avLst/>
          </a:prstGeom>
          <a:no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cxnSp>
        <p:nvCxnSpPr>
          <p:cNvPr id="27" name="Straight Arrow Connector 26"/>
          <p:cNvCxnSpPr>
            <a:stCxn id="25" idx="3"/>
          </p:cNvCxnSpPr>
          <p:nvPr/>
        </p:nvCxnSpPr>
        <p:spPr>
          <a:xfrm>
            <a:off x="1508289" y="1635099"/>
            <a:ext cx="5251706" cy="1850804"/>
          </a:xfrm>
          <a:prstGeom prst="straightConnector1">
            <a:avLst/>
          </a:prstGeom>
          <a:ln w="76200">
            <a:headEnd type="none"/>
            <a:tailEnd type="triangle" w="med" len="sm"/>
          </a:ln>
          <a:effectLst/>
        </p:spPr>
        <p:style>
          <a:lnRef idx="2">
            <a:schemeClr val="accent1"/>
          </a:lnRef>
          <a:fillRef idx="0">
            <a:schemeClr val="accent1"/>
          </a:fillRef>
          <a:effectRef idx="1">
            <a:schemeClr val="accent1"/>
          </a:effectRef>
          <a:fontRef idx="minor">
            <a:schemeClr val="tx1"/>
          </a:fontRef>
        </p:style>
      </p:cxnSp>
      <p:sp>
        <p:nvSpPr>
          <p:cNvPr id="28" name="Rectangle 27"/>
          <p:cNvSpPr/>
          <p:nvPr/>
        </p:nvSpPr>
        <p:spPr>
          <a:xfrm>
            <a:off x="2714920" y="1769952"/>
            <a:ext cx="222329" cy="269707"/>
          </a:xfrm>
          <a:prstGeom prst="rect">
            <a:avLst/>
          </a:prstGeom>
          <a:no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cxnSp>
        <p:nvCxnSpPr>
          <p:cNvPr id="29" name="Straight Arrow Connector 28"/>
          <p:cNvCxnSpPr>
            <a:stCxn id="28" idx="3"/>
            <a:endCxn id="8" idx="1"/>
          </p:cNvCxnSpPr>
          <p:nvPr/>
        </p:nvCxnSpPr>
        <p:spPr>
          <a:xfrm>
            <a:off x="2937249" y="1904806"/>
            <a:ext cx="5094390" cy="1381779"/>
          </a:xfrm>
          <a:prstGeom prst="straightConnector1">
            <a:avLst/>
          </a:prstGeom>
          <a:ln w="76200">
            <a:headEnd type="none"/>
            <a:tailEnd type="triangle" w="med" len="sm"/>
          </a:ln>
          <a:effectLst/>
        </p:spPr>
        <p:style>
          <a:lnRef idx="2">
            <a:schemeClr val="accent1"/>
          </a:lnRef>
          <a:fillRef idx="0">
            <a:schemeClr val="accent1"/>
          </a:fillRef>
          <a:effectRef idx="1">
            <a:schemeClr val="accent1"/>
          </a:effectRef>
          <a:fontRef idx="minor">
            <a:schemeClr val="tx1"/>
          </a:fontRef>
        </p:style>
      </p:cxnSp>
      <p:sp>
        <p:nvSpPr>
          <p:cNvPr id="34" name="Rectangle 33"/>
          <p:cNvSpPr/>
          <p:nvPr/>
        </p:nvSpPr>
        <p:spPr>
          <a:xfrm>
            <a:off x="3031497" y="1763803"/>
            <a:ext cx="222329" cy="269707"/>
          </a:xfrm>
          <a:prstGeom prst="rect">
            <a:avLst/>
          </a:prstGeom>
          <a:no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cxnSp>
        <p:nvCxnSpPr>
          <p:cNvPr id="35" name="Straight Arrow Connector 34"/>
          <p:cNvCxnSpPr>
            <a:stCxn id="34" idx="3"/>
            <a:endCxn id="17" idx="2"/>
          </p:cNvCxnSpPr>
          <p:nvPr/>
        </p:nvCxnSpPr>
        <p:spPr>
          <a:xfrm flipV="1">
            <a:off x="3253826" y="1678958"/>
            <a:ext cx="446994" cy="219699"/>
          </a:xfrm>
          <a:prstGeom prst="straightConnector1">
            <a:avLst/>
          </a:prstGeom>
          <a:ln w="76200">
            <a:headEnd type="none"/>
            <a:tailEnd type="triangle" w="med" len="sm"/>
          </a:ln>
          <a:effectLst/>
        </p:spPr>
        <p:style>
          <a:lnRef idx="2">
            <a:schemeClr val="accent1"/>
          </a:lnRef>
          <a:fillRef idx="0">
            <a:schemeClr val="accent1"/>
          </a:fillRef>
          <a:effectRef idx="1">
            <a:schemeClr val="accent1"/>
          </a:effectRef>
          <a:fontRef idx="minor">
            <a:schemeClr val="tx1"/>
          </a:fontRef>
        </p:style>
      </p:cxnSp>
      <p:sp>
        <p:nvSpPr>
          <p:cNvPr id="38" name="Rectangle 37"/>
          <p:cNvSpPr/>
          <p:nvPr/>
        </p:nvSpPr>
        <p:spPr>
          <a:xfrm>
            <a:off x="984724" y="1763803"/>
            <a:ext cx="636686" cy="269707"/>
          </a:xfrm>
          <a:prstGeom prst="rect">
            <a:avLst/>
          </a:prstGeom>
          <a:no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cxnSp>
        <p:nvCxnSpPr>
          <p:cNvPr id="39" name="Straight Arrow Connector 38"/>
          <p:cNvCxnSpPr/>
          <p:nvPr/>
        </p:nvCxnSpPr>
        <p:spPr>
          <a:xfrm flipV="1">
            <a:off x="1621410" y="471340"/>
            <a:ext cx="222329" cy="1427318"/>
          </a:xfrm>
          <a:prstGeom prst="straightConnector1">
            <a:avLst/>
          </a:prstGeom>
          <a:ln w="76200">
            <a:headEnd type="none"/>
            <a:tailEnd type="triangle" w="med" len="sm"/>
          </a:ln>
          <a:effectLst/>
        </p:spPr>
        <p:style>
          <a:lnRef idx="2">
            <a:schemeClr val="accent1"/>
          </a:lnRef>
          <a:fillRef idx="0">
            <a:schemeClr val="accent1"/>
          </a:fillRef>
          <a:effectRef idx="1">
            <a:schemeClr val="accent1"/>
          </a:effectRef>
          <a:fontRef idx="minor">
            <a:schemeClr val="tx1"/>
          </a:fontRef>
        </p:style>
      </p:cxnSp>
      <p:sp>
        <p:nvSpPr>
          <p:cNvPr id="41" name="Rectangle 40"/>
          <p:cNvSpPr/>
          <p:nvPr/>
        </p:nvSpPr>
        <p:spPr>
          <a:xfrm>
            <a:off x="890959" y="4547695"/>
            <a:ext cx="326971" cy="269707"/>
          </a:xfrm>
          <a:prstGeom prst="rect">
            <a:avLst/>
          </a:prstGeom>
          <a:no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cxnSp>
        <p:nvCxnSpPr>
          <p:cNvPr id="42" name="Straight Arrow Connector 41"/>
          <p:cNvCxnSpPr>
            <a:stCxn id="41" idx="3"/>
            <a:endCxn id="8" idx="1"/>
          </p:cNvCxnSpPr>
          <p:nvPr/>
        </p:nvCxnSpPr>
        <p:spPr>
          <a:xfrm flipV="1">
            <a:off x="1217930" y="3286585"/>
            <a:ext cx="6813709" cy="1395964"/>
          </a:xfrm>
          <a:prstGeom prst="straightConnector1">
            <a:avLst/>
          </a:prstGeom>
          <a:ln w="76200">
            <a:headEnd type="none"/>
            <a:tailEnd type="triangle" w="med" len="sm"/>
          </a:ln>
          <a:effectLst/>
        </p:spPr>
        <p:style>
          <a:lnRef idx="2">
            <a:schemeClr val="accent1"/>
          </a:lnRef>
          <a:fillRef idx="0">
            <a:schemeClr val="accent1"/>
          </a:fillRef>
          <a:effectRef idx="1">
            <a:schemeClr val="accent1"/>
          </a:effectRef>
          <a:fontRef idx="minor">
            <a:schemeClr val="tx1"/>
          </a:fontRef>
        </p:style>
      </p:cxnSp>
      <p:sp>
        <p:nvSpPr>
          <p:cNvPr id="45" name="Rectangle 44"/>
          <p:cNvSpPr/>
          <p:nvPr/>
        </p:nvSpPr>
        <p:spPr>
          <a:xfrm>
            <a:off x="2883852" y="5318882"/>
            <a:ext cx="203442" cy="269707"/>
          </a:xfrm>
          <a:prstGeom prst="rect">
            <a:avLst/>
          </a:prstGeom>
          <a:no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cxnSp>
        <p:nvCxnSpPr>
          <p:cNvPr id="46" name="Straight Arrow Connector 45"/>
          <p:cNvCxnSpPr>
            <a:stCxn id="45" idx="3"/>
            <a:endCxn id="51" idx="1"/>
          </p:cNvCxnSpPr>
          <p:nvPr/>
        </p:nvCxnSpPr>
        <p:spPr>
          <a:xfrm flipV="1">
            <a:off x="3087294" y="5380387"/>
            <a:ext cx="857839" cy="73349"/>
          </a:xfrm>
          <a:prstGeom prst="straightConnector1">
            <a:avLst/>
          </a:prstGeom>
          <a:ln w="76200">
            <a:headEnd type="none"/>
            <a:tailEnd type="triangle" w="med" len="sm"/>
          </a:ln>
          <a:effectLst/>
        </p:spPr>
        <p:style>
          <a:lnRef idx="2">
            <a:schemeClr val="accent1"/>
          </a:lnRef>
          <a:fillRef idx="0">
            <a:schemeClr val="accent1"/>
          </a:fillRef>
          <a:effectRef idx="1">
            <a:schemeClr val="accent1"/>
          </a:effectRef>
          <a:fontRef idx="minor">
            <a:schemeClr val="tx1"/>
          </a:fontRef>
        </p:style>
      </p:cxnSp>
      <p:sp>
        <p:nvSpPr>
          <p:cNvPr id="37" name="Rectangle 36"/>
          <p:cNvSpPr/>
          <p:nvPr/>
        </p:nvSpPr>
        <p:spPr>
          <a:xfrm>
            <a:off x="2423882" y="2531729"/>
            <a:ext cx="203442" cy="269707"/>
          </a:xfrm>
          <a:prstGeom prst="rect">
            <a:avLst/>
          </a:prstGeom>
          <a:no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cxnSp>
        <p:nvCxnSpPr>
          <p:cNvPr id="40" name="Straight Arrow Connector 39"/>
          <p:cNvCxnSpPr>
            <a:stCxn id="37" idx="3"/>
            <a:endCxn id="6" idx="2"/>
          </p:cNvCxnSpPr>
          <p:nvPr/>
        </p:nvCxnSpPr>
        <p:spPr>
          <a:xfrm>
            <a:off x="2627324" y="2666583"/>
            <a:ext cx="5404315" cy="620002"/>
          </a:xfrm>
          <a:prstGeom prst="straightConnector1">
            <a:avLst/>
          </a:prstGeom>
          <a:ln w="76200">
            <a:headEnd type="none"/>
            <a:tailEnd type="triangle" w="med" len="sm"/>
          </a:ln>
          <a:effectLst/>
        </p:spPr>
        <p:style>
          <a:lnRef idx="2">
            <a:schemeClr val="accent1"/>
          </a:lnRef>
          <a:fillRef idx="0">
            <a:schemeClr val="accent1"/>
          </a:fillRef>
          <a:effectRef idx="1">
            <a:schemeClr val="accent1"/>
          </a:effectRef>
          <a:fontRef idx="minor">
            <a:schemeClr val="tx1"/>
          </a:fontRef>
        </p:style>
      </p:cxnSp>
      <p:cxnSp>
        <p:nvCxnSpPr>
          <p:cNvPr id="36" name="Straight Arrow Connector 35"/>
          <p:cNvCxnSpPr>
            <a:stCxn id="41" idx="3"/>
            <a:endCxn id="48" idx="1"/>
          </p:cNvCxnSpPr>
          <p:nvPr/>
        </p:nvCxnSpPr>
        <p:spPr>
          <a:xfrm flipV="1">
            <a:off x="1217930" y="3768263"/>
            <a:ext cx="2482890" cy="914286"/>
          </a:xfrm>
          <a:prstGeom prst="straightConnector1">
            <a:avLst/>
          </a:prstGeom>
          <a:ln w="76200">
            <a:headEnd type="none"/>
            <a:tailEnd type="triangle" w="med" len="sm"/>
          </a:ln>
          <a:effectLst/>
        </p:spPr>
        <p:style>
          <a:lnRef idx="2">
            <a:schemeClr val="accent1"/>
          </a:lnRef>
          <a:fillRef idx="0">
            <a:schemeClr val="accent1"/>
          </a:fillRef>
          <a:effectRef idx="1">
            <a:schemeClr val="accent1"/>
          </a:effectRef>
          <a:fontRef idx="minor">
            <a:schemeClr val="tx1"/>
          </a:fontRef>
        </p:style>
      </p:cxnSp>
      <p:cxnSp>
        <p:nvCxnSpPr>
          <p:cNvPr id="43" name="Straight Arrow Connector 42"/>
          <p:cNvCxnSpPr>
            <a:stCxn id="41" idx="3"/>
            <a:endCxn id="51" idx="1"/>
          </p:cNvCxnSpPr>
          <p:nvPr/>
        </p:nvCxnSpPr>
        <p:spPr>
          <a:xfrm>
            <a:off x="1217930" y="4682549"/>
            <a:ext cx="2727203" cy="697838"/>
          </a:xfrm>
          <a:prstGeom prst="straightConnector1">
            <a:avLst/>
          </a:prstGeom>
          <a:ln w="76200">
            <a:headEnd type="none"/>
            <a:tailEnd type="triangle" w="med" len="sm"/>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0808010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xit" presetSubtype="0" fill="hold" nodeType="clickEffect">
                                  <p:stCondLst>
                                    <p:cond delay="0"/>
                                  </p:stCondLst>
                                  <p:childTnLst>
                                    <p:set>
                                      <p:cBhvr>
                                        <p:cTn id="14" dur="1" fill="hold">
                                          <p:stCondLst>
                                            <p:cond delay="0"/>
                                          </p:stCondLst>
                                        </p:cTn>
                                        <p:tgtEl>
                                          <p:spTgt spid="27"/>
                                        </p:tgtEl>
                                        <p:attrNameLst>
                                          <p:attrName>style.visibility</p:attrName>
                                        </p:attrNameLst>
                                      </p:cBhvr>
                                      <p:to>
                                        <p:strVal val="hidden"/>
                                      </p:to>
                                    </p:set>
                                  </p:childTnLst>
                                </p:cTn>
                              </p:par>
                              <p:par>
                                <p:cTn id="15" presetID="1" presetClass="exit" presetSubtype="0" fill="hold" grpId="1" nodeType="withEffect">
                                  <p:stCondLst>
                                    <p:cond delay="0"/>
                                  </p:stCondLst>
                                  <p:childTnLst>
                                    <p:set>
                                      <p:cBhvr>
                                        <p:cTn id="16" dur="1" fill="hold">
                                          <p:stCondLst>
                                            <p:cond delay="0"/>
                                          </p:stCondLst>
                                        </p:cTn>
                                        <p:tgtEl>
                                          <p:spTgt spid="25"/>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9"/>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xit" presetSubtype="0" fill="hold" grpId="1" nodeType="clickEffect">
                                  <p:stCondLst>
                                    <p:cond delay="0"/>
                                  </p:stCondLst>
                                  <p:childTnLst>
                                    <p:set>
                                      <p:cBhvr>
                                        <p:cTn id="28" dur="1" fill="hold">
                                          <p:stCondLst>
                                            <p:cond delay="0"/>
                                          </p:stCondLst>
                                        </p:cTn>
                                        <p:tgtEl>
                                          <p:spTgt spid="28"/>
                                        </p:tgtEl>
                                        <p:attrNameLst>
                                          <p:attrName>style.visibility</p:attrName>
                                        </p:attrNameLst>
                                      </p:cBhvr>
                                      <p:to>
                                        <p:strVal val="hidden"/>
                                      </p:to>
                                    </p:set>
                                  </p:childTnLst>
                                </p:cTn>
                              </p:par>
                              <p:par>
                                <p:cTn id="29" presetID="1" presetClass="exit" presetSubtype="0" fill="hold" nodeType="withEffect">
                                  <p:stCondLst>
                                    <p:cond delay="0"/>
                                  </p:stCondLst>
                                  <p:childTnLst>
                                    <p:set>
                                      <p:cBhvr>
                                        <p:cTn id="30" dur="1" fill="hold">
                                          <p:stCondLst>
                                            <p:cond delay="0"/>
                                          </p:stCondLst>
                                        </p:cTn>
                                        <p:tgtEl>
                                          <p:spTgt spid="29"/>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5"/>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xit" presetSubtype="0" fill="hold" nodeType="clickEffect">
                                  <p:stCondLst>
                                    <p:cond delay="0"/>
                                  </p:stCondLst>
                                  <p:childTnLst>
                                    <p:set>
                                      <p:cBhvr>
                                        <p:cTn id="42" dur="1" fill="hold">
                                          <p:stCondLst>
                                            <p:cond delay="0"/>
                                          </p:stCondLst>
                                        </p:cTn>
                                        <p:tgtEl>
                                          <p:spTgt spid="35"/>
                                        </p:tgtEl>
                                        <p:attrNameLst>
                                          <p:attrName>style.visibility</p:attrName>
                                        </p:attrNameLst>
                                      </p:cBhvr>
                                      <p:to>
                                        <p:strVal val="hidden"/>
                                      </p:to>
                                    </p:set>
                                  </p:childTnLst>
                                </p:cTn>
                              </p:par>
                              <p:par>
                                <p:cTn id="43" presetID="1" presetClass="exit" presetSubtype="0" fill="hold" grpId="1" nodeType="withEffect">
                                  <p:stCondLst>
                                    <p:cond delay="0"/>
                                  </p:stCondLst>
                                  <p:childTnLst>
                                    <p:set>
                                      <p:cBhvr>
                                        <p:cTn id="44" dur="1" fill="hold">
                                          <p:stCondLst>
                                            <p:cond delay="0"/>
                                          </p:stCondLst>
                                        </p:cTn>
                                        <p:tgtEl>
                                          <p:spTgt spid="34"/>
                                        </p:tgtEl>
                                        <p:attrNameLst>
                                          <p:attrName>style.visibility</p:attrName>
                                        </p:attrNameLst>
                                      </p:cBhvr>
                                      <p:to>
                                        <p:strVal val="hidden"/>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38"/>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39"/>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xit" presetSubtype="0" fill="hold" grpId="1" nodeType="clickEffect">
                                  <p:stCondLst>
                                    <p:cond delay="0"/>
                                  </p:stCondLst>
                                  <p:childTnLst>
                                    <p:set>
                                      <p:cBhvr>
                                        <p:cTn id="56" dur="1" fill="hold">
                                          <p:stCondLst>
                                            <p:cond delay="0"/>
                                          </p:stCondLst>
                                        </p:cTn>
                                        <p:tgtEl>
                                          <p:spTgt spid="38"/>
                                        </p:tgtEl>
                                        <p:attrNameLst>
                                          <p:attrName>style.visibility</p:attrName>
                                        </p:attrNameLst>
                                      </p:cBhvr>
                                      <p:to>
                                        <p:strVal val="hidden"/>
                                      </p:to>
                                    </p:set>
                                  </p:childTnLst>
                                </p:cTn>
                              </p:par>
                              <p:par>
                                <p:cTn id="57" presetID="1" presetClass="exit" presetSubtype="0" fill="hold" nodeType="withEffect">
                                  <p:stCondLst>
                                    <p:cond delay="0"/>
                                  </p:stCondLst>
                                  <p:childTnLst>
                                    <p:set>
                                      <p:cBhvr>
                                        <p:cTn id="58" dur="1" fill="hold">
                                          <p:stCondLst>
                                            <p:cond delay="0"/>
                                          </p:stCondLst>
                                        </p:cTn>
                                        <p:tgtEl>
                                          <p:spTgt spid="39"/>
                                        </p:tgtEl>
                                        <p:attrNameLst>
                                          <p:attrName>style.visibility</p:attrName>
                                        </p:attrNameLst>
                                      </p:cBhvr>
                                      <p:to>
                                        <p:strVal val="hidden"/>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37"/>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40"/>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xit" presetSubtype="0" fill="hold" grpId="1" nodeType="clickEffect">
                                  <p:stCondLst>
                                    <p:cond delay="0"/>
                                  </p:stCondLst>
                                  <p:childTnLst>
                                    <p:set>
                                      <p:cBhvr>
                                        <p:cTn id="70" dur="1" fill="hold">
                                          <p:stCondLst>
                                            <p:cond delay="0"/>
                                          </p:stCondLst>
                                        </p:cTn>
                                        <p:tgtEl>
                                          <p:spTgt spid="37"/>
                                        </p:tgtEl>
                                        <p:attrNameLst>
                                          <p:attrName>style.visibility</p:attrName>
                                        </p:attrNameLst>
                                      </p:cBhvr>
                                      <p:to>
                                        <p:strVal val="hidden"/>
                                      </p:to>
                                    </p:set>
                                  </p:childTnLst>
                                </p:cTn>
                              </p:par>
                              <p:par>
                                <p:cTn id="71" presetID="1" presetClass="exit" presetSubtype="0" fill="hold" nodeType="withEffect">
                                  <p:stCondLst>
                                    <p:cond delay="0"/>
                                  </p:stCondLst>
                                  <p:childTnLst>
                                    <p:set>
                                      <p:cBhvr>
                                        <p:cTn id="72" dur="1" fill="hold">
                                          <p:stCondLst>
                                            <p:cond delay="0"/>
                                          </p:stCondLst>
                                        </p:cTn>
                                        <p:tgtEl>
                                          <p:spTgt spid="40"/>
                                        </p:tgtEl>
                                        <p:attrNameLst>
                                          <p:attrName>style.visibility</p:attrName>
                                        </p:attrNameLst>
                                      </p:cBhvr>
                                      <p:to>
                                        <p:strVal val="hidden"/>
                                      </p:to>
                                    </p:set>
                                  </p:childTnLst>
                                </p:cTn>
                              </p:par>
                            </p:childTnLst>
                          </p:cTn>
                        </p:par>
                      </p:childTnLst>
                    </p:cTn>
                  </p:par>
                  <p:par>
                    <p:cTn id="73" fill="hold">
                      <p:stCondLst>
                        <p:cond delay="indefinite"/>
                      </p:stCondLst>
                      <p:childTnLst>
                        <p:par>
                          <p:cTn id="74" fill="hold">
                            <p:stCondLst>
                              <p:cond delay="0"/>
                            </p:stCondLst>
                            <p:childTnLst>
                              <p:par>
                                <p:cTn id="75" presetID="1" presetClass="entr" presetSubtype="0" fill="hold" grpId="0" nodeType="clickEffect">
                                  <p:stCondLst>
                                    <p:cond delay="0"/>
                                  </p:stCondLst>
                                  <p:childTnLst>
                                    <p:set>
                                      <p:cBhvr>
                                        <p:cTn id="76" dur="1" fill="hold">
                                          <p:stCondLst>
                                            <p:cond delay="0"/>
                                          </p:stCondLst>
                                        </p:cTn>
                                        <p:tgtEl>
                                          <p:spTgt spid="41"/>
                                        </p:tgtEl>
                                        <p:attrNameLst>
                                          <p:attrName>style.visibility</p:attrName>
                                        </p:attrNameLst>
                                      </p:cBhvr>
                                      <p:to>
                                        <p:strVal val="visible"/>
                                      </p:to>
                                    </p:set>
                                  </p:childTnLst>
                                </p:cTn>
                              </p:par>
                            </p:childTnLst>
                          </p:cTn>
                        </p:par>
                      </p:childTnLst>
                    </p:cTn>
                  </p:par>
                  <p:par>
                    <p:cTn id="77" fill="hold">
                      <p:stCondLst>
                        <p:cond delay="indefinite"/>
                      </p:stCondLst>
                      <p:childTnLst>
                        <p:par>
                          <p:cTn id="78" fill="hold">
                            <p:stCondLst>
                              <p:cond delay="0"/>
                            </p:stCondLst>
                            <p:childTnLst>
                              <p:par>
                                <p:cTn id="79" presetID="1" presetClass="entr" presetSubtype="0" fill="hold" nodeType="clickEffect">
                                  <p:stCondLst>
                                    <p:cond delay="0"/>
                                  </p:stCondLst>
                                  <p:childTnLst>
                                    <p:set>
                                      <p:cBhvr>
                                        <p:cTn id="80" dur="1" fill="hold">
                                          <p:stCondLst>
                                            <p:cond delay="0"/>
                                          </p:stCondLst>
                                        </p:cTn>
                                        <p:tgtEl>
                                          <p:spTgt spid="36"/>
                                        </p:tgtEl>
                                        <p:attrNameLst>
                                          <p:attrName>style.visibility</p:attrName>
                                        </p:attrNameLst>
                                      </p:cBhvr>
                                      <p:to>
                                        <p:strVal val="visible"/>
                                      </p:to>
                                    </p:set>
                                  </p:childTnLst>
                                </p:cTn>
                              </p:par>
                            </p:childTnLst>
                          </p:cTn>
                        </p:par>
                      </p:childTnLst>
                    </p:cTn>
                  </p:par>
                  <p:par>
                    <p:cTn id="81" fill="hold">
                      <p:stCondLst>
                        <p:cond delay="indefinite"/>
                      </p:stCondLst>
                      <p:childTnLst>
                        <p:par>
                          <p:cTn id="82" fill="hold">
                            <p:stCondLst>
                              <p:cond delay="0"/>
                            </p:stCondLst>
                            <p:childTnLst>
                              <p:par>
                                <p:cTn id="83" presetID="1" presetClass="exit" presetSubtype="0" fill="hold" nodeType="clickEffect">
                                  <p:stCondLst>
                                    <p:cond delay="0"/>
                                  </p:stCondLst>
                                  <p:childTnLst>
                                    <p:set>
                                      <p:cBhvr>
                                        <p:cTn id="84" dur="1" fill="hold">
                                          <p:stCondLst>
                                            <p:cond delay="0"/>
                                          </p:stCondLst>
                                        </p:cTn>
                                        <p:tgtEl>
                                          <p:spTgt spid="36"/>
                                        </p:tgtEl>
                                        <p:attrNameLst>
                                          <p:attrName>style.visibility</p:attrName>
                                        </p:attrNameLst>
                                      </p:cBhvr>
                                      <p:to>
                                        <p:strVal val="hidden"/>
                                      </p:to>
                                    </p:set>
                                  </p:childTnLst>
                                </p:cTn>
                              </p:par>
                            </p:childTnLst>
                          </p:cTn>
                        </p:par>
                      </p:childTnLst>
                    </p:cTn>
                  </p:par>
                  <p:par>
                    <p:cTn id="85" fill="hold">
                      <p:stCondLst>
                        <p:cond delay="indefinite"/>
                      </p:stCondLst>
                      <p:childTnLst>
                        <p:par>
                          <p:cTn id="86" fill="hold">
                            <p:stCondLst>
                              <p:cond delay="0"/>
                            </p:stCondLst>
                            <p:childTnLst>
                              <p:par>
                                <p:cTn id="87" presetID="1" presetClass="entr" presetSubtype="0" fill="hold" nodeType="clickEffect">
                                  <p:stCondLst>
                                    <p:cond delay="0"/>
                                  </p:stCondLst>
                                  <p:childTnLst>
                                    <p:set>
                                      <p:cBhvr>
                                        <p:cTn id="88" dur="1" fill="hold">
                                          <p:stCondLst>
                                            <p:cond delay="0"/>
                                          </p:stCondLst>
                                        </p:cTn>
                                        <p:tgtEl>
                                          <p:spTgt spid="43"/>
                                        </p:tgtEl>
                                        <p:attrNameLst>
                                          <p:attrName>style.visibility</p:attrName>
                                        </p:attrNameLst>
                                      </p:cBhvr>
                                      <p:to>
                                        <p:strVal val="visible"/>
                                      </p:to>
                                    </p:set>
                                  </p:childTnLst>
                                </p:cTn>
                              </p:par>
                            </p:childTnLst>
                          </p:cTn>
                        </p:par>
                      </p:childTnLst>
                    </p:cTn>
                  </p:par>
                  <p:par>
                    <p:cTn id="89" fill="hold">
                      <p:stCondLst>
                        <p:cond delay="indefinite"/>
                      </p:stCondLst>
                      <p:childTnLst>
                        <p:par>
                          <p:cTn id="90" fill="hold">
                            <p:stCondLst>
                              <p:cond delay="0"/>
                            </p:stCondLst>
                            <p:childTnLst>
                              <p:par>
                                <p:cTn id="91" presetID="1" presetClass="exit" presetSubtype="0" fill="hold" nodeType="clickEffect">
                                  <p:stCondLst>
                                    <p:cond delay="0"/>
                                  </p:stCondLst>
                                  <p:childTnLst>
                                    <p:set>
                                      <p:cBhvr>
                                        <p:cTn id="92" dur="1" fill="hold">
                                          <p:stCondLst>
                                            <p:cond delay="0"/>
                                          </p:stCondLst>
                                        </p:cTn>
                                        <p:tgtEl>
                                          <p:spTgt spid="43"/>
                                        </p:tgtEl>
                                        <p:attrNameLst>
                                          <p:attrName>style.visibility</p:attrName>
                                        </p:attrNameLst>
                                      </p:cBhvr>
                                      <p:to>
                                        <p:strVal val="hidden"/>
                                      </p:to>
                                    </p:set>
                                  </p:childTnLst>
                                </p:cTn>
                              </p:par>
                            </p:childTnLst>
                          </p:cTn>
                        </p:par>
                      </p:childTnLst>
                    </p:cTn>
                  </p:par>
                  <p:par>
                    <p:cTn id="93" fill="hold">
                      <p:stCondLst>
                        <p:cond delay="indefinite"/>
                      </p:stCondLst>
                      <p:childTnLst>
                        <p:par>
                          <p:cTn id="94" fill="hold">
                            <p:stCondLst>
                              <p:cond delay="0"/>
                            </p:stCondLst>
                            <p:childTnLst>
                              <p:par>
                                <p:cTn id="95" presetID="1" presetClass="entr" presetSubtype="0" fill="hold" nodeType="clickEffect">
                                  <p:stCondLst>
                                    <p:cond delay="0"/>
                                  </p:stCondLst>
                                  <p:childTnLst>
                                    <p:set>
                                      <p:cBhvr>
                                        <p:cTn id="96" dur="1" fill="hold">
                                          <p:stCondLst>
                                            <p:cond delay="0"/>
                                          </p:stCondLst>
                                        </p:cTn>
                                        <p:tgtEl>
                                          <p:spTgt spid="42"/>
                                        </p:tgtEl>
                                        <p:attrNameLst>
                                          <p:attrName>style.visibility</p:attrName>
                                        </p:attrNameLst>
                                      </p:cBhvr>
                                      <p:to>
                                        <p:strVal val="visible"/>
                                      </p:to>
                                    </p:set>
                                  </p:childTnLst>
                                </p:cTn>
                              </p:par>
                            </p:childTnLst>
                          </p:cTn>
                        </p:par>
                      </p:childTnLst>
                    </p:cTn>
                  </p:par>
                  <p:par>
                    <p:cTn id="97" fill="hold">
                      <p:stCondLst>
                        <p:cond delay="indefinite"/>
                      </p:stCondLst>
                      <p:childTnLst>
                        <p:par>
                          <p:cTn id="98" fill="hold">
                            <p:stCondLst>
                              <p:cond delay="0"/>
                            </p:stCondLst>
                            <p:childTnLst>
                              <p:par>
                                <p:cTn id="99" presetID="1" presetClass="exit" presetSubtype="0" fill="hold" nodeType="clickEffect">
                                  <p:stCondLst>
                                    <p:cond delay="0"/>
                                  </p:stCondLst>
                                  <p:childTnLst>
                                    <p:set>
                                      <p:cBhvr>
                                        <p:cTn id="100" dur="1" fill="hold">
                                          <p:stCondLst>
                                            <p:cond delay="0"/>
                                          </p:stCondLst>
                                        </p:cTn>
                                        <p:tgtEl>
                                          <p:spTgt spid="42"/>
                                        </p:tgtEl>
                                        <p:attrNameLst>
                                          <p:attrName>style.visibility</p:attrName>
                                        </p:attrNameLst>
                                      </p:cBhvr>
                                      <p:to>
                                        <p:strVal val="hidden"/>
                                      </p:to>
                                    </p:set>
                                  </p:childTnLst>
                                </p:cTn>
                              </p:par>
                              <p:par>
                                <p:cTn id="101" presetID="1" presetClass="exit" presetSubtype="0" fill="hold" grpId="1" nodeType="withEffect">
                                  <p:stCondLst>
                                    <p:cond delay="0"/>
                                  </p:stCondLst>
                                  <p:childTnLst>
                                    <p:set>
                                      <p:cBhvr>
                                        <p:cTn id="102" dur="1" fill="hold">
                                          <p:stCondLst>
                                            <p:cond delay="0"/>
                                          </p:stCondLst>
                                        </p:cTn>
                                        <p:tgtEl>
                                          <p:spTgt spid="41"/>
                                        </p:tgtEl>
                                        <p:attrNameLst>
                                          <p:attrName>style.visibility</p:attrName>
                                        </p:attrNameLst>
                                      </p:cBhvr>
                                      <p:to>
                                        <p:strVal val="hidden"/>
                                      </p:to>
                                    </p:set>
                                  </p:childTnLst>
                                </p:cTn>
                              </p:par>
                            </p:childTnLst>
                          </p:cTn>
                        </p:par>
                      </p:childTnLst>
                    </p:cTn>
                  </p:par>
                  <p:par>
                    <p:cTn id="103" fill="hold">
                      <p:stCondLst>
                        <p:cond delay="indefinite"/>
                      </p:stCondLst>
                      <p:childTnLst>
                        <p:par>
                          <p:cTn id="104" fill="hold">
                            <p:stCondLst>
                              <p:cond delay="0"/>
                            </p:stCondLst>
                            <p:childTnLst>
                              <p:par>
                                <p:cTn id="105" presetID="1" presetClass="entr" presetSubtype="0" fill="hold" grpId="0" nodeType="clickEffect">
                                  <p:stCondLst>
                                    <p:cond delay="0"/>
                                  </p:stCondLst>
                                  <p:childTnLst>
                                    <p:set>
                                      <p:cBhvr>
                                        <p:cTn id="106" dur="1" fill="hold">
                                          <p:stCondLst>
                                            <p:cond delay="0"/>
                                          </p:stCondLst>
                                        </p:cTn>
                                        <p:tgtEl>
                                          <p:spTgt spid="45"/>
                                        </p:tgtEl>
                                        <p:attrNameLst>
                                          <p:attrName>style.visibility</p:attrName>
                                        </p:attrNameLst>
                                      </p:cBhvr>
                                      <p:to>
                                        <p:strVal val="visible"/>
                                      </p:to>
                                    </p:set>
                                  </p:childTnLst>
                                </p:cTn>
                              </p:par>
                            </p:childTnLst>
                          </p:cTn>
                        </p:par>
                      </p:childTnLst>
                    </p:cTn>
                  </p:par>
                  <p:par>
                    <p:cTn id="107" fill="hold">
                      <p:stCondLst>
                        <p:cond delay="indefinite"/>
                      </p:stCondLst>
                      <p:childTnLst>
                        <p:par>
                          <p:cTn id="108" fill="hold">
                            <p:stCondLst>
                              <p:cond delay="0"/>
                            </p:stCondLst>
                            <p:childTnLst>
                              <p:par>
                                <p:cTn id="109" presetID="1" presetClass="entr" presetSubtype="0" fill="hold" nodeType="clickEffect">
                                  <p:stCondLst>
                                    <p:cond delay="0"/>
                                  </p:stCondLst>
                                  <p:childTnLst>
                                    <p:set>
                                      <p:cBhvr>
                                        <p:cTn id="110" dur="1" fill="hold">
                                          <p:stCondLst>
                                            <p:cond delay="0"/>
                                          </p:stCondLst>
                                        </p:cTn>
                                        <p:tgtEl>
                                          <p:spTgt spid="46"/>
                                        </p:tgtEl>
                                        <p:attrNameLst>
                                          <p:attrName>style.visibility</p:attrName>
                                        </p:attrNameLst>
                                      </p:cBhvr>
                                      <p:to>
                                        <p:strVal val="visible"/>
                                      </p:to>
                                    </p:set>
                                  </p:childTnLst>
                                </p:cTn>
                              </p:par>
                            </p:childTnLst>
                          </p:cTn>
                        </p:par>
                      </p:childTnLst>
                    </p:cTn>
                  </p:par>
                  <p:par>
                    <p:cTn id="111" fill="hold">
                      <p:stCondLst>
                        <p:cond delay="indefinite"/>
                      </p:stCondLst>
                      <p:childTnLst>
                        <p:par>
                          <p:cTn id="112" fill="hold">
                            <p:stCondLst>
                              <p:cond delay="0"/>
                            </p:stCondLst>
                            <p:childTnLst>
                              <p:par>
                                <p:cTn id="113" presetID="1" presetClass="exit" presetSubtype="0" fill="hold" grpId="1" nodeType="clickEffect">
                                  <p:stCondLst>
                                    <p:cond delay="0"/>
                                  </p:stCondLst>
                                  <p:childTnLst>
                                    <p:set>
                                      <p:cBhvr>
                                        <p:cTn id="114" dur="1" fill="hold">
                                          <p:stCondLst>
                                            <p:cond delay="0"/>
                                          </p:stCondLst>
                                        </p:cTn>
                                        <p:tgtEl>
                                          <p:spTgt spid="45"/>
                                        </p:tgtEl>
                                        <p:attrNameLst>
                                          <p:attrName>style.visibility</p:attrName>
                                        </p:attrNameLst>
                                      </p:cBhvr>
                                      <p:to>
                                        <p:strVal val="hidden"/>
                                      </p:to>
                                    </p:set>
                                  </p:childTnLst>
                                </p:cTn>
                              </p:par>
                              <p:par>
                                <p:cTn id="115" presetID="1" presetClass="exit" presetSubtype="0" fill="hold" nodeType="withEffect">
                                  <p:stCondLst>
                                    <p:cond delay="0"/>
                                  </p:stCondLst>
                                  <p:childTnLst>
                                    <p:set>
                                      <p:cBhvr>
                                        <p:cTn id="116" dur="1" fill="hold">
                                          <p:stCondLst>
                                            <p:cond delay="0"/>
                                          </p:stCondLst>
                                        </p:cTn>
                                        <p:tgtEl>
                                          <p:spTgt spid="4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animBg="1"/>
      <p:bldP spid="25" grpId="1" animBg="1"/>
      <p:bldP spid="28" grpId="0" animBg="1"/>
      <p:bldP spid="28" grpId="1" animBg="1"/>
      <p:bldP spid="34" grpId="0" animBg="1"/>
      <p:bldP spid="34" grpId="1" animBg="1"/>
      <p:bldP spid="38" grpId="0" animBg="1"/>
      <p:bldP spid="38" grpId="1" animBg="1"/>
      <p:bldP spid="41" grpId="0" animBg="1"/>
      <p:bldP spid="41" grpId="1" animBg="1"/>
      <p:bldP spid="45" grpId="0" animBg="1"/>
      <p:bldP spid="45" grpId="1" animBg="1"/>
      <p:bldP spid="37" grpId="0" animBg="1"/>
      <p:bldP spid="37" grpId="1"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16817"/>
            <a:ext cx="3700021" cy="5909348"/>
          </a:xfrm>
        </p:spPr>
        <p:txBody>
          <a:bodyPr>
            <a:noAutofit/>
          </a:bodyPr>
          <a:lstStyle/>
          <a:p>
            <a:pPr marL="0" indent="0">
              <a:buNone/>
            </a:pPr>
            <a:r>
              <a:rPr lang="en-US" sz="1400" dirty="0">
                <a:solidFill>
                  <a:schemeClr val="accent4"/>
                </a:solidFill>
                <a:latin typeface="Consolas" charset="0"/>
                <a:ea typeface="Consolas" charset="0"/>
                <a:cs typeface="Consolas" charset="0"/>
              </a:rPr>
              <a:t>#include </a:t>
            </a:r>
            <a:r>
              <a:rPr lang="en-US" sz="1400" dirty="0">
                <a:latin typeface="Consolas" charset="0"/>
                <a:ea typeface="Consolas" charset="0"/>
                <a:cs typeface="Consolas" charset="0"/>
              </a:rPr>
              <a:t>&lt;</a:t>
            </a:r>
            <a:r>
              <a:rPr lang="en-US" sz="1400" dirty="0" err="1">
                <a:latin typeface="Consolas" charset="0"/>
                <a:ea typeface="Consolas" charset="0"/>
                <a:cs typeface="Consolas" charset="0"/>
              </a:rPr>
              <a:t>stdio.h</a:t>
            </a:r>
            <a:r>
              <a:rPr lang="en-US" sz="1400" dirty="0">
                <a:latin typeface="Consolas" charset="0"/>
                <a:ea typeface="Consolas" charset="0"/>
                <a:cs typeface="Consolas" charset="0"/>
              </a:rPr>
              <a:t>&gt;</a:t>
            </a:r>
          </a:p>
          <a:p>
            <a:pPr marL="0" indent="0">
              <a:buNone/>
            </a:pPr>
            <a:r>
              <a:rPr lang="en-US" sz="1400" dirty="0" err="1" smtClean="0">
                <a:solidFill>
                  <a:schemeClr val="tx2"/>
                </a:solidFill>
                <a:latin typeface="Consolas" charset="0"/>
                <a:ea typeface="Consolas" charset="0"/>
                <a:cs typeface="Consolas" charset="0"/>
              </a:rPr>
              <a:t>int</a:t>
            </a:r>
            <a:r>
              <a:rPr lang="en-US" sz="1400" dirty="0" smtClean="0">
                <a:solidFill>
                  <a:schemeClr val="tx2"/>
                </a:solidFill>
                <a:latin typeface="Consolas" charset="0"/>
                <a:ea typeface="Consolas" charset="0"/>
                <a:cs typeface="Consolas" charset="0"/>
              </a:rPr>
              <a:t> </a:t>
            </a:r>
            <a:r>
              <a:rPr lang="en-US" sz="1400" dirty="0" smtClean="0">
                <a:solidFill>
                  <a:schemeClr val="accent2"/>
                </a:solidFill>
                <a:latin typeface="Consolas" charset="0"/>
                <a:ea typeface="Consolas" charset="0"/>
                <a:cs typeface="Consolas" charset="0"/>
              </a:rPr>
              <a:t>x</a:t>
            </a:r>
            <a:r>
              <a:rPr lang="en-US" sz="1400" dirty="0" smtClean="0">
                <a:latin typeface="Consolas" charset="0"/>
                <a:ea typeface="Consolas" charset="0"/>
                <a:cs typeface="Consolas" charset="0"/>
              </a:rPr>
              <a:t>;</a:t>
            </a:r>
          </a:p>
          <a:p>
            <a:pPr marL="0" indent="0">
              <a:buNone/>
            </a:pPr>
            <a:r>
              <a:rPr lang="en-US" sz="1400" dirty="0" smtClean="0">
                <a:solidFill>
                  <a:schemeClr val="tx2"/>
                </a:solidFill>
                <a:latin typeface="Consolas" charset="0"/>
                <a:ea typeface="Consolas" charset="0"/>
                <a:cs typeface="Consolas" charset="0"/>
              </a:rPr>
              <a:t>void</a:t>
            </a:r>
            <a:r>
              <a:rPr lang="en-US" sz="1400" dirty="0" smtClean="0">
                <a:latin typeface="Consolas" charset="0"/>
                <a:ea typeface="Consolas" charset="0"/>
                <a:cs typeface="Consolas" charset="0"/>
              </a:rPr>
              <a:t> </a:t>
            </a:r>
            <a:r>
              <a:rPr lang="en-US" sz="1400" dirty="0" smtClean="0">
                <a:solidFill>
                  <a:schemeClr val="accent2"/>
                </a:solidFill>
                <a:latin typeface="Consolas" charset="0"/>
                <a:ea typeface="Consolas" charset="0"/>
                <a:cs typeface="Consolas" charset="0"/>
              </a:rPr>
              <a:t>bar</a:t>
            </a:r>
            <a:r>
              <a:rPr lang="en-US" sz="1400" dirty="0" smtClean="0">
                <a:latin typeface="Consolas" charset="0"/>
                <a:ea typeface="Consolas" charset="0"/>
                <a:cs typeface="Consolas" charset="0"/>
              </a:rPr>
              <a:t>();</a:t>
            </a:r>
          </a:p>
          <a:p>
            <a:pPr marL="0" indent="0">
              <a:buNone/>
            </a:pPr>
            <a:r>
              <a:rPr lang="en-US" sz="1400" dirty="0" smtClean="0">
                <a:solidFill>
                  <a:schemeClr val="tx2"/>
                </a:solidFill>
                <a:latin typeface="Consolas" charset="0"/>
                <a:ea typeface="Consolas" charset="0"/>
                <a:cs typeface="Consolas" charset="0"/>
              </a:rPr>
              <a:t>void </a:t>
            </a:r>
            <a:r>
              <a:rPr lang="en-US" sz="1400" dirty="0" smtClean="0">
                <a:solidFill>
                  <a:schemeClr val="accent2"/>
                </a:solidFill>
                <a:latin typeface="Consolas" charset="0"/>
                <a:ea typeface="Consolas" charset="0"/>
                <a:cs typeface="Consolas" charset="0"/>
              </a:rPr>
              <a:t>foo</a:t>
            </a:r>
            <a:r>
              <a:rPr lang="en-US" sz="1400" dirty="0" smtClean="0">
                <a:latin typeface="Consolas" charset="0"/>
                <a:ea typeface="Consolas" charset="0"/>
                <a:cs typeface="Consolas" charset="0"/>
              </a:rPr>
              <a:t>() {</a:t>
            </a:r>
          </a:p>
          <a:p>
            <a:pPr marL="0" indent="0">
              <a:buNone/>
            </a:pPr>
            <a:r>
              <a:rPr lang="en-US" sz="1400" dirty="0" smtClean="0">
                <a:latin typeface="Consolas" charset="0"/>
                <a:ea typeface="Consolas" charset="0"/>
                <a:cs typeface="Consolas" charset="0"/>
              </a:rPr>
              <a:t>	</a:t>
            </a:r>
            <a:r>
              <a:rPr lang="en-US" sz="1400" dirty="0" smtClean="0">
                <a:solidFill>
                  <a:schemeClr val="tx2"/>
                </a:solidFill>
                <a:latin typeface="Consolas" charset="0"/>
                <a:ea typeface="Consolas" charset="0"/>
                <a:cs typeface="Consolas" charset="0"/>
              </a:rPr>
              <a:t>char</a:t>
            </a:r>
            <a:r>
              <a:rPr lang="en-US" sz="1400" dirty="0" smtClean="0">
                <a:latin typeface="Consolas" charset="0"/>
                <a:ea typeface="Consolas" charset="0"/>
                <a:cs typeface="Consolas" charset="0"/>
              </a:rPr>
              <a:t> </a:t>
            </a:r>
            <a:r>
              <a:rPr lang="en-US" sz="1400" dirty="0" smtClean="0">
                <a:solidFill>
                  <a:schemeClr val="accent2"/>
                </a:solidFill>
                <a:latin typeface="Consolas" charset="0"/>
                <a:ea typeface="Consolas" charset="0"/>
                <a:cs typeface="Consolas" charset="0"/>
              </a:rPr>
              <a:t>c</a:t>
            </a:r>
            <a:r>
              <a:rPr lang="en-US" sz="1400" dirty="0" smtClean="0">
                <a:latin typeface="Consolas" charset="0"/>
                <a:ea typeface="Consolas" charset="0"/>
                <a:cs typeface="Consolas" charset="0"/>
              </a:rPr>
              <a:t> = 'c';</a:t>
            </a:r>
          </a:p>
          <a:p>
            <a:pPr marL="0" indent="0">
              <a:buNone/>
            </a:pPr>
            <a:r>
              <a:rPr lang="en-US" sz="1400" dirty="0">
                <a:latin typeface="Consolas" charset="0"/>
                <a:ea typeface="Consolas" charset="0"/>
                <a:cs typeface="Consolas" charset="0"/>
              </a:rPr>
              <a:t>	</a:t>
            </a:r>
            <a:r>
              <a:rPr lang="en-US" sz="1400" dirty="0" smtClean="0">
                <a:latin typeface="Consolas" charset="0"/>
                <a:ea typeface="Consolas" charset="0"/>
                <a:cs typeface="Consolas" charset="0"/>
              </a:rPr>
              <a:t>bar();</a:t>
            </a:r>
          </a:p>
          <a:p>
            <a:pPr marL="0" indent="0">
              <a:buNone/>
            </a:pPr>
            <a:r>
              <a:rPr lang="en-US" sz="1400" dirty="0">
                <a:latin typeface="Consolas" charset="0"/>
                <a:ea typeface="Consolas" charset="0"/>
                <a:cs typeface="Consolas" charset="0"/>
              </a:rPr>
              <a:t>	</a:t>
            </a:r>
            <a:r>
              <a:rPr lang="en-US" sz="1400" dirty="0" err="1" smtClean="0">
                <a:latin typeface="Consolas" charset="0"/>
                <a:ea typeface="Consolas" charset="0"/>
                <a:cs typeface="Consolas" charset="0"/>
              </a:rPr>
              <a:t>printf</a:t>
            </a:r>
            <a:r>
              <a:rPr lang="en-US" sz="1400" dirty="0" smtClean="0">
                <a:latin typeface="Consolas" charset="0"/>
                <a:ea typeface="Consolas" charset="0"/>
                <a:cs typeface="Consolas" charset="0"/>
              </a:rPr>
              <a:t>("%d %c\n", x, c);</a:t>
            </a:r>
            <a:endParaRPr lang="en-US" sz="1400" dirty="0">
              <a:latin typeface="Consolas" charset="0"/>
              <a:ea typeface="Consolas" charset="0"/>
              <a:cs typeface="Consolas" charset="0"/>
            </a:endParaRPr>
          </a:p>
          <a:p>
            <a:pPr marL="0" indent="0">
              <a:buNone/>
            </a:pPr>
            <a:r>
              <a:rPr lang="en-US" sz="1400" dirty="0" smtClean="0">
                <a:latin typeface="Consolas" charset="0"/>
                <a:ea typeface="Consolas" charset="0"/>
                <a:cs typeface="Consolas" charset="0"/>
              </a:rPr>
              <a:t>}</a:t>
            </a:r>
          </a:p>
          <a:p>
            <a:pPr marL="0" indent="0">
              <a:buNone/>
            </a:pPr>
            <a:r>
              <a:rPr lang="en-US" sz="1400" dirty="0" smtClean="0">
                <a:solidFill>
                  <a:schemeClr val="tx2"/>
                </a:solidFill>
                <a:latin typeface="Consolas" charset="0"/>
                <a:ea typeface="Consolas" charset="0"/>
                <a:cs typeface="Consolas" charset="0"/>
              </a:rPr>
              <a:t>void</a:t>
            </a:r>
            <a:r>
              <a:rPr lang="en-US" sz="1400" dirty="0" smtClean="0">
                <a:latin typeface="Consolas" charset="0"/>
                <a:ea typeface="Consolas" charset="0"/>
                <a:cs typeface="Consolas" charset="0"/>
              </a:rPr>
              <a:t> </a:t>
            </a:r>
            <a:r>
              <a:rPr lang="en-US" sz="1400" dirty="0" err="1" smtClean="0">
                <a:solidFill>
                  <a:schemeClr val="accent2"/>
                </a:solidFill>
                <a:latin typeface="Consolas" charset="0"/>
                <a:ea typeface="Consolas" charset="0"/>
                <a:cs typeface="Consolas" charset="0"/>
              </a:rPr>
              <a:t>baz</a:t>
            </a:r>
            <a:r>
              <a:rPr lang="en-US" sz="1400" dirty="0" smtClean="0">
                <a:latin typeface="Consolas" charset="0"/>
                <a:ea typeface="Consolas" charset="0"/>
                <a:cs typeface="Consolas" charset="0"/>
              </a:rPr>
              <a:t>() {</a:t>
            </a:r>
          </a:p>
          <a:p>
            <a:pPr marL="0" indent="0">
              <a:buNone/>
            </a:pPr>
            <a:r>
              <a:rPr lang="en-US" sz="1400" dirty="0" smtClean="0">
                <a:latin typeface="Consolas" charset="0"/>
                <a:ea typeface="Consolas" charset="0"/>
                <a:cs typeface="Consolas" charset="0"/>
              </a:rPr>
              <a:t>	</a:t>
            </a:r>
            <a:r>
              <a:rPr lang="en-US" sz="1400" dirty="0" err="1" smtClean="0">
                <a:latin typeface="Consolas" charset="0"/>
                <a:ea typeface="Consolas" charset="0"/>
                <a:cs typeface="Consolas" charset="0"/>
              </a:rPr>
              <a:t>printf</a:t>
            </a:r>
            <a:r>
              <a:rPr lang="en-US" sz="1400" dirty="0" smtClean="0">
                <a:latin typeface="Consolas" charset="0"/>
                <a:ea typeface="Consolas" charset="0"/>
                <a:cs typeface="Consolas" charset="0"/>
              </a:rPr>
              <a:t>("%d\n",</a:t>
            </a:r>
            <a:r>
              <a:rPr lang="en-US" sz="1400" dirty="0">
                <a:latin typeface="Consolas" charset="0"/>
                <a:ea typeface="Consolas" charset="0"/>
                <a:cs typeface="Consolas" charset="0"/>
              </a:rPr>
              <a:t> </a:t>
            </a:r>
            <a:r>
              <a:rPr lang="en-US" sz="1400" dirty="0" smtClean="0">
                <a:latin typeface="Consolas" charset="0"/>
                <a:ea typeface="Consolas" charset="0"/>
                <a:cs typeface="Consolas" charset="0"/>
              </a:rPr>
              <a:t>x);</a:t>
            </a:r>
          </a:p>
          <a:p>
            <a:pPr marL="0" indent="0">
              <a:buNone/>
            </a:pPr>
            <a:r>
              <a:rPr lang="en-US" sz="1400" dirty="0">
                <a:latin typeface="Consolas" charset="0"/>
                <a:ea typeface="Consolas" charset="0"/>
                <a:cs typeface="Consolas" charset="0"/>
              </a:rPr>
              <a:t>	</a:t>
            </a:r>
            <a:r>
              <a:rPr lang="en-US" sz="1400" dirty="0" smtClean="0">
                <a:latin typeface="Consolas" charset="0"/>
                <a:ea typeface="Consolas" charset="0"/>
                <a:cs typeface="Consolas" charset="0"/>
              </a:rPr>
              <a:t>x = 1337;</a:t>
            </a:r>
            <a:endParaRPr lang="en-US" sz="1400" dirty="0">
              <a:latin typeface="Consolas" charset="0"/>
              <a:ea typeface="Consolas" charset="0"/>
              <a:cs typeface="Consolas" charset="0"/>
            </a:endParaRPr>
          </a:p>
          <a:p>
            <a:pPr marL="0" indent="0">
              <a:buNone/>
            </a:pPr>
            <a:r>
              <a:rPr lang="en-US" sz="1400" dirty="0" smtClean="0">
                <a:latin typeface="Consolas" charset="0"/>
                <a:ea typeface="Consolas" charset="0"/>
                <a:cs typeface="Consolas" charset="0"/>
              </a:rPr>
              <a:t>}</a:t>
            </a:r>
          </a:p>
          <a:p>
            <a:pPr marL="0" indent="0">
              <a:buNone/>
            </a:pPr>
            <a:r>
              <a:rPr lang="en-US" sz="1400" dirty="0" smtClean="0">
                <a:solidFill>
                  <a:schemeClr val="tx2"/>
                </a:solidFill>
                <a:latin typeface="Consolas" charset="0"/>
                <a:ea typeface="Consolas" charset="0"/>
                <a:cs typeface="Consolas" charset="0"/>
              </a:rPr>
              <a:t>void</a:t>
            </a:r>
            <a:r>
              <a:rPr lang="en-US" sz="1400" dirty="0" smtClean="0">
                <a:latin typeface="Consolas" charset="0"/>
                <a:ea typeface="Consolas" charset="0"/>
                <a:cs typeface="Consolas" charset="0"/>
              </a:rPr>
              <a:t> </a:t>
            </a:r>
            <a:r>
              <a:rPr lang="en-US" sz="1400" dirty="0" smtClean="0">
                <a:solidFill>
                  <a:schemeClr val="accent2"/>
                </a:solidFill>
                <a:latin typeface="Consolas" charset="0"/>
                <a:ea typeface="Consolas" charset="0"/>
                <a:cs typeface="Consolas" charset="0"/>
              </a:rPr>
              <a:t>bar</a:t>
            </a:r>
            <a:r>
              <a:rPr lang="en-US" sz="1400" dirty="0" smtClean="0">
                <a:latin typeface="Consolas" charset="0"/>
                <a:ea typeface="Consolas" charset="0"/>
                <a:cs typeface="Consolas" charset="0"/>
              </a:rPr>
              <a:t>() {</a:t>
            </a:r>
          </a:p>
          <a:p>
            <a:pPr marL="0" indent="0">
              <a:buNone/>
            </a:pPr>
            <a:r>
              <a:rPr lang="en-US" sz="1400" dirty="0" smtClean="0">
                <a:latin typeface="Consolas" charset="0"/>
                <a:ea typeface="Consolas" charset="0"/>
                <a:cs typeface="Consolas" charset="0"/>
              </a:rPr>
              <a:t>	</a:t>
            </a:r>
            <a:r>
              <a:rPr lang="en-US" sz="1400" dirty="0" err="1" smtClean="0">
                <a:solidFill>
                  <a:schemeClr val="tx2"/>
                </a:solidFill>
                <a:latin typeface="Consolas" charset="0"/>
                <a:ea typeface="Consolas" charset="0"/>
                <a:cs typeface="Consolas" charset="0"/>
              </a:rPr>
              <a:t>int</a:t>
            </a:r>
            <a:r>
              <a:rPr lang="en-US" sz="1400" dirty="0" smtClean="0">
                <a:latin typeface="Consolas" charset="0"/>
                <a:ea typeface="Consolas" charset="0"/>
                <a:cs typeface="Consolas" charset="0"/>
              </a:rPr>
              <a:t> </a:t>
            </a:r>
            <a:r>
              <a:rPr lang="en-US" sz="1400" dirty="0" smtClean="0">
                <a:solidFill>
                  <a:schemeClr val="accent2"/>
                </a:solidFill>
                <a:latin typeface="Consolas" charset="0"/>
                <a:ea typeface="Consolas" charset="0"/>
                <a:cs typeface="Consolas" charset="0"/>
              </a:rPr>
              <a:t>x</a:t>
            </a:r>
            <a:r>
              <a:rPr lang="en-US" sz="1400" dirty="0" smtClean="0">
                <a:latin typeface="Consolas" charset="0"/>
                <a:ea typeface="Consolas" charset="0"/>
                <a:cs typeface="Consolas" charset="0"/>
              </a:rPr>
              <a:t> = 100;</a:t>
            </a:r>
          </a:p>
          <a:p>
            <a:pPr marL="0" indent="0">
              <a:buNone/>
            </a:pPr>
            <a:r>
              <a:rPr lang="en-US" sz="1400" dirty="0">
                <a:latin typeface="Consolas" charset="0"/>
                <a:ea typeface="Consolas" charset="0"/>
                <a:cs typeface="Consolas" charset="0"/>
              </a:rPr>
              <a:t>	</a:t>
            </a:r>
            <a:r>
              <a:rPr lang="en-US" sz="1400" dirty="0" err="1" smtClean="0">
                <a:latin typeface="Consolas" charset="0"/>
                <a:ea typeface="Consolas" charset="0"/>
                <a:cs typeface="Consolas" charset="0"/>
              </a:rPr>
              <a:t>baz</a:t>
            </a:r>
            <a:r>
              <a:rPr lang="en-US" sz="1400" dirty="0" smtClean="0">
                <a:latin typeface="Consolas" charset="0"/>
                <a:ea typeface="Consolas" charset="0"/>
                <a:cs typeface="Consolas" charset="0"/>
              </a:rPr>
              <a:t>();</a:t>
            </a:r>
            <a:r>
              <a:rPr lang="en-US" sz="1400" dirty="0">
                <a:latin typeface="Consolas" charset="0"/>
                <a:ea typeface="Consolas" charset="0"/>
                <a:cs typeface="Consolas" charset="0"/>
              </a:rPr>
              <a:t/>
            </a:r>
            <a:br>
              <a:rPr lang="en-US" sz="1400" dirty="0">
                <a:latin typeface="Consolas" charset="0"/>
                <a:ea typeface="Consolas" charset="0"/>
                <a:cs typeface="Consolas" charset="0"/>
              </a:rPr>
            </a:br>
            <a:r>
              <a:rPr lang="en-US" sz="1400" dirty="0" smtClean="0">
                <a:latin typeface="Consolas" charset="0"/>
                <a:ea typeface="Consolas" charset="0"/>
                <a:cs typeface="Consolas" charset="0"/>
              </a:rPr>
              <a:t>}</a:t>
            </a:r>
            <a:endParaRPr lang="en-US" sz="1400" dirty="0">
              <a:latin typeface="Consolas" charset="0"/>
              <a:ea typeface="Consolas" charset="0"/>
              <a:cs typeface="Consolas" charset="0"/>
            </a:endParaRPr>
          </a:p>
          <a:p>
            <a:pPr marL="0" indent="0">
              <a:buNone/>
            </a:pPr>
            <a:r>
              <a:rPr lang="en-US" sz="1400" dirty="0" err="1" smtClean="0">
                <a:solidFill>
                  <a:schemeClr val="tx2"/>
                </a:solidFill>
                <a:latin typeface="Consolas" charset="0"/>
                <a:ea typeface="Consolas" charset="0"/>
                <a:cs typeface="Consolas" charset="0"/>
              </a:rPr>
              <a:t>int</a:t>
            </a:r>
            <a:r>
              <a:rPr lang="en-US" sz="1400" dirty="0" smtClean="0">
                <a:solidFill>
                  <a:schemeClr val="tx2"/>
                </a:solidFill>
                <a:latin typeface="Consolas" charset="0"/>
                <a:ea typeface="Consolas" charset="0"/>
                <a:cs typeface="Consolas" charset="0"/>
              </a:rPr>
              <a:t> </a:t>
            </a:r>
            <a:r>
              <a:rPr lang="en-US" sz="1400" dirty="0" smtClean="0">
                <a:solidFill>
                  <a:schemeClr val="accent2"/>
                </a:solidFill>
                <a:latin typeface="Consolas" charset="0"/>
                <a:ea typeface="Consolas" charset="0"/>
                <a:cs typeface="Consolas" charset="0"/>
              </a:rPr>
              <a:t>main</a:t>
            </a:r>
            <a:r>
              <a:rPr lang="en-US" sz="1400" dirty="0">
                <a:latin typeface="Consolas" charset="0"/>
                <a:ea typeface="Consolas" charset="0"/>
                <a:cs typeface="Consolas" charset="0"/>
              </a:rPr>
              <a:t>() </a:t>
            </a:r>
            <a:r>
              <a:rPr lang="en-US" sz="1400" dirty="0" smtClean="0">
                <a:latin typeface="Consolas" charset="0"/>
                <a:ea typeface="Consolas" charset="0"/>
                <a:cs typeface="Consolas" charset="0"/>
              </a:rPr>
              <a:t>{   </a:t>
            </a:r>
          </a:p>
          <a:p>
            <a:pPr marL="0" indent="0">
              <a:buNone/>
            </a:pPr>
            <a:r>
              <a:rPr lang="en-US" sz="1400" dirty="0">
                <a:latin typeface="Consolas" charset="0"/>
                <a:ea typeface="Consolas" charset="0"/>
                <a:cs typeface="Consolas" charset="0"/>
              </a:rPr>
              <a:t>	</a:t>
            </a:r>
            <a:r>
              <a:rPr lang="en-US" sz="1400" dirty="0" smtClean="0">
                <a:latin typeface="Consolas" charset="0"/>
                <a:ea typeface="Consolas" charset="0"/>
                <a:cs typeface="Consolas" charset="0"/>
              </a:rPr>
              <a:t>x = 10;</a:t>
            </a:r>
          </a:p>
          <a:p>
            <a:pPr marL="0" indent="0">
              <a:buNone/>
            </a:pPr>
            <a:r>
              <a:rPr lang="en-US" sz="1400" dirty="0">
                <a:latin typeface="Consolas" charset="0"/>
                <a:ea typeface="Consolas" charset="0"/>
                <a:cs typeface="Consolas" charset="0"/>
              </a:rPr>
              <a:t>	</a:t>
            </a:r>
            <a:r>
              <a:rPr lang="en-US" sz="1400" dirty="0" smtClean="0">
                <a:latin typeface="Consolas" charset="0"/>
                <a:ea typeface="Consolas" charset="0"/>
                <a:cs typeface="Consolas" charset="0"/>
              </a:rPr>
              <a:t>{</a:t>
            </a:r>
          </a:p>
          <a:p>
            <a:pPr marL="0" indent="0">
              <a:buNone/>
            </a:pPr>
            <a:r>
              <a:rPr lang="en-US" sz="1400" dirty="0">
                <a:latin typeface="Consolas" charset="0"/>
                <a:ea typeface="Consolas" charset="0"/>
                <a:cs typeface="Consolas" charset="0"/>
              </a:rPr>
              <a:t>	</a:t>
            </a:r>
            <a:r>
              <a:rPr lang="en-US" sz="1400" dirty="0" smtClean="0">
                <a:latin typeface="Consolas" charset="0"/>
                <a:ea typeface="Consolas" charset="0"/>
                <a:cs typeface="Consolas" charset="0"/>
              </a:rPr>
              <a:t>	</a:t>
            </a:r>
            <a:r>
              <a:rPr lang="en-US" sz="1400" dirty="0" smtClean="0">
                <a:solidFill>
                  <a:schemeClr val="tx2"/>
                </a:solidFill>
                <a:latin typeface="Consolas" charset="0"/>
                <a:ea typeface="Consolas" charset="0"/>
                <a:cs typeface="Consolas" charset="0"/>
              </a:rPr>
              <a:t>char* </a:t>
            </a:r>
            <a:r>
              <a:rPr lang="en-US" sz="1400" dirty="0" smtClean="0">
                <a:solidFill>
                  <a:schemeClr val="accent2"/>
                </a:solidFill>
                <a:latin typeface="Consolas" charset="0"/>
                <a:ea typeface="Consolas" charset="0"/>
                <a:cs typeface="Consolas" charset="0"/>
              </a:rPr>
              <a:t>x</a:t>
            </a:r>
            <a:r>
              <a:rPr lang="en-US" sz="1400" dirty="0" smtClean="0">
                <a:latin typeface="Consolas" charset="0"/>
                <a:ea typeface="Consolas" charset="0"/>
                <a:cs typeface="Consolas" charset="0"/>
              </a:rPr>
              <a:t> = "testing";</a:t>
            </a:r>
          </a:p>
          <a:p>
            <a:pPr marL="0" indent="0">
              <a:buNone/>
            </a:pPr>
            <a:r>
              <a:rPr lang="en-US" sz="1400" dirty="0">
                <a:latin typeface="Consolas" charset="0"/>
                <a:ea typeface="Consolas" charset="0"/>
                <a:cs typeface="Consolas" charset="0"/>
              </a:rPr>
              <a:t>	</a:t>
            </a:r>
            <a:r>
              <a:rPr lang="en-US" sz="1400" dirty="0" smtClean="0">
                <a:latin typeface="Consolas" charset="0"/>
                <a:ea typeface="Consolas" charset="0"/>
                <a:cs typeface="Consolas" charset="0"/>
              </a:rPr>
              <a:t>	</a:t>
            </a:r>
            <a:r>
              <a:rPr lang="en-US" sz="1400" dirty="0" err="1" smtClean="0">
                <a:latin typeface="Consolas" charset="0"/>
                <a:ea typeface="Consolas" charset="0"/>
                <a:cs typeface="Consolas" charset="0"/>
              </a:rPr>
              <a:t>printf</a:t>
            </a:r>
            <a:r>
              <a:rPr lang="en-US" sz="1400" dirty="0" smtClean="0">
                <a:latin typeface="Consolas" charset="0"/>
                <a:ea typeface="Consolas" charset="0"/>
                <a:cs typeface="Consolas" charset="0"/>
              </a:rPr>
              <a:t>("%s\n", x);</a:t>
            </a:r>
          </a:p>
          <a:p>
            <a:pPr marL="0" indent="0">
              <a:buNone/>
            </a:pPr>
            <a:r>
              <a:rPr lang="en-US" sz="1400" dirty="0">
                <a:latin typeface="Consolas" charset="0"/>
                <a:ea typeface="Consolas" charset="0"/>
                <a:cs typeface="Consolas" charset="0"/>
              </a:rPr>
              <a:t>	</a:t>
            </a:r>
            <a:r>
              <a:rPr lang="en-US" sz="1400" dirty="0" smtClean="0">
                <a:latin typeface="Consolas" charset="0"/>
                <a:ea typeface="Consolas" charset="0"/>
                <a:cs typeface="Consolas" charset="0"/>
              </a:rPr>
              <a:t>}</a:t>
            </a:r>
          </a:p>
          <a:p>
            <a:pPr marL="0" indent="0">
              <a:buNone/>
            </a:pPr>
            <a:r>
              <a:rPr lang="en-US" sz="1400" dirty="0">
                <a:latin typeface="Consolas" charset="0"/>
                <a:ea typeface="Consolas" charset="0"/>
                <a:cs typeface="Consolas" charset="0"/>
              </a:rPr>
              <a:t>	</a:t>
            </a:r>
            <a:r>
              <a:rPr lang="en-US" sz="1400" dirty="0" smtClean="0">
                <a:latin typeface="Consolas" charset="0"/>
                <a:ea typeface="Consolas" charset="0"/>
                <a:cs typeface="Consolas" charset="0"/>
              </a:rPr>
              <a:t>foo();</a:t>
            </a:r>
            <a:endParaRPr lang="en-US" sz="1400" dirty="0">
              <a:latin typeface="Consolas" charset="0"/>
              <a:ea typeface="Consolas" charset="0"/>
              <a:cs typeface="Consolas" charset="0"/>
            </a:endParaRPr>
          </a:p>
          <a:p>
            <a:pPr marL="0" indent="0">
              <a:buNone/>
            </a:pPr>
            <a:r>
              <a:rPr lang="en-US" sz="1400" dirty="0" smtClean="0">
                <a:latin typeface="Consolas" charset="0"/>
                <a:ea typeface="Consolas" charset="0"/>
                <a:cs typeface="Consolas" charset="0"/>
              </a:rPr>
              <a:t>}</a:t>
            </a:r>
            <a:endParaRPr lang="en-US" sz="1400" dirty="0">
              <a:latin typeface="Consolas" charset="0"/>
              <a:ea typeface="Consolas" charset="0"/>
              <a:cs typeface="Consolas" charset="0"/>
            </a:endParaRPr>
          </a:p>
        </p:txBody>
      </p:sp>
      <p:sp>
        <p:nvSpPr>
          <p:cNvPr id="4" name="Slide Number Placeholder 3"/>
          <p:cNvSpPr>
            <a:spLocks noGrp="1"/>
          </p:cNvSpPr>
          <p:nvPr>
            <p:ph type="sldNum" sz="quarter" idx="12"/>
          </p:nvPr>
        </p:nvSpPr>
        <p:spPr/>
        <p:txBody>
          <a:bodyPr/>
          <a:lstStyle/>
          <a:p>
            <a:fld id="{FCFB7E3C-6220-8942-988C-3F6E25750AD7}" type="slidenum">
              <a:rPr lang="en-US" smtClean="0"/>
              <a:t>18</a:t>
            </a:fld>
            <a:endParaRPr lang="en-US"/>
          </a:p>
        </p:txBody>
      </p:sp>
      <p:sp>
        <p:nvSpPr>
          <p:cNvPr id="25" name="Content Placeholder 2"/>
          <p:cNvSpPr txBox="1">
            <a:spLocks/>
          </p:cNvSpPr>
          <p:nvPr/>
        </p:nvSpPr>
        <p:spPr>
          <a:xfrm>
            <a:off x="3968685" y="216817"/>
            <a:ext cx="5263968" cy="5909348"/>
          </a:xfrm>
          <a:prstGeom prst="rect">
            <a:avLst/>
          </a:prstGeom>
        </p:spPr>
        <p:txBody>
          <a:bodyPr vert="horz" lIns="91440" tIns="45720" rIns="91440" bIns="45720"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sz="1400" dirty="0">
                <a:latin typeface="Consolas" charset="0"/>
                <a:ea typeface="Consolas" charset="0"/>
                <a:cs typeface="Consolas" charset="0"/>
              </a:rPr>
              <a:t>[</a:t>
            </a:r>
            <a:r>
              <a:rPr lang="en-US" sz="1400" dirty="0" err="1">
                <a:latin typeface="Consolas" charset="0"/>
                <a:ea typeface="Consolas" charset="0"/>
                <a:cs typeface="Consolas" charset="0"/>
              </a:rPr>
              <a:t>adamd@ragnuk</a:t>
            </a:r>
            <a:r>
              <a:rPr lang="en-US" sz="1400" dirty="0">
                <a:latin typeface="Consolas" charset="0"/>
                <a:ea typeface="Consolas" charset="0"/>
                <a:cs typeface="Consolas" charset="0"/>
              </a:rPr>
              <a:t> examples]$ </a:t>
            </a:r>
            <a:r>
              <a:rPr lang="en-US" sz="1400" dirty="0" err="1">
                <a:latin typeface="Consolas" charset="0"/>
                <a:ea typeface="Consolas" charset="0"/>
                <a:cs typeface="Consolas" charset="0"/>
              </a:rPr>
              <a:t>gcc</a:t>
            </a:r>
            <a:r>
              <a:rPr lang="en-US" sz="1400" dirty="0">
                <a:latin typeface="Consolas" charset="0"/>
                <a:ea typeface="Consolas" charset="0"/>
                <a:cs typeface="Consolas" charset="0"/>
              </a:rPr>
              <a:t> -Wall </a:t>
            </a:r>
            <a:r>
              <a:rPr lang="en-US" sz="1400" dirty="0" err="1">
                <a:latin typeface="Consolas" charset="0"/>
                <a:ea typeface="Consolas" charset="0"/>
                <a:cs typeface="Consolas" charset="0"/>
              </a:rPr>
              <a:t>static_scoping.c</a:t>
            </a:r>
            <a:r>
              <a:rPr lang="en-US" sz="1400" dirty="0">
                <a:latin typeface="Consolas" charset="0"/>
                <a:ea typeface="Consolas" charset="0"/>
                <a:cs typeface="Consolas" charset="0"/>
              </a:rPr>
              <a:t> </a:t>
            </a:r>
            <a:endParaRPr lang="en-US" sz="1400" dirty="0" smtClean="0">
              <a:latin typeface="Consolas" charset="0"/>
              <a:ea typeface="Consolas" charset="0"/>
              <a:cs typeface="Consolas" charset="0"/>
            </a:endParaRPr>
          </a:p>
          <a:p>
            <a:pPr marL="0" indent="0">
              <a:buNone/>
            </a:pPr>
            <a:r>
              <a:rPr lang="en-US" sz="1400" dirty="0" smtClean="0">
                <a:latin typeface="Consolas" charset="0"/>
                <a:ea typeface="Consolas" charset="0"/>
                <a:cs typeface="Consolas" charset="0"/>
              </a:rPr>
              <a:t>[</a:t>
            </a:r>
            <a:r>
              <a:rPr lang="en-US" sz="1400" dirty="0" err="1">
                <a:latin typeface="Consolas" charset="0"/>
                <a:ea typeface="Consolas" charset="0"/>
                <a:cs typeface="Consolas" charset="0"/>
              </a:rPr>
              <a:t>adamd@ragnuk</a:t>
            </a:r>
            <a:r>
              <a:rPr lang="en-US" sz="1400" dirty="0">
                <a:latin typeface="Consolas" charset="0"/>
                <a:ea typeface="Consolas" charset="0"/>
                <a:cs typeface="Consolas" charset="0"/>
              </a:rPr>
              <a:t> examples]$ ./</a:t>
            </a:r>
            <a:r>
              <a:rPr lang="en-US" sz="1400" dirty="0" err="1">
                <a:latin typeface="Consolas" charset="0"/>
                <a:ea typeface="Consolas" charset="0"/>
                <a:cs typeface="Consolas" charset="0"/>
              </a:rPr>
              <a:t>a.out</a:t>
            </a:r>
            <a:r>
              <a:rPr lang="en-US" sz="1400" dirty="0">
                <a:latin typeface="Consolas" charset="0"/>
                <a:ea typeface="Consolas" charset="0"/>
                <a:cs typeface="Consolas" charset="0"/>
              </a:rPr>
              <a:t> </a:t>
            </a:r>
            <a:endParaRPr lang="en-US" sz="1400" dirty="0" smtClean="0">
              <a:latin typeface="Consolas" charset="0"/>
              <a:ea typeface="Consolas" charset="0"/>
              <a:cs typeface="Consolas" charset="0"/>
            </a:endParaRPr>
          </a:p>
          <a:p>
            <a:pPr marL="0" indent="0">
              <a:buNone/>
            </a:pPr>
            <a:r>
              <a:rPr lang="en-US" sz="1400" dirty="0" smtClean="0">
                <a:latin typeface="Consolas" charset="0"/>
                <a:ea typeface="Consolas" charset="0"/>
                <a:cs typeface="Consolas" charset="0"/>
              </a:rPr>
              <a:t>testing</a:t>
            </a:r>
          </a:p>
          <a:p>
            <a:pPr marL="0" indent="0">
              <a:buNone/>
            </a:pPr>
            <a:r>
              <a:rPr lang="en-US" sz="1400" dirty="0" smtClean="0">
                <a:latin typeface="Consolas" charset="0"/>
                <a:ea typeface="Consolas" charset="0"/>
                <a:cs typeface="Consolas" charset="0"/>
              </a:rPr>
              <a:t>10</a:t>
            </a:r>
          </a:p>
          <a:p>
            <a:pPr marL="0" indent="0">
              <a:buNone/>
            </a:pPr>
            <a:r>
              <a:rPr lang="en-US" sz="1400" dirty="0" smtClean="0">
                <a:latin typeface="Consolas" charset="0"/>
                <a:ea typeface="Consolas" charset="0"/>
                <a:cs typeface="Consolas" charset="0"/>
              </a:rPr>
              <a:t>1337 c</a:t>
            </a:r>
            <a:endParaRPr lang="en-US" sz="1400" dirty="0">
              <a:latin typeface="Consolas" charset="0"/>
              <a:ea typeface="Consolas" charset="0"/>
              <a:cs typeface="Consolas" charset="0"/>
            </a:endParaRPr>
          </a:p>
        </p:txBody>
      </p:sp>
    </p:spTree>
    <p:extLst>
      <p:ext uri="{BB962C8B-B14F-4D97-AF65-F5344CB8AC3E}">
        <p14:creationId xmlns:p14="http://schemas.microsoft.com/office/powerpoint/2010/main" val="9196561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Dynamic Scoping</a:t>
            </a:r>
            <a:endParaRPr lang="en-US" dirty="0"/>
          </a:p>
        </p:txBody>
      </p:sp>
      <p:sp>
        <p:nvSpPr>
          <p:cNvPr id="3" name="Content Placeholder 2"/>
          <p:cNvSpPr>
            <a:spLocks noGrp="1"/>
          </p:cNvSpPr>
          <p:nvPr>
            <p:ph idx="1"/>
          </p:nvPr>
        </p:nvSpPr>
        <p:spPr/>
        <p:txBody>
          <a:bodyPr>
            <a:normAutofit lnSpcReduction="10000"/>
          </a:bodyPr>
          <a:lstStyle/>
          <a:p>
            <a:r>
              <a:rPr lang="en-US" dirty="0" smtClean="0"/>
              <a:t>In dynamic scoping, the symbol table is created and updated at run-time</a:t>
            </a:r>
          </a:p>
          <a:p>
            <a:r>
              <a:rPr lang="en-US" dirty="0" smtClean="0"/>
              <a:t>When resolving name x, dynamic lookup of the symbol table for the last encounter declaration of x</a:t>
            </a:r>
          </a:p>
          <a:p>
            <a:r>
              <a:rPr lang="en-US" dirty="0" smtClean="0"/>
              <a:t>Thus, x could change depending on how a function is called!</a:t>
            </a:r>
          </a:p>
          <a:p>
            <a:r>
              <a:rPr lang="en-US" dirty="0" smtClean="0"/>
              <a:t>Common Lisp allows both dynamic and lexical scoping</a:t>
            </a:r>
            <a:endParaRPr lang="en-US" dirty="0"/>
          </a:p>
        </p:txBody>
      </p:sp>
      <p:sp>
        <p:nvSpPr>
          <p:cNvPr id="4" name="Slide Number Placeholder 3"/>
          <p:cNvSpPr>
            <a:spLocks noGrp="1"/>
          </p:cNvSpPr>
          <p:nvPr>
            <p:ph type="sldNum" sz="quarter" idx="12"/>
          </p:nvPr>
        </p:nvSpPr>
        <p:spPr/>
        <p:txBody>
          <a:bodyPr/>
          <a:lstStyle/>
          <a:p>
            <a:fld id="{FCFB7E3C-6220-8942-988C-3F6E25750AD7}" type="slidenum">
              <a:rPr lang="en-US" smtClean="0"/>
              <a:t>19</a:t>
            </a:fld>
            <a:endParaRPr lang="en-US"/>
          </a:p>
        </p:txBody>
      </p:sp>
    </p:spTree>
    <p:extLst>
      <p:ext uri="{BB962C8B-B14F-4D97-AF65-F5344CB8AC3E}">
        <p14:creationId xmlns:p14="http://schemas.microsoft.com/office/powerpoint/2010/main" val="16829084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Semantics</a:t>
            </a:r>
            <a:endParaRPr lang="en-US" dirty="0"/>
          </a:p>
        </p:txBody>
      </p:sp>
      <p:sp>
        <p:nvSpPr>
          <p:cNvPr id="3" name="Content Placeholder 2"/>
          <p:cNvSpPr>
            <a:spLocks noGrp="1"/>
          </p:cNvSpPr>
          <p:nvPr>
            <p:ph idx="1"/>
          </p:nvPr>
        </p:nvSpPr>
        <p:spPr/>
        <p:txBody>
          <a:bodyPr>
            <a:normAutofit/>
          </a:bodyPr>
          <a:lstStyle/>
          <a:p>
            <a:r>
              <a:rPr lang="en-US" dirty="0" smtClean="0"/>
              <a:t>Lexical Analysis is concerned with how to turn bytes into tokens</a:t>
            </a:r>
          </a:p>
          <a:p>
            <a:r>
              <a:rPr lang="en-US" dirty="0" smtClean="0"/>
              <a:t>Syntax Analysis is concerned with specifying valid sequences of token</a:t>
            </a:r>
          </a:p>
          <a:p>
            <a:pPr lvl="1"/>
            <a:r>
              <a:rPr lang="en-US" dirty="0" smtClean="0"/>
              <a:t>Turning those sequences of tokens into a parse tree</a:t>
            </a:r>
          </a:p>
          <a:p>
            <a:r>
              <a:rPr lang="en-US" dirty="0" smtClean="0"/>
              <a:t>Semantics is concerned with what that parse tree means</a:t>
            </a:r>
            <a:endParaRPr lang="en-US" dirty="0"/>
          </a:p>
        </p:txBody>
      </p:sp>
      <p:sp>
        <p:nvSpPr>
          <p:cNvPr id="4" name="Slide Number Placeholder 3"/>
          <p:cNvSpPr>
            <a:spLocks noGrp="1"/>
          </p:cNvSpPr>
          <p:nvPr>
            <p:ph type="sldNum" sz="quarter" idx="12"/>
          </p:nvPr>
        </p:nvSpPr>
        <p:spPr/>
        <p:txBody>
          <a:bodyPr/>
          <a:lstStyle/>
          <a:p>
            <a:fld id="{FCFB7E3C-6220-8942-988C-3F6E25750AD7}" type="slidenum">
              <a:rPr lang="en-US" smtClean="0"/>
              <a:t>2</a:t>
            </a:fld>
            <a:endParaRPr lang="en-US"/>
          </a:p>
        </p:txBody>
      </p:sp>
    </p:spTree>
    <p:extLst>
      <p:ext uri="{BB962C8B-B14F-4D97-AF65-F5344CB8AC3E}">
        <p14:creationId xmlns:p14="http://schemas.microsoft.com/office/powerpoint/2010/main" val="12312255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16817"/>
            <a:ext cx="3700021" cy="5909348"/>
          </a:xfrm>
        </p:spPr>
        <p:txBody>
          <a:bodyPr>
            <a:noAutofit/>
          </a:bodyPr>
          <a:lstStyle/>
          <a:p>
            <a:pPr marL="0" indent="0">
              <a:buNone/>
            </a:pPr>
            <a:r>
              <a:rPr lang="en-US" sz="1400" dirty="0">
                <a:solidFill>
                  <a:schemeClr val="accent4"/>
                </a:solidFill>
                <a:latin typeface="Consolas" charset="0"/>
                <a:ea typeface="Consolas" charset="0"/>
                <a:cs typeface="Consolas" charset="0"/>
              </a:rPr>
              <a:t>#include </a:t>
            </a:r>
            <a:r>
              <a:rPr lang="en-US" sz="1400" dirty="0">
                <a:latin typeface="Consolas" charset="0"/>
                <a:ea typeface="Consolas" charset="0"/>
                <a:cs typeface="Consolas" charset="0"/>
              </a:rPr>
              <a:t>&lt;</a:t>
            </a:r>
            <a:r>
              <a:rPr lang="en-US" sz="1400" dirty="0" err="1">
                <a:latin typeface="Consolas" charset="0"/>
                <a:ea typeface="Consolas" charset="0"/>
                <a:cs typeface="Consolas" charset="0"/>
              </a:rPr>
              <a:t>stdio.h</a:t>
            </a:r>
            <a:r>
              <a:rPr lang="en-US" sz="1400" dirty="0">
                <a:latin typeface="Consolas" charset="0"/>
                <a:ea typeface="Consolas" charset="0"/>
                <a:cs typeface="Consolas" charset="0"/>
              </a:rPr>
              <a:t>&gt;</a:t>
            </a:r>
          </a:p>
          <a:p>
            <a:pPr marL="0" indent="0">
              <a:buNone/>
            </a:pPr>
            <a:r>
              <a:rPr lang="en-US" sz="1400" dirty="0" err="1" smtClean="0">
                <a:solidFill>
                  <a:schemeClr val="tx2"/>
                </a:solidFill>
                <a:latin typeface="Consolas" charset="0"/>
                <a:ea typeface="Consolas" charset="0"/>
                <a:cs typeface="Consolas" charset="0"/>
              </a:rPr>
              <a:t>int</a:t>
            </a:r>
            <a:r>
              <a:rPr lang="en-US" sz="1400" dirty="0" smtClean="0">
                <a:solidFill>
                  <a:schemeClr val="tx2"/>
                </a:solidFill>
                <a:latin typeface="Consolas" charset="0"/>
                <a:ea typeface="Consolas" charset="0"/>
                <a:cs typeface="Consolas" charset="0"/>
              </a:rPr>
              <a:t> </a:t>
            </a:r>
            <a:r>
              <a:rPr lang="en-US" sz="1400" dirty="0" smtClean="0">
                <a:solidFill>
                  <a:schemeClr val="accent2"/>
                </a:solidFill>
                <a:latin typeface="Consolas" charset="0"/>
                <a:ea typeface="Consolas" charset="0"/>
                <a:cs typeface="Consolas" charset="0"/>
              </a:rPr>
              <a:t>x</a:t>
            </a:r>
            <a:r>
              <a:rPr lang="en-US" sz="1400" dirty="0" smtClean="0">
                <a:latin typeface="Consolas" charset="0"/>
                <a:ea typeface="Consolas" charset="0"/>
                <a:cs typeface="Consolas" charset="0"/>
              </a:rPr>
              <a:t>;</a:t>
            </a:r>
          </a:p>
          <a:p>
            <a:pPr marL="0" indent="0">
              <a:buNone/>
            </a:pPr>
            <a:r>
              <a:rPr lang="en-US" sz="1400" dirty="0" smtClean="0">
                <a:solidFill>
                  <a:schemeClr val="tx2"/>
                </a:solidFill>
                <a:latin typeface="Consolas" charset="0"/>
                <a:ea typeface="Consolas" charset="0"/>
                <a:cs typeface="Consolas" charset="0"/>
              </a:rPr>
              <a:t>void</a:t>
            </a:r>
            <a:r>
              <a:rPr lang="en-US" sz="1400" dirty="0" smtClean="0">
                <a:latin typeface="Consolas" charset="0"/>
                <a:ea typeface="Consolas" charset="0"/>
                <a:cs typeface="Consolas" charset="0"/>
              </a:rPr>
              <a:t> </a:t>
            </a:r>
            <a:r>
              <a:rPr lang="en-US" sz="1400" dirty="0" smtClean="0">
                <a:solidFill>
                  <a:schemeClr val="accent2"/>
                </a:solidFill>
                <a:latin typeface="Consolas" charset="0"/>
                <a:ea typeface="Consolas" charset="0"/>
                <a:cs typeface="Consolas" charset="0"/>
              </a:rPr>
              <a:t>bar</a:t>
            </a:r>
            <a:r>
              <a:rPr lang="en-US" sz="1400" dirty="0" smtClean="0">
                <a:latin typeface="Consolas" charset="0"/>
                <a:ea typeface="Consolas" charset="0"/>
                <a:cs typeface="Consolas" charset="0"/>
              </a:rPr>
              <a:t>();</a:t>
            </a:r>
          </a:p>
          <a:p>
            <a:pPr marL="0" indent="0">
              <a:buNone/>
            </a:pPr>
            <a:r>
              <a:rPr lang="en-US" sz="1400" dirty="0" smtClean="0">
                <a:solidFill>
                  <a:schemeClr val="tx2"/>
                </a:solidFill>
                <a:latin typeface="Consolas" charset="0"/>
                <a:ea typeface="Consolas" charset="0"/>
                <a:cs typeface="Consolas" charset="0"/>
              </a:rPr>
              <a:t>void </a:t>
            </a:r>
            <a:r>
              <a:rPr lang="en-US" sz="1400" dirty="0" smtClean="0">
                <a:solidFill>
                  <a:schemeClr val="accent2"/>
                </a:solidFill>
                <a:latin typeface="Consolas" charset="0"/>
                <a:ea typeface="Consolas" charset="0"/>
                <a:cs typeface="Consolas" charset="0"/>
              </a:rPr>
              <a:t>foo</a:t>
            </a:r>
            <a:r>
              <a:rPr lang="en-US" sz="1400" dirty="0" smtClean="0">
                <a:latin typeface="Consolas" charset="0"/>
                <a:ea typeface="Consolas" charset="0"/>
                <a:cs typeface="Consolas" charset="0"/>
              </a:rPr>
              <a:t>() {</a:t>
            </a:r>
          </a:p>
          <a:p>
            <a:pPr marL="0" indent="0">
              <a:buNone/>
            </a:pPr>
            <a:r>
              <a:rPr lang="en-US" sz="1400" dirty="0" smtClean="0">
                <a:latin typeface="Consolas" charset="0"/>
                <a:ea typeface="Consolas" charset="0"/>
                <a:cs typeface="Consolas" charset="0"/>
              </a:rPr>
              <a:t>	</a:t>
            </a:r>
            <a:r>
              <a:rPr lang="en-US" sz="1400" dirty="0" smtClean="0">
                <a:solidFill>
                  <a:schemeClr val="tx2"/>
                </a:solidFill>
                <a:latin typeface="Consolas" charset="0"/>
                <a:ea typeface="Consolas" charset="0"/>
                <a:cs typeface="Consolas" charset="0"/>
              </a:rPr>
              <a:t>char</a:t>
            </a:r>
            <a:r>
              <a:rPr lang="en-US" sz="1400" dirty="0" smtClean="0">
                <a:latin typeface="Consolas" charset="0"/>
                <a:ea typeface="Consolas" charset="0"/>
                <a:cs typeface="Consolas" charset="0"/>
              </a:rPr>
              <a:t> </a:t>
            </a:r>
            <a:r>
              <a:rPr lang="en-US" sz="1400" dirty="0" smtClean="0">
                <a:solidFill>
                  <a:schemeClr val="accent2"/>
                </a:solidFill>
                <a:latin typeface="Consolas" charset="0"/>
                <a:ea typeface="Consolas" charset="0"/>
                <a:cs typeface="Consolas" charset="0"/>
              </a:rPr>
              <a:t>c</a:t>
            </a:r>
            <a:r>
              <a:rPr lang="en-US" sz="1400" dirty="0" smtClean="0">
                <a:latin typeface="Consolas" charset="0"/>
                <a:ea typeface="Consolas" charset="0"/>
                <a:cs typeface="Consolas" charset="0"/>
              </a:rPr>
              <a:t> = 'c';</a:t>
            </a:r>
          </a:p>
          <a:p>
            <a:pPr marL="0" indent="0">
              <a:buNone/>
            </a:pPr>
            <a:r>
              <a:rPr lang="en-US" sz="1400" dirty="0">
                <a:latin typeface="Consolas" charset="0"/>
                <a:ea typeface="Consolas" charset="0"/>
                <a:cs typeface="Consolas" charset="0"/>
              </a:rPr>
              <a:t>	</a:t>
            </a:r>
            <a:r>
              <a:rPr lang="en-US" sz="1400" dirty="0" smtClean="0">
                <a:latin typeface="Consolas" charset="0"/>
                <a:ea typeface="Consolas" charset="0"/>
                <a:cs typeface="Consolas" charset="0"/>
              </a:rPr>
              <a:t>bar();</a:t>
            </a:r>
          </a:p>
          <a:p>
            <a:pPr marL="0" indent="0">
              <a:buNone/>
            </a:pPr>
            <a:r>
              <a:rPr lang="en-US" sz="1400" dirty="0">
                <a:latin typeface="Consolas" charset="0"/>
                <a:ea typeface="Consolas" charset="0"/>
                <a:cs typeface="Consolas" charset="0"/>
              </a:rPr>
              <a:t>	</a:t>
            </a:r>
            <a:r>
              <a:rPr lang="en-US" sz="1400" dirty="0" err="1" smtClean="0">
                <a:latin typeface="Consolas" charset="0"/>
                <a:ea typeface="Consolas" charset="0"/>
                <a:cs typeface="Consolas" charset="0"/>
              </a:rPr>
              <a:t>printf</a:t>
            </a:r>
            <a:r>
              <a:rPr lang="en-US" sz="1400" dirty="0" smtClean="0">
                <a:latin typeface="Consolas" charset="0"/>
                <a:ea typeface="Consolas" charset="0"/>
                <a:cs typeface="Consolas" charset="0"/>
              </a:rPr>
              <a:t>("%d %c\n", x, c);</a:t>
            </a:r>
            <a:endParaRPr lang="en-US" sz="1400" dirty="0">
              <a:latin typeface="Consolas" charset="0"/>
              <a:ea typeface="Consolas" charset="0"/>
              <a:cs typeface="Consolas" charset="0"/>
            </a:endParaRPr>
          </a:p>
          <a:p>
            <a:pPr marL="0" indent="0">
              <a:buNone/>
            </a:pPr>
            <a:r>
              <a:rPr lang="en-US" sz="1400" dirty="0" smtClean="0">
                <a:latin typeface="Consolas" charset="0"/>
                <a:ea typeface="Consolas" charset="0"/>
                <a:cs typeface="Consolas" charset="0"/>
              </a:rPr>
              <a:t>}</a:t>
            </a:r>
          </a:p>
          <a:p>
            <a:pPr marL="0" indent="0">
              <a:buNone/>
            </a:pPr>
            <a:r>
              <a:rPr lang="en-US" sz="1400" dirty="0" smtClean="0">
                <a:solidFill>
                  <a:schemeClr val="tx2"/>
                </a:solidFill>
                <a:latin typeface="Consolas" charset="0"/>
                <a:ea typeface="Consolas" charset="0"/>
                <a:cs typeface="Consolas" charset="0"/>
              </a:rPr>
              <a:t>void</a:t>
            </a:r>
            <a:r>
              <a:rPr lang="en-US" sz="1400" dirty="0" smtClean="0">
                <a:latin typeface="Consolas" charset="0"/>
                <a:ea typeface="Consolas" charset="0"/>
                <a:cs typeface="Consolas" charset="0"/>
              </a:rPr>
              <a:t> </a:t>
            </a:r>
            <a:r>
              <a:rPr lang="en-US" sz="1400" dirty="0" err="1" smtClean="0">
                <a:solidFill>
                  <a:schemeClr val="accent2"/>
                </a:solidFill>
                <a:latin typeface="Consolas" charset="0"/>
                <a:ea typeface="Consolas" charset="0"/>
                <a:cs typeface="Consolas" charset="0"/>
              </a:rPr>
              <a:t>baz</a:t>
            </a:r>
            <a:r>
              <a:rPr lang="en-US" sz="1400" dirty="0" smtClean="0">
                <a:latin typeface="Consolas" charset="0"/>
                <a:ea typeface="Consolas" charset="0"/>
                <a:cs typeface="Consolas" charset="0"/>
              </a:rPr>
              <a:t>() {</a:t>
            </a:r>
          </a:p>
          <a:p>
            <a:pPr marL="0" indent="0">
              <a:buNone/>
            </a:pPr>
            <a:r>
              <a:rPr lang="en-US" sz="1400" dirty="0" smtClean="0">
                <a:latin typeface="Consolas" charset="0"/>
                <a:ea typeface="Consolas" charset="0"/>
                <a:cs typeface="Consolas" charset="0"/>
              </a:rPr>
              <a:t>	</a:t>
            </a:r>
            <a:r>
              <a:rPr lang="en-US" sz="1400" dirty="0" err="1" smtClean="0">
                <a:latin typeface="Consolas" charset="0"/>
                <a:ea typeface="Consolas" charset="0"/>
                <a:cs typeface="Consolas" charset="0"/>
              </a:rPr>
              <a:t>printf</a:t>
            </a:r>
            <a:r>
              <a:rPr lang="en-US" sz="1400" dirty="0" smtClean="0">
                <a:latin typeface="Consolas" charset="0"/>
                <a:ea typeface="Consolas" charset="0"/>
                <a:cs typeface="Consolas" charset="0"/>
              </a:rPr>
              <a:t>("%d\n",</a:t>
            </a:r>
            <a:r>
              <a:rPr lang="en-US" sz="1400" dirty="0">
                <a:latin typeface="Consolas" charset="0"/>
                <a:ea typeface="Consolas" charset="0"/>
                <a:cs typeface="Consolas" charset="0"/>
              </a:rPr>
              <a:t> </a:t>
            </a:r>
            <a:r>
              <a:rPr lang="en-US" sz="1400" dirty="0" smtClean="0">
                <a:latin typeface="Consolas" charset="0"/>
                <a:ea typeface="Consolas" charset="0"/>
                <a:cs typeface="Consolas" charset="0"/>
              </a:rPr>
              <a:t>x);</a:t>
            </a:r>
          </a:p>
          <a:p>
            <a:pPr marL="0" indent="0">
              <a:buNone/>
            </a:pPr>
            <a:r>
              <a:rPr lang="en-US" sz="1400" dirty="0" smtClean="0">
                <a:latin typeface="Consolas" charset="0"/>
                <a:ea typeface="Consolas" charset="0"/>
                <a:cs typeface="Consolas" charset="0"/>
              </a:rPr>
              <a:t>	x </a:t>
            </a:r>
            <a:r>
              <a:rPr lang="en-US" sz="1400" dirty="0">
                <a:latin typeface="Consolas" charset="0"/>
                <a:ea typeface="Consolas" charset="0"/>
                <a:cs typeface="Consolas" charset="0"/>
              </a:rPr>
              <a:t>= 1337</a:t>
            </a:r>
            <a:r>
              <a:rPr lang="en-US" sz="1400" dirty="0" smtClean="0">
                <a:latin typeface="Consolas" charset="0"/>
                <a:ea typeface="Consolas" charset="0"/>
                <a:cs typeface="Consolas" charset="0"/>
              </a:rPr>
              <a:t>;</a:t>
            </a:r>
            <a:endParaRPr lang="en-US" sz="1400" dirty="0">
              <a:latin typeface="Consolas" charset="0"/>
              <a:ea typeface="Consolas" charset="0"/>
              <a:cs typeface="Consolas" charset="0"/>
            </a:endParaRPr>
          </a:p>
          <a:p>
            <a:pPr marL="0" indent="0">
              <a:buNone/>
            </a:pPr>
            <a:r>
              <a:rPr lang="en-US" sz="1400" dirty="0" smtClean="0">
                <a:latin typeface="Consolas" charset="0"/>
                <a:ea typeface="Consolas" charset="0"/>
                <a:cs typeface="Consolas" charset="0"/>
              </a:rPr>
              <a:t>}</a:t>
            </a:r>
          </a:p>
          <a:p>
            <a:pPr marL="0" indent="0">
              <a:buNone/>
            </a:pPr>
            <a:r>
              <a:rPr lang="en-US" sz="1400" dirty="0" smtClean="0">
                <a:solidFill>
                  <a:schemeClr val="tx2"/>
                </a:solidFill>
                <a:latin typeface="Consolas" charset="0"/>
                <a:ea typeface="Consolas" charset="0"/>
                <a:cs typeface="Consolas" charset="0"/>
              </a:rPr>
              <a:t>void</a:t>
            </a:r>
            <a:r>
              <a:rPr lang="en-US" sz="1400" dirty="0" smtClean="0">
                <a:latin typeface="Consolas" charset="0"/>
                <a:ea typeface="Consolas" charset="0"/>
                <a:cs typeface="Consolas" charset="0"/>
              </a:rPr>
              <a:t> </a:t>
            </a:r>
            <a:r>
              <a:rPr lang="en-US" sz="1400" dirty="0" smtClean="0">
                <a:solidFill>
                  <a:schemeClr val="accent2"/>
                </a:solidFill>
                <a:latin typeface="Consolas" charset="0"/>
                <a:ea typeface="Consolas" charset="0"/>
                <a:cs typeface="Consolas" charset="0"/>
              </a:rPr>
              <a:t>bar</a:t>
            </a:r>
            <a:r>
              <a:rPr lang="en-US" sz="1400" dirty="0" smtClean="0">
                <a:latin typeface="Consolas" charset="0"/>
                <a:ea typeface="Consolas" charset="0"/>
                <a:cs typeface="Consolas" charset="0"/>
              </a:rPr>
              <a:t>() {</a:t>
            </a:r>
          </a:p>
          <a:p>
            <a:pPr marL="0" indent="0">
              <a:buNone/>
            </a:pPr>
            <a:r>
              <a:rPr lang="en-US" sz="1400" dirty="0" smtClean="0">
                <a:latin typeface="Consolas" charset="0"/>
                <a:ea typeface="Consolas" charset="0"/>
                <a:cs typeface="Consolas" charset="0"/>
              </a:rPr>
              <a:t>	</a:t>
            </a:r>
            <a:r>
              <a:rPr lang="en-US" sz="1400" dirty="0" err="1" smtClean="0">
                <a:solidFill>
                  <a:schemeClr val="tx2"/>
                </a:solidFill>
                <a:latin typeface="Consolas" charset="0"/>
                <a:ea typeface="Consolas" charset="0"/>
                <a:cs typeface="Consolas" charset="0"/>
              </a:rPr>
              <a:t>int</a:t>
            </a:r>
            <a:r>
              <a:rPr lang="en-US" sz="1400" dirty="0" smtClean="0">
                <a:latin typeface="Consolas" charset="0"/>
                <a:ea typeface="Consolas" charset="0"/>
                <a:cs typeface="Consolas" charset="0"/>
              </a:rPr>
              <a:t> </a:t>
            </a:r>
            <a:r>
              <a:rPr lang="en-US" sz="1400" dirty="0" smtClean="0">
                <a:solidFill>
                  <a:schemeClr val="accent2"/>
                </a:solidFill>
                <a:latin typeface="Consolas" charset="0"/>
                <a:ea typeface="Consolas" charset="0"/>
                <a:cs typeface="Consolas" charset="0"/>
              </a:rPr>
              <a:t>x</a:t>
            </a:r>
            <a:r>
              <a:rPr lang="en-US" sz="1400" dirty="0" smtClean="0">
                <a:latin typeface="Consolas" charset="0"/>
                <a:ea typeface="Consolas" charset="0"/>
                <a:cs typeface="Consolas" charset="0"/>
              </a:rPr>
              <a:t> = 100;</a:t>
            </a:r>
          </a:p>
          <a:p>
            <a:pPr marL="0" indent="0">
              <a:buNone/>
            </a:pPr>
            <a:r>
              <a:rPr lang="en-US" sz="1400" dirty="0">
                <a:latin typeface="Consolas" charset="0"/>
                <a:ea typeface="Consolas" charset="0"/>
                <a:cs typeface="Consolas" charset="0"/>
              </a:rPr>
              <a:t>	</a:t>
            </a:r>
            <a:r>
              <a:rPr lang="en-US" sz="1400" dirty="0" err="1" smtClean="0">
                <a:latin typeface="Consolas" charset="0"/>
                <a:ea typeface="Consolas" charset="0"/>
                <a:cs typeface="Consolas" charset="0"/>
              </a:rPr>
              <a:t>baz</a:t>
            </a:r>
            <a:r>
              <a:rPr lang="en-US" sz="1400" dirty="0" smtClean="0">
                <a:latin typeface="Consolas" charset="0"/>
                <a:ea typeface="Consolas" charset="0"/>
                <a:cs typeface="Consolas" charset="0"/>
              </a:rPr>
              <a:t>();</a:t>
            </a:r>
            <a:r>
              <a:rPr lang="en-US" sz="1400" dirty="0">
                <a:latin typeface="Consolas" charset="0"/>
                <a:ea typeface="Consolas" charset="0"/>
                <a:cs typeface="Consolas" charset="0"/>
              </a:rPr>
              <a:t/>
            </a:r>
            <a:br>
              <a:rPr lang="en-US" sz="1400" dirty="0">
                <a:latin typeface="Consolas" charset="0"/>
                <a:ea typeface="Consolas" charset="0"/>
                <a:cs typeface="Consolas" charset="0"/>
              </a:rPr>
            </a:br>
            <a:r>
              <a:rPr lang="en-US" sz="1400" dirty="0" smtClean="0">
                <a:latin typeface="Consolas" charset="0"/>
                <a:ea typeface="Consolas" charset="0"/>
                <a:cs typeface="Consolas" charset="0"/>
              </a:rPr>
              <a:t>}</a:t>
            </a:r>
            <a:endParaRPr lang="en-US" sz="1400" dirty="0">
              <a:latin typeface="Consolas" charset="0"/>
              <a:ea typeface="Consolas" charset="0"/>
              <a:cs typeface="Consolas" charset="0"/>
            </a:endParaRPr>
          </a:p>
          <a:p>
            <a:pPr marL="0" indent="0">
              <a:buNone/>
            </a:pPr>
            <a:r>
              <a:rPr lang="en-US" sz="1400" dirty="0" err="1" smtClean="0">
                <a:solidFill>
                  <a:schemeClr val="tx2"/>
                </a:solidFill>
                <a:latin typeface="Consolas" charset="0"/>
                <a:ea typeface="Consolas" charset="0"/>
                <a:cs typeface="Consolas" charset="0"/>
              </a:rPr>
              <a:t>int</a:t>
            </a:r>
            <a:r>
              <a:rPr lang="en-US" sz="1400" dirty="0" smtClean="0">
                <a:solidFill>
                  <a:schemeClr val="tx2"/>
                </a:solidFill>
                <a:latin typeface="Consolas" charset="0"/>
                <a:ea typeface="Consolas" charset="0"/>
                <a:cs typeface="Consolas" charset="0"/>
              </a:rPr>
              <a:t> </a:t>
            </a:r>
            <a:r>
              <a:rPr lang="en-US" sz="1400" dirty="0" smtClean="0">
                <a:solidFill>
                  <a:schemeClr val="accent2"/>
                </a:solidFill>
                <a:latin typeface="Consolas" charset="0"/>
                <a:ea typeface="Consolas" charset="0"/>
                <a:cs typeface="Consolas" charset="0"/>
              </a:rPr>
              <a:t>main</a:t>
            </a:r>
            <a:r>
              <a:rPr lang="en-US" sz="1400" dirty="0">
                <a:latin typeface="Consolas" charset="0"/>
                <a:ea typeface="Consolas" charset="0"/>
                <a:cs typeface="Consolas" charset="0"/>
              </a:rPr>
              <a:t>() </a:t>
            </a:r>
            <a:r>
              <a:rPr lang="en-US" sz="1400" dirty="0" smtClean="0">
                <a:latin typeface="Consolas" charset="0"/>
                <a:ea typeface="Consolas" charset="0"/>
                <a:cs typeface="Consolas" charset="0"/>
              </a:rPr>
              <a:t>{   </a:t>
            </a:r>
          </a:p>
          <a:p>
            <a:pPr marL="0" indent="0">
              <a:buNone/>
            </a:pPr>
            <a:r>
              <a:rPr lang="en-US" sz="1400" dirty="0">
                <a:latin typeface="Consolas" charset="0"/>
                <a:ea typeface="Consolas" charset="0"/>
                <a:cs typeface="Consolas" charset="0"/>
              </a:rPr>
              <a:t>	</a:t>
            </a:r>
            <a:r>
              <a:rPr lang="en-US" sz="1400" dirty="0" smtClean="0">
                <a:latin typeface="Consolas" charset="0"/>
                <a:ea typeface="Consolas" charset="0"/>
                <a:cs typeface="Consolas" charset="0"/>
              </a:rPr>
              <a:t>x = 10;</a:t>
            </a:r>
          </a:p>
          <a:p>
            <a:pPr marL="0" indent="0">
              <a:buNone/>
            </a:pPr>
            <a:r>
              <a:rPr lang="en-US" sz="1400" dirty="0">
                <a:latin typeface="Consolas" charset="0"/>
                <a:ea typeface="Consolas" charset="0"/>
                <a:cs typeface="Consolas" charset="0"/>
              </a:rPr>
              <a:t>	</a:t>
            </a:r>
            <a:r>
              <a:rPr lang="en-US" sz="1400" dirty="0" smtClean="0">
                <a:latin typeface="Consolas" charset="0"/>
                <a:ea typeface="Consolas" charset="0"/>
                <a:cs typeface="Consolas" charset="0"/>
              </a:rPr>
              <a:t>{</a:t>
            </a:r>
          </a:p>
          <a:p>
            <a:pPr marL="0" indent="0">
              <a:buNone/>
            </a:pPr>
            <a:r>
              <a:rPr lang="en-US" sz="1400" dirty="0">
                <a:latin typeface="Consolas" charset="0"/>
                <a:ea typeface="Consolas" charset="0"/>
                <a:cs typeface="Consolas" charset="0"/>
              </a:rPr>
              <a:t>	</a:t>
            </a:r>
            <a:r>
              <a:rPr lang="en-US" sz="1400" dirty="0" smtClean="0">
                <a:latin typeface="Consolas" charset="0"/>
                <a:ea typeface="Consolas" charset="0"/>
                <a:cs typeface="Consolas" charset="0"/>
              </a:rPr>
              <a:t>	</a:t>
            </a:r>
            <a:r>
              <a:rPr lang="en-US" sz="1400" dirty="0" smtClean="0">
                <a:solidFill>
                  <a:schemeClr val="tx2"/>
                </a:solidFill>
                <a:latin typeface="Consolas" charset="0"/>
                <a:ea typeface="Consolas" charset="0"/>
                <a:cs typeface="Consolas" charset="0"/>
              </a:rPr>
              <a:t>char* </a:t>
            </a:r>
            <a:r>
              <a:rPr lang="en-US" sz="1400" dirty="0" smtClean="0">
                <a:solidFill>
                  <a:schemeClr val="accent2"/>
                </a:solidFill>
                <a:latin typeface="Consolas" charset="0"/>
                <a:ea typeface="Consolas" charset="0"/>
                <a:cs typeface="Consolas" charset="0"/>
              </a:rPr>
              <a:t>x</a:t>
            </a:r>
            <a:r>
              <a:rPr lang="en-US" sz="1400" dirty="0" smtClean="0">
                <a:latin typeface="Consolas" charset="0"/>
                <a:ea typeface="Consolas" charset="0"/>
                <a:cs typeface="Consolas" charset="0"/>
              </a:rPr>
              <a:t> = "testing";</a:t>
            </a:r>
          </a:p>
          <a:p>
            <a:pPr marL="0" indent="0">
              <a:buNone/>
            </a:pPr>
            <a:r>
              <a:rPr lang="en-US" sz="1400" dirty="0">
                <a:latin typeface="Consolas" charset="0"/>
                <a:ea typeface="Consolas" charset="0"/>
                <a:cs typeface="Consolas" charset="0"/>
              </a:rPr>
              <a:t>	</a:t>
            </a:r>
            <a:r>
              <a:rPr lang="en-US" sz="1400" dirty="0" smtClean="0">
                <a:latin typeface="Consolas" charset="0"/>
                <a:ea typeface="Consolas" charset="0"/>
                <a:cs typeface="Consolas" charset="0"/>
              </a:rPr>
              <a:t>	</a:t>
            </a:r>
            <a:r>
              <a:rPr lang="en-US" sz="1400" dirty="0" err="1" smtClean="0">
                <a:latin typeface="Consolas" charset="0"/>
                <a:ea typeface="Consolas" charset="0"/>
                <a:cs typeface="Consolas" charset="0"/>
              </a:rPr>
              <a:t>printf</a:t>
            </a:r>
            <a:r>
              <a:rPr lang="en-US" sz="1400" dirty="0" smtClean="0">
                <a:latin typeface="Consolas" charset="0"/>
                <a:ea typeface="Consolas" charset="0"/>
                <a:cs typeface="Consolas" charset="0"/>
              </a:rPr>
              <a:t>("%s\n", x);</a:t>
            </a:r>
          </a:p>
          <a:p>
            <a:pPr marL="0" indent="0">
              <a:buNone/>
            </a:pPr>
            <a:r>
              <a:rPr lang="en-US" sz="1400" dirty="0">
                <a:latin typeface="Consolas" charset="0"/>
                <a:ea typeface="Consolas" charset="0"/>
                <a:cs typeface="Consolas" charset="0"/>
              </a:rPr>
              <a:t>	</a:t>
            </a:r>
            <a:r>
              <a:rPr lang="en-US" sz="1400" dirty="0" smtClean="0">
                <a:latin typeface="Consolas" charset="0"/>
                <a:ea typeface="Consolas" charset="0"/>
                <a:cs typeface="Consolas" charset="0"/>
              </a:rPr>
              <a:t>}</a:t>
            </a:r>
          </a:p>
          <a:p>
            <a:pPr marL="0" indent="0">
              <a:buNone/>
            </a:pPr>
            <a:r>
              <a:rPr lang="en-US" sz="1400" dirty="0">
                <a:latin typeface="Consolas" charset="0"/>
                <a:ea typeface="Consolas" charset="0"/>
                <a:cs typeface="Consolas" charset="0"/>
              </a:rPr>
              <a:t>	</a:t>
            </a:r>
            <a:r>
              <a:rPr lang="en-US" sz="1400" dirty="0" smtClean="0">
                <a:latin typeface="Consolas" charset="0"/>
                <a:ea typeface="Consolas" charset="0"/>
                <a:cs typeface="Consolas" charset="0"/>
              </a:rPr>
              <a:t>foo();</a:t>
            </a:r>
            <a:endParaRPr lang="en-US" sz="1400" dirty="0">
              <a:latin typeface="Consolas" charset="0"/>
              <a:ea typeface="Consolas" charset="0"/>
              <a:cs typeface="Consolas" charset="0"/>
            </a:endParaRPr>
          </a:p>
          <a:p>
            <a:pPr marL="0" indent="0">
              <a:buNone/>
            </a:pPr>
            <a:r>
              <a:rPr lang="en-US" sz="1400" dirty="0" smtClean="0">
                <a:latin typeface="Consolas" charset="0"/>
                <a:ea typeface="Consolas" charset="0"/>
                <a:cs typeface="Consolas" charset="0"/>
              </a:rPr>
              <a:t>}</a:t>
            </a:r>
            <a:endParaRPr lang="en-US" sz="1400" dirty="0">
              <a:latin typeface="Consolas" charset="0"/>
              <a:ea typeface="Consolas" charset="0"/>
              <a:cs typeface="Consolas" charset="0"/>
            </a:endParaRPr>
          </a:p>
        </p:txBody>
      </p:sp>
      <p:sp>
        <p:nvSpPr>
          <p:cNvPr id="4" name="Slide Number Placeholder 3"/>
          <p:cNvSpPr>
            <a:spLocks noGrp="1"/>
          </p:cNvSpPr>
          <p:nvPr>
            <p:ph type="sldNum" sz="quarter" idx="12"/>
          </p:nvPr>
        </p:nvSpPr>
        <p:spPr/>
        <p:txBody>
          <a:bodyPr/>
          <a:lstStyle/>
          <a:p>
            <a:fld id="{FCFB7E3C-6220-8942-988C-3F6E25750AD7}" type="slidenum">
              <a:rPr lang="en-US" smtClean="0"/>
              <a:t>20</a:t>
            </a:fld>
            <a:endParaRPr lang="en-US"/>
          </a:p>
        </p:txBody>
      </p:sp>
      <p:graphicFrame>
        <p:nvGraphicFramePr>
          <p:cNvPr id="12" name="Table 11"/>
          <p:cNvGraphicFramePr>
            <a:graphicFrameLocks noGrp="1"/>
          </p:cNvGraphicFramePr>
          <p:nvPr>
            <p:extLst>
              <p:ext uri="{D42A27DB-BD31-4B8C-83A1-F6EECF244321}">
                <p14:modId xmlns:p14="http://schemas.microsoft.com/office/powerpoint/2010/main" val="549304608"/>
              </p:ext>
            </p:extLst>
          </p:nvPr>
        </p:nvGraphicFramePr>
        <p:xfrm>
          <a:off x="3950493" y="216817"/>
          <a:ext cx="5061268" cy="1483360"/>
        </p:xfrm>
        <a:graphic>
          <a:graphicData uri="http://schemas.openxmlformats.org/drawingml/2006/table">
            <a:tbl>
              <a:tblPr>
                <a:effectLst/>
                <a:tableStyleId>{BC89EF96-8CEA-46FF-86C4-4CE0E7609802}</a:tableStyleId>
              </a:tblPr>
              <a:tblGrid>
                <a:gridCol w="1664494"/>
                <a:gridCol w="1732280"/>
                <a:gridCol w="1664494"/>
              </a:tblGrid>
              <a:tr h="370840">
                <a:tc>
                  <a:txBody>
                    <a:bodyPr/>
                    <a:lstStyle/>
                    <a:p>
                      <a:r>
                        <a:rPr lang="en-US" dirty="0" smtClean="0">
                          <a:latin typeface="Consolas" charset="0"/>
                          <a:ea typeface="Consolas" charset="0"/>
                          <a:cs typeface="Consolas" charset="0"/>
                        </a:rPr>
                        <a:t>x</a:t>
                      </a:r>
                      <a:endParaRPr lang="en-US" dirty="0">
                        <a:latin typeface="Consolas" charset="0"/>
                        <a:ea typeface="Consolas" charset="0"/>
                        <a:cs typeface="Consolas" charset="0"/>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lang="en-US" dirty="0" err="1" smtClean="0"/>
                        <a:t>int</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endParaRPr lang="en-US"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r>
              <a:tr h="370840">
                <a:tc>
                  <a:txBody>
                    <a:bodyPr/>
                    <a:lstStyle/>
                    <a:p>
                      <a:r>
                        <a:rPr lang="en-US" dirty="0" smtClean="0">
                          <a:latin typeface="Consolas" charset="0"/>
                          <a:ea typeface="Consolas" charset="0"/>
                          <a:cs typeface="Consolas" charset="0"/>
                        </a:rPr>
                        <a:t>bar</a:t>
                      </a:r>
                      <a:endParaRPr lang="en-US" dirty="0">
                        <a:latin typeface="Consolas" charset="0"/>
                        <a:ea typeface="Consolas" charset="0"/>
                        <a:cs typeface="Consolas" charset="0"/>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lang="en-US" dirty="0" smtClean="0"/>
                        <a:t>&lt;void&gt;</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endParaRPr lang="en-US"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r>
              <a:tr h="370840">
                <a:tc>
                  <a:txBody>
                    <a:bodyPr/>
                    <a:lstStyle/>
                    <a:p>
                      <a:r>
                        <a:rPr lang="en-US" dirty="0" smtClean="0">
                          <a:latin typeface="Consolas" charset="0"/>
                          <a:ea typeface="Consolas" charset="0"/>
                          <a:cs typeface="Consolas" charset="0"/>
                        </a:rPr>
                        <a:t>foo</a:t>
                      </a:r>
                      <a:endParaRPr lang="en-US" dirty="0">
                        <a:latin typeface="Consolas" charset="0"/>
                        <a:ea typeface="Consolas" charset="0"/>
                        <a:cs typeface="Consolas" charset="0"/>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lang="en-US" dirty="0" smtClean="0"/>
                        <a:t>&lt;void&gt;, line 4</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endParaRPr lang="en-US"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r>
              <a:tr h="370840">
                <a:tc>
                  <a:txBody>
                    <a:bodyPr/>
                    <a:lstStyle/>
                    <a:p>
                      <a:r>
                        <a:rPr lang="en-US" dirty="0" err="1" smtClean="0">
                          <a:latin typeface="Consolas" charset="0"/>
                          <a:ea typeface="Consolas" charset="0"/>
                          <a:cs typeface="Consolas" charset="0"/>
                        </a:rPr>
                        <a:t>baz</a:t>
                      </a:r>
                      <a:endParaRPr lang="en-US" dirty="0">
                        <a:latin typeface="Consolas" charset="0"/>
                        <a:ea typeface="Consolas" charset="0"/>
                        <a:cs typeface="Consolas" charset="0"/>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&lt;void&gt;, line 9</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28400719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16817"/>
            <a:ext cx="3700021" cy="5909348"/>
          </a:xfrm>
        </p:spPr>
        <p:txBody>
          <a:bodyPr>
            <a:noAutofit/>
          </a:bodyPr>
          <a:lstStyle/>
          <a:p>
            <a:pPr marL="0" indent="0">
              <a:buNone/>
            </a:pPr>
            <a:r>
              <a:rPr lang="en-US" sz="1400" dirty="0">
                <a:solidFill>
                  <a:schemeClr val="accent4"/>
                </a:solidFill>
                <a:latin typeface="Consolas" charset="0"/>
                <a:ea typeface="Consolas" charset="0"/>
                <a:cs typeface="Consolas" charset="0"/>
              </a:rPr>
              <a:t>#include </a:t>
            </a:r>
            <a:r>
              <a:rPr lang="en-US" sz="1400" dirty="0">
                <a:latin typeface="Consolas" charset="0"/>
                <a:ea typeface="Consolas" charset="0"/>
                <a:cs typeface="Consolas" charset="0"/>
              </a:rPr>
              <a:t>&lt;</a:t>
            </a:r>
            <a:r>
              <a:rPr lang="en-US" sz="1400" dirty="0" err="1">
                <a:latin typeface="Consolas" charset="0"/>
                <a:ea typeface="Consolas" charset="0"/>
                <a:cs typeface="Consolas" charset="0"/>
              </a:rPr>
              <a:t>stdio.h</a:t>
            </a:r>
            <a:r>
              <a:rPr lang="en-US" sz="1400" dirty="0">
                <a:latin typeface="Consolas" charset="0"/>
                <a:ea typeface="Consolas" charset="0"/>
                <a:cs typeface="Consolas" charset="0"/>
              </a:rPr>
              <a:t>&gt;</a:t>
            </a:r>
          </a:p>
          <a:p>
            <a:pPr marL="0" indent="0">
              <a:buNone/>
            </a:pPr>
            <a:r>
              <a:rPr lang="en-US" sz="1400" dirty="0" err="1" smtClean="0">
                <a:solidFill>
                  <a:schemeClr val="tx2"/>
                </a:solidFill>
                <a:latin typeface="Consolas" charset="0"/>
                <a:ea typeface="Consolas" charset="0"/>
                <a:cs typeface="Consolas" charset="0"/>
              </a:rPr>
              <a:t>int</a:t>
            </a:r>
            <a:r>
              <a:rPr lang="en-US" sz="1400" dirty="0" smtClean="0">
                <a:solidFill>
                  <a:schemeClr val="tx2"/>
                </a:solidFill>
                <a:latin typeface="Consolas" charset="0"/>
                <a:ea typeface="Consolas" charset="0"/>
                <a:cs typeface="Consolas" charset="0"/>
              </a:rPr>
              <a:t> </a:t>
            </a:r>
            <a:r>
              <a:rPr lang="en-US" sz="1400" dirty="0" smtClean="0">
                <a:solidFill>
                  <a:schemeClr val="accent2"/>
                </a:solidFill>
                <a:latin typeface="Consolas" charset="0"/>
                <a:ea typeface="Consolas" charset="0"/>
                <a:cs typeface="Consolas" charset="0"/>
              </a:rPr>
              <a:t>x</a:t>
            </a:r>
            <a:r>
              <a:rPr lang="en-US" sz="1400" dirty="0" smtClean="0">
                <a:latin typeface="Consolas" charset="0"/>
                <a:ea typeface="Consolas" charset="0"/>
                <a:cs typeface="Consolas" charset="0"/>
              </a:rPr>
              <a:t>;</a:t>
            </a:r>
          </a:p>
          <a:p>
            <a:pPr marL="0" indent="0">
              <a:buNone/>
            </a:pPr>
            <a:r>
              <a:rPr lang="en-US" sz="1400" dirty="0" smtClean="0">
                <a:solidFill>
                  <a:schemeClr val="tx2"/>
                </a:solidFill>
                <a:latin typeface="Consolas" charset="0"/>
                <a:ea typeface="Consolas" charset="0"/>
                <a:cs typeface="Consolas" charset="0"/>
              </a:rPr>
              <a:t>void</a:t>
            </a:r>
            <a:r>
              <a:rPr lang="en-US" sz="1400" dirty="0" smtClean="0">
                <a:latin typeface="Consolas" charset="0"/>
                <a:ea typeface="Consolas" charset="0"/>
                <a:cs typeface="Consolas" charset="0"/>
              </a:rPr>
              <a:t> </a:t>
            </a:r>
            <a:r>
              <a:rPr lang="en-US" sz="1400" dirty="0" smtClean="0">
                <a:solidFill>
                  <a:schemeClr val="accent2"/>
                </a:solidFill>
                <a:latin typeface="Consolas" charset="0"/>
                <a:ea typeface="Consolas" charset="0"/>
                <a:cs typeface="Consolas" charset="0"/>
              </a:rPr>
              <a:t>bar</a:t>
            </a:r>
            <a:r>
              <a:rPr lang="en-US" sz="1400" dirty="0" smtClean="0">
                <a:latin typeface="Consolas" charset="0"/>
                <a:ea typeface="Consolas" charset="0"/>
                <a:cs typeface="Consolas" charset="0"/>
              </a:rPr>
              <a:t>();</a:t>
            </a:r>
          </a:p>
          <a:p>
            <a:pPr marL="0" indent="0">
              <a:buNone/>
            </a:pPr>
            <a:r>
              <a:rPr lang="en-US" sz="1400" dirty="0" smtClean="0">
                <a:solidFill>
                  <a:schemeClr val="tx2"/>
                </a:solidFill>
                <a:latin typeface="Consolas" charset="0"/>
                <a:ea typeface="Consolas" charset="0"/>
                <a:cs typeface="Consolas" charset="0"/>
              </a:rPr>
              <a:t>void </a:t>
            </a:r>
            <a:r>
              <a:rPr lang="en-US" sz="1400" dirty="0" smtClean="0">
                <a:solidFill>
                  <a:schemeClr val="accent2"/>
                </a:solidFill>
                <a:latin typeface="Consolas" charset="0"/>
                <a:ea typeface="Consolas" charset="0"/>
                <a:cs typeface="Consolas" charset="0"/>
              </a:rPr>
              <a:t>foo</a:t>
            </a:r>
            <a:r>
              <a:rPr lang="en-US" sz="1400" dirty="0" smtClean="0">
                <a:latin typeface="Consolas" charset="0"/>
                <a:ea typeface="Consolas" charset="0"/>
                <a:cs typeface="Consolas" charset="0"/>
              </a:rPr>
              <a:t>() {</a:t>
            </a:r>
          </a:p>
          <a:p>
            <a:pPr marL="0" indent="0">
              <a:buNone/>
            </a:pPr>
            <a:r>
              <a:rPr lang="en-US" sz="1400" dirty="0" smtClean="0">
                <a:latin typeface="Consolas" charset="0"/>
                <a:ea typeface="Consolas" charset="0"/>
                <a:cs typeface="Consolas" charset="0"/>
              </a:rPr>
              <a:t>	</a:t>
            </a:r>
            <a:r>
              <a:rPr lang="en-US" sz="1400" dirty="0" smtClean="0">
                <a:solidFill>
                  <a:schemeClr val="tx2"/>
                </a:solidFill>
                <a:latin typeface="Consolas" charset="0"/>
                <a:ea typeface="Consolas" charset="0"/>
                <a:cs typeface="Consolas" charset="0"/>
              </a:rPr>
              <a:t>char</a:t>
            </a:r>
            <a:r>
              <a:rPr lang="en-US" sz="1400" dirty="0" smtClean="0">
                <a:latin typeface="Consolas" charset="0"/>
                <a:ea typeface="Consolas" charset="0"/>
                <a:cs typeface="Consolas" charset="0"/>
              </a:rPr>
              <a:t> </a:t>
            </a:r>
            <a:r>
              <a:rPr lang="en-US" sz="1400" dirty="0" smtClean="0">
                <a:solidFill>
                  <a:schemeClr val="accent2"/>
                </a:solidFill>
                <a:latin typeface="Consolas" charset="0"/>
                <a:ea typeface="Consolas" charset="0"/>
                <a:cs typeface="Consolas" charset="0"/>
              </a:rPr>
              <a:t>c</a:t>
            </a:r>
            <a:r>
              <a:rPr lang="en-US" sz="1400" dirty="0" smtClean="0">
                <a:latin typeface="Consolas" charset="0"/>
                <a:ea typeface="Consolas" charset="0"/>
                <a:cs typeface="Consolas" charset="0"/>
              </a:rPr>
              <a:t> = 'c';</a:t>
            </a:r>
          </a:p>
          <a:p>
            <a:pPr marL="0" indent="0">
              <a:buNone/>
            </a:pPr>
            <a:r>
              <a:rPr lang="en-US" sz="1400" dirty="0">
                <a:latin typeface="Consolas" charset="0"/>
                <a:ea typeface="Consolas" charset="0"/>
                <a:cs typeface="Consolas" charset="0"/>
              </a:rPr>
              <a:t>	</a:t>
            </a:r>
            <a:r>
              <a:rPr lang="en-US" sz="1400" dirty="0" smtClean="0">
                <a:latin typeface="Consolas" charset="0"/>
                <a:ea typeface="Consolas" charset="0"/>
                <a:cs typeface="Consolas" charset="0"/>
              </a:rPr>
              <a:t>bar();</a:t>
            </a:r>
          </a:p>
          <a:p>
            <a:pPr marL="0" indent="0">
              <a:buNone/>
            </a:pPr>
            <a:r>
              <a:rPr lang="en-US" sz="1400" dirty="0">
                <a:latin typeface="Consolas" charset="0"/>
                <a:ea typeface="Consolas" charset="0"/>
                <a:cs typeface="Consolas" charset="0"/>
              </a:rPr>
              <a:t>	</a:t>
            </a:r>
            <a:r>
              <a:rPr lang="en-US" sz="1400" dirty="0" err="1" smtClean="0">
                <a:latin typeface="Consolas" charset="0"/>
                <a:ea typeface="Consolas" charset="0"/>
                <a:cs typeface="Consolas" charset="0"/>
              </a:rPr>
              <a:t>printf</a:t>
            </a:r>
            <a:r>
              <a:rPr lang="en-US" sz="1400" dirty="0" smtClean="0">
                <a:latin typeface="Consolas" charset="0"/>
                <a:ea typeface="Consolas" charset="0"/>
                <a:cs typeface="Consolas" charset="0"/>
              </a:rPr>
              <a:t>("%d %c\n", x, c);</a:t>
            </a:r>
            <a:endParaRPr lang="en-US" sz="1400" dirty="0">
              <a:latin typeface="Consolas" charset="0"/>
              <a:ea typeface="Consolas" charset="0"/>
              <a:cs typeface="Consolas" charset="0"/>
            </a:endParaRPr>
          </a:p>
          <a:p>
            <a:pPr marL="0" indent="0">
              <a:buNone/>
            </a:pPr>
            <a:r>
              <a:rPr lang="en-US" sz="1400" dirty="0" smtClean="0">
                <a:latin typeface="Consolas" charset="0"/>
                <a:ea typeface="Consolas" charset="0"/>
                <a:cs typeface="Consolas" charset="0"/>
              </a:rPr>
              <a:t>}</a:t>
            </a:r>
          </a:p>
          <a:p>
            <a:pPr marL="0" indent="0">
              <a:buNone/>
            </a:pPr>
            <a:r>
              <a:rPr lang="en-US" sz="1400" dirty="0" smtClean="0">
                <a:solidFill>
                  <a:schemeClr val="tx2"/>
                </a:solidFill>
                <a:latin typeface="Consolas" charset="0"/>
                <a:ea typeface="Consolas" charset="0"/>
                <a:cs typeface="Consolas" charset="0"/>
              </a:rPr>
              <a:t>void</a:t>
            </a:r>
            <a:r>
              <a:rPr lang="en-US" sz="1400" dirty="0" smtClean="0">
                <a:latin typeface="Consolas" charset="0"/>
                <a:ea typeface="Consolas" charset="0"/>
                <a:cs typeface="Consolas" charset="0"/>
              </a:rPr>
              <a:t> </a:t>
            </a:r>
            <a:r>
              <a:rPr lang="en-US" sz="1400" dirty="0" err="1" smtClean="0">
                <a:solidFill>
                  <a:schemeClr val="accent2"/>
                </a:solidFill>
                <a:latin typeface="Consolas" charset="0"/>
                <a:ea typeface="Consolas" charset="0"/>
                <a:cs typeface="Consolas" charset="0"/>
              </a:rPr>
              <a:t>baz</a:t>
            </a:r>
            <a:r>
              <a:rPr lang="en-US" sz="1400" dirty="0" smtClean="0">
                <a:latin typeface="Consolas" charset="0"/>
                <a:ea typeface="Consolas" charset="0"/>
                <a:cs typeface="Consolas" charset="0"/>
              </a:rPr>
              <a:t>() {</a:t>
            </a:r>
          </a:p>
          <a:p>
            <a:pPr marL="0" indent="0">
              <a:buNone/>
            </a:pPr>
            <a:r>
              <a:rPr lang="en-US" sz="1400" dirty="0" smtClean="0">
                <a:latin typeface="Consolas" charset="0"/>
                <a:ea typeface="Consolas" charset="0"/>
                <a:cs typeface="Consolas" charset="0"/>
              </a:rPr>
              <a:t>	</a:t>
            </a:r>
            <a:r>
              <a:rPr lang="en-US" sz="1400" dirty="0" err="1" smtClean="0">
                <a:latin typeface="Consolas" charset="0"/>
                <a:ea typeface="Consolas" charset="0"/>
                <a:cs typeface="Consolas" charset="0"/>
              </a:rPr>
              <a:t>printf</a:t>
            </a:r>
            <a:r>
              <a:rPr lang="en-US" sz="1400" dirty="0" smtClean="0">
                <a:latin typeface="Consolas" charset="0"/>
                <a:ea typeface="Consolas" charset="0"/>
                <a:cs typeface="Consolas" charset="0"/>
              </a:rPr>
              <a:t>("%d\n",</a:t>
            </a:r>
            <a:r>
              <a:rPr lang="en-US" sz="1400" dirty="0">
                <a:latin typeface="Consolas" charset="0"/>
                <a:ea typeface="Consolas" charset="0"/>
                <a:cs typeface="Consolas" charset="0"/>
              </a:rPr>
              <a:t> </a:t>
            </a:r>
            <a:r>
              <a:rPr lang="en-US" sz="1400" dirty="0" smtClean="0">
                <a:latin typeface="Consolas" charset="0"/>
                <a:ea typeface="Consolas" charset="0"/>
                <a:cs typeface="Consolas" charset="0"/>
              </a:rPr>
              <a:t>x);</a:t>
            </a:r>
          </a:p>
          <a:p>
            <a:pPr marL="0" indent="0">
              <a:buNone/>
            </a:pPr>
            <a:r>
              <a:rPr lang="en-US" sz="1400" dirty="0" smtClean="0">
                <a:latin typeface="Consolas" charset="0"/>
                <a:ea typeface="Consolas" charset="0"/>
                <a:cs typeface="Consolas" charset="0"/>
              </a:rPr>
              <a:t>	x </a:t>
            </a:r>
            <a:r>
              <a:rPr lang="en-US" sz="1400" dirty="0">
                <a:latin typeface="Consolas" charset="0"/>
                <a:ea typeface="Consolas" charset="0"/>
                <a:cs typeface="Consolas" charset="0"/>
              </a:rPr>
              <a:t>= 1337</a:t>
            </a:r>
            <a:r>
              <a:rPr lang="en-US" sz="1400" dirty="0" smtClean="0">
                <a:latin typeface="Consolas" charset="0"/>
                <a:ea typeface="Consolas" charset="0"/>
                <a:cs typeface="Consolas" charset="0"/>
              </a:rPr>
              <a:t>;</a:t>
            </a:r>
            <a:endParaRPr lang="en-US" sz="1400" dirty="0">
              <a:latin typeface="Consolas" charset="0"/>
              <a:ea typeface="Consolas" charset="0"/>
              <a:cs typeface="Consolas" charset="0"/>
            </a:endParaRPr>
          </a:p>
          <a:p>
            <a:pPr marL="0" indent="0">
              <a:buNone/>
            </a:pPr>
            <a:r>
              <a:rPr lang="en-US" sz="1400" dirty="0" smtClean="0">
                <a:latin typeface="Consolas" charset="0"/>
                <a:ea typeface="Consolas" charset="0"/>
                <a:cs typeface="Consolas" charset="0"/>
              </a:rPr>
              <a:t>}</a:t>
            </a:r>
          </a:p>
          <a:p>
            <a:pPr marL="0" indent="0">
              <a:buNone/>
            </a:pPr>
            <a:r>
              <a:rPr lang="en-US" sz="1400" dirty="0" smtClean="0">
                <a:solidFill>
                  <a:schemeClr val="tx2"/>
                </a:solidFill>
                <a:latin typeface="Consolas" charset="0"/>
                <a:ea typeface="Consolas" charset="0"/>
                <a:cs typeface="Consolas" charset="0"/>
              </a:rPr>
              <a:t>void</a:t>
            </a:r>
            <a:r>
              <a:rPr lang="en-US" sz="1400" dirty="0" smtClean="0">
                <a:latin typeface="Consolas" charset="0"/>
                <a:ea typeface="Consolas" charset="0"/>
                <a:cs typeface="Consolas" charset="0"/>
              </a:rPr>
              <a:t> </a:t>
            </a:r>
            <a:r>
              <a:rPr lang="en-US" sz="1400" dirty="0" smtClean="0">
                <a:solidFill>
                  <a:schemeClr val="accent2"/>
                </a:solidFill>
                <a:latin typeface="Consolas" charset="0"/>
                <a:ea typeface="Consolas" charset="0"/>
                <a:cs typeface="Consolas" charset="0"/>
              </a:rPr>
              <a:t>bar</a:t>
            </a:r>
            <a:r>
              <a:rPr lang="en-US" sz="1400" dirty="0" smtClean="0">
                <a:latin typeface="Consolas" charset="0"/>
                <a:ea typeface="Consolas" charset="0"/>
                <a:cs typeface="Consolas" charset="0"/>
              </a:rPr>
              <a:t>() {</a:t>
            </a:r>
          </a:p>
          <a:p>
            <a:pPr marL="0" indent="0">
              <a:buNone/>
            </a:pPr>
            <a:r>
              <a:rPr lang="en-US" sz="1400" dirty="0" smtClean="0">
                <a:latin typeface="Consolas" charset="0"/>
                <a:ea typeface="Consolas" charset="0"/>
                <a:cs typeface="Consolas" charset="0"/>
              </a:rPr>
              <a:t>	</a:t>
            </a:r>
            <a:r>
              <a:rPr lang="en-US" sz="1400" dirty="0" err="1" smtClean="0">
                <a:solidFill>
                  <a:schemeClr val="tx2"/>
                </a:solidFill>
                <a:latin typeface="Consolas" charset="0"/>
                <a:ea typeface="Consolas" charset="0"/>
                <a:cs typeface="Consolas" charset="0"/>
              </a:rPr>
              <a:t>int</a:t>
            </a:r>
            <a:r>
              <a:rPr lang="en-US" sz="1400" dirty="0" smtClean="0">
                <a:latin typeface="Consolas" charset="0"/>
                <a:ea typeface="Consolas" charset="0"/>
                <a:cs typeface="Consolas" charset="0"/>
              </a:rPr>
              <a:t> </a:t>
            </a:r>
            <a:r>
              <a:rPr lang="en-US" sz="1400" dirty="0" smtClean="0">
                <a:solidFill>
                  <a:schemeClr val="accent2"/>
                </a:solidFill>
                <a:latin typeface="Consolas" charset="0"/>
                <a:ea typeface="Consolas" charset="0"/>
                <a:cs typeface="Consolas" charset="0"/>
              </a:rPr>
              <a:t>x</a:t>
            </a:r>
            <a:r>
              <a:rPr lang="en-US" sz="1400" dirty="0" smtClean="0">
                <a:latin typeface="Consolas" charset="0"/>
                <a:ea typeface="Consolas" charset="0"/>
                <a:cs typeface="Consolas" charset="0"/>
              </a:rPr>
              <a:t> = 100;</a:t>
            </a:r>
          </a:p>
          <a:p>
            <a:pPr marL="0" indent="0">
              <a:buNone/>
            </a:pPr>
            <a:r>
              <a:rPr lang="en-US" sz="1400" dirty="0">
                <a:latin typeface="Consolas" charset="0"/>
                <a:ea typeface="Consolas" charset="0"/>
                <a:cs typeface="Consolas" charset="0"/>
              </a:rPr>
              <a:t>	</a:t>
            </a:r>
            <a:r>
              <a:rPr lang="en-US" sz="1400" dirty="0" err="1" smtClean="0">
                <a:latin typeface="Consolas" charset="0"/>
                <a:ea typeface="Consolas" charset="0"/>
                <a:cs typeface="Consolas" charset="0"/>
              </a:rPr>
              <a:t>baz</a:t>
            </a:r>
            <a:r>
              <a:rPr lang="en-US" sz="1400" dirty="0" smtClean="0">
                <a:latin typeface="Consolas" charset="0"/>
                <a:ea typeface="Consolas" charset="0"/>
                <a:cs typeface="Consolas" charset="0"/>
              </a:rPr>
              <a:t>();</a:t>
            </a:r>
            <a:r>
              <a:rPr lang="en-US" sz="1400" dirty="0">
                <a:latin typeface="Consolas" charset="0"/>
                <a:ea typeface="Consolas" charset="0"/>
                <a:cs typeface="Consolas" charset="0"/>
              </a:rPr>
              <a:t/>
            </a:r>
            <a:br>
              <a:rPr lang="en-US" sz="1400" dirty="0">
                <a:latin typeface="Consolas" charset="0"/>
                <a:ea typeface="Consolas" charset="0"/>
                <a:cs typeface="Consolas" charset="0"/>
              </a:rPr>
            </a:br>
            <a:r>
              <a:rPr lang="en-US" sz="1400" dirty="0" smtClean="0">
                <a:latin typeface="Consolas" charset="0"/>
                <a:ea typeface="Consolas" charset="0"/>
                <a:cs typeface="Consolas" charset="0"/>
              </a:rPr>
              <a:t>}</a:t>
            </a:r>
            <a:endParaRPr lang="en-US" sz="1400" dirty="0">
              <a:latin typeface="Consolas" charset="0"/>
              <a:ea typeface="Consolas" charset="0"/>
              <a:cs typeface="Consolas" charset="0"/>
            </a:endParaRPr>
          </a:p>
          <a:p>
            <a:pPr marL="0" indent="0">
              <a:buNone/>
            </a:pPr>
            <a:r>
              <a:rPr lang="en-US" sz="1400" dirty="0" err="1" smtClean="0">
                <a:solidFill>
                  <a:schemeClr val="tx2"/>
                </a:solidFill>
                <a:latin typeface="Consolas" charset="0"/>
                <a:ea typeface="Consolas" charset="0"/>
                <a:cs typeface="Consolas" charset="0"/>
              </a:rPr>
              <a:t>int</a:t>
            </a:r>
            <a:r>
              <a:rPr lang="en-US" sz="1400" dirty="0" smtClean="0">
                <a:solidFill>
                  <a:schemeClr val="tx2"/>
                </a:solidFill>
                <a:latin typeface="Consolas" charset="0"/>
                <a:ea typeface="Consolas" charset="0"/>
                <a:cs typeface="Consolas" charset="0"/>
              </a:rPr>
              <a:t> </a:t>
            </a:r>
            <a:r>
              <a:rPr lang="en-US" sz="1400" dirty="0" smtClean="0">
                <a:solidFill>
                  <a:schemeClr val="accent2"/>
                </a:solidFill>
                <a:latin typeface="Consolas" charset="0"/>
                <a:ea typeface="Consolas" charset="0"/>
                <a:cs typeface="Consolas" charset="0"/>
              </a:rPr>
              <a:t>main</a:t>
            </a:r>
            <a:r>
              <a:rPr lang="en-US" sz="1400" dirty="0">
                <a:latin typeface="Consolas" charset="0"/>
                <a:ea typeface="Consolas" charset="0"/>
                <a:cs typeface="Consolas" charset="0"/>
              </a:rPr>
              <a:t>() </a:t>
            </a:r>
            <a:r>
              <a:rPr lang="en-US" sz="1400" dirty="0" smtClean="0">
                <a:latin typeface="Consolas" charset="0"/>
                <a:ea typeface="Consolas" charset="0"/>
                <a:cs typeface="Consolas" charset="0"/>
              </a:rPr>
              <a:t>{   </a:t>
            </a:r>
          </a:p>
          <a:p>
            <a:pPr marL="0" indent="0">
              <a:buNone/>
            </a:pPr>
            <a:r>
              <a:rPr lang="en-US" sz="1400" dirty="0">
                <a:latin typeface="Consolas" charset="0"/>
                <a:ea typeface="Consolas" charset="0"/>
                <a:cs typeface="Consolas" charset="0"/>
              </a:rPr>
              <a:t>	</a:t>
            </a:r>
            <a:r>
              <a:rPr lang="en-US" sz="1400" dirty="0" smtClean="0">
                <a:latin typeface="Consolas" charset="0"/>
                <a:ea typeface="Consolas" charset="0"/>
                <a:cs typeface="Consolas" charset="0"/>
              </a:rPr>
              <a:t>x = 10;</a:t>
            </a:r>
          </a:p>
          <a:p>
            <a:pPr marL="0" indent="0">
              <a:buNone/>
            </a:pPr>
            <a:r>
              <a:rPr lang="en-US" sz="1400" dirty="0">
                <a:latin typeface="Consolas" charset="0"/>
                <a:ea typeface="Consolas" charset="0"/>
                <a:cs typeface="Consolas" charset="0"/>
              </a:rPr>
              <a:t>	</a:t>
            </a:r>
            <a:r>
              <a:rPr lang="en-US" sz="1400" dirty="0" smtClean="0">
                <a:latin typeface="Consolas" charset="0"/>
                <a:ea typeface="Consolas" charset="0"/>
                <a:cs typeface="Consolas" charset="0"/>
              </a:rPr>
              <a:t>{</a:t>
            </a:r>
          </a:p>
          <a:p>
            <a:pPr marL="0" indent="0">
              <a:buNone/>
            </a:pPr>
            <a:r>
              <a:rPr lang="en-US" sz="1400" dirty="0">
                <a:latin typeface="Consolas" charset="0"/>
                <a:ea typeface="Consolas" charset="0"/>
                <a:cs typeface="Consolas" charset="0"/>
              </a:rPr>
              <a:t>	</a:t>
            </a:r>
            <a:r>
              <a:rPr lang="en-US" sz="1400" dirty="0" smtClean="0">
                <a:latin typeface="Consolas" charset="0"/>
                <a:ea typeface="Consolas" charset="0"/>
                <a:cs typeface="Consolas" charset="0"/>
              </a:rPr>
              <a:t>	</a:t>
            </a:r>
            <a:r>
              <a:rPr lang="en-US" sz="1400" dirty="0" smtClean="0">
                <a:solidFill>
                  <a:schemeClr val="tx2"/>
                </a:solidFill>
                <a:latin typeface="Consolas" charset="0"/>
                <a:ea typeface="Consolas" charset="0"/>
                <a:cs typeface="Consolas" charset="0"/>
              </a:rPr>
              <a:t>char* </a:t>
            </a:r>
            <a:r>
              <a:rPr lang="en-US" sz="1400" dirty="0" smtClean="0">
                <a:solidFill>
                  <a:schemeClr val="accent2"/>
                </a:solidFill>
                <a:latin typeface="Consolas" charset="0"/>
                <a:ea typeface="Consolas" charset="0"/>
                <a:cs typeface="Consolas" charset="0"/>
              </a:rPr>
              <a:t>x</a:t>
            </a:r>
            <a:r>
              <a:rPr lang="en-US" sz="1400" dirty="0" smtClean="0">
                <a:latin typeface="Consolas" charset="0"/>
                <a:ea typeface="Consolas" charset="0"/>
                <a:cs typeface="Consolas" charset="0"/>
              </a:rPr>
              <a:t> = "testing";</a:t>
            </a:r>
          </a:p>
          <a:p>
            <a:pPr marL="0" indent="0">
              <a:buNone/>
            </a:pPr>
            <a:r>
              <a:rPr lang="en-US" sz="1400" dirty="0">
                <a:latin typeface="Consolas" charset="0"/>
                <a:ea typeface="Consolas" charset="0"/>
                <a:cs typeface="Consolas" charset="0"/>
              </a:rPr>
              <a:t>	</a:t>
            </a:r>
            <a:r>
              <a:rPr lang="en-US" sz="1400" dirty="0" smtClean="0">
                <a:latin typeface="Consolas" charset="0"/>
                <a:ea typeface="Consolas" charset="0"/>
                <a:cs typeface="Consolas" charset="0"/>
              </a:rPr>
              <a:t>	</a:t>
            </a:r>
            <a:r>
              <a:rPr lang="en-US" sz="1400" dirty="0" err="1" smtClean="0">
                <a:latin typeface="Consolas" charset="0"/>
                <a:ea typeface="Consolas" charset="0"/>
                <a:cs typeface="Consolas" charset="0"/>
              </a:rPr>
              <a:t>printf</a:t>
            </a:r>
            <a:r>
              <a:rPr lang="en-US" sz="1400" dirty="0" smtClean="0">
                <a:latin typeface="Consolas" charset="0"/>
                <a:ea typeface="Consolas" charset="0"/>
                <a:cs typeface="Consolas" charset="0"/>
              </a:rPr>
              <a:t>("%s\n", x);</a:t>
            </a:r>
          </a:p>
          <a:p>
            <a:pPr marL="0" indent="0">
              <a:buNone/>
            </a:pPr>
            <a:r>
              <a:rPr lang="en-US" sz="1400" dirty="0">
                <a:latin typeface="Consolas" charset="0"/>
                <a:ea typeface="Consolas" charset="0"/>
                <a:cs typeface="Consolas" charset="0"/>
              </a:rPr>
              <a:t>	</a:t>
            </a:r>
            <a:r>
              <a:rPr lang="en-US" sz="1400" dirty="0" smtClean="0">
                <a:latin typeface="Consolas" charset="0"/>
                <a:ea typeface="Consolas" charset="0"/>
                <a:cs typeface="Consolas" charset="0"/>
              </a:rPr>
              <a:t>}</a:t>
            </a:r>
          </a:p>
          <a:p>
            <a:pPr marL="0" indent="0">
              <a:buNone/>
            </a:pPr>
            <a:r>
              <a:rPr lang="en-US" sz="1400" dirty="0">
                <a:latin typeface="Consolas" charset="0"/>
                <a:ea typeface="Consolas" charset="0"/>
                <a:cs typeface="Consolas" charset="0"/>
              </a:rPr>
              <a:t>	</a:t>
            </a:r>
            <a:r>
              <a:rPr lang="en-US" sz="1400" dirty="0" smtClean="0">
                <a:latin typeface="Consolas" charset="0"/>
                <a:ea typeface="Consolas" charset="0"/>
                <a:cs typeface="Consolas" charset="0"/>
              </a:rPr>
              <a:t>foo();</a:t>
            </a:r>
            <a:endParaRPr lang="en-US" sz="1400" dirty="0">
              <a:latin typeface="Consolas" charset="0"/>
              <a:ea typeface="Consolas" charset="0"/>
              <a:cs typeface="Consolas" charset="0"/>
            </a:endParaRPr>
          </a:p>
          <a:p>
            <a:pPr marL="0" indent="0">
              <a:buNone/>
            </a:pPr>
            <a:r>
              <a:rPr lang="en-US" sz="1400" dirty="0" smtClean="0">
                <a:latin typeface="Consolas" charset="0"/>
                <a:ea typeface="Consolas" charset="0"/>
                <a:cs typeface="Consolas" charset="0"/>
              </a:rPr>
              <a:t>}</a:t>
            </a:r>
            <a:endParaRPr lang="en-US" sz="1400" dirty="0">
              <a:latin typeface="Consolas" charset="0"/>
              <a:ea typeface="Consolas" charset="0"/>
              <a:cs typeface="Consolas" charset="0"/>
            </a:endParaRPr>
          </a:p>
        </p:txBody>
      </p:sp>
      <p:sp>
        <p:nvSpPr>
          <p:cNvPr id="4" name="Slide Number Placeholder 3"/>
          <p:cNvSpPr>
            <a:spLocks noGrp="1"/>
          </p:cNvSpPr>
          <p:nvPr>
            <p:ph type="sldNum" sz="quarter" idx="12"/>
          </p:nvPr>
        </p:nvSpPr>
        <p:spPr/>
        <p:txBody>
          <a:bodyPr/>
          <a:lstStyle/>
          <a:p>
            <a:fld id="{FCFB7E3C-6220-8942-988C-3F6E25750AD7}" type="slidenum">
              <a:rPr lang="en-US" smtClean="0"/>
              <a:t>21</a:t>
            </a:fld>
            <a:endParaRPr lang="en-US"/>
          </a:p>
        </p:txBody>
      </p:sp>
      <p:graphicFrame>
        <p:nvGraphicFramePr>
          <p:cNvPr id="12" name="Table 11"/>
          <p:cNvGraphicFramePr>
            <a:graphicFrameLocks noGrp="1"/>
          </p:cNvGraphicFramePr>
          <p:nvPr>
            <p:extLst/>
          </p:nvPr>
        </p:nvGraphicFramePr>
        <p:xfrm>
          <a:off x="3950493" y="216817"/>
          <a:ext cx="5061268" cy="1483360"/>
        </p:xfrm>
        <a:graphic>
          <a:graphicData uri="http://schemas.openxmlformats.org/drawingml/2006/table">
            <a:tbl>
              <a:tblPr>
                <a:effectLst/>
                <a:tableStyleId>{BC89EF96-8CEA-46FF-86C4-4CE0E7609802}</a:tableStyleId>
              </a:tblPr>
              <a:tblGrid>
                <a:gridCol w="1664494"/>
                <a:gridCol w="1732280"/>
                <a:gridCol w="1664494"/>
              </a:tblGrid>
              <a:tr h="370840">
                <a:tc>
                  <a:txBody>
                    <a:bodyPr/>
                    <a:lstStyle/>
                    <a:p>
                      <a:r>
                        <a:rPr lang="en-US" dirty="0" smtClean="0">
                          <a:latin typeface="Consolas" charset="0"/>
                          <a:ea typeface="Consolas" charset="0"/>
                          <a:cs typeface="Consolas" charset="0"/>
                        </a:rPr>
                        <a:t>x</a:t>
                      </a:r>
                      <a:endParaRPr lang="en-US" dirty="0">
                        <a:latin typeface="Consolas" charset="0"/>
                        <a:ea typeface="Consolas" charset="0"/>
                        <a:cs typeface="Consolas" charset="0"/>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lang="en-US" dirty="0" err="1" smtClean="0"/>
                        <a:t>int</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endParaRPr lang="en-US"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r>
              <a:tr h="370840">
                <a:tc>
                  <a:txBody>
                    <a:bodyPr/>
                    <a:lstStyle/>
                    <a:p>
                      <a:r>
                        <a:rPr lang="en-US" dirty="0" smtClean="0">
                          <a:latin typeface="Consolas" charset="0"/>
                          <a:ea typeface="Consolas" charset="0"/>
                          <a:cs typeface="Consolas" charset="0"/>
                        </a:rPr>
                        <a:t>bar</a:t>
                      </a:r>
                      <a:endParaRPr lang="en-US" dirty="0">
                        <a:latin typeface="Consolas" charset="0"/>
                        <a:ea typeface="Consolas" charset="0"/>
                        <a:cs typeface="Consolas" charset="0"/>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lang="en-US" dirty="0" smtClean="0"/>
                        <a:t>&lt;void&gt;</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endParaRPr lang="en-US"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r>
              <a:tr h="370840">
                <a:tc>
                  <a:txBody>
                    <a:bodyPr/>
                    <a:lstStyle/>
                    <a:p>
                      <a:r>
                        <a:rPr lang="en-US" dirty="0" smtClean="0">
                          <a:latin typeface="Consolas" charset="0"/>
                          <a:ea typeface="Consolas" charset="0"/>
                          <a:cs typeface="Consolas" charset="0"/>
                        </a:rPr>
                        <a:t>foo</a:t>
                      </a:r>
                      <a:endParaRPr lang="en-US" dirty="0">
                        <a:latin typeface="Consolas" charset="0"/>
                        <a:ea typeface="Consolas" charset="0"/>
                        <a:cs typeface="Consolas" charset="0"/>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lang="en-US" dirty="0" smtClean="0"/>
                        <a:t>&lt;void&gt;, line 4</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endParaRPr lang="en-US"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r>
              <a:tr h="370840">
                <a:tc>
                  <a:txBody>
                    <a:bodyPr/>
                    <a:lstStyle/>
                    <a:p>
                      <a:r>
                        <a:rPr lang="en-US" dirty="0" err="1" smtClean="0">
                          <a:latin typeface="Consolas" charset="0"/>
                          <a:ea typeface="Consolas" charset="0"/>
                          <a:cs typeface="Consolas" charset="0"/>
                        </a:rPr>
                        <a:t>baz</a:t>
                      </a:r>
                      <a:endParaRPr lang="en-US" dirty="0">
                        <a:latin typeface="Consolas" charset="0"/>
                        <a:ea typeface="Consolas" charset="0"/>
                        <a:cs typeface="Consolas" charset="0"/>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&lt;void&gt;, line 9</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5" name="Rectangle 4"/>
          <p:cNvSpPr/>
          <p:nvPr/>
        </p:nvSpPr>
        <p:spPr>
          <a:xfrm>
            <a:off x="3937433" y="140215"/>
            <a:ext cx="5127986" cy="438429"/>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Rectangle 5"/>
          <p:cNvSpPr/>
          <p:nvPr/>
        </p:nvSpPr>
        <p:spPr>
          <a:xfrm>
            <a:off x="3937433" y="578644"/>
            <a:ext cx="5127986" cy="438429"/>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Rectangle 6"/>
          <p:cNvSpPr/>
          <p:nvPr/>
        </p:nvSpPr>
        <p:spPr>
          <a:xfrm>
            <a:off x="3917134" y="1017073"/>
            <a:ext cx="5127986" cy="361827"/>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Rectangle 7"/>
          <p:cNvSpPr/>
          <p:nvPr/>
        </p:nvSpPr>
        <p:spPr>
          <a:xfrm>
            <a:off x="3917134" y="1378900"/>
            <a:ext cx="5127986" cy="438429"/>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Right Arrow 1"/>
          <p:cNvSpPr/>
          <p:nvPr/>
        </p:nvSpPr>
        <p:spPr>
          <a:xfrm>
            <a:off x="178594" y="607220"/>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Right Arrow 9"/>
          <p:cNvSpPr/>
          <p:nvPr/>
        </p:nvSpPr>
        <p:spPr>
          <a:xfrm>
            <a:off x="178594" y="859911"/>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Right Arrow 10"/>
          <p:cNvSpPr/>
          <p:nvPr/>
        </p:nvSpPr>
        <p:spPr>
          <a:xfrm>
            <a:off x="178594" y="1124647"/>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Right Arrow 12"/>
          <p:cNvSpPr/>
          <p:nvPr/>
        </p:nvSpPr>
        <p:spPr>
          <a:xfrm>
            <a:off x="178594" y="2384328"/>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ight Arrow 13"/>
          <p:cNvSpPr/>
          <p:nvPr/>
        </p:nvSpPr>
        <p:spPr>
          <a:xfrm>
            <a:off x="178594" y="3420172"/>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15" name="Straight Arrow Connector 14"/>
          <p:cNvCxnSpPr/>
          <p:nvPr/>
        </p:nvCxnSpPr>
        <p:spPr>
          <a:xfrm flipV="1">
            <a:off x="1399922" y="768743"/>
            <a:ext cx="5251731" cy="2651429"/>
          </a:xfrm>
          <a:prstGeom prst="straightConnector1">
            <a:avLst/>
          </a:prstGeom>
          <a:ln w="76200">
            <a:headEnd type="none"/>
            <a:tailEnd type="triangle" w="med" len="sm"/>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1408520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1" presetClass="exit" presetSubtype="0" fill="hold" grpId="1" nodeType="clickEffect">
                                  <p:stCondLst>
                                    <p:cond delay="0"/>
                                  </p:stCondLst>
                                  <p:childTnLst>
                                    <p:set>
                                      <p:cBhvr>
                                        <p:cTn id="14" dur="1" fill="hold">
                                          <p:stCondLst>
                                            <p:cond delay="0"/>
                                          </p:stCondLst>
                                        </p:cTn>
                                        <p:tgtEl>
                                          <p:spTgt spid="2"/>
                                        </p:tgtEl>
                                        <p:attrNameLst>
                                          <p:attrName>style.visibility</p:attrName>
                                        </p:attrNameLst>
                                      </p:cBhvr>
                                      <p:to>
                                        <p:strVal val="hidden"/>
                                      </p:to>
                                    </p:set>
                                  </p:childTnLst>
                                </p:cTn>
                              </p:par>
                              <p:par>
                                <p:cTn id="15" presetID="1" presetClass="entr" presetSubtype="0" fill="hold" grpId="0" nodeType="with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xit" presetSubtype="0" fill="hold" grpId="0" nodeType="clickEffect">
                                  <p:stCondLst>
                                    <p:cond delay="0"/>
                                  </p:stCondLst>
                                  <p:childTnLst>
                                    <p:set>
                                      <p:cBhvr>
                                        <p:cTn id="20" dur="1" fill="hold">
                                          <p:stCondLst>
                                            <p:cond delay="0"/>
                                          </p:stCondLst>
                                        </p:cTn>
                                        <p:tgtEl>
                                          <p:spTgt spid="6"/>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1" presetClass="exit" presetSubtype="0" fill="hold" grpId="1" nodeType="clickEffect">
                                  <p:stCondLst>
                                    <p:cond delay="0"/>
                                  </p:stCondLst>
                                  <p:childTnLst>
                                    <p:set>
                                      <p:cBhvr>
                                        <p:cTn id="24" dur="1" fill="hold">
                                          <p:stCondLst>
                                            <p:cond delay="0"/>
                                          </p:stCondLst>
                                        </p:cTn>
                                        <p:tgtEl>
                                          <p:spTgt spid="10"/>
                                        </p:tgtEl>
                                        <p:attrNameLst>
                                          <p:attrName>style.visibility</p:attrName>
                                        </p:attrNameLst>
                                      </p:cBhvr>
                                      <p:to>
                                        <p:strVal val="hidden"/>
                                      </p:to>
                                    </p:set>
                                  </p:childTnLst>
                                </p:cTn>
                              </p:par>
                              <p:par>
                                <p:cTn id="25" presetID="1" presetClass="entr" presetSubtype="0" fill="hold" grpId="0" nodeType="with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xit" presetSubtype="0" fill="hold" grpId="0" nodeType="clickEffect">
                                  <p:stCondLst>
                                    <p:cond delay="0"/>
                                  </p:stCondLst>
                                  <p:childTnLst>
                                    <p:set>
                                      <p:cBhvr>
                                        <p:cTn id="30" dur="1" fill="hold">
                                          <p:stCondLst>
                                            <p:cond delay="0"/>
                                          </p:stCondLst>
                                        </p:cTn>
                                        <p:tgtEl>
                                          <p:spTgt spid="7"/>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1" presetClass="exit" presetSubtype="0" fill="hold" grpId="1" nodeType="clickEffect">
                                  <p:stCondLst>
                                    <p:cond delay="0"/>
                                  </p:stCondLst>
                                  <p:childTnLst>
                                    <p:set>
                                      <p:cBhvr>
                                        <p:cTn id="34" dur="1" fill="hold">
                                          <p:stCondLst>
                                            <p:cond delay="0"/>
                                          </p:stCondLst>
                                        </p:cTn>
                                        <p:tgtEl>
                                          <p:spTgt spid="11"/>
                                        </p:tgtEl>
                                        <p:attrNameLst>
                                          <p:attrName>style.visibility</p:attrName>
                                        </p:attrNameLst>
                                      </p:cBhvr>
                                      <p:to>
                                        <p:strVal val="hidden"/>
                                      </p:to>
                                    </p:set>
                                  </p:childTnLst>
                                </p:cTn>
                              </p:par>
                              <p:par>
                                <p:cTn id="35" presetID="1" presetClass="entr" presetSubtype="0" fill="hold" grpId="0" nodeType="withEffect">
                                  <p:stCondLst>
                                    <p:cond delay="0"/>
                                  </p:stCondLst>
                                  <p:childTnLst>
                                    <p:set>
                                      <p:cBhvr>
                                        <p:cTn id="36" dur="1" fill="hold">
                                          <p:stCondLst>
                                            <p:cond delay="0"/>
                                          </p:stCondLst>
                                        </p:cTn>
                                        <p:tgtEl>
                                          <p:spTgt spid="13"/>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xit" presetSubtype="0" fill="hold" grpId="0" nodeType="clickEffect">
                                  <p:stCondLst>
                                    <p:cond delay="0"/>
                                  </p:stCondLst>
                                  <p:childTnLst>
                                    <p:set>
                                      <p:cBhvr>
                                        <p:cTn id="40" dur="1" fill="hold">
                                          <p:stCondLst>
                                            <p:cond delay="0"/>
                                          </p:stCondLst>
                                        </p:cTn>
                                        <p:tgtEl>
                                          <p:spTgt spid="8"/>
                                        </p:tgtEl>
                                        <p:attrNameLst>
                                          <p:attrName>style.visibility</p:attrName>
                                        </p:attrNameLst>
                                      </p:cBhvr>
                                      <p:to>
                                        <p:strVal val="hidden"/>
                                      </p:to>
                                    </p:set>
                                  </p:childTnLst>
                                </p:cTn>
                              </p:par>
                            </p:childTnLst>
                          </p:cTn>
                        </p:par>
                      </p:childTnLst>
                    </p:cTn>
                  </p:par>
                  <p:par>
                    <p:cTn id="41" fill="hold">
                      <p:stCondLst>
                        <p:cond delay="indefinite"/>
                      </p:stCondLst>
                      <p:childTnLst>
                        <p:par>
                          <p:cTn id="42" fill="hold">
                            <p:stCondLst>
                              <p:cond delay="0"/>
                            </p:stCondLst>
                            <p:childTnLst>
                              <p:par>
                                <p:cTn id="43" presetID="1" presetClass="exit" presetSubtype="0" fill="hold" grpId="1" nodeType="clickEffect">
                                  <p:stCondLst>
                                    <p:cond delay="0"/>
                                  </p:stCondLst>
                                  <p:childTnLst>
                                    <p:set>
                                      <p:cBhvr>
                                        <p:cTn id="44" dur="1" fill="hold">
                                          <p:stCondLst>
                                            <p:cond delay="0"/>
                                          </p:stCondLst>
                                        </p:cTn>
                                        <p:tgtEl>
                                          <p:spTgt spid="13"/>
                                        </p:tgtEl>
                                        <p:attrNameLst>
                                          <p:attrName>style.visibility</p:attrName>
                                        </p:attrNameLst>
                                      </p:cBhvr>
                                      <p:to>
                                        <p:strVal val="hidden"/>
                                      </p:to>
                                    </p:set>
                                  </p:childTnLst>
                                </p:cTn>
                              </p:par>
                              <p:par>
                                <p:cTn id="45" presetID="1" presetClass="entr" presetSubtype="0" fill="hold" grpId="0" nodeType="withEffect">
                                  <p:stCondLst>
                                    <p:cond delay="0"/>
                                  </p:stCondLst>
                                  <p:childTnLst>
                                    <p:set>
                                      <p:cBhvr>
                                        <p:cTn id="46" dur="1" fill="hold">
                                          <p:stCondLst>
                                            <p:cond delay="0"/>
                                          </p:stCondLst>
                                        </p:cTn>
                                        <p:tgtEl>
                                          <p:spTgt spid="14"/>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2" grpId="0" animBg="1"/>
      <p:bldP spid="2" grpId="1" animBg="1"/>
      <p:bldP spid="10" grpId="0" animBg="1"/>
      <p:bldP spid="10" grpId="1" animBg="1"/>
      <p:bldP spid="11" grpId="0" animBg="1"/>
      <p:bldP spid="11" grpId="1" animBg="1"/>
      <p:bldP spid="13" grpId="0" animBg="1"/>
      <p:bldP spid="13" grpId="1" animBg="1"/>
      <p:bldP spid="14"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16817"/>
            <a:ext cx="3700021" cy="5909348"/>
          </a:xfrm>
        </p:spPr>
        <p:txBody>
          <a:bodyPr>
            <a:noAutofit/>
          </a:bodyPr>
          <a:lstStyle/>
          <a:p>
            <a:pPr marL="0" indent="0">
              <a:buNone/>
            </a:pPr>
            <a:r>
              <a:rPr lang="en-US" sz="1400" dirty="0">
                <a:solidFill>
                  <a:schemeClr val="accent4"/>
                </a:solidFill>
                <a:latin typeface="Consolas" charset="0"/>
                <a:ea typeface="Consolas" charset="0"/>
                <a:cs typeface="Consolas" charset="0"/>
              </a:rPr>
              <a:t>#include </a:t>
            </a:r>
            <a:r>
              <a:rPr lang="en-US" sz="1400" dirty="0">
                <a:latin typeface="Consolas" charset="0"/>
                <a:ea typeface="Consolas" charset="0"/>
                <a:cs typeface="Consolas" charset="0"/>
              </a:rPr>
              <a:t>&lt;</a:t>
            </a:r>
            <a:r>
              <a:rPr lang="en-US" sz="1400" dirty="0" err="1">
                <a:latin typeface="Consolas" charset="0"/>
                <a:ea typeface="Consolas" charset="0"/>
                <a:cs typeface="Consolas" charset="0"/>
              </a:rPr>
              <a:t>stdio.h</a:t>
            </a:r>
            <a:r>
              <a:rPr lang="en-US" sz="1400" dirty="0">
                <a:latin typeface="Consolas" charset="0"/>
                <a:ea typeface="Consolas" charset="0"/>
                <a:cs typeface="Consolas" charset="0"/>
              </a:rPr>
              <a:t>&gt;</a:t>
            </a:r>
          </a:p>
          <a:p>
            <a:pPr marL="0" indent="0">
              <a:buNone/>
            </a:pPr>
            <a:r>
              <a:rPr lang="en-US" sz="1400" dirty="0" err="1" smtClean="0">
                <a:solidFill>
                  <a:schemeClr val="tx2"/>
                </a:solidFill>
                <a:latin typeface="Consolas" charset="0"/>
                <a:ea typeface="Consolas" charset="0"/>
                <a:cs typeface="Consolas" charset="0"/>
              </a:rPr>
              <a:t>int</a:t>
            </a:r>
            <a:r>
              <a:rPr lang="en-US" sz="1400" dirty="0" smtClean="0">
                <a:solidFill>
                  <a:schemeClr val="tx2"/>
                </a:solidFill>
                <a:latin typeface="Consolas" charset="0"/>
                <a:ea typeface="Consolas" charset="0"/>
                <a:cs typeface="Consolas" charset="0"/>
              </a:rPr>
              <a:t> </a:t>
            </a:r>
            <a:r>
              <a:rPr lang="en-US" sz="1400" dirty="0" smtClean="0">
                <a:solidFill>
                  <a:schemeClr val="accent2"/>
                </a:solidFill>
                <a:latin typeface="Consolas" charset="0"/>
                <a:ea typeface="Consolas" charset="0"/>
                <a:cs typeface="Consolas" charset="0"/>
              </a:rPr>
              <a:t>x</a:t>
            </a:r>
            <a:r>
              <a:rPr lang="en-US" sz="1400" dirty="0" smtClean="0">
                <a:latin typeface="Consolas" charset="0"/>
                <a:ea typeface="Consolas" charset="0"/>
                <a:cs typeface="Consolas" charset="0"/>
              </a:rPr>
              <a:t>;</a:t>
            </a:r>
          </a:p>
          <a:p>
            <a:pPr marL="0" indent="0">
              <a:buNone/>
            </a:pPr>
            <a:r>
              <a:rPr lang="en-US" sz="1400" dirty="0" smtClean="0">
                <a:solidFill>
                  <a:schemeClr val="tx2"/>
                </a:solidFill>
                <a:latin typeface="Consolas" charset="0"/>
                <a:ea typeface="Consolas" charset="0"/>
                <a:cs typeface="Consolas" charset="0"/>
              </a:rPr>
              <a:t>void</a:t>
            </a:r>
            <a:r>
              <a:rPr lang="en-US" sz="1400" dirty="0" smtClean="0">
                <a:latin typeface="Consolas" charset="0"/>
                <a:ea typeface="Consolas" charset="0"/>
                <a:cs typeface="Consolas" charset="0"/>
              </a:rPr>
              <a:t> </a:t>
            </a:r>
            <a:r>
              <a:rPr lang="en-US" sz="1400" dirty="0" smtClean="0">
                <a:solidFill>
                  <a:schemeClr val="accent2"/>
                </a:solidFill>
                <a:latin typeface="Consolas" charset="0"/>
                <a:ea typeface="Consolas" charset="0"/>
                <a:cs typeface="Consolas" charset="0"/>
              </a:rPr>
              <a:t>bar</a:t>
            </a:r>
            <a:r>
              <a:rPr lang="en-US" sz="1400" dirty="0" smtClean="0">
                <a:latin typeface="Consolas" charset="0"/>
                <a:ea typeface="Consolas" charset="0"/>
                <a:cs typeface="Consolas" charset="0"/>
              </a:rPr>
              <a:t>();</a:t>
            </a:r>
          </a:p>
          <a:p>
            <a:pPr marL="0" indent="0">
              <a:buNone/>
            </a:pPr>
            <a:r>
              <a:rPr lang="en-US" sz="1400" dirty="0" smtClean="0">
                <a:solidFill>
                  <a:schemeClr val="tx2"/>
                </a:solidFill>
                <a:latin typeface="Consolas" charset="0"/>
                <a:ea typeface="Consolas" charset="0"/>
                <a:cs typeface="Consolas" charset="0"/>
              </a:rPr>
              <a:t>void </a:t>
            </a:r>
            <a:r>
              <a:rPr lang="en-US" sz="1400" dirty="0" smtClean="0">
                <a:solidFill>
                  <a:schemeClr val="accent2"/>
                </a:solidFill>
                <a:latin typeface="Consolas" charset="0"/>
                <a:ea typeface="Consolas" charset="0"/>
                <a:cs typeface="Consolas" charset="0"/>
              </a:rPr>
              <a:t>foo</a:t>
            </a:r>
            <a:r>
              <a:rPr lang="en-US" sz="1400" dirty="0" smtClean="0">
                <a:latin typeface="Consolas" charset="0"/>
                <a:ea typeface="Consolas" charset="0"/>
                <a:cs typeface="Consolas" charset="0"/>
              </a:rPr>
              <a:t>() {</a:t>
            </a:r>
          </a:p>
          <a:p>
            <a:pPr marL="0" indent="0">
              <a:buNone/>
            </a:pPr>
            <a:r>
              <a:rPr lang="en-US" sz="1400" dirty="0" smtClean="0">
                <a:latin typeface="Consolas" charset="0"/>
                <a:ea typeface="Consolas" charset="0"/>
                <a:cs typeface="Consolas" charset="0"/>
              </a:rPr>
              <a:t>	</a:t>
            </a:r>
            <a:r>
              <a:rPr lang="en-US" sz="1400" dirty="0" smtClean="0">
                <a:solidFill>
                  <a:schemeClr val="tx2"/>
                </a:solidFill>
                <a:latin typeface="Consolas" charset="0"/>
                <a:ea typeface="Consolas" charset="0"/>
                <a:cs typeface="Consolas" charset="0"/>
              </a:rPr>
              <a:t>char</a:t>
            </a:r>
            <a:r>
              <a:rPr lang="en-US" sz="1400" dirty="0" smtClean="0">
                <a:latin typeface="Consolas" charset="0"/>
                <a:ea typeface="Consolas" charset="0"/>
                <a:cs typeface="Consolas" charset="0"/>
              </a:rPr>
              <a:t> </a:t>
            </a:r>
            <a:r>
              <a:rPr lang="en-US" sz="1400" dirty="0" smtClean="0">
                <a:solidFill>
                  <a:schemeClr val="accent2"/>
                </a:solidFill>
                <a:latin typeface="Consolas" charset="0"/>
                <a:ea typeface="Consolas" charset="0"/>
                <a:cs typeface="Consolas" charset="0"/>
              </a:rPr>
              <a:t>c</a:t>
            </a:r>
            <a:r>
              <a:rPr lang="en-US" sz="1400" dirty="0" smtClean="0">
                <a:latin typeface="Consolas" charset="0"/>
                <a:ea typeface="Consolas" charset="0"/>
                <a:cs typeface="Consolas" charset="0"/>
              </a:rPr>
              <a:t> = 'c';</a:t>
            </a:r>
          </a:p>
          <a:p>
            <a:pPr marL="0" indent="0">
              <a:buNone/>
            </a:pPr>
            <a:r>
              <a:rPr lang="en-US" sz="1400" dirty="0">
                <a:latin typeface="Consolas" charset="0"/>
                <a:ea typeface="Consolas" charset="0"/>
                <a:cs typeface="Consolas" charset="0"/>
              </a:rPr>
              <a:t>	</a:t>
            </a:r>
            <a:r>
              <a:rPr lang="en-US" sz="1400" dirty="0" smtClean="0">
                <a:latin typeface="Consolas" charset="0"/>
                <a:ea typeface="Consolas" charset="0"/>
                <a:cs typeface="Consolas" charset="0"/>
              </a:rPr>
              <a:t>bar();</a:t>
            </a:r>
          </a:p>
          <a:p>
            <a:pPr marL="0" indent="0">
              <a:buNone/>
            </a:pPr>
            <a:r>
              <a:rPr lang="en-US" sz="1400" dirty="0">
                <a:latin typeface="Consolas" charset="0"/>
                <a:ea typeface="Consolas" charset="0"/>
                <a:cs typeface="Consolas" charset="0"/>
              </a:rPr>
              <a:t>	</a:t>
            </a:r>
            <a:r>
              <a:rPr lang="en-US" sz="1400" dirty="0" err="1" smtClean="0">
                <a:latin typeface="Consolas" charset="0"/>
                <a:ea typeface="Consolas" charset="0"/>
                <a:cs typeface="Consolas" charset="0"/>
              </a:rPr>
              <a:t>printf</a:t>
            </a:r>
            <a:r>
              <a:rPr lang="en-US" sz="1400" dirty="0" smtClean="0">
                <a:latin typeface="Consolas" charset="0"/>
                <a:ea typeface="Consolas" charset="0"/>
                <a:cs typeface="Consolas" charset="0"/>
              </a:rPr>
              <a:t>("%d %c\n", x, c);</a:t>
            </a:r>
            <a:endParaRPr lang="en-US" sz="1400" dirty="0">
              <a:latin typeface="Consolas" charset="0"/>
              <a:ea typeface="Consolas" charset="0"/>
              <a:cs typeface="Consolas" charset="0"/>
            </a:endParaRPr>
          </a:p>
          <a:p>
            <a:pPr marL="0" indent="0">
              <a:buNone/>
            </a:pPr>
            <a:r>
              <a:rPr lang="en-US" sz="1400" dirty="0" smtClean="0">
                <a:latin typeface="Consolas" charset="0"/>
                <a:ea typeface="Consolas" charset="0"/>
                <a:cs typeface="Consolas" charset="0"/>
              </a:rPr>
              <a:t>}</a:t>
            </a:r>
          </a:p>
          <a:p>
            <a:pPr marL="0" indent="0">
              <a:buNone/>
            </a:pPr>
            <a:r>
              <a:rPr lang="en-US" sz="1400" dirty="0" smtClean="0">
                <a:solidFill>
                  <a:schemeClr val="tx2"/>
                </a:solidFill>
                <a:latin typeface="Consolas" charset="0"/>
                <a:ea typeface="Consolas" charset="0"/>
                <a:cs typeface="Consolas" charset="0"/>
              </a:rPr>
              <a:t>void</a:t>
            </a:r>
            <a:r>
              <a:rPr lang="en-US" sz="1400" dirty="0" smtClean="0">
                <a:latin typeface="Consolas" charset="0"/>
                <a:ea typeface="Consolas" charset="0"/>
                <a:cs typeface="Consolas" charset="0"/>
              </a:rPr>
              <a:t> </a:t>
            </a:r>
            <a:r>
              <a:rPr lang="en-US" sz="1400" dirty="0" err="1" smtClean="0">
                <a:solidFill>
                  <a:schemeClr val="accent2"/>
                </a:solidFill>
                <a:latin typeface="Consolas" charset="0"/>
                <a:ea typeface="Consolas" charset="0"/>
                <a:cs typeface="Consolas" charset="0"/>
              </a:rPr>
              <a:t>baz</a:t>
            </a:r>
            <a:r>
              <a:rPr lang="en-US" sz="1400" dirty="0" smtClean="0">
                <a:latin typeface="Consolas" charset="0"/>
                <a:ea typeface="Consolas" charset="0"/>
                <a:cs typeface="Consolas" charset="0"/>
              </a:rPr>
              <a:t>() {</a:t>
            </a:r>
          </a:p>
          <a:p>
            <a:pPr marL="0" indent="0">
              <a:buNone/>
            </a:pPr>
            <a:r>
              <a:rPr lang="en-US" sz="1400" dirty="0" smtClean="0">
                <a:latin typeface="Consolas" charset="0"/>
                <a:ea typeface="Consolas" charset="0"/>
                <a:cs typeface="Consolas" charset="0"/>
              </a:rPr>
              <a:t>	</a:t>
            </a:r>
            <a:r>
              <a:rPr lang="en-US" sz="1400" dirty="0" err="1" smtClean="0">
                <a:latin typeface="Consolas" charset="0"/>
                <a:ea typeface="Consolas" charset="0"/>
                <a:cs typeface="Consolas" charset="0"/>
              </a:rPr>
              <a:t>printf</a:t>
            </a:r>
            <a:r>
              <a:rPr lang="en-US" sz="1400" dirty="0" smtClean="0">
                <a:latin typeface="Consolas" charset="0"/>
                <a:ea typeface="Consolas" charset="0"/>
                <a:cs typeface="Consolas" charset="0"/>
              </a:rPr>
              <a:t>("%d\n",</a:t>
            </a:r>
            <a:r>
              <a:rPr lang="en-US" sz="1400" dirty="0">
                <a:latin typeface="Consolas" charset="0"/>
                <a:ea typeface="Consolas" charset="0"/>
                <a:cs typeface="Consolas" charset="0"/>
              </a:rPr>
              <a:t> </a:t>
            </a:r>
            <a:r>
              <a:rPr lang="en-US" sz="1400" dirty="0" smtClean="0">
                <a:latin typeface="Consolas" charset="0"/>
                <a:ea typeface="Consolas" charset="0"/>
                <a:cs typeface="Consolas" charset="0"/>
              </a:rPr>
              <a:t>x);</a:t>
            </a:r>
          </a:p>
          <a:p>
            <a:pPr marL="0" indent="0">
              <a:buNone/>
            </a:pPr>
            <a:r>
              <a:rPr lang="en-US" sz="1400" dirty="0" smtClean="0">
                <a:latin typeface="Consolas" charset="0"/>
                <a:ea typeface="Consolas" charset="0"/>
                <a:cs typeface="Consolas" charset="0"/>
              </a:rPr>
              <a:t>	x </a:t>
            </a:r>
            <a:r>
              <a:rPr lang="en-US" sz="1400" dirty="0">
                <a:latin typeface="Consolas" charset="0"/>
                <a:ea typeface="Consolas" charset="0"/>
                <a:cs typeface="Consolas" charset="0"/>
              </a:rPr>
              <a:t>= 1337</a:t>
            </a:r>
            <a:r>
              <a:rPr lang="en-US" sz="1400" dirty="0" smtClean="0">
                <a:latin typeface="Consolas" charset="0"/>
                <a:ea typeface="Consolas" charset="0"/>
                <a:cs typeface="Consolas" charset="0"/>
              </a:rPr>
              <a:t>;</a:t>
            </a:r>
            <a:endParaRPr lang="en-US" sz="1400" dirty="0">
              <a:latin typeface="Consolas" charset="0"/>
              <a:ea typeface="Consolas" charset="0"/>
              <a:cs typeface="Consolas" charset="0"/>
            </a:endParaRPr>
          </a:p>
          <a:p>
            <a:pPr marL="0" indent="0">
              <a:buNone/>
            </a:pPr>
            <a:r>
              <a:rPr lang="en-US" sz="1400" dirty="0" smtClean="0">
                <a:latin typeface="Consolas" charset="0"/>
                <a:ea typeface="Consolas" charset="0"/>
                <a:cs typeface="Consolas" charset="0"/>
              </a:rPr>
              <a:t>}</a:t>
            </a:r>
          </a:p>
          <a:p>
            <a:pPr marL="0" indent="0">
              <a:buNone/>
            </a:pPr>
            <a:r>
              <a:rPr lang="en-US" sz="1400" dirty="0" smtClean="0">
                <a:solidFill>
                  <a:schemeClr val="tx2"/>
                </a:solidFill>
                <a:latin typeface="Consolas" charset="0"/>
                <a:ea typeface="Consolas" charset="0"/>
                <a:cs typeface="Consolas" charset="0"/>
              </a:rPr>
              <a:t>void</a:t>
            </a:r>
            <a:r>
              <a:rPr lang="en-US" sz="1400" dirty="0" smtClean="0">
                <a:latin typeface="Consolas" charset="0"/>
                <a:ea typeface="Consolas" charset="0"/>
                <a:cs typeface="Consolas" charset="0"/>
              </a:rPr>
              <a:t> </a:t>
            </a:r>
            <a:r>
              <a:rPr lang="en-US" sz="1400" dirty="0" smtClean="0">
                <a:solidFill>
                  <a:schemeClr val="accent2"/>
                </a:solidFill>
                <a:latin typeface="Consolas" charset="0"/>
                <a:ea typeface="Consolas" charset="0"/>
                <a:cs typeface="Consolas" charset="0"/>
              </a:rPr>
              <a:t>bar</a:t>
            </a:r>
            <a:r>
              <a:rPr lang="en-US" sz="1400" dirty="0" smtClean="0">
                <a:latin typeface="Consolas" charset="0"/>
                <a:ea typeface="Consolas" charset="0"/>
                <a:cs typeface="Consolas" charset="0"/>
              </a:rPr>
              <a:t>() {</a:t>
            </a:r>
          </a:p>
          <a:p>
            <a:pPr marL="0" indent="0">
              <a:buNone/>
            </a:pPr>
            <a:r>
              <a:rPr lang="en-US" sz="1400" dirty="0" smtClean="0">
                <a:latin typeface="Consolas" charset="0"/>
                <a:ea typeface="Consolas" charset="0"/>
                <a:cs typeface="Consolas" charset="0"/>
              </a:rPr>
              <a:t>	</a:t>
            </a:r>
            <a:r>
              <a:rPr lang="en-US" sz="1400" dirty="0" err="1" smtClean="0">
                <a:solidFill>
                  <a:schemeClr val="tx2"/>
                </a:solidFill>
                <a:latin typeface="Consolas" charset="0"/>
                <a:ea typeface="Consolas" charset="0"/>
                <a:cs typeface="Consolas" charset="0"/>
              </a:rPr>
              <a:t>int</a:t>
            </a:r>
            <a:r>
              <a:rPr lang="en-US" sz="1400" dirty="0" smtClean="0">
                <a:latin typeface="Consolas" charset="0"/>
                <a:ea typeface="Consolas" charset="0"/>
                <a:cs typeface="Consolas" charset="0"/>
              </a:rPr>
              <a:t> </a:t>
            </a:r>
            <a:r>
              <a:rPr lang="en-US" sz="1400" dirty="0" smtClean="0">
                <a:solidFill>
                  <a:schemeClr val="accent2"/>
                </a:solidFill>
                <a:latin typeface="Consolas" charset="0"/>
                <a:ea typeface="Consolas" charset="0"/>
                <a:cs typeface="Consolas" charset="0"/>
              </a:rPr>
              <a:t>x</a:t>
            </a:r>
            <a:r>
              <a:rPr lang="en-US" sz="1400" dirty="0" smtClean="0">
                <a:latin typeface="Consolas" charset="0"/>
                <a:ea typeface="Consolas" charset="0"/>
                <a:cs typeface="Consolas" charset="0"/>
              </a:rPr>
              <a:t> = 100;</a:t>
            </a:r>
          </a:p>
          <a:p>
            <a:pPr marL="0" indent="0">
              <a:buNone/>
            </a:pPr>
            <a:r>
              <a:rPr lang="en-US" sz="1400" dirty="0">
                <a:latin typeface="Consolas" charset="0"/>
                <a:ea typeface="Consolas" charset="0"/>
                <a:cs typeface="Consolas" charset="0"/>
              </a:rPr>
              <a:t>	</a:t>
            </a:r>
            <a:r>
              <a:rPr lang="en-US" sz="1400" dirty="0" err="1" smtClean="0">
                <a:latin typeface="Consolas" charset="0"/>
                <a:ea typeface="Consolas" charset="0"/>
                <a:cs typeface="Consolas" charset="0"/>
              </a:rPr>
              <a:t>baz</a:t>
            </a:r>
            <a:r>
              <a:rPr lang="en-US" sz="1400" dirty="0" smtClean="0">
                <a:latin typeface="Consolas" charset="0"/>
                <a:ea typeface="Consolas" charset="0"/>
                <a:cs typeface="Consolas" charset="0"/>
              </a:rPr>
              <a:t>();</a:t>
            </a:r>
            <a:r>
              <a:rPr lang="en-US" sz="1400" dirty="0">
                <a:latin typeface="Consolas" charset="0"/>
                <a:ea typeface="Consolas" charset="0"/>
                <a:cs typeface="Consolas" charset="0"/>
              </a:rPr>
              <a:t/>
            </a:r>
            <a:br>
              <a:rPr lang="en-US" sz="1400" dirty="0">
                <a:latin typeface="Consolas" charset="0"/>
                <a:ea typeface="Consolas" charset="0"/>
                <a:cs typeface="Consolas" charset="0"/>
              </a:rPr>
            </a:br>
            <a:r>
              <a:rPr lang="en-US" sz="1400" dirty="0" smtClean="0">
                <a:latin typeface="Consolas" charset="0"/>
                <a:ea typeface="Consolas" charset="0"/>
                <a:cs typeface="Consolas" charset="0"/>
              </a:rPr>
              <a:t>}</a:t>
            </a:r>
            <a:endParaRPr lang="en-US" sz="1400" dirty="0">
              <a:latin typeface="Consolas" charset="0"/>
              <a:ea typeface="Consolas" charset="0"/>
              <a:cs typeface="Consolas" charset="0"/>
            </a:endParaRPr>
          </a:p>
          <a:p>
            <a:pPr marL="0" indent="0">
              <a:buNone/>
            </a:pPr>
            <a:r>
              <a:rPr lang="en-US" sz="1400" dirty="0" err="1" smtClean="0">
                <a:solidFill>
                  <a:schemeClr val="tx2"/>
                </a:solidFill>
                <a:latin typeface="Consolas" charset="0"/>
                <a:ea typeface="Consolas" charset="0"/>
                <a:cs typeface="Consolas" charset="0"/>
              </a:rPr>
              <a:t>int</a:t>
            </a:r>
            <a:r>
              <a:rPr lang="en-US" sz="1400" dirty="0" smtClean="0">
                <a:solidFill>
                  <a:schemeClr val="tx2"/>
                </a:solidFill>
                <a:latin typeface="Consolas" charset="0"/>
                <a:ea typeface="Consolas" charset="0"/>
                <a:cs typeface="Consolas" charset="0"/>
              </a:rPr>
              <a:t> </a:t>
            </a:r>
            <a:r>
              <a:rPr lang="en-US" sz="1400" dirty="0" smtClean="0">
                <a:solidFill>
                  <a:schemeClr val="accent2"/>
                </a:solidFill>
                <a:latin typeface="Consolas" charset="0"/>
                <a:ea typeface="Consolas" charset="0"/>
                <a:cs typeface="Consolas" charset="0"/>
              </a:rPr>
              <a:t>main</a:t>
            </a:r>
            <a:r>
              <a:rPr lang="en-US" sz="1400" dirty="0">
                <a:latin typeface="Consolas" charset="0"/>
                <a:ea typeface="Consolas" charset="0"/>
                <a:cs typeface="Consolas" charset="0"/>
              </a:rPr>
              <a:t>() </a:t>
            </a:r>
            <a:r>
              <a:rPr lang="en-US" sz="1400" dirty="0" smtClean="0">
                <a:latin typeface="Consolas" charset="0"/>
                <a:ea typeface="Consolas" charset="0"/>
                <a:cs typeface="Consolas" charset="0"/>
              </a:rPr>
              <a:t>{   </a:t>
            </a:r>
          </a:p>
          <a:p>
            <a:pPr marL="0" indent="0">
              <a:buNone/>
            </a:pPr>
            <a:r>
              <a:rPr lang="en-US" sz="1400" dirty="0">
                <a:latin typeface="Consolas" charset="0"/>
                <a:ea typeface="Consolas" charset="0"/>
                <a:cs typeface="Consolas" charset="0"/>
              </a:rPr>
              <a:t>	</a:t>
            </a:r>
            <a:r>
              <a:rPr lang="en-US" sz="1400" dirty="0" smtClean="0">
                <a:latin typeface="Consolas" charset="0"/>
                <a:ea typeface="Consolas" charset="0"/>
                <a:cs typeface="Consolas" charset="0"/>
              </a:rPr>
              <a:t>x = 10;</a:t>
            </a:r>
          </a:p>
          <a:p>
            <a:pPr marL="0" indent="0">
              <a:buNone/>
            </a:pPr>
            <a:r>
              <a:rPr lang="en-US" sz="1400" dirty="0">
                <a:latin typeface="Consolas" charset="0"/>
                <a:ea typeface="Consolas" charset="0"/>
                <a:cs typeface="Consolas" charset="0"/>
              </a:rPr>
              <a:t>	</a:t>
            </a:r>
            <a:r>
              <a:rPr lang="en-US" sz="1400" dirty="0" smtClean="0">
                <a:latin typeface="Consolas" charset="0"/>
                <a:ea typeface="Consolas" charset="0"/>
                <a:cs typeface="Consolas" charset="0"/>
              </a:rPr>
              <a:t>{</a:t>
            </a:r>
          </a:p>
          <a:p>
            <a:pPr marL="0" indent="0">
              <a:buNone/>
            </a:pPr>
            <a:r>
              <a:rPr lang="en-US" sz="1400" dirty="0">
                <a:latin typeface="Consolas" charset="0"/>
                <a:ea typeface="Consolas" charset="0"/>
                <a:cs typeface="Consolas" charset="0"/>
              </a:rPr>
              <a:t>	</a:t>
            </a:r>
            <a:r>
              <a:rPr lang="en-US" sz="1400" dirty="0" smtClean="0">
                <a:latin typeface="Consolas" charset="0"/>
                <a:ea typeface="Consolas" charset="0"/>
                <a:cs typeface="Consolas" charset="0"/>
              </a:rPr>
              <a:t>	</a:t>
            </a:r>
            <a:r>
              <a:rPr lang="en-US" sz="1400" dirty="0" smtClean="0">
                <a:solidFill>
                  <a:schemeClr val="tx2"/>
                </a:solidFill>
                <a:latin typeface="Consolas" charset="0"/>
                <a:ea typeface="Consolas" charset="0"/>
                <a:cs typeface="Consolas" charset="0"/>
              </a:rPr>
              <a:t>char* </a:t>
            </a:r>
            <a:r>
              <a:rPr lang="en-US" sz="1400" dirty="0" smtClean="0">
                <a:solidFill>
                  <a:schemeClr val="accent2"/>
                </a:solidFill>
                <a:latin typeface="Consolas" charset="0"/>
                <a:ea typeface="Consolas" charset="0"/>
                <a:cs typeface="Consolas" charset="0"/>
              </a:rPr>
              <a:t>x</a:t>
            </a:r>
            <a:r>
              <a:rPr lang="en-US" sz="1400" dirty="0" smtClean="0">
                <a:latin typeface="Consolas" charset="0"/>
                <a:ea typeface="Consolas" charset="0"/>
                <a:cs typeface="Consolas" charset="0"/>
              </a:rPr>
              <a:t> = "testing";</a:t>
            </a:r>
          </a:p>
          <a:p>
            <a:pPr marL="0" indent="0">
              <a:buNone/>
            </a:pPr>
            <a:r>
              <a:rPr lang="en-US" sz="1400" dirty="0">
                <a:latin typeface="Consolas" charset="0"/>
                <a:ea typeface="Consolas" charset="0"/>
                <a:cs typeface="Consolas" charset="0"/>
              </a:rPr>
              <a:t>	</a:t>
            </a:r>
            <a:r>
              <a:rPr lang="en-US" sz="1400" dirty="0" smtClean="0">
                <a:latin typeface="Consolas" charset="0"/>
                <a:ea typeface="Consolas" charset="0"/>
                <a:cs typeface="Consolas" charset="0"/>
              </a:rPr>
              <a:t>	</a:t>
            </a:r>
            <a:r>
              <a:rPr lang="en-US" sz="1400" dirty="0" err="1" smtClean="0">
                <a:latin typeface="Consolas" charset="0"/>
                <a:ea typeface="Consolas" charset="0"/>
                <a:cs typeface="Consolas" charset="0"/>
              </a:rPr>
              <a:t>printf</a:t>
            </a:r>
            <a:r>
              <a:rPr lang="en-US" sz="1400" dirty="0" smtClean="0">
                <a:latin typeface="Consolas" charset="0"/>
                <a:ea typeface="Consolas" charset="0"/>
                <a:cs typeface="Consolas" charset="0"/>
              </a:rPr>
              <a:t>("%s\n", x);</a:t>
            </a:r>
          </a:p>
          <a:p>
            <a:pPr marL="0" indent="0">
              <a:buNone/>
            </a:pPr>
            <a:r>
              <a:rPr lang="en-US" sz="1400" dirty="0">
                <a:latin typeface="Consolas" charset="0"/>
                <a:ea typeface="Consolas" charset="0"/>
                <a:cs typeface="Consolas" charset="0"/>
              </a:rPr>
              <a:t>	</a:t>
            </a:r>
            <a:r>
              <a:rPr lang="en-US" sz="1400" dirty="0" smtClean="0">
                <a:latin typeface="Consolas" charset="0"/>
                <a:ea typeface="Consolas" charset="0"/>
                <a:cs typeface="Consolas" charset="0"/>
              </a:rPr>
              <a:t>}</a:t>
            </a:r>
          </a:p>
          <a:p>
            <a:pPr marL="0" indent="0">
              <a:buNone/>
            </a:pPr>
            <a:r>
              <a:rPr lang="en-US" sz="1400" dirty="0">
                <a:latin typeface="Consolas" charset="0"/>
                <a:ea typeface="Consolas" charset="0"/>
                <a:cs typeface="Consolas" charset="0"/>
              </a:rPr>
              <a:t>	</a:t>
            </a:r>
            <a:r>
              <a:rPr lang="en-US" sz="1400" dirty="0" smtClean="0">
                <a:latin typeface="Consolas" charset="0"/>
                <a:ea typeface="Consolas" charset="0"/>
                <a:cs typeface="Consolas" charset="0"/>
              </a:rPr>
              <a:t>foo();</a:t>
            </a:r>
            <a:endParaRPr lang="en-US" sz="1400" dirty="0">
              <a:latin typeface="Consolas" charset="0"/>
              <a:ea typeface="Consolas" charset="0"/>
              <a:cs typeface="Consolas" charset="0"/>
            </a:endParaRPr>
          </a:p>
          <a:p>
            <a:pPr marL="0" indent="0">
              <a:buNone/>
            </a:pPr>
            <a:r>
              <a:rPr lang="en-US" sz="1400" dirty="0" smtClean="0">
                <a:latin typeface="Consolas" charset="0"/>
                <a:ea typeface="Consolas" charset="0"/>
                <a:cs typeface="Consolas" charset="0"/>
              </a:rPr>
              <a:t>}</a:t>
            </a:r>
            <a:endParaRPr lang="en-US" sz="1400" dirty="0">
              <a:latin typeface="Consolas" charset="0"/>
              <a:ea typeface="Consolas" charset="0"/>
              <a:cs typeface="Consolas" charset="0"/>
            </a:endParaRPr>
          </a:p>
        </p:txBody>
      </p:sp>
      <p:sp>
        <p:nvSpPr>
          <p:cNvPr id="4" name="Slide Number Placeholder 3"/>
          <p:cNvSpPr>
            <a:spLocks noGrp="1"/>
          </p:cNvSpPr>
          <p:nvPr>
            <p:ph type="sldNum" sz="quarter" idx="12"/>
          </p:nvPr>
        </p:nvSpPr>
        <p:spPr/>
        <p:txBody>
          <a:bodyPr/>
          <a:lstStyle/>
          <a:p>
            <a:fld id="{FCFB7E3C-6220-8942-988C-3F6E25750AD7}" type="slidenum">
              <a:rPr lang="en-US" smtClean="0"/>
              <a:t>22</a:t>
            </a:fld>
            <a:endParaRPr lang="en-US"/>
          </a:p>
        </p:txBody>
      </p:sp>
      <p:graphicFrame>
        <p:nvGraphicFramePr>
          <p:cNvPr id="12" name="Table 11"/>
          <p:cNvGraphicFramePr>
            <a:graphicFrameLocks noGrp="1"/>
          </p:cNvGraphicFramePr>
          <p:nvPr>
            <p:extLst>
              <p:ext uri="{D42A27DB-BD31-4B8C-83A1-F6EECF244321}">
                <p14:modId xmlns:p14="http://schemas.microsoft.com/office/powerpoint/2010/main" val="1645767922"/>
              </p:ext>
            </p:extLst>
          </p:nvPr>
        </p:nvGraphicFramePr>
        <p:xfrm>
          <a:off x="3950493" y="216817"/>
          <a:ext cx="5061268" cy="1854200"/>
        </p:xfrm>
        <a:graphic>
          <a:graphicData uri="http://schemas.openxmlformats.org/drawingml/2006/table">
            <a:tbl>
              <a:tblPr>
                <a:effectLst/>
                <a:tableStyleId>{BC89EF96-8CEA-46FF-86C4-4CE0E7609802}</a:tableStyleId>
              </a:tblPr>
              <a:tblGrid>
                <a:gridCol w="1664494"/>
                <a:gridCol w="1732280"/>
                <a:gridCol w="1664494"/>
              </a:tblGrid>
              <a:tr h="370840">
                <a:tc>
                  <a:txBody>
                    <a:bodyPr/>
                    <a:lstStyle/>
                    <a:p>
                      <a:r>
                        <a:rPr lang="en-US" dirty="0" smtClean="0">
                          <a:latin typeface="Consolas" charset="0"/>
                          <a:ea typeface="Consolas" charset="0"/>
                          <a:cs typeface="Consolas" charset="0"/>
                        </a:rPr>
                        <a:t>x</a:t>
                      </a:r>
                      <a:endParaRPr lang="en-US" dirty="0">
                        <a:latin typeface="Consolas" charset="0"/>
                        <a:ea typeface="Consolas" charset="0"/>
                        <a:cs typeface="Consolas" charset="0"/>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lang="en-US" dirty="0" err="1" smtClean="0"/>
                        <a:t>int</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endParaRPr lang="en-US"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r>
              <a:tr h="370840">
                <a:tc>
                  <a:txBody>
                    <a:bodyPr/>
                    <a:lstStyle/>
                    <a:p>
                      <a:r>
                        <a:rPr lang="en-US" dirty="0" smtClean="0">
                          <a:latin typeface="Consolas" charset="0"/>
                          <a:ea typeface="Consolas" charset="0"/>
                          <a:cs typeface="Consolas" charset="0"/>
                        </a:rPr>
                        <a:t>bar</a:t>
                      </a:r>
                      <a:endParaRPr lang="en-US" dirty="0">
                        <a:latin typeface="Consolas" charset="0"/>
                        <a:ea typeface="Consolas" charset="0"/>
                        <a:cs typeface="Consolas" charset="0"/>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lang="en-US" dirty="0" smtClean="0"/>
                        <a:t>&lt;void&gt;, line 13</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endParaRPr lang="en-US"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r>
              <a:tr h="370840">
                <a:tc>
                  <a:txBody>
                    <a:bodyPr/>
                    <a:lstStyle/>
                    <a:p>
                      <a:r>
                        <a:rPr lang="en-US" dirty="0" smtClean="0">
                          <a:latin typeface="Consolas" charset="0"/>
                          <a:ea typeface="Consolas" charset="0"/>
                          <a:cs typeface="Consolas" charset="0"/>
                        </a:rPr>
                        <a:t>foo</a:t>
                      </a:r>
                      <a:endParaRPr lang="en-US" dirty="0">
                        <a:latin typeface="Consolas" charset="0"/>
                        <a:ea typeface="Consolas" charset="0"/>
                        <a:cs typeface="Consolas" charset="0"/>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lang="en-US" dirty="0" smtClean="0"/>
                        <a:t>&lt;void&gt;, line 4</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endParaRPr lang="en-US"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r>
              <a:tr h="370840">
                <a:tc>
                  <a:txBody>
                    <a:bodyPr/>
                    <a:lstStyle/>
                    <a:p>
                      <a:r>
                        <a:rPr lang="en-US" dirty="0" err="1" smtClean="0">
                          <a:latin typeface="Consolas" charset="0"/>
                          <a:ea typeface="Consolas" charset="0"/>
                          <a:cs typeface="Consolas" charset="0"/>
                        </a:rPr>
                        <a:t>baz</a:t>
                      </a:r>
                      <a:endParaRPr lang="en-US" dirty="0">
                        <a:latin typeface="Consolas" charset="0"/>
                        <a:ea typeface="Consolas" charset="0"/>
                        <a:cs typeface="Consolas" charset="0"/>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lang="en-US" dirty="0" smtClean="0"/>
                        <a:t>&lt;void&gt;, line 9</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endParaRPr lang="en-US"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r>
              <a:tr h="370840">
                <a:tc>
                  <a:txBody>
                    <a:bodyPr/>
                    <a:lstStyle/>
                    <a:p>
                      <a:r>
                        <a:rPr lang="en-US" dirty="0" smtClean="0">
                          <a:latin typeface="Consolas" charset="0"/>
                          <a:ea typeface="Consolas" charset="0"/>
                          <a:cs typeface="Consolas" charset="0"/>
                        </a:rPr>
                        <a:t>main</a:t>
                      </a:r>
                      <a:endParaRPr lang="en-US" dirty="0">
                        <a:latin typeface="Consolas" charset="0"/>
                        <a:ea typeface="Consolas" charset="0"/>
                        <a:cs typeface="Consolas" charset="0"/>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&lt;void&gt;, line 17</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5" name="Right Arrow 4"/>
          <p:cNvSpPr/>
          <p:nvPr/>
        </p:nvSpPr>
        <p:spPr>
          <a:xfrm>
            <a:off x="178594" y="4396009"/>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Right Arrow 6"/>
          <p:cNvSpPr/>
          <p:nvPr/>
        </p:nvSpPr>
        <p:spPr>
          <a:xfrm>
            <a:off x="178594" y="3420172"/>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Rectangle 7"/>
          <p:cNvSpPr/>
          <p:nvPr/>
        </p:nvSpPr>
        <p:spPr>
          <a:xfrm>
            <a:off x="3917134" y="1686081"/>
            <a:ext cx="5127986" cy="438429"/>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Right Arrow 8"/>
          <p:cNvSpPr/>
          <p:nvPr/>
        </p:nvSpPr>
        <p:spPr>
          <a:xfrm>
            <a:off x="178594" y="4653184"/>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10" name="Straight Arrow Connector 9"/>
          <p:cNvCxnSpPr/>
          <p:nvPr/>
        </p:nvCxnSpPr>
        <p:spPr>
          <a:xfrm flipV="1">
            <a:off x="1143000" y="528638"/>
            <a:ext cx="6307931" cy="4170266"/>
          </a:xfrm>
          <a:prstGeom prst="straightConnector1">
            <a:avLst/>
          </a:prstGeom>
          <a:ln w="76200">
            <a:headEnd type="none"/>
            <a:tailEnd type="triangle" w="med" len="sm"/>
          </a:ln>
          <a:effectLst/>
        </p:spPr>
        <p:style>
          <a:lnRef idx="2">
            <a:schemeClr val="accent1"/>
          </a:lnRef>
          <a:fillRef idx="0">
            <a:schemeClr val="accent1"/>
          </a:fillRef>
          <a:effectRef idx="1">
            <a:schemeClr val="accent1"/>
          </a:effectRef>
          <a:fontRef idx="minor">
            <a:schemeClr val="tx1"/>
          </a:fontRef>
        </p:style>
      </p:cxnSp>
      <p:cxnSp>
        <p:nvCxnSpPr>
          <p:cNvPr id="11" name="Straight Arrow Connector 10"/>
          <p:cNvCxnSpPr/>
          <p:nvPr/>
        </p:nvCxnSpPr>
        <p:spPr>
          <a:xfrm flipV="1">
            <a:off x="1399922" y="768743"/>
            <a:ext cx="5251731" cy="2651429"/>
          </a:xfrm>
          <a:prstGeom prst="straightConnector1">
            <a:avLst/>
          </a:prstGeom>
          <a:ln w="76200">
            <a:headEnd type="none"/>
            <a:tailEnd type="triangle" w="med" len="sm"/>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216058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0"/>
                                          </p:stCondLst>
                                        </p:cTn>
                                        <p:tgtEl>
                                          <p:spTgt spid="11"/>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hidden"/>
                                      </p:to>
                                    </p:set>
                                  </p:childTnLst>
                                </p:cTn>
                              </p:par>
                              <p:par>
                                <p:cTn id="11" presetID="1"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9"/>
                                        </p:tgtEl>
                                        <p:attrNameLst>
                                          <p:attrName>style.visibility</p:attrName>
                                        </p:attrNameLst>
                                      </p:cBhvr>
                                      <p:to>
                                        <p:strVal val="visible"/>
                                      </p:to>
                                    </p:set>
                                  </p:childTnLst>
                                </p:cTn>
                              </p:par>
                              <p:par>
                                <p:cTn id="21" presetID="1" presetClass="exit" presetSubtype="0" fill="hold" grpId="1" nodeType="withEffect">
                                  <p:stCondLst>
                                    <p:cond delay="0"/>
                                  </p:stCondLst>
                                  <p:childTnLst>
                                    <p:set>
                                      <p:cBhvr>
                                        <p:cTn id="22" dur="1" fill="hold">
                                          <p:stCondLst>
                                            <p:cond delay="0"/>
                                          </p:stCondLst>
                                        </p:cTn>
                                        <p:tgtEl>
                                          <p:spTgt spid="5"/>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5" grpId="1" animBg="1"/>
      <p:bldP spid="7" grpId="0" animBg="1"/>
      <p:bldP spid="8" grpId="0" animBg="1"/>
      <p:bldP spid="9"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16817"/>
            <a:ext cx="3700021" cy="5909348"/>
          </a:xfrm>
        </p:spPr>
        <p:txBody>
          <a:bodyPr>
            <a:noAutofit/>
          </a:bodyPr>
          <a:lstStyle/>
          <a:p>
            <a:pPr marL="0" indent="0">
              <a:buNone/>
            </a:pPr>
            <a:r>
              <a:rPr lang="en-US" sz="1400" dirty="0">
                <a:solidFill>
                  <a:schemeClr val="accent4"/>
                </a:solidFill>
                <a:latin typeface="Consolas" charset="0"/>
                <a:ea typeface="Consolas" charset="0"/>
                <a:cs typeface="Consolas" charset="0"/>
              </a:rPr>
              <a:t>#include </a:t>
            </a:r>
            <a:r>
              <a:rPr lang="en-US" sz="1400" dirty="0">
                <a:latin typeface="Consolas" charset="0"/>
                <a:ea typeface="Consolas" charset="0"/>
                <a:cs typeface="Consolas" charset="0"/>
              </a:rPr>
              <a:t>&lt;</a:t>
            </a:r>
            <a:r>
              <a:rPr lang="en-US" sz="1400" dirty="0" err="1">
                <a:latin typeface="Consolas" charset="0"/>
                <a:ea typeface="Consolas" charset="0"/>
                <a:cs typeface="Consolas" charset="0"/>
              </a:rPr>
              <a:t>stdio.h</a:t>
            </a:r>
            <a:r>
              <a:rPr lang="en-US" sz="1400" dirty="0">
                <a:latin typeface="Consolas" charset="0"/>
                <a:ea typeface="Consolas" charset="0"/>
                <a:cs typeface="Consolas" charset="0"/>
              </a:rPr>
              <a:t>&gt;</a:t>
            </a:r>
          </a:p>
          <a:p>
            <a:pPr marL="0" indent="0">
              <a:buNone/>
            </a:pPr>
            <a:r>
              <a:rPr lang="en-US" sz="1400" dirty="0" err="1" smtClean="0">
                <a:solidFill>
                  <a:schemeClr val="tx2"/>
                </a:solidFill>
                <a:latin typeface="Consolas" charset="0"/>
                <a:ea typeface="Consolas" charset="0"/>
                <a:cs typeface="Consolas" charset="0"/>
              </a:rPr>
              <a:t>int</a:t>
            </a:r>
            <a:r>
              <a:rPr lang="en-US" sz="1400" dirty="0" smtClean="0">
                <a:solidFill>
                  <a:schemeClr val="tx2"/>
                </a:solidFill>
                <a:latin typeface="Consolas" charset="0"/>
                <a:ea typeface="Consolas" charset="0"/>
                <a:cs typeface="Consolas" charset="0"/>
              </a:rPr>
              <a:t> </a:t>
            </a:r>
            <a:r>
              <a:rPr lang="en-US" sz="1400" dirty="0" smtClean="0">
                <a:solidFill>
                  <a:schemeClr val="accent2"/>
                </a:solidFill>
                <a:latin typeface="Consolas" charset="0"/>
                <a:ea typeface="Consolas" charset="0"/>
                <a:cs typeface="Consolas" charset="0"/>
              </a:rPr>
              <a:t>x</a:t>
            </a:r>
            <a:r>
              <a:rPr lang="en-US" sz="1400" dirty="0" smtClean="0">
                <a:latin typeface="Consolas" charset="0"/>
                <a:ea typeface="Consolas" charset="0"/>
                <a:cs typeface="Consolas" charset="0"/>
              </a:rPr>
              <a:t>;</a:t>
            </a:r>
          </a:p>
          <a:p>
            <a:pPr marL="0" indent="0">
              <a:buNone/>
            </a:pPr>
            <a:r>
              <a:rPr lang="en-US" sz="1400" dirty="0" smtClean="0">
                <a:solidFill>
                  <a:schemeClr val="tx2"/>
                </a:solidFill>
                <a:latin typeface="Consolas" charset="0"/>
                <a:ea typeface="Consolas" charset="0"/>
                <a:cs typeface="Consolas" charset="0"/>
              </a:rPr>
              <a:t>void</a:t>
            </a:r>
            <a:r>
              <a:rPr lang="en-US" sz="1400" dirty="0" smtClean="0">
                <a:latin typeface="Consolas" charset="0"/>
                <a:ea typeface="Consolas" charset="0"/>
                <a:cs typeface="Consolas" charset="0"/>
              </a:rPr>
              <a:t> </a:t>
            </a:r>
            <a:r>
              <a:rPr lang="en-US" sz="1400" dirty="0" smtClean="0">
                <a:solidFill>
                  <a:schemeClr val="accent2"/>
                </a:solidFill>
                <a:latin typeface="Consolas" charset="0"/>
                <a:ea typeface="Consolas" charset="0"/>
                <a:cs typeface="Consolas" charset="0"/>
              </a:rPr>
              <a:t>bar</a:t>
            </a:r>
            <a:r>
              <a:rPr lang="en-US" sz="1400" dirty="0" smtClean="0">
                <a:latin typeface="Consolas" charset="0"/>
                <a:ea typeface="Consolas" charset="0"/>
                <a:cs typeface="Consolas" charset="0"/>
              </a:rPr>
              <a:t>();</a:t>
            </a:r>
          </a:p>
          <a:p>
            <a:pPr marL="0" indent="0">
              <a:buNone/>
            </a:pPr>
            <a:r>
              <a:rPr lang="en-US" sz="1400" dirty="0" smtClean="0">
                <a:solidFill>
                  <a:schemeClr val="tx2"/>
                </a:solidFill>
                <a:latin typeface="Consolas" charset="0"/>
                <a:ea typeface="Consolas" charset="0"/>
                <a:cs typeface="Consolas" charset="0"/>
              </a:rPr>
              <a:t>void </a:t>
            </a:r>
            <a:r>
              <a:rPr lang="en-US" sz="1400" dirty="0" smtClean="0">
                <a:solidFill>
                  <a:schemeClr val="accent2"/>
                </a:solidFill>
                <a:latin typeface="Consolas" charset="0"/>
                <a:ea typeface="Consolas" charset="0"/>
                <a:cs typeface="Consolas" charset="0"/>
              </a:rPr>
              <a:t>foo</a:t>
            </a:r>
            <a:r>
              <a:rPr lang="en-US" sz="1400" dirty="0" smtClean="0">
                <a:latin typeface="Consolas" charset="0"/>
                <a:ea typeface="Consolas" charset="0"/>
                <a:cs typeface="Consolas" charset="0"/>
              </a:rPr>
              <a:t>() {</a:t>
            </a:r>
          </a:p>
          <a:p>
            <a:pPr marL="0" indent="0">
              <a:buNone/>
            </a:pPr>
            <a:r>
              <a:rPr lang="en-US" sz="1400" dirty="0" smtClean="0">
                <a:latin typeface="Consolas" charset="0"/>
                <a:ea typeface="Consolas" charset="0"/>
                <a:cs typeface="Consolas" charset="0"/>
              </a:rPr>
              <a:t>	</a:t>
            </a:r>
            <a:r>
              <a:rPr lang="en-US" sz="1400" dirty="0" smtClean="0">
                <a:solidFill>
                  <a:schemeClr val="tx2"/>
                </a:solidFill>
                <a:latin typeface="Consolas" charset="0"/>
                <a:ea typeface="Consolas" charset="0"/>
                <a:cs typeface="Consolas" charset="0"/>
              </a:rPr>
              <a:t>char</a:t>
            </a:r>
            <a:r>
              <a:rPr lang="en-US" sz="1400" dirty="0" smtClean="0">
                <a:latin typeface="Consolas" charset="0"/>
                <a:ea typeface="Consolas" charset="0"/>
                <a:cs typeface="Consolas" charset="0"/>
              </a:rPr>
              <a:t> </a:t>
            </a:r>
            <a:r>
              <a:rPr lang="en-US" sz="1400" dirty="0" smtClean="0">
                <a:solidFill>
                  <a:schemeClr val="accent2"/>
                </a:solidFill>
                <a:latin typeface="Consolas" charset="0"/>
                <a:ea typeface="Consolas" charset="0"/>
                <a:cs typeface="Consolas" charset="0"/>
              </a:rPr>
              <a:t>c</a:t>
            </a:r>
            <a:r>
              <a:rPr lang="en-US" sz="1400" dirty="0" smtClean="0">
                <a:latin typeface="Consolas" charset="0"/>
                <a:ea typeface="Consolas" charset="0"/>
                <a:cs typeface="Consolas" charset="0"/>
              </a:rPr>
              <a:t> = 'c';</a:t>
            </a:r>
          </a:p>
          <a:p>
            <a:pPr marL="0" indent="0">
              <a:buNone/>
            </a:pPr>
            <a:r>
              <a:rPr lang="en-US" sz="1400" dirty="0">
                <a:latin typeface="Consolas" charset="0"/>
                <a:ea typeface="Consolas" charset="0"/>
                <a:cs typeface="Consolas" charset="0"/>
              </a:rPr>
              <a:t>	</a:t>
            </a:r>
            <a:r>
              <a:rPr lang="en-US" sz="1400" dirty="0" smtClean="0">
                <a:latin typeface="Consolas" charset="0"/>
                <a:ea typeface="Consolas" charset="0"/>
                <a:cs typeface="Consolas" charset="0"/>
              </a:rPr>
              <a:t>bar();</a:t>
            </a:r>
          </a:p>
          <a:p>
            <a:pPr marL="0" indent="0">
              <a:buNone/>
            </a:pPr>
            <a:r>
              <a:rPr lang="en-US" sz="1400" dirty="0">
                <a:latin typeface="Consolas" charset="0"/>
                <a:ea typeface="Consolas" charset="0"/>
                <a:cs typeface="Consolas" charset="0"/>
              </a:rPr>
              <a:t>	</a:t>
            </a:r>
            <a:r>
              <a:rPr lang="en-US" sz="1400" dirty="0" err="1" smtClean="0">
                <a:latin typeface="Consolas" charset="0"/>
                <a:ea typeface="Consolas" charset="0"/>
                <a:cs typeface="Consolas" charset="0"/>
              </a:rPr>
              <a:t>printf</a:t>
            </a:r>
            <a:r>
              <a:rPr lang="en-US" sz="1400" dirty="0" smtClean="0">
                <a:latin typeface="Consolas" charset="0"/>
                <a:ea typeface="Consolas" charset="0"/>
                <a:cs typeface="Consolas" charset="0"/>
              </a:rPr>
              <a:t>("%d %c\n", x, c);</a:t>
            </a:r>
            <a:endParaRPr lang="en-US" sz="1400" dirty="0">
              <a:latin typeface="Consolas" charset="0"/>
              <a:ea typeface="Consolas" charset="0"/>
              <a:cs typeface="Consolas" charset="0"/>
            </a:endParaRPr>
          </a:p>
          <a:p>
            <a:pPr marL="0" indent="0">
              <a:buNone/>
            </a:pPr>
            <a:r>
              <a:rPr lang="en-US" sz="1400" dirty="0" smtClean="0">
                <a:latin typeface="Consolas" charset="0"/>
                <a:ea typeface="Consolas" charset="0"/>
                <a:cs typeface="Consolas" charset="0"/>
              </a:rPr>
              <a:t>}</a:t>
            </a:r>
          </a:p>
          <a:p>
            <a:pPr marL="0" indent="0">
              <a:buNone/>
            </a:pPr>
            <a:r>
              <a:rPr lang="en-US" sz="1400" dirty="0" smtClean="0">
                <a:solidFill>
                  <a:schemeClr val="tx2"/>
                </a:solidFill>
                <a:latin typeface="Consolas" charset="0"/>
                <a:ea typeface="Consolas" charset="0"/>
                <a:cs typeface="Consolas" charset="0"/>
              </a:rPr>
              <a:t>void</a:t>
            </a:r>
            <a:r>
              <a:rPr lang="en-US" sz="1400" dirty="0" smtClean="0">
                <a:latin typeface="Consolas" charset="0"/>
                <a:ea typeface="Consolas" charset="0"/>
                <a:cs typeface="Consolas" charset="0"/>
              </a:rPr>
              <a:t> </a:t>
            </a:r>
            <a:r>
              <a:rPr lang="en-US" sz="1400" dirty="0" err="1" smtClean="0">
                <a:solidFill>
                  <a:schemeClr val="accent2"/>
                </a:solidFill>
                <a:latin typeface="Consolas" charset="0"/>
                <a:ea typeface="Consolas" charset="0"/>
                <a:cs typeface="Consolas" charset="0"/>
              </a:rPr>
              <a:t>baz</a:t>
            </a:r>
            <a:r>
              <a:rPr lang="en-US" sz="1400" dirty="0" smtClean="0">
                <a:latin typeface="Consolas" charset="0"/>
                <a:ea typeface="Consolas" charset="0"/>
                <a:cs typeface="Consolas" charset="0"/>
              </a:rPr>
              <a:t>() {</a:t>
            </a:r>
          </a:p>
          <a:p>
            <a:pPr marL="0" indent="0">
              <a:buNone/>
            </a:pPr>
            <a:r>
              <a:rPr lang="en-US" sz="1400" dirty="0" smtClean="0">
                <a:latin typeface="Consolas" charset="0"/>
                <a:ea typeface="Consolas" charset="0"/>
                <a:cs typeface="Consolas" charset="0"/>
              </a:rPr>
              <a:t>	</a:t>
            </a:r>
            <a:r>
              <a:rPr lang="en-US" sz="1400" dirty="0" err="1" smtClean="0">
                <a:latin typeface="Consolas" charset="0"/>
                <a:ea typeface="Consolas" charset="0"/>
                <a:cs typeface="Consolas" charset="0"/>
              </a:rPr>
              <a:t>printf</a:t>
            </a:r>
            <a:r>
              <a:rPr lang="en-US" sz="1400" dirty="0" smtClean="0">
                <a:latin typeface="Consolas" charset="0"/>
                <a:ea typeface="Consolas" charset="0"/>
                <a:cs typeface="Consolas" charset="0"/>
              </a:rPr>
              <a:t>("%d\n",</a:t>
            </a:r>
            <a:r>
              <a:rPr lang="en-US" sz="1400" dirty="0">
                <a:latin typeface="Consolas" charset="0"/>
                <a:ea typeface="Consolas" charset="0"/>
                <a:cs typeface="Consolas" charset="0"/>
              </a:rPr>
              <a:t> </a:t>
            </a:r>
            <a:r>
              <a:rPr lang="en-US" sz="1400" dirty="0" smtClean="0">
                <a:latin typeface="Consolas" charset="0"/>
                <a:ea typeface="Consolas" charset="0"/>
                <a:cs typeface="Consolas" charset="0"/>
              </a:rPr>
              <a:t>x);</a:t>
            </a:r>
          </a:p>
          <a:p>
            <a:pPr marL="0" indent="0">
              <a:buNone/>
            </a:pPr>
            <a:r>
              <a:rPr lang="en-US" sz="1400" dirty="0" smtClean="0">
                <a:latin typeface="Consolas" charset="0"/>
                <a:ea typeface="Consolas" charset="0"/>
                <a:cs typeface="Consolas" charset="0"/>
              </a:rPr>
              <a:t>	x </a:t>
            </a:r>
            <a:r>
              <a:rPr lang="en-US" sz="1400" dirty="0">
                <a:latin typeface="Consolas" charset="0"/>
                <a:ea typeface="Consolas" charset="0"/>
                <a:cs typeface="Consolas" charset="0"/>
              </a:rPr>
              <a:t>= 1337</a:t>
            </a:r>
            <a:r>
              <a:rPr lang="en-US" sz="1400" dirty="0" smtClean="0">
                <a:latin typeface="Consolas" charset="0"/>
                <a:ea typeface="Consolas" charset="0"/>
                <a:cs typeface="Consolas" charset="0"/>
              </a:rPr>
              <a:t>;</a:t>
            </a:r>
            <a:endParaRPr lang="en-US" sz="1400" dirty="0">
              <a:latin typeface="Consolas" charset="0"/>
              <a:ea typeface="Consolas" charset="0"/>
              <a:cs typeface="Consolas" charset="0"/>
            </a:endParaRPr>
          </a:p>
          <a:p>
            <a:pPr marL="0" indent="0">
              <a:buNone/>
            </a:pPr>
            <a:r>
              <a:rPr lang="en-US" sz="1400" dirty="0" smtClean="0">
                <a:latin typeface="Consolas" charset="0"/>
                <a:ea typeface="Consolas" charset="0"/>
                <a:cs typeface="Consolas" charset="0"/>
              </a:rPr>
              <a:t>}</a:t>
            </a:r>
          </a:p>
          <a:p>
            <a:pPr marL="0" indent="0">
              <a:buNone/>
            </a:pPr>
            <a:r>
              <a:rPr lang="en-US" sz="1400" dirty="0" smtClean="0">
                <a:solidFill>
                  <a:schemeClr val="tx2"/>
                </a:solidFill>
                <a:latin typeface="Consolas" charset="0"/>
                <a:ea typeface="Consolas" charset="0"/>
                <a:cs typeface="Consolas" charset="0"/>
              </a:rPr>
              <a:t>void</a:t>
            </a:r>
            <a:r>
              <a:rPr lang="en-US" sz="1400" dirty="0" smtClean="0">
                <a:latin typeface="Consolas" charset="0"/>
                <a:ea typeface="Consolas" charset="0"/>
                <a:cs typeface="Consolas" charset="0"/>
              </a:rPr>
              <a:t> </a:t>
            </a:r>
            <a:r>
              <a:rPr lang="en-US" sz="1400" dirty="0" smtClean="0">
                <a:solidFill>
                  <a:schemeClr val="accent2"/>
                </a:solidFill>
                <a:latin typeface="Consolas" charset="0"/>
                <a:ea typeface="Consolas" charset="0"/>
                <a:cs typeface="Consolas" charset="0"/>
              </a:rPr>
              <a:t>bar</a:t>
            </a:r>
            <a:r>
              <a:rPr lang="en-US" sz="1400" dirty="0" smtClean="0">
                <a:latin typeface="Consolas" charset="0"/>
                <a:ea typeface="Consolas" charset="0"/>
                <a:cs typeface="Consolas" charset="0"/>
              </a:rPr>
              <a:t>() {</a:t>
            </a:r>
          </a:p>
          <a:p>
            <a:pPr marL="0" indent="0">
              <a:buNone/>
            </a:pPr>
            <a:r>
              <a:rPr lang="en-US" sz="1400" dirty="0" smtClean="0">
                <a:latin typeface="Consolas" charset="0"/>
                <a:ea typeface="Consolas" charset="0"/>
                <a:cs typeface="Consolas" charset="0"/>
              </a:rPr>
              <a:t>	</a:t>
            </a:r>
            <a:r>
              <a:rPr lang="en-US" sz="1400" dirty="0" err="1" smtClean="0">
                <a:solidFill>
                  <a:schemeClr val="tx2"/>
                </a:solidFill>
                <a:latin typeface="Consolas" charset="0"/>
                <a:ea typeface="Consolas" charset="0"/>
                <a:cs typeface="Consolas" charset="0"/>
              </a:rPr>
              <a:t>int</a:t>
            </a:r>
            <a:r>
              <a:rPr lang="en-US" sz="1400" dirty="0" smtClean="0">
                <a:latin typeface="Consolas" charset="0"/>
                <a:ea typeface="Consolas" charset="0"/>
                <a:cs typeface="Consolas" charset="0"/>
              </a:rPr>
              <a:t> </a:t>
            </a:r>
            <a:r>
              <a:rPr lang="en-US" sz="1400" dirty="0" smtClean="0">
                <a:solidFill>
                  <a:schemeClr val="accent2"/>
                </a:solidFill>
                <a:latin typeface="Consolas" charset="0"/>
                <a:ea typeface="Consolas" charset="0"/>
                <a:cs typeface="Consolas" charset="0"/>
              </a:rPr>
              <a:t>x</a:t>
            </a:r>
            <a:r>
              <a:rPr lang="en-US" sz="1400" dirty="0" smtClean="0">
                <a:latin typeface="Consolas" charset="0"/>
                <a:ea typeface="Consolas" charset="0"/>
                <a:cs typeface="Consolas" charset="0"/>
              </a:rPr>
              <a:t> = 100;</a:t>
            </a:r>
          </a:p>
          <a:p>
            <a:pPr marL="0" indent="0">
              <a:buNone/>
            </a:pPr>
            <a:r>
              <a:rPr lang="en-US" sz="1400" dirty="0">
                <a:latin typeface="Consolas" charset="0"/>
                <a:ea typeface="Consolas" charset="0"/>
                <a:cs typeface="Consolas" charset="0"/>
              </a:rPr>
              <a:t>	</a:t>
            </a:r>
            <a:r>
              <a:rPr lang="en-US" sz="1400" dirty="0" err="1" smtClean="0">
                <a:latin typeface="Consolas" charset="0"/>
                <a:ea typeface="Consolas" charset="0"/>
                <a:cs typeface="Consolas" charset="0"/>
              </a:rPr>
              <a:t>baz</a:t>
            </a:r>
            <a:r>
              <a:rPr lang="en-US" sz="1400" dirty="0" smtClean="0">
                <a:latin typeface="Consolas" charset="0"/>
                <a:ea typeface="Consolas" charset="0"/>
                <a:cs typeface="Consolas" charset="0"/>
              </a:rPr>
              <a:t>();</a:t>
            </a:r>
            <a:r>
              <a:rPr lang="en-US" sz="1400" dirty="0">
                <a:latin typeface="Consolas" charset="0"/>
                <a:ea typeface="Consolas" charset="0"/>
                <a:cs typeface="Consolas" charset="0"/>
              </a:rPr>
              <a:t/>
            </a:r>
            <a:br>
              <a:rPr lang="en-US" sz="1400" dirty="0">
                <a:latin typeface="Consolas" charset="0"/>
                <a:ea typeface="Consolas" charset="0"/>
                <a:cs typeface="Consolas" charset="0"/>
              </a:rPr>
            </a:br>
            <a:r>
              <a:rPr lang="en-US" sz="1400" dirty="0" smtClean="0">
                <a:latin typeface="Consolas" charset="0"/>
                <a:ea typeface="Consolas" charset="0"/>
                <a:cs typeface="Consolas" charset="0"/>
              </a:rPr>
              <a:t>}</a:t>
            </a:r>
            <a:endParaRPr lang="en-US" sz="1400" dirty="0">
              <a:latin typeface="Consolas" charset="0"/>
              <a:ea typeface="Consolas" charset="0"/>
              <a:cs typeface="Consolas" charset="0"/>
            </a:endParaRPr>
          </a:p>
          <a:p>
            <a:pPr marL="0" indent="0">
              <a:buNone/>
            </a:pPr>
            <a:r>
              <a:rPr lang="en-US" sz="1400" dirty="0" err="1" smtClean="0">
                <a:solidFill>
                  <a:schemeClr val="tx2"/>
                </a:solidFill>
                <a:latin typeface="Consolas" charset="0"/>
                <a:ea typeface="Consolas" charset="0"/>
                <a:cs typeface="Consolas" charset="0"/>
              </a:rPr>
              <a:t>int</a:t>
            </a:r>
            <a:r>
              <a:rPr lang="en-US" sz="1400" dirty="0" smtClean="0">
                <a:solidFill>
                  <a:schemeClr val="tx2"/>
                </a:solidFill>
                <a:latin typeface="Consolas" charset="0"/>
                <a:ea typeface="Consolas" charset="0"/>
                <a:cs typeface="Consolas" charset="0"/>
              </a:rPr>
              <a:t> </a:t>
            </a:r>
            <a:r>
              <a:rPr lang="en-US" sz="1400" dirty="0" smtClean="0">
                <a:solidFill>
                  <a:schemeClr val="accent2"/>
                </a:solidFill>
                <a:latin typeface="Consolas" charset="0"/>
                <a:ea typeface="Consolas" charset="0"/>
                <a:cs typeface="Consolas" charset="0"/>
              </a:rPr>
              <a:t>main</a:t>
            </a:r>
            <a:r>
              <a:rPr lang="en-US" sz="1400" dirty="0">
                <a:latin typeface="Consolas" charset="0"/>
                <a:ea typeface="Consolas" charset="0"/>
                <a:cs typeface="Consolas" charset="0"/>
              </a:rPr>
              <a:t>() </a:t>
            </a:r>
            <a:r>
              <a:rPr lang="en-US" sz="1400" dirty="0" smtClean="0">
                <a:latin typeface="Consolas" charset="0"/>
                <a:ea typeface="Consolas" charset="0"/>
                <a:cs typeface="Consolas" charset="0"/>
              </a:rPr>
              <a:t>{   </a:t>
            </a:r>
          </a:p>
          <a:p>
            <a:pPr marL="0" indent="0">
              <a:buNone/>
            </a:pPr>
            <a:r>
              <a:rPr lang="en-US" sz="1400" dirty="0">
                <a:latin typeface="Consolas" charset="0"/>
                <a:ea typeface="Consolas" charset="0"/>
                <a:cs typeface="Consolas" charset="0"/>
              </a:rPr>
              <a:t>	</a:t>
            </a:r>
            <a:r>
              <a:rPr lang="en-US" sz="1400" dirty="0" smtClean="0">
                <a:latin typeface="Consolas" charset="0"/>
                <a:ea typeface="Consolas" charset="0"/>
                <a:cs typeface="Consolas" charset="0"/>
              </a:rPr>
              <a:t>x = 10;</a:t>
            </a:r>
          </a:p>
          <a:p>
            <a:pPr marL="0" indent="0">
              <a:buNone/>
            </a:pPr>
            <a:r>
              <a:rPr lang="en-US" sz="1400" dirty="0">
                <a:latin typeface="Consolas" charset="0"/>
                <a:ea typeface="Consolas" charset="0"/>
                <a:cs typeface="Consolas" charset="0"/>
              </a:rPr>
              <a:t>	</a:t>
            </a:r>
            <a:r>
              <a:rPr lang="en-US" sz="1400" dirty="0" smtClean="0">
                <a:latin typeface="Consolas" charset="0"/>
                <a:ea typeface="Consolas" charset="0"/>
                <a:cs typeface="Consolas" charset="0"/>
              </a:rPr>
              <a:t>{</a:t>
            </a:r>
          </a:p>
          <a:p>
            <a:pPr marL="0" indent="0">
              <a:buNone/>
            </a:pPr>
            <a:r>
              <a:rPr lang="en-US" sz="1400" dirty="0">
                <a:latin typeface="Consolas" charset="0"/>
                <a:ea typeface="Consolas" charset="0"/>
                <a:cs typeface="Consolas" charset="0"/>
              </a:rPr>
              <a:t>	</a:t>
            </a:r>
            <a:r>
              <a:rPr lang="en-US" sz="1400" dirty="0" smtClean="0">
                <a:latin typeface="Consolas" charset="0"/>
                <a:ea typeface="Consolas" charset="0"/>
                <a:cs typeface="Consolas" charset="0"/>
              </a:rPr>
              <a:t>	</a:t>
            </a:r>
            <a:r>
              <a:rPr lang="en-US" sz="1400" dirty="0" smtClean="0">
                <a:solidFill>
                  <a:schemeClr val="tx2"/>
                </a:solidFill>
                <a:latin typeface="Consolas" charset="0"/>
                <a:ea typeface="Consolas" charset="0"/>
                <a:cs typeface="Consolas" charset="0"/>
              </a:rPr>
              <a:t>char* </a:t>
            </a:r>
            <a:r>
              <a:rPr lang="en-US" sz="1400" dirty="0" smtClean="0">
                <a:solidFill>
                  <a:schemeClr val="accent2"/>
                </a:solidFill>
                <a:latin typeface="Consolas" charset="0"/>
                <a:ea typeface="Consolas" charset="0"/>
                <a:cs typeface="Consolas" charset="0"/>
              </a:rPr>
              <a:t>x</a:t>
            </a:r>
            <a:r>
              <a:rPr lang="en-US" sz="1400" dirty="0" smtClean="0">
                <a:latin typeface="Consolas" charset="0"/>
                <a:ea typeface="Consolas" charset="0"/>
                <a:cs typeface="Consolas" charset="0"/>
              </a:rPr>
              <a:t> = "testing";</a:t>
            </a:r>
          </a:p>
          <a:p>
            <a:pPr marL="0" indent="0">
              <a:buNone/>
            </a:pPr>
            <a:r>
              <a:rPr lang="en-US" sz="1400" dirty="0">
                <a:latin typeface="Consolas" charset="0"/>
                <a:ea typeface="Consolas" charset="0"/>
                <a:cs typeface="Consolas" charset="0"/>
              </a:rPr>
              <a:t>	</a:t>
            </a:r>
            <a:r>
              <a:rPr lang="en-US" sz="1400" dirty="0" smtClean="0">
                <a:latin typeface="Consolas" charset="0"/>
                <a:ea typeface="Consolas" charset="0"/>
                <a:cs typeface="Consolas" charset="0"/>
              </a:rPr>
              <a:t>	</a:t>
            </a:r>
            <a:r>
              <a:rPr lang="en-US" sz="1400" dirty="0" err="1" smtClean="0">
                <a:latin typeface="Consolas" charset="0"/>
                <a:ea typeface="Consolas" charset="0"/>
                <a:cs typeface="Consolas" charset="0"/>
              </a:rPr>
              <a:t>printf</a:t>
            </a:r>
            <a:r>
              <a:rPr lang="en-US" sz="1400" dirty="0" smtClean="0">
                <a:latin typeface="Consolas" charset="0"/>
                <a:ea typeface="Consolas" charset="0"/>
                <a:cs typeface="Consolas" charset="0"/>
              </a:rPr>
              <a:t>("%s\n", x);</a:t>
            </a:r>
          </a:p>
          <a:p>
            <a:pPr marL="0" indent="0">
              <a:buNone/>
            </a:pPr>
            <a:r>
              <a:rPr lang="en-US" sz="1400" dirty="0">
                <a:latin typeface="Consolas" charset="0"/>
                <a:ea typeface="Consolas" charset="0"/>
                <a:cs typeface="Consolas" charset="0"/>
              </a:rPr>
              <a:t>	</a:t>
            </a:r>
            <a:r>
              <a:rPr lang="en-US" sz="1400" dirty="0" smtClean="0">
                <a:latin typeface="Consolas" charset="0"/>
                <a:ea typeface="Consolas" charset="0"/>
                <a:cs typeface="Consolas" charset="0"/>
              </a:rPr>
              <a:t>}</a:t>
            </a:r>
          </a:p>
          <a:p>
            <a:pPr marL="0" indent="0">
              <a:buNone/>
            </a:pPr>
            <a:r>
              <a:rPr lang="en-US" sz="1400" dirty="0">
                <a:latin typeface="Consolas" charset="0"/>
                <a:ea typeface="Consolas" charset="0"/>
                <a:cs typeface="Consolas" charset="0"/>
              </a:rPr>
              <a:t>	</a:t>
            </a:r>
            <a:r>
              <a:rPr lang="en-US" sz="1400" dirty="0" smtClean="0">
                <a:latin typeface="Consolas" charset="0"/>
                <a:ea typeface="Consolas" charset="0"/>
                <a:cs typeface="Consolas" charset="0"/>
              </a:rPr>
              <a:t>foo();</a:t>
            </a:r>
            <a:endParaRPr lang="en-US" sz="1400" dirty="0">
              <a:latin typeface="Consolas" charset="0"/>
              <a:ea typeface="Consolas" charset="0"/>
              <a:cs typeface="Consolas" charset="0"/>
            </a:endParaRPr>
          </a:p>
          <a:p>
            <a:pPr marL="0" indent="0">
              <a:buNone/>
            </a:pPr>
            <a:r>
              <a:rPr lang="en-US" sz="1400" dirty="0" smtClean="0">
                <a:latin typeface="Consolas" charset="0"/>
                <a:ea typeface="Consolas" charset="0"/>
                <a:cs typeface="Consolas" charset="0"/>
              </a:rPr>
              <a:t>}</a:t>
            </a:r>
            <a:endParaRPr lang="en-US" sz="1400" dirty="0">
              <a:latin typeface="Consolas" charset="0"/>
              <a:ea typeface="Consolas" charset="0"/>
              <a:cs typeface="Consolas" charset="0"/>
            </a:endParaRPr>
          </a:p>
        </p:txBody>
      </p:sp>
      <p:sp>
        <p:nvSpPr>
          <p:cNvPr id="4" name="Slide Number Placeholder 3"/>
          <p:cNvSpPr>
            <a:spLocks noGrp="1"/>
          </p:cNvSpPr>
          <p:nvPr>
            <p:ph type="sldNum" sz="quarter" idx="12"/>
          </p:nvPr>
        </p:nvSpPr>
        <p:spPr/>
        <p:txBody>
          <a:bodyPr/>
          <a:lstStyle/>
          <a:p>
            <a:fld id="{FCFB7E3C-6220-8942-988C-3F6E25750AD7}" type="slidenum">
              <a:rPr lang="en-US" smtClean="0"/>
              <a:t>23</a:t>
            </a:fld>
            <a:endParaRPr lang="en-US"/>
          </a:p>
        </p:txBody>
      </p:sp>
      <p:graphicFrame>
        <p:nvGraphicFramePr>
          <p:cNvPr id="12" name="Table 11"/>
          <p:cNvGraphicFramePr>
            <a:graphicFrameLocks noGrp="1"/>
          </p:cNvGraphicFramePr>
          <p:nvPr>
            <p:extLst>
              <p:ext uri="{D42A27DB-BD31-4B8C-83A1-F6EECF244321}">
                <p14:modId xmlns:p14="http://schemas.microsoft.com/office/powerpoint/2010/main" val="1729070314"/>
              </p:ext>
            </p:extLst>
          </p:nvPr>
        </p:nvGraphicFramePr>
        <p:xfrm>
          <a:off x="3950493" y="216817"/>
          <a:ext cx="5061268" cy="1854200"/>
        </p:xfrm>
        <a:graphic>
          <a:graphicData uri="http://schemas.openxmlformats.org/drawingml/2006/table">
            <a:tbl>
              <a:tblPr>
                <a:effectLst/>
                <a:tableStyleId>{BC89EF96-8CEA-46FF-86C4-4CE0E7609802}</a:tableStyleId>
              </a:tblPr>
              <a:tblGrid>
                <a:gridCol w="1664494"/>
                <a:gridCol w="1732280"/>
                <a:gridCol w="1664494"/>
              </a:tblGrid>
              <a:tr h="370840">
                <a:tc>
                  <a:txBody>
                    <a:bodyPr/>
                    <a:lstStyle/>
                    <a:p>
                      <a:r>
                        <a:rPr lang="en-US" dirty="0" smtClean="0">
                          <a:latin typeface="Consolas" charset="0"/>
                          <a:ea typeface="Consolas" charset="0"/>
                          <a:cs typeface="Consolas" charset="0"/>
                        </a:rPr>
                        <a:t>x</a:t>
                      </a:r>
                      <a:endParaRPr lang="en-US" dirty="0">
                        <a:latin typeface="Consolas" charset="0"/>
                        <a:ea typeface="Consolas" charset="0"/>
                        <a:cs typeface="Consolas" charset="0"/>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lang="en-US" dirty="0" err="1" smtClean="0"/>
                        <a:t>int</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lang="en-US" dirty="0" smtClean="0"/>
                        <a:t>10</a:t>
                      </a:r>
                      <a:endParaRPr lang="en-US"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r>
              <a:tr h="370840">
                <a:tc>
                  <a:txBody>
                    <a:bodyPr/>
                    <a:lstStyle/>
                    <a:p>
                      <a:r>
                        <a:rPr lang="en-US" dirty="0" smtClean="0">
                          <a:latin typeface="Consolas" charset="0"/>
                          <a:ea typeface="Consolas" charset="0"/>
                          <a:cs typeface="Consolas" charset="0"/>
                        </a:rPr>
                        <a:t>bar</a:t>
                      </a:r>
                      <a:endParaRPr lang="en-US" dirty="0">
                        <a:latin typeface="Consolas" charset="0"/>
                        <a:ea typeface="Consolas" charset="0"/>
                        <a:cs typeface="Consolas" charset="0"/>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lang="en-US" dirty="0" smtClean="0"/>
                        <a:t>&lt;void&gt;, line 13</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endParaRPr lang="en-US"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r>
              <a:tr h="370840">
                <a:tc>
                  <a:txBody>
                    <a:bodyPr/>
                    <a:lstStyle/>
                    <a:p>
                      <a:r>
                        <a:rPr lang="en-US" dirty="0" smtClean="0">
                          <a:latin typeface="Consolas" charset="0"/>
                          <a:ea typeface="Consolas" charset="0"/>
                          <a:cs typeface="Consolas" charset="0"/>
                        </a:rPr>
                        <a:t>foo</a:t>
                      </a:r>
                      <a:endParaRPr lang="en-US" dirty="0">
                        <a:latin typeface="Consolas" charset="0"/>
                        <a:ea typeface="Consolas" charset="0"/>
                        <a:cs typeface="Consolas" charset="0"/>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lang="en-US" dirty="0" smtClean="0"/>
                        <a:t>&lt;void&gt;, line 4</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endParaRPr lang="en-US"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r>
              <a:tr h="370840">
                <a:tc>
                  <a:txBody>
                    <a:bodyPr/>
                    <a:lstStyle/>
                    <a:p>
                      <a:r>
                        <a:rPr lang="en-US" dirty="0" err="1" smtClean="0">
                          <a:latin typeface="Consolas" charset="0"/>
                          <a:ea typeface="Consolas" charset="0"/>
                          <a:cs typeface="Consolas" charset="0"/>
                        </a:rPr>
                        <a:t>baz</a:t>
                      </a:r>
                      <a:endParaRPr lang="en-US" dirty="0">
                        <a:latin typeface="Consolas" charset="0"/>
                        <a:ea typeface="Consolas" charset="0"/>
                        <a:cs typeface="Consolas" charset="0"/>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lang="en-US" dirty="0" smtClean="0"/>
                        <a:t>&lt;void&gt;, line 9</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endParaRPr lang="en-US"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r>
              <a:tr h="370840">
                <a:tc>
                  <a:txBody>
                    <a:bodyPr/>
                    <a:lstStyle/>
                    <a:p>
                      <a:r>
                        <a:rPr lang="en-US" dirty="0" smtClean="0">
                          <a:latin typeface="Consolas" charset="0"/>
                          <a:ea typeface="Consolas" charset="0"/>
                          <a:cs typeface="Consolas" charset="0"/>
                        </a:rPr>
                        <a:t>main</a:t>
                      </a:r>
                      <a:endParaRPr lang="en-US" dirty="0">
                        <a:latin typeface="Consolas" charset="0"/>
                        <a:ea typeface="Consolas" charset="0"/>
                        <a:cs typeface="Consolas" charset="0"/>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&lt;void&gt;, line 17</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547227005"/>
              </p:ext>
            </p:extLst>
          </p:nvPr>
        </p:nvGraphicFramePr>
        <p:xfrm>
          <a:off x="3950493" y="2440905"/>
          <a:ext cx="5061268" cy="370840"/>
        </p:xfrm>
        <a:graphic>
          <a:graphicData uri="http://schemas.openxmlformats.org/drawingml/2006/table">
            <a:tbl>
              <a:tblPr>
                <a:effectLst/>
                <a:tableStyleId>{BC89EF96-8CEA-46FF-86C4-4CE0E7609802}</a:tableStyleId>
              </a:tblPr>
              <a:tblGrid>
                <a:gridCol w="1664494"/>
                <a:gridCol w="1732280"/>
                <a:gridCol w="1664494"/>
              </a:tblGrid>
              <a:tr h="370840">
                <a:tc>
                  <a:txBody>
                    <a:bodyPr/>
                    <a:lstStyle/>
                    <a:p>
                      <a:r>
                        <a:rPr lang="en-US" dirty="0" smtClean="0">
                          <a:latin typeface="Consolas" charset="0"/>
                          <a:ea typeface="Consolas" charset="0"/>
                          <a:cs typeface="Consolas" charset="0"/>
                        </a:rPr>
                        <a:t>x</a:t>
                      </a:r>
                      <a:endParaRPr lang="en-US" dirty="0">
                        <a:latin typeface="Consolas" charset="0"/>
                        <a:ea typeface="Consolas" charset="0"/>
                        <a:cs typeface="Consolas" charset="0"/>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char*</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testing</a:t>
                      </a:r>
                      <a:endParaRPr lang="en-US"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6" name="Right Arrow 5"/>
          <p:cNvSpPr/>
          <p:nvPr/>
        </p:nvSpPr>
        <p:spPr>
          <a:xfrm>
            <a:off x="178594" y="4653184"/>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7" name="Straight Arrow Connector 6"/>
          <p:cNvCxnSpPr>
            <a:stCxn id="12" idx="2"/>
            <a:endCxn id="5" idx="0"/>
          </p:cNvCxnSpPr>
          <p:nvPr/>
        </p:nvCxnSpPr>
        <p:spPr>
          <a:xfrm>
            <a:off x="6481127" y="2071017"/>
            <a:ext cx="0" cy="369888"/>
          </a:xfrm>
          <a:prstGeom prst="straightConnector1">
            <a:avLst/>
          </a:prstGeom>
          <a:ln w="76200">
            <a:solidFill>
              <a:schemeClr val="tx1"/>
            </a:solidFill>
            <a:headEnd type="none"/>
            <a:tailEnd type="triangle"/>
          </a:ln>
          <a:effectLst/>
        </p:spPr>
        <p:style>
          <a:lnRef idx="2">
            <a:schemeClr val="accent1"/>
          </a:lnRef>
          <a:fillRef idx="0">
            <a:schemeClr val="accent1"/>
          </a:fillRef>
          <a:effectRef idx="1">
            <a:schemeClr val="accent1"/>
          </a:effectRef>
          <a:fontRef idx="minor">
            <a:schemeClr val="tx1"/>
          </a:fontRef>
        </p:style>
      </p:cxnSp>
      <p:cxnSp>
        <p:nvCxnSpPr>
          <p:cNvPr id="10" name="Straight Arrow Connector 9"/>
          <p:cNvCxnSpPr/>
          <p:nvPr/>
        </p:nvCxnSpPr>
        <p:spPr>
          <a:xfrm flipV="1">
            <a:off x="1143000" y="528638"/>
            <a:ext cx="6307931" cy="4170266"/>
          </a:xfrm>
          <a:prstGeom prst="straightConnector1">
            <a:avLst/>
          </a:prstGeom>
          <a:ln w="76200">
            <a:headEnd type="none"/>
            <a:tailEnd type="triangle" w="med" len="sm"/>
          </a:ln>
          <a:effectLst/>
        </p:spPr>
        <p:style>
          <a:lnRef idx="2">
            <a:schemeClr val="accent1"/>
          </a:lnRef>
          <a:fillRef idx="0">
            <a:schemeClr val="accent1"/>
          </a:fillRef>
          <a:effectRef idx="1">
            <a:schemeClr val="accent1"/>
          </a:effectRef>
          <a:fontRef idx="minor">
            <a:schemeClr val="tx1"/>
          </a:fontRef>
        </p:style>
      </p:cxnSp>
      <p:sp>
        <p:nvSpPr>
          <p:cNvPr id="13" name="Right Arrow 12"/>
          <p:cNvSpPr/>
          <p:nvPr/>
        </p:nvSpPr>
        <p:spPr>
          <a:xfrm>
            <a:off x="178594" y="5155628"/>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ight Arrow 13"/>
          <p:cNvSpPr/>
          <p:nvPr/>
        </p:nvSpPr>
        <p:spPr>
          <a:xfrm>
            <a:off x="178594" y="5429471"/>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15" name="Straight Arrow Connector 14"/>
          <p:cNvCxnSpPr/>
          <p:nvPr/>
        </p:nvCxnSpPr>
        <p:spPr>
          <a:xfrm flipV="1">
            <a:off x="3024188" y="2657475"/>
            <a:ext cx="4376737" cy="2817715"/>
          </a:xfrm>
          <a:prstGeom prst="straightConnector1">
            <a:avLst/>
          </a:prstGeom>
          <a:ln w="76200">
            <a:headEnd type="none"/>
            <a:tailEnd type="triangle" w="med" len="sm"/>
          </a:ln>
          <a:effectLst/>
        </p:spPr>
        <p:style>
          <a:lnRef idx="2">
            <a:schemeClr val="accent1"/>
          </a:lnRef>
          <a:fillRef idx="0">
            <a:schemeClr val="accent1"/>
          </a:fillRef>
          <a:effectRef idx="1">
            <a:schemeClr val="accent1"/>
          </a:effectRef>
          <a:fontRef idx="minor">
            <a:schemeClr val="tx1"/>
          </a:fontRef>
        </p:style>
      </p:cxnSp>
      <p:sp>
        <p:nvSpPr>
          <p:cNvPr id="17" name="Right Arrow 16"/>
          <p:cNvSpPr/>
          <p:nvPr/>
        </p:nvSpPr>
        <p:spPr>
          <a:xfrm>
            <a:off x="178594" y="5953346"/>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871924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0"/>
                                          </p:stCondLst>
                                        </p:cTn>
                                        <p:tgtEl>
                                          <p:spTgt spid="10"/>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par>
                                <p:cTn id="11" presetID="1" presetClass="exit" presetSubtype="0" fill="hold" grpId="1" nodeType="withEffect">
                                  <p:stCondLst>
                                    <p:cond delay="0"/>
                                  </p:stCondLst>
                                  <p:childTnLst>
                                    <p:set>
                                      <p:cBhvr>
                                        <p:cTn id="12" dur="1" fill="hold">
                                          <p:stCondLst>
                                            <p:cond delay="0"/>
                                          </p:stCondLst>
                                        </p:cTn>
                                        <p:tgtEl>
                                          <p:spTgt spid="6"/>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4"/>
                                        </p:tgtEl>
                                        <p:attrNameLst>
                                          <p:attrName>style.visibility</p:attrName>
                                        </p:attrNameLst>
                                      </p:cBhvr>
                                      <p:to>
                                        <p:strVal val="visible"/>
                                      </p:to>
                                    </p:set>
                                  </p:childTnLst>
                                </p:cTn>
                              </p:par>
                              <p:par>
                                <p:cTn id="25" presetID="1" presetClass="exit" presetSubtype="0" fill="hold" grpId="1" nodeType="withEffect">
                                  <p:stCondLst>
                                    <p:cond delay="0"/>
                                  </p:stCondLst>
                                  <p:childTnLst>
                                    <p:set>
                                      <p:cBhvr>
                                        <p:cTn id="26" dur="1" fill="hold">
                                          <p:stCondLst>
                                            <p:cond delay="0"/>
                                          </p:stCondLst>
                                        </p:cTn>
                                        <p:tgtEl>
                                          <p:spTgt spid="13"/>
                                        </p:tgtEl>
                                        <p:attrNameLst>
                                          <p:attrName>style.visibility</p:attrName>
                                        </p:attrNameLst>
                                      </p:cBhvr>
                                      <p:to>
                                        <p:strVal val="hidden"/>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xit" presetSubtype="0" fill="hold" nodeType="clickEffect">
                                  <p:stCondLst>
                                    <p:cond delay="0"/>
                                  </p:stCondLst>
                                  <p:childTnLst>
                                    <p:set>
                                      <p:cBhvr>
                                        <p:cTn id="34" dur="1" fill="hold">
                                          <p:stCondLst>
                                            <p:cond delay="0"/>
                                          </p:stCondLst>
                                        </p:cTn>
                                        <p:tgtEl>
                                          <p:spTgt spid="15"/>
                                        </p:tgtEl>
                                        <p:attrNameLst>
                                          <p:attrName>style.visibility</p:attrName>
                                        </p:attrNameLst>
                                      </p:cBhvr>
                                      <p:to>
                                        <p:strVal val="hidden"/>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7"/>
                                        </p:tgtEl>
                                        <p:attrNameLst>
                                          <p:attrName>style.visibility</p:attrName>
                                        </p:attrNameLst>
                                      </p:cBhvr>
                                      <p:to>
                                        <p:strVal val="visible"/>
                                      </p:to>
                                    </p:set>
                                  </p:childTnLst>
                                </p:cTn>
                              </p:par>
                              <p:par>
                                <p:cTn id="39" presetID="1" presetClass="exit" presetSubtype="0" fill="hold" grpId="1" nodeType="withEffect">
                                  <p:stCondLst>
                                    <p:cond delay="0"/>
                                  </p:stCondLst>
                                  <p:childTnLst>
                                    <p:set>
                                      <p:cBhvr>
                                        <p:cTn id="40" dur="1" fill="hold">
                                          <p:stCondLst>
                                            <p:cond delay="0"/>
                                          </p:stCondLst>
                                        </p:cTn>
                                        <p:tgtEl>
                                          <p:spTgt spid="14"/>
                                        </p:tgtEl>
                                        <p:attrNameLst>
                                          <p:attrName>style.visibility</p:attrName>
                                        </p:attrNameLst>
                                      </p:cBhvr>
                                      <p:to>
                                        <p:strVal val="hidden"/>
                                      </p:to>
                                    </p:set>
                                  </p:childTnLst>
                                </p:cTn>
                              </p:par>
                            </p:childTnLst>
                          </p:cTn>
                        </p:par>
                      </p:childTnLst>
                    </p:cTn>
                  </p:par>
                  <p:par>
                    <p:cTn id="41" fill="hold">
                      <p:stCondLst>
                        <p:cond delay="indefinite"/>
                      </p:stCondLst>
                      <p:childTnLst>
                        <p:par>
                          <p:cTn id="42" fill="hold">
                            <p:stCondLst>
                              <p:cond delay="0"/>
                            </p:stCondLst>
                            <p:childTnLst>
                              <p:par>
                                <p:cTn id="43" presetID="1" presetClass="exit" presetSubtype="0" fill="hold" nodeType="clickEffect">
                                  <p:stCondLst>
                                    <p:cond delay="0"/>
                                  </p:stCondLst>
                                  <p:childTnLst>
                                    <p:set>
                                      <p:cBhvr>
                                        <p:cTn id="44" dur="1" fill="hold">
                                          <p:stCondLst>
                                            <p:cond delay="0"/>
                                          </p:stCondLst>
                                        </p:cTn>
                                        <p:tgtEl>
                                          <p:spTgt spid="7"/>
                                        </p:tgtEl>
                                        <p:attrNameLst>
                                          <p:attrName>style.visibility</p:attrName>
                                        </p:attrNameLst>
                                      </p:cBhvr>
                                      <p:to>
                                        <p:strVal val="hidden"/>
                                      </p:to>
                                    </p:set>
                                  </p:childTnLst>
                                </p:cTn>
                              </p:par>
                              <p:par>
                                <p:cTn id="45" presetID="1" presetClass="exit" presetSubtype="0" fill="hold" nodeType="withEffect">
                                  <p:stCondLst>
                                    <p:cond delay="0"/>
                                  </p:stCondLst>
                                  <p:childTnLst>
                                    <p:set>
                                      <p:cBhvr>
                                        <p:cTn id="46" dur="1" fill="hold">
                                          <p:stCondLst>
                                            <p:cond delay="0"/>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1" animBg="1"/>
      <p:bldP spid="13" grpId="0" animBg="1"/>
      <p:bldP spid="13" grpId="1" animBg="1"/>
      <p:bldP spid="14" grpId="0" animBg="1"/>
      <p:bldP spid="14" grpId="1" animBg="1"/>
      <p:bldP spid="17"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16817"/>
            <a:ext cx="3700021" cy="5909348"/>
          </a:xfrm>
        </p:spPr>
        <p:txBody>
          <a:bodyPr>
            <a:noAutofit/>
          </a:bodyPr>
          <a:lstStyle/>
          <a:p>
            <a:pPr marL="0" indent="0">
              <a:buNone/>
            </a:pPr>
            <a:r>
              <a:rPr lang="en-US" sz="1400" dirty="0">
                <a:solidFill>
                  <a:schemeClr val="accent4"/>
                </a:solidFill>
                <a:latin typeface="Consolas" charset="0"/>
                <a:ea typeface="Consolas" charset="0"/>
                <a:cs typeface="Consolas" charset="0"/>
              </a:rPr>
              <a:t>#include </a:t>
            </a:r>
            <a:r>
              <a:rPr lang="en-US" sz="1400" dirty="0">
                <a:latin typeface="Consolas" charset="0"/>
                <a:ea typeface="Consolas" charset="0"/>
                <a:cs typeface="Consolas" charset="0"/>
              </a:rPr>
              <a:t>&lt;</a:t>
            </a:r>
            <a:r>
              <a:rPr lang="en-US" sz="1400" dirty="0" err="1">
                <a:latin typeface="Consolas" charset="0"/>
                <a:ea typeface="Consolas" charset="0"/>
                <a:cs typeface="Consolas" charset="0"/>
              </a:rPr>
              <a:t>stdio.h</a:t>
            </a:r>
            <a:r>
              <a:rPr lang="en-US" sz="1400" dirty="0">
                <a:latin typeface="Consolas" charset="0"/>
                <a:ea typeface="Consolas" charset="0"/>
                <a:cs typeface="Consolas" charset="0"/>
              </a:rPr>
              <a:t>&gt;</a:t>
            </a:r>
          </a:p>
          <a:p>
            <a:pPr marL="0" indent="0">
              <a:buNone/>
            </a:pPr>
            <a:r>
              <a:rPr lang="en-US" sz="1400" dirty="0" err="1" smtClean="0">
                <a:solidFill>
                  <a:schemeClr val="tx2"/>
                </a:solidFill>
                <a:latin typeface="Consolas" charset="0"/>
                <a:ea typeface="Consolas" charset="0"/>
                <a:cs typeface="Consolas" charset="0"/>
              </a:rPr>
              <a:t>int</a:t>
            </a:r>
            <a:r>
              <a:rPr lang="en-US" sz="1400" dirty="0" smtClean="0">
                <a:solidFill>
                  <a:schemeClr val="tx2"/>
                </a:solidFill>
                <a:latin typeface="Consolas" charset="0"/>
                <a:ea typeface="Consolas" charset="0"/>
                <a:cs typeface="Consolas" charset="0"/>
              </a:rPr>
              <a:t> </a:t>
            </a:r>
            <a:r>
              <a:rPr lang="en-US" sz="1400" dirty="0" smtClean="0">
                <a:solidFill>
                  <a:schemeClr val="accent2"/>
                </a:solidFill>
                <a:latin typeface="Consolas" charset="0"/>
                <a:ea typeface="Consolas" charset="0"/>
                <a:cs typeface="Consolas" charset="0"/>
              </a:rPr>
              <a:t>x</a:t>
            </a:r>
            <a:r>
              <a:rPr lang="en-US" sz="1400" dirty="0" smtClean="0">
                <a:latin typeface="Consolas" charset="0"/>
                <a:ea typeface="Consolas" charset="0"/>
                <a:cs typeface="Consolas" charset="0"/>
              </a:rPr>
              <a:t>;</a:t>
            </a:r>
          </a:p>
          <a:p>
            <a:pPr marL="0" indent="0">
              <a:buNone/>
            </a:pPr>
            <a:r>
              <a:rPr lang="en-US" sz="1400" dirty="0" smtClean="0">
                <a:solidFill>
                  <a:schemeClr val="tx2"/>
                </a:solidFill>
                <a:latin typeface="Consolas" charset="0"/>
                <a:ea typeface="Consolas" charset="0"/>
                <a:cs typeface="Consolas" charset="0"/>
              </a:rPr>
              <a:t>void</a:t>
            </a:r>
            <a:r>
              <a:rPr lang="en-US" sz="1400" dirty="0" smtClean="0">
                <a:latin typeface="Consolas" charset="0"/>
                <a:ea typeface="Consolas" charset="0"/>
                <a:cs typeface="Consolas" charset="0"/>
              </a:rPr>
              <a:t> </a:t>
            </a:r>
            <a:r>
              <a:rPr lang="en-US" sz="1400" dirty="0" smtClean="0">
                <a:solidFill>
                  <a:schemeClr val="accent2"/>
                </a:solidFill>
                <a:latin typeface="Consolas" charset="0"/>
                <a:ea typeface="Consolas" charset="0"/>
                <a:cs typeface="Consolas" charset="0"/>
              </a:rPr>
              <a:t>bar</a:t>
            </a:r>
            <a:r>
              <a:rPr lang="en-US" sz="1400" dirty="0" smtClean="0">
                <a:latin typeface="Consolas" charset="0"/>
                <a:ea typeface="Consolas" charset="0"/>
                <a:cs typeface="Consolas" charset="0"/>
              </a:rPr>
              <a:t>();</a:t>
            </a:r>
          </a:p>
          <a:p>
            <a:pPr marL="0" indent="0">
              <a:buNone/>
            </a:pPr>
            <a:r>
              <a:rPr lang="en-US" sz="1400" dirty="0" smtClean="0">
                <a:solidFill>
                  <a:schemeClr val="tx2"/>
                </a:solidFill>
                <a:latin typeface="Consolas" charset="0"/>
                <a:ea typeface="Consolas" charset="0"/>
                <a:cs typeface="Consolas" charset="0"/>
              </a:rPr>
              <a:t>void </a:t>
            </a:r>
            <a:r>
              <a:rPr lang="en-US" sz="1400" dirty="0" smtClean="0">
                <a:solidFill>
                  <a:schemeClr val="accent2"/>
                </a:solidFill>
                <a:latin typeface="Consolas" charset="0"/>
                <a:ea typeface="Consolas" charset="0"/>
                <a:cs typeface="Consolas" charset="0"/>
              </a:rPr>
              <a:t>foo</a:t>
            </a:r>
            <a:r>
              <a:rPr lang="en-US" sz="1400" dirty="0" smtClean="0">
                <a:latin typeface="Consolas" charset="0"/>
                <a:ea typeface="Consolas" charset="0"/>
                <a:cs typeface="Consolas" charset="0"/>
              </a:rPr>
              <a:t>() {</a:t>
            </a:r>
          </a:p>
          <a:p>
            <a:pPr marL="0" indent="0">
              <a:buNone/>
            </a:pPr>
            <a:r>
              <a:rPr lang="en-US" sz="1400" dirty="0" smtClean="0">
                <a:latin typeface="Consolas" charset="0"/>
                <a:ea typeface="Consolas" charset="0"/>
                <a:cs typeface="Consolas" charset="0"/>
              </a:rPr>
              <a:t>	</a:t>
            </a:r>
            <a:r>
              <a:rPr lang="en-US" sz="1400" dirty="0" smtClean="0">
                <a:solidFill>
                  <a:schemeClr val="tx2"/>
                </a:solidFill>
                <a:latin typeface="Consolas" charset="0"/>
                <a:ea typeface="Consolas" charset="0"/>
                <a:cs typeface="Consolas" charset="0"/>
              </a:rPr>
              <a:t>char</a:t>
            </a:r>
            <a:r>
              <a:rPr lang="en-US" sz="1400" dirty="0" smtClean="0">
                <a:latin typeface="Consolas" charset="0"/>
                <a:ea typeface="Consolas" charset="0"/>
                <a:cs typeface="Consolas" charset="0"/>
              </a:rPr>
              <a:t> </a:t>
            </a:r>
            <a:r>
              <a:rPr lang="en-US" sz="1400" dirty="0" smtClean="0">
                <a:solidFill>
                  <a:schemeClr val="accent2"/>
                </a:solidFill>
                <a:latin typeface="Consolas" charset="0"/>
                <a:ea typeface="Consolas" charset="0"/>
                <a:cs typeface="Consolas" charset="0"/>
              </a:rPr>
              <a:t>c</a:t>
            </a:r>
            <a:r>
              <a:rPr lang="en-US" sz="1400" dirty="0" smtClean="0">
                <a:latin typeface="Consolas" charset="0"/>
                <a:ea typeface="Consolas" charset="0"/>
                <a:cs typeface="Consolas" charset="0"/>
              </a:rPr>
              <a:t> = 'c';</a:t>
            </a:r>
          </a:p>
          <a:p>
            <a:pPr marL="0" indent="0">
              <a:buNone/>
            </a:pPr>
            <a:r>
              <a:rPr lang="en-US" sz="1400" dirty="0">
                <a:latin typeface="Consolas" charset="0"/>
                <a:ea typeface="Consolas" charset="0"/>
                <a:cs typeface="Consolas" charset="0"/>
              </a:rPr>
              <a:t>	</a:t>
            </a:r>
            <a:r>
              <a:rPr lang="en-US" sz="1400" dirty="0" smtClean="0">
                <a:latin typeface="Consolas" charset="0"/>
                <a:ea typeface="Consolas" charset="0"/>
                <a:cs typeface="Consolas" charset="0"/>
              </a:rPr>
              <a:t>bar();</a:t>
            </a:r>
          </a:p>
          <a:p>
            <a:pPr marL="0" indent="0">
              <a:buNone/>
            </a:pPr>
            <a:r>
              <a:rPr lang="en-US" sz="1400" dirty="0">
                <a:latin typeface="Consolas" charset="0"/>
                <a:ea typeface="Consolas" charset="0"/>
                <a:cs typeface="Consolas" charset="0"/>
              </a:rPr>
              <a:t>	</a:t>
            </a:r>
            <a:r>
              <a:rPr lang="en-US" sz="1400" dirty="0" err="1" smtClean="0">
                <a:latin typeface="Consolas" charset="0"/>
                <a:ea typeface="Consolas" charset="0"/>
                <a:cs typeface="Consolas" charset="0"/>
              </a:rPr>
              <a:t>printf</a:t>
            </a:r>
            <a:r>
              <a:rPr lang="en-US" sz="1400" dirty="0" smtClean="0">
                <a:latin typeface="Consolas" charset="0"/>
                <a:ea typeface="Consolas" charset="0"/>
                <a:cs typeface="Consolas" charset="0"/>
              </a:rPr>
              <a:t>("%d %c\n", x, c);</a:t>
            </a:r>
            <a:endParaRPr lang="en-US" sz="1400" dirty="0">
              <a:latin typeface="Consolas" charset="0"/>
              <a:ea typeface="Consolas" charset="0"/>
              <a:cs typeface="Consolas" charset="0"/>
            </a:endParaRPr>
          </a:p>
          <a:p>
            <a:pPr marL="0" indent="0">
              <a:buNone/>
            </a:pPr>
            <a:r>
              <a:rPr lang="en-US" sz="1400" dirty="0" smtClean="0">
                <a:latin typeface="Consolas" charset="0"/>
                <a:ea typeface="Consolas" charset="0"/>
                <a:cs typeface="Consolas" charset="0"/>
              </a:rPr>
              <a:t>}</a:t>
            </a:r>
          </a:p>
          <a:p>
            <a:pPr marL="0" indent="0">
              <a:buNone/>
            </a:pPr>
            <a:r>
              <a:rPr lang="en-US" sz="1400" dirty="0" smtClean="0">
                <a:solidFill>
                  <a:schemeClr val="tx2"/>
                </a:solidFill>
                <a:latin typeface="Consolas" charset="0"/>
                <a:ea typeface="Consolas" charset="0"/>
                <a:cs typeface="Consolas" charset="0"/>
              </a:rPr>
              <a:t>void</a:t>
            </a:r>
            <a:r>
              <a:rPr lang="en-US" sz="1400" dirty="0" smtClean="0">
                <a:latin typeface="Consolas" charset="0"/>
                <a:ea typeface="Consolas" charset="0"/>
                <a:cs typeface="Consolas" charset="0"/>
              </a:rPr>
              <a:t> </a:t>
            </a:r>
            <a:r>
              <a:rPr lang="en-US" sz="1400" dirty="0" err="1" smtClean="0">
                <a:solidFill>
                  <a:schemeClr val="accent2"/>
                </a:solidFill>
                <a:latin typeface="Consolas" charset="0"/>
                <a:ea typeface="Consolas" charset="0"/>
                <a:cs typeface="Consolas" charset="0"/>
              </a:rPr>
              <a:t>baz</a:t>
            </a:r>
            <a:r>
              <a:rPr lang="en-US" sz="1400" dirty="0" smtClean="0">
                <a:latin typeface="Consolas" charset="0"/>
                <a:ea typeface="Consolas" charset="0"/>
                <a:cs typeface="Consolas" charset="0"/>
              </a:rPr>
              <a:t>() {</a:t>
            </a:r>
          </a:p>
          <a:p>
            <a:pPr marL="0" indent="0">
              <a:buNone/>
            </a:pPr>
            <a:r>
              <a:rPr lang="en-US" sz="1400" dirty="0" smtClean="0">
                <a:latin typeface="Consolas" charset="0"/>
                <a:ea typeface="Consolas" charset="0"/>
                <a:cs typeface="Consolas" charset="0"/>
              </a:rPr>
              <a:t>	</a:t>
            </a:r>
            <a:r>
              <a:rPr lang="en-US" sz="1400" dirty="0" err="1" smtClean="0">
                <a:latin typeface="Consolas" charset="0"/>
                <a:ea typeface="Consolas" charset="0"/>
                <a:cs typeface="Consolas" charset="0"/>
              </a:rPr>
              <a:t>printf</a:t>
            </a:r>
            <a:r>
              <a:rPr lang="en-US" sz="1400" dirty="0" smtClean="0">
                <a:latin typeface="Consolas" charset="0"/>
                <a:ea typeface="Consolas" charset="0"/>
                <a:cs typeface="Consolas" charset="0"/>
              </a:rPr>
              <a:t>("%d\n",</a:t>
            </a:r>
            <a:r>
              <a:rPr lang="en-US" sz="1400" dirty="0">
                <a:latin typeface="Consolas" charset="0"/>
                <a:ea typeface="Consolas" charset="0"/>
                <a:cs typeface="Consolas" charset="0"/>
              </a:rPr>
              <a:t> </a:t>
            </a:r>
            <a:r>
              <a:rPr lang="en-US" sz="1400" dirty="0" smtClean="0">
                <a:latin typeface="Consolas" charset="0"/>
                <a:ea typeface="Consolas" charset="0"/>
                <a:cs typeface="Consolas" charset="0"/>
              </a:rPr>
              <a:t>x);</a:t>
            </a:r>
          </a:p>
          <a:p>
            <a:pPr marL="0" indent="0">
              <a:buNone/>
            </a:pPr>
            <a:r>
              <a:rPr lang="en-US" sz="1400" dirty="0" smtClean="0">
                <a:latin typeface="Consolas" charset="0"/>
                <a:ea typeface="Consolas" charset="0"/>
                <a:cs typeface="Consolas" charset="0"/>
              </a:rPr>
              <a:t>	x </a:t>
            </a:r>
            <a:r>
              <a:rPr lang="en-US" sz="1400" dirty="0">
                <a:latin typeface="Consolas" charset="0"/>
                <a:ea typeface="Consolas" charset="0"/>
                <a:cs typeface="Consolas" charset="0"/>
              </a:rPr>
              <a:t>= 1337</a:t>
            </a:r>
            <a:r>
              <a:rPr lang="en-US" sz="1400" dirty="0" smtClean="0">
                <a:latin typeface="Consolas" charset="0"/>
                <a:ea typeface="Consolas" charset="0"/>
                <a:cs typeface="Consolas" charset="0"/>
              </a:rPr>
              <a:t>;</a:t>
            </a:r>
            <a:endParaRPr lang="en-US" sz="1400" dirty="0">
              <a:latin typeface="Consolas" charset="0"/>
              <a:ea typeface="Consolas" charset="0"/>
              <a:cs typeface="Consolas" charset="0"/>
            </a:endParaRPr>
          </a:p>
          <a:p>
            <a:pPr marL="0" indent="0">
              <a:buNone/>
            </a:pPr>
            <a:r>
              <a:rPr lang="en-US" sz="1400" dirty="0" smtClean="0">
                <a:latin typeface="Consolas" charset="0"/>
                <a:ea typeface="Consolas" charset="0"/>
                <a:cs typeface="Consolas" charset="0"/>
              </a:rPr>
              <a:t>}</a:t>
            </a:r>
          </a:p>
          <a:p>
            <a:pPr marL="0" indent="0">
              <a:buNone/>
            </a:pPr>
            <a:r>
              <a:rPr lang="en-US" sz="1400" dirty="0" smtClean="0">
                <a:solidFill>
                  <a:schemeClr val="tx2"/>
                </a:solidFill>
                <a:latin typeface="Consolas" charset="0"/>
                <a:ea typeface="Consolas" charset="0"/>
                <a:cs typeface="Consolas" charset="0"/>
              </a:rPr>
              <a:t>void</a:t>
            </a:r>
            <a:r>
              <a:rPr lang="en-US" sz="1400" dirty="0" smtClean="0">
                <a:latin typeface="Consolas" charset="0"/>
                <a:ea typeface="Consolas" charset="0"/>
                <a:cs typeface="Consolas" charset="0"/>
              </a:rPr>
              <a:t> </a:t>
            </a:r>
            <a:r>
              <a:rPr lang="en-US" sz="1400" dirty="0" smtClean="0">
                <a:solidFill>
                  <a:schemeClr val="accent2"/>
                </a:solidFill>
                <a:latin typeface="Consolas" charset="0"/>
                <a:ea typeface="Consolas" charset="0"/>
                <a:cs typeface="Consolas" charset="0"/>
              </a:rPr>
              <a:t>bar</a:t>
            </a:r>
            <a:r>
              <a:rPr lang="en-US" sz="1400" dirty="0" smtClean="0">
                <a:latin typeface="Consolas" charset="0"/>
                <a:ea typeface="Consolas" charset="0"/>
                <a:cs typeface="Consolas" charset="0"/>
              </a:rPr>
              <a:t>() {</a:t>
            </a:r>
          </a:p>
          <a:p>
            <a:pPr marL="0" indent="0">
              <a:buNone/>
            </a:pPr>
            <a:r>
              <a:rPr lang="en-US" sz="1400" dirty="0" smtClean="0">
                <a:latin typeface="Consolas" charset="0"/>
                <a:ea typeface="Consolas" charset="0"/>
                <a:cs typeface="Consolas" charset="0"/>
              </a:rPr>
              <a:t>	</a:t>
            </a:r>
            <a:r>
              <a:rPr lang="en-US" sz="1400" dirty="0" err="1" smtClean="0">
                <a:solidFill>
                  <a:schemeClr val="tx2"/>
                </a:solidFill>
                <a:latin typeface="Consolas" charset="0"/>
                <a:ea typeface="Consolas" charset="0"/>
                <a:cs typeface="Consolas" charset="0"/>
              </a:rPr>
              <a:t>int</a:t>
            </a:r>
            <a:r>
              <a:rPr lang="en-US" sz="1400" dirty="0" smtClean="0">
                <a:latin typeface="Consolas" charset="0"/>
                <a:ea typeface="Consolas" charset="0"/>
                <a:cs typeface="Consolas" charset="0"/>
              </a:rPr>
              <a:t> </a:t>
            </a:r>
            <a:r>
              <a:rPr lang="en-US" sz="1400" dirty="0" smtClean="0">
                <a:solidFill>
                  <a:schemeClr val="accent2"/>
                </a:solidFill>
                <a:latin typeface="Consolas" charset="0"/>
                <a:ea typeface="Consolas" charset="0"/>
                <a:cs typeface="Consolas" charset="0"/>
              </a:rPr>
              <a:t>x</a:t>
            </a:r>
            <a:r>
              <a:rPr lang="en-US" sz="1400" dirty="0" smtClean="0">
                <a:latin typeface="Consolas" charset="0"/>
                <a:ea typeface="Consolas" charset="0"/>
                <a:cs typeface="Consolas" charset="0"/>
              </a:rPr>
              <a:t> = 100;</a:t>
            </a:r>
          </a:p>
          <a:p>
            <a:pPr marL="0" indent="0">
              <a:buNone/>
            </a:pPr>
            <a:r>
              <a:rPr lang="en-US" sz="1400" dirty="0">
                <a:latin typeface="Consolas" charset="0"/>
                <a:ea typeface="Consolas" charset="0"/>
                <a:cs typeface="Consolas" charset="0"/>
              </a:rPr>
              <a:t>	</a:t>
            </a:r>
            <a:r>
              <a:rPr lang="en-US" sz="1400" dirty="0" err="1" smtClean="0">
                <a:latin typeface="Consolas" charset="0"/>
                <a:ea typeface="Consolas" charset="0"/>
                <a:cs typeface="Consolas" charset="0"/>
              </a:rPr>
              <a:t>baz</a:t>
            </a:r>
            <a:r>
              <a:rPr lang="en-US" sz="1400" dirty="0" smtClean="0">
                <a:latin typeface="Consolas" charset="0"/>
                <a:ea typeface="Consolas" charset="0"/>
                <a:cs typeface="Consolas" charset="0"/>
              </a:rPr>
              <a:t>();</a:t>
            </a:r>
            <a:r>
              <a:rPr lang="en-US" sz="1400" dirty="0">
                <a:latin typeface="Consolas" charset="0"/>
                <a:ea typeface="Consolas" charset="0"/>
                <a:cs typeface="Consolas" charset="0"/>
              </a:rPr>
              <a:t/>
            </a:r>
            <a:br>
              <a:rPr lang="en-US" sz="1400" dirty="0">
                <a:latin typeface="Consolas" charset="0"/>
                <a:ea typeface="Consolas" charset="0"/>
                <a:cs typeface="Consolas" charset="0"/>
              </a:rPr>
            </a:br>
            <a:r>
              <a:rPr lang="en-US" sz="1400" dirty="0" smtClean="0">
                <a:latin typeface="Consolas" charset="0"/>
                <a:ea typeface="Consolas" charset="0"/>
                <a:cs typeface="Consolas" charset="0"/>
              </a:rPr>
              <a:t>}</a:t>
            </a:r>
            <a:endParaRPr lang="en-US" sz="1400" dirty="0">
              <a:latin typeface="Consolas" charset="0"/>
              <a:ea typeface="Consolas" charset="0"/>
              <a:cs typeface="Consolas" charset="0"/>
            </a:endParaRPr>
          </a:p>
          <a:p>
            <a:pPr marL="0" indent="0">
              <a:buNone/>
            </a:pPr>
            <a:r>
              <a:rPr lang="en-US" sz="1400" dirty="0" err="1" smtClean="0">
                <a:solidFill>
                  <a:schemeClr val="tx2"/>
                </a:solidFill>
                <a:latin typeface="Consolas" charset="0"/>
                <a:ea typeface="Consolas" charset="0"/>
                <a:cs typeface="Consolas" charset="0"/>
              </a:rPr>
              <a:t>int</a:t>
            </a:r>
            <a:r>
              <a:rPr lang="en-US" sz="1400" dirty="0" smtClean="0">
                <a:solidFill>
                  <a:schemeClr val="tx2"/>
                </a:solidFill>
                <a:latin typeface="Consolas" charset="0"/>
                <a:ea typeface="Consolas" charset="0"/>
                <a:cs typeface="Consolas" charset="0"/>
              </a:rPr>
              <a:t> </a:t>
            </a:r>
            <a:r>
              <a:rPr lang="en-US" sz="1400" dirty="0" smtClean="0">
                <a:solidFill>
                  <a:schemeClr val="accent2"/>
                </a:solidFill>
                <a:latin typeface="Consolas" charset="0"/>
                <a:ea typeface="Consolas" charset="0"/>
                <a:cs typeface="Consolas" charset="0"/>
              </a:rPr>
              <a:t>main</a:t>
            </a:r>
            <a:r>
              <a:rPr lang="en-US" sz="1400" dirty="0">
                <a:latin typeface="Consolas" charset="0"/>
                <a:ea typeface="Consolas" charset="0"/>
                <a:cs typeface="Consolas" charset="0"/>
              </a:rPr>
              <a:t>() </a:t>
            </a:r>
            <a:r>
              <a:rPr lang="en-US" sz="1400" dirty="0" smtClean="0">
                <a:latin typeface="Consolas" charset="0"/>
                <a:ea typeface="Consolas" charset="0"/>
                <a:cs typeface="Consolas" charset="0"/>
              </a:rPr>
              <a:t>{   </a:t>
            </a:r>
          </a:p>
          <a:p>
            <a:pPr marL="0" indent="0">
              <a:buNone/>
            </a:pPr>
            <a:r>
              <a:rPr lang="en-US" sz="1400" dirty="0">
                <a:latin typeface="Consolas" charset="0"/>
                <a:ea typeface="Consolas" charset="0"/>
                <a:cs typeface="Consolas" charset="0"/>
              </a:rPr>
              <a:t>	</a:t>
            </a:r>
            <a:r>
              <a:rPr lang="en-US" sz="1400" dirty="0" smtClean="0">
                <a:latin typeface="Consolas" charset="0"/>
                <a:ea typeface="Consolas" charset="0"/>
                <a:cs typeface="Consolas" charset="0"/>
              </a:rPr>
              <a:t>x = 10;</a:t>
            </a:r>
          </a:p>
          <a:p>
            <a:pPr marL="0" indent="0">
              <a:buNone/>
            </a:pPr>
            <a:r>
              <a:rPr lang="en-US" sz="1400" dirty="0">
                <a:latin typeface="Consolas" charset="0"/>
                <a:ea typeface="Consolas" charset="0"/>
                <a:cs typeface="Consolas" charset="0"/>
              </a:rPr>
              <a:t>	</a:t>
            </a:r>
            <a:r>
              <a:rPr lang="en-US" sz="1400" dirty="0" smtClean="0">
                <a:latin typeface="Consolas" charset="0"/>
                <a:ea typeface="Consolas" charset="0"/>
                <a:cs typeface="Consolas" charset="0"/>
              </a:rPr>
              <a:t>{</a:t>
            </a:r>
          </a:p>
          <a:p>
            <a:pPr marL="0" indent="0">
              <a:buNone/>
            </a:pPr>
            <a:r>
              <a:rPr lang="en-US" sz="1400" dirty="0">
                <a:latin typeface="Consolas" charset="0"/>
                <a:ea typeface="Consolas" charset="0"/>
                <a:cs typeface="Consolas" charset="0"/>
              </a:rPr>
              <a:t>	</a:t>
            </a:r>
            <a:r>
              <a:rPr lang="en-US" sz="1400" dirty="0" smtClean="0">
                <a:latin typeface="Consolas" charset="0"/>
                <a:ea typeface="Consolas" charset="0"/>
                <a:cs typeface="Consolas" charset="0"/>
              </a:rPr>
              <a:t>	</a:t>
            </a:r>
            <a:r>
              <a:rPr lang="en-US" sz="1400" dirty="0" smtClean="0">
                <a:solidFill>
                  <a:schemeClr val="tx2"/>
                </a:solidFill>
                <a:latin typeface="Consolas" charset="0"/>
                <a:ea typeface="Consolas" charset="0"/>
                <a:cs typeface="Consolas" charset="0"/>
              </a:rPr>
              <a:t>char* </a:t>
            </a:r>
            <a:r>
              <a:rPr lang="en-US" sz="1400" dirty="0" smtClean="0">
                <a:solidFill>
                  <a:schemeClr val="accent2"/>
                </a:solidFill>
                <a:latin typeface="Consolas" charset="0"/>
                <a:ea typeface="Consolas" charset="0"/>
                <a:cs typeface="Consolas" charset="0"/>
              </a:rPr>
              <a:t>x</a:t>
            </a:r>
            <a:r>
              <a:rPr lang="en-US" sz="1400" dirty="0" smtClean="0">
                <a:latin typeface="Consolas" charset="0"/>
                <a:ea typeface="Consolas" charset="0"/>
                <a:cs typeface="Consolas" charset="0"/>
              </a:rPr>
              <a:t> = "testing";</a:t>
            </a:r>
          </a:p>
          <a:p>
            <a:pPr marL="0" indent="0">
              <a:buNone/>
            </a:pPr>
            <a:r>
              <a:rPr lang="en-US" sz="1400" dirty="0">
                <a:latin typeface="Consolas" charset="0"/>
                <a:ea typeface="Consolas" charset="0"/>
                <a:cs typeface="Consolas" charset="0"/>
              </a:rPr>
              <a:t>	</a:t>
            </a:r>
            <a:r>
              <a:rPr lang="en-US" sz="1400" dirty="0" smtClean="0">
                <a:latin typeface="Consolas" charset="0"/>
                <a:ea typeface="Consolas" charset="0"/>
                <a:cs typeface="Consolas" charset="0"/>
              </a:rPr>
              <a:t>	</a:t>
            </a:r>
            <a:r>
              <a:rPr lang="en-US" sz="1400" dirty="0" err="1" smtClean="0">
                <a:latin typeface="Consolas" charset="0"/>
                <a:ea typeface="Consolas" charset="0"/>
                <a:cs typeface="Consolas" charset="0"/>
              </a:rPr>
              <a:t>printf</a:t>
            </a:r>
            <a:r>
              <a:rPr lang="en-US" sz="1400" dirty="0" smtClean="0">
                <a:latin typeface="Consolas" charset="0"/>
                <a:ea typeface="Consolas" charset="0"/>
                <a:cs typeface="Consolas" charset="0"/>
              </a:rPr>
              <a:t>("%s\n", x);</a:t>
            </a:r>
          </a:p>
          <a:p>
            <a:pPr marL="0" indent="0">
              <a:buNone/>
            </a:pPr>
            <a:r>
              <a:rPr lang="en-US" sz="1400" dirty="0">
                <a:latin typeface="Consolas" charset="0"/>
                <a:ea typeface="Consolas" charset="0"/>
                <a:cs typeface="Consolas" charset="0"/>
              </a:rPr>
              <a:t>	</a:t>
            </a:r>
            <a:r>
              <a:rPr lang="en-US" sz="1400" dirty="0" smtClean="0">
                <a:latin typeface="Consolas" charset="0"/>
                <a:ea typeface="Consolas" charset="0"/>
                <a:cs typeface="Consolas" charset="0"/>
              </a:rPr>
              <a:t>}</a:t>
            </a:r>
          </a:p>
          <a:p>
            <a:pPr marL="0" indent="0">
              <a:buNone/>
            </a:pPr>
            <a:r>
              <a:rPr lang="en-US" sz="1400" dirty="0">
                <a:latin typeface="Consolas" charset="0"/>
                <a:ea typeface="Consolas" charset="0"/>
                <a:cs typeface="Consolas" charset="0"/>
              </a:rPr>
              <a:t>	</a:t>
            </a:r>
            <a:r>
              <a:rPr lang="en-US" sz="1400" dirty="0" smtClean="0">
                <a:latin typeface="Consolas" charset="0"/>
                <a:ea typeface="Consolas" charset="0"/>
                <a:cs typeface="Consolas" charset="0"/>
              </a:rPr>
              <a:t>foo();</a:t>
            </a:r>
            <a:endParaRPr lang="en-US" sz="1400" dirty="0">
              <a:latin typeface="Consolas" charset="0"/>
              <a:ea typeface="Consolas" charset="0"/>
              <a:cs typeface="Consolas" charset="0"/>
            </a:endParaRPr>
          </a:p>
          <a:p>
            <a:pPr marL="0" indent="0">
              <a:buNone/>
            </a:pPr>
            <a:r>
              <a:rPr lang="en-US" sz="1400" dirty="0" smtClean="0">
                <a:latin typeface="Consolas" charset="0"/>
                <a:ea typeface="Consolas" charset="0"/>
                <a:cs typeface="Consolas" charset="0"/>
              </a:rPr>
              <a:t>}</a:t>
            </a:r>
            <a:endParaRPr lang="en-US" sz="1400" dirty="0">
              <a:latin typeface="Consolas" charset="0"/>
              <a:ea typeface="Consolas" charset="0"/>
              <a:cs typeface="Consolas" charset="0"/>
            </a:endParaRPr>
          </a:p>
        </p:txBody>
      </p:sp>
      <p:sp>
        <p:nvSpPr>
          <p:cNvPr id="4" name="Slide Number Placeholder 3"/>
          <p:cNvSpPr>
            <a:spLocks noGrp="1"/>
          </p:cNvSpPr>
          <p:nvPr>
            <p:ph type="sldNum" sz="quarter" idx="12"/>
          </p:nvPr>
        </p:nvSpPr>
        <p:spPr/>
        <p:txBody>
          <a:bodyPr/>
          <a:lstStyle/>
          <a:p>
            <a:fld id="{FCFB7E3C-6220-8942-988C-3F6E25750AD7}" type="slidenum">
              <a:rPr lang="en-US" smtClean="0"/>
              <a:t>24</a:t>
            </a:fld>
            <a:endParaRPr lang="en-US"/>
          </a:p>
        </p:txBody>
      </p:sp>
      <p:graphicFrame>
        <p:nvGraphicFramePr>
          <p:cNvPr id="12" name="Table 11"/>
          <p:cNvGraphicFramePr>
            <a:graphicFrameLocks noGrp="1"/>
          </p:cNvGraphicFramePr>
          <p:nvPr>
            <p:extLst/>
          </p:nvPr>
        </p:nvGraphicFramePr>
        <p:xfrm>
          <a:off x="3950493" y="216817"/>
          <a:ext cx="5061268" cy="1854200"/>
        </p:xfrm>
        <a:graphic>
          <a:graphicData uri="http://schemas.openxmlformats.org/drawingml/2006/table">
            <a:tbl>
              <a:tblPr>
                <a:effectLst/>
                <a:tableStyleId>{BC89EF96-8CEA-46FF-86C4-4CE0E7609802}</a:tableStyleId>
              </a:tblPr>
              <a:tblGrid>
                <a:gridCol w="1664494"/>
                <a:gridCol w="1732280"/>
                <a:gridCol w="1664494"/>
              </a:tblGrid>
              <a:tr h="370840">
                <a:tc>
                  <a:txBody>
                    <a:bodyPr/>
                    <a:lstStyle/>
                    <a:p>
                      <a:r>
                        <a:rPr lang="en-US" dirty="0" smtClean="0">
                          <a:latin typeface="Consolas" charset="0"/>
                          <a:ea typeface="Consolas" charset="0"/>
                          <a:cs typeface="Consolas" charset="0"/>
                        </a:rPr>
                        <a:t>x</a:t>
                      </a:r>
                      <a:endParaRPr lang="en-US" dirty="0">
                        <a:latin typeface="Consolas" charset="0"/>
                        <a:ea typeface="Consolas" charset="0"/>
                        <a:cs typeface="Consolas" charset="0"/>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lang="en-US" dirty="0" err="1" smtClean="0"/>
                        <a:t>int</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lang="en-US" dirty="0" smtClean="0"/>
                        <a:t>10</a:t>
                      </a:r>
                      <a:endParaRPr lang="en-US"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r>
              <a:tr h="370840">
                <a:tc>
                  <a:txBody>
                    <a:bodyPr/>
                    <a:lstStyle/>
                    <a:p>
                      <a:r>
                        <a:rPr lang="en-US" dirty="0" smtClean="0">
                          <a:latin typeface="Consolas" charset="0"/>
                          <a:ea typeface="Consolas" charset="0"/>
                          <a:cs typeface="Consolas" charset="0"/>
                        </a:rPr>
                        <a:t>bar</a:t>
                      </a:r>
                      <a:endParaRPr lang="en-US" dirty="0">
                        <a:latin typeface="Consolas" charset="0"/>
                        <a:ea typeface="Consolas" charset="0"/>
                        <a:cs typeface="Consolas" charset="0"/>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lang="en-US" dirty="0" smtClean="0"/>
                        <a:t>&lt;void&gt;, line 13</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endParaRPr lang="en-US"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r>
              <a:tr h="370840">
                <a:tc>
                  <a:txBody>
                    <a:bodyPr/>
                    <a:lstStyle/>
                    <a:p>
                      <a:r>
                        <a:rPr lang="en-US" dirty="0" smtClean="0">
                          <a:latin typeface="Consolas" charset="0"/>
                          <a:ea typeface="Consolas" charset="0"/>
                          <a:cs typeface="Consolas" charset="0"/>
                        </a:rPr>
                        <a:t>foo</a:t>
                      </a:r>
                      <a:endParaRPr lang="en-US" dirty="0">
                        <a:latin typeface="Consolas" charset="0"/>
                        <a:ea typeface="Consolas" charset="0"/>
                        <a:cs typeface="Consolas" charset="0"/>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lang="en-US" dirty="0" smtClean="0"/>
                        <a:t>&lt;void&gt;, line 4</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endParaRPr lang="en-US"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r>
              <a:tr h="370840">
                <a:tc>
                  <a:txBody>
                    <a:bodyPr/>
                    <a:lstStyle/>
                    <a:p>
                      <a:r>
                        <a:rPr lang="en-US" dirty="0" err="1" smtClean="0">
                          <a:latin typeface="Consolas" charset="0"/>
                          <a:ea typeface="Consolas" charset="0"/>
                          <a:cs typeface="Consolas" charset="0"/>
                        </a:rPr>
                        <a:t>baz</a:t>
                      </a:r>
                      <a:endParaRPr lang="en-US" dirty="0">
                        <a:latin typeface="Consolas" charset="0"/>
                        <a:ea typeface="Consolas" charset="0"/>
                        <a:cs typeface="Consolas" charset="0"/>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lang="en-US" dirty="0" smtClean="0"/>
                        <a:t>&lt;void&gt;, line 9</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endParaRPr lang="en-US"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r>
              <a:tr h="370840">
                <a:tc>
                  <a:txBody>
                    <a:bodyPr/>
                    <a:lstStyle/>
                    <a:p>
                      <a:r>
                        <a:rPr lang="en-US" dirty="0" smtClean="0">
                          <a:latin typeface="Consolas" charset="0"/>
                          <a:ea typeface="Consolas" charset="0"/>
                          <a:cs typeface="Consolas" charset="0"/>
                        </a:rPr>
                        <a:t>main</a:t>
                      </a:r>
                      <a:endParaRPr lang="en-US" dirty="0">
                        <a:latin typeface="Consolas" charset="0"/>
                        <a:ea typeface="Consolas" charset="0"/>
                        <a:cs typeface="Consolas" charset="0"/>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&lt;void&gt;, line 17</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17" name="Right Arrow 16"/>
          <p:cNvSpPr/>
          <p:nvPr/>
        </p:nvSpPr>
        <p:spPr>
          <a:xfrm>
            <a:off x="178594" y="5953346"/>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Right Arrow 15"/>
          <p:cNvSpPr/>
          <p:nvPr/>
        </p:nvSpPr>
        <p:spPr>
          <a:xfrm>
            <a:off x="178594" y="1348008"/>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5671083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16817"/>
            <a:ext cx="3700021" cy="5909348"/>
          </a:xfrm>
        </p:spPr>
        <p:txBody>
          <a:bodyPr>
            <a:noAutofit/>
          </a:bodyPr>
          <a:lstStyle/>
          <a:p>
            <a:pPr marL="0" indent="0">
              <a:buNone/>
            </a:pPr>
            <a:r>
              <a:rPr lang="en-US" sz="1400" dirty="0">
                <a:solidFill>
                  <a:schemeClr val="accent4"/>
                </a:solidFill>
                <a:latin typeface="Consolas" charset="0"/>
                <a:ea typeface="Consolas" charset="0"/>
                <a:cs typeface="Consolas" charset="0"/>
              </a:rPr>
              <a:t>#include </a:t>
            </a:r>
            <a:r>
              <a:rPr lang="en-US" sz="1400" dirty="0">
                <a:latin typeface="Consolas" charset="0"/>
                <a:ea typeface="Consolas" charset="0"/>
                <a:cs typeface="Consolas" charset="0"/>
              </a:rPr>
              <a:t>&lt;</a:t>
            </a:r>
            <a:r>
              <a:rPr lang="en-US" sz="1400" dirty="0" err="1">
                <a:latin typeface="Consolas" charset="0"/>
                <a:ea typeface="Consolas" charset="0"/>
                <a:cs typeface="Consolas" charset="0"/>
              </a:rPr>
              <a:t>stdio.h</a:t>
            </a:r>
            <a:r>
              <a:rPr lang="en-US" sz="1400" dirty="0">
                <a:latin typeface="Consolas" charset="0"/>
                <a:ea typeface="Consolas" charset="0"/>
                <a:cs typeface="Consolas" charset="0"/>
              </a:rPr>
              <a:t>&gt;</a:t>
            </a:r>
          </a:p>
          <a:p>
            <a:pPr marL="0" indent="0">
              <a:buNone/>
            </a:pPr>
            <a:r>
              <a:rPr lang="en-US" sz="1400" dirty="0" err="1" smtClean="0">
                <a:solidFill>
                  <a:schemeClr val="tx2"/>
                </a:solidFill>
                <a:latin typeface="Consolas" charset="0"/>
                <a:ea typeface="Consolas" charset="0"/>
                <a:cs typeface="Consolas" charset="0"/>
              </a:rPr>
              <a:t>int</a:t>
            </a:r>
            <a:r>
              <a:rPr lang="en-US" sz="1400" dirty="0" smtClean="0">
                <a:solidFill>
                  <a:schemeClr val="tx2"/>
                </a:solidFill>
                <a:latin typeface="Consolas" charset="0"/>
                <a:ea typeface="Consolas" charset="0"/>
                <a:cs typeface="Consolas" charset="0"/>
              </a:rPr>
              <a:t> </a:t>
            </a:r>
            <a:r>
              <a:rPr lang="en-US" sz="1400" dirty="0" smtClean="0">
                <a:solidFill>
                  <a:schemeClr val="accent2"/>
                </a:solidFill>
                <a:latin typeface="Consolas" charset="0"/>
                <a:ea typeface="Consolas" charset="0"/>
                <a:cs typeface="Consolas" charset="0"/>
              </a:rPr>
              <a:t>x</a:t>
            </a:r>
            <a:r>
              <a:rPr lang="en-US" sz="1400" dirty="0" smtClean="0">
                <a:latin typeface="Consolas" charset="0"/>
                <a:ea typeface="Consolas" charset="0"/>
                <a:cs typeface="Consolas" charset="0"/>
              </a:rPr>
              <a:t>;</a:t>
            </a:r>
          </a:p>
          <a:p>
            <a:pPr marL="0" indent="0">
              <a:buNone/>
            </a:pPr>
            <a:r>
              <a:rPr lang="en-US" sz="1400" dirty="0" smtClean="0">
                <a:solidFill>
                  <a:schemeClr val="tx2"/>
                </a:solidFill>
                <a:latin typeface="Consolas" charset="0"/>
                <a:ea typeface="Consolas" charset="0"/>
                <a:cs typeface="Consolas" charset="0"/>
              </a:rPr>
              <a:t>void</a:t>
            </a:r>
            <a:r>
              <a:rPr lang="en-US" sz="1400" dirty="0" smtClean="0">
                <a:latin typeface="Consolas" charset="0"/>
                <a:ea typeface="Consolas" charset="0"/>
                <a:cs typeface="Consolas" charset="0"/>
              </a:rPr>
              <a:t> </a:t>
            </a:r>
            <a:r>
              <a:rPr lang="en-US" sz="1400" dirty="0" smtClean="0">
                <a:solidFill>
                  <a:schemeClr val="accent2"/>
                </a:solidFill>
                <a:latin typeface="Consolas" charset="0"/>
                <a:ea typeface="Consolas" charset="0"/>
                <a:cs typeface="Consolas" charset="0"/>
              </a:rPr>
              <a:t>bar</a:t>
            </a:r>
            <a:r>
              <a:rPr lang="en-US" sz="1400" dirty="0" smtClean="0">
                <a:latin typeface="Consolas" charset="0"/>
                <a:ea typeface="Consolas" charset="0"/>
                <a:cs typeface="Consolas" charset="0"/>
              </a:rPr>
              <a:t>();</a:t>
            </a:r>
          </a:p>
          <a:p>
            <a:pPr marL="0" indent="0">
              <a:buNone/>
            </a:pPr>
            <a:r>
              <a:rPr lang="en-US" sz="1400" dirty="0" smtClean="0">
                <a:solidFill>
                  <a:schemeClr val="tx2"/>
                </a:solidFill>
                <a:latin typeface="Consolas" charset="0"/>
                <a:ea typeface="Consolas" charset="0"/>
                <a:cs typeface="Consolas" charset="0"/>
              </a:rPr>
              <a:t>void </a:t>
            </a:r>
            <a:r>
              <a:rPr lang="en-US" sz="1400" dirty="0" smtClean="0">
                <a:solidFill>
                  <a:schemeClr val="accent2"/>
                </a:solidFill>
                <a:latin typeface="Consolas" charset="0"/>
                <a:ea typeface="Consolas" charset="0"/>
                <a:cs typeface="Consolas" charset="0"/>
              </a:rPr>
              <a:t>foo</a:t>
            </a:r>
            <a:r>
              <a:rPr lang="en-US" sz="1400" dirty="0" smtClean="0">
                <a:latin typeface="Consolas" charset="0"/>
                <a:ea typeface="Consolas" charset="0"/>
                <a:cs typeface="Consolas" charset="0"/>
              </a:rPr>
              <a:t>() {</a:t>
            </a:r>
          </a:p>
          <a:p>
            <a:pPr marL="0" indent="0">
              <a:buNone/>
            </a:pPr>
            <a:r>
              <a:rPr lang="en-US" sz="1400" dirty="0" smtClean="0">
                <a:latin typeface="Consolas" charset="0"/>
                <a:ea typeface="Consolas" charset="0"/>
                <a:cs typeface="Consolas" charset="0"/>
              </a:rPr>
              <a:t>	</a:t>
            </a:r>
            <a:r>
              <a:rPr lang="en-US" sz="1400" dirty="0" smtClean="0">
                <a:solidFill>
                  <a:schemeClr val="tx2"/>
                </a:solidFill>
                <a:latin typeface="Consolas" charset="0"/>
                <a:ea typeface="Consolas" charset="0"/>
                <a:cs typeface="Consolas" charset="0"/>
              </a:rPr>
              <a:t>char</a:t>
            </a:r>
            <a:r>
              <a:rPr lang="en-US" sz="1400" dirty="0" smtClean="0">
                <a:latin typeface="Consolas" charset="0"/>
                <a:ea typeface="Consolas" charset="0"/>
                <a:cs typeface="Consolas" charset="0"/>
              </a:rPr>
              <a:t> </a:t>
            </a:r>
            <a:r>
              <a:rPr lang="en-US" sz="1400" dirty="0" smtClean="0">
                <a:solidFill>
                  <a:schemeClr val="accent2"/>
                </a:solidFill>
                <a:latin typeface="Consolas" charset="0"/>
                <a:ea typeface="Consolas" charset="0"/>
                <a:cs typeface="Consolas" charset="0"/>
              </a:rPr>
              <a:t>c</a:t>
            </a:r>
            <a:r>
              <a:rPr lang="en-US" sz="1400" dirty="0" smtClean="0">
                <a:latin typeface="Consolas" charset="0"/>
                <a:ea typeface="Consolas" charset="0"/>
                <a:cs typeface="Consolas" charset="0"/>
              </a:rPr>
              <a:t> = 'c';</a:t>
            </a:r>
          </a:p>
          <a:p>
            <a:pPr marL="0" indent="0">
              <a:buNone/>
            </a:pPr>
            <a:r>
              <a:rPr lang="en-US" sz="1400" dirty="0">
                <a:latin typeface="Consolas" charset="0"/>
                <a:ea typeface="Consolas" charset="0"/>
                <a:cs typeface="Consolas" charset="0"/>
              </a:rPr>
              <a:t>	</a:t>
            </a:r>
            <a:r>
              <a:rPr lang="en-US" sz="1400" dirty="0" smtClean="0">
                <a:latin typeface="Consolas" charset="0"/>
                <a:ea typeface="Consolas" charset="0"/>
                <a:cs typeface="Consolas" charset="0"/>
              </a:rPr>
              <a:t>bar();</a:t>
            </a:r>
          </a:p>
          <a:p>
            <a:pPr marL="0" indent="0">
              <a:buNone/>
            </a:pPr>
            <a:r>
              <a:rPr lang="en-US" sz="1400" dirty="0">
                <a:latin typeface="Consolas" charset="0"/>
                <a:ea typeface="Consolas" charset="0"/>
                <a:cs typeface="Consolas" charset="0"/>
              </a:rPr>
              <a:t>	</a:t>
            </a:r>
            <a:r>
              <a:rPr lang="en-US" sz="1400" dirty="0" err="1" smtClean="0">
                <a:latin typeface="Consolas" charset="0"/>
                <a:ea typeface="Consolas" charset="0"/>
                <a:cs typeface="Consolas" charset="0"/>
              </a:rPr>
              <a:t>printf</a:t>
            </a:r>
            <a:r>
              <a:rPr lang="en-US" sz="1400" dirty="0" smtClean="0">
                <a:latin typeface="Consolas" charset="0"/>
                <a:ea typeface="Consolas" charset="0"/>
                <a:cs typeface="Consolas" charset="0"/>
              </a:rPr>
              <a:t>("%d %c\n", x, c);</a:t>
            </a:r>
            <a:endParaRPr lang="en-US" sz="1400" dirty="0">
              <a:latin typeface="Consolas" charset="0"/>
              <a:ea typeface="Consolas" charset="0"/>
              <a:cs typeface="Consolas" charset="0"/>
            </a:endParaRPr>
          </a:p>
          <a:p>
            <a:pPr marL="0" indent="0">
              <a:buNone/>
            </a:pPr>
            <a:r>
              <a:rPr lang="en-US" sz="1400" dirty="0" smtClean="0">
                <a:latin typeface="Consolas" charset="0"/>
                <a:ea typeface="Consolas" charset="0"/>
                <a:cs typeface="Consolas" charset="0"/>
              </a:rPr>
              <a:t>}</a:t>
            </a:r>
          </a:p>
          <a:p>
            <a:pPr marL="0" indent="0">
              <a:buNone/>
            </a:pPr>
            <a:r>
              <a:rPr lang="en-US" sz="1400" dirty="0" smtClean="0">
                <a:solidFill>
                  <a:schemeClr val="tx2"/>
                </a:solidFill>
                <a:latin typeface="Consolas" charset="0"/>
                <a:ea typeface="Consolas" charset="0"/>
                <a:cs typeface="Consolas" charset="0"/>
              </a:rPr>
              <a:t>void</a:t>
            </a:r>
            <a:r>
              <a:rPr lang="en-US" sz="1400" dirty="0" smtClean="0">
                <a:latin typeface="Consolas" charset="0"/>
                <a:ea typeface="Consolas" charset="0"/>
                <a:cs typeface="Consolas" charset="0"/>
              </a:rPr>
              <a:t> </a:t>
            </a:r>
            <a:r>
              <a:rPr lang="en-US" sz="1400" dirty="0" err="1" smtClean="0">
                <a:solidFill>
                  <a:schemeClr val="accent2"/>
                </a:solidFill>
                <a:latin typeface="Consolas" charset="0"/>
                <a:ea typeface="Consolas" charset="0"/>
                <a:cs typeface="Consolas" charset="0"/>
              </a:rPr>
              <a:t>baz</a:t>
            </a:r>
            <a:r>
              <a:rPr lang="en-US" sz="1400" dirty="0" smtClean="0">
                <a:latin typeface="Consolas" charset="0"/>
                <a:ea typeface="Consolas" charset="0"/>
                <a:cs typeface="Consolas" charset="0"/>
              </a:rPr>
              <a:t>() {</a:t>
            </a:r>
          </a:p>
          <a:p>
            <a:pPr marL="0" indent="0">
              <a:buNone/>
            </a:pPr>
            <a:r>
              <a:rPr lang="en-US" sz="1400" dirty="0" smtClean="0">
                <a:latin typeface="Consolas" charset="0"/>
                <a:ea typeface="Consolas" charset="0"/>
                <a:cs typeface="Consolas" charset="0"/>
              </a:rPr>
              <a:t>	</a:t>
            </a:r>
            <a:r>
              <a:rPr lang="en-US" sz="1400" dirty="0" err="1" smtClean="0">
                <a:latin typeface="Consolas" charset="0"/>
                <a:ea typeface="Consolas" charset="0"/>
                <a:cs typeface="Consolas" charset="0"/>
              </a:rPr>
              <a:t>printf</a:t>
            </a:r>
            <a:r>
              <a:rPr lang="en-US" sz="1400" dirty="0" smtClean="0">
                <a:latin typeface="Consolas" charset="0"/>
                <a:ea typeface="Consolas" charset="0"/>
                <a:cs typeface="Consolas" charset="0"/>
              </a:rPr>
              <a:t>("%d\n",</a:t>
            </a:r>
            <a:r>
              <a:rPr lang="en-US" sz="1400" dirty="0">
                <a:latin typeface="Consolas" charset="0"/>
                <a:ea typeface="Consolas" charset="0"/>
                <a:cs typeface="Consolas" charset="0"/>
              </a:rPr>
              <a:t> </a:t>
            </a:r>
            <a:r>
              <a:rPr lang="en-US" sz="1400" dirty="0" smtClean="0">
                <a:latin typeface="Consolas" charset="0"/>
                <a:ea typeface="Consolas" charset="0"/>
                <a:cs typeface="Consolas" charset="0"/>
              </a:rPr>
              <a:t>x);</a:t>
            </a:r>
          </a:p>
          <a:p>
            <a:pPr marL="0" indent="0">
              <a:buNone/>
            </a:pPr>
            <a:r>
              <a:rPr lang="en-US" sz="1400" dirty="0" smtClean="0">
                <a:latin typeface="Consolas" charset="0"/>
                <a:ea typeface="Consolas" charset="0"/>
                <a:cs typeface="Consolas" charset="0"/>
              </a:rPr>
              <a:t>	x </a:t>
            </a:r>
            <a:r>
              <a:rPr lang="en-US" sz="1400" dirty="0">
                <a:latin typeface="Consolas" charset="0"/>
                <a:ea typeface="Consolas" charset="0"/>
                <a:cs typeface="Consolas" charset="0"/>
              </a:rPr>
              <a:t>= 1337</a:t>
            </a:r>
            <a:r>
              <a:rPr lang="en-US" sz="1400" dirty="0" smtClean="0">
                <a:latin typeface="Consolas" charset="0"/>
                <a:ea typeface="Consolas" charset="0"/>
                <a:cs typeface="Consolas" charset="0"/>
              </a:rPr>
              <a:t>;</a:t>
            </a:r>
            <a:endParaRPr lang="en-US" sz="1400" dirty="0">
              <a:latin typeface="Consolas" charset="0"/>
              <a:ea typeface="Consolas" charset="0"/>
              <a:cs typeface="Consolas" charset="0"/>
            </a:endParaRPr>
          </a:p>
          <a:p>
            <a:pPr marL="0" indent="0">
              <a:buNone/>
            </a:pPr>
            <a:r>
              <a:rPr lang="en-US" sz="1400" dirty="0" smtClean="0">
                <a:latin typeface="Consolas" charset="0"/>
                <a:ea typeface="Consolas" charset="0"/>
                <a:cs typeface="Consolas" charset="0"/>
              </a:rPr>
              <a:t>}</a:t>
            </a:r>
          </a:p>
          <a:p>
            <a:pPr marL="0" indent="0">
              <a:buNone/>
            </a:pPr>
            <a:r>
              <a:rPr lang="en-US" sz="1400" dirty="0" smtClean="0">
                <a:solidFill>
                  <a:schemeClr val="tx2"/>
                </a:solidFill>
                <a:latin typeface="Consolas" charset="0"/>
                <a:ea typeface="Consolas" charset="0"/>
                <a:cs typeface="Consolas" charset="0"/>
              </a:rPr>
              <a:t>void</a:t>
            </a:r>
            <a:r>
              <a:rPr lang="en-US" sz="1400" dirty="0" smtClean="0">
                <a:latin typeface="Consolas" charset="0"/>
                <a:ea typeface="Consolas" charset="0"/>
                <a:cs typeface="Consolas" charset="0"/>
              </a:rPr>
              <a:t> </a:t>
            </a:r>
            <a:r>
              <a:rPr lang="en-US" sz="1400" dirty="0" smtClean="0">
                <a:solidFill>
                  <a:schemeClr val="accent2"/>
                </a:solidFill>
                <a:latin typeface="Consolas" charset="0"/>
                <a:ea typeface="Consolas" charset="0"/>
                <a:cs typeface="Consolas" charset="0"/>
              </a:rPr>
              <a:t>bar</a:t>
            </a:r>
            <a:r>
              <a:rPr lang="en-US" sz="1400" dirty="0" smtClean="0">
                <a:latin typeface="Consolas" charset="0"/>
                <a:ea typeface="Consolas" charset="0"/>
                <a:cs typeface="Consolas" charset="0"/>
              </a:rPr>
              <a:t>() {</a:t>
            </a:r>
          </a:p>
          <a:p>
            <a:pPr marL="0" indent="0">
              <a:buNone/>
            </a:pPr>
            <a:r>
              <a:rPr lang="en-US" sz="1400" dirty="0" smtClean="0">
                <a:latin typeface="Consolas" charset="0"/>
                <a:ea typeface="Consolas" charset="0"/>
                <a:cs typeface="Consolas" charset="0"/>
              </a:rPr>
              <a:t>	</a:t>
            </a:r>
            <a:r>
              <a:rPr lang="en-US" sz="1400" dirty="0" err="1" smtClean="0">
                <a:solidFill>
                  <a:schemeClr val="tx2"/>
                </a:solidFill>
                <a:latin typeface="Consolas" charset="0"/>
                <a:ea typeface="Consolas" charset="0"/>
                <a:cs typeface="Consolas" charset="0"/>
              </a:rPr>
              <a:t>int</a:t>
            </a:r>
            <a:r>
              <a:rPr lang="en-US" sz="1400" dirty="0" smtClean="0">
                <a:latin typeface="Consolas" charset="0"/>
                <a:ea typeface="Consolas" charset="0"/>
                <a:cs typeface="Consolas" charset="0"/>
              </a:rPr>
              <a:t> </a:t>
            </a:r>
            <a:r>
              <a:rPr lang="en-US" sz="1400" dirty="0" smtClean="0">
                <a:solidFill>
                  <a:schemeClr val="accent2"/>
                </a:solidFill>
                <a:latin typeface="Consolas" charset="0"/>
                <a:ea typeface="Consolas" charset="0"/>
                <a:cs typeface="Consolas" charset="0"/>
              </a:rPr>
              <a:t>x</a:t>
            </a:r>
            <a:r>
              <a:rPr lang="en-US" sz="1400" dirty="0" smtClean="0">
                <a:latin typeface="Consolas" charset="0"/>
                <a:ea typeface="Consolas" charset="0"/>
                <a:cs typeface="Consolas" charset="0"/>
              </a:rPr>
              <a:t> = 100;</a:t>
            </a:r>
          </a:p>
          <a:p>
            <a:pPr marL="0" indent="0">
              <a:buNone/>
            </a:pPr>
            <a:r>
              <a:rPr lang="en-US" sz="1400" dirty="0">
                <a:latin typeface="Consolas" charset="0"/>
                <a:ea typeface="Consolas" charset="0"/>
                <a:cs typeface="Consolas" charset="0"/>
              </a:rPr>
              <a:t>	</a:t>
            </a:r>
            <a:r>
              <a:rPr lang="en-US" sz="1400" dirty="0" err="1" smtClean="0">
                <a:latin typeface="Consolas" charset="0"/>
                <a:ea typeface="Consolas" charset="0"/>
                <a:cs typeface="Consolas" charset="0"/>
              </a:rPr>
              <a:t>baz</a:t>
            </a:r>
            <a:r>
              <a:rPr lang="en-US" sz="1400" dirty="0" smtClean="0">
                <a:latin typeface="Consolas" charset="0"/>
                <a:ea typeface="Consolas" charset="0"/>
                <a:cs typeface="Consolas" charset="0"/>
              </a:rPr>
              <a:t>();</a:t>
            </a:r>
            <a:r>
              <a:rPr lang="en-US" sz="1400" dirty="0">
                <a:latin typeface="Consolas" charset="0"/>
                <a:ea typeface="Consolas" charset="0"/>
                <a:cs typeface="Consolas" charset="0"/>
              </a:rPr>
              <a:t/>
            </a:r>
            <a:br>
              <a:rPr lang="en-US" sz="1400" dirty="0">
                <a:latin typeface="Consolas" charset="0"/>
                <a:ea typeface="Consolas" charset="0"/>
                <a:cs typeface="Consolas" charset="0"/>
              </a:rPr>
            </a:br>
            <a:r>
              <a:rPr lang="en-US" sz="1400" dirty="0" smtClean="0">
                <a:latin typeface="Consolas" charset="0"/>
                <a:ea typeface="Consolas" charset="0"/>
                <a:cs typeface="Consolas" charset="0"/>
              </a:rPr>
              <a:t>}</a:t>
            </a:r>
            <a:endParaRPr lang="en-US" sz="1400" dirty="0">
              <a:latin typeface="Consolas" charset="0"/>
              <a:ea typeface="Consolas" charset="0"/>
              <a:cs typeface="Consolas" charset="0"/>
            </a:endParaRPr>
          </a:p>
          <a:p>
            <a:pPr marL="0" indent="0">
              <a:buNone/>
            </a:pPr>
            <a:r>
              <a:rPr lang="en-US" sz="1400" dirty="0" err="1" smtClean="0">
                <a:solidFill>
                  <a:schemeClr val="tx2"/>
                </a:solidFill>
                <a:latin typeface="Consolas" charset="0"/>
                <a:ea typeface="Consolas" charset="0"/>
                <a:cs typeface="Consolas" charset="0"/>
              </a:rPr>
              <a:t>int</a:t>
            </a:r>
            <a:r>
              <a:rPr lang="en-US" sz="1400" dirty="0" smtClean="0">
                <a:solidFill>
                  <a:schemeClr val="tx2"/>
                </a:solidFill>
                <a:latin typeface="Consolas" charset="0"/>
                <a:ea typeface="Consolas" charset="0"/>
                <a:cs typeface="Consolas" charset="0"/>
              </a:rPr>
              <a:t> </a:t>
            </a:r>
            <a:r>
              <a:rPr lang="en-US" sz="1400" dirty="0" smtClean="0">
                <a:solidFill>
                  <a:schemeClr val="accent2"/>
                </a:solidFill>
                <a:latin typeface="Consolas" charset="0"/>
                <a:ea typeface="Consolas" charset="0"/>
                <a:cs typeface="Consolas" charset="0"/>
              </a:rPr>
              <a:t>main</a:t>
            </a:r>
            <a:r>
              <a:rPr lang="en-US" sz="1400" dirty="0">
                <a:latin typeface="Consolas" charset="0"/>
                <a:ea typeface="Consolas" charset="0"/>
                <a:cs typeface="Consolas" charset="0"/>
              </a:rPr>
              <a:t>() </a:t>
            </a:r>
            <a:r>
              <a:rPr lang="en-US" sz="1400" dirty="0" smtClean="0">
                <a:latin typeface="Consolas" charset="0"/>
                <a:ea typeface="Consolas" charset="0"/>
                <a:cs typeface="Consolas" charset="0"/>
              </a:rPr>
              <a:t>{   </a:t>
            </a:r>
          </a:p>
          <a:p>
            <a:pPr marL="0" indent="0">
              <a:buNone/>
            </a:pPr>
            <a:r>
              <a:rPr lang="en-US" sz="1400" dirty="0">
                <a:latin typeface="Consolas" charset="0"/>
                <a:ea typeface="Consolas" charset="0"/>
                <a:cs typeface="Consolas" charset="0"/>
              </a:rPr>
              <a:t>	</a:t>
            </a:r>
            <a:r>
              <a:rPr lang="en-US" sz="1400" dirty="0" smtClean="0">
                <a:latin typeface="Consolas" charset="0"/>
                <a:ea typeface="Consolas" charset="0"/>
                <a:cs typeface="Consolas" charset="0"/>
              </a:rPr>
              <a:t>x = 10;</a:t>
            </a:r>
          </a:p>
          <a:p>
            <a:pPr marL="0" indent="0">
              <a:buNone/>
            </a:pPr>
            <a:r>
              <a:rPr lang="en-US" sz="1400" dirty="0">
                <a:latin typeface="Consolas" charset="0"/>
                <a:ea typeface="Consolas" charset="0"/>
                <a:cs typeface="Consolas" charset="0"/>
              </a:rPr>
              <a:t>	</a:t>
            </a:r>
            <a:r>
              <a:rPr lang="en-US" sz="1400" dirty="0" smtClean="0">
                <a:latin typeface="Consolas" charset="0"/>
                <a:ea typeface="Consolas" charset="0"/>
                <a:cs typeface="Consolas" charset="0"/>
              </a:rPr>
              <a:t>{</a:t>
            </a:r>
          </a:p>
          <a:p>
            <a:pPr marL="0" indent="0">
              <a:buNone/>
            </a:pPr>
            <a:r>
              <a:rPr lang="en-US" sz="1400" dirty="0">
                <a:latin typeface="Consolas" charset="0"/>
                <a:ea typeface="Consolas" charset="0"/>
                <a:cs typeface="Consolas" charset="0"/>
              </a:rPr>
              <a:t>	</a:t>
            </a:r>
            <a:r>
              <a:rPr lang="en-US" sz="1400" dirty="0" smtClean="0">
                <a:latin typeface="Consolas" charset="0"/>
                <a:ea typeface="Consolas" charset="0"/>
                <a:cs typeface="Consolas" charset="0"/>
              </a:rPr>
              <a:t>	</a:t>
            </a:r>
            <a:r>
              <a:rPr lang="en-US" sz="1400" dirty="0" smtClean="0">
                <a:solidFill>
                  <a:schemeClr val="tx2"/>
                </a:solidFill>
                <a:latin typeface="Consolas" charset="0"/>
                <a:ea typeface="Consolas" charset="0"/>
                <a:cs typeface="Consolas" charset="0"/>
              </a:rPr>
              <a:t>char* </a:t>
            </a:r>
            <a:r>
              <a:rPr lang="en-US" sz="1400" dirty="0" smtClean="0">
                <a:solidFill>
                  <a:schemeClr val="accent2"/>
                </a:solidFill>
                <a:latin typeface="Consolas" charset="0"/>
                <a:ea typeface="Consolas" charset="0"/>
                <a:cs typeface="Consolas" charset="0"/>
              </a:rPr>
              <a:t>x</a:t>
            </a:r>
            <a:r>
              <a:rPr lang="en-US" sz="1400" dirty="0" smtClean="0">
                <a:latin typeface="Consolas" charset="0"/>
                <a:ea typeface="Consolas" charset="0"/>
                <a:cs typeface="Consolas" charset="0"/>
              </a:rPr>
              <a:t> = "testing";</a:t>
            </a:r>
          </a:p>
          <a:p>
            <a:pPr marL="0" indent="0">
              <a:buNone/>
            </a:pPr>
            <a:r>
              <a:rPr lang="en-US" sz="1400" dirty="0">
                <a:latin typeface="Consolas" charset="0"/>
                <a:ea typeface="Consolas" charset="0"/>
                <a:cs typeface="Consolas" charset="0"/>
              </a:rPr>
              <a:t>	</a:t>
            </a:r>
            <a:r>
              <a:rPr lang="en-US" sz="1400" dirty="0" smtClean="0">
                <a:latin typeface="Consolas" charset="0"/>
                <a:ea typeface="Consolas" charset="0"/>
                <a:cs typeface="Consolas" charset="0"/>
              </a:rPr>
              <a:t>	</a:t>
            </a:r>
            <a:r>
              <a:rPr lang="en-US" sz="1400" dirty="0" err="1" smtClean="0">
                <a:latin typeface="Consolas" charset="0"/>
                <a:ea typeface="Consolas" charset="0"/>
                <a:cs typeface="Consolas" charset="0"/>
              </a:rPr>
              <a:t>printf</a:t>
            </a:r>
            <a:r>
              <a:rPr lang="en-US" sz="1400" dirty="0" smtClean="0">
                <a:latin typeface="Consolas" charset="0"/>
                <a:ea typeface="Consolas" charset="0"/>
                <a:cs typeface="Consolas" charset="0"/>
              </a:rPr>
              <a:t>("%s\n", x);</a:t>
            </a:r>
          </a:p>
          <a:p>
            <a:pPr marL="0" indent="0">
              <a:buNone/>
            </a:pPr>
            <a:r>
              <a:rPr lang="en-US" sz="1400" dirty="0">
                <a:latin typeface="Consolas" charset="0"/>
                <a:ea typeface="Consolas" charset="0"/>
                <a:cs typeface="Consolas" charset="0"/>
              </a:rPr>
              <a:t>	</a:t>
            </a:r>
            <a:r>
              <a:rPr lang="en-US" sz="1400" dirty="0" smtClean="0">
                <a:latin typeface="Consolas" charset="0"/>
                <a:ea typeface="Consolas" charset="0"/>
                <a:cs typeface="Consolas" charset="0"/>
              </a:rPr>
              <a:t>}</a:t>
            </a:r>
          </a:p>
          <a:p>
            <a:pPr marL="0" indent="0">
              <a:buNone/>
            </a:pPr>
            <a:r>
              <a:rPr lang="en-US" sz="1400" dirty="0">
                <a:latin typeface="Consolas" charset="0"/>
                <a:ea typeface="Consolas" charset="0"/>
                <a:cs typeface="Consolas" charset="0"/>
              </a:rPr>
              <a:t>	</a:t>
            </a:r>
            <a:r>
              <a:rPr lang="en-US" sz="1400" dirty="0" smtClean="0">
                <a:latin typeface="Consolas" charset="0"/>
                <a:ea typeface="Consolas" charset="0"/>
                <a:cs typeface="Consolas" charset="0"/>
              </a:rPr>
              <a:t>foo();</a:t>
            </a:r>
            <a:endParaRPr lang="en-US" sz="1400" dirty="0">
              <a:latin typeface="Consolas" charset="0"/>
              <a:ea typeface="Consolas" charset="0"/>
              <a:cs typeface="Consolas" charset="0"/>
            </a:endParaRPr>
          </a:p>
          <a:p>
            <a:pPr marL="0" indent="0">
              <a:buNone/>
            </a:pPr>
            <a:r>
              <a:rPr lang="en-US" sz="1400" dirty="0" smtClean="0">
                <a:latin typeface="Consolas" charset="0"/>
                <a:ea typeface="Consolas" charset="0"/>
                <a:cs typeface="Consolas" charset="0"/>
              </a:rPr>
              <a:t>}</a:t>
            </a:r>
            <a:endParaRPr lang="en-US" sz="1400" dirty="0">
              <a:latin typeface="Consolas" charset="0"/>
              <a:ea typeface="Consolas" charset="0"/>
              <a:cs typeface="Consolas" charset="0"/>
            </a:endParaRPr>
          </a:p>
        </p:txBody>
      </p:sp>
      <p:sp>
        <p:nvSpPr>
          <p:cNvPr id="4" name="Slide Number Placeholder 3"/>
          <p:cNvSpPr>
            <a:spLocks noGrp="1"/>
          </p:cNvSpPr>
          <p:nvPr>
            <p:ph type="sldNum" sz="quarter" idx="12"/>
          </p:nvPr>
        </p:nvSpPr>
        <p:spPr/>
        <p:txBody>
          <a:bodyPr/>
          <a:lstStyle/>
          <a:p>
            <a:fld id="{FCFB7E3C-6220-8942-988C-3F6E25750AD7}" type="slidenum">
              <a:rPr lang="en-US" smtClean="0"/>
              <a:t>25</a:t>
            </a:fld>
            <a:endParaRPr lang="en-US"/>
          </a:p>
        </p:txBody>
      </p:sp>
      <p:graphicFrame>
        <p:nvGraphicFramePr>
          <p:cNvPr id="12" name="Table 11"/>
          <p:cNvGraphicFramePr>
            <a:graphicFrameLocks noGrp="1"/>
          </p:cNvGraphicFramePr>
          <p:nvPr/>
        </p:nvGraphicFramePr>
        <p:xfrm>
          <a:off x="3950493" y="216817"/>
          <a:ext cx="5061268" cy="1854200"/>
        </p:xfrm>
        <a:graphic>
          <a:graphicData uri="http://schemas.openxmlformats.org/drawingml/2006/table">
            <a:tbl>
              <a:tblPr>
                <a:effectLst/>
                <a:tableStyleId>{BC89EF96-8CEA-46FF-86C4-4CE0E7609802}</a:tableStyleId>
              </a:tblPr>
              <a:tblGrid>
                <a:gridCol w="1664494"/>
                <a:gridCol w="1732280"/>
                <a:gridCol w="1664494"/>
              </a:tblGrid>
              <a:tr h="370840">
                <a:tc>
                  <a:txBody>
                    <a:bodyPr/>
                    <a:lstStyle/>
                    <a:p>
                      <a:r>
                        <a:rPr lang="en-US" dirty="0" smtClean="0">
                          <a:latin typeface="Consolas" charset="0"/>
                          <a:ea typeface="Consolas" charset="0"/>
                          <a:cs typeface="Consolas" charset="0"/>
                        </a:rPr>
                        <a:t>x</a:t>
                      </a:r>
                      <a:endParaRPr lang="en-US" dirty="0">
                        <a:latin typeface="Consolas" charset="0"/>
                        <a:ea typeface="Consolas" charset="0"/>
                        <a:cs typeface="Consolas" charset="0"/>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lang="en-US" dirty="0" err="1" smtClean="0"/>
                        <a:t>int</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lang="en-US" dirty="0" smtClean="0"/>
                        <a:t>10</a:t>
                      </a:r>
                      <a:endParaRPr lang="en-US"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r>
              <a:tr h="370840">
                <a:tc>
                  <a:txBody>
                    <a:bodyPr/>
                    <a:lstStyle/>
                    <a:p>
                      <a:r>
                        <a:rPr lang="en-US" dirty="0" smtClean="0">
                          <a:latin typeface="Consolas" charset="0"/>
                          <a:ea typeface="Consolas" charset="0"/>
                          <a:cs typeface="Consolas" charset="0"/>
                        </a:rPr>
                        <a:t>bar</a:t>
                      </a:r>
                      <a:endParaRPr lang="en-US" dirty="0">
                        <a:latin typeface="Consolas" charset="0"/>
                        <a:ea typeface="Consolas" charset="0"/>
                        <a:cs typeface="Consolas" charset="0"/>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lang="en-US" dirty="0" smtClean="0"/>
                        <a:t>&lt;void&gt;, line 13</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endParaRPr lang="en-US"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r>
              <a:tr h="370840">
                <a:tc>
                  <a:txBody>
                    <a:bodyPr/>
                    <a:lstStyle/>
                    <a:p>
                      <a:r>
                        <a:rPr lang="en-US" dirty="0" smtClean="0">
                          <a:latin typeface="Consolas" charset="0"/>
                          <a:ea typeface="Consolas" charset="0"/>
                          <a:cs typeface="Consolas" charset="0"/>
                        </a:rPr>
                        <a:t>foo</a:t>
                      </a:r>
                      <a:endParaRPr lang="en-US" dirty="0">
                        <a:latin typeface="Consolas" charset="0"/>
                        <a:ea typeface="Consolas" charset="0"/>
                        <a:cs typeface="Consolas" charset="0"/>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lang="en-US" dirty="0" smtClean="0"/>
                        <a:t>&lt;void&gt;, line 4</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endParaRPr lang="en-US"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r>
              <a:tr h="370840">
                <a:tc>
                  <a:txBody>
                    <a:bodyPr/>
                    <a:lstStyle/>
                    <a:p>
                      <a:r>
                        <a:rPr lang="en-US" dirty="0" err="1" smtClean="0">
                          <a:latin typeface="Consolas" charset="0"/>
                          <a:ea typeface="Consolas" charset="0"/>
                          <a:cs typeface="Consolas" charset="0"/>
                        </a:rPr>
                        <a:t>baz</a:t>
                      </a:r>
                      <a:endParaRPr lang="en-US" dirty="0">
                        <a:latin typeface="Consolas" charset="0"/>
                        <a:ea typeface="Consolas" charset="0"/>
                        <a:cs typeface="Consolas" charset="0"/>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lang="en-US" dirty="0" smtClean="0"/>
                        <a:t>&lt;void&gt;, line 9</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endParaRPr lang="en-US"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r>
              <a:tr h="370840">
                <a:tc>
                  <a:txBody>
                    <a:bodyPr/>
                    <a:lstStyle/>
                    <a:p>
                      <a:r>
                        <a:rPr lang="en-US" dirty="0" smtClean="0">
                          <a:latin typeface="Consolas" charset="0"/>
                          <a:ea typeface="Consolas" charset="0"/>
                          <a:cs typeface="Consolas" charset="0"/>
                        </a:rPr>
                        <a:t>main</a:t>
                      </a:r>
                      <a:endParaRPr lang="en-US" dirty="0">
                        <a:latin typeface="Consolas" charset="0"/>
                        <a:ea typeface="Consolas" charset="0"/>
                        <a:cs typeface="Consolas" charset="0"/>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&lt;void&gt;, line 17</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1313955441"/>
              </p:ext>
            </p:extLst>
          </p:nvPr>
        </p:nvGraphicFramePr>
        <p:xfrm>
          <a:off x="3950493" y="2440905"/>
          <a:ext cx="5061268" cy="370840"/>
        </p:xfrm>
        <a:graphic>
          <a:graphicData uri="http://schemas.openxmlformats.org/drawingml/2006/table">
            <a:tbl>
              <a:tblPr>
                <a:effectLst/>
                <a:tableStyleId>{BC89EF96-8CEA-46FF-86C4-4CE0E7609802}</a:tableStyleId>
              </a:tblPr>
              <a:tblGrid>
                <a:gridCol w="1664494"/>
                <a:gridCol w="1732280"/>
                <a:gridCol w="1664494"/>
              </a:tblGrid>
              <a:tr h="370840">
                <a:tc>
                  <a:txBody>
                    <a:bodyPr/>
                    <a:lstStyle/>
                    <a:p>
                      <a:r>
                        <a:rPr lang="en-US" dirty="0" smtClean="0">
                          <a:latin typeface="Consolas" charset="0"/>
                          <a:ea typeface="Consolas" charset="0"/>
                          <a:cs typeface="Consolas" charset="0"/>
                        </a:rPr>
                        <a:t>c</a:t>
                      </a:r>
                      <a:endParaRPr lang="en-US" dirty="0">
                        <a:latin typeface="Consolas" charset="0"/>
                        <a:ea typeface="Consolas" charset="0"/>
                        <a:cs typeface="Consolas" charset="0"/>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char</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c</a:t>
                      </a:r>
                      <a:endParaRPr lang="en-US"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292920455"/>
              </p:ext>
            </p:extLst>
          </p:nvPr>
        </p:nvGraphicFramePr>
        <p:xfrm>
          <a:off x="3950493" y="3079080"/>
          <a:ext cx="5061268" cy="370840"/>
        </p:xfrm>
        <a:graphic>
          <a:graphicData uri="http://schemas.openxmlformats.org/drawingml/2006/table">
            <a:tbl>
              <a:tblPr>
                <a:effectLst/>
                <a:tableStyleId>{BC89EF96-8CEA-46FF-86C4-4CE0E7609802}</a:tableStyleId>
              </a:tblPr>
              <a:tblGrid>
                <a:gridCol w="1664494"/>
                <a:gridCol w="1732280"/>
                <a:gridCol w="1664494"/>
              </a:tblGrid>
              <a:tr h="370840">
                <a:tc>
                  <a:txBody>
                    <a:bodyPr/>
                    <a:lstStyle/>
                    <a:p>
                      <a:r>
                        <a:rPr lang="en-US" dirty="0" smtClean="0">
                          <a:latin typeface="Consolas" charset="0"/>
                          <a:ea typeface="Consolas" charset="0"/>
                          <a:cs typeface="Consolas" charset="0"/>
                        </a:rPr>
                        <a:t>x</a:t>
                      </a:r>
                      <a:endParaRPr lang="en-US" dirty="0">
                        <a:latin typeface="Consolas" charset="0"/>
                        <a:ea typeface="Consolas" charset="0"/>
                        <a:cs typeface="Consolas" charset="0"/>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err="1" smtClean="0"/>
                        <a:t>int</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100</a:t>
                      </a:r>
                      <a:endParaRPr lang="en-US"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cxnSp>
        <p:nvCxnSpPr>
          <p:cNvPr id="8" name="Straight Arrow Connector 7"/>
          <p:cNvCxnSpPr/>
          <p:nvPr/>
        </p:nvCxnSpPr>
        <p:spPr>
          <a:xfrm>
            <a:off x="6481127" y="2071017"/>
            <a:ext cx="0" cy="369888"/>
          </a:xfrm>
          <a:prstGeom prst="straightConnector1">
            <a:avLst/>
          </a:prstGeom>
          <a:ln w="76200">
            <a:solidFill>
              <a:schemeClr val="tx1"/>
            </a:solidFill>
            <a:headEnd type="none"/>
            <a:tailEnd type="triangle"/>
          </a:ln>
          <a:effectLst/>
        </p:spPr>
        <p:style>
          <a:lnRef idx="2">
            <a:schemeClr val="accent1"/>
          </a:lnRef>
          <a:fillRef idx="0">
            <a:schemeClr val="accent1"/>
          </a:fillRef>
          <a:effectRef idx="1">
            <a:schemeClr val="accent1"/>
          </a:effectRef>
          <a:fontRef idx="minor">
            <a:schemeClr val="tx1"/>
          </a:fontRef>
        </p:style>
      </p:cxnSp>
      <p:cxnSp>
        <p:nvCxnSpPr>
          <p:cNvPr id="9" name="Straight Arrow Connector 8"/>
          <p:cNvCxnSpPr>
            <a:endCxn id="6" idx="0"/>
          </p:cNvCxnSpPr>
          <p:nvPr/>
        </p:nvCxnSpPr>
        <p:spPr>
          <a:xfrm>
            <a:off x="6481127" y="2811745"/>
            <a:ext cx="0" cy="267335"/>
          </a:xfrm>
          <a:prstGeom prst="straightConnector1">
            <a:avLst/>
          </a:prstGeom>
          <a:ln w="76200">
            <a:solidFill>
              <a:schemeClr val="tx1"/>
            </a:solidFill>
            <a:headEnd type="none"/>
            <a:tailEnd type="triangle"/>
          </a:ln>
          <a:effectLst/>
        </p:spPr>
        <p:style>
          <a:lnRef idx="2">
            <a:schemeClr val="accent1"/>
          </a:lnRef>
          <a:fillRef idx="0">
            <a:schemeClr val="accent1"/>
          </a:fillRef>
          <a:effectRef idx="1">
            <a:schemeClr val="accent1"/>
          </a:effectRef>
          <a:fontRef idx="minor">
            <a:schemeClr val="tx1"/>
          </a:fontRef>
        </p:style>
      </p:cxnSp>
      <p:sp>
        <p:nvSpPr>
          <p:cNvPr id="14" name="Right Arrow 13"/>
          <p:cNvSpPr/>
          <p:nvPr/>
        </p:nvSpPr>
        <p:spPr>
          <a:xfrm>
            <a:off x="178594" y="5953346"/>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Right Arrow 14"/>
          <p:cNvSpPr/>
          <p:nvPr/>
        </p:nvSpPr>
        <p:spPr>
          <a:xfrm>
            <a:off x="178594" y="1348008"/>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Right Arrow 15"/>
          <p:cNvSpPr/>
          <p:nvPr/>
        </p:nvSpPr>
        <p:spPr>
          <a:xfrm>
            <a:off x="178594" y="1614708"/>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 name="Right Arrow 16"/>
          <p:cNvSpPr/>
          <p:nvPr/>
        </p:nvSpPr>
        <p:spPr>
          <a:xfrm>
            <a:off x="178594" y="3674490"/>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 name="Right Arrow 17"/>
          <p:cNvSpPr/>
          <p:nvPr/>
        </p:nvSpPr>
        <p:spPr>
          <a:xfrm>
            <a:off x="178594" y="3948334"/>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 name="Right Arrow 18"/>
          <p:cNvSpPr/>
          <p:nvPr/>
        </p:nvSpPr>
        <p:spPr>
          <a:xfrm>
            <a:off x="178594" y="2644599"/>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20" name="Straight Arrow Connector 19"/>
          <p:cNvCxnSpPr/>
          <p:nvPr/>
        </p:nvCxnSpPr>
        <p:spPr>
          <a:xfrm>
            <a:off x="2600325" y="2690318"/>
            <a:ext cx="4843463" cy="610095"/>
          </a:xfrm>
          <a:prstGeom prst="straightConnector1">
            <a:avLst/>
          </a:prstGeom>
          <a:ln w="76200">
            <a:headEnd type="none"/>
            <a:tailEnd type="triangle" w="med" len="sm"/>
          </a:ln>
          <a:effectLst/>
        </p:spPr>
        <p:style>
          <a:lnRef idx="2">
            <a:schemeClr val="accent1"/>
          </a:lnRef>
          <a:fillRef idx="0">
            <a:schemeClr val="accent1"/>
          </a:fillRef>
          <a:effectRef idx="1">
            <a:schemeClr val="accent1"/>
          </a:effectRef>
          <a:fontRef idx="minor">
            <a:schemeClr val="tx1"/>
          </a:fontRef>
        </p:style>
      </p:cxnSp>
      <p:cxnSp>
        <p:nvCxnSpPr>
          <p:cNvPr id="22" name="Straight Arrow Connector 21"/>
          <p:cNvCxnSpPr/>
          <p:nvPr/>
        </p:nvCxnSpPr>
        <p:spPr>
          <a:xfrm flipH="1" flipV="1">
            <a:off x="1050131" y="635794"/>
            <a:ext cx="1550194" cy="2054524"/>
          </a:xfrm>
          <a:prstGeom prst="straightConnector1">
            <a:avLst/>
          </a:prstGeom>
          <a:ln w="76200">
            <a:headEnd type="none"/>
            <a:tailEnd type="triangle" w="med" len="sm"/>
          </a:ln>
          <a:effectLst/>
        </p:spPr>
        <p:style>
          <a:lnRef idx="2">
            <a:schemeClr val="accent1"/>
          </a:lnRef>
          <a:fillRef idx="0">
            <a:schemeClr val="accent1"/>
          </a:fillRef>
          <a:effectRef idx="1">
            <a:schemeClr val="accent1"/>
          </a:effectRef>
          <a:fontRef idx="minor">
            <a:schemeClr val="tx1"/>
          </a:fontRef>
        </p:style>
      </p:cxnSp>
      <p:sp>
        <p:nvSpPr>
          <p:cNvPr id="25" name="Right Arrow 24"/>
          <p:cNvSpPr/>
          <p:nvPr/>
        </p:nvSpPr>
        <p:spPr>
          <a:xfrm>
            <a:off x="178594" y="2922694"/>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26" name="Straight Arrow Connector 25"/>
          <p:cNvCxnSpPr/>
          <p:nvPr/>
        </p:nvCxnSpPr>
        <p:spPr>
          <a:xfrm>
            <a:off x="1825228" y="2945412"/>
            <a:ext cx="5618560" cy="364207"/>
          </a:xfrm>
          <a:prstGeom prst="straightConnector1">
            <a:avLst/>
          </a:prstGeom>
          <a:ln w="76200">
            <a:headEnd type="none"/>
            <a:tailEnd type="triangle" w="med" len="sm"/>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758578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0" nodeType="clickEffect">
                                  <p:stCondLst>
                                    <p:cond delay="0"/>
                                  </p:stCondLst>
                                  <p:childTnLst>
                                    <p:set>
                                      <p:cBhvr>
                                        <p:cTn id="10" dur="1" fill="hold">
                                          <p:stCondLst>
                                            <p:cond delay="0"/>
                                          </p:stCondLst>
                                        </p:cTn>
                                        <p:tgtEl>
                                          <p:spTgt spid="15"/>
                                        </p:tgtEl>
                                        <p:attrNameLst>
                                          <p:attrName>style.visibility</p:attrName>
                                        </p:attrNameLst>
                                      </p:cBhvr>
                                      <p:to>
                                        <p:strVal val="hidden"/>
                                      </p:to>
                                    </p:set>
                                  </p:childTnLst>
                                </p:cTn>
                              </p:par>
                              <p:par>
                                <p:cTn id="11" presetID="1" presetClass="entr" presetSubtype="0" fill="hold" grpId="0" nodeType="withEffect">
                                  <p:stCondLst>
                                    <p:cond delay="0"/>
                                  </p:stCondLst>
                                  <p:childTnLst>
                                    <p:set>
                                      <p:cBhvr>
                                        <p:cTn id="12" dur="1" fill="hold">
                                          <p:stCondLst>
                                            <p:cond delay="0"/>
                                          </p:stCondLst>
                                        </p:cTn>
                                        <p:tgtEl>
                                          <p:spTgt spid="1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6"/>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xit" presetSubtype="0" fill="hold" grpId="1" nodeType="clickEffect">
                                  <p:stCondLst>
                                    <p:cond delay="0"/>
                                  </p:stCondLst>
                                  <p:childTnLst>
                                    <p:set>
                                      <p:cBhvr>
                                        <p:cTn id="28" dur="1" fill="hold">
                                          <p:stCondLst>
                                            <p:cond delay="0"/>
                                          </p:stCondLst>
                                        </p:cTn>
                                        <p:tgtEl>
                                          <p:spTgt spid="17"/>
                                        </p:tgtEl>
                                        <p:attrNameLst>
                                          <p:attrName>style.visibility</p:attrName>
                                        </p:attrNameLst>
                                      </p:cBhvr>
                                      <p:to>
                                        <p:strVal val="hidden"/>
                                      </p:to>
                                    </p:set>
                                  </p:childTnLst>
                                </p:cTn>
                              </p:par>
                              <p:par>
                                <p:cTn id="29" presetID="1" presetClass="entr" presetSubtype="0" fill="hold" grpId="0" nodeType="withEffect">
                                  <p:stCondLst>
                                    <p:cond delay="0"/>
                                  </p:stCondLst>
                                  <p:childTnLst>
                                    <p:set>
                                      <p:cBhvr>
                                        <p:cTn id="30" dur="1" fill="hold">
                                          <p:stCondLst>
                                            <p:cond delay="0"/>
                                          </p:stCondLst>
                                        </p:cTn>
                                        <p:tgtEl>
                                          <p:spTgt spid="1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0"/>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xit" presetSubtype="0" fill="hold" nodeType="clickEffect">
                                  <p:stCondLst>
                                    <p:cond delay="0"/>
                                  </p:stCondLst>
                                  <p:childTnLst>
                                    <p:set>
                                      <p:cBhvr>
                                        <p:cTn id="42" dur="1" fill="hold">
                                          <p:stCondLst>
                                            <p:cond delay="0"/>
                                          </p:stCondLst>
                                        </p:cTn>
                                        <p:tgtEl>
                                          <p:spTgt spid="20"/>
                                        </p:tgtEl>
                                        <p:attrNameLst>
                                          <p:attrName>style.visibility</p:attrName>
                                        </p:attrNameLst>
                                      </p:cBhvr>
                                      <p:to>
                                        <p:strVal val="hidden"/>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22"/>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xit" presetSubtype="0" fill="hold" nodeType="clickEffect">
                                  <p:stCondLst>
                                    <p:cond delay="0"/>
                                  </p:stCondLst>
                                  <p:childTnLst>
                                    <p:set>
                                      <p:cBhvr>
                                        <p:cTn id="50" dur="1" fill="hold">
                                          <p:stCondLst>
                                            <p:cond delay="0"/>
                                          </p:stCondLst>
                                        </p:cTn>
                                        <p:tgtEl>
                                          <p:spTgt spid="22"/>
                                        </p:tgtEl>
                                        <p:attrNameLst>
                                          <p:attrName>style.visibility</p:attrName>
                                        </p:attrNameLst>
                                      </p:cBhvr>
                                      <p:to>
                                        <p:strVal val="hidden"/>
                                      </p:to>
                                    </p:set>
                                  </p:childTnLst>
                                </p:cTn>
                              </p:par>
                            </p:childTnLst>
                          </p:cTn>
                        </p:par>
                      </p:childTnLst>
                    </p:cTn>
                  </p:par>
                  <p:par>
                    <p:cTn id="51" fill="hold">
                      <p:stCondLst>
                        <p:cond delay="indefinite"/>
                      </p:stCondLst>
                      <p:childTnLst>
                        <p:par>
                          <p:cTn id="52" fill="hold">
                            <p:stCondLst>
                              <p:cond delay="0"/>
                            </p:stCondLst>
                            <p:childTnLst>
                              <p:par>
                                <p:cTn id="53" presetID="1" presetClass="exit" presetSubtype="0" fill="hold" grpId="1" nodeType="clickEffect">
                                  <p:stCondLst>
                                    <p:cond delay="0"/>
                                  </p:stCondLst>
                                  <p:childTnLst>
                                    <p:set>
                                      <p:cBhvr>
                                        <p:cTn id="54" dur="1" fill="hold">
                                          <p:stCondLst>
                                            <p:cond delay="0"/>
                                          </p:stCondLst>
                                        </p:cTn>
                                        <p:tgtEl>
                                          <p:spTgt spid="19"/>
                                        </p:tgtEl>
                                        <p:attrNameLst>
                                          <p:attrName>style.visibility</p:attrName>
                                        </p:attrNameLst>
                                      </p:cBhvr>
                                      <p:to>
                                        <p:strVal val="hidden"/>
                                      </p:to>
                                    </p:set>
                                  </p:childTnLst>
                                </p:cTn>
                              </p:par>
                              <p:par>
                                <p:cTn id="55" presetID="1" presetClass="entr" presetSubtype="0" fill="hold" grpId="0" nodeType="withEffect">
                                  <p:stCondLst>
                                    <p:cond delay="0"/>
                                  </p:stCondLst>
                                  <p:childTnLst>
                                    <p:set>
                                      <p:cBhvr>
                                        <p:cTn id="56" dur="1" fill="hold">
                                          <p:stCondLst>
                                            <p:cond delay="0"/>
                                          </p:stCondLst>
                                        </p:cTn>
                                        <p:tgtEl>
                                          <p:spTgt spid="25"/>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nodeType="clickEffect">
                                  <p:stCondLst>
                                    <p:cond delay="0"/>
                                  </p:stCondLst>
                                  <p:childTnLst>
                                    <p:set>
                                      <p:cBhvr>
                                        <p:cTn id="60" dur="1" fill="hold">
                                          <p:stCondLst>
                                            <p:cond delay="0"/>
                                          </p:stCondLst>
                                        </p:cTn>
                                        <p:tgtEl>
                                          <p:spTgt spid="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6" grpId="0" animBg="1"/>
      <p:bldP spid="17" grpId="0" animBg="1"/>
      <p:bldP spid="17" grpId="1" animBg="1"/>
      <p:bldP spid="18" grpId="0" animBg="1"/>
      <p:bldP spid="19" grpId="0" animBg="1"/>
      <p:bldP spid="19" grpId="1" animBg="1"/>
      <p:bldP spid="25"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16817"/>
            <a:ext cx="3700021" cy="5909348"/>
          </a:xfrm>
        </p:spPr>
        <p:txBody>
          <a:bodyPr>
            <a:noAutofit/>
          </a:bodyPr>
          <a:lstStyle/>
          <a:p>
            <a:pPr marL="0" indent="0">
              <a:buNone/>
            </a:pPr>
            <a:r>
              <a:rPr lang="en-US" sz="1400" dirty="0">
                <a:solidFill>
                  <a:schemeClr val="accent4"/>
                </a:solidFill>
                <a:latin typeface="Consolas" charset="0"/>
                <a:ea typeface="Consolas" charset="0"/>
                <a:cs typeface="Consolas" charset="0"/>
              </a:rPr>
              <a:t>#include </a:t>
            </a:r>
            <a:r>
              <a:rPr lang="en-US" sz="1400" dirty="0">
                <a:latin typeface="Consolas" charset="0"/>
                <a:ea typeface="Consolas" charset="0"/>
                <a:cs typeface="Consolas" charset="0"/>
              </a:rPr>
              <a:t>&lt;</a:t>
            </a:r>
            <a:r>
              <a:rPr lang="en-US" sz="1400" dirty="0" err="1">
                <a:latin typeface="Consolas" charset="0"/>
                <a:ea typeface="Consolas" charset="0"/>
                <a:cs typeface="Consolas" charset="0"/>
              </a:rPr>
              <a:t>stdio.h</a:t>
            </a:r>
            <a:r>
              <a:rPr lang="en-US" sz="1400" dirty="0">
                <a:latin typeface="Consolas" charset="0"/>
                <a:ea typeface="Consolas" charset="0"/>
                <a:cs typeface="Consolas" charset="0"/>
              </a:rPr>
              <a:t>&gt;</a:t>
            </a:r>
          </a:p>
          <a:p>
            <a:pPr marL="0" indent="0">
              <a:buNone/>
            </a:pPr>
            <a:r>
              <a:rPr lang="en-US" sz="1400" dirty="0" err="1" smtClean="0">
                <a:solidFill>
                  <a:schemeClr val="tx2"/>
                </a:solidFill>
                <a:latin typeface="Consolas" charset="0"/>
                <a:ea typeface="Consolas" charset="0"/>
                <a:cs typeface="Consolas" charset="0"/>
              </a:rPr>
              <a:t>int</a:t>
            </a:r>
            <a:r>
              <a:rPr lang="en-US" sz="1400" dirty="0" smtClean="0">
                <a:solidFill>
                  <a:schemeClr val="tx2"/>
                </a:solidFill>
                <a:latin typeface="Consolas" charset="0"/>
                <a:ea typeface="Consolas" charset="0"/>
                <a:cs typeface="Consolas" charset="0"/>
              </a:rPr>
              <a:t> </a:t>
            </a:r>
            <a:r>
              <a:rPr lang="en-US" sz="1400" dirty="0" smtClean="0">
                <a:solidFill>
                  <a:schemeClr val="accent2"/>
                </a:solidFill>
                <a:latin typeface="Consolas" charset="0"/>
                <a:ea typeface="Consolas" charset="0"/>
                <a:cs typeface="Consolas" charset="0"/>
              </a:rPr>
              <a:t>x</a:t>
            </a:r>
            <a:r>
              <a:rPr lang="en-US" sz="1400" dirty="0" smtClean="0">
                <a:latin typeface="Consolas" charset="0"/>
                <a:ea typeface="Consolas" charset="0"/>
                <a:cs typeface="Consolas" charset="0"/>
              </a:rPr>
              <a:t>;</a:t>
            </a:r>
          </a:p>
          <a:p>
            <a:pPr marL="0" indent="0">
              <a:buNone/>
            </a:pPr>
            <a:r>
              <a:rPr lang="en-US" sz="1400" dirty="0" smtClean="0">
                <a:solidFill>
                  <a:schemeClr val="tx2"/>
                </a:solidFill>
                <a:latin typeface="Consolas" charset="0"/>
                <a:ea typeface="Consolas" charset="0"/>
                <a:cs typeface="Consolas" charset="0"/>
              </a:rPr>
              <a:t>void</a:t>
            </a:r>
            <a:r>
              <a:rPr lang="en-US" sz="1400" dirty="0" smtClean="0">
                <a:latin typeface="Consolas" charset="0"/>
                <a:ea typeface="Consolas" charset="0"/>
                <a:cs typeface="Consolas" charset="0"/>
              </a:rPr>
              <a:t> </a:t>
            </a:r>
            <a:r>
              <a:rPr lang="en-US" sz="1400" dirty="0" smtClean="0">
                <a:solidFill>
                  <a:schemeClr val="accent2"/>
                </a:solidFill>
                <a:latin typeface="Consolas" charset="0"/>
                <a:ea typeface="Consolas" charset="0"/>
                <a:cs typeface="Consolas" charset="0"/>
              </a:rPr>
              <a:t>bar</a:t>
            </a:r>
            <a:r>
              <a:rPr lang="en-US" sz="1400" dirty="0" smtClean="0">
                <a:latin typeface="Consolas" charset="0"/>
                <a:ea typeface="Consolas" charset="0"/>
                <a:cs typeface="Consolas" charset="0"/>
              </a:rPr>
              <a:t>();</a:t>
            </a:r>
          </a:p>
          <a:p>
            <a:pPr marL="0" indent="0">
              <a:buNone/>
            </a:pPr>
            <a:r>
              <a:rPr lang="en-US" sz="1400" dirty="0" smtClean="0">
                <a:solidFill>
                  <a:schemeClr val="tx2"/>
                </a:solidFill>
                <a:latin typeface="Consolas" charset="0"/>
                <a:ea typeface="Consolas" charset="0"/>
                <a:cs typeface="Consolas" charset="0"/>
              </a:rPr>
              <a:t>void </a:t>
            </a:r>
            <a:r>
              <a:rPr lang="en-US" sz="1400" dirty="0" smtClean="0">
                <a:solidFill>
                  <a:schemeClr val="accent2"/>
                </a:solidFill>
                <a:latin typeface="Consolas" charset="0"/>
                <a:ea typeface="Consolas" charset="0"/>
                <a:cs typeface="Consolas" charset="0"/>
              </a:rPr>
              <a:t>foo</a:t>
            </a:r>
            <a:r>
              <a:rPr lang="en-US" sz="1400" dirty="0" smtClean="0">
                <a:latin typeface="Consolas" charset="0"/>
                <a:ea typeface="Consolas" charset="0"/>
                <a:cs typeface="Consolas" charset="0"/>
              </a:rPr>
              <a:t>() {</a:t>
            </a:r>
          </a:p>
          <a:p>
            <a:pPr marL="0" indent="0">
              <a:buNone/>
            </a:pPr>
            <a:r>
              <a:rPr lang="en-US" sz="1400" dirty="0" smtClean="0">
                <a:latin typeface="Consolas" charset="0"/>
                <a:ea typeface="Consolas" charset="0"/>
                <a:cs typeface="Consolas" charset="0"/>
              </a:rPr>
              <a:t>	</a:t>
            </a:r>
            <a:r>
              <a:rPr lang="en-US" sz="1400" dirty="0" smtClean="0">
                <a:solidFill>
                  <a:schemeClr val="tx2"/>
                </a:solidFill>
                <a:latin typeface="Consolas" charset="0"/>
                <a:ea typeface="Consolas" charset="0"/>
                <a:cs typeface="Consolas" charset="0"/>
              </a:rPr>
              <a:t>char</a:t>
            </a:r>
            <a:r>
              <a:rPr lang="en-US" sz="1400" dirty="0" smtClean="0">
                <a:latin typeface="Consolas" charset="0"/>
                <a:ea typeface="Consolas" charset="0"/>
                <a:cs typeface="Consolas" charset="0"/>
              </a:rPr>
              <a:t> </a:t>
            </a:r>
            <a:r>
              <a:rPr lang="en-US" sz="1400" dirty="0" smtClean="0">
                <a:solidFill>
                  <a:schemeClr val="accent2"/>
                </a:solidFill>
                <a:latin typeface="Consolas" charset="0"/>
                <a:ea typeface="Consolas" charset="0"/>
                <a:cs typeface="Consolas" charset="0"/>
              </a:rPr>
              <a:t>c</a:t>
            </a:r>
            <a:r>
              <a:rPr lang="en-US" sz="1400" dirty="0" smtClean="0">
                <a:latin typeface="Consolas" charset="0"/>
                <a:ea typeface="Consolas" charset="0"/>
                <a:cs typeface="Consolas" charset="0"/>
              </a:rPr>
              <a:t> = 'c';</a:t>
            </a:r>
          </a:p>
          <a:p>
            <a:pPr marL="0" indent="0">
              <a:buNone/>
            </a:pPr>
            <a:r>
              <a:rPr lang="en-US" sz="1400" dirty="0">
                <a:latin typeface="Consolas" charset="0"/>
                <a:ea typeface="Consolas" charset="0"/>
                <a:cs typeface="Consolas" charset="0"/>
              </a:rPr>
              <a:t>	</a:t>
            </a:r>
            <a:r>
              <a:rPr lang="en-US" sz="1400" dirty="0" smtClean="0">
                <a:latin typeface="Consolas" charset="0"/>
                <a:ea typeface="Consolas" charset="0"/>
                <a:cs typeface="Consolas" charset="0"/>
              </a:rPr>
              <a:t>bar();</a:t>
            </a:r>
          </a:p>
          <a:p>
            <a:pPr marL="0" indent="0">
              <a:buNone/>
            </a:pPr>
            <a:r>
              <a:rPr lang="en-US" sz="1400" dirty="0">
                <a:latin typeface="Consolas" charset="0"/>
                <a:ea typeface="Consolas" charset="0"/>
                <a:cs typeface="Consolas" charset="0"/>
              </a:rPr>
              <a:t>	</a:t>
            </a:r>
            <a:r>
              <a:rPr lang="en-US" sz="1400" dirty="0" err="1" smtClean="0">
                <a:latin typeface="Consolas" charset="0"/>
                <a:ea typeface="Consolas" charset="0"/>
                <a:cs typeface="Consolas" charset="0"/>
              </a:rPr>
              <a:t>printf</a:t>
            </a:r>
            <a:r>
              <a:rPr lang="en-US" sz="1400" dirty="0" smtClean="0">
                <a:latin typeface="Consolas" charset="0"/>
                <a:ea typeface="Consolas" charset="0"/>
                <a:cs typeface="Consolas" charset="0"/>
              </a:rPr>
              <a:t>("%d %c\n", x, c);</a:t>
            </a:r>
            <a:endParaRPr lang="en-US" sz="1400" dirty="0">
              <a:latin typeface="Consolas" charset="0"/>
              <a:ea typeface="Consolas" charset="0"/>
              <a:cs typeface="Consolas" charset="0"/>
            </a:endParaRPr>
          </a:p>
          <a:p>
            <a:pPr marL="0" indent="0">
              <a:buNone/>
            </a:pPr>
            <a:r>
              <a:rPr lang="en-US" sz="1400" dirty="0" smtClean="0">
                <a:latin typeface="Consolas" charset="0"/>
                <a:ea typeface="Consolas" charset="0"/>
                <a:cs typeface="Consolas" charset="0"/>
              </a:rPr>
              <a:t>}</a:t>
            </a:r>
          </a:p>
          <a:p>
            <a:pPr marL="0" indent="0">
              <a:buNone/>
            </a:pPr>
            <a:r>
              <a:rPr lang="en-US" sz="1400" dirty="0" smtClean="0">
                <a:solidFill>
                  <a:schemeClr val="tx2"/>
                </a:solidFill>
                <a:latin typeface="Consolas" charset="0"/>
                <a:ea typeface="Consolas" charset="0"/>
                <a:cs typeface="Consolas" charset="0"/>
              </a:rPr>
              <a:t>void</a:t>
            </a:r>
            <a:r>
              <a:rPr lang="en-US" sz="1400" dirty="0" smtClean="0">
                <a:latin typeface="Consolas" charset="0"/>
                <a:ea typeface="Consolas" charset="0"/>
                <a:cs typeface="Consolas" charset="0"/>
              </a:rPr>
              <a:t> </a:t>
            </a:r>
            <a:r>
              <a:rPr lang="en-US" sz="1400" dirty="0" err="1" smtClean="0">
                <a:solidFill>
                  <a:schemeClr val="accent2"/>
                </a:solidFill>
                <a:latin typeface="Consolas" charset="0"/>
                <a:ea typeface="Consolas" charset="0"/>
                <a:cs typeface="Consolas" charset="0"/>
              </a:rPr>
              <a:t>baz</a:t>
            </a:r>
            <a:r>
              <a:rPr lang="en-US" sz="1400" dirty="0" smtClean="0">
                <a:latin typeface="Consolas" charset="0"/>
                <a:ea typeface="Consolas" charset="0"/>
                <a:cs typeface="Consolas" charset="0"/>
              </a:rPr>
              <a:t>() {</a:t>
            </a:r>
          </a:p>
          <a:p>
            <a:pPr marL="0" indent="0">
              <a:buNone/>
            </a:pPr>
            <a:r>
              <a:rPr lang="en-US" sz="1400" dirty="0" smtClean="0">
                <a:latin typeface="Consolas" charset="0"/>
                <a:ea typeface="Consolas" charset="0"/>
                <a:cs typeface="Consolas" charset="0"/>
              </a:rPr>
              <a:t>	</a:t>
            </a:r>
            <a:r>
              <a:rPr lang="en-US" sz="1400" dirty="0" err="1" smtClean="0">
                <a:latin typeface="Consolas" charset="0"/>
                <a:ea typeface="Consolas" charset="0"/>
                <a:cs typeface="Consolas" charset="0"/>
              </a:rPr>
              <a:t>printf</a:t>
            </a:r>
            <a:r>
              <a:rPr lang="en-US" sz="1400" dirty="0" smtClean="0">
                <a:latin typeface="Consolas" charset="0"/>
                <a:ea typeface="Consolas" charset="0"/>
                <a:cs typeface="Consolas" charset="0"/>
              </a:rPr>
              <a:t>("%d\n",</a:t>
            </a:r>
            <a:r>
              <a:rPr lang="en-US" sz="1400" dirty="0">
                <a:latin typeface="Consolas" charset="0"/>
                <a:ea typeface="Consolas" charset="0"/>
                <a:cs typeface="Consolas" charset="0"/>
              </a:rPr>
              <a:t> </a:t>
            </a:r>
            <a:r>
              <a:rPr lang="en-US" sz="1400" dirty="0" smtClean="0">
                <a:latin typeface="Consolas" charset="0"/>
                <a:ea typeface="Consolas" charset="0"/>
                <a:cs typeface="Consolas" charset="0"/>
              </a:rPr>
              <a:t>x);</a:t>
            </a:r>
          </a:p>
          <a:p>
            <a:pPr marL="0" indent="0">
              <a:buNone/>
            </a:pPr>
            <a:r>
              <a:rPr lang="en-US" sz="1400" dirty="0" smtClean="0">
                <a:latin typeface="Consolas" charset="0"/>
                <a:ea typeface="Consolas" charset="0"/>
                <a:cs typeface="Consolas" charset="0"/>
              </a:rPr>
              <a:t>	x </a:t>
            </a:r>
            <a:r>
              <a:rPr lang="en-US" sz="1400" dirty="0">
                <a:latin typeface="Consolas" charset="0"/>
                <a:ea typeface="Consolas" charset="0"/>
                <a:cs typeface="Consolas" charset="0"/>
              </a:rPr>
              <a:t>= 1337</a:t>
            </a:r>
            <a:r>
              <a:rPr lang="en-US" sz="1400" dirty="0" smtClean="0">
                <a:latin typeface="Consolas" charset="0"/>
                <a:ea typeface="Consolas" charset="0"/>
                <a:cs typeface="Consolas" charset="0"/>
              </a:rPr>
              <a:t>;</a:t>
            </a:r>
            <a:endParaRPr lang="en-US" sz="1400" dirty="0">
              <a:latin typeface="Consolas" charset="0"/>
              <a:ea typeface="Consolas" charset="0"/>
              <a:cs typeface="Consolas" charset="0"/>
            </a:endParaRPr>
          </a:p>
          <a:p>
            <a:pPr marL="0" indent="0">
              <a:buNone/>
            </a:pPr>
            <a:r>
              <a:rPr lang="en-US" sz="1400" dirty="0" smtClean="0">
                <a:latin typeface="Consolas" charset="0"/>
                <a:ea typeface="Consolas" charset="0"/>
                <a:cs typeface="Consolas" charset="0"/>
              </a:rPr>
              <a:t>}</a:t>
            </a:r>
          </a:p>
          <a:p>
            <a:pPr marL="0" indent="0">
              <a:buNone/>
            </a:pPr>
            <a:r>
              <a:rPr lang="en-US" sz="1400" dirty="0" smtClean="0">
                <a:solidFill>
                  <a:schemeClr val="tx2"/>
                </a:solidFill>
                <a:latin typeface="Consolas" charset="0"/>
                <a:ea typeface="Consolas" charset="0"/>
                <a:cs typeface="Consolas" charset="0"/>
              </a:rPr>
              <a:t>void</a:t>
            </a:r>
            <a:r>
              <a:rPr lang="en-US" sz="1400" dirty="0" smtClean="0">
                <a:latin typeface="Consolas" charset="0"/>
                <a:ea typeface="Consolas" charset="0"/>
                <a:cs typeface="Consolas" charset="0"/>
              </a:rPr>
              <a:t> </a:t>
            </a:r>
            <a:r>
              <a:rPr lang="en-US" sz="1400" dirty="0" smtClean="0">
                <a:solidFill>
                  <a:schemeClr val="accent2"/>
                </a:solidFill>
                <a:latin typeface="Consolas" charset="0"/>
                <a:ea typeface="Consolas" charset="0"/>
                <a:cs typeface="Consolas" charset="0"/>
              </a:rPr>
              <a:t>bar</a:t>
            </a:r>
            <a:r>
              <a:rPr lang="en-US" sz="1400" dirty="0" smtClean="0">
                <a:latin typeface="Consolas" charset="0"/>
                <a:ea typeface="Consolas" charset="0"/>
                <a:cs typeface="Consolas" charset="0"/>
              </a:rPr>
              <a:t>() {</a:t>
            </a:r>
          </a:p>
          <a:p>
            <a:pPr marL="0" indent="0">
              <a:buNone/>
            </a:pPr>
            <a:r>
              <a:rPr lang="en-US" sz="1400" dirty="0" smtClean="0">
                <a:latin typeface="Consolas" charset="0"/>
                <a:ea typeface="Consolas" charset="0"/>
                <a:cs typeface="Consolas" charset="0"/>
              </a:rPr>
              <a:t>	</a:t>
            </a:r>
            <a:r>
              <a:rPr lang="en-US" sz="1400" dirty="0" err="1" smtClean="0">
                <a:solidFill>
                  <a:schemeClr val="tx2"/>
                </a:solidFill>
                <a:latin typeface="Consolas" charset="0"/>
                <a:ea typeface="Consolas" charset="0"/>
                <a:cs typeface="Consolas" charset="0"/>
              </a:rPr>
              <a:t>int</a:t>
            </a:r>
            <a:r>
              <a:rPr lang="en-US" sz="1400" dirty="0" smtClean="0">
                <a:latin typeface="Consolas" charset="0"/>
                <a:ea typeface="Consolas" charset="0"/>
                <a:cs typeface="Consolas" charset="0"/>
              </a:rPr>
              <a:t> </a:t>
            </a:r>
            <a:r>
              <a:rPr lang="en-US" sz="1400" dirty="0" smtClean="0">
                <a:solidFill>
                  <a:schemeClr val="accent2"/>
                </a:solidFill>
                <a:latin typeface="Consolas" charset="0"/>
                <a:ea typeface="Consolas" charset="0"/>
                <a:cs typeface="Consolas" charset="0"/>
              </a:rPr>
              <a:t>x</a:t>
            </a:r>
            <a:r>
              <a:rPr lang="en-US" sz="1400" dirty="0" smtClean="0">
                <a:latin typeface="Consolas" charset="0"/>
                <a:ea typeface="Consolas" charset="0"/>
                <a:cs typeface="Consolas" charset="0"/>
              </a:rPr>
              <a:t> = 100;</a:t>
            </a:r>
          </a:p>
          <a:p>
            <a:pPr marL="0" indent="0">
              <a:buNone/>
            </a:pPr>
            <a:r>
              <a:rPr lang="en-US" sz="1400" dirty="0">
                <a:latin typeface="Consolas" charset="0"/>
                <a:ea typeface="Consolas" charset="0"/>
                <a:cs typeface="Consolas" charset="0"/>
              </a:rPr>
              <a:t>	</a:t>
            </a:r>
            <a:r>
              <a:rPr lang="en-US" sz="1400" dirty="0" err="1" smtClean="0">
                <a:latin typeface="Consolas" charset="0"/>
                <a:ea typeface="Consolas" charset="0"/>
                <a:cs typeface="Consolas" charset="0"/>
              </a:rPr>
              <a:t>baz</a:t>
            </a:r>
            <a:r>
              <a:rPr lang="en-US" sz="1400" dirty="0" smtClean="0">
                <a:latin typeface="Consolas" charset="0"/>
                <a:ea typeface="Consolas" charset="0"/>
                <a:cs typeface="Consolas" charset="0"/>
              </a:rPr>
              <a:t>();</a:t>
            </a:r>
            <a:r>
              <a:rPr lang="en-US" sz="1400" dirty="0">
                <a:latin typeface="Consolas" charset="0"/>
                <a:ea typeface="Consolas" charset="0"/>
                <a:cs typeface="Consolas" charset="0"/>
              </a:rPr>
              <a:t/>
            </a:r>
            <a:br>
              <a:rPr lang="en-US" sz="1400" dirty="0">
                <a:latin typeface="Consolas" charset="0"/>
                <a:ea typeface="Consolas" charset="0"/>
                <a:cs typeface="Consolas" charset="0"/>
              </a:rPr>
            </a:br>
            <a:r>
              <a:rPr lang="en-US" sz="1400" dirty="0" smtClean="0">
                <a:latin typeface="Consolas" charset="0"/>
                <a:ea typeface="Consolas" charset="0"/>
                <a:cs typeface="Consolas" charset="0"/>
              </a:rPr>
              <a:t>}</a:t>
            </a:r>
            <a:endParaRPr lang="en-US" sz="1400" dirty="0">
              <a:latin typeface="Consolas" charset="0"/>
              <a:ea typeface="Consolas" charset="0"/>
              <a:cs typeface="Consolas" charset="0"/>
            </a:endParaRPr>
          </a:p>
          <a:p>
            <a:pPr marL="0" indent="0">
              <a:buNone/>
            </a:pPr>
            <a:r>
              <a:rPr lang="en-US" sz="1400" dirty="0" err="1" smtClean="0">
                <a:solidFill>
                  <a:schemeClr val="tx2"/>
                </a:solidFill>
                <a:latin typeface="Consolas" charset="0"/>
                <a:ea typeface="Consolas" charset="0"/>
                <a:cs typeface="Consolas" charset="0"/>
              </a:rPr>
              <a:t>int</a:t>
            </a:r>
            <a:r>
              <a:rPr lang="en-US" sz="1400" dirty="0" smtClean="0">
                <a:solidFill>
                  <a:schemeClr val="tx2"/>
                </a:solidFill>
                <a:latin typeface="Consolas" charset="0"/>
                <a:ea typeface="Consolas" charset="0"/>
                <a:cs typeface="Consolas" charset="0"/>
              </a:rPr>
              <a:t> </a:t>
            </a:r>
            <a:r>
              <a:rPr lang="en-US" sz="1400" dirty="0" smtClean="0">
                <a:solidFill>
                  <a:schemeClr val="accent2"/>
                </a:solidFill>
                <a:latin typeface="Consolas" charset="0"/>
                <a:ea typeface="Consolas" charset="0"/>
                <a:cs typeface="Consolas" charset="0"/>
              </a:rPr>
              <a:t>main</a:t>
            </a:r>
            <a:r>
              <a:rPr lang="en-US" sz="1400" dirty="0">
                <a:latin typeface="Consolas" charset="0"/>
                <a:ea typeface="Consolas" charset="0"/>
                <a:cs typeface="Consolas" charset="0"/>
              </a:rPr>
              <a:t>() </a:t>
            </a:r>
            <a:r>
              <a:rPr lang="en-US" sz="1400" dirty="0" smtClean="0">
                <a:latin typeface="Consolas" charset="0"/>
                <a:ea typeface="Consolas" charset="0"/>
                <a:cs typeface="Consolas" charset="0"/>
              </a:rPr>
              <a:t>{   </a:t>
            </a:r>
          </a:p>
          <a:p>
            <a:pPr marL="0" indent="0">
              <a:buNone/>
            </a:pPr>
            <a:r>
              <a:rPr lang="en-US" sz="1400" dirty="0">
                <a:latin typeface="Consolas" charset="0"/>
                <a:ea typeface="Consolas" charset="0"/>
                <a:cs typeface="Consolas" charset="0"/>
              </a:rPr>
              <a:t>	</a:t>
            </a:r>
            <a:r>
              <a:rPr lang="en-US" sz="1400" dirty="0" smtClean="0">
                <a:latin typeface="Consolas" charset="0"/>
                <a:ea typeface="Consolas" charset="0"/>
                <a:cs typeface="Consolas" charset="0"/>
              </a:rPr>
              <a:t>x = 10;</a:t>
            </a:r>
          </a:p>
          <a:p>
            <a:pPr marL="0" indent="0">
              <a:buNone/>
            </a:pPr>
            <a:r>
              <a:rPr lang="en-US" sz="1400" dirty="0">
                <a:latin typeface="Consolas" charset="0"/>
                <a:ea typeface="Consolas" charset="0"/>
                <a:cs typeface="Consolas" charset="0"/>
              </a:rPr>
              <a:t>	</a:t>
            </a:r>
            <a:r>
              <a:rPr lang="en-US" sz="1400" dirty="0" smtClean="0">
                <a:latin typeface="Consolas" charset="0"/>
                <a:ea typeface="Consolas" charset="0"/>
                <a:cs typeface="Consolas" charset="0"/>
              </a:rPr>
              <a:t>{</a:t>
            </a:r>
          </a:p>
          <a:p>
            <a:pPr marL="0" indent="0">
              <a:buNone/>
            </a:pPr>
            <a:r>
              <a:rPr lang="en-US" sz="1400" dirty="0">
                <a:latin typeface="Consolas" charset="0"/>
                <a:ea typeface="Consolas" charset="0"/>
                <a:cs typeface="Consolas" charset="0"/>
              </a:rPr>
              <a:t>	</a:t>
            </a:r>
            <a:r>
              <a:rPr lang="en-US" sz="1400" dirty="0" smtClean="0">
                <a:latin typeface="Consolas" charset="0"/>
                <a:ea typeface="Consolas" charset="0"/>
                <a:cs typeface="Consolas" charset="0"/>
              </a:rPr>
              <a:t>	</a:t>
            </a:r>
            <a:r>
              <a:rPr lang="en-US" sz="1400" dirty="0" smtClean="0">
                <a:solidFill>
                  <a:schemeClr val="tx2"/>
                </a:solidFill>
                <a:latin typeface="Consolas" charset="0"/>
                <a:ea typeface="Consolas" charset="0"/>
                <a:cs typeface="Consolas" charset="0"/>
              </a:rPr>
              <a:t>char* </a:t>
            </a:r>
            <a:r>
              <a:rPr lang="en-US" sz="1400" dirty="0" smtClean="0">
                <a:solidFill>
                  <a:schemeClr val="accent2"/>
                </a:solidFill>
                <a:latin typeface="Consolas" charset="0"/>
                <a:ea typeface="Consolas" charset="0"/>
                <a:cs typeface="Consolas" charset="0"/>
              </a:rPr>
              <a:t>x</a:t>
            </a:r>
            <a:r>
              <a:rPr lang="en-US" sz="1400" dirty="0" smtClean="0">
                <a:latin typeface="Consolas" charset="0"/>
                <a:ea typeface="Consolas" charset="0"/>
                <a:cs typeface="Consolas" charset="0"/>
              </a:rPr>
              <a:t> = "testing";</a:t>
            </a:r>
          </a:p>
          <a:p>
            <a:pPr marL="0" indent="0">
              <a:buNone/>
            </a:pPr>
            <a:r>
              <a:rPr lang="en-US" sz="1400" dirty="0">
                <a:latin typeface="Consolas" charset="0"/>
                <a:ea typeface="Consolas" charset="0"/>
                <a:cs typeface="Consolas" charset="0"/>
              </a:rPr>
              <a:t>	</a:t>
            </a:r>
            <a:r>
              <a:rPr lang="en-US" sz="1400" dirty="0" smtClean="0">
                <a:latin typeface="Consolas" charset="0"/>
                <a:ea typeface="Consolas" charset="0"/>
                <a:cs typeface="Consolas" charset="0"/>
              </a:rPr>
              <a:t>	</a:t>
            </a:r>
            <a:r>
              <a:rPr lang="en-US" sz="1400" dirty="0" err="1" smtClean="0">
                <a:latin typeface="Consolas" charset="0"/>
                <a:ea typeface="Consolas" charset="0"/>
                <a:cs typeface="Consolas" charset="0"/>
              </a:rPr>
              <a:t>printf</a:t>
            </a:r>
            <a:r>
              <a:rPr lang="en-US" sz="1400" dirty="0" smtClean="0">
                <a:latin typeface="Consolas" charset="0"/>
                <a:ea typeface="Consolas" charset="0"/>
                <a:cs typeface="Consolas" charset="0"/>
              </a:rPr>
              <a:t>("%s\n", x);</a:t>
            </a:r>
          </a:p>
          <a:p>
            <a:pPr marL="0" indent="0">
              <a:buNone/>
            </a:pPr>
            <a:r>
              <a:rPr lang="en-US" sz="1400" dirty="0">
                <a:latin typeface="Consolas" charset="0"/>
                <a:ea typeface="Consolas" charset="0"/>
                <a:cs typeface="Consolas" charset="0"/>
              </a:rPr>
              <a:t>	</a:t>
            </a:r>
            <a:r>
              <a:rPr lang="en-US" sz="1400" dirty="0" smtClean="0">
                <a:latin typeface="Consolas" charset="0"/>
                <a:ea typeface="Consolas" charset="0"/>
                <a:cs typeface="Consolas" charset="0"/>
              </a:rPr>
              <a:t>}</a:t>
            </a:r>
          </a:p>
          <a:p>
            <a:pPr marL="0" indent="0">
              <a:buNone/>
            </a:pPr>
            <a:r>
              <a:rPr lang="en-US" sz="1400" dirty="0">
                <a:latin typeface="Consolas" charset="0"/>
                <a:ea typeface="Consolas" charset="0"/>
                <a:cs typeface="Consolas" charset="0"/>
              </a:rPr>
              <a:t>	</a:t>
            </a:r>
            <a:r>
              <a:rPr lang="en-US" sz="1400" dirty="0" smtClean="0">
                <a:latin typeface="Consolas" charset="0"/>
                <a:ea typeface="Consolas" charset="0"/>
                <a:cs typeface="Consolas" charset="0"/>
              </a:rPr>
              <a:t>foo();</a:t>
            </a:r>
            <a:endParaRPr lang="en-US" sz="1400" dirty="0">
              <a:latin typeface="Consolas" charset="0"/>
              <a:ea typeface="Consolas" charset="0"/>
              <a:cs typeface="Consolas" charset="0"/>
            </a:endParaRPr>
          </a:p>
          <a:p>
            <a:pPr marL="0" indent="0">
              <a:buNone/>
            </a:pPr>
            <a:r>
              <a:rPr lang="en-US" sz="1400" dirty="0" smtClean="0">
                <a:latin typeface="Consolas" charset="0"/>
                <a:ea typeface="Consolas" charset="0"/>
                <a:cs typeface="Consolas" charset="0"/>
              </a:rPr>
              <a:t>}</a:t>
            </a:r>
            <a:endParaRPr lang="en-US" sz="1400" dirty="0">
              <a:latin typeface="Consolas" charset="0"/>
              <a:ea typeface="Consolas" charset="0"/>
              <a:cs typeface="Consolas" charset="0"/>
            </a:endParaRPr>
          </a:p>
        </p:txBody>
      </p:sp>
      <p:sp>
        <p:nvSpPr>
          <p:cNvPr id="4" name="Slide Number Placeholder 3"/>
          <p:cNvSpPr>
            <a:spLocks noGrp="1"/>
          </p:cNvSpPr>
          <p:nvPr>
            <p:ph type="sldNum" sz="quarter" idx="12"/>
          </p:nvPr>
        </p:nvSpPr>
        <p:spPr/>
        <p:txBody>
          <a:bodyPr/>
          <a:lstStyle/>
          <a:p>
            <a:fld id="{FCFB7E3C-6220-8942-988C-3F6E25750AD7}" type="slidenum">
              <a:rPr lang="en-US" smtClean="0"/>
              <a:t>26</a:t>
            </a:fld>
            <a:endParaRPr lang="en-US"/>
          </a:p>
        </p:txBody>
      </p:sp>
      <p:graphicFrame>
        <p:nvGraphicFramePr>
          <p:cNvPr id="12" name="Table 11"/>
          <p:cNvGraphicFramePr>
            <a:graphicFrameLocks noGrp="1"/>
          </p:cNvGraphicFramePr>
          <p:nvPr/>
        </p:nvGraphicFramePr>
        <p:xfrm>
          <a:off x="3950493" y="216817"/>
          <a:ext cx="5061268" cy="1854200"/>
        </p:xfrm>
        <a:graphic>
          <a:graphicData uri="http://schemas.openxmlformats.org/drawingml/2006/table">
            <a:tbl>
              <a:tblPr>
                <a:effectLst/>
                <a:tableStyleId>{BC89EF96-8CEA-46FF-86C4-4CE0E7609802}</a:tableStyleId>
              </a:tblPr>
              <a:tblGrid>
                <a:gridCol w="1664494"/>
                <a:gridCol w="1732280"/>
                <a:gridCol w="1664494"/>
              </a:tblGrid>
              <a:tr h="370840">
                <a:tc>
                  <a:txBody>
                    <a:bodyPr/>
                    <a:lstStyle/>
                    <a:p>
                      <a:r>
                        <a:rPr lang="en-US" dirty="0" smtClean="0">
                          <a:latin typeface="Consolas" charset="0"/>
                          <a:ea typeface="Consolas" charset="0"/>
                          <a:cs typeface="Consolas" charset="0"/>
                        </a:rPr>
                        <a:t>x</a:t>
                      </a:r>
                      <a:endParaRPr lang="en-US" dirty="0">
                        <a:latin typeface="Consolas" charset="0"/>
                        <a:ea typeface="Consolas" charset="0"/>
                        <a:cs typeface="Consolas" charset="0"/>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lang="en-US" dirty="0" err="1" smtClean="0"/>
                        <a:t>int</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lang="en-US" dirty="0" smtClean="0"/>
                        <a:t>10</a:t>
                      </a:r>
                      <a:endParaRPr lang="en-US"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r>
              <a:tr h="370840">
                <a:tc>
                  <a:txBody>
                    <a:bodyPr/>
                    <a:lstStyle/>
                    <a:p>
                      <a:r>
                        <a:rPr lang="en-US" dirty="0" smtClean="0">
                          <a:latin typeface="Consolas" charset="0"/>
                          <a:ea typeface="Consolas" charset="0"/>
                          <a:cs typeface="Consolas" charset="0"/>
                        </a:rPr>
                        <a:t>bar</a:t>
                      </a:r>
                      <a:endParaRPr lang="en-US" dirty="0">
                        <a:latin typeface="Consolas" charset="0"/>
                        <a:ea typeface="Consolas" charset="0"/>
                        <a:cs typeface="Consolas" charset="0"/>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lang="en-US" dirty="0" smtClean="0"/>
                        <a:t>&lt;void&gt;, line 13</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endParaRPr lang="en-US"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r>
              <a:tr h="370840">
                <a:tc>
                  <a:txBody>
                    <a:bodyPr/>
                    <a:lstStyle/>
                    <a:p>
                      <a:r>
                        <a:rPr lang="en-US" dirty="0" smtClean="0">
                          <a:latin typeface="Consolas" charset="0"/>
                          <a:ea typeface="Consolas" charset="0"/>
                          <a:cs typeface="Consolas" charset="0"/>
                        </a:rPr>
                        <a:t>foo</a:t>
                      </a:r>
                      <a:endParaRPr lang="en-US" dirty="0">
                        <a:latin typeface="Consolas" charset="0"/>
                        <a:ea typeface="Consolas" charset="0"/>
                        <a:cs typeface="Consolas" charset="0"/>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lang="en-US" dirty="0" smtClean="0"/>
                        <a:t>&lt;void&gt;, line 4</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endParaRPr lang="en-US"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r>
              <a:tr h="370840">
                <a:tc>
                  <a:txBody>
                    <a:bodyPr/>
                    <a:lstStyle/>
                    <a:p>
                      <a:r>
                        <a:rPr lang="en-US" dirty="0" err="1" smtClean="0">
                          <a:latin typeface="Consolas" charset="0"/>
                          <a:ea typeface="Consolas" charset="0"/>
                          <a:cs typeface="Consolas" charset="0"/>
                        </a:rPr>
                        <a:t>baz</a:t>
                      </a:r>
                      <a:endParaRPr lang="en-US" dirty="0">
                        <a:latin typeface="Consolas" charset="0"/>
                        <a:ea typeface="Consolas" charset="0"/>
                        <a:cs typeface="Consolas" charset="0"/>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lang="en-US" dirty="0" smtClean="0"/>
                        <a:t>&lt;void&gt;, line 9</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endParaRPr lang="en-US"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r>
              <a:tr h="370840">
                <a:tc>
                  <a:txBody>
                    <a:bodyPr/>
                    <a:lstStyle/>
                    <a:p>
                      <a:r>
                        <a:rPr lang="en-US" dirty="0" smtClean="0">
                          <a:latin typeface="Consolas" charset="0"/>
                          <a:ea typeface="Consolas" charset="0"/>
                          <a:cs typeface="Consolas" charset="0"/>
                        </a:rPr>
                        <a:t>main</a:t>
                      </a:r>
                      <a:endParaRPr lang="en-US" dirty="0">
                        <a:latin typeface="Consolas" charset="0"/>
                        <a:ea typeface="Consolas" charset="0"/>
                        <a:cs typeface="Consolas" charset="0"/>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&lt;void&gt;, line 17</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graphicFrame>
        <p:nvGraphicFramePr>
          <p:cNvPr id="5" name="Table 4"/>
          <p:cNvGraphicFramePr>
            <a:graphicFrameLocks noGrp="1"/>
          </p:cNvGraphicFramePr>
          <p:nvPr/>
        </p:nvGraphicFramePr>
        <p:xfrm>
          <a:off x="3950493" y="2440905"/>
          <a:ext cx="5061268" cy="370840"/>
        </p:xfrm>
        <a:graphic>
          <a:graphicData uri="http://schemas.openxmlformats.org/drawingml/2006/table">
            <a:tbl>
              <a:tblPr>
                <a:effectLst/>
                <a:tableStyleId>{BC89EF96-8CEA-46FF-86C4-4CE0E7609802}</a:tableStyleId>
              </a:tblPr>
              <a:tblGrid>
                <a:gridCol w="1664494"/>
                <a:gridCol w="1732280"/>
                <a:gridCol w="1664494"/>
              </a:tblGrid>
              <a:tr h="370840">
                <a:tc>
                  <a:txBody>
                    <a:bodyPr/>
                    <a:lstStyle/>
                    <a:p>
                      <a:r>
                        <a:rPr lang="en-US" dirty="0" smtClean="0">
                          <a:latin typeface="Consolas" charset="0"/>
                          <a:ea typeface="Consolas" charset="0"/>
                          <a:cs typeface="Consolas" charset="0"/>
                        </a:rPr>
                        <a:t>c</a:t>
                      </a:r>
                      <a:endParaRPr lang="en-US" dirty="0">
                        <a:latin typeface="Consolas" charset="0"/>
                        <a:ea typeface="Consolas" charset="0"/>
                        <a:cs typeface="Consolas" charset="0"/>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char</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c</a:t>
                      </a:r>
                      <a:endParaRPr lang="en-US"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829402470"/>
              </p:ext>
            </p:extLst>
          </p:nvPr>
        </p:nvGraphicFramePr>
        <p:xfrm>
          <a:off x="3950493" y="3079080"/>
          <a:ext cx="5061268" cy="370840"/>
        </p:xfrm>
        <a:graphic>
          <a:graphicData uri="http://schemas.openxmlformats.org/drawingml/2006/table">
            <a:tbl>
              <a:tblPr>
                <a:effectLst/>
                <a:tableStyleId>{BC89EF96-8CEA-46FF-86C4-4CE0E7609802}</a:tableStyleId>
              </a:tblPr>
              <a:tblGrid>
                <a:gridCol w="1664494"/>
                <a:gridCol w="1732280"/>
                <a:gridCol w="1664494"/>
              </a:tblGrid>
              <a:tr h="370840">
                <a:tc>
                  <a:txBody>
                    <a:bodyPr/>
                    <a:lstStyle/>
                    <a:p>
                      <a:r>
                        <a:rPr lang="en-US" dirty="0" smtClean="0">
                          <a:latin typeface="Consolas" charset="0"/>
                          <a:ea typeface="Consolas" charset="0"/>
                          <a:cs typeface="Consolas" charset="0"/>
                        </a:rPr>
                        <a:t>x</a:t>
                      </a:r>
                      <a:endParaRPr lang="en-US" dirty="0">
                        <a:latin typeface="Consolas" charset="0"/>
                        <a:ea typeface="Consolas" charset="0"/>
                        <a:cs typeface="Consolas" charset="0"/>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err="1" smtClean="0"/>
                        <a:t>int</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1337</a:t>
                      </a:r>
                      <a:endParaRPr lang="en-US"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cxnSp>
        <p:nvCxnSpPr>
          <p:cNvPr id="7" name="Straight Arrow Connector 6"/>
          <p:cNvCxnSpPr/>
          <p:nvPr/>
        </p:nvCxnSpPr>
        <p:spPr>
          <a:xfrm>
            <a:off x="6481127" y="2071017"/>
            <a:ext cx="0" cy="369888"/>
          </a:xfrm>
          <a:prstGeom prst="straightConnector1">
            <a:avLst/>
          </a:prstGeom>
          <a:ln w="76200">
            <a:solidFill>
              <a:schemeClr val="tx1"/>
            </a:solidFill>
            <a:headEnd type="none"/>
            <a:tailEnd type="triangle"/>
          </a:ln>
          <a:effectLst/>
        </p:spPr>
        <p:style>
          <a:lnRef idx="2">
            <a:schemeClr val="accent1"/>
          </a:lnRef>
          <a:fillRef idx="0">
            <a:schemeClr val="accent1"/>
          </a:fillRef>
          <a:effectRef idx="1">
            <a:schemeClr val="accent1"/>
          </a:effectRef>
          <a:fontRef idx="minor">
            <a:schemeClr val="tx1"/>
          </a:fontRef>
        </p:style>
      </p:cxnSp>
      <p:cxnSp>
        <p:nvCxnSpPr>
          <p:cNvPr id="8" name="Straight Arrow Connector 7"/>
          <p:cNvCxnSpPr/>
          <p:nvPr/>
        </p:nvCxnSpPr>
        <p:spPr>
          <a:xfrm>
            <a:off x="6481127" y="2811745"/>
            <a:ext cx="0" cy="267335"/>
          </a:xfrm>
          <a:prstGeom prst="straightConnector1">
            <a:avLst/>
          </a:prstGeom>
          <a:ln w="76200">
            <a:solidFill>
              <a:schemeClr val="tx1"/>
            </a:solidFill>
            <a:headEnd type="none"/>
            <a:tailEnd type="triangle"/>
          </a:ln>
          <a:effectLst/>
        </p:spPr>
        <p:style>
          <a:lnRef idx="2">
            <a:schemeClr val="accent1"/>
          </a:lnRef>
          <a:fillRef idx="0">
            <a:schemeClr val="accent1"/>
          </a:fillRef>
          <a:effectRef idx="1">
            <a:schemeClr val="accent1"/>
          </a:effectRef>
          <a:fontRef idx="minor">
            <a:schemeClr val="tx1"/>
          </a:fontRef>
        </p:style>
      </p:cxnSp>
      <p:cxnSp>
        <p:nvCxnSpPr>
          <p:cNvPr id="9" name="Straight Arrow Connector 8"/>
          <p:cNvCxnSpPr/>
          <p:nvPr/>
        </p:nvCxnSpPr>
        <p:spPr>
          <a:xfrm>
            <a:off x="1825228" y="2945412"/>
            <a:ext cx="5618560" cy="364207"/>
          </a:xfrm>
          <a:prstGeom prst="straightConnector1">
            <a:avLst/>
          </a:prstGeom>
          <a:ln w="76200">
            <a:headEnd type="none"/>
            <a:tailEnd type="triangle" w="med" len="sm"/>
          </a:ln>
          <a:effectLst/>
        </p:spPr>
        <p:style>
          <a:lnRef idx="2">
            <a:schemeClr val="accent1"/>
          </a:lnRef>
          <a:fillRef idx="0">
            <a:schemeClr val="accent1"/>
          </a:fillRef>
          <a:effectRef idx="1">
            <a:schemeClr val="accent1"/>
          </a:effectRef>
          <a:fontRef idx="minor">
            <a:schemeClr val="tx1"/>
          </a:fontRef>
        </p:style>
      </p:cxnSp>
      <p:sp>
        <p:nvSpPr>
          <p:cNvPr id="10" name="Right Arrow 9"/>
          <p:cNvSpPr/>
          <p:nvPr/>
        </p:nvSpPr>
        <p:spPr>
          <a:xfrm>
            <a:off x="178594" y="5953346"/>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Right Arrow 10"/>
          <p:cNvSpPr/>
          <p:nvPr/>
        </p:nvSpPr>
        <p:spPr>
          <a:xfrm>
            <a:off x="178594" y="1614708"/>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Right Arrow 12"/>
          <p:cNvSpPr/>
          <p:nvPr/>
        </p:nvSpPr>
        <p:spPr>
          <a:xfrm>
            <a:off x="178594" y="3948334"/>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ight Arrow 13"/>
          <p:cNvSpPr/>
          <p:nvPr/>
        </p:nvSpPr>
        <p:spPr>
          <a:xfrm>
            <a:off x="178594" y="2922694"/>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Right Arrow 14"/>
          <p:cNvSpPr/>
          <p:nvPr/>
        </p:nvSpPr>
        <p:spPr>
          <a:xfrm>
            <a:off x="178594" y="3171491"/>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Right Arrow 15"/>
          <p:cNvSpPr/>
          <p:nvPr/>
        </p:nvSpPr>
        <p:spPr>
          <a:xfrm>
            <a:off x="178594" y="4158900"/>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 name="Right Arrow 16"/>
          <p:cNvSpPr/>
          <p:nvPr/>
        </p:nvSpPr>
        <p:spPr>
          <a:xfrm>
            <a:off x="178594" y="1888554"/>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18" name="Straight Arrow Connector 17"/>
          <p:cNvCxnSpPr/>
          <p:nvPr/>
        </p:nvCxnSpPr>
        <p:spPr>
          <a:xfrm>
            <a:off x="3200400" y="1888554"/>
            <a:ext cx="4243388" cy="783209"/>
          </a:xfrm>
          <a:prstGeom prst="straightConnector1">
            <a:avLst/>
          </a:prstGeom>
          <a:ln w="76200">
            <a:headEnd type="none"/>
            <a:tailEnd type="triangle" w="med" len="sm"/>
          </a:ln>
          <a:effectLst/>
        </p:spPr>
        <p:style>
          <a:lnRef idx="2">
            <a:schemeClr val="accent1"/>
          </a:lnRef>
          <a:fillRef idx="0">
            <a:schemeClr val="accent1"/>
          </a:fillRef>
          <a:effectRef idx="1">
            <a:schemeClr val="accent1"/>
          </a:effectRef>
          <a:fontRef idx="minor">
            <a:schemeClr val="tx1"/>
          </a:fontRef>
        </p:style>
      </p:cxnSp>
      <p:cxnSp>
        <p:nvCxnSpPr>
          <p:cNvPr id="19" name="Straight Arrow Connector 18"/>
          <p:cNvCxnSpPr/>
          <p:nvPr/>
        </p:nvCxnSpPr>
        <p:spPr>
          <a:xfrm flipV="1">
            <a:off x="2857500" y="414338"/>
            <a:ext cx="4586288" cy="1519935"/>
          </a:xfrm>
          <a:prstGeom prst="straightConnector1">
            <a:avLst/>
          </a:prstGeom>
          <a:ln w="76200">
            <a:headEnd type="none"/>
            <a:tailEnd type="triangle" w="med" len="sm"/>
          </a:ln>
          <a:effectLst/>
        </p:spPr>
        <p:style>
          <a:lnRef idx="2">
            <a:schemeClr val="accent1"/>
          </a:lnRef>
          <a:fillRef idx="0">
            <a:schemeClr val="accent1"/>
          </a:fillRef>
          <a:effectRef idx="1">
            <a:schemeClr val="accent1"/>
          </a:effectRef>
          <a:fontRef idx="minor">
            <a:schemeClr val="tx1"/>
          </a:fontRef>
        </p:style>
      </p:cxnSp>
      <p:sp>
        <p:nvSpPr>
          <p:cNvPr id="23" name="Right Arrow 22"/>
          <p:cNvSpPr/>
          <p:nvPr/>
        </p:nvSpPr>
        <p:spPr>
          <a:xfrm>
            <a:off x="178594" y="2153888"/>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 name="Right Arrow 23"/>
          <p:cNvSpPr/>
          <p:nvPr/>
        </p:nvSpPr>
        <p:spPr>
          <a:xfrm>
            <a:off x="178594" y="6213113"/>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5851175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0"/>
                                          </p:stCondLst>
                                        </p:cTn>
                                        <p:tgtEl>
                                          <p:spTgt spid="9"/>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0" nodeType="clickEffect">
                                  <p:stCondLst>
                                    <p:cond delay="0"/>
                                  </p:stCondLst>
                                  <p:childTnLst>
                                    <p:set>
                                      <p:cBhvr>
                                        <p:cTn id="10" dur="1" fill="hold">
                                          <p:stCondLst>
                                            <p:cond delay="0"/>
                                          </p:stCondLst>
                                        </p:cTn>
                                        <p:tgtEl>
                                          <p:spTgt spid="14"/>
                                        </p:tgtEl>
                                        <p:attrNameLst>
                                          <p:attrName>style.visibility</p:attrName>
                                        </p:attrNameLst>
                                      </p:cBhvr>
                                      <p:to>
                                        <p:strVal val="hidden"/>
                                      </p:to>
                                    </p:set>
                                  </p:childTnLst>
                                </p:cTn>
                              </p:par>
                              <p:par>
                                <p:cTn id="11" presetID="1" presetClass="entr" presetSubtype="0" fill="hold" grpId="0" nodeType="withEffect">
                                  <p:stCondLst>
                                    <p:cond delay="0"/>
                                  </p:stCondLst>
                                  <p:childTnLst>
                                    <p:set>
                                      <p:cBhvr>
                                        <p:cTn id="12" dur="1" fill="hold">
                                          <p:stCondLst>
                                            <p:cond delay="0"/>
                                          </p:stCondLst>
                                        </p:cTn>
                                        <p:tgtEl>
                                          <p:spTgt spid="1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xit" presetSubtype="0" fill="hold" grpId="1" nodeType="clickEffect">
                                  <p:stCondLst>
                                    <p:cond delay="0"/>
                                  </p:stCondLst>
                                  <p:childTnLst>
                                    <p:set>
                                      <p:cBhvr>
                                        <p:cTn id="16" dur="1" fill="hold">
                                          <p:stCondLst>
                                            <p:cond delay="0"/>
                                          </p:stCondLst>
                                        </p:cTn>
                                        <p:tgtEl>
                                          <p:spTgt spid="15"/>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 presetClass="exit" presetSubtype="0" fill="hold" grpId="0" nodeType="clickEffect">
                                  <p:stCondLst>
                                    <p:cond delay="0"/>
                                  </p:stCondLst>
                                  <p:childTnLst>
                                    <p:set>
                                      <p:cBhvr>
                                        <p:cTn id="20" dur="1" fill="hold">
                                          <p:stCondLst>
                                            <p:cond delay="0"/>
                                          </p:stCondLst>
                                        </p:cTn>
                                        <p:tgtEl>
                                          <p:spTgt spid="13"/>
                                        </p:tgtEl>
                                        <p:attrNameLst>
                                          <p:attrName>style.visibility</p:attrName>
                                        </p:attrNameLst>
                                      </p:cBhvr>
                                      <p:to>
                                        <p:strVal val="hidden"/>
                                      </p:to>
                                    </p:set>
                                  </p:childTnLst>
                                </p:cTn>
                              </p:par>
                              <p:par>
                                <p:cTn id="21" presetID="1" presetClass="entr" presetSubtype="0" fill="hold" grpId="0" nodeType="withEffect">
                                  <p:stCondLst>
                                    <p:cond delay="0"/>
                                  </p:stCondLst>
                                  <p:childTnLst>
                                    <p:set>
                                      <p:cBhvr>
                                        <p:cTn id="22" dur="1" fill="hold">
                                          <p:stCondLst>
                                            <p:cond delay="0"/>
                                          </p:stCondLst>
                                        </p:cTn>
                                        <p:tgtEl>
                                          <p:spTgt spid="1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xit" presetSubtype="0" fill="hold" grpId="1" nodeType="clickEffect">
                                  <p:stCondLst>
                                    <p:cond delay="0"/>
                                  </p:stCondLst>
                                  <p:childTnLst>
                                    <p:set>
                                      <p:cBhvr>
                                        <p:cTn id="26" dur="1" fill="hold">
                                          <p:stCondLst>
                                            <p:cond delay="0"/>
                                          </p:stCondLst>
                                        </p:cTn>
                                        <p:tgtEl>
                                          <p:spTgt spid="16"/>
                                        </p:tgtEl>
                                        <p:attrNameLst>
                                          <p:attrName>style.visibility</p:attrName>
                                        </p:attrNameLst>
                                      </p:cBhvr>
                                      <p:to>
                                        <p:strVal val="hidden"/>
                                      </p:to>
                                    </p:set>
                                  </p:childTnLst>
                                </p:cTn>
                              </p:par>
                            </p:childTnLst>
                          </p:cTn>
                        </p:par>
                      </p:childTnLst>
                    </p:cTn>
                  </p:par>
                  <p:par>
                    <p:cTn id="27" fill="hold">
                      <p:stCondLst>
                        <p:cond delay="indefinite"/>
                      </p:stCondLst>
                      <p:childTnLst>
                        <p:par>
                          <p:cTn id="28" fill="hold">
                            <p:stCondLst>
                              <p:cond delay="0"/>
                            </p:stCondLst>
                            <p:childTnLst>
                              <p:par>
                                <p:cTn id="29" presetID="1" presetClass="exit" presetSubtype="0" fill="hold" nodeType="clickEffect">
                                  <p:stCondLst>
                                    <p:cond delay="0"/>
                                  </p:stCondLst>
                                  <p:childTnLst>
                                    <p:set>
                                      <p:cBhvr>
                                        <p:cTn id="30" dur="1" fill="hold">
                                          <p:stCondLst>
                                            <p:cond delay="0"/>
                                          </p:stCondLst>
                                        </p:cTn>
                                        <p:tgtEl>
                                          <p:spTgt spid="6"/>
                                        </p:tgtEl>
                                        <p:attrNameLst>
                                          <p:attrName>style.visibility</p:attrName>
                                        </p:attrNameLst>
                                      </p:cBhvr>
                                      <p:to>
                                        <p:strVal val="hidden"/>
                                      </p:to>
                                    </p:set>
                                  </p:childTnLst>
                                </p:cTn>
                              </p:par>
                              <p:par>
                                <p:cTn id="31" presetID="1" presetClass="exit" presetSubtype="0" fill="hold" nodeType="withEffect">
                                  <p:stCondLst>
                                    <p:cond delay="0"/>
                                  </p:stCondLst>
                                  <p:childTnLst>
                                    <p:set>
                                      <p:cBhvr>
                                        <p:cTn id="32" dur="1" fill="hold">
                                          <p:stCondLst>
                                            <p:cond delay="0"/>
                                          </p:stCondLst>
                                        </p:cTn>
                                        <p:tgtEl>
                                          <p:spTgt spid="8"/>
                                        </p:tgtEl>
                                        <p:attrNameLst>
                                          <p:attrName>style.visibility</p:attrName>
                                        </p:attrNameLst>
                                      </p:cBhvr>
                                      <p:to>
                                        <p:strVal val="hidden"/>
                                      </p:to>
                                    </p:set>
                                  </p:childTnLst>
                                </p:cTn>
                              </p:par>
                            </p:childTnLst>
                          </p:cTn>
                        </p:par>
                      </p:childTnLst>
                    </p:cTn>
                  </p:par>
                  <p:par>
                    <p:cTn id="33" fill="hold">
                      <p:stCondLst>
                        <p:cond delay="indefinite"/>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11"/>
                                        </p:tgtEl>
                                        <p:attrNameLst>
                                          <p:attrName>style.visibility</p:attrName>
                                        </p:attrNameLst>
                                      </p:cBhvr>
                                      <p:to>
                                        <p:strVal val="hidden"/>
                                      </p:to>
                                    </p:set>
                                  </p:childTnLst>
                                </p:cTn>
                              </p:par>
                              <p:par>
                                <p:cTn id="37" presetID="1" presetClass="entr" presetSubtype="0" fill="hold" grpId="0" nodeType="withEffect">
                                  <p:stCondLst>
                                    <p:cond delay="0"/>
                                  </p:stCondLst>
                                  <p:childTnLst>
                                    <p:set>
                                      <p:cBhvr>
                                        <p:cTn id="38" dur="1" fill="hold">
                                          <p:stCondLst>
                                            <p:cond delay="0"/>
                                          </p:stCondLst>
                                        </p:cTn>
                                        <p:tgtEl>
                                          <p:spTgt spid="17"/>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8"/>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xit" presetSubtype="0" fill="hold" nodeType="clickEffect">
                                  <p:stCondLst>
                                    <p:cond delay="0"/>
                                  </p:stCondLst>
                                  <p:childTnLst>
                                    <p:set>
                                      <p:cBhvr>
                                        <p:cTn id="46" dur="1" fill="hold">
                                          <p:stCondLst>
                                            <p:cond delay="0"/>
                                          </p:stCondLst>
                                        </p:cTn>
                                        <p:tgtEl>
                                          <p:spTgt spid="18"/>
                                        </p:tgtEl>
                                        <p:attrNameLst>
                                          <p:attrName>style.visibility</p:attrName>
                                        </p:attrNameLst>
                                      </p:cBhvr>
                                      <p:to>
                                        <p:strVal val="hidden"/>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9"/>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xit" presetSubtype="0" fill="hold" nodeType="clickEffect">
                                  <p:stCondLst>
                                    <p:cond delay="0"/>
                                  </p:stCondLst>
                                  <p:childTnLst>
                                    <p:set>
                                      <p:cBhvr>
                                        <p:cTn id="54" dur="1" fill="hold">
                                          <p:stCondLst>
                                            <p:cond delay="0"/>
                                          </p:stCondLst>
                                        </p:cTn>
                                        <p:tgtEl>
                                          <p:spTgt spid="19"/>
                                        </p:tgtEl>
                                        <p:attrNameLst>
                                          <p:attrName>style.visibility</p:attrName>
                                        </p:attrNameLst>
                                      </p:cBhvr>
                                      <p:to>
                                        <p:strVal val="hidden"/>
                                      </p:to>
                                    </p:set>
                                  </p:childTnLst>
                                </p:cTn>
                              </p:par>
                            </p:childTnLst>
                          </p:cTn>
                        </p:par>
                      </p:childTnLst>
                    </p:cTn>
                  </p:par>
                  <p:par>
                    <p:cTn id="55" fill="hold">
                      <p:stCondLst>
                        <p:cond delay="indefinite"/>
                      </p:stCondLst>
                      <p:childTnLst>
                        <p:par>
                          <p:cTn id="56" fill="hold">
                            <p:stCondLst>
                              <p:cond delay="0"/>
                            </p:stCondLst>
                            <p:childTnLst>
                              <p:par>
                                <p:cTn id="57" presetID="1" presetClass="exit" presetSubtype="0" fill="hold" grpId="1" nodeType="clickEffect">
                                  <p:stCondLst>
                                    <p:cond delay="0"/>
                                  </p:stCondLst>
                                  <p:childTnLst>
                                    <p:set>
                                      <p:cBhvr>
                                        <p:cTn id="58" dur="1" fill="hold">
                                          <p:stCondLst>
                                            <p:cond delay="0"/>
                                          </p:stCondLst>
                                        </p:cTn>
                                        <p:tgtEl>
                                          <p:spTgt spid="17"/>
                                        </p:tgtEl>
                                        <p:attrNameLst>
                                          <p:attrName>style.visibility</p:attrName>
                                        </p:attrNameLst>
                                      </p:cBhvr>
                                      <p:to>
                                        <p:strVal val="hidden"/>
                                      </p:to>
                                    </p:set>
                                  </p:childTnLst>
                                </p:cTn>
                              </p:par>
                              <p:par>
                                <p:cTn id="59" presetID="1" presetClass="entr" presetSubtype="0" fill="hold" grpId="0" nodeType="withEffect">
                                  <p:stCondLst>
                                    <p:cond delay="0"/>
                                  </p:stCondLst>
                                  <p:childTnLst>
                                    <p:set>
                                      <p:cBhvr>
                                        <p:cTn id="60" dur="1" fill="hold">
                                          <p:stCondLst>
                                            <p:cond delay="0"/>
                                          </p:stCondLst>
                                        </p:cTn>
                                        <p:tgtEl>
                                          <p:spTgt spid="23"/>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xit" presetSubtype="0" fill="hold" grpId="1" nodeType="clickEffect">
                                  <p:stCondLst>
                                    <p:cond delay="0"/>
                                  </p:stCondLst>
                                  <p:childTnLst>
                                    <p:set>
                                      <p:cBhvr>
                                        <p:cTn id="64" dur="1" fill="hold">
                                          <p:stCondLst>
                                            <p:cond delay="0"/>
                                          </p:stCondLst>
                                        </p:cTn>
                                        <p:tgtEl>
                                          <p:spTgt spid="23"/>
                                        </p:tgtEl>
                                        <p:attrNameLst>
                                          <p:attrName>style.visibility</p:attrName>
                                        </p:attrNameLst>
                                      </p:cBhvr>
                                      <p:to>
                                        <p:strVal val="hidden"/>
                                      </p:to>
                                    </p:set>
                                  </p:childTnLst>
                                </p:cTn>
                              </p:par>
                            </p:childTnLst>
                          </p:cTn>
                        </p:par>
                      </p:childTnLst>
                    </p:cTn>
                  </p:par>
                  <p:par>
                    <p:cTn id="65" fill="hold">
                      <p:stCondLst>
                        <p:cond delay="indefinite"/>
                      </p:stCondLst>
                      <p:childTnLst>
                        <p:par>
                          <p:cTn id="66" fill="hold">
                            <p:stCondLst>
                              <p:cond delay="0"/>
                            </p:stCondLst>
                            <p:childTnLst>
                              <p:par>
                                <p:cTn id="67" presetID="1" presetClass="exit" presetSubtype="0" fill="hold" nodeType="clickEffect">
                                  <p:stCondLst>
                                    <p:cond delay="0"/>
                                  </p:stCondLst>
                                  <p:childTnLst>
                                    <p:set>
                                      <p:cBhvr>
                                        <p:cTn id="68" dur="1" fill="hold">
                                          <p:stCondLst>
                                            <p:cond delay="0"/>
                                          </p:stCondLst>
                                        </p:cTn>
                                        <p:tgtEl>
                                          <p:spTgt spid="5"/>
                                        </p:tgtEl>
                                        <p:attrNameLst>
                                          <p:attrName>style.visibility</p:attrName>
                                        </p:attrNameLst>
                                      </p:cBhvr>
                                      <p:to>
                                        <p:strVal val="hidden"/>
                                      </p:to>
                                    </p:set>
                                  </p:childTnLst>
                                </p:cTn>
                              </p:par>
                              <p:par>
                                <p:cTn id="69" presetID="1" presetClass="exit" presetSubtype="0" fill="hold" nodeType="withEffect">
                                  <p:stCondLst>
                                    <p:cond delay="0"/>
                                  </p:stCondLst>
                                  <p:childTnLst>
                                    <p:set>
                                      <p:cBhvr>
                                        <p:cTn id="70" dur="1" fill="hold">
                                          <p:stCondLst>
                                            <p:cond delay="0"/>
                                          </p:stCondLst>
                                        </p:cTn>
                                        <p:tgtEl>
                                          <p:spTgt spid="7"/>
                                        </p:tgtEl>
                                        <p:attrNameLst>
                                          <p:attrName>style.visibility</p:attrName>
                                        </p:attrNameLst>
                                      </p:cBhvr>
                                      <p:to>
                                        <p:strVal val="hidden"/>
                                      </p:to>
                                    </p:set>
                                  </p:childTnLst>
                                </p:cTn>
                              </p:par>
                            </p:childTnLst>
                          </p:cTn>
                        </p:par>
                      </p:childTnLst>
                    </p:cTn>
                  </p:par>
                  <p:par>
                    <p:cTn id="71" fill="hold">
                      <p:stCondLst>
                        <p:cond delay="indefinite"/>
                      </p:stCondLst>
                      <p:childTnLst>
                        <p:par>
                          <p:cTn id="72" fill="hold">
                            <p:stCondLst>
                              <p:cond delay="0"/>
                            </p:stCondLst>
                            <p:childTnLst>
                              <p:par>
                                <p:cTn id="73" presetID="1" presetClass="exit" presetSubtype="0" fill="hold" grpId="0" nodeType="clickEffect">
                                  <p:stCondLst>
                                    <p:cond delay="0"/>
                                  </p:stCondLst>
                                  <p:childTnLst>
                                    <p:set>
                                      <p:cBhvr>
                                        <p:cTn id="74" dur="1" fill="hold">
                                          <p:stCondLst>
                                            <p:cond delay="0"/>
                                          </p:stCondLst>
                                        </p:cTn>
                                        <p:tgtEl>
                                          <p:spTgt spid="10"/>
                                        </p:tgtEl>
                                        <p:attrNameLst>
                                          <p:attrName>style.visibility</p:attrName>
                                        </p:attrNameLst>
                                      </p:cBhvr>
                                      <p:to>
                                        <p:strVal val="hidden"/>
                                      </p:to>
                                    </p:set>
                                  </p:childTnLst>
                                </p:cTn>
                              </p:par>
                              <p:par>
                                <p:cTn id="75" presetID="1" presetClass="entr" presetSubtype="0" fill="hold" grpId="0" nodeType="withEffect">
                                  <p:stCondLst>
                                    <p:cond delay="0"/>
                                  </p:stCondLst>
                                  <p:childTnLst>
                                    <p:set>
                                      <p:cBhvr>
                                        <p:cTn id="76"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13" grpId="0" animBg="1"/>
      <p:bldP spid="14" grpId="0" animBg="1"/>
      <p:bldP spid="15" grpId="0" animBg="1"/>
      <p:bldP spid="15" grpId="1" animBg="1"/>
      <p:bldP spid="16" grpId="0" animBg="1"/>
      <p:bldP spid="16" grpId="1" animBg="1"/>
      <p:bldP spid="17" grpId="0" animBg="1"/>
      <p:bldP spid="17" grpId="1" animBg="1"/>
      <p:bldP spid="23" grpId="0" animBg="1"/>
      <p:bldP spid="23" grpId="1" animBg="1"/>
      <p:bldP spid="24"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16817"/>
            <a:ext cx="3700021" cy="5909348"/>
          </a:xfrm>
        </p:spPr>
        <p:txBody>
          <a:bodyPr>
            <a:noAutofit/>
          </a:bodyPr>
          <a:lstStyle/>
          <a:p>
            <a:pPr marL="0" indent="0">
              <a:buNone/>
            </a:pPr>
            <a:r>
              <a:rPr lang="en-US" sz="1400" dirty="0">
                <a:solidFill>
                  <a:schemeClr val="accent4"/>
                </a:solidFill>
                <a:latin typeface="Consolas" charset="0"/>
                <a:ea typeface="Consolas" charset="0"/>
                <a:cs typeface="Consolas" charset="0"/>
              </a:rPr>
              <a:t>#include </a:t>
            </a:r>
            <a:r>
              <a:rPr lang="en-US" sz="1400" dirty="0">
                <a:latin typeface="Consolas" charset="0"/>
                <a:ea typeface="Consolas" charset="0"/>
                <a:cs typeface="Consolas" charset="0"/>
              </a:rPr>
              <a:t>&lt;</a:t>
            </a:r>
            <a:r>
              <a:rPr lang="en-US" sz="1400" dirty="0" err="1">
                <a:latin typeface="Consolas" charset="0"/>
                <a:ea typeface="Consolas" charset="0"/>
                <a:cs typeface="Consolas" charset="0"/>
              </a:rPr>
              <a:t>stdio.h</a:t>
            </a:r>
            <a:r>
              <a:rPr lang="en-US" sz="1400" dirty="0">
                <a:latin typeface="Consolas" charset="0"/>
                <a:ea typeface="Consolas" charset="0"/>
                <a:cs typeface="Consolas" charset="0"/>
              </a:rPr>
              <a:t>&gt;</a:t>
            </a:r>
          </a:p>
          <a:p>
            <a:pPr marL="0" indent="0">
              <a:buNone/>
            </a:pPr>
            <a:r>
              <a:rPr lang="en-US" sz="1400" dirty="0" err="1" smtClean="0">
                <a:solidFill>
                  <a:schemeClr val="tx2"/>
                </a:solidFill>
                <a:latin typeface="Consolas" charset="0"/>
                <a:ea typeface="Consolas" charset="0"/>
                <a:cs typeface="Consolas" charset="0"/>
              </a:rPr>
              <a:t>int</a:t>
            </a:r>
            <a:r>
              <a:rPr lang="en-US" sz="1400" dirty="0" smtClean="0">
                <a:solidFill>
                  <a:schemeClr val="tx2"/>
                </a:solidFill>
                <a:latin typeface="Consolas" charset="0"/>
                <a:ea typeface="Consolas" charset="0"/>
                <a:cs typeface="Consolas" charset="0"/>
              </a:rPr>
              <a:t> </a:t>
            </a:r>
            <a:r>
              <a:rPr lang="en-US" sz="1400" dirty="0" smtClean="0">
                <a:solidFill>
                  <a:schemeClr val="accent2"/>
                </a:solidFill>
                <a:latin typeface="Consolas" charset="0"/>
                <a:ea typeface="Consolas" charset="0"/>
                <a:cs typeface="Consolas" charset="0"/>
              </a:rPr>
              <a:t>x</a:t>
            </a:r>
            <a:r>
              <a:rPr lang="en-US" sz="1400" dirty="0" smtClean="0">
                <a:latin typeface="Consolas" charset="0"/>
                <a:ea typeface="Consolas" charset="0"/>
                <a:cs typeface="Consolas" charset="0"/>
              </a:rPr>
              <a:t>;</a:t>
            </a:r>
          </a:p>
          <a:p>
            <a:pPr marL="0" indent="0">
              <a:buNone/>
            </a:pPr>
            <a:r>
              <a:rPr lang="en-US" sz="1400" dirty="0" smtClean="0">
                <a:solidFill>
                  <a:schemeClr val="tx2"/>
                </a:solidFill>
                <a:latin typeface="Consolas" charset="0"/>
                <a:ea typeface="Consolas" charset="0"/>
                <a:cs typeface="Consolas" charset="0"/>
              </a:rPr>
              <a:t>void</a:t>
            </a:r>
            <a:r>
              <a:rPr lang="en-US" sz="1400" dirty="0" smtClean="0">
                <a:latin typeface="Consolas" charset="0"/>
                <a:ea typeface="Consolas" charset="0"/>
                <a:cs typeface="Consolas" charset="0"/>
              </a:rPr>
              <a:t> </a:t>
            </a:r>
            <a:r>
              <a:rPr lang="en-US" sz="1400" dirty="0" smtClean="0">
                <a:solidFill>
                  <a:schemeClr val="accent2"/>
                </a:solidFill>
                <a:latin typeface="Consolas" charset="0"/>
                <a:ea typeface="Consolas" charset="0"/>
                <a:cs typeface="Consolas" charset="0"/>
              </a:rPr>
              <a:t>bar</a:t>
            </a:r>
            <a:r>
              <a:rPr lang="en-US" sz="1400" dirty="0" smtClean="0">
                <a:latin typeface="Consolas" charset="0"/>
                <a:ea typeface="Consolas" charset="0"/>
                <a:cs typeface="Consolas" charset="0"/>
              </a:rPr>
              <a:t>();</a:t>
            </a:r>
          </a:p>
          <a:p>
            <a:pPr marL="0" indent="0">
              <a:buNone/>
            </a:pPr>
            <a:r>
              <a:rPr lang="en-US" sz="1400" dirty="0" smtClean="0">
                <a:solidFill>
                  <a:schemeClr val="tx2"/>
                </a:solidFill>
                <a:latin typeface="Consolas" charset="0"/>
                <a:ea typeface="Consolas" charset="0"/>
                <a:cs typeface="Consolas" charset="0"/>
              </a:rPr>
              <a:t>void </a:t>
            </a:r>
            <a:r>
              <a:rPr lang="en-US" sz="1400" dirty="0" smtClean="0">
                <a:solidFill>
                  <a:schemeClr val="accent2"/>
                </a:solidFill>
                <a:latin typeface="Consolas" charset="0"/>
                <a:ea typeface="Consolas" charset="0"/>
                <a:cs typeface="Consolas" charset="0"/>
              </a:rPr>
              <a:t>foo</a:t>
            </a:r>
            <a:r>
              <a:rPr lang="en-US" sz="1400" dirty="0" smtClean="0">
                <a:latin typeface="Consolas" charset="0"/>
                <a:ea typeface="Consolas" charset="0"/>
                <a:cs typeface="Consolas" charset="0"/>
              </a:rPr>
              <a:t>() {</a:t>
            </a:r>
          </a:p>
          <a:p>
            <a:pPr marL="0" indent="0">
              <a:buNone/>
            </a:pPr>
            <a:r>
              <a:rPr lang="en-US" sz="1400" dirty="0" smtClean="0">
                <a:latin typeface="Consolas" charset="0"/>
                <a:ea typeface="Consolas" charset="0"/>
                <a:cs typeface="Consolas" charset="0"/>
              </a:rPr>
              <a:t>	</a:t>
            </a:r>
            <a:r>
              <a:rPr lang="en-US" sz="1400" dirty="0" smtClean="0">
                <a:solidFill>
                  <a:schemeClr val="tx2"/>
                </a:solidFill>
                <a:latin typeface="Consolas" charset="0"/>
                <a:ea typeface="Consolas" charset="0"/>
                <a:cs typeface="Consolas" charset="0"/>
              </a:rPr>
              <a:t>char</a:t>
            </a:r>
            <a:r>
              <a:rPr lang="en-US" sz="1400" dirty="0" smtClean="0">
                <a:latin typeface="Consolas" charset="0"/>
                <a:ea typeface="Consolas" charset="0"/>
                <a:cs typeface="Consolas" charset="0"/>
              </a:rPr>
              <a:t> </a:t>
            </a:r>
            <a:r>
              <a:rPr lang="en-US" sz="1400" dirty="0" smtClean="0">
                <a:solidFill>
                  <a:schemeClr val="accent2"/>
                </a:solidFill>
                <a:latin typeface="Consolas" charset="0"/>
                <a:ea typeface="Consolas" charset="0"/>
                <a:cs typeface="Consolas" charset="0"/>
              </a:rPr>
              <a:t>c</a:t>
            </a:r>
            <a:r>
              <a:rPr lang="en-US" sz="1400" dirty="0" smtClean="0">
                <a:latin typeface="Consolas" charset="0"/>
                <a:ea typeface="Consolas" charset="0"/>
                <a:cs typeface="Consolas" charset="0"/>
              </a:rPr>
              <a:t> = 'c';</a:t>
            </a:r>
          </a:p>
          <a:p>
            <a:pPr marL="0" indent="0">
              <a:buNone/>
            </a:pPr>
            <a:r>
              <a:rPr lang="en-US" sz="1400" dirty="0">
                <a:latin typeface="Consolas" charset="0"/>
                <a:ea typeface="Consolas" charset="0"/>
                <a:cs typeface="Consolas" charset="0"/>
              </a:rPr>
              <a:t>	</a:t>
            </a:r>
            <a:r>
              <a:rPr lang="en-US" sz="1400" dirty="0" smtClean="0">
                <a:latin typeface="Consolas" charset="0"/>
                <a:ea typeface="Consolas" charset="0"/>
                <a:cs typeface="Consolas" charset="0"/>
              </a:rPr>
              <a:t>bar();</a:t>
            </a:r>
          </a:p>
          <a:p>
            <a:pPr marL="0" indent="0">
              <a:buNone/>
            </a:pPr>
            <a:r>
              <a:rPr lang="en-US" sz="1400" dirty="0">
                <a:latin typeface="Consolas" charset="0"/>
                <a:ea typeface="Consolas" charset="0"/>
                <a:cs typeface="Consolas" charset="0"/>
              </a:rPr>
              <a:t>	</a:t>
            </a:r>
            <a:r>
              <a:rPr lang="en-US" sz="1400" dirty="0" err="1" smtClean="0">
                <a:latin typeface="Consolas" charset="0"/>
                <a:ea typeface="Consolas" charset="0"/>
                <a:cs typeface="Consolas" charset="0"/>
              </a:rPr>
              <a:t>printf</a:t>
            </a:r>
            <a:r>
              <a:rPr lang="en-US" sz="1400" dirty="0" smtClean="0">
                <a:latin typeface="Consolas" charset="0"/>
                <a:ea typeface="Consolas" charset="0"/>
                <a:cs typeface="Consolas" charset="0"/>
              </a:rPr>
              <a:t>("%d %c\n", x, c);</a:t>
            </a:r>
            <a:endParaRPr lang="en-US" sz="1400" dirty="0">
              <a:latin typeface="Consolas" charset="0"/>
              <a:ea typeface="Consolas" charset="0"/>
              <a:cs typeface="Consolas" charset="0"/>
            </a:endParaRPr>
          </a:p>
          <a:p>
            <a:pPr marL="0" indent="0">
              <a:buNone/>
            </a:pPr>
            <a:r>
              <a:rPr lang="en-US" sz="1400" dirty="0" smtClean="0">
                <a:latin typeface="Consolas" charset="0"/>
                <a:ea typeface="Consolas" charset="0"/>
                <a:cs typeface="Consolas" charset="0"/>
              </a:rPr>
              <a:t>}</a:t>
            </a:r>
          </a:p>
          <a:p>
            <a:pPr marL="0" indent="0">
              <a:buNone/>
            </a:pPr>
            <a:r>
              <a:rPr lang="en-US" sz="1400" dirty="0" smtClean="0">
                <a:solidFill>
                  <a:schemeClr val="tx2"/>
                </a:solidFill>
                <a:latin typeface="Consolas" charset="0"/>
                <a:ea typeface="Consolas" charset="0"/>
                <a:cs typeface="Consolas" charset="0"/>
              </a:rPr>
              <a:t>void</a:t>
            </a:r>
            <a:r>
              <a:rPr lang="en-US" sz="1400" dirty="0" smtClean="0">
                <a:latin typeface="Consolas" charset="0"/>
                <a:ea typeface="Consolas" charset="0"/>
                <a:cs typeface="Consolas" charset="0"/>
              </a:rPr>
              <a:t> </a:t>
            </a:r>
            <a:r>
              <a:rPr lang="en-US" sz="1400" dirty="0" err="1" smtClean="0">
                <a:solidFill>
                  <a:schemeClr val="accent2"/>
                </a:solidFill>
                <a:latin typeface="Consolas" charset="0"/>
                <a:ea typeface="Consolas" charset="0"/>
                <a:cs typeface="Consolas" charset="0"/>
              </a:rPr>
              <a:t>baz</a:t>
            </a:r>
            <a:r>
              <a:rPr lang="en-US" sz="1400" dirty="0" smtClean="0">
                <a:latin typeface="Consolas" charset="0"/>
                <a:ea typeface="Consolas" charset="0"/>
                <a:cs typeface="Consolas" charset="0"/>
              </a:rPr>
              <a:t>() {</a:t>
            </a:r>
          </a:p>
          <a:p>
            <a:pPr marL="0" indent="0">
              <a:buNone/>
            </a:pPr>
            <a:r>
              <a:rPr lang="en-US" sz="1400" dirty="0" smtClean="0">
                <a:latin typeface="Consolas" charset="0"/>
                <a:ea typeface="Consolas" charset="0"/>
                <a:cs typeface="Consolas" charset="0"/>
              </a:rPr>
              <a:t>	</a:t>
            </a:r>
            <a:r>
              <a:rPr lang="en-US" sz="1400" dirty="0" err="1" smtClean="0">
                <a:latin typeface="Consolas" charset="0"/>
                <a:ea typeface="Consolas" charset="0"/>
                <a:cs typeface="Consolas" charset="0"/>
              </a:rPr>
              <a:t>printf</a:t>
            </a:r>
            <a:r>
              <a:rPr lang="en-US" sz="1400" dirty="0" smtClean="0">
                <a:latin typeface="Consolas" charset="0"/>
                <a:ea typeface="Consolas" charset="0"/>
                <a:cs typeface="Consolas" charset="0"/>
              </a:rPr>
              <a:t>("%d\n",</a:t>
            </a:r>
            <a:r>
              <a:rPr lang="en-US" sz="1400" dirty="0">
                <a:latin typeface="Consolas" charset="0"/>
                <a:ea typeface="Consolas" charset="0"/>
                <a:cs typeface="Consolas" charset="0"/>
              </a:rPr>
              <a:t> </a:t>
            </a:r>
            <a:r>
              <a:rPr lang="en-US" sz="1400" dirty="0" smtClean="0">
                <a:latin typeface="Consolas" charset="0"/>
                <a:ea typeface="Consolas" charset="0"/>
                <a:cs typeface="Consolas" charset="0"/>
              </a:rPr>
              <a:t>x);</a:t>
            </a:r>
          </a:p>
          <a:p>
            <a:pPr marL="0" indent="0">
              <a:buNone/>
            </a:pPr>
            <a:r>
              <a:rPr lang="en-US" sz="1400" dirty="0" smtClean="0">
                <a:latin typeface="Consolas" charset="0"/>
                <a:ea typeface="Consolas" charset="0"/>
                <a:cs typeface="Consolas" charset="0"/>
              </a:rPr>
              <a:t>	x </a:t>
            </a:r>
            <a:r>
              <a:rPr lang="en-US" sz="1400" dirty="0">
                <a:latin typeface="Consolas" charset="0"/>
                <a:ea typeface="Consolas" charset="0"/>
                <a:cs typeface="Consolas" charset="0"/>
              </a:rPr>
              <a:t>= 1337</a:t>
            </a:r>
            <a:r>
              <a:rPr lang="en-US" sz="1400" dirty="0" smtClean="0">
                <a:latin typeface="Consolas" charset="0"/>
                <a:ea typeface="Consolas" charset="0"/>
                <a:cs typeface="Consolas" charset="0"/>
              </a:rPr>
              <a:t>;</a:t>
            </a:r>
            <a:endParaRPr lang="en-US" sz="1400" dirty="0">
              <a:latin typeface="Consolas" charset="0"/>
              <a:ea typeface="Consolas" charset="0"/>
              <a:cs typeface="Consolas" charset="0"/>
            </a:endParaRPr>
          </a:p>
          <a:p>
            <a:pPr marL="0" indent="0">
              <a:buNone/>
            </a:pPr>
            <a:r>
              <a:rPr lang="en-US" sz="1400" dirty="0" smtClean="0">
                <a:latin typeface="Consolas" charset="0"/>
                <a:ea typeface="Consolas" charset="0"/>
                <a:cs typeface="Consolas" charset="0"/>
              </a:rPr>
              <a:t>}</a:t>
            </a:r>
          </a:p>
          <a:p>
            <a:pPr marL="0" indent="0">
              <a:buNone/>
            </a:pPr>
            <a:r>
              <a:rPr lang="en-US" sz="1400" dirty="0" smtClean="0">
                <a:solidFill>
                  <a:schemeClr val="tx2"/>
                </a:solidFill>
                <a:latin typeface="Consolas" charset="0"/>
                <a:ea typeface="Consolas" charset="0"/>
                <a:cs typeface="Consolas" charset="0"/>
              </a:rPr>
              <a:t>void</a:t>
            </a:r>
            <a:r>
              <a:rPr lang="en-US" sz="1400" dirty="0" smtClean="0">
                <a:latin typeface="Consolas" charset="0"/>
                <a:ea typeface="Consolas" charset="0"/>
                <a:cs typeface="Consolas" charset="0"/>
              </a:rPr>
              <a:t> </a:t>
            </a:r>
            <a:r>
              <a:rPr lang="en-US" sz="1400" dirty="0" smtClean="0">
                <a:solidFill>
                  <a:schemeClr val="accent2"/>
                </a:solidFill>
                <a:latin typeface="Consolas" charset="0"/>
                <a:ea typeface="Consolas" charset="0"/>
                <a:cs typeface="Consolas" charset="0"/>
              </a:rPr>
              <a:t>bar</a:t>
            </a:r>
            <a:r>
              <a:rPr lang="en-US" sz="1400" dirty="0" smtClean="0">
                <a:latin typeface="Consolas" charset="0"/>
                <a:ea typeface="Consolas" charset="0"/>
                <a:cs typeface="Consolas" charset="0"/>
              </a:rPr>
              <a:t>() {</a:t>
            </a:r>
          </a:p>
          <a:p>
            <a:pPr marL="0" indent="0">
              <a:buNone/>
            </a:pPr>
            <a:r>
              <a:rPr lang="en-US" sz="1400" dirty="0" smtClean="0">
                <a:latin typeface="Consolas" charset="0"/>
                <a:ea typeface="Consolas" charset="0"/>
                <a:cs typeface="Consolas" charset="0"/>
              </a:rPr>
              <a:t>	</a:t>
            </a:r>
            <a:r>
              <a:rPr lang="en-US" sz="1400" dirty="0" err="1" smtClean="0">
                <a:solidFill>
                  <a:schemeClr val="tx2"/>
                </a:solidFill>
                <a:latin typeface="Consolas" charset="0"/>
                <a:ea typeface="Consolas" charset="0"/>
                <a:cs typeface="Consolas" charset="0"/>
              </a:rPr>
              <a:t>int</a:t>
            </a:r>
            <a:r>
              <a:rPr lang="en-US" sz="1400" dirty="0" smtClean="0">
                <a:latin typeface="Consolas" charset="0"/>
                <a:ea typeface="Consolas" charset="0"/>
                <a:cs typeface="Consolas" charset="0"/>
              </a:rPr>
              <a:t> </a:t>
            </a:r>
            <a:r>
              <a:rPr lang="en-US" sz="1400" dirty="0" smtClean="0">
                <a:solidFill>
                  <a:schemeClr val="accent2"/>
                </a:solidFill>
                <a:latin typeface="Consolas" charset="0"/>
                <a:ea typeface="Consolas" charset="0"/>
                <a:cs typeface="Consolas" charset="0"/>
              </a:rPr>
              <a:t>x</a:t>
            </a:r>
            <a:r>
              <a:rPr lang="en-US" sz="1400" dirty="0" smtClean="0">
                <a:latin typeface="Consolas" charset="0"/>
                <a:ea typeface="Consolas" charset="0"/>
                <a:cs typeface="Consolas" charset="0"/>
              </a:rPr>
              <a:t> = 100;</a:t>
            </a:r>
          </a:p>
          <a:p>
            <a:pPr marL="0" indent="0">
              <a:buNone/>
            </a:pPr>
            <a:r>
              <a:rPr lang="en-US" sz="1400" dirty="0">
                <a:latin typeface="Consolas" charset="0"/>
                <a:ea typeface="Consolas" charset="0"/>
                <a:cs typeface="Consolas" charset="0"/>
              </a:rPr>
              <a:t>	</a:t>
            </a:r>
            <a:r>
              <a:rPr lang="en-US" sz="1400" dirty="0" err="1" smtClean="0">
                <a:latin typeface="Consolas" charset="0"/>
                <a:ea typeface="Consolas" charset="0"/>
                <a:cs typeface="Consolas" charset="0"/>
              </a:rPr>
              <a:t>baz</a:t>
            </a:r>
            <a:r>
              <a:rPr lang="en-US" sz="1400" dirty="0" smtClean="0">
                <a:latin typeface="Consolas" charset="0"/>
                <a:ea typeface="Consolas" charset="0"/>
                <a:cs typeface="Consolas" charset="0"/>
              </a:rPr>
              <a:t>();</a:t>
            </a:r>
            <a:r>
              <a:rPr lang="en-US" sz="1400" dirty="0">
                <a:latin typeface="Consolas" charset="0"/>
                <a:ea typeface="Consolas" charset="0"/>
                <a:cs typeface="Consolas" charset="0"/>
              </a:rPr>
              <a:t/>
            </a:r>
            <a:br>
              <a:rPr lang="en-US" sz="1400" dirty="0">
                <a:latin typeface="Consolas" charset="0"/>
                <a:ea typeface="Consolas" charset="0"/>
                <a:cs typeface="Consolas" charset="0"/>
              </a:rPr>
            </a:br>
            <a:r>
              <a:rPr lang="en-US" sz="1400" dirty="0" smtClean="0">
                <a:latin typeface="Consolas" charset="0"/>
                <a:ea typeface="Consolas" charset="0"/>
                <a:cs typeface="Consolas" charset="0"/>
              </a:rPr>
              <a:t>}</a:t>
            </a:r>
            <a:endParaRPr lang="en-US" sz="1400" dirty="0">
              <a:latin typeface="Consolas" charset="0"/>
              <a:ea typeface="Consolas" charset="0"/>
              <a:cs typeface="Consolas" charset="0"/>
            </a:endParaRPr>
          </a:p>
          <a:p>
            <a:pPr marL="0" indent="0">
              <a:buNone/>
            </a:pPr>
            <a:r>
              <a:rPr lang="en-US" sz="1400" dirty="0" err="1" smtClean="0">
                <a:solidFill>
                  <a:schemeClr val="tx2"/>
                </a:solidFill>
                <a:latin typeface="Consolas" charset="0"/>
                <a:ea typeface="Consolas" charset="0"/>
                <a:cs typeface="Consolas" charset="0"/>
              </a:rPr>
              <a:t>int</a:t>
            </a:r>
            <a:r>
              <a:rPr lang="en-US" sz="1400" dirty="0" smtClean="0">
                <a:solidFill>
                  <a:schemeClr val="tx2"/>
                </a:solidFill>
                <a:latin typeface="Consolas" charset="0"/>
                <a:ea typeface="Consolas" charset="0"/>
                <a:cs typeface="Consolas" charset="0"/>
              </a:rPr>
              <a:t> </a:t>
            </a:r>
            <a:r>
              <a:rPr lang="en-US" sz="1400" dirty="0" smtClean="0">
                <a:solidFill>
                  <a:schemeClr val="accent2"/>
                </a:solidFill>
                <a:latin typeface="Consolas" charset="0"/>
                <a:ea typeface="Consolas" charset="0"/>
                <a:cs typeface="Consolas" charset="0"/>
              </a:rPr>
              <a:t>main</a:t>
            </a:r>
            <a:r>
              <a:rPr lang="en-US" sz="1400" dirty="0">
                <a:latin typeface="Consolas" charset="0"/>
                <a:ea typeface="Consolas" charset="0"/>
                <a:cs typeface="Consolas" charset="0"/>
              </a:rPr>
              <a:t>() </a:t>
            </a:r>
            <a:r>
              <a:rPr lang="en-US" sz="1400" dirty="0" smtClean="0">
                <a:latin typeface="Consolas" charset="0"/>
                <a:ea typeface="Consolas" charset="0"/>
                <a:cs typeface="Consolas" charset="0"/>
              </a:rPr>
              <a:t>{   </a:t>
            </a:r>
          </a:p>
          <a:p>
            <a:pPr marL="0" indent="0">
              <a:buNone/>
            </a:pPr>
            <a:r>
              <a:rPr lang="en-US" sz="1400" dirty="0">
                <a:latin typeface="Consolas" charset="0"/>
                <a:ea typeface="Consolas" charset="0"/>
                <a:cs typeface="Consolas" charset="0"/>
              </a:rPr>
              <a:t>	</a:t>
            </a:r>
            <a:r>
              <a:rPr lang="en-US" sz="1400" dirty="0" smtClean="0">
                <a:latin typeface="Consolas" charset="0"/>
                <a:ea typeface="Consolas" charset="0"/>
                <a:cs typeface="Consolas" charset="0"/>
              </a:rPr>
              <a:t>x = 10;</a:t>
            </a:r>
          </a:p>
          <a:p>
            <a:pPr marL="0" indent="0">
              <a:buNone/>
            </a:pPr>
            <a:r>
              <a:rPr lang="en-US" sz="1400" dirty="0">
                <a:latin typeface="Consolas" charset="0"/>
                <a:ea typeface="Consolas" charset="0"/>
                <a:cs typeface="Consolas" charset="0"/>
              </a:rPr>
              <a:t>	</a:t>
            </a:r>
            <a:r>
              <a:rPr lang="en-US" sz="1400" dirty="0" smtClean="0">
                <a:latin typeface="Consolas" charset="0"/>
                <a:ea typeface="Consolas" charset="0"/>
                <a:cs typeface="Consolas" charset="0"/>
              </a:rPr>
              <a:t>{</a:t>
            </a:r>
          </a:p>
          <a:p>
            <a:pPr marL="0" indent="0">
              <a:buNone/>
            </a:pPr>
            <a:r>
              <a:rPr lang="en-US" sz="1400" dirty="0">
                <a:latin typeface="Consolas" charset="0"/>
                <a:ea typeface="Consolas" charset="0"/>
                <a:cs typeface="Consolas" charset="0"/>
              </a:rPr>
              <a:t>	</a:t>
            </a:r>
            <a:r>
              <a:rPr lang="en-US" sz="1400" dirty="0" smtClean="0">
                <a:latin typeface="Consolas" charset="0"/>
                <a:ea typeface="Consolas" charset="0"/>
                <a:cs typeface="Consolas" charset="0"/>
              </a:rPr>
              <a:t>	</a:t>
            </a:r>
            <a:r>
              <a:rPr lang="en-US" sz="1400" dirty="0" smtClean="0">
                <a:solidFill>
                  <a:schemeClr val="tx2"/>
                </a:solidFill>
                <a:latin typeface="Consolas" charset="0"/>
                <a:ea typeface="Consolas" charset="0"/>
                <a:cs typeface="Consolas" charset="0"/>
              </a:rPr>
              <a:t>char* </a:t>
            </a:r>
            <a:r>
              <a:rPr lang="en-US" sz="1400" dirty="0" smtClean="0">
                <a:solidFill>
                  <a:schemeClr val="accent2"/>
                </a:solidFill>
                <a:latin typeface="Consolas" charset="0"/>
                <a:ea typeface="Consolas" charset="0"/>
                <a:cs typeface="Consolas" charset="0"/>
              </a:rPr>
              <a:t>x</a:t>
            </a:r>
            <a:r>
              <a:rPr lang="en-US" sz="1400" dirty="0" smtClean="0">
                <a:latin typeface="Consolas" charset="0"/>
                <a:ea typeface="Consolas" charset="0"/>
                <a:cs typeface="Consolas" charset="0"/>
              </a:rPr>
              <a:t> = "testing";</a:t>
            </a:r>
          </a:p>
          <a:p>
            <a:pPr marL="0" indent="0">
              <a:buNone/>
            </a:pPr>
            <a:r>
              <a:rPr lang="en-US" sz="1400" dirty="0">
                <a:latin typeface="Consolas" charset="0"/>
                <a:ea typeface="Consolas" charset="0"/>
                <a:cs typeface="Consolas" charset="0"/>
              </a:rPr>
              <a:t>	</a:t>
            </a:r>
            <a:r>
              <a:rPr lang="en-US" sz="1400" dirty="0" smtClean="0">
                <a:latin typeface="Consolas" charset="0"/>
                <a:ea typeface="Consolas" charset="0"/>
                <a:cs typeface="Consolas" charset="0"/>
              </a:rPr>
              <a:t>	</a:t>
            </a:r>
            <a:r>
              <a:rPr lang="en-US" sz="1400" dirty="0" err="1" smtClean="0">
                <a:latin typeface="Consolas" charset="0"/>
                <a:ea typeface="Consolas" charset="0"/>
                <a:cs typeface="Consolas" charset="0"/>
              </a:rPr>
              <a:t>printf</a:t>
            </a:r>
            <a:r>
              <a:rPr lang="en-US" sz="1400" dirty="0" smtClean="0">
                <a:latin typeface="Consolas" charset="0"/>
                <a:ea typeface="Consolas" charset="0"/>
                <a:cs typeface="Consolas" charset="0"/>
              </a:rPr>
              <a:t>("%s\n", x);</a:t>
            </a:r>
          </a:p>
          <a:p>
            <a:pPr marL="0" indent="0">
              <a:buNone/>
            </a:pPr>
            <a:r>
              <a:rPr lang="en-US" sz="1400" dirty="0">
                <a:latin typeface="Consolas" charset="0"/>
                <a:ea typeface="Consolas" charset="0"/>
                <a:cs typeface="Consolas" charset="0"/>
              </a:rPr>
              <a:t>	</a:t>
            </a:r>
            <a:r>
              <a:rPr lang="en-US" sz="1400" dirty="0" smtClean="0">
                <a:latin typeface="Consolas" charset="0"/>
                <a:ea typeface="Consolas" charset="0"/>
                <a:cs typeface="Consolas" charset="0"/>
              </a:rPr>
              <a:t>}</a:t>
            </a:r>
          </a:p>
          <a:p>
            <a:pPr marL="0" indent="0">
              <a:buNone/>
            </a:pPr>
            <a:r>
              <a:rPr lang="en-US" sz="1400" dirty="0">
                <a:latin typeface="Consolas" charset="0"/>
                <a:ea typeface="Consolas" charset="0"/>
                <a:cs typeface="Consolas" charset="0"/>
              </a:rPr>
              <a:t>	</a:t>
            </a:r>
            <a:r>
              <a:rPr lang="en-US" sz="1400" dirty="0" smtClean="0">
                <a:latin typeface="Consolas" charset="0"/>
                <a:ea typeface="Consolas" charset="0"/>
                <a:cs typeface="Consolas" charset="0"/>
              </a:rPr>
              <a:t>foo();</a:t>
            </a:r>
            <a:endParaRPr lang="en-US" sz="1400" dirty="0">
              <a:latin typeface="Consolas" charset="0"/>
              <a:ea typeface="Consolas" charset="0"/>
              <a:cs typeface="Consolas" charset="0"/>
            </a:endParaRPr>
          </a:p>
          <a:p>
            <a:pPr marL="0" indent="0">
              <a:buNone/>
            </a:pPr>
            <a:r>
              <a:rPr lang="en-US" sz="1400" dirty="0" smtClean="0">
                <a:latin typeface="Consolas" charset="0"/>
                <a:ea typeface="Consolas" charset="0"/>
                <a:cs typeface="Consolas" charset="0"/>
              </a:rPr>
              <a:t>}</a:t>
            </a:r>
            <a:endParaRPr lang="en-US" sz="1400" dirty="0">
              <a:latin typeface="Consolas" charset="0"/>
              <a:ea typeface="Consolas" charset="0"/>
              <a:cs typeface="Consolas" charset="0"/>
            </a:endParaRPr>
          </a:p>
        </p:txBody>
      </p:sp>
      <p:sp>
        <p:nvSpPr>
          <p:cNvPr id="4" name="Slide Number Placeholder 3"/>
          <p:cNvSpPr>
            <a:spLocks noGrp="1"/>
          </p:cNvSpPr>
          <p:nvPr>
            <p:ph type="sldNum" sz="quarter" idx="12"/>
          </p:nvPr>
        </p:nvSpPr>
        <p:spPr/>
        <p:txBody>
          <a:bodyPr/>
          <a:lstStyle/>
          <a:p>
            <a:fld id="{FCFB7E3C-6220-8942-988C-3F6E25750AD7}" type="slidenum">
              <a:rPr lang="en-US" smtClean="0"/>
              <a:t>27</a:t>
            </a:fld>
            <a:endParaRPr lang="en-US"/>
          </a:p>
        </p:txBody>
      </p:sp>
      <p:sp>
        <p:nvSpPr>
          <p:cNvPr id="5" name="Content Placeholder 2"/>
          <p:cNvSpPr txBox="1">
            <a:spLocks/>
          </p:cNvSpPr>
          <p:nvPr/>
        </p:nvSpPr>
        <p:spPr>
          <a:xfrm>
            <a:off x="3968685" y="216817"/>
            <a:ext cx="5263968" cy="5909348"/>
          </a:xfrm>
          <a:prstGeom prst="rect">
            <a:avLst/>
          </a:prstGeom>
        </p:spPr>
        <p:txBody>
          <a:bodyPr vert="horz" lIns="91440" tIns="45720" rIns="91440" bIns="45720"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sz="1400" dirty="0">
                <a:latin typeface="Consolas" charset="0"/>
                <a:ea typeface="Consolas" charset="0"/>
                <a:cs typeface="Consolas" charset="0"/>
              </a:rPr>
              <a:t>[</a:t>
            </a:r>
            <a:r>
              <a:rPr lang="en-US" sz="1400" dirty="0" err="1">
                <a:latin typeface="Consolas" charset="0"/>
                <a:ea typeface="Consolas" charset="0"/>
                <a:cs typeface="Consolas" charset="0"/>
              </a:rPr>
              <a:t>adamd@ragnuk</a:t>
            </a:r>
            <a:r>
              <a:rPr lang="en-US" sz="1400" dirty="0">
                <a:latin typeface="Consolas" charset="0"/>
                <a:ea typeface="Consolas" charset="0"/>
                <a:cs typeface="Consolas" charset="0"/>
              </a:rPr>
              <a:t> examples]$ </a:t>
            </a:r>
            <a:r>
              <a:rPr lang="en-US" sz="1400" dirty="0" err="1" smtClean="0">
                <a:latin typeface="Consolas" charset="0"/>
                <a:ea typeface="Consolas" charset="0"/>
                <a:cs typeface="Consolas" charset="0"/>
              </a:rPr>
              <a:t>dynamic_gcc</a:t>
            </a:r>
            <a:r>
              <a:rPr lang="en-US" sz="1400" dirty="0" smtClean="0">
                <a:latin typeface="Consolas" charset="0"/>
                <a:ea typeface="Consolas" charset="0"/>
                <a:cs typeface="Consolas" charset="0"/>
              </a:rPr>
              <a:t> </a:t>
            </a:r>
            <a:r>
              <a:rPr lang="en-US" sz="1400" dirty="0">
                <a:latin typeface="Consolas" charset="0"/>
                <a:ea typeface="Consolas" charset="0"/>
                <a:cs typeface="Consolas" charset="0"/>
              </a:rPr>
              <a:t>-Wall </a:t>
            </a:r>
            <a:r>
              <a:rPr lang="en-US" sz="1400" dirty="0" err="1">
                <a:latin typeface="Consolas" charset="0"/>
                <a:ea typeface="Consolas" charset="0"/>
                <a:cs typeface="Consolas" charset="0"/>
              </a:rPr>
              <a:t>static_scoping.c</a:t>
            </a:r>
            <a:r>
              <a:rPr lang="en-US" sz="1400" dirty="0">
                <a:latin typeface="Consolas" charset="0"/>
                <a:ea typeface="Consolas" charset="0"/>
                <a:cs typeface="Consolas" charset="0"/>
              </a:rPr>
              <a:t> </a:t>
            </a:r>
            <a:endParaRPr lang="en-US" sz="1400" dirty="0" smtClean="0">
              <a:latin typeface="Consolas" charset="0"/>
              <a:ea typeface="Consolas" charset="0"/>
              <a:cs typeface="Consolas" charset="0"/>
            </a:endParaRPr>
          </a:p>
          <a:p>
            <a:pPr marL="0" indent="0">
              <a:buNone/>
            </a:pPr>
            <a:r>
              <a:rPr lang="en-US" sz="1400" dirty="0" smtClean="0">
                <a:latin typeface="Consolas" charset="0"/>
                <a:ea typeface="Consolas" charset="0"/>
                <a:cs typeface="Consolas" charset="0"/>
              </a:rPr>
              <a:t>[</a:t>
            </a:r>
            <a:r>
              <a:rPr lang="en-US" sz="1400" dirty="0" err="1">
                <a:latin typeface="Consolas" charset="0"/>
                <a:ea typeface="Consolas" charset="0"/>
                <a:cs typeface="Consolas" charset="0"/>
              </a:rPr>
              <a:t>adamd@ragnuk</a:t>
            </a:r>
            <a:r>
              <a:rPr lang="en-US" sz="1400" dirty="0">
                <a:latin typeface="Consolas" charset="0"/>
                <a:ea typeface="Consolas" charset="0"/>
                <a:cs typeface="Consolas" charset="0"/>
              </a:rPr>
              <a:t> examples]$ ./</a:t>
            </a:r>
            <a:r>
              <a:rPr lang="en-US" sz="1400" dirty="0" err="1">
                <a:latin typeface="Consolas" charset="0"/>
                <a:ea typeface="Consolas" charset="0"/>
                <a:cs typeface="Consolas" charset="0"/>
              </a:rPr>
              <a:t>a.out</a:t>
            </a:r>
            <a:r>
              <a:rPr lang="en-US" sz="1400" dirty="0">
                <a:latin typeface="Consolas" charset="0"/>
                <a:ea typeface="Consolas" charset="0"/>
                <a:cs typeface="Consolas" charset="0"/>
              </a:rPr>
              <a:t> </a:t>
            </a:r>
            <a:endParaRPr lang="en-US" sz="1400" dirty="0" smtClean="0">
              <a:latin typeface="Consolas" charset="0"/>
              <a:ea typeface="Consolas" charset="0"/>
              <a:cs typeface="Consolas" charset="0"/>
            </a:endParaRPr>
          </a:p>
          <a:p>
            <a:pPr marL="0" indent="0">
              <a:buNone/>
            </a:pPr>
            <a:r>
              <a:rPr lang="en-US" sz="1400" dirty="0" smtClean="0">
                <a:latin typeface="Consolas" charset="0"/>
                <a:ea typeface="Consolas" charset="0"/>
                <a:cs typeface="Consolas" charset="0"/>
              </a:rPr>
              <a:t>testing</a:t>
            </a:r>
          </a:p>
          <a:p>
            <a:pPr marL="0" indent="0">
              <a:buNone/>
            </a:pPr>
            <a:r>
              <a:rPr lang="en-US" sz="1400" dirty="0" smtClean="0">
                <a:latin typeface="Consolas" charset="0"/>
                <a:ea typeface="Consolas" charset="0"/>
                <a:cs typeface="Consolas" charset="0"/>
              </a:rPr>
              <a:t>100</a:t>
            </a:r>
          </a:p>
          <a:p>
            <a:pPr marL="0" indent="0">
              <a:buNone/>
            </a:pPr>
            <a:r>
              <a:rPr lang="en-US" sz="1400" dirty="0" smtClean="0">
                <a:latin typeface="Consolas" charset="0"/>
                <a:ea typeface="Consolas" charset="0"/>
                <a:cs typeface="Consolas" charset="0"/>
              </a:rPr>
              <a:t>10 c</a:t>
            </a:r>
            <a:endParaRPr lang="en-US" sz="1400" dirty="0">
              <a:latin typeface="Consolas" charset="0"/>
              <a:ea typeface="Consolas" charset="0"/>
              <a:cs typeface="Consolas" charset="0"/>
            </a:endParaRPr>
          </a:p>
        </p:txBody>
      </p:sp>
    </p:spTree>
    <p:extLst>
      <p:ext uri="{BB962C8B-B14F-4D97-AF65-F5344CB8AC3E}">
        <p14:creationId xmlns:p14="http://schemas.microsoft.com/office/powerpoint/2010/main" val="20278355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Function Resolution</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How to resolve function calls to appropriate functions?</a:t>
            </a:r>
          </a:p>
          <a:p>
            <a:pPr lvl="1"/>
            <a:r>
              <a:rPr lang="en-US" dirty="0" smtClean="0"/>
              <a:t>Names?</a:t>
            </a:r>
          </a:p>
          <a:p>
            <a:pPr lvl="1"/>
            <a:r>
              <a:rPr lang="en-US" dirty="0" smtClean="0"/>
              <a:t>Names + return type?</a:t>
            </a:r>
          </a:p>
          <a:p>
            <a:pPr lvl="1"/>
            <a:r>
              <a:rPr lang="en-US" dirty="0" smtClean="0"/>
              <a:t>Names + parameter number?</a:t>
            </a:r>
          </a:p>
          <a:p>
            <a:pPr lvl="1"/>
            <a:r>
              <a:rPr lang="en-US" dirty="0" smtClean="0"/>
              <a:t>Names + parameter number + parameter types?</a:t>
            </a:r>
          </a:p>
          <a:p>
            <a:r>
              <a:rPr lang="en-US" dirty="0"/>
              <a:t>Disambiguation rules are often referred to as the function </a:t>
            </a:r>
            <a:r>
              <a:rPr lang="en-US" dirty="0" smtClean="0"/>
              <a:t>signature</a:t>
            </a:r>
          </a:p>
          <a:p>
            <a:r>
              <a:rPr lang="en-US" dirty="0" smtClean="0"/>
              <a:t>Vary by programming language</a:t>
            </a:r>
          </a:p>
          <a:p>
            <a:pPr lvl="1"/>
            <a:r>
              <a:rPr lang="en-US" dirty="0" smtClean="0"/>
              <a:t>In C, function signatures are names only</a:t>
            </a:r>
          </a:p>
          <a:p>
            <a:pPr lvl="2"/>
            <a:r>
              <a:rPr lang="en-US" dirty="0" smtClean="0"/>
              <a:t>&lt;name&gt;</a:t>
            </a:r>
          </a:p>
          <a:p>
            <a:pPr lvl="1"/>
            <a:r>
              <a:rPr lang="en-US" dirty="0" smtClean="0"/>
              <a:t>In C++, function signatures are names and parameter types</a:t>
            </a:r>
          </a:p>
          <a:p>
            <a:pPr lvl="2"/>
            <a:r>
              <a:rPr lang="en-US" dirty="0" smtClean="0"/>
              <a:t>&lt;name, type_param_1, type_param_2, …&gt;</a:t>
            </a:r>
            <a:endParaRPr lang="en-US" dirty="0"/>
          </a:p>
        </p:txBody>
      </p:sp>
      <p:sp>
        <p:nvSpPr>
          <p:cNvPr id="4" name="Slide Number Placeholder 3"/>
          <p:cNvSpPr>
            <a:spLocks noGrp="1"/>
          </p:cNvSpPr>
          <p:nvPr>
            <p:ph type="sldNum" sz="quarter" idx="12"/>
          </p:nvPr>
        </p:nvSpPr>
        <p:spPr/>
        <p:txBody>
          <a:bodyPr/>
          <a:lstStyle/>
          <a:p>
            <a:fld id="{FCFB7E3C-6220-8942-988C-3F6E25750AD7}" type="slidenum">
              <a:rPr lang="en-US" smtClean="0"/>
              <a:t>28</a:t>
            </a:fld>
            <a:endParaRPr lang="en-US"/>
          </a:p>
        </p:txBody>
      </p:sp>
    </p:spTree>
    <p:extLst>
      <p:ext uri="{BB962C8B-B14F-4D97-AF65-F5344CB8AC3E}">
        <p14:creationId xmlns:p14="http://schemas.microsoft.com/office/powerpoint/2010/main" val="11832445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Function Resolution (C++)</a:t>
            </a:r>
            <a:endParaRPr lang="en-US" dirty="0"/>
          </a:p>
        </p:txBody>
      </p:sp>
      <p:sp>
        <p:nvSpPr>
          <p:cNvPr id="3" name="Content Placeholder 2"/>
          <p:cNvSpPr>
            <a:spLocks noGrp="1"/>
          </p:cNvSpPr>
          <p:nvPr>
            <p:ph idx="1"/>
          </p:nvPr>
        </p:nvSpPr>
        <p:spPr/>
        <p:txBody>
          <a:bodyPr>
            <a:normAutofit fontScale="55000" lnSpcReduction="20000"/>
          </a:bodyPr>
          <a:lstStyle/>
          <a:p>
            <a:pPr marL="0" indent="0">
              <a:buNone/>
            </a:pPr>
            <a:r>
              <a:rPr lang="en-US" dirty="0">
                <a:solidFill>
                  <a:schemeClr val="accent4"/>
                </a:solidFill>
                <a:latin typeface="Consolas" charset="0"/>
                <a:ea typeface="Consolas" charset="0"/>
                <a:cs typeface="Consolas" charset="0"/>
              </a:rPr>
              <a:t>#include </a:t>
            </a:r>
            <a:r>
              <a:rPr lang="en-US" dirty="0">
                <a:latin typeface="Consolas" charset="0"/>
                <a:ea typeface="Consolas" charset="0"/>
                <a:cs typeface="Consolas" charset="0"/>
              </a:rPr>
              <a:t>&lt;</a:t>
            </a:r>
            <a:r>
              <a:rPr lang="en-US" dirty="0" err="1">
                <a:latin typeface="Consolas" charset="0"/>
                <a:ea typeface="Consolas" charset="0"/>
                <a:cs typeface="Consolas" charset="0"/>
              </a:rPr>
              <a:t>stdio.h</a:t>
            </a:r>
            <a:r>
              <a:rPr lang="en-US" dirty="0" smtClean="0">
                <a:latin typeface="Consolas" charset="0"/>
                <a:ea typeface="Consolas" charset="0"/>
                <a:cs typeface="Consolas" charset="0"/>
              </a:rPr>
              <a:t>&gt;</a:t>
            </a:r>
          </a:p>
          <a:p>
            <a:pPr marL="0" indent="0">
              <a:buNone/>
            </a:pPr>
            <a:r>
              <a:rPr lang="en-US" dirty="0" err="1" smtClean="0">
                <a:solidFill>
                  <a:schemeClr val="tx2"/>
                </a:solidFill>
                <a:latin typeface="Consolas" charset="0"/>
                <a:ea typeface="Consolas" charset="0"/>
                <a:cs typeface="Consolas" charset="0"/>
              </a:rPr>
              <a:t>int</a:t>
            </a:r>
            <a:r>
              <a:rPr lang="en-US" dirty="0" smtClean="0">
                <a:latin typeface="Consolas" charset="0"/>
                <a:ea typeface="Consolas" charset="0"/>
                <a:cs typeface="Consolas" charset="0"/>
              </a:rPr>
              <a:t> </a:t>
            </a:r>
            <a:r>
              <a:rPr lang="en-US" dirty="0" smtClean="0">
                <a:solidFill>
                  <a:schemeClr val="accent2"/>
                </a:solidFill>
                <a:latin typeface="Consolas" charset="0"/>
                <a:ea typeface="Consolas" charset="0"/>
                <a:cs typeface="Consolas" charset="0"/>
              </a:rPr>
              <a:t>foo</a:t>
            </a:r>
            <a:r>
              <a:rPr lang="en-US" dirty="0" smtClean="0">
                <a:latin typeface="Consolas" charset="0"/>
                <a:ea typeface="Consolas" charset="0"/>
                <a:cs typeface="Consolas" charset="0"/>
              </a:rPr>
              <a:t>()</a:t>
            </a:r>
          </a:p>
          <a:p>
            <a:pPr marL="0" indent="0">
              <a:buNone/>
            </a:pPr>
            <a:r>
              <a:rPr lang="en-US" dirty="0" smtClean="0">
                <a:latin typeface="Consolas" charset="0"/>
                <a:ea typeface="Consolas" charset="0"/>
                <a:cs typeface="Consolas" charset="0"/>
              </a:rPr>
              <a:t>{</a:t>
            </a:r>
          </a:p>
          <a:p>
            <a:pPr marL="0" indent="0">
              <a:buNone/>
            </a:pPr>
            <a:r>
              <a:rPr lang="en-US" dirty="0" smtClean="0">
                <a:latin typeface="Consolas" charset="0"/>
                <a:ea typeface="Consolas" charset="0"/>
                <a:cs typeface="Consolas" charset="0"/>
              </a:rPr>
              <a:t>	return 10;</a:t>
            </a:r>
            <a:endParaRPr lang="en-US" dirty="0">
              <a:latin typeface="Consolas" charset="0"/>
              <a:ea typeface="Consolas" charset="0"/>
              <a:cs typeface="Consolas" charset="0"/>
            </a:endParaRPr>
          </a:p>
          <a:p>
            <a:pPr marL="0" indent="0">
              <a:buNone/>
            </a:pPr>
            <a:r>
              <a:rPr lang="en-US" dirty="0" smtClean="0">
                <a:latin typeface="Consolas" charset="0"/>
                <a:ea typeface="Consolas" charset="0"/>
                <a:cs typeface="Consolas" charset="0"/>
              </a:rPr>
              <a:t>}</a:t>
            </a:r>
          </a:p>
          <a:p>
            <a:pPr marL="0" indent="0">
              <a:buNone/>
            </a:pPr>
            <a:r>
              <a:rPr lang="en-US" dirty="0" err="1" smtClean="0">
                <a:solidFill>
                  <a:schemeClr val="tx2"/>
                </a:solidFill>
                <a:latin typeface="Consolas" charset="0"/>
                <a:ea typeface="Consolas" charset="0"/>
                <a:cs typeface="Consolas" charset="0"/>
              </a:rPr>
              <a:t>int</a:t>
            </a:r>
            <a:r>
              <a:rPr lang="en-US" dirty="0" smtClean="0">
                <a:latin typeface="Consolas" charset="0"/>
                <a:ea typeface="Consolas" charset="0"/>
                <a:cs typeface="Consolas" charset="0"/>
              </a:rPr>
              <a:t> </a:t>
            </a:r>
            <a:r>
              <a:rPr lang="en-US" dirty="0" smtClean="0">
                <a:solidFill>
                  <a:schemeClr val="accent2"/>
                </a:solidFill>
                <a:latin typeface="Consolas" charset="0"/>
                <a:ea typeface="Consolas" charset="0"/>
                <a:cs typeface="Consolas" charset="0"/>
              </a:rPr>
              <a:t>foo</a:t>
            </a:r>
            <a:r>
              <a:rPr lang="en-US" dirty="0" smtClean="0">
                <a:latin typeface="Consolas" charset="0"/>
                <a:ea typeface="Consolas" charset="0"/>
                <a:cs typeface="Consolas" charset="0"/>
              </a:rPr>
              <a:t>(</a:t>
            </a:r>
            <a:r>
              <a:rPr lang="en-US" dirty="0" err="1" smtClean="0">
                <a:solidFill>
                  <a:schemeClr val="tx2"/>
                </a:solidFill>
                <a:latin typeface="Consolas" charset="0"/>
                <a:ea typeface="Consolas" charset="0"/>
                <a:cs typeface="Consolas" charset="0"/>
              </a:rPr>
              <a:t>int</a:t>
            </a:r>
            <a:r>
              <a:rPr lang="en-US" dirty="0" smtClean="0">
                <a:latin typeface="Consolas" charset="0"/>
                <a:ea typeface="Consolas" charset="0"/>
                <a:cs typeface="Consolas" charset="0"/>
              </a:rPr>
              <a:t> </a:t>
            </a:r>
            <a:r>
              <a:rPr lang="en-US" dirty="0" smtClean="0">
                <a:solidFill>
                  <a:schemeClr val="accent2"/>
                </a:solidFill>
                <a:latin typeface="Consolas" charset="0"/>
                <a:ea typeface="Consolas" charset="0"/>
                <a:cs typeface="Consolas" charset="0"/>
              </a:rPr>
              <a:t>x</a:t>
            </a:r>
            <a:r>
              <a:rPr lang="en-US" dirty="0" smtClean="0">
                <a:latin typeface="Consolas" charset="0"/>
                <a:ea typeface="Consolas" charset="0"/>
                <a:cs typeface="Consolas" charset="0"/>
              </a:rPr>
              <a:t>)</a:t>
            </a:r>
          </a:p>
          <a:p>
            <a:pPr marL="0" indent="0">
              <a:buNone/>
            </a:pPr>
            <a:r>
              <a:rPr lang="en-US" dirty="0" smtClean="0">
                <a:latin typeface="Consolas" charset="0"/>
                <a:ea typeface="Consolas" charset="0"/>
                <a:cs typeface="Consolas" charset="0"/>
              </a:rPr>
              <a:t>{</a:t>
            </a:r>
          </a:p>
          <a:p>
            <a:pPr marL="0" indent="0">
              <a:buNone/>
            </a:pPr>
            <a:r>
              <a:rPr lang="en-US" dirty="0" smtClean="0">
                <a:latin typeface="Consolas" charset="0"/>
                <a:ea typeface="Consolas" charset="0"/>
                <a:cs typeface="Consolas" charset="0"/>
              </a:rPr>
              <a:t>	return 10 + x;</a:t>
            </a:r>
            <a:endParaRPr lang="en-US" dirty="0">
              <a:latin typeface="Consolas" charset="0"/>
              <a:ea typeface="Consolas" charset="0"/>
              <a:cs typeface="Consolas" charset="0"/>
            </a:endParaRPr>
          </a:p>
          <a:p>
            <a:pPr marL="0" indent="0">
              <a:buNone/>
            </a:pPr>
            <a:r>
              <a:rPr lang="en-US" dirty="0" smtClean="0">
                <a:latin typeface="Consolas" charset="0"/>
                <a:ea typeface="Consolas" charset="0"/>
                <a:cs typeface="Consolas" charset="0"/>
              </a:rPr>
              <a:t>}</a:t>
            </a:r>
          </a:p>
          <a:p>
            <a:pPr marL="0" indent="0">
              <a:buNone/>
            </a:pPr>
            <a:endParaRPr lang="en-US" dirty="0">
              <a:latin typeface="Consolas" charset="0"/>
              <a:ea typeface="Consolas" charset="0"/>
              <a:cs typeface="Consolas" charset="0"/>
            </a:endParaRPr>
          </a:p>
          <a:p>
            <a:pPr marL="0" indent="0">
              <a:buNone/>
            </a:pPr>
            <a:r>
              <a:rPr lang="en-US" dirty="0" err="1" smtClean="0">
                <a:solidFill>
                  <a:schemeClr val="tx2"/>
                </a:solidFill>
                <a:latin typeface="Consolas" charset="0"/>
                <a:ea typeface="Consolas" charset="0"/>
                <a:cs typeface="Consolas" charset="0"/>
              </a:rPr>
              <a:t>int</a:t>
            </a:r>
            <a:r>
              <a:rPr lang="en-US" dirty="0" smtClean="0">
                <a:latin typeface="Consolas" charset="0"/>
                <a:ea typeface="Consolas" charset="0"/>
                <a:cs typeface="Consolas" charset="0"/>
              </a:rPr>
              <a:t> </a:t>
            </a:r>
            <a:r>
              <a:rPr lang="en-US" dirty="0" smtClean="0">
                <a:solidFill>
                  <a:schemeClr val="accent2"/>
                </a:solidFill>
                <a:latin typeface="Consolas" charset="0"/>
                <a:ea typeface="Consolas" charset="0"/>
                <a:cs typeface="Consolas" charset="0"/>
              </a:rPr>
              <a:t>main</a:t>
            </a:r>
            <a:r>
              <a:rPr lang="en-US" dirty="0" smtClean="0">
                <a:latin typeface="Consolas" charset="0"/>
                <a:ea typeface="Consolas" charset="0"/>
                <a:cs typeface="Consolas" charset="0"/>
              </a:rPr>
              <a:t>()</a:t>
            </a:r>
          </a:p>
          <a:p>
            <a:pPr marL="0" indent="0">
              <a:buNone/>
            </a:pPr>
            <a:r>
              <a:rPr lang="en-US" dirty="0" smtClean="0">
                <a:latin typeface="Consolas" charset="0"/>
                <a:ea typeface="Consolas" charset="0"/>
                <a:cs typeface="Consolas" charset="0"/>
              </a:rPr>
              <a:t>{</a:t>
            </a:r>
          </a:p>
          <a:p>
            <a:pPr marL="0" indent="0">
              <a:buNone/>
            </a:pPr>
            <a:r>
              <a:rPr lang="en-US" dirty="0" smtClean="0">
                <a:latin typeface="Consolas" charset="0"/>
                <a:ea typeface="Consolas" charset="0"/>
                <a:cs typeface="Consolas" charset="0"/>
              </a:rPr>
              <a:t>	</a:t>
            </a:r>
            <a:r>
              <a:rPr lang="en-US" dirty="0" err="1" smtClean="0">
                <a:solidFill>
                  <a:schemeClr val="tx2"/>
                </a:solidFill>
                <a:latin typeface="Consolas" charset="0"/>
                <a:ea typeface="Consolas" charset="0"/>
                <a:cs typeface="Consolas" charset="0"/>
              </a:rPr>
              <a:t>int</a:t>
            </a:r>
            <a:r>
              <a:rPr lang="en-US" dirty="0" smtClean="0">
                <a:latin typeface="Consolas" charset="0"/>
                <a:ea typeface="Consolas" charset="0"/>
                <a:cs typeface="Consolas" charset="0"/>
              </a:rPr>
              <a:t> </a:t>
            </a:r>
            <a:r>
              <a:rPr lang="en-US" dirty="0" smtClean="0">
                <a:solidFill>
                  <a:schemeClr val="accent2"/>
                </a:solidFill>
                <a:latin typeface="Consolas" charset="0"/>
                <a:ea typeface="Consolas" charset="0"/>
                <a:cs typeface="Consolas" charset="0"/>
              </a:rPr>
              <a:t>test</a:t>
            </a:r>
            <a:r>
              <a:rPr lang="en-US" dirty="0" smtClean="0">
                <a:latin typeface="Consolas" charset="0"/>
                <a:ea typeface="Consolas" charset="0"/>
                <a:cs typeface="Consolas" charset="0"/>
              </a:rPr>
              <a:t> = foo();</a:t>
            </a:r>
          </a:p>
          <a:p>
            <a:pPr marL="0" indent="0">
              <a:buNone/>
            </a:pPr>
            <a:r>
              <a:rPr lang="en-US" dirty="0">
                <a:latin typeface="Consolas" charset="0"/>
                <a:ea typeface="Consolas" charset="0"/>
                <a:cs typeface="Consolas" charset="0"/>
              </a:rPr>
              <a:t>	</a:t>
            </a:r>
            <a:r>
              <a:rPr lang="en-US" dirty="0" err="1" smtClean="0">
                <a:solidFill>
                  <a:schemeClr val="tx2"/>
                </a:solidFill>
                <a:latin typeface="Consolas" charset="0"/>
                <a:ea typeface="Consolas" charset="0"/>
                <a:cs typeface="Consolas" charset="0"/>
              </a:rPr>
              <a:t>int</a:t>
            </a:r>
            <a:r>
              <a:rPr lang="en-US" dirty="0" smtClean="0">
                <a:latin typeface="Consolas" charset="0"/>
                <a:ea typeface="Consolas" charset="0"/>
                <a:cs typeface="Consolas" charset="0"/>
              </a:rPr>
              <a:t> </a:t>
            </a:r>
            <a:r>
              <a:rPr lang="en-US" dirty="0" smtClean="0">
                <a:solidFill>
                  <a:schemeClr val="accent2"/>
                </a:solidFill>
                <a:latin typeface="Consolas" charset="0"/>
                <a:ea typeface="Consolas" charset="0"/>
                <a:cs typeface="Consolas" charset="0"/>
              </a:rPr>
              <a:t>bar</a:t>
            </a:r>
            <a:r>
              <a:rPr lang="en-US" dirty="0" smtClean="0">
                <a:latin typeface="Consolas" charset="0"/>
                <a:ea typeface="Consolas" charset="0"/>
                <a:cs typeface="Consolas" charset="0"/>
              </a:rPr>
              <a:t> = foo(test);</a:t>
            </a:r>
          </a:p>
          <a:p>
            <a:pPr marL="0" indent="0">
              <a:buNone/>
            </a:pPr>
            <a:r>
              <a:rPr lang="en-US" dirty="0">
                <a:latin typeface="Consolas" charset="0"/>
                <a:ea typeface="Consolas" charset="0"/>
                <a:cs typeface="Consolas" charset="0"/>
              </a:rPr>
              <a:t>	</a:t>
            </a:r>
            <a:r>
              <a:rPr lang="en-US" dirty="0" err="1" smtClean="0">
                <a:latin typeface="Consolas" charset="0"/>
                <a:ea typeface="Consolas" charset="0"/>
                <a:cs typeface="Consolas" charset="0"/>
              </a:rPr>
              <a:t>printf</a:t>
            </a:r>
            <a:r>
              <a:rPr lang="en-US" dirty="0" smtClean="0">
                <a:latin typeface="Consolas" charset="0"/>
                <a:ea typeface="Consolas" charset="0"/>
                <a:cs typeface="Consolas" charset="0"/>
              </a:rPr>
              <a:t>("%d %d\n", test, bar);</a:t>
            </a:r>
            <a:r>
              <a:rPr lang="en-US" dirty="0">
                <a:latin typeface="Consolas" charset="0"/>
                <a:ea typeface="Consolas" charset="0"/>
                <a:cs typeface="Consolas" charset="0"/>
              </a:rPr>
              <a:t/>
            </a:r>
            <a:br>
              <a:rPr lang="en-US" dirty="0">
                <a:latin typeface="Consolas" charset="0"/>
                <a:ea typeface="Consolas" charset="0"/>
                <a:cs typeface="Consolas" charset="0"/>
              </a:rPr>
            </a:br>
            <a:r>
              <a:rPr lang="en-US" dirty="0" smtClean="0">
                <a:latin typeface="Consolas" charset="0"/>
                <a:ea typeface="Consolas" charset="0"/>
                <a:cs typeface="Consolas" charset="0"/>
              </a:rPr>
              <a:t>}</a:t>
            </a:r>
            <a:endParaRPr lang="en-US" dirty="0">
              <a:latin typeface="Consolas" charset="0"/>
              <a:ea typeface="Consolas" charset="0"/>
              <a:cs typeface="Consolas" charset="0"/>
            </a:endParaRPr>
          </a:p>
        </p:txBody>
      </p:sp>
      <p:sp>
        <p:nvSpPr>
          <p:cNvPr id="4" name="Slide Number Placeholder 3"/>
          <p:cNvSpPr>
            <a:spLocks noGrp="1"/>
          </p:cNvSpPr>
          <p:nvPr>
            <p:ph type="sldNum" sz="quarter" idx="12"/>
          </p:nvPr>
        </p:nvSpPr>
        <p:spPr/>
        <p:txBody>
          <a:bodyPr/>
          <a:lstStyle/>
          <a:p>
            <a:fld id="{FCFB7E3C-6220-8942-988C-3F6E25750AD7}" type="slidenum">
              <a:rPr lang="en-US" smtClean="0"/>
              <a:t>29</a:t>
            </a:fld>
            <a:endParaRPr lang="en-US"/>
          </a:p>
        </p:txBody>
      </p:sp>
      <p:cxnSp>
        <p:nvCxnSpPr>
          <p:cNvPr id="5" name="Straight Arrow Connector 4"/>
          <p:cNvCxnSpPr/>
          <p:nvPr/>
        </p:nvCxnSpPr>
        <p:spPr>
          <a:xfrm flipH="1" flipV="1">
            <a:off x="1271588" y="2150269"/>
            <a:ext cx="1414462" cy="2807495"/>
          </a:xfrm>
          <a:prstGeom prst="straightConnector1">
            <a:avLst/>
          </a:prstGeom>
          <a:ln w="76200">
            <a:headEnd type="none"/>
            <a:tailEnd type="triangle" w="med" len="sm"/>
          </a:ln>
          <a:effectLst/>
        </p:spPr>
        <p:style>
          <a:lnRef idx="2">
            <a:schemeClr val="accent1"/>
          </a:lnRef>
          <a:fillRef idx="0">
            <a:schemeClr val="accent1"/>
          </a:fillRef>
          <a:effectRef idx="1">
            <a:schemeClr val="accent1"/>
          </a:effectRef>
          <a:fontRef idx="minor">
            <a:schemeClr val="tx1"/>
          </a:fontRef>
        </p:style>
      </p:cxnSp>
      <p:cxnSp>
        <p:nvCxnSpPr>
          <p:cNvPr id="8" name="Straight Arrow Connector 7"/>
          <p:cNvCxnSpPr/>
          <p:nvPr/>
        </p:nvCxnSpPr>
        <p:spPr>
          <a:xfrm flipH="1" flipV="1">
            <a:off x="1335881" y="3214688"/>
            <a:ext cx="1150144" cy="2014537"/>
          </a:xfrm>
          <a:prstGeom prst="straightConnector1">
            <a:avLst/>
          </a:prstGeom>
          <a:ln w="76200">
            <a:headEnd type="none"/>
            <a:tailEnd type="triangle" w="med" len="sm"/>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0032222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11" end="11"/>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
                                            <p:txEl>
                                              <p:pRg st="14" end="14"/>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5"/>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xit" presetSubtype="0" fill="hold" nodeType="clickEffect">
                                  <p:stCondLst>
                                    <p:cond delay="0"/>
                                  </p:stCondLst>
                                  <p:childTnLst>
                                    <p:set>
                                      <p:cBhvr>
                                        <p:cTn id="42" dur="1" fill="hold">
                                          <p:stCondLst>
                                            <p:cond delay="0"/>
                                          </p:stCondLst>
                                        </p:cTn>
                                        <p:tgtEl>
                                          <p:spTgt spid="5"/>
                                        </p:tgtEl>
                                        <p:attrNameLst>
                                          <p:attrName>style.visibility</p:attrName>
                                        </p:attrNameLst>
                                      </p:cBhvr>
                                      <p:to>
                                        <p:strVal val="hidden"/>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
                                            <p:txEl>
                                              <p:pRg st="13" end="13"/>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8"/>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xit" presetSubtype="0" fill="hold" nodeType="clickEffect">
                                  <p:stCondLst>
                                    <p:cond delay="0"/>
                                  </p:stCondLst>
                                  <p:childTnLst>
                                    <p:set>
                                      <p:cBhvr>
                                        <p:cTn id="54" dur="1" fill="hold">
                                          <p:stCondLst>
                                            <p:cond delay="0"/>
                                          </p:stCondLst>
                                        </p:cTn>
                                        <p:tgtEl>
                                          <p:spTgt spid="8"/>
                                        </p:tgtEl>
                                        <p:attrNameLst>
                                          <p:attrName>style.visibility</p:attrName>
                                        </p:attrNameLst>
                                      </p:cBhvr>
                                      <p:to>
                                        <p:strVal val="hidden"/>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3">
                                            <p:txEl>
                                              <p:pRg st="14" end="1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Defining Language Semantics</a:t>
            </a:r>
            <a:endParaRPr lang="en-US" dirty="0"/>
          </a:p>
        </p:txBody>
      </p:sp>
      <p:sp>
        <p:nvSpPr>
          <p:cNvPr id="3" name="Content Placeholder 2"/>
          <p:cNvSpPr>
            <a:spLocks noGrp="1"/>
          </p:cNvSpPr>
          <p:nvPr>
            <p:ph idx="1"/>
          </p:nvPr>
        </p:nvSpPr>
        <p:spPr/>
        <p:txBody>
          <a:bodyPr>
            <a:normAutofit lnSpcReduction="10000"/>
          </a:bodyPr>
          <a:lstStyle/>
          <a:p>
            <a:r>
              <a:rPr lang="en-US" dirty="0" smtClean="0"/>
              <a:t>What properties do we want from language semantics definitions?</a:t>
            </a:r>
          </a:p>
          <a:p>
            <a:pPr lvl="1"/>
            <a:r>
              <a:rPr lang="en-US" dirty="0" smtClean="0"/>
              <a:t>Preciseness</a:t>
            </a:r>
          </a:p>
          <a:p>
            <a:pPr lvl="1"/>
            <a:r>
              <a:rPr lang="en-US" dirty="0" smtClean="0"/>
              <a:t>Predictability</a:t>
            </a:r>
          </a:p>
          <a:p>
            <a:pPr lvl="1"/>
            <a:r>
              <a:rPr lang="en-US" dirty="0" smtClean="0"/>
              <a:t>Complete</a:t>
            </a:r>
          </a:p>
          <a:p>
            <a:r>
              <a:rPr lang="en-US" dirty="0" smtClean="0"/>
              <a:t>How to specify language semantics?</a:t>
            </a:r>
          </a:p>
          <a:p>
            <a:pPr lvl="1"/>
            <a:r>
              <a:rPr lang="en-US" dirty="0" smtClean="0"/>
              <a:t>English specification</a:t>
            </a:r>
          </a:p>
          <a:p>
            <a:pPr lvl="1"/>
            <a:r>
              <a:rPr lang="en-US" dirty="0" smtClean="0"/>
              <a:t>Reference implementation</a:t>
            </a:r>
          </a:p>
          <a:p>
            <a:pPr lvl="1"/>
            <a:r>
              <a:rPr lang="en-US" dirty="0" smtClean="0"/>
              <a:t>Formal language</a:t>
            </a:r>
          </a:p>
        </p:txBody>
      </p:sp>
      <p:sp>
        <p:nvSpPr>
          <p:cNvPr id="4" name="Slide Number Placeholder 3"/>
          <p:cNvSpPr>
            <a:spLocks noGrp="1"/>
          </p:cNvSpPr>
          <p:nvPr>
            <p:ph type="sldNum" sz="quarter" idx="12"/>
          </p:nvPr>
        </p:nvSpPr>
        <p:spPr/>
        <p:txBody>
          <a:bodyPr/>
          <a:lstStyle/>
          <a:p>
            <a:fld id="{FCFB7E3C-6220-8942-988C-3F6E25750AD7}" type="slidenum">
              <a:rPr lang="en-US" smtClean="0"/>
              <a:t>3</a:t>
            </a:fld>
            <a:endParaRPr lang="en-US"/>
          </a:p>
        </p:txBody>
      </p:sp>
    </p:spTree>
    <p:extLst>
      <p:ext uri="{BB962C8B-B14F-4D97-AF65-F5344CB8AC3E}">
        <p14:creationId xmlns:p14="http://schemas.microsoft.com/office/powerpoint/2010/main" val="1751061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Function Resolution (C++)</a:t>
            </a:r>
            <a:endParaRPr lang="en-US" dirty="0"/>
          </a:p>
        </p:txBody>
      </p:sp>
      <p:sp>
        <p:nvSpPr>
          <p:cNvPr id="3" name="Content Placeholder 2"/>
          <p:cNvSpPr>
            <a:spLocks noGrp="1"/>
          </p:cNvSpPr>
          <p:nvPr>
            <p:ph idx="1"/>
          </p:nvPr>
        </p:nvSpPr>
        <p:spPr/>
        <p:txBody>
          <a:bodyPr>
            <a:normAutofit fontScale="55000" lnSpcReduction="20000"/>
          </a:bodyPr>
          <a:lstStyle/>
          <a:p>
            <a:pPr marL="0" indent="0">
              <a:buNone/>
            </a:pPr>
            <a:r>
              <a:rPr lang="en-US" dirty="0">
                <a:solidFill>
                  <a:schemeClr val="accent4"/>
                </a:solidFill>
                <a:latin typeface="Consolas" charset="0"/>
                <a:ea typeface="Consolas" charset="0"/>
                <a:cs typeface="Consolas" charset="0"/>
              </a:rPr>
              <a:t>#include </a:t>
            </a:r>
            <a:r>
              <a:rPr lang="en-US" dirty="0">
                <a:latin typeface="Consolas" charset="0"/>
                <a:ea typeface="Consolas" charset="0"/>
                <a:cs typeface="Consolas" charset="0"/>
              </a:rPr>
              <a:t>&lt;</a:t>
            </a:r>
            <a:r>
              <a:rPr lang="en-US" dirty="0" err="1">
                <a:latin typeface="Consolas" charset="0"/>
                <a:ea typeface="Consolas" charset="0"/>
                <a:cs typeface="Consolas" charset="0"/>
              </a:rPr>
              <a:t>stdio.h</a:t>
            </a:r>
            <a:r>
              <a:rPr lang="en-US" dirty="0" smtClean="0">
                <a:latin typeface="Consolas" charset="0"/>
                <a:ea typeface="Consolas" charset="0"/>
                <a:cs typeface="Consolas" charset="0"/>
              </a:rPr>
              <a:t>&gt;</a:t>
            </a:r>
          </a:p>
          <a:p>
            <a:pPr marL="0" indent="0">
              <a:buNone/>
            </a:pPr>
            <a:r>
              <a:rPr lang="en-US" dirty="0" err="1" smtClean="0">
                <a:solidFill>
                  <a:schemeClr val="tx2"/>
                </a:solidFill>
                <a:latin typeface="Consolas" charset="0"/>
                <a:ea typeface="Consolas" charset="0"/>
                <a:cs typeface="Consolas" charset="0"/>
              </a:rPr>
              <a:t>int</a:t>
            </a:r>
            <a:r>
              <a:rPr lang="en-US" dirty="0" smtClean="0">
                <a:latin typeface="Consolas" charset="0"/>
                <a:ea typeface="Consolas" charset="0"/>
                <a:cs typeface="Consolas" charset="0"/>
              </a:rPr>
              <a:t> </a:t>
            </a:r>
            <a:r>
              <a:rPr lang="en-US" dirty="0" smtClean="0">
                <a:solidFill>
                  <a:schemeClr val="accent2"/>
                </a:solidFill>
                <a:latin typeface="Consolas" charset="0"/>
                <a:ea typeface="Consolas" charset="0"/>
                <a:cs typeface="Consolas" charset="0"/>
              </a:rPr>
              <a:t>foo</a:t>
            </a:r>
            <a:r>
              <a:rPr lang="en-US" dirty="0" smtClean="0">
                <a:latin typeface="Consolas" charset="0"/>
                <a:ea typeface="Consolas" charset="0"/>
                <a:cs typeface="Consolas" charset="0"/>
              </a:rPr>
              <a:t>()</a:t>
            </a:r>
          </a:p>
          <a:p>
            <a:pPr marL="0" indent="0">
              <a:buNone/>
            </a:pPr>
            <a:r>
              <a:rPr lang="en-US" dirty="0" smtClean="0">
                <a:latin typeface="Consolas" charset="0"/>
                <a:ea typeface="Consolas" charset="0"/>
                <a:cs typeface="Consolas" charset="0"/>
              </a:rPr>
              <a:t>{</a:t>
            </a:r>
          </a:p>
          <a:p>
            <a:pPr marL="0" indent="0">
              <a:buNone/>
            </a:pPr>
            <a:r>
              <a:rPr lang="en-US" dirty="0" smtClean="0">
                <a:latin typeface="Consolas" charset="0"/>
                <a:ea typeface="Consolas" charset="0"/>
                <a:cs typeface="Consolas" charset="0"/>
              </a:rPr>
              <a:t>	return 10;</a:t>
            </a:r>
            <a:endParaRPr lang="en-US" dirty="0">
              <a:latin typeface="Consolas" charset="0"/>
              <a:ea typeface="Consolas" charset="0"/>
              <a:cs typeface="Consolas" charset="0"/>
            </a:endParaRPr>
          </a:p>
          <a:p>
            <a:pPr marL="0" indent="0">
              <a:buNone/>
            </a:pPr>
            <a:r>
              <a:rPr lang="en-US" dirty="0" smtClean="0">
                <a:latin typeface="Consolas" charset="0"/>
                <a:ea typeface="Consolas" charset="0"/>
                <a:cs typeface="Consolas" charset="0"/>
              </a:rPr>
              <a:t>}</a:t>
            </a:r>
          </a:p>
          <a:p>
            <a:pPr marL="0" indent="0">
              <a:buNone/>
            </a:pPr>
            <a:r>
              <a:rPr lang="en-US" dirty="0" err="1" smtClean="0">
                <a:solidFill>
                  <a:schemeClr val="tx2"/>
                </a:solidFill>
                <a:latin typeface="Consolas" charset="0"/>
                <a:ea typeface="Consolas" charset="0"/>
                <a:cs typeface="Consolas" charset="0"/>
              </a:rPr>
              <a:t>int</a:t>
            </a:r>
            <a:r>
              <a:rPr lang="en-US" dirty="0" smtClean="0">
                <a:latin typeface="Consolas" charset="0"/>
                <a:ea typeface="Consolas" charset="0"/>
                <a:cs typeface="Consolas" charset="0"/>
              </a:rPr>
              <a:t> </a:t>
            </a:r>
            <a:r>
              <a:rPr lang="en-US" dirty="0" smtClean="0">
                <a:solidFill>
                  <a:schemeClr val="accent2"/>
                </a:solidFill>
                <a:latin typeface="Consolas" charset="0"/>
                <a:ea typeface="Consolas" charset="0"/>
                <a:cs typeface="Consolas" charset="0"/>
              </a:rPr>
              <a:t>foo</a:t>
            </a:r>
            <a:r>
              <a:rPr lang="en-US" dirty="0" smtClean="0">
                <a:latin typeface="Consolas" charset="0"/>
                <a:ea typeface="Consolas" charset="0"/>
                <a:cs typeface="Consolas" charset="0"/>
              </a:rPr>
              <a:t>(</a:t>
            </a:r>
            <a:r>
              <a:rPr lang="en-US" dirty="0" err="1" smtClean="0">
                <a:solidFill>
                  <a:schemeClr val="tx2"/>
                </a:solidFill>
                <a:latin typeface="Consolas" charset="0"/>
                <a:ea typeface="Consolas" charset="0"/>
                <a:cs typeface="Consolas" charset="0"/>
              </a:rPr>
              <a:t>int</a:t>
            </a:r>
            <a:r>
              <a:rPr lang="en-US" dirty="0" smtClean="0">
                <a:latin typeface="Consolas" charset="0"/>
                <a:ea typeface="Consolas" charset="0"/>
                <a:cs typeface="Consolas" charset="0"/>
              </a:rPr>
              <a:t> </a:t>
            </a:r>
            <a:r>
              <a:rPr lang="en-US" dirty="0" smtClean="0">
                <a:solidFill>
                  <a:schemeClr val="accent2"/>
                </a:solidFill>
                <a:latin typeface="Consolas" charset="0"/>
                <a:ea typeface="Consolas" charset="0"/>
                <a:cs typeface="Consolas" charset="0"/>
              </a:rPr>
              <a:t>x</a:t>
            </a:r>
            <a:r>
              <a:rPr lang="en-US" dirty="0" smtClean="0">
                <a:latin typeface="Consolas" charset="0"/>
                <a:ea typeface="Consolas" charset="0"/>
                <a:cs typeface="Consolas" charset="0"/>
              </a:rPr>
              <a:t>)</a:t>
            </a:r>
          </a:p>
          <a:p>
            <a:pPr marL="0" indent="0">
              <a:buNone/>
            </a:pPr>
            <a:r>
              <a:rPr lang="en-US" dirty="0" smtClean="0">
                <a:latin typeface="Consolas" charset="0"/>
                <a:ea typeface="Consolas" charset="0"/>
                <a:cs typeface="Consolas" charset="0"/>
              </a:rPr>
              <a:t>{</a:t>
            </a:r>
          </a:p>
          <a:p>
            <a:pPr marL="0" indent="0">
              <a:buNone/>
            </a:pPr>
            <a:r>
              <a:rPr lang="en-US" dirty="0" smtClean="0">
                <a:latin typeface="Consolas" charset="0"/>
                <a:ea typeface="Consolas" charset="0"/>
                <a:cs typeface="Consolas" charset="0"/>
              </a:rPr>
              <a:t>	return 10 + x;</a:t>
            </a:r>
            <a:endParaRPr lang="en-US" dirty="0">
              <a:latin typeface="Consolas" charset="0"/>
              <a:ea typeface="Consolas" charset="0"/>
              <a:cs typeface="Consolas" charset="0"/>
            </a:endParaRPr>
          </a:p>
          <a:p>
            <a:pPr marL="0" indent="0">
              <a:buNone/>
            </a:pPr>
            <a:r>
              <a:rPr lang="en-US" dirty="0" smtClean="0">
                <a:latin typeface="Consolas" charset="0"/>
                <a:ea typeface="Consolas" charset="0"/>
                <a:cs typeface="Consolas" charset="0"/>
              </a:rPr>
              <a:t>}</a:t>
            </a:r>
          </a:p>
          <a:p>
            <a:pPr marL="0" indent="0">
              <a:buNone/>
            </a:pPr>
            <a:endParaRPr lang="en-US" dirty="0">
              <a:latin typeface="Consolas" charset="0"/>
              <a:ea typeface="Consolas" charset="0"/>
              <a:cs typeface="Consolas" charset="0"/>
            </a:endParaRPr>
          </a:p>
          <a:p>
            <a:pPr marL="0" indent="0">
              <a:buNone/>
            </a:pPr>
            <a:r>
              <a:rPr lang="en-US" dirty="0" err="1" smtClean="0">
                <a:solidFill>
                  <a:schemeClr val="tx2"/>
                </a:solidFill>
                <a:latin typeface="Consolas" charset="0"/>
                <a:ea typeface="Consolas" charset="0"/>
                <a:cs typeface="Consolas" charset="0"/>
              </a:rPr>
              <a:t>int</a:t>
            </a:r>
            <a:r>
              <a:rPr lang="en-US" dirty="0" smtClean="0">
                <a:latin typeface="Consolas" charset="0"/>
                <a:ea typeface="Consolas" charset="0"/>
                <a:cs typeface="Consolas" charset="0"/>
              </a:rPr>
              <a:t> </a:t>
            </a:r>
            <a:r>
              <a:rPr lang="en-US" dirty="0" smtClean="0">
                <a:solidFill>
                  <a:schemeClr val="accent2"/>
                </a:solidFill>
                <a:latin typeface="Consolas" charset="0"/>
                <a:ea typeface="Consolas" charset="0"/>
                <a:cs typeface="Consolas" charset="0"/>
              </a:rPr>
              <a:t>main</a:t>
            </a:r>
            <a:r>
              <a:rPr lang="en-US" dirty="0" smtClean="0">
                <a:latin typeface="Consolas" charset="0"/>
                <a:ea typeface="Consolas" charset="0"/>
                <a:cs typeface="Consolas" charset="0"/>
              </a:rPr>
              <a:t>()</a:t>
            </a:r>
          </a:p>
          <a:p>
            <a:pPr marL="0" indent="0">
              <a:buNone/>
            </a:pPr>
            <a:r>
              <a:rPr lang="en-US" dirty="0" smtClean="0">
                <a:latin typeface="Consolas" charset="0"/>
                <a:ea typeface="Consolas" charset="0"/>
                <a:cs typeface="Consolas" charset="0"/>
              </a:rPr>
              <a:t>{</a:t>
            </a:r>
          </a:p>
          <a:p>
            <a:pPr marL="0" indent="0">
              <a:buNone/>
            </a:pPr>
            <a:r>
              <a:rPr lang="en-US" dirty="0" smtClean="0">
                <a:latin typeface="Consolas" charset="0"/>
                <a:ea typeface="Consolas" charset="0"/>
                <a:cs typeface="Consolas" charset="0"/>
              </a:rPr>
              <a:t>	</a:t>
            </a:r>
            <a:r>
              <a:rPr lang="en-US" dirty="0" err="1" smtClean="0">
                <a:solidFill>
                  <a:schemeClr val="tx2"/>
                </a:solidFill>
                <a:latin typeface="Consolas" charset="0"/>
                <a:ea typeface="Consolas" charset="0"/>
                <a:cs typeface="Consolas" charset="0"/>
              </a:rPr>
              <a:t>int</a:t>
            </a:r>
            <a:r>
              <a:rPr lang="en-US" dirty="0" smtClean="0">
                <a:latin typeface="Consolas" charset="0"/>
                <a:ea typeface="Consolas" charset="0"/>
                <a:cs typeface="Consolas" charset="0"/>
              </a:rPr>
              <a:t> </a:t>
            </a:r>
            <a:r>
              <a:rPr lang="en-US" dirty="0" smtClean="0">
                <a:solidFill>
                  <a:schemeClr val="accent2"/>
                </a:solidFill>
                <a:latin typeface="Consolas" charset="0"/>
                <a:ea typeface="Consolas" charset="0"/>
                <a:cs typeface="Consolas" charset="0"/>
              </a:rPr>
              <a:t>test</a:t>
            </a:r>
            <a:r>
              <a:rPr lang="en-US" dirty="0" smtClean="0">
                <a:latin typeface="Consolas" charset="0"/>
                <a:ea typeface="Consolas" charset="0"/>
                <a:cs typeface="Consolas" charset="0"/>
              </a:rPr>
              <a:t> = foo();</a:t>
            </a:r>
          </a:p>
          <a:p>
            <a:pPr marL="0" indent="0">
              <a:buNone/>
            </a:pPr>
            <a:r>
              <a:rPr lang="en-US" dirty="0">
                <a:latin typeface="Consolas" charset="0"/>
                <a:ea typeface="Consolas" charset="0"/>
                <a:cs typeface="Consolas" charset="0"/>
              </a:rPr>
              <a:t>	</a:t>
            </a:r>
            <a:r>
              <a:rPr lang="en-US" dirty="0" err="1" smtClean="0">
                <a:solidFill>
                  <a:schemeClr val="tx2"/>
                </a:solidFill>
                <a:latin typeface="Consolas" charset="0"/>
                <a:ea typeface="Consolas" charset="0"/>
                <a:cs typeface="Consolas" charset="0"/>
              </a:rPr>
              <a:t>int</a:t>
            </a:r>
            <a:r>
              <a:rPr lang="en-US" dirty="0" smtClean="0">
                <a:latin typeface="Consolas" charset="0"/>
                <a:ea typeface="Consolas" charset="0"/>
                <a:cs typeface="Consolas" charset="0"/>
              </a:rPr>
              <a:t> </a:t>
            </a:r>
            <a:r>
              <a:rPr lang="en-US" dirty="0" smtClean="0">
                <a:solidFill>
                  <a:schemeClr val="accent2"/>
                </a:solidFill>
                <a:latin typeface="Consolas" charset="0"/>
                <a:ea typeface="Consolas" charset="0"/>
                <a:cs typeface="Consolas" charset="0"/>
              </a:rPr>
              <a:t>bar</a:t>
            </a:r>
            <a:r>
              <a:rPr lang="en-US" dirty="0" smtClean="0">
                <a:latin typeface="Consolas" charset="0"/>
                <a:ea typeface="Consolas" charset="0"/>
                <a:cs typeface="Consolas" charset="0"/>
              </a:rPr>
              <a:t> = foo(test);</a:t>
            </a:r>
          </a:p>
          <a:p>
            <a:pPr marL="0" indent="0">
              <a:buNone/>
            </a:pPr>
            <a:r>
              <a:rPr lang="en-US" dirty="0">
                <a:latin typeface="Consolas" charset="0"/>
                <a:ea typeface="Consolas" charset="0"/>
                <a:cs typeface="Consolas" charset="0"/>
              </a:rPr>
              <a:t>	</a:t>
            </a:r>
            <a:r>
              <a:rPr lang="en-US" dirty="0" err="1" smtClean="0">
                <a:latin typeface="Consolas" charset="0"/>
                <a:ea typeface="Consolas" charset="0"/>
                <a:cs typeface="Consolas" charset="0"/>
              </a:rPr>
              <a:t>printf</a:t>
            </a:r>
            <a:r>
              <a:rPr lang="en-US" dirty="0" smtClean="0">
                <a:latin typeface="Consolas" charset="0"/>
                <a:ea typeface="Consolas" charset="0"/>
                <a:cs typeface="Consolas" charset="0"/>
              </a:rPr>
              <a:t>("%d %d\n", test, bar);</a:t>
            </a:r>
            <a:r>
              <a:rPr lang="en-US" dirty="0">
                <a:latin typeface="Consolas" charset="0"/>
                <a:ea typeface="Consolas" charset="0"/>
                <a:cs typeface="Consolas" charset="0"/>
              </a:rPr>
              <a:t/>
            </a:r>
            <a:br>
              <a:rPr lang="en-US" dirty="0">
                <a:latin typeface="Consolas" charset="0"/>
                <a:ea typeface="Consolas" charset="0"/>
                <a:cs typeface="Consolas" charset="0"/>
              </a:rPr>
            </a:br>
            <a:r>
              <a:rPr lang="en-US" dirty="0" smtClean="0">
                <a:latin typeface="Consolas" charset="0"/>
                <a:ea typeface="Consolas" charset="0"/>
                <a:cs typeface="Consolas" charset="0"/>
              </a:rPr>
              <a:t>}</a:t>
            </a:r>
            <a:endParaRPr lang="en-US" dirty="0">
              <a:latin typeface="Consolas" charset="0"/>
              <a:ea typeface="Consolas" charset="0"/>
              <a:cs typeface="Consolas" charset="0"/>
            </a:endParaRPr>
          </a:p>
        </p:txBody>
      </p:sp>
      <p:sp>
        <p:nvSpPr>
          <p:cNvPr id="4" name="Slide Number Placeholder 3"/>
          <p:cNvSpPr>
            <a:spLocks noGrp="1"/>
          </p:cNvSpPr>
          <p:nvPr>
            <p:ph type="sldNum" sz="quarter" idx="12"/>
          </p:nvPr>
        </p:nvSpPr>
        <p:spPr/>
        <p:txBody>
          <a:bodyPr/>
          <a:lstStyle/>
          <a:p>
            <a:fld id="{FCFB7E3C-6220-8942-988C-3F6E25750AD7}" type="slidenum">
              <a:rPr lang="en-US" smtClean="0"/>
              <a:t>30</a:t>
            </a:fld>
            <a:endParaRPr lang="en-US"/>
          </a:p>
        </p:txBody>
      </p:sp>
      <p:sp>
        <p:nvSpPr>
          <p:cNvPr id="7" name="Content Placeholder 2"/>
          <p:cNvSpPr txBox="1">
            <a:spLocks/>
          </p:cNvSpPr>
          <p:nvPr/>
        </p:nvSpPr>
        <p:spPr>
          <a:xfrm>
            <a:off x="3128963" y="1600201"/>
            <a:ext cx="5915025" cy="4525964"/>
          </a:xfrm>
          <a:prstGeom prst="rect">
            <a:avLst/>
          </a:prstGeom>
        </p:spPr>
        <p:txBody>
          <a:bodyPr vert="horz" lIns="91440" tIns="45720" rIns="91440" bIns="45720"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sz="1400" dirty="0">
                <a:latin typeface="Consolas" charset="0"/>
                <a:ea typeface="Consolas" charset="0"/>
                <a:cs typeface="Consolas" charset="0"/>
              </a:rPr>
              <a:t>[</a:t>
            </a:r>
            <a:r>
              <a:rPr lang="en-US" sz="1400" dirty="0" err="1">
                <a:latin typeface="Consolas" charset="0"/>
                <a:ea typeface="Consolas" charset="0"/>
                <a:cs typeface="Consolas" charset="0"/>
              </a:rPr>
              <a:t>adamd@ragnuk</a:t>
            </a:r>
            <a:r>
              <a:rPr lang="en-US" sz="1400" dirty="0">
                <a:latin typeface="Consolas" charset="0"/>
                <a:ea typeface="Consolas" charset="0"/>
                <a:cs typeface="Consolas" charset="0"/>
              </a:rPr>
              <a:t> examples]$ g++ -Wall </a:t>
            </a:r>
            <a:r>
              <a:rPr lang="en-US" sz="1400" dirty="0" err="1">
                <a:latin typeface="Consolas" charset="0"/>
                <a:ea typeface="Consolas" charset="0"/>
                <a:cs typeface="Consolas" charset="0"/>
              </a:rPr>
              <a:t>function_resolution.cpp</a:t>
            </a:r>
            <a:r>
              <a:rPr lang="en-US" sz="1400" dirty="0">
                <a:latin typeface="Consolas" charset="0"/>
                <a:ea typeface="Consolas" charset="0"/>
                <a:cs typeface="Consolas" charset="0"/>
              </a:rPr>
              <a:t> </a:t>
            </a:r>
            <a:endParaRPr lang="en-US" sz="1400" dirty="0" smtClean="0">
              <a:latin typeface="Consolas" charset="0"/>
              <a:ea typeface="Consolas" charset="0"/>
              <a:cs typeface="Consolas" charset="0"/>
            </a:endParaRPr>
          </a:p>
          <a:p>
            <a:pPr marL="0" indent="0">
              <a:buNone/>
            </a:pPr>
            <a:r>
              <a:rPr lang="en-US" sz="1400" dirty="0" smtClean="0">
                <a:latin typeface="Consolas" charset="0"/>
                <a:ea typeface="Consolas" charset="0"/>
                <a:cs typeface="Consolas" charset="0"/>
              </a:rPr>
              <a:t>[</a:t>
            </a:r>
            <a:r>
              <a:rPr lang="en-US" sz="1400" dirty="0" err="1">
                <a:latin typeface="Consolas" charset="0"/>
                <a:ea typeface="Consolas" charset="0"/>
                <a:cs typeface="Consolas" charset="0"/>
              </a:rPr>
              <a:t>adamd@ragnuk</a:t>
            </a:r>
            <a:r>
              <a:rPr lang="en-US" sz="1400" dirty="0">
                <a:latin typeface="Consolas" charset="0"/>
                <a:ea typeface="Consolas" charset="0"/>
                <a:cs typeface="Consolas" charset="0"/>
              </a:rPr>
              <a:t> examples]$ ./</a:t>
            </a:r>
            <a:r>
              <a:rPr lang="en-US" sz="1400" dirty="0" err="1">
                <a:latin typeface="Consolas" charset="0"/>
                <a:ea typeface="Consolas" charset="0"/>
                <a:cs typeface="Consolas" charset="0"/>
              </a:rPr>
              <a:t>a.out</a:t>
            </a:r>
            <a:r>
              <a:rPr lang="en-US" sz="1400" dirty="0">
                <a:latin typeface="Consolas" charset="0"/>
                <a:ea typeface="Consolas" charset="0"/>
                <a:cs typeface="Consolas" charset="0"/>
              </a:rPr>
              <a:t> </a:t>
            </a:r>
            <a:endParaRPr lang="en-US" sz="1400" dirty="0" smtClean="0">
              <a:latin typeface="Consolas" charset="0"/>
              <a:ea typeface="Consolas" charset="0"/>
              <a:cs typeface="Consolas" charset="0"/>
            </a:endParaRPr>
          </a:p>
          <a:p>
            <a:pPr marL="0" indent="0">
              <a:buNone/>
            </a:pPr>
            <a:r>
              <a:rPr lang="en-US" sz="1400" dirty="0" smtClean="0">
                <a:latin typeface="Consolas" charset="0"/>
                <a:ea typeface="Consolas" charset="0"/>
                <a:cs typeface="Consolas" charset="0"/>
              </a:rPr>
              <a:t>10 </a:t>
            </a:r>
            <a:r>
              <a:rPr lang="en-US" sz="1400" dirty="0">
                <a:latin typeface="Consolas" charset="0"/>
                <a:ea typeface="Consolas" charset="0"/>
                <a:cs typeface="Consolas" charset="0"/>
              </a:rPr>
              <a:t>20</a:t>
            </a:r>
          </a:p>
        </p:txBody>
      </p:sp>
    </p:spTree>
    <p:extLst>
      <p:ext uri="{BB962C8B-B14F-4D97-AF65-F5344CB8AC3E}">
        <p14:creationId xmlns:p14="http://schemas.microsoft.com/office/powerpoint/2010/main" val="11666868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Assignment Semantics</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What are the exact semantics behind the following statement</a:t>
            </a:r>
          </a:p>
          <a:p>
            <a:pPr marL="457200" lvl="1" indent="0">
              <a:buNone/>
            </a:pPr>
            <a:r>
              <a:rPr lang="en-US" dirty="0" smtClean="0">
                <a:latin typeface="Consolas" charset="0"/>
                <a:ea typeface="Consolas" charset="0"/>
                <a:cs typeface="Consolas" charset="0"/>
              </a:rPr>
              <a:t>x = y</a:t>
            </a:r>
          </a:p>
          <a:p>
            <a:r>
              <a:rPr lang="en-US" dirty="0" smtClean="0">
                <a:latin typeface="Arial" charset="0"/>
                <a:ea typeface="Arial" charset="0"/>
                <a:cs typeface="Arial" charset="0"/>
              </a:rPr>
              <a:t>Depends on the programming language</a:t>
            </a:r>
          </a:p>
          <a:p>
            <a:r>
              <a:rPr lang="en-US" dirty="0" smtClean="0">
                <a:latin typeface="Arial" charset="0"/>
                <a:ea typeface="Arial" charset="0"/>
                <a:cs typeface="Arial" charset="0"/>
              </a:rPr>
              <a:t>We need to define four concepts</a:t>
            </a:r>
          </a:p>
          <a:p>
            <a:pPr lvl="1"/>
            <a:r>
              <a:rPr lang="en-US" dirty="0" smtClean="0">
                <a:latin typeface="Arial" charset="0"/>
                <a:ea typeface="Arial" charset="0"/>
                <a:cs typeface="Arial" charset="0"/>
              </a:rPr>
              <a:t>Name</a:t>
            </a:r>
          </a:p>
          <a:p>
            <a:pPr lvl="2"/>
            <a:r>
              <a:rPr lang="en-US" dirty="0" smtClean="0">
                <a:latin typeface="Arial" charset="0"/>
                <a:ea typeface="Arial" charset="0"/>
                <a:cs typeface="Arial" charset="0"/>
              </a:rPr>
              <a:t>A name used to refer to a declaration</a:t>
            </a:r>
          </a:p>
          <a:p>
            <a:pPr lvl="1"/>
            <a:r>
              <a:rPr lang="en-US" dirty="0" smtClean="0">
                <a:latin typeface="Arial" charset="0"/>
                <a:ea typeface="Arial" charset="0"/>
                <a:cs typeface="Arial" charset="0"/>
              </a:rPr>
              <a:t>Location</a:t>
            </a:r>
          </a:p>
          <a:p>
            <a:pPr lvl="2"/>
            <a:r>
              <a:rPr lang="en-US" dirty="0" smtClean="0">
                <a:latin typeface="Arial" charset="0"/>
                <a:ea typeface="Arial" charset="0"/>
                <a:cs typeface="Arial" charset="0"/>
              </a:rPr>
              <a:t>A container that can hold a value</a:t>
            </a:r>
          </a:p>
          <a:p>
            <a:pPr lvl="1"/>
            <a:r>
              <a:rPr lang="en-US" dirty="0" smtClean="0">
                <a:latin typeface="Arial" charset="0"/>
                <a:ea typeface="Arial" charset="0"/>
                <a:cs typeface="Arial" charset="0"/>
              </a:rPr>
              <a:t>Binding</a:t>
            </a:r>
          </a:p>
          <a:p>
            <a:pPr lvl="2"/>
            <a:r>
              <a:rPr lang="en-US" dirty="0" smtClean="0">
                <a:latin typeface="Arial" charset="0"/>
                <a:ea typeface="Arial" charset="0"/>
                <a:cs typeface="Arial" charset="0"/>
              </a:rPr>
              <a:t>Association between a name and a location</a:t>
            </a:r>
          </a:p>
          <a:p>
            <a:pPr lvl="1"/>
            <a:r>
              <a:rPr lang="en-US" dirty="0" smtClean="0">
                <a:latin typeface="Arial" charset="0"/>
                <a:ea typeface="Arial" charset="0"/>
                <a:cs typeface="Arial" charset="0"/>
              </a:rPr>
              <a:t>Value</a:t>
            </a:r>
          </a:p>
          <a:p>
            <a:pPr lvl="2"/>
            <a:r>
              <a:rPr lang="en-US" dirty="0" smtClean="0">
                <a:latin typeface="Arial" charset="0"/>
                <a:ea typeface="Arial" charset="0"/>
                <a:cs typeface="Arial" charset="0"/>
              </a:rPr>
              <a:t>An element from a set of possible values</a:t>
            </a:r>
            <a:endParaRPr lang="en-US" dirty="0">
              <a:latin typeface="Arial" charset="0"/>
              <a:ea typeface="Arial" charset="0"/>
              <a:cs typeface="Arial" charset="0"/>
            </a:endParaRPr>
          </a:p>
        </p:txBody>
      </p:sp>
      <p:sp>
        <p:nvSpPr>
          <p:cNvPr id="4" name="Slide Number Placeholder 3"/>
          <p:cNvSpPr>
            <a:spLocks noGrp="1"/>
          </p:cNvSpPr>
          <p:nvPr>
            <p:ph type="sldNum" sz="quarter" idx="12"/>
          </p:nvPr>
        </p:nvSpPr>
        <p:spPr/>
        <p:txBody>
          <a:bodyPr/>
          <a:lstStyle/>
          <a:p>
            <a:fld id="{FCFB7E3C-6220-8942-988C-3F6E25750AD7}" type="slidenum">
              <a:rPr lang="en-US" smtClean="0"/>
              <a:t>31</a:t>
            </a:fld>
            <a:endParaRPr lang="en-US"/>
          </a:p>
        </p:txBody>
      </p:sp>
    </p:spTree>
    <p:extLst>
      <p:ext uri="{BB962C8B-B14F-4D97-AF65-F5344CB8AC3E}">
        <p14:creationId xmlns:p14="http://schemas.microsoft.com/office/powerpoint/2010/main" val="20056417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Assignment Semantics Using Box and Circle Diagrams</a:t>
            </a:r>
            <a:endParaRPr lang="en-US" dirty="0"/>
          </a:p>
        </p:txBody>
      </p:sp>
      <p:sp>
        <p:nvSpPr>
          <p:cNvPr id="3" name="Content Placeholder 2"/>
          <p:cNvSpPr>
            <a:spLocks noGrp="1"/>
          </p:cNvSpPr>
          <p:nvPr>
            <p:ph idx="1"/>
          </p:nvPr>
        </p:nvSpPr>
        <p:spPr/>
        <p:txBody>
          <a:bodyPr/>
          <a:lstStyle/>
          <a:p>
            <a:r>
              <a:rPr lang="en-US" dirty="0" err="1" smtClean="0">
                <a:latin typeface="Consolas" charset="0"/>
                <a:ea typeface="Consolas" charset="0"/>
                <a:cs typeface="Consolas" charset="0"/>
              </a:rPr>
              <a:t>int</a:t>
            </a:r>
            <a:r>
              <a:rPr lang="en-US" dirty="0" smtClean="0">
                <a:latin typeface="Consolas" charset="0"/>
                <a:ea typeface="Consolas" charset="0"/>
                <a:cs typeface="Consolas" charset="0"/>
              </a:rPr>
              <a:t> x;</a:t>
            </a:r>
          </a:p>
          <a:p>
            <a:r>
              <a:rPr lang="en-US" dirty="0" smtClean="0"/>
              <a:t>Name</a:t>
            </a:r>
            <a:r>
              <a:rPr lang="en-US" dirty="0"/>
              <a:t>, binding, location, </a:t>
            </a:r>
            <a:r>
              <a:rPr lang="en-US" dirty="0" smtClean="0"/>
              <a:t>value</a:t>
            </a:r>
            <a:endParaRPr lang="en-US" dirty="0"/>
          </a:p>
        </p:txBody>
      </p:sp>
      <p:sp>
        <p:nvSpPr>
          <p:cNvPr id="4" name="Slide Number Placeholder 3"/>
          <p:cNvSpPr>
            <a:spLocks noGrp="1"/>
          </p:cNvSpPr>
          <p:nvPr>
            <p:ph type="sldNum" sz="quarter" idx="12"/>
          </p:nvPr>
        </p:nvSpPr>
        <p:spPr/>
        <p:txBody>
          <a:bodyPr/>
          <a:lstStyle/>
          <a:p>
            <a:fld id="{FCFB7E3C-6220-8942-988C-3F6E25750AD7}" type="slidenum">
              <a:rPr lang="en-US" smtClean="0"/>
              <a:t>32</a:t>
            </a:fld>
            <a:endParaRPr lang="en-US"/>
          </a:p>
        </p:txBody>
      </p:sp>
      <p:sp>
        <p:nvSpPr>
          <p:cNvPr id="5" name="Rectangle 4"/>
          <p:cNvSpPr/>
          <p:nvPr/>
        </p:nvSpPr>
        <p:spPr>
          <a:xfrm>
            <a:off x="2859314" y="4233653"/>
            <a:ext cx="2068835" cy="769257"/>
          </a:xfrm>
          <a:prstGeom prst="rect">
            <a:avLst/>
          </a:prstGeom>
          <a:noFill/>
          <a:ln w="12700">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TextBox 5"/>
          <p:cNvSpPr txBox="1"/>
          <p:nvPr/>
        </p:nvSpPr>
        <p:spPr>
          <a:xfrm>
            <a:off x="1734456" y="4387448"/>
            <a:ext cx="348344" cy="461665"/>
          </a:xfrm>
          <a:prstGeom prst="rect">
            <a:avLst/>
          </a:prstGeom>
          <a:noFill/>
        </p:spPr>
        <p:txBody>
          <a:bodyPr wrap="square" rtlCol="0">
            <a:spAutoFit/>
          </a:bodyPr>
          <a:lstStyle/>
          <a:p>
            <a:r>
              <a:rPr lang="en-US" sz="2400" dirty="0" smtClean="0">
                <a:latin typeface="Consolas" charset="0"/>
                <a:ea typeface="Consolas" charset="0"/>
                <a:cs typeface="Consolas" charset="0"/>
              </a:rPr>
              <a:t>x</a:t>
            </a:r>
            <a:endParaRPr lang="en-US" sz="2400" dirty="0">
              <a:latin typeface="Consolas" charset="0"/>
              <a:ea typeface="Consolas" charset="0"/>
              <a:cs typeface="Consolas" charset="0"/>
            </a:endParaRPr>
          </a:p>
        </p:txBody>
      </p:sp>
      <p:cxnSp>
        <p:nvCxnSpPr>
          <p:cNvPr id="8" name="Straight Connector 7"/>
          <p:cNvCxnSpPr>
            <a:stCxn id="6" idx="3"/>
          </p:cNvCxnSpPr>
          <p:nvPr/>
        </p:nvCxnSpPr>
        <p:spPr>
          <a:xfrm>
            <a:off x="2082800" y="4618281"/>
            <a:ext cx="776514" cy="0"/>
          </a:xfrm>
          <a:prstGeom prst="line">
            <a:avLst/>
          </a:prstGeom>
          <a:ln>
            <a:headEnd type="none"/>
            <a:tailEnd type="none"/>
          </a:ln>
          <a:effectLst/>
        </p:spPr>
        <p:style>
          <a:lnRef idx="3">
            <a:schemeClr val="dk1"/>
          </a:lnRef>
          <a:fillRef idx="0">
            <a:schemeClr val="dk1"/>
          </a:fillRef>
          <a:effectRef idx="2">
            <a:schemeClr val="dk1"/>
          </a:effectRef>
          <a:fontRef idx="minor">
            <a:schemeClr val="tx1"/>
          </a:fontRef>
        </p:style>
      </p:cxnSp>
      <p:cxnSp>
        <p:nvCxnSpPr>
          <p:cNvPr id="9" name="Straight Arrow Connector 8"/>
          <p:cNvCxnSpPr/>
          <p:nvPr/>
        </p:nvCxnSpPr>
        <p:spPr>
          <a:xfrm>
            <a:off x="1357086" y="2654834"/>
            <a:ext cx="486228" cy="1894114"/>
          </a:xfrm>
          <a:prstGeom prst="straightConnector1">
            <a:avLst/>
          </a:prstGeom>
          <a:ln w="76200">
            <a:headEnd type="none"/>
            <a:tailEnd type="triangle" w="med" len="sm"/>
          </a:ln>
          <a:effectLst/>
        </p:spPr>
        <p:style>
          <a:lnRef idx="2">
            <a:schemeClr val="accent1"/>
          </a:lnRef>
          <a:fillRef idx="0">
            <a:schemeClr val="accent1"/>
          </a:fillRef>
          <a:effectRef idx="1">
            <a:schemeClr val="accent1"/>
          </a:effectRef>
          <a:fontRef idx="minor">
            <a:schemeClr val="tx1"/>
          </a:fontRef>
        </p:style>
      </p:cxnSp>
      <p:sp>
        <p:nvSpPr>
          <p:cNvPr id="13" name="Oval 12"/>
          <p:cNvSpPr/>
          <p:nvPr/>
        </p:nvSpPr>
        <p:spPr>
          <a:xfrm>
            <a:off x="3566520" y="4291068"/>
            <a:ext cx="654423" cy="654423"/>
          </a:xfrm>
          <a:prstGeom prst="ellipse">
            <a:avLst/>
          </a:prstGeom>
          <a:noFill/>
          <a:ln w="12700">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14" name="Straight Arrow Connector 13"/>
          <p:cNvCxnSpPr/>
          <p:nvPr/>
        </p:nvCxnSpPr>
        <p:spPr>
          <a:xfrm flipH="1">
            <a:off x="2460170" y="2654834"/>
            <a:ext cx="471289" cy="1894114"/>
          </a:xfrm>
          <a:prstGeom prst="straightConnector1">
            <a:avLst/>
          </a:prstGeom>
          <a:ln w="76200">
            <a:headEnd type="none"/>
            <a:tailEnd type="triangle" w="med" len="sm"/>
          </a:ln>
          <a:effectLst/>
        </p:spPr>
        <p:style>
          <a:lnRef idx="2">
            <a:schemeClr val="accent1"/>
          </a:lnRef>
          <a:fillRef idx="0">
            <a:schemeClr val="accent1"/>
          </a:fillRef>
          <a:effectRef idx="1">
            <a:schemeClr val="accent1"/>
          </a:effectRef>
          <a:fontRef idx="minor">
            <a:schemeClr val="tx1"/>
          </a:fontRef>
        </p:style>
      </p:cxnSp>
      <p:cxnSp>
        <p:nvCxnSpPr>
          <p:cNvPr id="17" name="Straight Arrow Connector 16"/>
          <p:cNvCxnSpPr>
            <a:endCxn id="5" idx="0"/>
          </p:cNvCxnSpPr>
          <p:nvPr/>
        </p:nvCxnSpPr>
        <p:spPr>
          <a:xfrm flipH="1">
            <a:off x="3893732" y="2654832"/>
            <a:ext cx="614707" cy="1578821"/>
          </a:xfrm>
          <a:prstGeom prst="straightConnector1">
            <a:avLst/>
          </a:prstGeom>
          <a:ln w="76200">
            <a:headEnd type="none"/>
            <a:tailEnd type="triangle" w="med" len="sm"/>
          </a:ln>
          <a:effectLst/>
        </p:spPr>
        <p:style>
          <a:lnRef idx="2">
            <a:schemeClr val="accent1"/>
          </a:lnRef>
          <a:fillRef idx="0">
            <a:schemeClr val="accent1"/>
          </a:fillRef>
          <a:effectRef idx="1">
            <a:schemeClr val="accent1"/>
          </a:effectRef>
          <a:fontRef idx="minor">
            <a:schemeClr val="tx1"/>
          </a:fontRef>
        </p:style>
      </p:cxnSp>
      <p:cxnSp>
        <p:nvCxnSpPr>
          <p:cNvPr id="20" name="Straight Arrow Connector 19"/>
          <p:cNvCxnSpPr>
            <a:endCxn id="13" idx="7"/>
          </p:cNvCxnSpPr>
          <p:nvPr/>
        </p:nvCxnSpPr>
        <p:spPr>
          <a:xfrm flipH="1">
            <a:off x="4125105" y="2654832"/>
            <a:ext cx="1667810" cy="1732074"/>
          </a:xfrm>
          <a:prstGeom prst="straightConnector1">
            <a:avLst/>
          </a:prstGeom>
          <a:ln w="76200">
            <a:headEnd type="none"/>
            <a:tailEnd type="triangle" w="med" len="sm"/>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9033353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8"/>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20"/>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p:bldP spid="13"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Assignment Semantics</a:t>
            </a:r>
            <a:endParaRPr lang="en-US" dirty="0"/>
          </a:p>
        </p:txBody>
      </p:sp>
      <p:sp>
        <p:nvSpPr>
          <p:cNvPr id="3" name="Content Placeholder 2"/>
          <p:cNvSpPr>
            <a:spLocks noGrp="1"/>
          </p:cNvSpPr>
          <p:nvPr>
            <p:ph idx="1"/>
          </p:nvPr>
        </p:nvSpPr>
        <p:spPr/>
        <p:txBody>
          <a:bodyPr/>
          <a:lstStyle/>
          <a:p>
            <a:r>
              <a:rPr lang="en-US" dirty="0" err="1" smtClean="0">
                <a:latin typeface="Consolas" charset="0"/>
                <a:ea typeface="Consolas" charset="0"/>
                <a:cs typeface="Consolas" charset="0"/>
              </a:rPr>
              <a:t>int</a:t>
            </a:r>
            <a:r>
              <a:rPr lang="en-US" dirty="0" smtClean="0">
                <a:latin typeface="Consolas" charset="0"/>
                <a:ea typeface="Consolas" charset="0"/>
                <a:cs typeface="Consolas" charset="0"/>
              </a:rPr>
              <a:t> x;</a:t>
            </a:r>
          </a:p>
          <a:p>
            <a:r>
              <a:rPr lang="en-US" dirty="0" smtClean="0">
                <a:latin typeface="Consolas" charset="0"/>
                <a:ea typeface="Consolas" charset="0"/>
                <a:cs typeface="Consolas" charset="0"/>
              </a:rPr>
              <a:t>x = 5;</a:t>
            </a:r>
          </a:p>
          <a:p>
            <a:pPr lvl="1"/>
            <a:r>
              <a:rPr lang="en-US" dirty="0" smtClean="0"/>
              <a:t>Copy the value </a:t>
            </a:r>
            <a:r>
              <a:rPr lang="en-US" dirty="0" smtClean="0">
                <a:latin typeface="Consolas" charset="0"/>
                <a:ea typeface="Consolas" charset="0"/>
                <a:cs typeface="Consolas" charset="0"/>
              </a:rPr>
              <a:t>5</a:t>
            </a:r>
            <a:r>
              <a:rPr lang="en-US" dirty="0" smtClean="0"/>
              <a:t> to the location associated with the name </a:t>
            </a:r>
            <a:r>
              <a:rPr lang="en-US" dirty="0" smtClean="0">
                <a:latin typeface="Consolas" charset="0"/>
                <a:ea typeface="Consolas" charset="0"/>
                <a:cs typeface="Consolas" charset="0"/>
              </a:rPr>
              <a:t>x</a:t>
            </a:r>
            <a:endParaRPr lang="en-US" dirty="0">
              <a:latin typeface="Consolas" charset="0"/>
              <a:ea typeface="Consolas" charset="0"/>
              <a:cs typeface="Consolas" charset="0"/>
            </a:endParaRPr>
          </a:p>
        </p:txBody>
      </p:sp>
      <p:sp>
        <p:nvSpPr>
          <p:cNvPr id="4" name="Slide Number Placeholder 3"/>
          <p:cNvSpPr>
            <a:spLocks noGrp="1"/>
          </p:cNvSpPr>
          <p:nvPr>
            <p:ph type="sldNum" sz="quarter" idx="12"/>
          </p:nvPr>
        </p:nvSpPr>
        <p:spPr/>
        <p:txBody>
          <a:bodyPr/>
          <a:lstStyle/>
          <a:p>
            <a:fld id="{FCFB7E3C-6220-8942-988C-3F6E25750AD7}" type="slidenum">
              <a:rPr lang="en-US" smtClean="0"/>
              <a:t>33</a:t>
            </a:fld>
            <a:endParaRPr lang="en-US"/>
          </a:p>
        </p:txBody>
      </p:sp>
      <p:sp>
        <p:nvSpPr>
          <p:cNvPr id="5" name="Rectangle 4"/>
          <p:cNvSpPr/>
          <p:nvPr/>
        </p:nvSpPr>
        <p:spPr>
          <a:xfrm>
            <a:off x="2859314" y="4233653"/>
            <a:ext cx="2068835" cy="769257"/>
          </a:xfrm>
          <a:prstGeom prst="rect">
            <a:avLst/>
          </a:prstGeom>
          <a:noFill/>
          <a:ln w="12700">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TextBox 5"/>
          <p:cNvSpPr txBox="1"/>
          <p:nvPr/>
        </p:nvSpPr>
        <p:spPr>
          <a:xfrm>
            <a:off x="1734456" y="4387448"/>
            <a:ext cx="348344" cy="461665"/>
          </a:xfrm>
          <a:prstGeom prst="rect">
            <a:avLst/>
          </a:prstGeom>
          <a:noFill/>
        </p:spPr>
        <p:txBody>
          <a:bodyPr wrap="square" rtlCol="0">
            <a:spAutoFit/>
          </a:bodyPr>
          <a:lstStyle/>
          <a:p>
            <a:r>
              <a:rPr lang="en-US" sz="2400" dirty="0" smtClean="0">
                <a:latin typeface="Consolas" charset="0"/>
                <a:ea typeface="Consolas" charset="0"/>
                <a:cs typeface="Consolas" charset="0"/>
              </a:rPr>
              <a:t>x</a:t>
            </a:r>
            <a:endParaRPr lang="en-US" sz="2400" dirty="0">
              <a:latin typeface="Consolas" charset="0"/>
              <a:ea typeface="Consolas" charset="0"/>
              <a:cs typeface="Consolas" charset="0"/>
            </a:endParaRPr>
          </a:p>
        </p:txBody>
      </p:sp>
      <p:cxnSp>
        <p:nvCxnSpPr>
          <p:cNvPr id="8" name="Straight Connector 7"/>
          <p:cNvCxnSpPr>
            <a:stCxn id="6" idx="3"/>
          </p:cNvCxnSpPr>
          <p:nvPr/>
        </p:nvCxnSpPr>
        <p:spPr>
          <a:xfrm>
            <a:off x="2082800" y="4618281"/>
            <a:ext cx="776514" cy="0"/>
          </a:xfrm>
          <a:prstGeom prst="line">
            <a:avLst/>
          </a:prstGeom>
          <a:ln>
            <a:headEnd type="none"/>
            <a:tailEnd type="none"/>
          </a:ln>
          <a:effectLst/>
        </p:spPr>
        <p:style>
          <a:lnRef idx="3">
            <a:schemeClr val="dk1"/>
          </a:lnRef>
          <a:fillRef idx="0">
            <a:schemeClr val="dk1"/>
          </a:fillRef>
          <a:effectRef idx="2">
            <a:schemeClr val="dk1"/>
          </a:effectRef>
          <a:fontRef idx="minor">
            <a:schemeClr val="tx1"/>
          </a:fontRef>
        </p:style>
      </p:cxnSp>
      <p:sp>
        <p:nvSpPr>
          <p:cNvPr id="13" name="Oval 12"/>
          <p:cNvSpPr/>
          <p:nvPr/>
        </p:nvSpPr>
        <p:spPr>
          <a:xfrm>
            <a:off x="3566520" y="4291068"/>
            <a:ext cx="654423" cy="654423"/>
          </a:xfrm>
          <a:prstGeom prst="ellipse">
            <a:avLst/>
          </a:prstGeom>
          <a:noFill/>
          <a:ln w="12700">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TextBox 14"/>
          <p:cNvSpPr txBox="1"/>
          <p:nvPr/>
        </p:nvSpPr>
        <p:spPr>
          <a:xfrm>
            <a:off x="3719559" y="4387448"/>
            <a:ext cx="348344" cy="461665"/>
          </a:xfrm>
          <a:prstGeom prst="rect">
            <a:avLst/>
          </a:prstGeom>
          <a:noFill/>
        </p:spPr>
        <p:txBody>
          <a:bodyPr wrap="square" rtlCol="0">
            <a:spAutoFit/>
          </a:bodyPr>
          <a:lstStyle/>
          <a:p>
            <a:r>
              <a:rPr lang="en-US" sz="2400" dirty="0" smtClean="0">
                <a:latin typeface="Consolas" charset="0"/>
                <a:ea typeface="Consolas" charset="0"/>
                <a:cs typeface="Consolas" charset="0"/>
              </a:rPr>
              <a:t>5</a:t>
            </a:r>
            <a:endParaRPr lang="en-US" sz="2400" dirty="0">
              <a:latin typeface="Consolas" charset="0"/>
              <a:ea typeface="Consolas" charset="0"/>
              <a:cs typeface="Consolas" charset="0"/>
            </a:endParaRPr>
          </a:p>
        </p:txBody>
      </p:sp>
      <p:sp>
        <p:nvSpPr>
          <p:cNvPr id="18" name="TextBox 17"/>
          <p:cNvSpPr txBox="1"/>
          <p:nvPr/>
        </p:nvSpPr>
        <p:spPr>
          <a:xfrm>
            <a:off x="4579805" y="3564552"/>
            <a:ext cx="348344" cy="461665"/>
          </a:xfrm>
          <a:prstGeom prst="rect">
            <a:avLst/>
          </a:prstGeom>
          <a:noFill/>
        </p:spPr>
        <p:txBody>
          <a:bodyPr wrap="square" rtlCol="0">
            <a:spAutoFit/>
          </a:bodyPr>
          <a:lstStyle/>
          <a:p>
            <a:r>
              <a:rPr lang="en-US" sz="2400" dirty="0" smtClean="0">
                <a:latin typeface="Consolas" charset="0"/>
                <a:ea typeface="Consolas" charset="0"/>
                <a:cs typeface="Consolas" charset="0"/>
              </a:rPr>
              <a:t>5</a:t>
            </a:r>
            <a:endParaRPr lang="en-US" sz="2400" dirty="0">
              <a:latin typeface="Consolas" charset="0"/>
              <a:ea typeface="Consolas" charset="0"/>
              <a:cs typeface="Consolas" charset="0"/>
            </a:endParaRPr>
          </a:p>
        </p:txBody>
      </p:sp>
      <p:cxnSp>
        <p:nvCxnSpPr>
          <p:cNvPr id="19" name="Straight Arrow Connector 18"/>
          <p:cNvCxnSpPr/>
          <p:nvPr/>
        </p:nvCxnSpPr>
        <p:spPr>
          <a:xfrm flipH="1">
            <a:off x="3971365" y="3881718"/>
            <a:ext cx="699248" cy="654423"/>
          </a:xfrm>
          <a:prstGeom prst="straightConnector1">
            <a:avLst/>
          </a:prstGeom>
          <a:ln w="76200">
            <a:headEnd type="none"/>
            <a:tailEnd type="triangle" w="med" len="sm"/>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304339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3"/>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8"/>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8"/>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9"/>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5"/>
                                        </p:tgtEl>
                                        <p:attrNameLst>
                                          <p:attrName>style.visibility</p:attrName>
                                        </p:attrNameLst>
                                      </p:cBhvr>
                                      <p:to>
                                        <p:strVal val="visible"/>
                                      </p:to>
                                    </p:set>
                                  </p:childTnLst>
                                </p:cTn>
                              </p:par>
                              <p:par>
                                <p:cTn id="33" presetID="1" presetClass="exit" presetSubtype="0" fill="hold" nodeType="withEffect">
                                  <p:stCondLst>
                                    <p:cond delay="0"/>
                                  </p:stCondLst>
                                  <p:childTnLst>
                                    <p:set>
                                      <p:cBhvr>
                                        <p:cTn id="34" dur="1" fill="hold">
                                          <p:stCondLst>
                                            <p:cond delay="0"/>
                                          </p:stCondLst>
                                        </p:cTn>
                                        <p:tgtEl>
                                          <p:spTgt spid="19"/>
                                        </p:tgtEl>
                                        <p:attrNameLst>
                                          <p:attrName>style.visibility</p:attrName>
                                        </p:attrNameLst>
                                      </p:cBhvr>
                                      <p:to>
                                        <p:strVal val="hidden"/>
                                      </p:to>
                                    </p:set>
                                  </p:childTnLst>
                                </p:cTn>
                              </p:par>
                              <p:par>
                                <p:cTn id="35" presetID="1" presetClass="exit" presetSubtype="0" fill="hold" grpId="1" nodeType="withEffect">
                                  <p:stCondLst>
                                    <p:cond delay="0"/>
                                  </p:stCondLst>
                                  <p:childTnLst>
                                    <p:set>
                                      <p:cBhvr>
                                        <p:cTn id="36" dur="1" fill="hold">
                                          <p:stCondLst>
                                            <p:cond delay="0"/>
                                          </p:stCondLst>
                                        </p:cTn>
                                        <p:tgtEl>
                                          <p:spTgt spid="1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p:bldP spid="13" grpId="0" animBg="1"/>
      <p:bldP spid="15" grpId="0"/>
      <p:bldP spid="18" grpId="0"/>
      <p:bldP spid="18" grpId="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Assignment Semantics</a:t>
            </a:r>
            <a:endParaRPr lang="en-US" dirty="0"/>
          </a:p>
        </p:txBody>
      </p:sp>
      <p:sp>
        <p:nvSpPr>
          <p:cNvPr id="3" name="Content Placeholder 2"/>
          <p:cNvSpPr>
            <a:spLocks noGrp="1"/>
          </p:cNvSpPr>
          <p:nvPr>
            <p:ph idx="1"/>
          </p:nvPr>
        </p:nvSpPr>
        <p:spPr/>
        <p:txBody>
          <a:bodyPr/>
          <a:lstStyle/>
          <a:p>
            <a:r>
              <a:rPr lang="en-US" dirty="0" err="1" smtClean="0">
                <a:latin typeface="Consolas" charset="0"/>
                <a:ea typeface="Consolas" charset="0"/>
                <a:cs typeface="Consolas" charset="0"/>
              </a:rPr>
              <a:t>int</a:t>
            </a:r>
            <a:r>
              <a:rPr lang="en-US" dirty="0" smtClean="0">
                <a:latin typeface="Consolas" charset="0"/>
                <a:ea typeface="Consolas" charset="0"/>
                <a:cs typeface="Consolas" charset="0"/>
              </a:rPr>
              <a:t> x;</a:t>
            </a:r>
          </a:p>
          <a:p>
            <a:r>
              <a:rPr lang="en-US" dirty="0" err="1" smtClean="0">
                <a:latin typeface="Consolas" charset="0"/>
                <a:ea typeface="Consolas" charset="0"/>
                <a:cs typeface="Consolas" charset="0"/>
              </a:rPr>
              <a:t>int</a:t>
            </a:r>
            <a:r>
              <a:rPr lang="en-US" dirty="0" smtClean="0">
                <a:latin typeface="Consolas" charset="0"/>
                <a:ea typeface="Consolas" charset="0"/>
                <a:cs typeface="Consolas" charset="0"/>
              </a:rPr>
              <a:t> y;</a:t>
            </a:r>
          </a:p>
          <a:p>
            <a:r>
              <a:rPr lang="en-US" dirty="0" smtClean="0">
                <a:latin typeface="Consolas" charset="0"/>
                <a:ea typeface="Consolas" charset="0"/>
                <a:cs typeface="Consolas" charset="0"/>
              </a:rPr>
              <a:t>x = y;</a:t>
            </a:r>
          </a:p>
          <a:p>
            <a:pPr lvl="1"/>
            <a:r>
              <a:rPr lang="en-US" dirty="0" smtClean="0"/>
              <a:t>Copy the value in the location associated with </a:t>
            </a:r>
            <a:r>
              <a:rPr lang="en-US" dirty="0" smtClean="0">
                <a:latin typeface="Consolas" charset="0"/>
                <a:ea typeface="Consolas" charset="0"/>
                <a:cs typeface="Consolas" charset="0"/>
              </a:rPr>
              <a:t>y</a:t>
            </a:r>
            <a:r>
              <a:rPr lang="en-US" dirty="0" smtClean="0"/>
              <a:t> to the location associated with </a:t>
            </a:r>
            <a:r>
              <a:rPr lang="en-US" dirty="0" smtClean="0">
                <a:latin typeface="Consolas" charset="0"/>
                <a:ea typeface="Consolas" charset="0"/>
                <a:cs typeface="Consolas" charset="0"/>
              </a:rPr>
              <a:t>x</a:t>
            </a:r>
            <a:endParaRPr lang="en-US" dirty="0">
              <a:latin typeface="Consolas" charset="0"/>
              <a:ea typeface="Consolas" charset="0"/>
              <a:cs typeface="Consolas" charset="0"/>
            </a:endParaRPr>
          </a:p>
        </p:txBody>
      </p:sp>
      <p:sp>
        <p:nvSpPr>
          <p:cNvPr id="4" name="Slide Number Placeholder 3"/>
          <p:cNvSpPr>
            <a:spLocks noGrp="1"/>
          </p:cNvSpPr>
          <p:nvPr>
            <p:ph type="sldNum" sz="quarter" idx="12"/>
          </p:nvPr>
        </p:nvSpPr>
        <p:spPr/>
        <p:txBody>
          <a:bodyPr/>
          <a:lstStyle/>
          <a:p>
            <a:fld id="{FCFB7E3C-6220-8942-988C-3F6E25750AD7}" type="slidenum">
              <a:rPr lang="en-US" smtClean="0"/>
              <a:t>34</a:t>
            </a:fld>
            <a:endParaRPr lang="en-US"/>
          </a:p>
        </p:txBody>
      </p:sp>
      <p:sp>
        <p:nvSpPr>
          <p:cNvPr id="5" name="Rectangle 4"/>
          <p:cNvSpPr/>
          <p:nvPr/>
        </p:nvSpPr>
        <p:spPr>
          <a:xfrm>
            <a:off x="1891126" y="4457715"/>
            <a:ext cx="2068835" cy="769257"/>
          </a:xfrm>
          <a:prstGeom prst="rect">
            <a:avLst/>
          </a:prstGeom>
          <a:noFill/>
          <a:ln w="12700">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TextBox 5"/>
          <p:cNvSpPr txBox="1"/>
          <p:nvPr/>
        </p:nvSpPr>
        <p:spPr>
          <a:xfrm>
            <a:off x="766268" y="4611510"/>
            <a:ext cx="348344" cy="461665"/>
          </a:xfrm>
          <a:prstGeom prst="rect">
            <a:avLst/>
          </a:prstGeom>
          <a:noFill/>
        </p:spPr>
        <p:txBody>
          <a:bodyPr wrap="square" rtlCol="0">
            <a:spAutoFit/>
          </a:bodyPr>
          <a:lstStyle/>
          <a:p>
            <a:r>
              <a:rPr lang="en-US" sz="2400" dirty="0" smtClean="0">
                <a:latin typeface="Consolas" charset="0"/>
                <a:ea typeface="Consolas" charset="0"/>
                <a:cs typeface="Consolas" charset="0"/>
              </a:rPr>
              <a:t>x</a:t>
            </a:r>
            <a:endParaRPr lang="en-US" sz="2400" dirty="0">
              <a:latin typeface="Consolas" charset="0"/>
              <a:ea typeface="Consolas" charset="0"/>
              <a:cs typeface="Consolas" charset="0"/>
            </a:endParaRPr>
          </a:p>
        </p:txBody>
      </p:sp>
      <p:cxnSp>
        <p:nvCxnSpPr>
          <p:cNvPr id="7" name="Straight Connector 6"/>
          <p:cNvCxnSpPr/>
          <p:nvPr/>
        </p:nvCxnSpPr>
        <p:spPr>
          <a:xfrm>
            <a:off x="1114612" y="4842343"/>
            <a:ext cx="776514" cy="0"/>
          </a:xfrm>
          <a:prstGeom prst="line">
            <a:avLst/>
          </a:prstGeom>
          <a:ln>
            <a:headEnd type="none"/>
            <a:tailEnd type="none"/>
          </a:ln>
          <a:effectLst/>
        </p:spPr>
        <p:style>
          <a:lnRef idx="3">
            <a:schemeClr val="dk1"/>
          </a:lnRef>
          <a:fillRef idx="0">
            <a:schemeClr val="dk1"/>
          </a:fillRef>
          <a:effectRef idx="2">
            <a:schemeClr val="dk1"/>
          </a:effectRef>
          <a:fontRef idx="minor">
            <a:schemeClr val="tx1"/>
          </a:fontRef>
        </p:style>
      </p:cxnSp>
      <p:sp>
        <p:nvSpPr>
          <p:cNvPr id="8" name="Oval 7"/>
          <p:cNvSpPr/>
          <p:nvPr/>
        </p:nvSpPr>
        <p:spPr>
          <a:xfrm>
            <a:off x="2598332" y="4515130"/>
            <a:ext cx="654423" cy="654423"/>
          </a:xfrm>
          <a:prstGeom prst="ellipse">
            <a:avLst/>
          </a:prstGeom>
          <a:noFill/>
          <a:ln w="12700">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Rectangle 9"/>
          <p:cNvSpPr/>
          <p:nvPr/>
        </p:nvSpPr>
        <p:spPr>
          <a:xfrm>
            <a:off x="1891126" y="5582893"/>
            <a:ext cx="2068835" cy="769257"/>
          </a:xfrm>
          <a:prstGeom prst="rect">
            <a:avLst/>
          </a:prstGeom>
          <a:noFill/>
          <a:ln w="12700">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TextBox 10"/>
          <p:cNvSpPr txBox="1"/>
          <p:nvPr/>
        </p:nvSpPr>
        <p:spPr>
          <a:xfrm>
            <a:off x="766268" y="5736688"/>
            <a:ext cx="348344" cy="461665"/>
          </a:xfrm>
          <a:prstGeom prst="rect">
            <a:avLst/>
          </a:prstGeom>
          <a:noFill/>
        </p:spPr>
        <p:txBody>
          <a:bodyPr wrap="square" rtlCol="0">
            <a:spAutoFit/>
          </a:bodyPr>
          <a:lstStyle/>
          <a:p>
            <a:r>
              <a:rPr lang="en-US" sz="2400" dirty="0" smtClean="0">
                <a:latin typeface="Consolas" charset="0"/>
                <a:ea typeface="Consolas" charset="0"/>
                <a:cs typeface="Consolas" charset="0"/>
              </a:rPr>
              <a:t>y</a:t>
            </a:r>
            <a:endParaRPr lang="en-US" sz="2400" dirty="0">
              <a:latin typeface="Consolas" charset="0"/>
              <a:ea typeface="Consolas" charset="0"/>
              <a:cs typeface="Consolas" charset="0"/>
            </a:endParaRPr>
          </a:p>
        </p:txBody>
      </p:sp>
      <p:cxnSp>
        <p:nvCxnSpPr>
          <p:cNvPr id="12" name="Straight Connector 11"/>
          <p:cNvCxnSpPr/>
          <p:nvPr/>
        </p:nvCxnSpPr>
        <p:spPr>
          <a:xfrm>
            <a:off x="1114612" y="5967521"/>
            <a:ext cx="776514" cy="0"/>
          </a:xfrm>
          <a:prstGeom prst="line">
            <a:avLst/>
          </a:prstGeom>
          <a:ln>
            <a:headEnd type="none"/>
            <a:tailEnd type="none"/>
          </a:ln>
          <a:effectLst/>
        </p:spPr>
        <p:style>
          <a:lnRef idx="3">
            <a:schemeClr val="dk1"/>
          </a:lnRef>
          <a:fillRef idx="0">
            <a:schemeClr val="dk1"/>
          </a:fillRef>
          <a:effectRef idx="2">
            <a:schemeClr val="dk1"/>
          </a:effectRef>
          <a:fontRef idx="minor">
            <a:schemeClr val="tx1"/>
          </a:fontRef>
        </p:style>
      </p:cxnSp>
      <p:sp>
        <p:nvSpPr>
          <p:cNvPr id="13" name="Oval 12"/>
          <p:cNvSpPr/>
          <p:nvPr/>
        </p:nvSpPr>
        <p:spPr>
          <a:xfrm>
            <a:off x="2598332" y="5640308"/>
            <a:ext cx="654423" cy="654423"/>
          </a:xfrm>
          <a:prstGeom prst="ellipse">
            <a:avLst/>
          </a:prstGeom>
          <a:noFill/>
          <a:ln w="12700">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15" name="Straight Arrow Connector 14"/>
          <p:cNvCxnSpPr/>
          <p:nvPr/>
        </p:nvCxnSpPr>
        <p:spPr>
          <a:xfrm flipH="1" flipV="1">
            <a:off x="2931459" y="4948518"/>
            <a:ext cx="26894" cy="1019004"/>
          </a:xfrm>
          <a:prstGeom prst="straightConnector1">
            <a:avLst/>
          </a:prstGeom>
          <a:ln w="76200">
            <a:headEnd type="none"/>
            <a:tailEnd type="triangle" w="med" len="sm"/>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5706758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0"/>
                                          </p:stCondLst>
                                        </p:cTn>
                                        <p:tgtEl>
                                          <p:spTgt spid="15"/>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7"/>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5"/>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8"/>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1"/>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2"/>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0"/>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3"/>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p:bldP spid="8" grpId="0" animBg="1"/>
      <p:bldP spid="10" grpId="0" animBg="1"/>
      <p:bldP spid="11" grpId="0"/>
      <p:bldP spid="13"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Assignment Semantics</a:t>
            </a:r>
            <a:endParaRPr lang="en-US" dirty="0"/>
          </a:p>
        </p:txBody>
      </p:sp>
      <p:sp>
        <p:nvSpPr>
          <p:cNvPr id="3" name="Content Placeholder 2"/>
          <p:cNvSpPr>
            <a:spLocks noGrp="1"/>
          </p:cNvSpPr>
          <p:nvPr>
            <p:ph idx="1"/>
          </p:nvPr>
        </p:nvSpPr>
        <p:spPr/>
        <p:txBody>
          <a:bodyPr/>
          <a:lstStyle/>
          <a:p>
            <a:r>
              <a:rPr lang="en-US" dirty="0" err="1" smtClean="0">
                <a:latin typeface="Consolas" charset="0"/>
                <a:ea typeface="Consolas" charset="0"/>
                <a:cs typeface="Consolas" charset="0"/>
              </a:rPr>
              <a:t>int</a:t>
            </a:r>
            <a:r>
              <a:rPr lang="en-US" dirty="0" smtClean="0">
                <a:latin typeface="Consolas" charset="0"/>
                <a:ea typeface="Consolas" charset="0"/>
                <a:cs typeface="Consolas" charset="0"/>
              </a:rPr>
              <a:t> x;</a:t>
            </a:r>
          </a:p>
          <a:p>
            <a:r>
              <a:rPr lang="en-US" dirty="0" smtClean="0">
                <a:latin typeface="Consolas" charset="0"/>
                <a:ea typeface="Consolas" charset="0"/>
                <a:cs typeface="Consolas" charset="0"/>
              </a:rPr>
              <a:t>x = x;</a:t>
            </a:r>
          </a:p>
          <a:p>
            <a:pPr lvl="1"/>
            <a:r>
              <a:rPr lang="en-US" dirty="0" smtClean="0"/>
              <a:t>Copy the value in the location associated with </a:t>
            </a:r>
            <a:r>
              <a:rPr lang="en-US" dirty="0" smtClean="0">
                <a:latin typeface="Consolas" charset="0"/>
                <a:ea typeface="Consolas" charset="0"/>
                <a:cs typeface="Consolas" charset="0"/>
              </a:rPr>
              <a:t>x</a:t>
            </a:r>
            <a:r>
              <a:rPr lang="en-US" dirty="0" smtClean="0"/>
              <a:t> to the location associated with </a:t>
            </a:r>
            <a:r>
              <a:rPr lang="en-US" dirty="0" smtClean="0">
                <a:latin typeface="Consolas" charset="0"/>
                <a:ea typeface="Consolas" charset="0"/>
                <a:cs typeface="Consolas" charset="0"/>
              </a:rPr>
              <a:t>x</a:t>
            </a:r>
            <a:endParaRPr lang="en-US" dirty="0">
              <a:latin typeface="Consolas" charset="0"/>
              <a:ea typeface="Consolas" charset="0"/>
              <a:cs typeface="Consolas" charset="0"/>
            </a:endParaRPr>
          </a:p>
        </p:txBody>
      </p:sp>
      <p:sp>
        <p:nvSpPr>
          <p:cNvPr id="4" name="Slide Number Placeholder 3"/>
          <p:cNvSpPr>
            <a:spLocks noGrp="1"/>
          </p:cNvSpPr>
          <p:nvPr>
            <p:ph type="sldNum" sz="quarter" idx="12"/>
          </p:nvPr>
        </p:nvSpPr>
        <p:spPr/>
        <p:txBody>
          <a:bodyPr/>
          <a:lstStyle/>
          <a:p>
            <a:fld id="{FCFB7E3C-6220-8942-988C-3F6E25750AD7}" type="slidenum">
              <a:rPr lang="en-US" smtClean="0"/>
              <a:t>35</a:t>
            </a:fld>
            <a:endParaRPr lang="en-US"/>
          </a:p>
        </p:txBody>
      </p:sp>
      <p:sp>
        <p:nvSpPr>
          <p:cNvPr id="5" name="Rectangle 4"/>
          <p:cNvSpPr/>
          <p:nvPr/>
        </p:nvSpPr>
        <p:spPr>
          <a:xfrm>
            <a:off x="1891126" y="4457715"/>
            <a:ext cx="2068835" cy="769257"/>
          </a:xfrm>
          <a:prstGeom prst="rect">
            <a:avLst/>
          </a:prstGeom>
          <a:noFill/>
          <a:ln w="12700">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TextBox 5"/>
          <p:cNvSpPr txBox="1"/>
          <p:nvPr/>
        </p:nvSpPr>
        <p:spPr>
          <a:xfrm>
            <a:off x="766268" y="4611510"/>
            <a:ext cx="348344" cy="461665"/>
          </a:xfrm>
          <a:prstGeom prst="rect">
            <a:avLst/>
          </a:prstGeom>
          <a:noFill/>
        </p:spPr>
        <p:txBody>
          <a:bodyPr wrap="square" rtlCol="0">
            <a:spAutoFit/>
          </a:bodyPr>
          <a:lstStyle/>
          <a:p>
            <a:r>
              <a:rPr lang="en-US" sz="2400" dirty="0" smtClean="0">
                <a:latin typeface="Consolas" charset="0"/>
                <a:ea typeface="Consolas" charset="0"/>
                <a:cs typeface="Consolas" charset="0"/>
              </a:rPr>
              <a:t>x</a:t>
            </a:r>
            <a:endParaRPr lang="en-US" sz="2400" dirty="0">
              <a:latin typeface="Consolas" charset="0"/>
              <a:ea typeface="Consolas" charset="0"/>
              <a:cs typeface="Consolas" charset="0"/>
            </a:endParaRPr>
          </a:p>
        </p:txBody>
      </p:sp>
      <p:cxnSp>
        <p:nvCxnSpPr>
          <p:cNvPr id="7" name="Straight Connector 6"/>
          <p:cNvCxnSpPr/>
          <p:nvPr/>
        </p:nvCxnSpPr>
        <p:spPr>
          <a:xfrm>
            <a:off x="1114612" y="4842343"/>
            <a:ext cx="776514" cy="0"/>
          </a:xfrm>
          <a:prstGeom prst="line">
            <a:avLst/>
          </a:prstGeom>
          <a:ln>
            <a:headEnd type="none"/>
            <a:tailEnd type="none"/>
          </a:ln>
          <a:effectLst/>
        </p:spPr>
        <p:style>
          <a:lnRef idx="3">
            <a:schemeClr val="dk1"/>
          </a:lnRef>
          <a:fillRef idx="0">
            <a:schemeClr val="dk1"/>
          </a:fillRef>
          <a:effectRef idx="2">
            <a:schemeClr val="dk1"/>
          </a:effectRef>
          <a:fontRef idx="minor">
            <a:schemeClr val="tx1"/>
          </a:fontRef>
        </p:style>
      </p:cxnSp>
      <p:sp>
        <p:nvSpPr>
          <p:cNvPr id="8" name="Oval 7"/>
          <p:cNvSpPr/>
          <p:nvPr/>
        </p:nvSpPr>
        <p:spPr>
          <a:xfrm>
            <a:off x="2598332" y="4515130"/>
            <a:ext cx="654423" cy="654423"/>
          </a:xfrm>
          <a:prstGeom prst="ellipse">
            <a:avLst/>
          </a:prstGeom>
          <a:noFill/>
          <a:ln w="12700">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14" name="Curved Connector 13"/>
          <p:cNvCxnSpPr>
            <a:stCxn id="8" idx="0"/>
            <a:endCxn id="8" idx="6"/>
          </p:cNvCxnSpPr>
          <p:nvPr/>
        </p:nvCxnSpPr>
        <p:spPr>
          <a:xfrm rot="16200000" flipH="1">
            <a:off x="2925543" y="4515131"/>
            <a:ext cx="327212" cy="327211"/>
          </a:xfrm>
          <a:prstGeom prst="curvedConnector4">
            <a:avLst>
              <a:gd name="adj1" fmla="val -69863"/>
              <a:gd name="adj2" fmla="val 169863"/>
            </a:avLst>
          </a:prstGeom>
          <a:ln w="76200">
            <a:headEnd type="none"/>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628906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7"/>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5"/>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p:bldP spid="8"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Assignment Semantics</a:t>
            </a:r>
            <a:endParaRPr lang="en-US" dirty="0"/>
          </a:p>
        </p:txBody>
      </p:sp>
      <p:sp>
        <p:nvSpPr>
          <p:cNvPr id="3" name="Content Placeholder 2"/>
          <p:cNvSpPr>
            <a:spLocks noGrp="1"/>
          </p:cNvSpPr>
          <p:nvPr>
            <p:ph idx="1"/>
          </p:nvPr>
        </p:nvSpPr>
        <p:spPr/>
        <p:txBody>
          <a:bodyPr>
            <a:normAutofit fontScale="62500" lnSpcReduction="20000"/>
          </a:bodyPr>
          <a:lstStyle/>
          <a:p>
            <a:r>
              <a:rPr lang="en-US" dirty="0" smtClean="0"/>
              <a:t>l-value = </a:t>
            </a:r>
            <a:r>
              <a:rPr lang="en-US" dirty="0" err="1" smtClean="0"/>
              <a:t>r-value</a:t>
            </a:r>
            <a:endParaRPr lang="en-US" dirty="0" smtClean="0"/>
          </a:p>
          <a:p>
            <a:r>
              <a:rPr lang="en-US" dirty="0" smtClean="0"/>
              <a:t>l-value</a:t>
            </a:r>
          </a:p>
          <a:p>
            <a:pPr lvl="1"/>
            <a:r>
              <a:rPr lang="en-US" dirty="0" smtClean="0"/>
              <a:t>An expression is an l-value if there is a </a:t>
            </a:r>
            <a:r>
              <a:rPr lang="en-US" b="1" dirty="0" smtClean="0"/>
              <a:t>location</a:t>
            </a:r>
            <a:r>
              <a:rPr lang="en-US" dirty="0" smtClean="0"/>
              <a:t> associated with the expression</a:t>
            </a:r>
          </a:p>
          <a:p>
            <a:r>
              <a:rPr lang="en-US" dirty="0" err="1" smtClean="0"/>
              <a:t>r-value</a:t>
            </a:r>
            <a:endParaRPr lang="en-US" dirty="0" smtClean="0"/>
          </a:p>
          <a:p>
            <a:pPr lvl="1"/>
            <a:r>
              <a:rPr lang="en-US" dirty="0" smtClean="0"/>
              <a:t>An expression is an </a:t>
            </a:r>
            <a:r>
              <a:rPr lang="en-US" dirty="0" err="1" smtClean="0"/>
              <a:t>r-value</a:t>
            </a:r>
            <a:r>
              <a:rPr lang="en-US" dirty="0" smtClean="0"/>
              <a:t> if the expression has a </a:t>
            </a:r>
            <a:r>
              <a:rPr lang="en-US" b="1" dirty="0" smtClean="0"/>
              <a:t>value</a:t>
            </a:r>
            <a:r>
              <a:rPr lang="en-US" dirty="0" smtClean="0"/>
              <a:t> associated with the expression</a:t>
            </a:r>
          </a:p>
          <a:p>
            <a:r>
              <a:rPr lang="en-US" dirty="0" smtClean="0">
                <a:latin typeface="Consolas" charset="0"/>
                <a:ea typeface="Consolas" charset="0"/>
                <a:cs typeface="Consolas" charset="0"/>
              </a:rPr>
              <a:t>x = 5</a:t>
            </a:r>
          </a:p>
          <a:p>
            <a:pPr lvl="1"/>
            <a:r>
              <a:rPr lang="en-US" dirty="0" smtClean="0"/>
              <a:t>l-value = </a:t>
            </a:r>
            <a:r>
              <a:rPr lang="en-US" dirty="0" err="1" smtClean="0"/>
              <a:t>r-value</a:t>
            </a:r>
            <a:r>
              <a:rPr lang="en-US" dirty="0" smtClean="0"/>
              <a:t>: Copy the value in </a:t>
            </a:r>
            <a:r>
              <a:rPr lang="en-US" dirty="0" err="1" smtClean="0"/>
              <a:t>r-value</a:t>
            </a:r>
            <a:r>
              <a:rPr lang="en-US" dirty="0" smtClean="0"/>
              <a:t> to the location in l-value</a:t>
            </a:r>
          </a:p>
          <a:p>
            <a:r>
              <a:rPr lang="en-US" dirty="0" smtClean="0">
                <a:latin typeface="Consolas" charset="0"/>
                <a:ea typeface="Consolas" charset="0"/>
                <a:cs typeface="Consolas" charset="0"/>
              </a:rPr>
              <a:t>5 = x</a:t>
            </a:r>
          </a:p>
          <a:p>
            <a:pPr lvl="1"/>
            <a:r>
              <a:rPr lang="en-US" dirty="0" err="1" smtClean="0"/>
              <a:t>r-value</a:t>
            </a:r>
            <a:r>
              <a:rPr lang="en-US" dirty="0" smtClean="0"/>
              <a:t> = l-value: not semantically valid!</a:t>
            </a:r>
          </a:p>
          <a:p>
            <a:r>
              <a:rPr lang="en-US" dirty="0" smtClean="0"/>
              <a:t>l-value</a:t>
            </a:r>
            <a:r>
              <a:rPr lang="en-US" baseline="-25000" dirty="0" smtClean="0"/>
              <a:t>1</a:t>
            </a:r>
            <a:r>
              <a:rPr lang="en-US" dirty="0" smtClean="0"/>
              <a:t> = l-value</a:t>
            </a:r>
            <a:r>
              <a:rPr lang="en-US" baseline="-25000" dirty="0" smtClean="0"/>
              <a:t>2</a:t>
            </a:r>
            <a:endParaRPr lang="en-US" dirty="0" smtClean="0"/>
          </a:p>
          <a:p>
            <a:pPr lvl="1"/>
            <a:r>
              <a:rPr lang="en-US" dirty="0" smtClean="0"/>
              <a:t>Copy value in location associated with l-value</a:t>
            </a:r>
            <a:r>
              <a:rPr lang="en-US" baseline="-25000" dirty="0" smtClean="0"/>
              <a:t>2</a:t>
            </a:r>
            <a:r>
              <a:rPr lang="en-US" dirty="0" smtClean="0"/>
              <a:t> to location associated with l-value</a:t>
            </a:r>
            <a:r>
              <a:rPr lang="en-US" baseline="-25000" dirty="0"/>
              <a:t>1</a:t>
            </a:r>
            <a:endParaRPr lang="en-US" dirty="0"/>
          </a:p>
        </p:txBody>
      </p:sp>
      <p:sp>
        <p:nvSpPr>
          <p:cNvPr id="4" name="Slide Number Placeholder 3"/>
          <p:cNvSpPr>
            <a:spLocks noGrp="1"/>
          </p:cNvSpPr>
          <p:nvPr>
            <p:ph type="sldNum" sz="quarter" idx="12"/>
          </p:nvPr>
        </p:nvSpPr>
        <p:spPr/>
        <p:txBody>
          <a:bodyPr/>
          <a:lstStyle/>
          <a:p>
            <a:fld id="{FCFB7E3C-6220-8942-988C-3F6E25750AD7}" type="slidenum">
              <a:rPr lang="en-US" smtClean="0"/>
              <a:t>36</a:t>
            </a:fld>
            <a:endParaRPr lang="en-US"/>
          </a:p>
        </p:txBody>
      </p:sp>
    </p:spTree>
    <p:extLst>
      <p:ext uri="{BB962C8B-B14F-4D97-AF65-F5344CB8AC3E}">
        <p14:creationId xmlns:p14="http://schemas.microsoft.com/office/powerpoint/2010/main" val="4238319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Assignment Semantics</a:t>
            </a:r>
          </a:p>
        </p:txBody>
      </p:sp>
      <p:sp>
        <p:nvSpPr>
          <p:cNvPr id="3" name="Content Placeholder 2"/>
          <p:cNvSpPr>
            <a:spLocks noGrp="1"/>
          </p:cNvSpPr>
          <p:nvPr>
            <p:ph idx="1"/>
          </p:nvPr>
        </p:nvSpPr>
        <p:spPr/>
        <p:txBody>
          <a:bodyPr/>
          <a:lstStyle/>
          <a:p>
            <a:r>
              <a:rPr lang="en-US" dirty="0" smtClean="0">
                <a:latin typeface="Consolas" charset="0"/>
                <a:ea typeface="Consolas" charset="0"/>
                <a:cs typeface="Consolas" charset="0"/>
              </a:rPr>
              <a:t>a = b + c</a:t>
            </a:r>
          </a:p>
          <a:p>
            <a:pPr lvl="1"/>
            <a:r>
              <a:rPr lang="en-US" dirty="0" smtClean="0">
                <a:latin typeface="Consolas" charset="0"/>
                <a:ea typeface="Consolas" charset="0"/>
                <a:cs typeface="Consolas" charset="0"/>
              </a:rPr>
              <a:t>a</a:t>
            </a:r>
            <a:r>
              <a:rPr lang="en-US" dirty="0" smtClean="0"/>
              <a:t>: an l-value</a:t>
            </a:r>
          </a:p>
          <a:p>
            <a:pPr lvl="1"/>
            <a:r>
              <a:rPr lang="en-US" dirty="0" smtClean="0">
                <a:latin typeface="Consolas" charset="0"/>
                <a:ea typeface="Consolas" charset="0"/>
                <a:cs typeface="Consolas" charset="0"/>
              </a:rPr>
              <a:t>b + c</a:t>
            </a:r>
          </a:p>
          <a:p>
            <a:pPr lvl="2"/>
            <a:r>
              <a:rPr lang="en-US" dirty="0" err="1" smtClean="0"/>
              <a:t>r-value</a:t>
            </a:r>
            <a:r>
              <a:rPr lang="en-US" dirty="0" smtClean="0"/>
              <a:t>: value in the location associated with </a:t>
            </a:r>
            <a:r>
              <a:rPr lang="en-US" dirty="0" smtClean="0">
                <a:latin typeface="Consolas" charset="0"/>
                <a:ea typeface="Consolas" charset="0"/>
                <a:cs typeface="Consolas" charset="0"/>
              </a:rPr>
              <a:t>b +</a:t>
            </a:r>
            <a:r>
              <a:rPr lang="en-US" dirty="0" smtClean="0"/>
              <a:t> value in location associated with </a:t>
            </a:r>
            <a:r>
              <a:rPr lang="en-US" dirty="0" smtClean="0">
                <a:latin typeface="Consolas" charset="0"/>
                <a:ea typeface="Consolas" charset="0"/>
                <a:cs typeface="Consolas" charset="0"/>
              </a:rPr>
              <a:t>c</a:t>
            </a:r>
            <a:r>
              <a:rPr lang="en-US" dirty="0" smtClean="0"/>
              <a:t> is a value</a:t>
            </a:r>
          </a:p>
          <a:p>
            <a:pPr lvl="1"/>
            <a:r>
              <a:rPr lang="en-US" dirty="0" smtClean="0"/>
              <a:t>Copy value associated with </a:t>
            </a:r>
            <a:r>
              <a:rPr lang="en-US" dirty="0" smtClean="0">
                <a:latin typeface="Consolas" charset="0"/>
                <a:ea typeface="Consolas" charset="0"/>
                <a:cs typeface="Consolas" charset="0"/>
              </a:rPr>
              <a:t>b + c </a:t>
            </a:r>
            <a:r>
              <a:rPr lang="en-US" dirty="0" smtClean="0"/>
              <a:t>to location associated with </a:t>
            </a:r>
            <a:r>
              <a:rPr lang="en-US" dirty="0" smtClean="0">
                <a:latin typeface="Consolas" charset="0"/>
                <a:ea typeface="Consolas" charset="0"/>
                <a:cs typeface="Consolas" charset="0"/>
              </a:rPr>
              <a:t>a</a:t>
            </a:r>
            <a:endParaRPr lang="en-US" dirty="0">
              <a:latin typeface="Consolas" charset="0"/>
              <a:ea typeface="Consolas" charset="0"/>
              <a:cs typeface="Consolas" charset="0"/>
            </a:endParaRPr>
          </a:p>
        </p:txBody>
      </p:sp>
      <p:sp>
        <p:nvSpPr>
          <p:cNvPr id="4" name="Slide Number Placeholder 3"/>
          <p:cNvSpPr>
            <a:spLocks noGrp="1"/>
          </p:cNvSpPr>
          <p:nvPr>
            <p:ph type="sldNum" sz="quarter" idx="12"/>
          </p:nvPr>
        </p:nvSpPr>
        <p:spPr/>
        <p:txBody>
          <a:bodyPr/>
          <a:lstStyle/>
          <a:p>
            <a:fld id="{FCFB7E3C-6220-8942-988C-3F6E25750AD7}" type="slidenum">
              <a:rPr lang="en-US" smtClean="0"/>
              <a:t>37</a:t>
            </a:fld>
            <a:endParaRPr lang="en-US"/>
          </a:p>
        </p:txBody>
      </p:sp>
    </p:spTree>
    <p:extLst>
      <p:ext uri="{BB962C8B-B14F-4D97-AF65-F5344CB8AC3E}">
        <p14:creationId xmlns:p14="http://schemas.microsoft.com/office/powerpoint/2010/main" val="8781648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Pointer Operations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Address operator </a:t>
            </a:r>
            <a:r>
              <a:rPr lang="en-US" dirty="0" smtClean="0">
                <a:latin typeface="Consolas" charset="0"/>
                <a:ea typeface="Consolas" charset="0"/>
                <a:cs typeface="Consolas" charset="0"/>
              </a:rPr>
              <a:t>&amp;</a:t>
            </a:r>
          </a:p>
          <a:p>
            <a:pPr lvl="1"/>
            <a:r>
              <a:rPr lang="en-US" dirty="0" smtClean="0"/>
              <a:t>Unary operator</a:t>
            </a:r>
          </a:p>
          <a:p>
            <a:pPr lvl="1"/>
            <a:r>
              <a:rPr lang="en-US" dirty="0" smtClean="0"/>
              <a:t>Can only be applied to an l-value</a:t>
            </a:r>
          </a:p>
          <a:p>
            <a:pPr lvl="1"/>
            <a:r>
              <a:rPr lang="en-US" dirty="0" smtClean="0"/>
              <a:t>Result is an </a:t>
            </a:r>
            <a:r>
              <a:rPr lang="en-US" dirty="0" err="1" smtClean="0"/>
              <a:t>r-value</a:t>
            </a:r>
            <a:r>
              <a:rPr lang="en-US" dirty="0"/>
              <a:t> </a:t>
            </a:r>
            <a:r>
              <a:rPr lang="en-US" dirty="0" smtClean="0"/>
              <a:t>of type T*, where T is the type of the operand</a:t>
            </a:r>
          </a:p>
          <a:p>
            <a:pPr lvl="1"/>
            <a:r>
              <a:rPr lang="en-US" dirty="0" smtClean="0"/>
              <a:t>Value is the </a:t>
            </a:r>
            <a:r>
              <a:rPr lang="en-US" b="1" dirty="0" smtClean="0"/>
              <a:t>address</a:t>
            </a:r>
            <a:r>
              <a:rPr lang="en-US" dirty="0" smtClean="0"/>
              <a:t> of the location associated with the l-value that </a:t>
            </a:r>
            <a:r>
              <a:rPr lang="en-US" dirty="0" smtClean="0">
                <a:latin typeface="Consolas" charset="0"/>
                <a:ea typeface="Consolas" charset="0"/>
                <a:cs typeface="Consolas" charset="0"/>
              </a:rPr>
              <a:t>&amp;</a:t>
            </a:r>
            <a:r>
              <a:rPr lang="en-US" dirty="0" smtClean="0"/>
              <a:t> was applied to</a:t>
            </a:r>
          </a:p>
          <a:p>
            <a:r>
              <a:rPr lang="en-US" dirty="0" smtClean="0"/>
              <a:t>Dereference operator </a:t>
            </a:r>
            <a:r>
              <a:rPr lang="en-US" dirty="0" smtClean="0">
                <a:latin typeface="Consolas" charset="0"/>
                <a:ea typeface="Consolas" charset="0"/>
                <a:cs typeface="Consolas" charset="0"/>
              </a:rPr>
              <a:t>*</a:t>
            </a:r>
          </a:p>
          <a:p>
            <a:pPr lvl="1"/>
            <a:r>
              <a:rPr lang="en-US" dirty="0" smtClean="0"/>
              <a:t>Unary operator</a:t>
            </a:r>
          </a:p>
          <a:p>
            <a:pPr lvl="1"/>
            <a:r>
              <a:rPr lang="en-US" dirty="0" smtClean="0"/>
              <a:t>Can be applied to an l-value or an </a:t>
            </a:r>
            <a:r>
              <a:rPr lang="en-US" dirty="0" err="1" smtClean="0"/>
              <a:t>r-value</a:t>
            </a:r>
            <a:r>
              <a:rPr lang="en-US" dirty="0" smtClean="0"/>
              <a:t> of type </a:t>
            </a:r>
            <a:r>
              <a:rPr lang="en-US" dirty="0" smtClean="0">
                <a:latin typeface="Consolas" charset="0"/>
                <a:ea typeface="Consolas" charset="0"/>
                <a:cs typeface="Consolas" charset="0"/>
              </a:rPr>
              <a:t>T*</a:t>
            </a:r>
            <a:endParaRPr lang="en-US" dirty="0">
              <a:latin typeface="Consolas" charset="0"/>
              <a:ea typeface="Consolas" charset="0"/>
              <a:cs typeface="Consolas" charset="0"/>
            </a:endParaRPr>
          </a:p>
        </p:txBody>
      </p:sp>
      <p:sp>
        <p:nvSpPr>
          <p:cNvPr id="4" name="Slide Number Placeholder 3"/>
          <p:cNvSpPr>
            <a:spLocks noGrp="1"/>
          </p:cNvSpPr>
          <p:nvPr>
            <p:ph type="sldNum" sz="quarter" idx="12"/>
          </p:nvPr>
        </p:nvSpPr>
        <p:spPr/>
        <p:txBody>
          <a:bodyPr/>
          <a:lstStyle/>
          <a:p>
            <a:fld id="{FCFB7E3C-6220-8942-988C-3F6E25750AD7}" type="slidenum">
              <a:rPr lang="en-US" smtClean="0"/>
              <a:t>38</a:t>
            </a:fld>
            <a:endParaRPr lang="en-US"/>
          </a:p>
        </p:txBody>
      </p:sp>
    </p:spTree>
    <p:extLst>
      <p:ext uri="{BB962C8B-B14F-4D97-AF65-F5344CB8AC3E}">
        <p14:creationId xmlns:p14="http://schemas.microsoft.com/office/powerpoint/2010/main" val="7177110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Dereference Operator *</a:t>
            </a:r>
            <a:endParaRPr lang="en-US" dirty="0"/>
          </a:p>
        </p:txBody>
      </p:sp>
      <p:sp>
        <p:nvSpPr>
          <p:cNvPr id="3" name="Content Placeholder 2"/>
          <p:cNvSpPr>
            <a:spLocks noGrp="1"/>
          </p:cNvSpPr>
          <p:nvPr>
            <p:ph idx="1"/>
          </p:nvPr>
        </p:nvSpPr>
        <p:spPr/>
        <p:txBody>
          <a:bodyPr/>
          <a:lstStyle/>
          <a:p>
            <a:r>
              <a:rPr lang="en-US" dirty="0" smtClean="0"/>
              <a:t>If x is of type T*, then the box and circle diagram is the following</a:t>
            </a:r>
          </a:p>
          <a:p>
            <a:endParaRPr lang="en-US" dirty="0"/>
          </a:p>
          <a:p>
            <a:endParaRPr lang="en-US" dirty="0" smtClean="0"/>
          </a:p>
          <a:p>
            <a:endParaRPr lang="en-US" dirty="0" smtClean="0"/>
          </a:p>
          <a:p>
            <a:endParaRPr lang="en-US" dirty="0"/>
          </a:p>
          <a:p>
            <a:r>
              <a:rPr lang="en-US" dirty="0" smtClean="0"/>
              <a:t>Where x</a:t>
            </a:r>
            <a:r>
              <a:rPr lang="en-US" baseline="-25000" dirty="0" smtClean="0"/>
              <a:t>v</a:t>
            </a:r>
            <a:r>
              <a:rPr lang="en-US" dirty="0" smtClean="0"/>
              <a:t> is the address of a location that contains a value v of type T</a:t>
            </a:r>
            <a:endParaRPr lang="en-US" dirty="0"/>
          </a:p>
        </p:txBody>
      </p:sp>
      <p:sp>
        <p:nvSpPr>
          <p:cNvPr id="4" name="Slide Number Placeholder 3"/>
          <p:cNvSpPr>
            <a:spLocks noGrp="1"/>
          </p:cNvSpPr>
          <p:nvPr>
            <p:ph type="sldNum" sz="quarter" idx="12"/>
          </p:nvPr>
        </p:nvSpPr>
        <p:spPr/>
        <p:txBody>
          <a:bodyPr/>
          <a:lstStyle/>
          <a:p>
            <a:fld id="{FCFB7E3C-6220-8942-988C-3F6E25750AD7}" type="slidenum">
              <a:rPr lang="en-US" smtClean="0"/>
              <a:t>39</a:t>
            </a:fld>
            <a:endParaRPr lang="en-US"/>
          </a:p>
        </p:txBody>
      </p:sp>
      <p:sp>
        <p:nvSpPr>
          <p:cNvPr id="5" name="Rectangle 4"/>
          <p:cNvSpPr/>
          <p:nvPr/>
        </p:nvSpPr>
        <p:spPr>
          <a:xfrm>
            <a:off x="2413450" y="2964073"/>
            <a:ext cx="2068835" cy="769257"/>
          </a:xfrm>
          <a:prstGeom prst="rect">
            <a:avLst/>
          </a:prstGeom>
          <a:noFill/>
          <a:ln w="12700">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TextBox 5"/>
          <p:cNvSpPr txBox="1"/>
          <p:nvPr/>
        </p:nvSpPr>
        <p:spPr>
          <a:xfrm>
            <a:off x="1288592" y="3117868"/>
            <a:ext cx="348344" cy="461665"/>
          </a:xfrm>
          <a:prstGeom prst="rect">
            <a:avLst/>
          </a:prstGeom>
          <a:noFill/>
        </p:spPr>
        <p:txBody>
          <a:bodyPr wrap="square" rtlCol="0">
            <a:spAutoFit/>
          </a:bodyPr>
          <a:lstStyle/>
          <a:p>
            <a:r>
              <a:rPr lang="en-US" sz="2400" dirty="0" smtClean="0">
                <a:latin typeface="Consolas" charset="0"/>
                <a:ea typeface="Consolas" charset="0"/>
                <a:cs typeface="Consolas" charset="0"/>
              </a:rPr>
              <a:t>x</a:t>
            </a:r>
            <a:endParaRPr lang="en-US" sz="2400" dirty="0">
              <a:latin typeface="Consolas" charset="0"/>
              <a:ea typeface="Consolas" charset="0"/>
              <a:cs typeface="Consolas" charset="0"/>
            </a:endParaRPr>
          </a:p>
        </p:txBody>
      </p:sp>
      <p:cxnSp>
        <p:nvCxnSpPr>
          <p:cNvPr id="7" name="Straight Connector 6"/>
          <p:cNvCxnSpPr>
            <a:stCxn id="6" idx="3"/>
          </p:cNvCxnSpPr>
          <p:nvPr/>
        </p:nvCxnSpPr>
        <p:spPr>
          <a:xfrm>
            <a:off x="1636936" y="3348701"/>
            <a:ext cx="776514" cy="0"/>
          </a:xfrm>
          <a:prstGeom prst="line">
            <a:avLst/>
          </a:prstGeom>
          <a:ln>
            <a:headEnd type="none"/>
            <a:tailEnd type="none"/>
          </a:ln>
          <a:effectLst/>
        </p:spPr>
        <p:style>
          <a:lnRef idx="3">
            <a:schemeClr val="dk1"/>
          </a:lnRef>
          <a:fillRef idx="0">
            <a:schemeClr val="dk1"/>
          </a:fillRef>
          <a:effectRef idx="2">
            <a:schemeClr val="dk1"/>
          </a:effectRef>
          <a:fontRef idx="minor">
            <a:schemeClr val="tx1"/>
          </a:fontRef>
        </p:style>
      </p:cxnSp>
      <p:sp>
        <p:nvSpPr>
          <p:cNvPr id="8" name="Oval 7"/>
          <p:cNvSpPr/>
          <p:nvPr/>
        </p:nvSpPr>
        <p:spPr>
          <a:xfrm>
            <a:off x="3120656" y="3021488"/>
            <a:ext cx="654423" cy="654423"/>
          </a:xfrm>
          <a:prstGeom prst="ellipse">
            <a:avLst/>
          </a:prstGeom>
          <a:noFill/>
          <a:ln w="12700">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TextBox 8"/>
          <p:cNvSpPr txBox="1"/>
          <p:nvPr/>
        </p:nvSpPr>
        <p:spPr>
          <a:xfrm>
            <a:off x="3239190" y="3091990"/>
            <a:ext cx="501385" cy="461665"/>
          </a:xfrm>
          <a:prstGeom prst="rect">
            <a:avLst/>
          </a:prstGeom>
          <a:noFill/>
        </p:spPr>
        <p:txBody>
          <a:bodyPr wrap="square" rtlCol="0">
            <a:spAutoFit/>
          </a:bodyPr>
          <a:lstStyle/>
          <a:p>
            <a:r>
              <a:rPr lang="en-US" sz="2400" smtClean="0">
                <a:latin typeface="Consolas" charset="0"/>
                <a:ea typeface="Consolas" charset="0"/>
                <a:cs typeface="Consolas" charset="0"/>
              </a:rPr>
              <a:t>x</a:t>
            </a:r>
            <a:r>
              <a:rPr lang="en-US" sz="2400" baseline="-25000" smtClean="0">
                <a:latin typeface="Consolas" charset="0"/>
                <a:ea typeface="Consolas" charset="0"/>
                <a:cs typeface="Consolas" charset="0"/>
              </a:rPr>
              <a:t>v</a:t>
            </a:r>
            <a:endParaRPr lang="en-US" sz="2400" dirty="0">
              <a:latin typeface="Consolas" charset="0"/>
              <a:ea typeface="Consolas" charset="0"/>
              <a:cs typeface="Consolas" charset="0"/>
            </a:endParaRPr>
          </a:p>
        </p:txBody>
      </p:sp>
      <p:sp>
        <p:nvSpPr>
          <p:cNvPr id="16" name="Rectangle 15"/>
          <p:cNvSpPr/>
          <p:nvPr/>
        </p:nvSpPr>
        <p:spPr>
          <a:xfrm>
            <a:off x="2413450" y="4057713"/>
            <a:ext cx="2068835" cy="769257"/>
          </a:xfrm>
          <a:prstGeom prst="rect">
            <a:avLst/>
          </a:prstGeom>
          <a:noFill/>
          <a:ln w="12700">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 name="Oval 18"/>
          <p:cNvSpPr/>
          <p:nvPr/>
        </p:nvSpPr>
        <p:spPr>
          <a:xfrm>
            <a:off x="3120656" y="4115128"/>
            <a:ext cx="654423" cy="654423"/>
          </a:xfrm>
          <a:prstGeom prst="ellipse">
            <a:avLst/>
          </a:prstGeom>
          <a:noFill/>
          <a:ln w="12700">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TextBox 19"/>
          <p:cNvSpPr txBox="1"/>
          <p:nvPr/>
        </p:nvSpPr>
        <p:spPr>
          <a:xfrm>
            <a:off x="3268854" y="4226476"/>
            <a:ext cx="358025" cy="461665"/>
          </a:xfrm>
          <a:prstGeom prst="rect">
            <a:avLst/>
          </a:prstGeom>
          <a:noFill/>
        </p:spPr>
        <p:txBody>
          <a:bodyPr wrap="square" rtlCol="0">
            <a:spAutoFit/>
          </a:bodyPr>
          <a:lstStyle/>
          <a:p>
            <a:r>
              <a:rPr lang="en-US" sz="2400" dirty="0" smtClean="0">
                <a:latin typeface="Consolas" charset="0"/>
                <a:ea typeface="Consolas" charset="0"/>
                <a:cs typeface="Consolas" charset="0"/>
              </a:rPr>
              <a:t>v</a:t>
            </a:r>
            <a:endParaRPr lang="en-US" sz="2400" dirty="0">
              <a:latin typeface="Consolas" charset="0"/>
              <a:ea typeface="Consolas" charset="0"/>
              <a:cs typeface="Consolas" charset="0"/>
            </a:endParaRPr>
          </a:p>
        </p:txBody>
      </p:sp>
      <p:sp>
        <p:nvSpPr>
          <p:cNvPr id="21" name="TextBox 20"/>
          <p:cNvSpPr txBox="1"/>
          <p:nvPr/>
        </p:nvSpPr>
        <p:spPr>
          <a:xfrm>
            <a:off x="4482285" y="4152094"/>
            <a:ext cx="501385" cy="461665"/>
          </a:xfrm>
          <a:prstGeom prst="rect">
            <a:avLst/>
          </a:prstGeom>
          <a:noFill/>
        </p:spPr>
        <p:txBody>
          <a:bodyPr wrap="square" rtlCol="0">
            <a:spAutoFit/>
          </a:bodyPr>
          <a:lstStyle/>
          <a:p>
            <a:r>
              <a:rPr lang="en-US" sz="2400" smtClean="0">
                <a:latin typeface="Consolas" charset="0"/>
                <a:ea typeface="Consolas" charset="0"/>
                <a:cs typeface="Consolas" charset="0"/>
              </a:rPr>
              <a:t>x</a:t>
            </a:r>
            <a:r>
              <a:rPr lang="en-US" sz="2400" baseline="-25000" smtClean="0">
                <a:latin typeface="Consolas" charset="0"/>
                <a:ea typeface="Consolas" charset="0"/>
                <a:cs typeface="Consolas" charset="0"/>
              </a:rPr>
              <a:t>v</a:t>
            </a:r>
            <a:endParaRPr lang="en-US" sz="2400" dirty="0">
              <a:latin typeface="Consolas" charset="0"/>
              <a:ea typeface="Consolas" charset="0"/>
              <a:cs typeface="Consolas" charset="0"/>
            </a:endParaRPr>
          </a:p>
        </p:txBody>
      </p:sp>
      <p:sp>
        <p:nvSpPr>
          <p:cNvPr id="22" name="TextBox 21"/>
          <p:cNvSpPr txBox="1"/>
          <p:nvPr/>
        </p:nvSpPr>
        <p:spPr>
          <a:xfrm>
            <a:off x="4482285" y="3117868"/>
            <a:ext cx="598673" cy="461665"/>
          </a:xfrm>
          <a:prstGeom prst="rect">
            <a:avLst/>
          </a:prstGeom>
          <a:noFill/>
        </p:spPr>
        <p:txBody>
          <a:bodyPr wrap="square" rtlCol="0">
            <a:spAutoFit/>
          </a:bodyPr>
          <a:lstStyle/>
          <a:p>
            <a:r>
              <a:rPr lang="en-US" sz="2400" smtClean="0">
                <a:latin typeface="Consolas" charset="0"/>
                <a:ea typeface="Consolas" charset="0"/>
                <a:cs typeface="Consolas" charset="0"/>
              </a:rPr>
              <a:t>&amp;x</a:t>
            </a:r>
            <a:endParaRPr lang="en-US" sz="2400" dirty="0">
              <a:latin typeface="Consolas" charset="0"/>
              <a:ea typeface="Consolas" charset="0"/>
              <a:cs typeface="Consolas" charset="0"/>
            </a:endParaRPr>
          </a:p>
        </p:txBody>
      </p:sp>
      <p:sp>
        <p:nvSpPr>
          <p:cNvPr id="23" name="TextBox 22"/>
          <p:cNvSpPr txBox="1"/>
          <p:nvPr/>
        </p:nvSpPr>
        <p:spPr>
          <a:xfrm>
            <a:off x="3430448" y="3664689"/>
            <a:ext cx="575887" cy="461665"/>
          </a:xfrm>
          <a:prstGeom prst="rect">
            <a:avLst/>
          </a:prstGeom>
          <a:noFill/>
        </p:spPr>
        <p:txBody>
          <a:bodyPr wrap="square" rtlCol="0">
            <a:spAutoFit/>
          </a:bodyPr>
          <a:lstStyle/>
          <a:p>
            <a:r>
              <a:rPr lang="en-US" sz="2400" smtClean="0">
                <a:latin typeface="Consolas" charset="0"/>
                <a:ea typeface="Consolas" charset="0"/>
                <a:cs typeface="Consolas" charset="0"/>
              </a:rPr>
              <a:t>*x</a:t>
            </a:r>
            <a:endParaRPr lang="en-US" sz="2400" dirty="0">
              <a:latin typeface="Consolas" charset="0"/>
              <a:ea typeface="Consolas" charset="0"/>
              <a:cs typeface="Consolas" charset="0"/>
            </a:endParaRPr>
          </a:p>
        </p:txBody>
      </p:sp>
      <p:cxnSp>
        <p:nvCxnSpPr>
          <p:cNvPr id="25" name="Straight Arrow Connector 24"/>
          <p:cNvCxnSpPr>
            <a:stCxn id="8" idx="4"/>
            <a:endCxn id="16" idx="0"/>
          </p:cNvCxnSpPr>
          <p:nvPr/>
        </p:nvCxnSpPr>
        <p:spPr>
          <a:xfrm>
            <a:off x="3447868" y="3675911"/>
            <a:ext cx="0" cy="381802"/>
          </a:xfrm>
          <a:prstGeom prst="straightConnector1">
            <a:avLst/>
          </a:prstGeom>
          <a:ln w="76200">
            <a:headEnd type="none"/>
            <a:tailEnd type="triangle" w="med" len="sm"/>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6555836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8"/>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6"/>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1"/>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3"/>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25"/>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20"/>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p:bldP spid="8" grpId="0" animBg="1"/>
      <p:bldP spid="9" grpId="0"/>
      <p:bldP spid="16" grpId="0" animBg="1"/>
      <p:bldP spid="19" grpId="0" animBg="1"/>
      <p:bldP spid="20" grpId="0"/>
      <p:bldP spid="21" grpId="0"/>
      <p:bldP spid="22" grpId="0"/>
      <p:bldP spid="2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English Specification</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C99 language specification is 538 pages long</a:t>
            </a:r>
          </a:p>
          <a:p>
            <a:pPr lvl="1"/>
            <a:r>
              <a:rPr lang="en-US" dirty="0"/>
              <a:t>"An identifier can denote an object; a function; a tag or a member of a structure, union, or enumeration; a </a:t>
            </a:r>
            <a:r>
              <a:rPr lang="en-US" dirty="0" err="1"/>
              <a:t>typedef</a:t>
            </a:r>
            <a:r>
              <a:rPr lang="en-US" dirty="0"/>
              <a:t> name; a label name; a macro name; or a macro parameter. The same identifier can denote different entities at different points in the program. A member of an enumeration is called an enumeration constant. Macro names and macro parameters are not considered further here, because prior to the semantic phase of program translation any occurrences of macro names in the source file are replaced by the preprocessing token sequences that constitute their macro definitions</a:t>
            </a:r>
            <a:r>
              <a:rPr lang="en-US" dirty="0" smtClean="0"/>
              <a:t>."</a:t>
            </a:r>
          </a:p>
          <a:p>
            <a:r>
              <a:rPr lang="en-US" dirty="0" smtClean="0"/>
              <a:t>In general, can be ambiguous, not correct, or ignored</a:t>
            </a:r>
          </a:p>
          <a:p>
            <a:r>
              <a:rPr lang="en-US" dirty="0" smtClean="0"/>
              <a:t>What about cases that the specification does not mention?</a:t>
            </a:r>
          </a:p>
          <a:p>
            <a:r>
              <a:rPr lang="en-US" dirty="0" smtClean="0"/>
              <a:t>However, good for multiple implementations of the same language</a:t>
            </a:r>
            <a:endParaRPr lang="en-US" dirty="0"/>
          </a:p>
        </p:txBody>
      </p:sp>
      <p:sp>
        <p:nvSpPr>
          <p:cNvPr id="4" name="Slide Number Placeholder 3"/>
          <p:cNvSpPr>
            <a:spLocks noGrp="1"/>
          </p:cNvSpPr>
          <p:nvPr>
            <p:ph type="sldNum" sz="quarter" idx="12"/>
          </p:nvPr>
        </p:nvSpPr>
        <p:spPr/>
        <p:txBody>
          <a:bodyPr/>
          <a:lstStyle/>
          <a:p>
            <a:fld id="{FCFB7E3C-6220-8942-988C-3F6E25750AD7}" type="slidenum">
              <a:rPr lang="en-US" smtClean="0"/>
              <a:t>4</a:t>
            </a:fld>
            <a:endParaRPr lang="en-US"/>
          </a:p>
        </p:txBody>
      </p:sp>
    </p:spTree>
    <p:extLst>
      <p:ext uri="{BB962C8B-B14F-4D97-AF65-F5344CB8AC3E}">
        <p14:creationId xmlns:p14="http://schemas.microsoft.com/office/powerpoint/2010/main" val="16036804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8017" y="150697"/>
            <a:ext cx="8229600" cy="4525963"/>
          </a:xfrm>
        </p:spPr>
        <p:txBody>
          <a:bodyPr>
            <a:normAutofit/>
          </a:bodyPr>
          <a:lstStyle/>
          <a:p>
            <a:r>
              <a:rPr lang="en-US" sz="1800" dirty="0"/>
              <a:t>l-value</a:t>
            </a:r>
          </a:p>
          <a:p>
            <a:pPr lvl="1"/>
            <a:r>
              <a:rPr lang="en-US" sz="1600" dirty="0"/>
              <a:t>An expression is an l-value if there is a </a:t>
            </a:r>
            <a:r>
              <a:rPr lang="en-US" sz="1600" b="1" dirty="0"/>
              <a:t>location</a:t>
            </a:r>
            <a:r>
              <a:rPr lang="en-US" sz="1600" dirty="0"/>
              <a:t> associated with the expression</a:t>
            </a:r>
          </a:p>
          <a:p>
            <a:r>
              <a:rPr lang="en-US" sz="1800" dirty="0" err="1"/>
              <a:t>r-value</a:t>
            </a:r>
            <a:endParaRPr lang="en-US" sz="1800" dirty="0"/>
          </a:p>
          <a:p>
            <a:pPr lvl="1"/>
            <a:r>
              <a:rPr lang="en-US" sz="1600" dirty="0"/>
              <a:t>An expression is an </a:t>
            </a:r>
            <a:r>
              <a:rPr lang="en-US" sz="1600" dirty="0" err="1"/>
              <a:t>r-value</a:t>
            </a:r>
            <a:r>
              <a:rPr lang="en-US" sz="1600" dirty="0"/>
              <a:t> if the expression has a </a:t>
            </a:r>
            <a:r>
              <a:rPr lang="en-US" sz="1600" b="1" dirty="0"/>
              <a:t>value</a:t>
            </a:r>
            <a:r>
              <a:rPr lang="en-US" sz="1600" dirty="0"/>
              <a:t> associated with the </a:t>
            </a:r>
            <a:r>
              <a:rPr lang="en-US" sz="1600" dirty="0" smtClean="0"/>
              <a:t>expression</a:t>
            </a:r>
          </a:p>
          <a:p>
            <a:r>
              <a:rPr lang="en-US" sz="2400" dirty="0" smtClean="0"/>
              <a:t>Is *x an l-value?</a:t>
            </a:r>
          </a:p>
          <a:p>
            <a:pPr lvl="1"/>
            <a:r>
              <a:rPr lang="en-US" sz="2000" dirty="0" smtClean="0"/>
              <a:t>Yes, *x is the location associated with *x, which is the location whose address is the value of the location associated with x (which in this case is x</a:t>
            </a:r>
            <a:r>
              <a:rPr lang="en-US" sz="2000" baseline="-25000" dirty="0" smtClean="0"/>
              <a:t>v</a:t>
            </a:r>
            <a:r>
              <a:rPr lang="en-US" sz="2000" dirty="0" smtClean="0"/>
              <a:t>)</a:t>
            </a:r>
          </a:p>
          <a:p>
            <a:r>
              <a:rPr lang="en-US" sz="2400" dirty="0" smtClean="0"/>
              <a:t>What are the semantics of *x = 100?</a:t>
            </a:r>
          </a:p>
          <a:p>
            <a:pPr lvl="1"/>
            <a:r>
              <a:rPr lang="en-US" sz="2000" dirty="0" smtClean="0"/>
              <a:t>Copy the value 100 to the location associated with *x</a:t>
            </a:r>
            <a:endParaRPr lang="en-US" sz="2000" dirty="0"/>
          </a:p>
          <a:p>
            <a:endParaRPr lang="en-US" sz="1800" dirty="0"/>
          </a:p>
        </p:txBody>
      </p:sp>
      <p:sp>
        <p:nvSpPr>
          <p:cNvPr id="4" name="Slide Number Placeholder 3"/>
          <p:cNvSpPr>
            <a:spLocks noGrp="1"/>
          </p:cNvSpPr>
          <p:nvPr>
            <p:ph type="sldNum" sz="quarter" idx="12"/>
          </p:nvPr>
        </p:nvSpPr>
        <p:spPr/>
        <p:txBody>
          <a:bodyPr/>
          <a:lstStyle/>
          <a:p>
            <a:fld id="{FCFB7E3C-6220-8942-988C-3F6E25750AD7}" type="slidenum">
              <a:rPr lang="en-US" smtClean="0"/>
              <a:t>40</a:t>
            </a:fld>
            <a:endParaRPr lang="en-US"/>
          </a:p>
        </p:txBody>
      </p:sp>
      <p:sp>
        <p:nvSpPr>
          <p:cNvPr id="5" name="Rectangle 4"/>
          <p:cNvSpPr/>
          <p:nvPr/>
        </p:nvSpPr>
        <p:spPr>
          <a:xfrm>
            <a:off x="1723336" y="4135275"/>
            <a:ext cx="2068835" cy="769257"/>
          </a:xfrm>
          <a:prstGeom prst="rect">
            <a:avLst/>
          </a:prstGeom>
          <a:noFill/>
          <a:ln w="12700">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TextBox 5"/>
          <p:cNvSpPr txBox="1"/>
          <p:nvPr/>
        </p:nvSpPr>
        <p:spPr>
          <a:xfrm>
            <a:off x="598478" y="4289070"/>
            <a:ext cx="348344" cy="461665"/>
          </a:xfrm>
          <a:prstGeom prst="rect">
            <a:avLst/>
          </a:prstGeom>
          <a:noFill/>
        </p:spPr>
        <p:txBody>
          <a:bodyPr wrap="square" rtlCol="0">
            <a:spAutoFit/>
          </a:bodyPr>
          <a:lstStyle/>
          <a:p>
            <a:r>
              <a:rPr lang="en-US" sz="2400" dirty="0" smtClean="0">
                <a:latin typeface="Consolas" charset="0"/>
                <a:ea typeface="Consolas" charset="0"/>
                <a:cs typeface="Consolas" charset="0"/>
              </a:rPr>
              <a:t>x</a:t>
            </a:r>
            <a:endParaRPr lang="en-US" sz="2400" dirty="0">
              <a:latin typeface="Consolas" charset="0"/>
              <a:ea typeface="Consolas" charset="0"/>
              <a:cs typeface="Consolas" charset="0"/>
            </a:endParaRPr>
          </a:p>
        </p:txBody>
      </p:sp>
      <p:cxnSp>
        <p:nvCxnSpPr>
          <p:cNvPr id="7" name="Straight Connector 6"/>
          <p:cNvCxnSpPr>
            <a:stCxn id="9" idx="3"/>
          </p:cNvCxnSpPr>
          <p:nvPr/>
        </p:nvCxnSpPr>
        <p:spPr>
          <a:xfrm>
            <a:off x="946822" y="4519903"/>
            <a:ext cx="776514" cy="0"/>
          </a:xfrm>
          <a:prstGeom prst="line">
            <a:avLst/>
          </a:prstGeom>
          <a:ln>
            <a:headEnd type="none"/>
            <a:tailEnd type="none"/>
          </a:ln>
          <a:effectLst/>
        </p:spPr>
        <p:style>
          <a:lnRef idx="3">
            <a:schemeClr val="dk1"/>
          </a:lnRef>
          <a:fillRef idx="0">
            <a:schemeClr val="dk1"/>
          </a:fillRef>
          <a:effectRef idx="2">
            <a:schemeClr val="dk1"/>
          </a:effectRef>
          <a:fontRef idx="minor">
            <a:schemeClr val="tx1"/>
          </a:fontRef>
        </p:style>
      </p:cxnSp>
      <p:sp>
        <p:nvSpPr>
          <p:cNvPr id="8" name="Oval 7"/>
          <p:cNvSpPr/>
          <p:nvPr/>
        </p:nvSpPr>
        <p:spPr>
          <a:xfrm>
            <a:off x="2430542" y="4192690"/>
            <a:ext cx="654423" cy="654423"/>
          </a:xfrm>
          <a:prstGeom prst="ellipse">
            <a:avLst/>
          </a:prstGeom>
          <a:noFill/>
          <a:ln w="12700">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TextBox 8"/>
          <p:cNvSpPr txBox="1"/>
          <p:nvPr/>
        </p:nvSpPr>
        <p:spPr>
          <a:xfrm>
            <a:off x="2549076" y="4263192"/>
            <a:ext cx="501385" cy="461665"/>
          </a:xfrm>
          <a:prstGeom prst="rect">
            <a:avLst/>
          </a:prstGeom>
          <a:noFill/>
        </p:spPr>
        <p:txBody>
          <a:bodyPr wrap="square" rtlCol="0">
            <a:spAutoFit/>
          </a:bodyPr>
          <a:lstStyle/>
          <a:p>
            <a:r>
              <a:rPr lang="en-US" sz="2400" smtClean="0">
                <a:latin typeface="Consolas" charset="0"/>
                <a:ea typeface="Consolas" charset="0"/>
                <a:cs typeface="Consolas" charset="0"/>
              </a:rPr>
              <a:t>x</a:t>
            </a:r>
            <a:r>
              <a:rPr lang="en-US" sz="2400" baseline="-25000" smtClean="0">
                <a:latin typeface="Consolas" charset="0"/>
                <a:ea typeface="Consolas" charset="0"/>
                <a:cs typeface="Consolas" charset="0"/>
              </a:rPr>
              <a:t>v</a:t>
            </a:r>
            <a:endParaRPr lang="en-US" sz="2400" dirty="0">
              <a:latin typeface="Consolas" charset="0"/>
              <a:ea typeface="Consolas" charset="0"/>
              <a:cs typeface="Consolas" charset="0"/>
            </a:endParaRPr>
          </a:p>
        </p:txBody>
      </p:sp>
      <p:sp>
        <p:nvSpPr>
          <p:cNvPr id="10" name="Rectangle 9"/>
          <p:cNvSpPr/>
          <p:nvPr/>
        </p:nvSpPr>
        <p:spPr>
          <a:xfrm>
            <a:off x="1723336" y="5228915"/>
            <a:ext cx="2068835" cy="769257"/>
          </a:xfrm>
          <a:prstGeom prst="rect">
            <a:avLst/>
          </a:prstGeom>
          <a:noFill/>
          <a:ln w="12700">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Oval 10"/>
          <p:cNvSpPr/>
          <p:nvPr/>
        </p:nvSpPr>
        <p:spPr>
          <a:xfrm>
            <a:off x="2430542" y="5286330"/>
            <a:ext cx="654423" cy="654423"/>
          </a:xfrm>
          <a:prstGeom prst="ellipse">
            <a:avLst/>
          </a:prstGeom>
          <a:noFill/>
          <a:ln w="12700">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TextBox 11"/>
          <p:cNvSpPr txBox="1"/>
          <p:nvPr/>
        </p:nvSpPr>
        <p:spPr>
          <a:xfrm>
            <a:off x="2578740" y="5397678"/>
            <a:ext cx="358025" cy="461665"/>
          </a:xfrm>
          <a:prstGeom prst="rect">
            <a:avLst/>
          </a:prstGeom>
          <a:noFill/>
        </p:spPr>
        <p:txBody>
          <a:bodyPr wrap="square" rtlCol="0">
            <a:spAutoFit/>
          </a:bodyPr>
          <a:lstStyle/>
          <a:p>
            <a:r>
              <a:rPr lang="en-US" sz="2400" dirty="0" smtClean="0">
                <a:latin typeface="Consolas" charset="0"/>
                <a:ea typeface="Consolas" charset="0"/>
                <a:cs typeface="Consolas" charset="0"/>
              </a:rPr>
              <a:t>v</a:t>
            </a:r>
            <a:endParaRPr lang="en-US" sz="2400" dirty="0">
              <a:latin typeface="Consolas" charset="0"/>
              <a:ea typeface="Consolas" charset="0"/>
              <a:cs typeface="Consolas" charset="0"/>
            </a:endParaRPr>
          </a:p>
        </p:txBody>
      </p:sp>
      <p:sp>
        <p:nvSpPr>
          <p:cNvPr id="13" name="TextBox 12"/>
          <p:cNvSpPr txBox="1"/>
          <p:nvPr/>
        </p:nvSpPr>
        <p:spPr>
          <a:xfrm>
            <a:off x="3792171" y="5323296"/>
            <a:ext cx="501385" cy="461665"/>
          </a:xfrm>
          <a:prstGeom prst="rect">
            <a:avLst/>
          </a:prstGeom>
          <a:noFill/>
        </p:spPr>
        <p:txBody>
          <a:bodyPr wrap="square" rtlCol="0">
            <a:spAutoFit/>
          </a:bodyPr>
          <a:lstStyle/>
          <a:p>
            <a:r>
              <a:rPr lang="en-US" sz="2400" smtClean="0">
                <a:latin typeface="Consolas" charset="0"/>
                <a:ea typeface="Consolas" charset="0"/>
                <a:cs typeface="Consolas" charset="0"/>
              </a:rPr>
              <a:t>x</a:t>
            </a:r>
            <a:r>
              <a:rPr lang="en-US" sz="2400" baseline="-25000" smtClean="0">
                <a:latin typeface="Consolas" charset="0"/>
                <a:ea typeface="Consolas" charset="0"/>
                <a:cs typeface="Consolas" charset="0"/>
              </a:rPr>
              <a:t>v</a:t>
            </a:r>
            <a:endParaRPr lang="en-US" sz="2400" dirty="0">
              <a:latin typeface="Consolas" charset="0"/>
              <a:ea typeface="Consolas" charset="0"/>
              <a:cs typeface="Consolas" charset="0"/>
            </a:endParaRPr>
          </a:p>
        </p:txBody>
      </p:sp>
      <p:sp>
        <p:nvSpPr>
          <p:cNvPr id="14" name="TextBox 13"/>
          <p:cNvSpPr txBox="1"/>
          <p:nvPr/>
        </p:nvSpPr>
        <p:spPr>
          <a:xfrm>
            <a:off x="3792171" y="4289070"/>
            <a:ext cx="598673" cy="461665"/>
          </a:xfrm>
          <a:prstGeom prst="rect">
            <a:avLst/>
          </a:prstGeom>
          <a:noFill/>
        </p:spPr>
        <p:txBody>
          <a:bodyPr wrap="square" rtlCol="0">
            <a:spAutoFit/>
          </a:bodyPr>
          <a:lstStyle/>
          <a:p>
            <a:r>
              <a:rPr lang="en-US" sz="2400" smtClean="0">
                <a:latin typeface="Consolas" charset="0"/>
                <a:ea typeface="Consolas" charset="0"/>
                <a:cs typeface="Consolas" charset="0"/>
              </a:rPr>
              <a:t>&amp;x</a:t>
            </a:r>
            <a:endParaRPr lang="en-US" sz="2400" dirty="0">
              <a:latin typeface="Consolas" charset="0"/>
              <a:ea typeface="Consolas" charset="0"/>
              <a:cs typeface="Consolas" charset="0"/>
            </a:endParaRPr>
          </a:p>
        </p:txBody>
      </p:sp>
      <p:sp>
        <p:nvSpPr>
          <p:cNvPr id="17" name="TextBox 16"/>
          <p:cNvSpPr txBox="1"/>
          <p:nvPr/>
        </p:nvSpPr>
        <p:spPr>
          <a:xfrm>
            <a:off x="4917057" y="4386333"/>
            <a:ext cx="1130060" cy="461665"/>
          </a:xfrm>
          <a:prstGeom prst="rect">
            <a:avLst/>
          </a:prstGeom>
          <a:noFill/>
        </p:spPr>
        <p:txBody>
          <a:bodyPr wrap="square" rtlCol="0">
            <a:spAutoFit/>
          </a:bodyPr>
          <a:lstStyle/>
          <a:p>
            <a:r>
              <a:rPr lang="en-US" sz="2400" dirty="0" smtClean="0">
                <a:latin typeface="Consolas" charset="0"/>
                <a:ea typeface="Consolas" charset="0"/>
                <a:cs typeface="Consolas" charset="0"/>
              </a:rPr>
              <a:t>100</a:t>
            </a:r>
            <a:endParaRPr lang="en-US" sz="2400" dirty="0">
              <a:latin typeface="Consolas" charset="0"/>
              <a:ea typeface="Consolas" charset="0"/>
              <a:cs typeface="Consolas" charset="0"/>
            </a:endParaRPr>
          </a:p>
        </p:txBody>
      </p:sp>
      <p:cxnSp>
        <p:nvCxnSpPr>
          <p:cNvPr id="18" name="Straight Arrow Connector 17"/>
          <p:cNvCxnSpPr/>
          <p:nvPr/>
        </p:nvCxnSpPr>
        <p:spPr>
          <a:xfrm flipH="1">
            <a:off x="3084965" y="4724857"/>
            <a:ext cx="1832092" cy="829271"/>
          </a:xfrm>
          <a:prstGeom prst="straightConnector1">
            <a:avLst/>
          </a:prstGeom>
          <a:ln w="76200">
            <a:headEnd type="none"/>
            <a:tailEnd type="triangle" w="med" len="sm"/>
          </a:ln>
          <a:effectLst/>
        </p:spPr>
        <p:style>
          <a:lnRef idx="2">
            <a:schemeClr val="accent1"/>
          </a:lnRef>
          <a:fillRef idx="0">
            <a:schemeClr val="accent1"/>
          </a:fillRef>
          <a:effectRef idx="1">
            <a:schemeClr val="accent1"/>
          </a:effectRef>
          <a:fontRef idx="minor">
            <a:schemeClr val="tx1"/>
          </a:fontRef>
        </p:style>
      </p:cxnSp>
      <p:sp>
        <p:nvSpPr>
          <p:cNvPr id="19" name="TextBox 18"/>
          <p:cNvSpPr txBox="1"/>
          <p:nvPr/>
        </p:nvSpPr>
        <p:spPr>
          <a:xfrm>
            <a:off x="2430542" y="5426387"/>
            <a:ext cx="1130060" cy="461665"/>
          </a:xfrm>
          <a:prstGeom prst="rect">
            <a:avLst/>
          </a:prstGeom>
          <a:noFill/>
        </p:spPr>
        <p:txBody>
          <a:bodyPr wrap="square" rtlCol="0">
            <a:spAutoFit/>
          </a:bodyPr>
          <a:lstStyle/>
          <a:p>
            <a:r>
              <a:rPr lang="en-US" sz="2400" smtClean="0">
                <a:latin typeface="Consolas" charset="0"/>
                <a:ea typeface="Consolas" charset="0"/>
                <a:cs typeface="Consolas" charset="0"/>
              </a:rPr>
              <a:t>100</a:t>
            </a:r>
            <a:endParaRPr lang="en-US" sz="2400" dirty="0">
              <a:latin typeface="Consolas" charset="0"/>
              <a:ea typeface="Consolas" charset="0"/>
              <a:cs typeface="Consolas" charset="0"/>
            </a:endParaRPr>
          </a:p>
        </p:txBody>
      </p:sp>
      <p:sp>
        <p:nvSpPr>
          <p:cNvPr id="22" name="TextBox 21"/>
          <p:cNvSpPr txBox="1"/>
          <p:nvPr/>
        </p:nvSpPr>
        <p:spPr>
          <a:xfrm>
            <a:off x="2722922" y="4842462"/>
            <a:ext cx="575887" cy="461665"/>
          </a:xfrm>
          <a:prstGeom prst="rect">
            <a:avLst/>
          </a:prstGeom>
          <a:noFill/>
        </p:spPr>
        <p:txBody>
          <a:bodyPr wrap="square" rtlCol="0">
            <a:spAutoFit/>
          </a:bodyPr>
          <a:lstStyle/>
          <a:p>
            <a:r>
              <a:rPr lang="en-US" sz="2400" smtClean="0">
                <a:latin typeface="Consolas" charset="0"/>
                <a:ea typeface="Consolas" charset="0"/>
                <a:cs typeface="Consolas" charset="0"/>
              </a:rPr>
              <a:t>*x</a:t>
            </a:r>
            <a:endParaRPr lang="en-US" sz="2400" dirty="0">
              <a:latin typeface="Consolas" charset="0"/>
              <a:ea typeface="Consolas" charset="0"/>
              <a:cs typeface="Consolas" charset="0"/>
            </a:endParaRPr>
          </a:p>
        </p:txBody>
      </p:sp>
      <p:cxnSp>
        <p:nvCxnSpPr>
          <p:cNvPr id="23" name="Straight Arrow Connector 22"/>
          <p:cNvCxnSpPr/>
          <p:nvPr/>
        </p:nvCxnSpPr>
        <p:spPr>
          <a:xfrm>
            <a:off x="2740342" y="4853684"/>
            <a:ext cx="0" cy="381802"/>
          </a:xfrm>
          <a:prstGeom prst="straightConnector1">
            <a:avLst/>
          </a:prstGeom>
          <a:ln w="76200">
            <a:headEnd type="none"/>
            <a:tailEnd type="triangle" w="med" len="sm"/>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9283541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7"/>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9"/>
                                        </p:tgtEl>
                                        <p:attrNameLst>
                                          <p:attrName>style.visibility</p:attrName>
                                        </p:attrNameLst>
                                      </p:cBhvr>
                                      <p:to>
                                        <p:strVal val="visible"/>
                                      </p:to>
                                    </p:set>
                                  </p:childTnLst>
                                </p:cTn>
                              </p:par>
                              <p:par>
                                <p:cTn id="37" presetID="1" presetClass="exit" presetSubtype="0" fill="hold" grpId="0" nodeType="withEffect">
                                  <p:stCondLst>
                                    <p:cond delay="0"/>
                                  </p:stCondLst>
                                  <p:childTnLst>
                                    <p:set>
                                      <p:cBhvr>
                                        <p:cTn id="38" dur="1" fill="hold">
                                          <p:stCondLst>
                                            <p:cond delay="0"/>
                                          </p:stCondLst>
                                        </p:cTn>
                                        <p:tgtEl>
                                          <p:spTgt spid="1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7" grpId="0"/>
      <p:bldP spid="19"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Pointer Semantics</a:t>
            </a:r>
            <a:endParaRPr lang="en-US" dirty="0"/>
          </a:p>
        </p:txBody>
      </p:sp>
      <p:sp>
        <p:nvSpPr>
          <p:cNvPr id="3" name="Content Placeholder 2"/>
          <p:cNvSpPr>
            <a:spLocks noGrp="1"/>
          </p:cNvSpPr>
          <p:nvPr>
            <p:ph idx="1"/>
          </p:nvPr>
        </p:nvSpPr>
        <p:spPr>
          <a:xfrm>
            <a:off x="457200" y="3877575"/>
            <a:ext cx="8229600" cy="2212674"/>
          </a:xfrm>
        </p:spPr>
        <p:txBody>
          <a:bodyPr>
            <a:normAutofit fontScale="85000" lnSpcReduction="20000"/>
          </a:bodyPr>
          <a:lstStyle/>
          <a:p>
            <a:pPr marL="0" indent="0">
              <a:buNone/>
            </a:pPr>
            <a:r>
              <a:rPr lang="en-US" dirty="0" err="1" smtClean="0">
                <a:latin typeface="Consolas" charset="0"/>
                <a:ea typeface="Consolas" charset="0"/>
                <a:cs typeface="Consolas" charset="0"/>
              </a:rPr>
              <a:t>int</a:t>
            </a:r>
            <a:r>
              <a:rPr lang="en-US" dirty="0" smtClean="0">
                <a:latin typeface="Consolas" charset="0"/>
                <a:ea typeface="Consolas" charset="0"/>
                <a:cs typeface="Consolas" charset="0"/>
              </a:rPr>
              <a:t> x;</a:t>
            </a:r>
          </a:p>
          <a:p>
            <a:pPr marL="0" indent="0">
              <a:buNone/>
            </a:pPr>
            <a:r>
              <a:rPr lang="en-US" dirty="0" err="1" smtClean="0">
                <a:latin typeface="Consolas" charset="0"/>
                <a:ea typeface="Consolas" charset="0"/>
                <a:cs typeface="Consolas" charset="0"/>
              </a:rPr>
              <a:t>int</a:t>
            </a:r>
            <a:r>
              <a:rPr lang="en-US" dirty="0" smtClean="0">
                <a:latin typeface="Consolas" charset="0"/>
                <a:ea typeface="Consolas" charset="0"/>
                <a:cs typeface="Consolas" charset="0"/>
              </a:rPr>
              <a:t> z;</a:t>
            </a:r>
          </a:p>
          <a:p>
            <a:pPr marL="0" indent="0">
              <a:buNone/>
            </a:pPr>
            <a:r>
              <a:rPr lang="en-US" dirty="0" smtClean="0">
                <a:latin typeface="Consolas" charset="0"/>
                <a:ea typeface="Consolas" charset="0"/>
                <a:cs typeface="Consolas" charset="0"/>
              </a:rPr>
              <a:t>z = (</a:t>
            </a:r>
            <a:r>
              <a:rPr lang="en-US" dirty="0" err="1" smtClean="0">
                <a:latin typeface="Consolas" charset="0"/>
                <a:ea typeface="Consolas" charset="0"/>
                <a:cs typeface="Consolas" charset="0"/>
              </a:rPr>
              <a:t>int</a:t>
            </a:r>
            <a:r>
              <a:rPr lang="en-US" dirty="0" smtClean="0">
                <a:latin typeface="Consolas" charset="0"/>
                <a:ea typeface="Consolas" charset="0"/>
                <a:cs typeface="Consolas" charset="0"/>
              </a:rPr>
              <a:t>) &amp;x;</a:t>
            </a:r>
          </a:p>
          <a:p>
            <a:pPr marL="0" indent="0">
              <a:buNone/>
            </a:pPr>
            <a:r>
              <a:rPr lang="en-US" dirty="0" smtClean="0">
                <a:latin typeface="Consolas" charset="0"/>
                <a:ea typeface="Consolas" charset="0"/>
                <a:cs typeface="Consolas" charset="0"/>
              </a:rPr>
              <a:t>*&amp;x = 10;</a:t>
            </a:r>
          </a:p>
          <a:p>
            <a:pPr marL="0" indent="0">
              <a:buNone/>
            </a:pPr>
            <a:r>
              <a:rPr lang="en-US" dirty="0" smtClean="0">
                <a:latin typeface="Consolas" charset="0"/>
                <a:ea typeface="Consolas" charset="0"/>
                <a:cs typeface="Consolas" charset="0"/>
              </a:rPr>
              <a:t>x = *&amp;x;</a:t>
            </a:r>
          </a:p>
        </p:txBody>
      </p:sp>
      <p:sp>
        <p:nvSpPr>
          <p:cNvPr id="4" name="Slide Number Placeholder 3"/>
          <p:cNvSpPr>
            <a:spLocks noGrp="1"/>
          </p:cNvSpPr>
          <p:nvPr>
            <p:ph type="sldNum" sz="quarter" idx="12"/>
          </p:nvPr>
        </p:nvSpPr>
        <p:spPr/>
        <p:txBody>
          <a:bodyPr/>
          <a:lstStyle/>
          <a:p>
            <a:fld id="{FCFB7E3C-6220-8942-988C-3F6E25750AD7}" type="slidenum">
              <a:rPr lang="en-US" smtClean="0"/>
              <a:t>41</a:t>
            </a:fld>
            <a:endParaRPr lang="en-US"/>
          </a:p>
        </p:txBody>
      </p:sp>
      <p:sp>
        <p:nvSpPr>
          <p:cNvPr id="5" name="Rectangle 4"/>
          <p:cNvSpPr/>
          <p:nvPr/>
        </p:nvSpPr>
        <p:spPr>
          <a:xfrm>
            <a:off x="1582058" y="1600202"/>
            <a:ext cx="2068835" cy="769257"/>
          </a:xfrm>
          <a:prstGeom prst="rect">
            <a:avLst/>
          </a:prstGeom>
          <a:noFill/>
          <a:ln w="12700">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TextBox 5"/>
          <p:cNvSpPr txBox="1"/>
          <p:nvPr/>
        </p:nvSpPr>
        <p:spPr>
          <a:xfrm>
            <a:off x="457200" y="1753997"/>
            <a:ext cx="348344" cy="461665"/>
          </a:xfrm>
          <a:prstGeom prst="rect">
            <a:avLst/>
          </a:prstGeom>
          <a:noFill/>
        </p:spPr>
        <p:txBody>
          <a:bodyPr wrap="square" rtlCol="0">
            <a:spAutoFit/>
          </a:bodyPr>
          <a:lstStyle/>
          <a:p>
            <a:r>
              <a:rPr lang="en-US" sz="2400" dirty="0" smtClean="0">
                <a:latin typeface="Consolas" charset="0"/>
                <a:ea typeface="Consolas" charset="0"/>
                <a:cs typeface="Consolas" charset="0"/>
              </a:rPr>
              <a:t>x</a:t>
            </a:r>
            <a:endParaRPr lang="en-US" sz="2400" dirty="0">
              <a:latin typeface="Consolas" charset="0"/>
              <a:ea typeface="Consolas" charset="0"/>
              <a:cs typeface="Consolas" charset="0"/>
            </a:endParaRPr>
          </a:p>
        </p:txBody>
      </p:sp>
      <p:cxnSp>
        <p:nvCxnSpPr>
          <p:cNvPr id="7" name="Straight Connector 6"/>
          <p:cNvCxnSpPr/>
          <p:nvPr/>
        </p:nvCxnSpPr>
        <p:spPr>
          <a:xfrm>
            <a:off x="805544" y="1984830"/>
            <a:ext cx="776514" cy="0"/>
          </a:xfrm>
          <a:prstGeom prst="line">
            <a:avLst/>
          </a:prstGeom>
          <a:ln>
            <a:headEnd type="none"/>
            <a:tailEnd type="none"/>
          </a:ln>
          <a:effectLst/>
        </p:spPr>
        <p:style>
          <a:lnRef idx="3">
            <a:schemeClr val="dk1"/>
          </a:lnRef>
          <a:fillRef idx="0">
            <a:schemeClr val="dk1"/>
          </a:fillRef>
          <a:effectRef idx="2">
            <a:schemeClr val="dk1"/>
          </a:effectRef>
          <a:fontRef idx="minor">
            <a:schemeClr val="tx1"/>
          </a:fontRef>
        </p:style>
      </p:cxnSp>
      <p:sp>
        <p:nvSpPr>
          <p:cNvPr id="8" name="Oval 7"/>
          <p:cNvSpPr/>
          <p:nvPr/>
        </p:nvSpPr>
        <p:spPr>
          <a:xfrm>
            <a:off x="2289264" y="1657617"/>
            <a:ext cx="654423" cy="654423"/>
          </a:xfrm>
          <a:prstGeom prst="ellipse">
            <a:avLst/>
          </a:prstGeom>
          <a:noFill/>
          <a:ln w="12700">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TextBox 9"/>
          <p:cNvSpPr txBox="1"/>
          <p:nvPr/>
        </p:nvSpPr>
        <p:spPr>
          <a:xfrm>
            <a:off x="3650893" y="1753997"/>
            <a:ext cx="598673" cy="461665"/>
          </a:xfrm>
          <a:prstGeom prst="rect">
            <a:avLst/>
          </a:prstGeom>
          <a:noFill/>
        </p:spPr>
        <p:txBody>
          <a:bodyPr wrap="square" rtlCol="0">
            <a:spAutoFit/>
          </a:bodyPr>
          <a:lstStyle/>
          <a:p>
            <a:r>
              <a:rPr lang="en-US" sz="2400" dirty="0" smtClean="0">
                <a:latin typeface="Consolas" charset="0"/>
                <a:ea typeface="Consolas" charset="0"/>
                <a:cs typeface="Consolas" charset="0"/>
              </a:rPr>
              <a:t>y</a:t>
            </a:r>
            <a:endParaRPr lang="en-US" sz="2400" dirty="0">
              <a:latin typeface="Consolas" charset="0"/>
              <a:ea typeface="Consolas" charset="0"/>
              <a:cs typeface="Consolas" charset="0"/>
            </a:endParaRPr>
          </a:p>
        </p:txBody>
      </p:sp>
      <p:sp>
        <p:nvSpPr>
          <p:cNvPr id="11" name="Rectangle 10"/>
          <p:cNvSpPr/>
          <p:nvPr/>
        </p:nvSpPr>
        <p:spPr>
          <a:xfrm>
            <a:off x="1582058" y="2661990"/>
            <a:ext cx="2068835" cy="769257"/>
          </a:xfrm>
          <a:prstGeom prst="rect">
            <a:avLst/>
          </a:prstGeom>
          <a:noFill/>
          <a:ln w="12700">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TextBox 11"/>
          <p:cNvSpPr txBox="1"/>
          <p:nvPr/>
        </p:nvSpPr>
        <p:spPr>
          <a:xfrm>
            <a:off x="457200" y="2815785"/>
            <a:ext cx="348344" cy="461665"/>
          </a:xfrm>
          <a:prstGeom prst="rect">
            <a:avLst/>
          </a:prstGeom>
          <a:noFill/>
        </p:spPr>
        <p:txBody>
          <a:bodyPr wrap="square" rtlCol="0">
            <a:spAutoFit/>
          </a:bodyPr>
          <a:lstStyle/>
          <a:p>
            <a:r>
              <a:rPr lang="en-US" sz="2400" dirty="0" smtClean="0">
                <a:latin typeface="Consolas" charset="0"/>
                <a:ea typeface="Consolas" charset="0"/>
                <a:cs typeface="Consolas" charset="0"/>
              </a:rPr>
              <a:t>z</a:t>
            </a:r>
            <a:endParaRPr lang="en-US" sz="2400" dirty="0">
              <a:latin typeface="Consolas" charset="0"/>
              <a:ea typeface="Consolas" charset="0"/>
              <a:cs typeface="Consolas" charset="0"/>
            </a:endParaRPr>
          </a:p>
        </p:txBody>
      </p:sp>
      <p:cxnSp>
        <p:nvCxnSpPr>
          <p:cNvPr id="13" name="Straight Connector 12"/>
          <p:cNvCxnSpPr/>
          <p:nvPr/>
        </p:nvCxnSpPr>
        <p:spPr>
          <a:xfrm>
            <a:off x="805544" y="3046618"/>
            <a:ext cx="776514" cy="0"/>
          </a:xfrm>
          <a:prstGeom prst="line">
            <a:avLst/>
          </a:prstGeom>
          <a:ln>
            <a:headEnd type="none"/>
            <a:tailEnd type="none"/>
          </a:ln>
          <a:effectLst/>
        </p:spPr>
        <p:style>
          <a:lnRef idx="3">
            <a:schemeClr val="dk1"/>
          </a:lnRef>
          <a:fillRef idx="0">
            <a:schemeClr val="dk1"/>
          </a:fillRef>
          <a:effectRef idx="2">
            <a:schemeClr val="dk1"/>
          </a:effectRef>
          <a:fontRef idx="minor">
            <a:schemeClr val="tx1"/>
          </a:fontRef>
        </p:style>
      </p:cxnSp>
      <p:sp>
        <p:nvSpPr>
          <p:cNvPr id="14" name="Oval 13"/>
          <p:cNvSpPr/>
          <p:nvPr/>
        </p:nvSpPr>
        <p:spPr>
          <a:xfrm>
            <a:off x="2289264" y="2719405"/>
            <a:ext cx="654423" cy="654423"/>
          </a:xfrm>
          <a:prstGeom prst="ellipse">
            <a:avLst/>
          </a:prstGeom>
          <a:noFill/>
          <a:ln w="12700">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TextBox 14"/>
          <p:cNvSpPr txBox="1"/>
          <p:nvPr/>
        </p:nvSpPr>
        <p:spPr>
          <a:xfrm>
            <a:off x="2345014" y="1753995"/>
            <a:ext cx="598673" cy="461665"/>
          </a:xfrm>
          <a:prstGeom prst="rect">
            <a:avLst/>
          </a:prstGeom>
          <a:noFill/>
        </p:spPr>
        <p:txBody>
          <a:bodyPr wrap="square" rtlCol="0">
            <a:spAutoFit/>
          </a:bodyPr>
          <a:lstStyle/>
          <a:p>
            <a:r>
              <a:rPr lang="en-US" sz="2400" dirty="0" smtClean="0">
                <a:latin typeface="Consolas" charset="0"/>
                <a:ea typeface="Consolas" charset="0"/>
                <a:cs typeface="Consolas" charset="0"/>
              </a:rPr>
              <a:t>10</a:t>
            </a:r>
            <a:endParaRPr lang="en-US" sz="2400" dirty="0">
              <a:latin typeface="Consolas" charset="0"/>
              <a:ea typeface="Consolas" charset="0"/>
              <a:cs typeface="Consolas" charset="0"/>
            </a:endParaRPr>
          </a:p>
        </p:txBody>
      </p:sp>
      <p:sp>
        <p:nvSpPr>
          <p:cNvPr id="16" name="TextBox 15"/>
          <p:cNvSpPr txBox="1"/>
          <p:nvPr/>
        </p:nvSpPr>
        <p:spPr>
          <a:xfrm>
            <a:off x="2469074" y="2807853"/>
            <a:ext cx="598673" cy="461665"/>
          </a:xfrm>
          <a:prstGeom prst="rect">
            <a:avLst/>
          </a:prstGeom>
          <a:noFill/>
        </p:spPr>
        <p:txBody>
          <a:bodyPr wrap="square" rtlCol="0">
            <a:spAutoFit/>
          </a:bodyPr>
          <a:lstStyle/>
          <a:p>
            <a:r>
              <a:rPr lang="en-US" sz="2400" dirty="0" smtClean="0">
                <a:latin typeface="Consolas" charset="0"/>
                <a:ea typeface="Consolas" charset="0"/>
                <a:cs typeface="Consolas" charset="0"/>
              </a:rPr>
              <a:t>y</a:t>
            </a:r>
            <a:endParaRPr lang="en-US" sz="2400" dirty="0">
              <a:latin typeface="Consolas" charset="0"/>
              <a:ea typeface="Consolas" charset="0"/>
              <a:cs typeface="Consolas" charset="0"/>
            </a:endParaRPr>
          </a:p>
        </p:txBody>
      </p:sp>
    </p:spTree>
    <p:extLst>
      <p:ext uri="{BB962C8B-B14F-4D97-AF65-F5344CB8AC3E}">
        <p14:creationId xmlns:p14="http://schemas.microsoft.com/office/powerpoint/2010/main" val="6903850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7"/>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8"/>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1"/>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0"/>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5"/>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p:bldP spid="8" grpId="0" animBg="1"/>
      <p:bldP spid="10" grpId="0"/>
      <p:bldP spid="11" grpId="0" animBg="1"/>
      <p:bldP spid="12" grpId="0"/>
      <p:bldP spid="14" grpId="0" animBg="1"/>
      <p:bldP spid="15" grpId="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FCFB7E3C-6220-8942-988C-3F6E25750AD7}" type="slidenum">
              <a:rPr lang="en-US" smtClean="0"/>
              <a:t>42</a:t>
            </a:fld>
            <a:endParaRPr lang="en-US"/>
          </a:p>
        </p:txBody>
      </p:sp>
      <p:sp>
        <p:nvSpPr>
          <p:cNvPr id="6" name="TextBox 5"/>
          <p:cNvSpPr txBox="1"/>
          <p:nvPr/>
        </p:nvSpPr>
        <p:spPr>
          <a:xfrm>
            <a:off x="1656272" y="3565740"/>
            <a:ext cx="348344" cy="461665"/>
          </a:xfrm>
          <a:prstGeom prst="rect">
            <a:avLst/>
          </a:prstGeom>
          <a:noFill/>
        </p:spPr>
        <p:txBody>
          <a:bodyPr wrap="square" rtlCol="0">
            <a:spAutoFit/>
          </a:bodyPr>
          <a:lstStyle/>
          <a:p>
            <a:r>
              <a:rPr lang="en-US" sz="2400" dirty="0" smtClean="0">
                <a:latin typeface="Consolas" charset="0"/>
                <a:ea typeface="Consolas" charset="0"/>
                <a:cs typeface="Consolas" charset="0"/>
              </a:rPr>
              <a:t>x</a:t>
            </a:r>
            <a:endParaRPr lang="en-US" sz="2400" dirty="0">
              <a:latin typeface="Consolas" charset="0"/>
              <a:ea typeface="Consolas" charset="0"/>
              <a:cs typeface="Consolas" charset="0"/>
            </a:endParaRPr>
          </a:p>
        </p:txBody>
      </p:sp>
      <p:grpSp>
        <p:nvGrpSpPr>
          <p:cNvPr id="18" name="Group 17"/>
          <p:cNvGrpSpPr/>
          <p:nvPr/>
        </p:nvGrpSpPr>
        <p:grpSpPr>
          <a:xfrm>
            <a:off x="2781130" y="3411945"/>
            <a:ext cx="2068835" cy="769257"/>
            <a:chOff x="2781130" y="3411945"/>
            <a:chExt cx="2068835" cy="769257"/>
          </a:xfrm>
        </p:grpSpPr>
        <p:sp>
          <p:nvSpPr>
            <p:cNvPr id="5" name="Rectangle 4"/>
            <p:cNvSpPr/>
            <p:nvPr/>
          </p:nvSpPr>
          <p:spPr>
            <a:xfrm>
              <a:off x="2781130" y="3411945"/>
              <a:ext cx="2068835" cy="769257"/>
            </a:xfrm>
            <a:prstGeom prst="rect">
              <a:avLst/>
            </a:prstGeom>
            <a:noFill/>
            <a:ln w="12700">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Oval 7"/>
            <p:cNvSpPr/>
            <p:nvPr/>
          </p:nvSpPr>
          <p:spPr>
            <a:xfrm>
              <a:off x="3488336" y="3469360"/>
              <a:ext cx="654423" cy="654423"/>
            </a:xfrm>
            <a:prstGeom prst="ellipse">
              <a:avLst/>
            </a:prstGeom>
            <a:noFill/>
            <a:ln w="12700">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9" name="Rectangle 8"/>
          <p:cNvSpPr/>
          <p:nvPr/>
        </p:nvSpPr>
        <p:spPr>
          <a:xfrm>
            <a:off x="2781130" y="4415257"/>
            <a:ext cx="2068835" cy="769257"/>
          </a:xfrm>
          <a:prstGeom prst="rect">
            <a:avLst/>
          </a:prstGeom>
          <a:noFill/>
          <a:ln w="12700">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TextBox 9"/>
          <p:cNvSpPr txBox="1"/>
          <p:nvPr/>
        </p:nvSpPr>
        <p:spPr>
          <a:xfrm>
            <a:off x="1656272" y="4569052"/>
            <a:ext cx="348344" cy="461665"/>
          </a:xfrm>
          <a:prstGeom prst="rect">
            <a:avLst/>
          </a:prstGeom>
          <a:noFill/>
        </p:spPr>
        <p:txBody>
          <a:bodyPr wrap="square" rtlCol="0">
            <a:spAutoFit/>
          </a:bodyPr>
          <a:lstStyle/>
          <a:p>
            <a:r>
              <a:rPr lang="en-US" sz="2400" dirty="0" smtClean="0">
                <a:latin typeface="Consolas" charset="0"/>
                <a:ea typeface="Consolas" charset="0"/>
                <a:cs typeface="Consolas" charset="0"/>
              </a:rPr>
              <a:t>y</a:t>
            </a:r>
            <a:endParaRPr lang="en-US" sz="2400" dirty="0">
              <a:latin typeface="Consolas" charset="0"/>
              <a:ea typeface="Consolas" charset="0"/>
              <a:cs typeface="Consolas" charset="0"/>
            </a:endParaRPr>
          </a:p>
        </p:txBody>
      </p:sp>
      <p:cxnSp>
        <p:nvCxnSpPr>
          <p:cNvPr id="11" name="Straight Connector 10"/>
          <p:cNvCxnSpPr/>
          <p:nvPr/>
        </p:nvCxnSpPr>
        <p:spPr>
          <a:xfrm>
            <a:off x="2004616" y="4799885"/>
            <a:ext cx="776514" cy="0"/>
          </a:xfrm>
          <a:prstGeom prst="line">
            <a:avLst/>
          </a:prstGeom>
          <a:ln>
            <a:headEnd type="none"/>
            <a:tailEnd type="none"/>
          </a:ln>
          <a:effectLst/>
        </p:spPr>
        <p:style>
          <a:lnRef idx="3">
            <a:schemeClr val="dk1"/>
          </a:lnRef>
          <a:fillRef idx="0">
            <a:schemeClr val="dk1"/>
          </a:fillRef>
          <a:effectRef idx="2">
            <a:schemeClr val="dk1"/>
          </a:effectRef>
          <a:fontRef idx="minor">
            <a:schemeClr val="tx1"/>
          </a:fontRef>
        </p:style>
      </p:cxnSp>
      <p:sp>
        <p:nvSpPr>
          <p:cNvPr id="12" name="Oval 11"/>
          <p:cNvSpPr/>
          <p:nvPr/>
        </p:nvSpPr>
        <p:spPr>
          <a:xfrm>
            <a:off x="3488336" y="4472672"/>
            <a:ext cx="654423" cy="654423"/>
          </a:xfrm>
          <a:prstGeom prst="ellipse">
            <a:avLst/>
          </a:prstGeom>
          <a:noFill/>
          <a:ln w="12700">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Rectangle 12"/>
          <p:cNvSpPr/>
          <p:nvPr/>
        </p:nvSpPr>
        <p:spPr>
          <a:xfrm>
            <a:off x="2781130" y="5418569"/>
            <a:ext cx="2068835" cy="769257"/>
          </a:xfrm>
          <a:prstGeom prst="rect">
            <a:avLst/>
          </a:prstGeom>
          <a:noFill/>
          <a:ln w="12700">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TextBox 13"/>
          <p:cNvSpPr txBox="1"/>
          <p:nvPr/>
        </p:nvSpPr>
        <p:spPr>
          <a:xfrm>
            <a:off x="1656272" y="5572364"/>
            <a:ext cx="348344" cy="461665"/>
          </a:xfrm>
          <a:prstGeom prst="rect">
            <a:avLst/>
          </a:prstGeom>
          <a:noFill/>
        </p:spPr>
        <p:txBody>
          <a:bodyPr wrap="square" rtlCol="0">
            <a:spAutoFit/>
          </a:bodyPr>
          <a:lstStyle/>
          <a:p>
            <a:r>
              <a:rPr lang="en-US" sz="2400" dirty="0" smtClean="0">
                <a:latin typeface="Consolas" charset="0"/>
                <a:ea typeface="Consolas" charset="0"/>
                <a:cs typeface="Consolas" charset="0"/>
              </a:rPr>
              <a:t>z</a:t>
            </a:r>
            <a:endParaRPr lang="en-US" sz="2400" dirty="0">
              <a:latin typeface="Consolas" charset="0"/>
              <a:ea typeface="Consolas" charset="0"/>
              <a:cs typeface="Consolas" charset="0"/>
            </a:endParaRPr>
          </a:p>
        </p:txBody>
      </p:sp>
      <p:cxnSp>
        <p:nvCxnSpPr>
          <p:cNvPr id="15" name="Straight Connector 14"/>
          <p:cNvCxnSpPr/>
          <p:nvPr/>
        </p:nvCxnSpPr>
        <p:spPr>
          <a:xfrm>
            <a:off x="2004616" y="5803197"/>
            <a:ext cx="776514" cy="0"/>
          </a:xfrm>
          <a:prstGeom prst="line">
            <a:avLst/>
          </a:prstGeom>
          <a:ln>
            <a:headEnd type="none"/>
            <a:tailEnd type="none"/>
          </a:ln>
          <a:effectLst/>
        </p:spPr>
        <p:style>
          <a:lnRef idx="3">
            <a:schemeClr val="dk1"/>
          </a:lnRef>
          <a:fillRef idx="0">
            <a:schemeClr val="dk1"/>
          </a:fillRef>
          <a:effectRef idx="2">
            <a:schemeClr val="dk1"/>
          </a:effectRef>
          <a:fontRef idx="minor">
            <a:schemeClr val="tx1"/>
          </a:fontRef>
        </p:style>
      </p:cxnSp>
      <p:sp>
        <p:nvSpPr>
          <p:cNvPr id="16" name="Oval 15"/>
          <p:cNvSpPr/>
          <p:nvPr/>
        </p:nvSpPr>
        <p:spPr>
          <a:xfrm>
            <a:off x="3488336" y="5475984"/>
            <a:ext cx="654423" cy="654423"/>
          </a:xfrm>
          <a:prstGeom prst="ellipse">
            <a:avLst/>
          </a:prstGeom>
          <a:noFill/>
          <a:ln w="12700">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19" name="Group 18"/>
          <p:cNvGrpSpPr/>
          <p:nvPr/>
        </p:nvGrpSpPr>
        <p:grpSpPr>
          <a:xfrm>
            <a:off x="6082172" y="2642688"/>
            <a:ext cx="2068835" cy="769257"/>
            <a:chOff x="2781130" y="3411945"/>
            <a:chExt cx="2068835" cy="769257"/>
          </a:xfrm>
        </p:grpSpPr>
        <p:sp>
          <p:nvSpPr>
            <p:cNvPr id="20" name="Rectangle 19"/>
            <p:cNvSpPr/>
            <p:nvPr/>
          </p:nvSpPr>
          <p:spPr>
            <a:xfrm>
              <a:off x="2781130" y="3411945"/>
              <a:ext cx="2068835" cy="769257"/>
            </a:xfrm>
            <a:prstGeom prst="rect">
              <a:avLst/>
            </a:prstGeom>
            <a:noFill/>
            <a:ln w="12700">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Oval 20"/>
            <p:cNvSpPr/>
            <p:nvPr/>
          </p:nvSpPr>
          <p:spPr>
            <a:xfrm>
              <a:off x="3488336" y="3469360"/>
              <a:ext cx="654423" cy="654423"/>
            </a:xfrm>
            <a:prstGeom prst="ellipse">
              <a:avLst/>
            </a:prstGeom>
            <a:noFill/>
            <a:ln w="12700">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22" name="TextBox 21"/>
          <p:cNvSpPr txBox="1"/>
          <p:nvPr/>
        </p:nvSpPr>
        <p:spPr>
          <a:xfrm>
            <a:off x="8178472" y="2796481"/>
            <a:ext cx="732450" cy="461665"/>
          </a:xfrm>
          <a:prstGeom prst="rect">
            <a:avLst/>
          </a:prstGeom>
          <a:noFill/>
        </p:spPr>
        <p:txBody>
          <a:bodyPr wrap="square" rtlCol="0">
            <a:spAutoFit/>
          </a:bodyPr>
          <a:lstStyle/>
          <a:p>
            <a:r>
              <a:rPr lang="en-US" sz="2400" dirty="0" smtClean="0">
                <a:latin typeface="Consolas" charset="0"/>
                <a:ea typeface="Consolas" charset="0"/>
                <a:cs typeface="Consolas" charset="0"/>
              </a:rPr>
              <a:t>0x4</a:t>
            </a:r>
            <a:endParaRPr lang="en-US" sz="2400" dirty="0">
              <a:latin typeface="Consolas" charset="0"/>
              <a:ea typeface="Consolas" charset="0"/>
              <a:cs typeface="Consolas" charset="0"/>
            </a:endParaRPr>
          </a:p>
        </p:txBody>
      </p:sp>
      <p:sp>
        <p:nvSpPr>
          <p:cNvPr id="23" name="TextBox 22"/>
          <p:cNvSpPr txBox="1"/>
          <p:nvPr/>
        </p:nvSpPr>
        <p:spPr>
          <a:xfrm>
            <a:off x="3488336" y="3564396"/>
            <a:ext cx="732450" cy="461665"/>
          </a:xfrm>
          <a:prstGeom prst="rect">
            <a:avLst/>
          </a:prstGeom>
          <a:noFill/>
        </p:spPr>
        <p:txBody>
          <a:bodyPr wrap="square" rtlCol="0">
            <a:spAutoFit/>
          </a:bodyPr>
          <a:lstStyle/>
          <a:p>
            <a:r>
              <a:rPr lang="en-US" sz="2400" dirty="0" smtClean="0">
                <a:latin typeface="Consolas" charset="0"/>
                <a:ea typeface="Consolas" charset="0"/>
                <a:cs typeface="Consolas" charset="0"/>
              </a:rPr>
              <a:t>0x4</a:t>
            </a:r>
            <a:endParaRPr lang="en-US" sz="2400" dirty="0">
              <a:latin typeface="Consolas" charset="0"/>
              <a:ea typeface="Consolas" charset="0"/>
              <a:cs typeface="Consolas" charset="0"/>
            </a:endParaRPr>
          </a:p>
        </p:txBody>
      </p:sp>
      <p:cxnSp>
        <p:nvCxnSpPr>
          <p:cNvPr id="24" name="Straight Arrow Connector 23"/>
          <p:cNvCxnSpPr>
            <a:stCxn id="23" idx="3"/>
            <a:endCxn id="20" idx="1"/>
          </p:cNvCxnSpPr>
          <p:nvPr/>
        </p:nvCxnSpPr>
        <p:spPr>
          <a:xfrm flipV="1">
            <a:off x="4220786" y="3027317"/>
            <a:ext cx="1861386" cy="767912"/>
          </a:xfrm>
          <a:prstGeom prst="straightConnector1">
            <a:avLst/>
          </a:prstGeom>
          <a:ln w="76200">
            <a:headEnd type="none"/>
            <a:tailEnd type="triangle" w="med" len="sm"/>
          </a:ln>
          <a:effectLst/>
        </p:spPr>
        <p:style>
          <a:lnRef idx="2">
            <a:schemeClr val="accent1"/>
          </a:lnRef>
          <a:fillRef idx="0">
            <a:schemeClr val="accent1"/>
          </a:fillRef>
          <a:effectRef idx="1">
            <a:schemeClr val="accent1"/>
          </a:effectRef>
          <a:fontRef idx="minor">
            <a:schemeClr val="tx1"/>
          </a:fontRef>
        </p:style>
      </p:cxnSp>
      <p:sp>
        <p:nvSpPr>
          <p:cNvPr id="27" name="TextBox 26"/>
          <p:cNvSpPr txBox="1"/>
          <p:nvPr/>
        </p:nvSpPr>
        <p:spPr>
          <a:xfrm rot="20310145">
            <a:off x="4911080" y="2995122"/>
            <a:ext cx="674926" cy="461665"/>
          </a:xfrm>
          <a:prstGeom prst="rect">
            <a:avLst/>
          </a:prstGeom>
          <a:noFill/>
        </p:spPr>
        <p:txBody>
          <a:bodyPr wrap="square" rtlCol="0">
            <a:spAutoFit/>
          </a:bodyPr>
          <a:lstStyle/>
          <a:p>
            <a:r>
              <a:rPr lang="en-US" sz="2400" smtClean="0">
                <a:latin typeface="Consolas" charset="0"/>
                <a:ea typeface="Consolas" charset="0"/>
                <a:cs typeface="Consolas" charset="0"/>
              </a:rPr>
              <a:t>*x</a:t>
            </a:r>
            <a:endParaRPr lang="en-US" sz="2400" dirty="0">
              <a:latin typeface="Consolas" charset="0"/>
              <a:ea typeface="Consolas" charset="0"/>
              <a:cs typeface="Consolas" charset="0"/>
            </a:endParaRPr>
          </a:p>
        </p:txBody>
      </p:sp>
      <p:grpSp>
        <p:nvGrpSpPr>
          <p:cNvPr id="37" name="Group 36"/>
          <p:cNvGrpSpPr/>
          <p:nvPr/>
        </p:nvGrpSpPr>
        <p:grpSpPr>
          <a:xfrm>
            <a:off x="6088247" y="3760368"/>
            <a:ext cx="2068835" cy="769257"/>
            <a:chOff x="2781130" y="3411945"/>
            <a:chExt cx="2068835" cy="769257"/>
          </a:xfrm>
        </p:grpSpPr>
        <p:sp>
          <p:nvSpPr>
            <p:cNvPr id="38" name="Rectangle 37"/>
            <p:cNvSpPr/>
            <p:nvPr/>
          </p:nvSpPr>
          <p:spPr>
            <a:xfrm>
              <a:off x="2781130" y="3411945"/>
              <a:ext cx="2068835" cy="769257"/>
            </a:xfrm>
            <a:prstGeom prst="rect">
              <a:avLst/>
            </a:prstGeom>
            <a:noFill/>
            <a:ln w="12700">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9" name="Oval 38"/>
            <p:cNvSpPr/>
            <p:nvPr/>
          </p:nvSpPr>
          <p:spPr>
            <a:xfrm>
              <a:off x="3488336" y="3469360"/>
              <a:ext cx="654423" cy="654423"/>
            </a:xfrm>
            <a:prstGeom prst="ellipse">
              <a:avLst/>
            </a:prstGeom>
            <a:noFill/>
            <a:ln w="12700">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40" name="TextBox 39"/>
          <p:cNvSpPr txBox="1"/>
          <p:nvPr/>
        </p:nvSpPr>
        <p:spPr>
          <a:xfrm>
            <a:off x="8175435" y="3914161"/>
            <a:ext cx="732450" cy="461665"/>
          </a:xfrm>
          <a:prstGeom prst="rect">
            <a:avLst/>
          </a:prstGeom>
          <a:noFill/>
        </p:spPr>
        <p:txBody>
          <a:bodyPr wrap="square" rtlCol="0">
            <a:spAutoFit/>
          </a:bodyPr>
          <a:lstStyle/>
          <a:p>
            <a:r>
              <a:rPr lang="en-US" sz="2400" dirty="0" smtClean="0">
                <a:latin typeface="Consolas" charset="0"/>
                <a:ea typeface="Consolas" charset="0"/>
                <a:cs typeface="Consolas" charset="0"/>
              </a:rPr>
              <a:t>0x8</a:t>
            </a:r>
            <a:endParaRPr lang="en-US" sz="2400" dirty="0">
              <a:latin typeface="Consolas" charset="0"/>
              <a:ea typeface="Consolas" charset="0"/>
              <a:cs typeface="Consolas" charset="0"/>
            </a:endParaRPr>
          </a:p>
        </p:txBody>
      </p:sp>
      <p:sp>
        <p:nvSpPr>
          <p:cNvPr id="41" name="TextBox 40"/>
          <p:cNvSpPr txBox="1"/>
          <p:nvPr/>
        </p:nvSpPr>
        <p:spPr>
          <a:xfrm>
            <a:off x="3483826" y="4580424"/>
            <a:ext cx="732450" cy="461665"/>
          </a:xfrm>
          <a:prstGeom prst="rect">
            <a:avLst/>
          </a:prstGeom>
          <a:noFill/>
        </p:spPr>
        <p:txBody>
          <a:bodyPr wrap="square" rtlCol="0">
            <a:spAutoFit/>
          </a:bodyPr>
          <a:lstStyle/>
          <a:p>
            <a:r>
              <a:rPr lang="en-US" sz="2400" dirty="0" smtClean="0">
                <a:latin typeface="Consolas" charset="0"/>
                <a:ea typeface="Consolas" charset="0"/>
                <a:cs typeface="Consolas" charset="0"/>
              </a:rPr>
              <a:t>0x8</a:t>
            </a:r>
            <a:endParaRPr lang="en-US" sz="2400" dirty="0">
              <a:latin typeface="Consolas" charset="0"/>
              <a:ea typeface="Consolas" charset="0"/>
              <a:cs typeface="Consolas" charset="0"/>
            </a:endParaRPr>
          </a:p>
        </p:txBody>
      </p:sp>
      <p:cxnSp>
        <p:nvCxnSpPr>
          <p:cNvPr id="42" name="Straight Arrow Connector 41"/>
          <p:cNvCxnSpPr>
            <a:stCxn id="41" idx="3"/>
            <a:endCxn id="38" idx="1"/>
          </p:cNvCxnSpPr>
          <p:nvPr/>
        </p:nvCxnSpPr>
        <p:spPr>
          <a:xfrm flipV="1">
            <a:off x="4216276" y="4144997"/>
            <a:ext cx="1871971" cy="666260"/>
          </a:xfrm>
          <a:prstGeom prst="straightConnector1">
            <a:avLst/>
          </a:prstGeom>
          <a:ln w="76200">
            <a:headEnd type="none"/>
            <a:tailEnd type="triangle" w="med" len="sm"/>
          </a:ln>
          <a:effectLst/>
        </p:spPr>
        <p:style>
          <a:lnRef idx="2">
            <a:schemeClr val="accent1"/>
          </a:lnRef>
          <a:fillRef idx="0">
            <a:schemeClr val="accent1"/>
          </a:fillRef>
          <a:effectRef idx="1">
            <a:schemeClr val="accent1"/>
          </a:effectRef>
          <a:fontRef idx="minor">
            <a:schemeClr val="tx1"/>
          </a:fontRef>
        </p:style>
      </p:cxnSp>
      <p:sp>
        <p:nvSpPr>
          <p:cNvPr id="43" name="TextBox 42"/>
          <p:cNvSpPr txBox="1"/>
          <p:nvPr/>
        </p:nvSpPr>
        <p:spPr>
          <a:xfrm rot="20424716">
            <a:off x="4970770" y="3983278"/>
            <a:ext cx="674926" cy="461665"/>
          </a:xfrm>
          <a:prstGeom prst="rect">
            <a:avLst/>
          </a:prstGeom>
          <a:noFill/>
        </p:spPr>
        <p:txBody>
          <a:bodyPr wrap="square" rtlCol="0">
            <a:spAutoFit/>
          </a:bodyPr>
          <a:lstStyle/>
          <a:p>
            <a:r>
              <a:rPr lang="en-US" sz="2400" smtClean="0">
                <a:latin typeface="Consolas" charset="0"/>
                <a:ea typeface="Consolas" charset="0"/>
                <a:cs typeface="Consolas" charset="0"/>
              </a:rPr>
              <a:t>*y</a:t>
            </a:r>
            <a:endParaRPr lang="en-US" sz="2400" dirty="0">
              <a:latin typeface="Consolas" charset="0"/>
              <a:ea typeface="Consolas" charset="0"/>
              <a:cs typeface="Consolas" charset="0"/>
            </a:endParaRPr>
          </a:p>
        </p:txBody>
      </p:sp>
      <p:sp>
        <p:nvSpPr>
          <p:cNvPr id="47" name="Content Placeholder 2"/>
          <p:cNvSpPr txBox="1">
            <a:spLocks/>
          </p:cNvSpPr>
          <p:nvPr/>
        </p:nvSpPr>
        <p:spPr>
          <a:xfrm>
            <a:off x="428017" y="122540"/>
            <a:ext cx="3990234" cy="4525963"/>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en-US" sz="1600" dirty="0" err="1" smtClean="0">
                <a:latin typeface="Consolas" charset="0"/>
                <a:ea typeface="Consolas" charset="0"/>
                <a:cs typeface="Consolas" charset="0"/>
              </a:rPr>
              <a:t>int</a:t>
            </a:r>
            <a:r>
              <a:rPr lang="en-US" sz="1600" dirty="0" smtClean="0">
                <a:latin typeface="Consolas" charset="0"/>
                <a:ea typeface="Consolas" charset="0"/>
                <a:cs typeface="Consolas" charset="0"/>
              </a:rPr>
              <a:t> **x;</a:t>
            </a:r>
          </a:p>
          <a:p>
            <a:pPr marL="0" indent="0">
              <a:buFont typeface="Arial"/>
              <a:buNone/>
            </a:pPr>
            <a:r>
              <a:rPr lang="en-US" sz="1600" dirty="0" err="1" smtClean="0">
                <a:latin typeface="Consolas" charset="0"/>
                <a:ea typeface="Consolas" charset="0"/>
                <a:cs typeface="Consolas" charset="0"/>
              </a:rPr>
              <a:t>int</a:t>
            </a:r>
            <a:r>
              <a:rPr lang="en-US" sz="1600" dirty="0" smtClean="0">
                <a:latin typeface="Consolas" charset="0"/>
                <a:ea typeface="Consolas" charset="0"/>
                <a:cs typeface="Consolas" charset="0"/>
              </a:rPr>
              <a:t> *y;</a:t>
            </a:r>
          </a:p>
          <a:p>
            <a:pPr marL="0" indent="0">
              <a:buFont typeface="Arial"/>
              <a:buNone/>
            </a:pPr>
            <a:r>
              <a:rPr lang="en-US" sz="1600" dirty="0" err="1" smtClean="0">
                <a:latin typeface="Consolas" charset="0"/>
                <a:ea typeface="Consolas" charset="0"/>
                <a:cs typeface="Consolas" charset="0"/>
              </a:rPr>
              <a:t>int</a:t>
            </a:r>
            <a:r>
              <a:rPr lang="en-US" sz="1600" dirty="0" smtClean="0">
                <a:latin typeface="Consolas" charset="0"/>
                <a:ea typeface="Consolas" charset="0"/>
                <a:cs typeface="Consolas" charset="0"/>
              </a:rPr>
              <a:t> z;</a:t>
            </a:r>
          </a:p>
          <a:p>
            <a:pPr marL="0" indent="0">
              <a:buFont typeface="Arial"/>
              <a:buNone/>
            </a:pPr>
            <a:r>
              <a:rPr lang="en-US" sz="1600" dirty="0" smtClean="0">
                <a:latin typeface="Consolas" charset="0"/>
                <a:ea typeface="Consolas" charset="0"/>
                <a:cs typeface="Consolas" charset="0"/>
              </a:rPr>
              <a:t>x = (</a:t>
            </a:r>
            <a:r>
              <a:rPr lang="en-US" sz="1600" dirty="0" err="1" smtClean="0">
                <a:latin typeface="Consolas" charset="0"/>
                <a:ea typeface="Consolas" charset="0"/>
                <a:cs typeface="Consolas" charset="0"/>
              </a:rPr>
              <a:t>int</a:t>
            </a:r>
            <a:r>
              <a:rPr lang="en-US" sz="1600" dirty="0" smtClean="0">
                <a:latin typeface="Consolas" charset="0"/>
                <a:ea typeface="Consolas" charset="0"/>
                <a:cs typeface="Consolas" charset="0"/>
              </a:rPr>
              <a:t> **) </a:t>
            </a:r>
            <a:r>
              <a:rPr lang="en-US" sz="1600" dirty="0" err="1" smtClean="0">
                <a:latin typeface="Consolas" charset="0"/>
                <a:ea typeface="Consolas" charset="0"/>
                <a:cs typeface="Consolas" charset="0"/>
              </a:rPr>
              <a:t>malloc</a:t>
            </a:r>
            <a:r>
              <a:rPr lang="en-US" sz="1600" dirty="0" smtClean="0">
                <a:latin typeface="Consolas" charset="0"/>
                <a:ea typeface="Consolas" charset="0"/>
                <a:cs typeface="Consolas" charset="0"/>
              </a:rPr>
              <a:t>(</a:t>
            </a:r>
            <a:r>
              <a:rPr lang="en-US" sz="1600" dirty="0" err="1" smtClean="0">
                <a:latin typeface="Consolas" charset="0"/>
                <a:ea typeface="Consolas" charset="0"/>
                <a:cs typeface="Consolas" charset="0"/>
              </a:rPr>
              <a:t>sizeof</a:t>
            </a:r>
            <a:r>
              <a:rPr lang="en-US" sz="1600" dirty="0" smtClean="0">
                <a:latin typeface="Consolas" charset="0"/>
                <a:ea typeface="Consolas" charset="0"/>
                <a:cs typeface="Consolas" charset="0"/>
              </a:rPr>
              <a:t>(</a:t>
            </a:r>
            <a:r>
              <a:rPr lang="en-US" sz="1600" dirty="0" err="1" smtClean="0">
                <a:latin typeface="Consolas" charset="0"/>
                <a:ea typeface="Consolas" charset="0"/>
                <a:cs typeface="Consolas" charset="0"/>
              </a:rPr>
              <a:t>int</a:t>
            </a:r>
            <a:r>
              <a:rPr lang="en-US" sz="1600" dirty="0" smtClean="0">
                <a:latin typeface="Consolas" charset="0"/>
                <a:ea typeface="Consolas" charset="0"/>
                <a:cs typeface="Consolas" charset="0"/>
              </a:rPr>
              <a:t>*));</a:t>
            </a:r>
          </a:p>
          <a:p>
            <a:pPr marL="0" indent="0">
              <a:buFont typeface="Arial"/>
              <a:buNone/>
            </a:pPr>
            <a:r>
              <a:rPr lang="en-US" sz="1600" dirty="0" smtClean="0">
                <a:latin typeface="Consolas" charset="0"/>
                <a:ea typeface="Consolas" charset="0"/>
                <a:cs typeface="Consolas" charset="0"/>
              </a:rPr>
              <a:t>y = (</a:t>
            </a:r>
            <a:r>
              <a:rPr lang="en-US" sz="1600" dirty="0" err="1" smtClean="0">
                <a:latin typeface="Consolas" charset="0"/>
                <a:ea typeface="Consolas" charset="0"/>
                <a:cs typeface="Consolas" charset="0"/>
              </a:rPr>
              <a:t>int</a:t>
            </a:r>
            <a:r>
              <a:rPr lang="en-US" sz="1600" dirty="0" smtClean="0">
                <a:latin typeface="Consolas" charset="0"/>
                <a:ea typeface="Consolas" charset="0"/>
                <a:cs typeface="Consolas" charset="0"/>
              </a:rPr>
              <a:t> *) </a:t>
            </a:r>
            <a:r>
              <a:rPr lang="en-US" sz="1600" dirty="0" err="1" smtClean="0">
                <a:latin typeface="Consolas" charset="0"/>
                <a:ea typeface="Consolas" charset="0"/>
                <a:cs typeface="Consolas" charset="0"/>
              </a:rPr>
              <a:t>malloc</a:t>
            </a:r>
            <a:r>
              <a:rPr lang="en-US" sz="1600" dirty="0" smtClean="0">
                <a:latin typeface="Consolas" charset="0"/>
                <a:ea typeface="Consolas" charset="0"/>
                <a:cs typeface="Consolas" charset="0"/>
              </a:rPr>
              <a:t>(</a:t>
            </a:r>
            <a:r>
              <a:rPr lang="en-US" sz="1600" dirty="0" err="1" smtClean="0">
                <a:latin typeface="Consolas" charset="0"/>
                <a:ea typeface="Consolas" charset="0"/>
                <a:cs typeface="Consolas" charset="0"/>
              </a:rPr>
              <a:t>sizeof</a:t>
            </a:r>
            <a:r>
              <a:rPr lang="en-US" sz="1600" dirty="0" smtClean="0">
                <a:latin typeface="Consolas" charset="0"/>
                <a:ea typeface="Consolas" charset="0"/>
                <a:cs typeface="Consolas" charset="0"/>
              </a:rPr>
              <a:t>(</a:t>
            </a:r>
            <a:r>
              <a:rPr lang="en-US" sz="1600" dirty="0" err="1" smtClean="0">
                <a:latin typeface="Consolas" charset="0"/>
                <a:ea typeface="Consolas" charset="0"/>
                <a:cs typeface="Consolas" charset="0"/>
              </a:rPr>
              <a:t>int</a:t>
            </a:r>
            <a:r>
              <a:rPr lang="en-US" sz="1600" dirty="0" smtClean="0">
                <a:latin typeface="Consolas" charset="0"/>
                <a:ea typeface="Consolas" charset="0"/>
                <a:cs typeface="Consolas" charset="0"/>
              </a:rPr>
              <a:t>));</a:t>
            </a:r>
          </a:p>
          <a:p>
            <a:pPr marL="0" indent="0">
              <a:buFont typeface="Arial"/>
              <a:buNone/>
            </a:pPr>
            <a:r>
              <a:rPr lang="en-US" sz="1600" dirty="0" smtClean="0">
                <a:latin typeface="Consolas" charset="0"/>
                <a:ea typeface="Consolas" charset="0"/>
                <a:cs typeface="Consolas" charset="0"/>
              </a:rPr>
              <a:t>x = &amp;y;</a:t>
            </a:r>
          </a:p>
          <a:p>
            <a:pPr marL="0" indent="0">
              <a:buFont typeface="Arial"/>
              <a:buNone/>
            </a:pPr>
            <a:r>
              <a:rPr lang="en-US" sz="1600" dirty="0" smtClean="0">
                <a:latin typeface="Consolas" charset="0"/>
                <a:ea typeface="Consolas" charset="0"/>
                <a:cs typeface="Consolas" charset="0"/>
              </a:rPr>
              <a:t>y = &amp;z;</a:t>
            </a:r>
          </a:p>
          <a:p>
            <a:pPr marL="0" indent="0">
              <a:buFont typeface="Arial"/>
              <a:buNone/>
            </a:pPr>
            <a:r>
              <a:rPr lang="en-US" sz="1600" dirty="0" smtClean="0">
                <a:latin typeface="Consolas" charset="0"/>
                <a:ea typeface="Consolas" charset="0"/>
                <a:cs typeface="Consolas" charset="0"/>
              </a:rPr>
              <a:t>y = *x;</a:t>
            </a:r>
          </a:p>
        </p:txBody>
      </p:sp>
      <p:sp>
        <p:nvSpPr>
          <p:cNvPr id="48" name="Right Arrow 47"/>
          <p:cNvSpPr/>
          <p:nvPr/>
        </p:nvSpPr>
        <p:spPr>
          <a:xfrm>
            <a:off x="149411" y="1150012"/>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9" name="Right Arrow 48"/>
          <p:cNvSpPr/>
          <p:nvPr/>
        </p:nvSpPr>
        <p:spPr>
          <a:xfrm>
            <a:off x="149411" y="284328"/>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0" name="Right Arrow 49"/>
          <p:cNvSpPr/>
          <p:nvPr/>
        </p:nvSpPr>
        <p:spPr>
          <a:xfrm>
            <a:off x="149411" y="572983"/>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1" name="Right Arrow 50"/>
          <p:cNvSpPr/>
          <p:nvPr/>
        </p:nvSpPr>
        <p:spPr>
          <a:xfrm>
            <a:off x="149411" y="859354"/>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2" name="Right Arrow 51"/>
          <p:cNvSpPr/>
          <p:nvPr/>
        </p:nvSpPr>
        <p:spPr>
          <a:xfrm>
            <a:off x="149411" y="1430618"/>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3" name="Right Arrow 52"/>
          <p:cNvSpPr/>
          <p:nvPr/>
        </p:nvSpPr>
        <p:spPr>
          <a:xfrm>
            <a:off x="149411" y="1721483"/>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56" name="Straight Connector 55"/>
          <p:cNvCxnSpPr/>
          <p:nvPr/>
        </p:nvCxnSpPr>
        <p:spPr>
          <a:xfrm>
            <a:off x="2004616" y="3796573"/>
            <a:ext cx="776514" cy="0"/>
          </a:xfrm>
          <a:prstGeom prst="line">
            <a:avLst/>
          </a:prstGeom>
          <a:ln>
            <a:headEnd type="none"/>
            <a:tailEnd type="none"/>
          </a:ln>
          <a:effectLst/>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18783976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7">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7">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7">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7">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7">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7">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47">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7">
                                            <p:txEl>
                                              <p:pRg st="7" end="7"/>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49"/>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6"/>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56"/>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8"/>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xit" presetSubtype="0" fill="hold" grpId="1" nodeType="clickEffect">
                                  <p:stCondLst>
                                    <p:cond delay="0"/>
                                  </p:stCondLst>
                                  <p:childTnLst>
                                    <p:set>
                                      <p:cBhvr>
                                        <p:cTn id="36" dur="1" fill="hold">
                                          <p:stCondLst>
                                            <p:cond delay="0"/>
                                          </p:stCondLst>
                                        </p:cTn>
                                        <p:tgtEl>
                                          <p:spTgt spid="49"/>
                                        </p:tgtEl>
                                        <p:attrNameLst>
                                          <p:attrName>style.visibility</p:attrName>
                                        </p:attrNameLst>
                                      </p:cBhvr>
                                      <p:to>
                                        <p:strVal val="hidden"/>
                                      </p:to>
                                    </p:set>
                                  </p:childTnLst>
                                </p:cTn>
                              </p:par>
                              <p:par>
                                <p:cTn id="37" presetID="1" presetClass="entr" presetSubtype="0" fill="hold" grpId="0" nodeType="withEffect">
                                  <p:stCondLst>
                                    <p:cond delay="0"/>
                                  </p:stCondLst>
                                  <p:childTnLst>
                                    <p:set>
                                      <p:cBhvr>
                                        <p:cTn id="38" dur="1" fill="hold">
                                          <p:stCondLst>
                                            <p:cond delay="0"/>
                                          </p:stCondLst>
                                        </p:cTn>
                                        <p:tgtEl>
                                          <p:spTgt spid="50"/>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0"/>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11"/>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9"/>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12"/>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xit" presetSubtype="0" fill="hold" grpId="1" nodeType="clickEffect">
                                  <p:stCondLst>
                                    <p:cond delay="0"/>
                                  </p:stCondLst>
                                  <p:childTnLst>
                                    <p:set>
                                      <p:cBhvr>
                                        <p:cTn id="52" dur="1" fill="hold">
                                          <p:stCondLst>
                                            <p:cond delay="0"/>
                                          </p:stCondLst>
                                        </p:cTn>
                                        <p:tgtEl>
                                          <p:spTgt spid="50"/>
                                        </p:tgtEl>
                                        <p:attrNameLst>
                                          <p:attrName>style.visibility</p:attrName>
                                        </p:attrNameLst>
                                      </p:cBhvr>
                                      <p:to>
                                        <p:strVal val="hidden"/>
                                      </p:to>
                                    </p:set>
                                  </p:childTnLst>
                                </p:cTn>
                              </p:par>
                              <p:par>
                                <p:cTn id="53" presetID="1" presetClass="entr" presetSubtype="0" fill="hold" grpId="0" nodeType="withEffect">
                                  <p:stCondLst>
                                    <p:cond delay="0"/>
                                  </p:stCondLst>
                                  <p:childTnLst>
                                    <p:set>
                                      <p:cBhvr>
                                        <p:cTn id="54" dur="1" fill="hold">
                                          <p:stCondLst>
                                            <p:cond delay="0"/>
                                          </p:stCondLst>
                                        </p:cTn>
                                        <p:tgtEl>
                                          <p:spTgt spid="51"/>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14"/>
                                        </p:tgtEl>
                                        <p:attrNameLst>
                                          <p:attrName>style.visibility</p:attrName>
                                        </p:attrNameLst>
                                      </p:cBhvr>
                                      <p:to>
                                        <p:strVal val="visible"/>
                                      </p:to>
                                    </p:set>
                                  </p:childTnLst>
                                </p:cTn>
                              </p:par>
                              <p:par>
                                <p:cTn id="59" presetID="1" presetClass="entr" presetSubtype="0" fill="hold" nodeType="withEffect">
                                  <p:stCondLst>
                                    <p:cond delay="0"/>
                                  </p:stCondLst>
                                  <p:childTnLst>
                                    <p:set>
                                      <p:cBhvr>
                                        <p:cTn id="60" dur="1" fill="hold">
                                          <p:stCondLst>
                                            <p:cond delay="0"/>
                                          </p:stCondLst>
                                        </p:cTn>
                                        <p:tgtEl>
                                          <p:spTgt spid="15"/>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16"/>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13"/>
                                        </p:tgtEl>
                                        <p:attrNameLst>
                                          <p:attrName>style.visibility</p:attrName>
                                        </p:attrNameLst>
                                      </p:cBhvr>
                                      <p:to>
                                        <p:strVal val="visible"/>
                                      </p:to>
                                    </p:set>
                                  </p:childTnLst>
                                </p:cTn>
                              </p:par>
                            </p:childTnLst>
                          </p:cTn>
                        </p:par>
                      </p:childTnLst>
                    </p:cTn>
                  </p:par>
                  <p:par>
                    <p:cTn id="65" fill="hold">
                      <p:stCondLst>
                        <p:cond delay="indefinite"/>
                      </p:stCondLst>
                      <p:childTnLst>
                        <p:par>
                          <p:cTn id="66" fill="hold">
                            <p:stCondLst>
                              <p:cond delay="0"/>
                            </p:stCondLst>
                            <p:childTnLst>
                              <p:par>
                                <p:cTn id="67" presetID="1" presetClass="exit" presetSubtype="0" fill="hold" grpId="1" nodeType="clickEffect">
                                  <p:stCondLst>
                                    <p:cond delay="0"/>
                                  </p:stCondLst>
                                  <p:childTnLst>
                                    <p:set>
                                      <p:cBhvr>
                                        <p:cTn id="68" dur="1" fill="hold">
                                          <p:stCondLst>
                                            <p:cond delay="0"/>
                                          </p:stCondLst>
                                        </p:cTn>
                                        <p:tgtEl>
                                          <p:spTgt spid="51"/>
                                        </p:tgtEl>
                                        <p:attrNameLst>
                                          <p:attrName>style.visibility</p:attrName>
                                        </p:attrNameLst>
                                      </p:cBhvr>
                                      <p:to>
                                        <p:strVal val="hidden"/>
                                      </p:to>
                                    </p:set>
                                  </p:childTnLst>
                                </p:cTn>
                              </p:par>
                              <p:par>
                                <p:cTn id="69" presetID="1" presetClass="entr" presetSubtype="0" fill="hold" grpId="0" nodeType="withEffect">
                                  <p:stCondLst>
                                    <p:cond delay="0"/>
                                  </p:stCondLst>
                                  <p:childTnLst>
                                    <p:set>
                                      <p:cBhvr>
                                        <p:cTn id="70" dur="1" fill="hold">
                                          <p:stCondLst>
                                            <p:cond delay="0"/>
                                          </p:stCondLst>
                                        </p:cTn>
                                        <p:tgtEl>
                                          <p:spTgt spid="48"/>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nodeType="clickEffect">
                                  <p:stCondLst>
                                    <p:cond delay="0"/>
                                  </p:stCondLst>
                                  <p:childTnLst>
                                    <p:set>
                                      <p:cBhvr>
                                        <p:cTn id="74" dur="1" fill="hold">
                                          <p:stCondLst>
                                            <p:cond delay="0"/>
                                          </p:stCondLst>
                                        </p:cTn>
                                        <p:tgtEl>
                                          <p:spTgt spid="19"/>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grpId="0" nodeType="clickEffect">
                                  <p:stCondLst>
                                    <p:cond delay="0"/>
                                  </p:stCondLst>
                                  <p:childTnLst>
                                    <p:set>
                                      <p:cBhvr>
                                        <p:cTn id="78" dur="1" fill="hold">
                                          <p:stCondLst>
                                            <p:cond delay="0"/>
                                          </p:stCondLst>
                                        </p:cTn>
                                        <p:tgtEl>
                                          <p:spTgt spid="22"/>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grpId="0" nodeType="clickEffect">
                                  <p:stCondLst>
                                    <p:cond delay="0"/>
                                  </p:stCondLst>
                                  <p:childTnLst>
                                    <p:set>
                                      <p:cBhvr>
                                        <p:cTn id="82" dur="1" fill="hold">
                                          <p:stCondLst>
                                            <p:cond delay="0"/>
                                          </p:stCondLst>
                                        </p:cTn>
                                        <p:tgtEl>
                                          <p:spTgt spid="23"/>
                                        </p:tgtEl>
                                        <p:attrNameLst>
                                          <p:attrName>style.visibility</p:attrName>
                                        </p:attrNameLst>
                                      </p:cBhvr>
                                      <p:to>
                                        <p:strVal val="visible"/>
                                      </p:to>
                                    </p:set>
                                  </p:childTnLst>
                                </p:cTn>
                              </p:par>
                            </p:childTnLst>
                          </p:cTn>
                        </p:par>
                      </p:childTnLst>
                    </p:cTn>
                  </p:par>
                  <p:par>
                    <p:cTn id="83" fill="hold">
                      <p:stCondLst>
                        <p:cond delay="indefinite"/>
                      </p:stCondLst>
                      <p:childTnLst>
                        <p:par>
                          <p:cTn id="84" fill="hold">
                            <p:stCondLst>
                              <p:cond delay="0"/>
                            </p:stCondLst>
                            <p:childTnLst>
                              <p:par>
                                <p:cTn id="85" presetID="1" presetClass="entr" presetSubtype="0" fill="hold" grpId="0" nodeType="clickEffect">
                                  <p:stCondLst>
                                    <p:cond delay="0"/>
                                  </p:stCondLst>
                                  <p:childTnLst>
                                    <p:set>
                                      <p:cBhvr>
                                        <p:cTn id="86" dur="1" fill="hold">
                                          <p:stCondLst>
                                            <p:cond delay="0"/>
                                          </p:stCondLst>
                                        </p:cTn>
                                        <p:tgtEl>
                                          <p:spTgt spid="27"/>
                                        </p:tgtEl>
                                        <p:attrNameLst>
                                          <p:attrName>style.visibility</p:attrName>
                                        </p:attrNameLst>
                                      </p:cBhvr>
                                      <p:to>
                                        <p:strVal val="visible"/>
                                      </p:to>
                                    </p:set>
                                  </p:childTnLst>
                                </p:cTn>
                              </p:par>
                              <p:par>
                                <p:cTn id="87" presetID="1" presetClass="entr" presetSubtype="0" fill="hold" nodeType="withEffect">
                                  <p:stCondLst>
                                    <p:cond delay="0"/>
                                  </p:stCondLst>
                                  <p:childTnLst>
                                    <p:set>
                                      <p:cBhvr>
                                        <p:cTn id="88" dur="1" fill="hold">
                                          <p:stCondLst>
                                            <p:cond delay="0"/>
                                          </p:stCondLst>
                                        </p:cTn>
                                        <p:tgtEl>
                                          <p:spTgt spid="24"/>
                                        </p:tgtEl>
                                        <p:attrNameLst>
                                          <p:attrName>style.visibility</p:attrName>
                                        </p:attrNameLst>
                                      </p:cBhvr>
                                      <p:to>
                                        <p:strVal val="visible"/>
                                      </p:to>
                                    </p:set>
                                  </p:childTnLst>
                                </p:cTn>
                              </p:par>
                            </p:childTnLst>
                          </p:cTn>
                        </p:par>
                      </p:childTnLst>
                    </p:cTn>
                  </p:par>
                  <p:par>
                    <p:cTn id="89" fill="hold">
                      <p:stCondLst>
                        <p:cond delay="indefinite"/>
                      </p:stCondLst>
                      <p:childTnLst>
                        <p:par>
                          <p:cTn id="90" fill="hold">
                            <p:stCondLst>
                              <p:cond delay="0"/>
                            </p:stCondLst>
                            <p:childTnLst>
                              <p:par>
                                <p:cTn id="91" presetID="1" presetClass="exit" presetSubtype="0" fill="hold" grpId="1" nodeType="clickEffect">
                                  <p:stCondLst>
                                    <p:cond delay="0"/>
                                  </p:stCondLst>
                                  <p:childTnLst>
                                    <p:set>
                                      <p:cBhvr>
                                        <p:cTn id="92" dur="1" fill="hold">
                                          <p:stCondLst>
                                            <p:cond delay="0"/>
                                          </p:stCondLst>
                                        </p:cTn>
                                        <p:tgtEl>
                                          <p:spTgt spid="48"/>
                                        </p:tgtEl>
                                        <p:attrNameLst>
                                          <p:attrName>style.visibility</p:attrName>
                                        </p:attrNameLst>
                                      </p:cBhvr>
                                      <p:to>
                                        <p:strVal val="hidden"/>
                                      </p:to>
                                    </p:set>
                                  </p:childTnLst>
                                </p:cTn>
                              </p:par>
                              <p:par>
                                <p:cTn id="93" presetID="1" presetClass="entr" presetSubtype="0" fill="hold" grpId="0" nodeType="withEffect">
                                  <p:stCondLst>
                                    <p:cond delay="0"/>
                                  </p:stCondLst>
                                  <p:childTnLst>
                                    <p:set>
                                      <p:cBhvr>
                                        <p:cTn id="94" dur="1" fill="hold">
                                          <p:stCondLst>
                                            <p:cond delay="0"/>
                                          </p:stCondLst>
                                        </p:cTn>
                                        <p:tgtEl>
                                          <p:spTgt spid="52"/>
                                        </p:tgtEl>
                                        <p:attrNameLst>
                                          <p:attrName>style.visibility</p:attrName>
                                        </p:attrNameLst>
                                      </p:cBhvr>
                                      <p:to>
                                        <p:strVal val="visible"/>
                                      </p:to>
                                    </p:set>
                                  </p:childTnLst>
                                </p:cTn>
                              </p:par>
                            </p:childTnLst>
                          </p:cTn>
                        </p:par>
                      </p:childTnLst>
                    </p:cTn>
                  </p:par>
                  <p:par>
                    <p:cTn id="95" fill="hold">
                      <p:stCondLst>
                        <p:cond delay="indefinite"/>
                      </p:stCondLst>
                      <p:childTnLst>
                        <p:par>
                          <p:cTn id="96" fill="hold">
                            <p:stCondLst>
                              <p:cond delay="0"/>
                            </p:stCondLst>
                            <p:childTnLst>
                              <p:par>
                                <p:cTn id="97" presetID="1" presetClass="entr" presetSubtype="0" fill="hold" nodeType="clickEffect">
                                  <p:stCondLst>
                                    <p:cond delay="0"/>
                                  </p:stCondLst>
                                  <p:childTnLst>
                                    <p:set>
                                      <p:cBhvr>
                                        <p:cTn id="98" dur="1" fill="hold">
                                          <p:stCondLst>
                                            <p:cond delay="0"/>
                                          </p:stCondLst>
                                        </p:cTn>
                                        <p:tgtEl>
                                          <p:spTgt spid="37"/>
                                        </p:tgtEl>
                                        <p:attrNameLst>
                                          <p:attrName>style.visibility</p:attrName>
                                        </p:attrNameLst>
                                      </p:cBhvr>
                                      <p:to>
                                        <p:strVal val="visible"/>
                                      </p:to>
                                    </p:set>
                                  </p:childTnLst>
                                </p:cTn>
                              </p:par>
                            </p:childTnLst>
                          </p:cTn>
                        </p:par>
                      </p:childTnLst>
                    </p:cTn>
                  </p:par>
                  <p:par>
                    <p:cTn id="99" fill="hold">
                      <p:stCondLst>
                        <p:cond delay="indefinite"/>
                      </p:stCondLst>
                      <p:childTnLst>
                        <p:par>
                          <p:cTn id="100" fill="hold">
                            <p:stCondLst>
                              <p:cond delay="0"/>
                            </p:stCondLst>
                            <p:childTnLst>
                              <p:par>
                                <p:cTn id="101" presetID="1" presetClass="entr" presetSubtype="0" fill="hold" grpId="0" nodeType="clickEffect">
                                  <p:stCondLst>
                                    <p:cond delay="0"/>
                                  </p:stCondLst>
                                  <p:childTnLst>
                                    <p:set>
                                      <p:cBhvr>
                                        <p:cTn id="102" dur="1" fill="hold">
                                          <p:stCondLst>
                                            <p:cond delay="0"/>
                                          </p:stCondLst>
                                        </p:cTn>
                                        <p:tgtEl>
                                          <p:spTgt spid="40"/>
                                        </p:tgtEl>
                                        <p:attrNameLst>
                                          <p:attrName>style.visibility</p:attrName>
                                        </p:attrNameLst>
                                      </p:cBhvr>
                                      <p:to>
                                        <p:strVal val="visible"/>
                                      </p:to>
                                    </p:set>
                                  </p:childTnLst>
                                </p:cTn>
                              </p:par>
                            </p:childTnLst>
                          </p:cTn>
                        </p:par>
                      </p:childTnLst>
                    </p:cTn>
                  </p:par>
                  <p:par>
                    <p:cTn id="103" fill="hold">
                      <p:stCondLst>
                        <p:cond delay="indefinite"/>
                      </p:stCondLst>
                      <p:childTnLst>
                        <p:par>
                          <p:cTn id="104" fill="hold">
                            <p:stCondLst>
                              <p:cond delay="0"/>
                            </p:stCondLst>
                            <p:childTnLst>
                              <p:par>
                                <p:cTn id="105" presetID="1" presetClass="entr" presetSubtype="0" fill="hold" grpId="0" nodeType="clickEffect">
                                  <p:stCondLst>
                                    <p:cond delay="0"/>
                                  </p:stCondLst>
                                  <p:childTnLst>
                                    <p:set>
                                      <p:cBhvr>
                                        <p:cTn id="106" dur="1" fill="hold">
                                          <p:stCondLst>
                                            <p:cond delay="0"/>
                                          </p:stCondLst>
                                        </p:cTn>
                                        <p:tgtEl>
                                          <p:spTgt spid="41"/>
                                        </p:tgtEl>
                                        <p:attrNameLst>
                                          <p:attrName>style.visibility</p:attrName>
                                        </p:attrNameLst>
                                      </p:cBhvr>
                                      <p:to>
                                        <p:strVal val="visible"/>
                                      </p:to>
                                    </p:set>
                                  </p:childTnLst>
                                </p:cTn>
                              </p:par>
                            </p:childTnLst>
                          </p:cTn>
                        </p:par>
                      </p:childTnLst>
                    </p:cTn>
                  </p:par>
                  <p:par>
                    <p:cTn id="107" fill="hold">
                      <p:stCondLst>
                        <p:cond delay="indefinite"/>
                      </p:stCondLst>
                      <p:childTnLst>
                        <p:par>
                          <p:cTn id="108" fill="hold">
                            <p:stCondLst>
                              <p:cond delay="0"/>
                            </p:stCondLst>
                            <p:childTnLst>
                              <p:par>
                                <p:cTn id="109" presetID="1" presetClass="entr" presetSubtype="0" fill="hold" grpId="0" nodeType="clickEffect">
                                  <p:stCondLst>
                                    <p:cond delay="0"/>
                                  </p:stCondLst>
                                  <p:childTnLst>
                                    <p:set>
                                      <p:cBhvr>
                                        <p:cTn id="110" dur="1" fill="hold">
                                          <p:stCondLst>
                                            <p:cond delay="0"/>
                                          </p:stCondLst>
                                        </p:cTn>
                                        <p:tgtEl>
                                          <p:spTgt spid="43"/>
                                        </p:tgtEl>
                                        <p:attrNameLst>
                                          <p:attrName>style.visibility</p:attrName>
                                        </p:attrNameLst>
                                      </p:cBhvr>
                                      <p:to>
                                        <p:strVal val="visible"/>
                                      </p:to>
                                    </p:set>
                                  </p:childTnLst>
                                </p:cTn>
                              </p:par>
                              <p:par>
                                <p:cTn id="111" presetID="1" presetClass="entr" presetSubtype="0" fill="hold" nodeType="withEffect">
                                  <p:stCondLst>
                                    <p:cond delay="0"/>
                                  </p:stCondLst>
                                  <p:childTnLst>
                                    <p:set>
                                      <p:cBhvr>
                                        <p:cTn id="112" dur="1" fill="hold">
                                          <p:stCondLst>
                                            <p:cond delay="0"/>
                                          </p:stCondLst>
                                        </p:cTn>
                                        <p:tgtEl>
                                          <p:spTgt spid="42"/>
                                        </p:tgtEl>
                                        <p:attrNameLst>
                                          <p:attrName>style.visibility</p:attrName>
                                        </p:attrNameLst>
                                      </p:cBhvr>
                                      <p:to>
                                        <p:strVal val="visible"/>
                                      </p:to>
                                    </p:set>
                                  </p:childTnLst>
                                </p:cTn>
                              </p:par>
                            </p:childTnLst>
                          </p:cTn>
                        </p:par>
                      </p:childTnLst>
                    </p:cTn>
                  </p:par>
                  <p:par>
                    <p:cTn id="113" fill="hold">
                      <p:stCondLst>
                        <p:cond delay="indefinite"/>
                      </p:stCondLst>
                      <p:childTnLst>
                        <p:par>
                          <p:cTn id="114" fill="hold">
                            <p:stCondLst>
                              <p:cond delay="0"/>
                            </p:stCondLst>
                            <p:childTnLst>
                              <p:par>
                                <p:cTn id="115" presetID="1" presetClass="exit" presetSubtype="0" fill="hold" grpId="1" nodeType="clickEffect">
                                  <p:stCondLst>
                                    <p:cond delay="0"/>
                                  </p:stCondLst>
                                  <p:childTnLst>
                                    <p:set>
                                      <p:cBhvr>
                                        <p:cTn id="116" dur="1" fill="hold">
                                          <p:stCondLst>
                                            <p:cond delay="0"/>
                                          </p:stCondLst>
                                        </p:cTn>
                                        <p:tgtEl>
                                          <p:spTgt spid="52"/>
                                        </p:tgtEl>
                                        <p:attrNameLst>
                                          <p:attrName>style.visibility</p:attrName>
                                        </p:attrNameLst>
                                      </p:cBhvr>
                                      <p:to>
                                        <p:strVal val="hidden"/>
                                      </p:to>
                                    </p:set>
                                  </p:childTnLst>
                                </p:cTn>
                              </p:par>
                              <p:par>
                                <p:cTn id="117" presetID="1" presetClass="entr" presetSubtype="0" fill="hold" grpId="0" nodeType="withEffect">
                                  <p:stCondLst>
                                    <p:cond delay="0"/>
                                  </p:stCondLst>
                                  <p:childTnLst>
                                    <p:set>
                                      <p:cBhvr>
                                        <p:cTn id="118" dur="1" fill="hold">
                                          <p:stCondLst>
                                            <p:cond delay="0"/>
                                          </p:stCondLst>
                                        </p:cTn>
                                        <p:tgtEl>
                                          <p:spTgt spid="5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9" grpId="0" animBg="1"/>
      <p:bldP spid="10" grpId="0"/>
      <p:bldP spid="12" grpId="0" animBg="1"/>
      <p:bldP spid="13" grpId="0" animBg="1"/>
      <p:bldP spid="14" grpId="0"/>
      <p:bldP spid="16" grpId="0" animBg="1"/>
      <p:bldP spid="22" grpId="0"/>
      <p:bldP spid="23" grpId="0"/>
      <p:bldP spid="27" grpId="0"/>
      <p:bldP spid="40" grpId="0"/>
      <p:bldP spid="41" grpId="0"/>
      <p:bldP spid="43" grpId="0"/>
      <p:bldP spid="48" grpId="0" animBg="1"/>
      <p:bldP spid="48" grpId="1" animBg="1"/>
      <p:bldP spid="49" grpId="0" animBg="1"/>
      <p:bldP spid="49" grpId="1" animBg="1"/>
      <p:bldP spid="50" grpId="0" animBg="1"/>
      <p:bldP spid="50" grpId="1" animBg="1"/>
      <p:bldP spid="51" grpId="0" animBg="1"/>
      <p:bldP spid="51" grpId="1" animBg="1"/>
      <p:bldP spid="52" grpId="0" animBg="1"/>
      <p:bldP spid="52" grpId="1" animBg="1"/>
      <p:bldP spid="53" grpId="0" animBg="1"/>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 name="TextBox 75"/>
          <p:cNvSpPr txBox="1"/>
          <p:nvPr/>
        </p:nvSpPr>
        <p:spPr>
          <a:xfrm>
            <a:off x="3491374" y="3567619"/>
            <a:ext cx="732450" cy="461665"/>
          </a:xfrm>
          <a:prstGeom prst="rect">
            <a:avLst/>
          </a:prstGeom>
          <a:noFill/>
        </p:spPr>
        <p:txBody>
          <a:bodyPr wrap="square" rtlCol="0">
            <a:spAutoFit/>
          </a:bodyPr>
          <a:lstStyle/>
          <a:p>
            <a:r>
              <a:rPr lang="en-US" sz="2400" dirty="0" smtClean="0">
                <a:latin typeface="Consolas" charset="0"/>
                <a:ea typeface="Consolas" charset="0"/>
                <a:cs typeface="Consolas" charset="0"/>
              </a:rPr>
              <a:t>0x4</a:t>
            </a:r>
            <a:endParaRPr lang="en-US" sz="2400" dirty="0">
              <a:latin typeface="Consolas" charset="0"/>
              <a:ea typeface="Consolas" charset="0"/>
              <a:cs typeface="Consolas" charset="0"/>
            </a:endParaRPr>
          </a:p>
        </p:txBody>
      </p:sp>
      <p:sp>
        <p:nvSpPr>
          <p:cNvPr id="4" name="Slide Number Placeholder 3"/>
          <p:cNvSpPr>
            <a:spLocks noGrp="1"/>
          </p:cNvSpPr>
          <p:nvPr>
            <p:ph type="sldNum" sz="quarter" idx="12"/>
          </p:nvPr>
        </p:nvSpPr>
        <p:spPr/>
        <p:txBody>
          <a:bodyPr/>
          <a:lstStyle/>
          <a:p>
            <a:fld id="{FCFB7E3C-6220-8942-988C-3F6E25750AD7}" type="slidenum">
              <a:rPr lang="en-US" smtClean="0"/>
              <a:t>43</a:t>
            </a:fld>
            <a:endParaRPr lang="en-US"/>
          </a:p>
        </p:txBody>
      </p:sp>
      <p:sp>
        <p:nvSpPr>
          <p:cNvPr id="6" name="TextBox 5"/>
          <p:cNvSpPr txBox="1"/>
          <p:nvPr/>
        </p:nvSpPr>
        <p:spPr>
          <a:xfrm>
            <a:off x="1656272" y="3565740"/>
            <a:ext cx="348344" cy="461665"/>
          </a:xfrm>
          <a:prstGeom prst="rect">
            <a:avLst/>
          </a:prstGeom>
          <a:noFill/>
        </p:spPr>
        <p:txBody>
          <a:bodyPr wrap="square" rtlCol="0">
            <a:spAutoFit/>
          </a:bodyPr>
          <a:lstStyle/>
          <a:p>
            <a:r>
              <a:rPr lang="en-US" sz="2400" dirty="0" smtClean="0">
                <a:latin typeface="Consolas" charset="0"/>
                <a:ea typeface="Consolas" charset="0"/>
                <a:cs typeface="Consolas" charset="0"/>
              </a:rPr>
              <a:t>x</a:t>
            </a:r>
            <a:endParaRPr lang="en-US" sz="2400" dirty="0">
              <a:latin typeface="Consolas" charset="0"/>
              <a:ea typeface="Consolas" charset="0"/>
              <a:cs typeface="Consolas" charset="0"/>
            </a:endParaRPr>
          </a:p>
        </p:txBody>
      </p:sp>
      <p:grpSp>
        <p:nvGrpSpPr>
          <p:cNvPr id="18" name="Group 17"/>
          <p:cNvGrpSpPr/>
          <p:nvPr/>
        </p:nvGrpSpPr>
        <p:grpSpPr>
          <a:xfrm>
            <a:off x="2781130" y="3411945"/>
            <a:ext cx="2068835" cy="769257"/>
            <a:chOff x="2781130" y="3411945"/>
            <a:chExt cx="2068835" cy="769257"/>
          </a:xfrm>
        </p:grpSpPr>
        <p:sp>
          <p:nvSpPr>
            <p:cNvPr id="5" name="Rectangle 4"/>
            <p:cNvSpPr/>
            <p:nvPr/>
          </p:nvSpPr>
          <p:spPr>
            <a:xfrm>
              <a:off x="2781130" y="3411945"/>
              <a:ext cx="2068835" cy="769257"/>
            </a:xfrm>
            <a:prstGeom prst="rect">
              <a:avLst/>
            </a:prstGeom>
            <a:noFill/>
            <a:ln w="12700">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Oval 7"/>
            <p:cNvSpPr/>
            <p:nvPr/>
          </p:nvSpPr>
          <p:spPr>
            <a:xfrm>
              <a:off x="3488336" y="3469360"/>
              <a:ext cx="654423" cy="654423"/>
            </a:xfrm>
            <a:prstGeom prst="ellipse">
              <a:avLst/>
            </a:prstGeom>
            <a:noFill/>
            <a:ln w="12700">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9" name="Rectangle 8"/>
          <p:cNvSpPr/>
          <p:nvPr/>
        </p:nvSpPr>
        <p:spPr>
          <a:xfrm>
            <a:off x="2781130" y="4415257"/>
            <a:ext cx="2068835" cy="769257"/>
          </a:xfrm>
          <a:prstGeom prst="rect">
            <a:avLst/>
          </a:prstGeom>
          <a:noFill/>
          <a:ln w="12700">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TextBox 9"/>
          <p:cNvSpPr txBox="1"/>
          <p:nvPr/>
        </p:nvSpPr>
        <p:spPr>
          <a:xfrm>
            <a:off x="1656272" y="4569052"/>
            <a:ext cx="348344" cy="461665"/>
          </a:xfrm>
          <a:prstGeom prst="rect">
            <a:avLst/>
          </a:prstGeom>
          <a:noFill/>
        </p:spPr>
        <p:txBody>
          <a:bodyPr wrap="square" rtlCol="0">
            <a:spAutoFit/>
          </a:bodyPr>
          <a:lstStyle/>
          <a:p>
            <a:r>
              <a:rPr lang="en-US" sz="2400" dirty="0" smtClean="0">
                <a:latin typeface="Consolas" charset="0"/>
                <a:ea typeface="Consolas" charset="0"/>
                <a:cs typeface="Consolas" charset="0"/>
              </a:rPr>
              <a:t>y</a:t>
            </a:r>
            <a:endParaRPr lang="en-US" sz="2400" dirty="0">
              <a:latin typeface="Consolas" charset="0"/>
              <a:ea typeface="Consolas" charset="0"/>
              <a:cs typeface="Consolas" charset="0"/>
            </a:endParaRPr>
          </a:p>
        </p:txBody>
      </p:sp>
      <p:cxnSp>
        <p:nvCxnSpPr>
          <p:cNvPr id="11" name="Straight Connector 10"/>
          <p:cNvCxnSpPr/>
          <p:nvPr/>
        </p:nvCxnSpPr>
        <p:spPr>
          <a:xfrm>
            <a:off x="2004616" y="4799885"/>
            <a:ext cx="776514" cy="0"/>
          </a:xfrm>
          <a:prstGeom prst="line">
            <a:avLst/>
          </a:prstGeom>
          <a:ln>
            <a:headEnd type="none"/>
            <a:tailEnd type="none"/>
          </a:ln>
          <a:effectLst/>
        </p:spPr>
        <p:style>
          <a:lnRef idx="3">
            <a:schemeClr val="dk1"/>
          </a:lnRef>
          <a:fillRef idx="0">
            <a:schemeClr val="dk1"/>
          </a:fillRef>
          <a:effectRef idx="2">
            <a:schemeClr val="dk1"/>
          </a:effectRef>
          <a:fontRef idx="minor">
            <a:schemeClr val="tx1"/>
          </a:fontRef>
        </p:style>
      </p:cxnSp>
      <p:sp>
        <p:nvSpPr>
          <p:cNvPr id="12" name="Oval 11"/>
          <p:cNvSpPr/>
          <p:nvPr/>
        </p:nvSpPr>
        <p:spPr>
          <a:xfrm>
            <a:off x="3488336" y="4472672"/>
            <a:ext cx="654423" cy="654423"/>
          </a:xfrm>
          <a:prstGeom prst="ellipse">
            <a:avLst/>
          </a:prstGeom>
          <a:noFill/>
          <a:ln w="12700">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Rectangle 12"/>
          <p:cNvSpPr/>
          <p:nvPr/>
        </p:nvSpPr>
        <p:spPr>
          <a:xfrm>
            <a:off x="2781130" y="5418569"/>
            <a:ext cx="2068835" cy="769257"/>
          </a:xfrm>
          <a:prstGeom prst="rect">
            <a:avLst/>
          </a:prstGeom>
          <a:noFill/>
          <a:ln w="12700">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TextBox 13"/>
          <p:cNvSpPr txBox="1"/>
          <p:nvPr/>
        </p:nvSpPr>
        <p:spPr>
          <a:xfrm>
            <a:off x="1656272" y="5572364"/>
            <a:ext cx="348344" cy="461665"/>
          </a:xfrm>
          <a:prstGeom prst="rect">
            <a:avLst/>
          </a:prstGeom>
          <a:noFill/>
        </p:spPr>
        <p:txBody>
          <a:bodyPr wrap="square" rtlCol="0">
            <a:spAutoFit/>
          </a:bodyPr>
          <a:lstStyle/>
          <a:p>
            <a:r>
              <a:rPr lang="en-US" sz="2400" dirty="0" smtClean="0">
                <a:latin typeface="Consolas" charset="0"/>
                <a:ea typeface="Consolas" charset="0"/>
                <a:cs typeface="Consolas" charset="0"/>
              </a:rPr>
              <a:t>z</a:t>
            </a:r>
            <a:endParaRPr lang="en-US" sz="2400" dirty="0">
              <a:latin typeface="Consolas" charset="0"/>
              <a:ea typeface="Consolas" charset="0"/>
              <a:cs typeface="Consolas" charset="0"/>
            </a:endParaRPr>
          </a:p>
        </p:txBody>
      </p:sp>
      <p:cxnSp>
        <p:nvCxnSpPr>
          <p:cNvPr id="15" name="Straight Connector 14"/>
          <p:cNvCxnSpPr/>
          <p:nvPr/>
        </p:nvCxnSpPr>
        <p:spPr>
          <a:xfrm>
            <a:off x="2004616" y="5803197"/>
            <a:ext cx="776514" cy="0"/>
          </a:xfrm>
          <a:prstGeom prst="line">
            <a:avLst/>
          </a:prstGeom>
          <a:ln>
            <a:headEnd type="none"/>
            <a:tailEnd type="none"/>
          </a:ln>
          <a:effectLst/>
        </p:spPr>
        <p:style>
          <a:lnRef idx="3">
            <a:schemeClr val="dk1"/>
          </a:lnRef>
          <a:fillRef idx="0">
            <a:schemeClr val="dk1"/>
          </a:fillRef>
          <a:effectRef idx="2">
            <a:schemeClr val="dk1"/>
          </a:effectRef>
          <a:fontRef idx="minor">
            <a:schemeClr val="tx1"/>
          </a:fontRef>
        </p:style>
      </p:cxnSp>
      <p:sp>
        <p:nvSpPr>
          <p:cNvPr id="16" name="Oval 15"/>
          <p:cNvSpPr/>
          <p:nvPr/>
        </p:nvSpPr>
        <p:spPr>
          <a:xfrm>
            <a:off x="3488336" y="5475984"/>
            <a:ext cx="654423" cy="654423"/>
          </a:xfrm>
          <a:prstGeom prst="ellipse">
            <a:avLst/>
          </a:prstGeom>
          <a:noFill/>
          <a:ln w="12700">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19" name="Group 18"/>
          <p:cNvGrpSpPr/>
          <p:nvPr/>
        </p:nvGrpSpPr>
        <p:grpSpPr>
          <a:xfrm>
            <a:off x="6082172" y="2642688"/>
            <a:ext cx="2068835" cy="769257"/>
            <a:chOff x="2781130" y="3411945"/>
            <a:chExt cx="2068835" cy="769257"/>
          </a:xfrm>
        </p:grpSpPr>
        <p:sp>
          <p:nvSpPr>
            <p:cNvPr id="20" name="Rectangle 19"/>
            <p:cNvSpPr/>
            <p:nvPr/>
          </p:nvSpPr>
          <p:spPr>
            <a:xfrm>
              <a:off x="2781130" y="3411945"/>
              <a:ext cx="2068835" cy="769257"/>
            </a:xfrm>
            <a:prstGeom prst="rect">
              <a:avLst/>
            </a:prstGeom>
            <a:noFill/>
            <a:ln w="12700">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Oval 20"/>
            <p:cNvSpPr/>
            <p:nvPr/>
          </p:nvSpPr>
          <p:spPr>
            <a:xfrm>
              <a:off x="3488336" y="3469360"/>
              <a:ext cx="654423" cy="654423"/>
            </a:xfrm>
            <a:prstGeom prst="ellipse">
              <a:avLst/>
            </a:prstGeom>
            <a:noFill/>
            <a:ln w="12700">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22" name="TextBox 21"/>
          <p:cNvSpPr txBox="1"/>
          <p:nvPr/>
        </p:nvSpPr>
        <p:spPr>
          <a:xfrm>
            <a:off x="8178472" y="2796481"/>
            <a:ext cx="732450" cy="461665"/>
          </a:xfrm>
          <a:prstGeom prst="rect">
            <a:avLst/>
          </a:prstGeom>
          <a:noFill/>
        </p:spPr>
        <p:txBody>
          <a:bodyPr wrap="square" rtlCol="0">
            <a:spAutoFit/>
          </a:bodyPr>
          <a:lstStyle/>
          <a:p>
            <a:r>
              <a:rPr lang="en-US" sz="2400" dirty="0" smtClean="0">
                <a:latin typeface="Consolas" charset="0"/>
                <a:ea typeface="Consolas" charset="0"/>
                <a:cs typeface="Consolas" charset="0"/>
              </a:rPr>
              <a:t>0x4</a:t>
            </a:r>
            <a:endParaRPr lang="en-US" sz="2400" dirty="0">
              <a:latin typeface="Consolas" charset="0"/>
              <a:ea typeface="Consolas" charset="0"/>
              <a:cs typeface="Consolas" charset="0"/>
            </a:endParaRPr>
          </a:p>
        </p:txBody>
      </p:sp>
      <p:sp>
        <p:nvSpPr>
          <p:cNvPr id="23" name="TextBox 22"/>
          <p:cNvSpPr txBox="1"/>
          <p:nvPr/>
        </p:nvSpPr>
        <p:spPr>
          <a:xfrm>
            <a:off x="3488336" y="3564396"/>
            <a:ext cx="732450" cy="461665"/>
          </a:xfrm>
          <a:prstGeom prst="rect">
            <a:avLst/>
          </a:prstGeom>
          <a:noFill/>
        </p:spPr>
        <p:txBody>
          <a:bodyPr wrap="square" rtlCol="0">
            <a:spAutoFit/>
          </a:bodyPr>
          <a:lstStyle/>
          <a:p>
            <a:r>
              <a:rPr lang="en-US" sz="2400" dirty="0" err="1">
                <a:latin typeface="Consolas" charset="0"/>
                <a:ea typeface="Consolas" charset="0"/>
                <a:cs typeface="Consolas" charset="0"/>
              </a:rPr>
              <a:t>ad</a:t>
            </a:r>
            <a:r>
              <a:rPr lang="en-US" sz="2400" baseline="-25000" dirty="0" err="1">
                <a:latin typeface="Consolas" charset="0"/>
                <a:ea typeface="Consolas" charset="0"/>
                <a:cs typeface="Consolas" charset="0"/>
              </a:rPr>
              <a:t>y</a:t>
            </a:r>
            <a:endParaRPr lang="en-US" sz="2400" dirty="0">
              <a:latin typeface="Consolas" charset="0"/>
              <a:ea typeface="Consolas" charset="0"/>
              <a:cs typeface="Consolas" charset="0"/>
            </a:endParaRPr>
          </a:p>
        </p:txBody>
      </p:sp>
      <p:cxnSp>
        <p:nvCxnSpPr>
          <p:cNvPr id="24" name="Straight Arrow Connector 23"/>
          <p:cNvCxnSpPr>
            <a:stCxn id="8" idx="4"/>
            <a:endCxn id="9" idx="0"/>
          </p:cNvCxnSpPr>
          <p:nvPr/>
        </p:nvCxnSpPr>
        <p:spPr>
          <a:xfrm>
            <a:off x="3815548" y="4123783"/>
            <a:ext cx="0" cy="291474"/>
          </a:xfrm>
          <a:prstGeom prst="straightConnector1">
            <a:avLst/>
          </a:prstGeom>
          <a:ln w="76200">
            <a:headEnd type="none"/>
            <a:tailEnd type="triangle" w="med" len="sm"/>
          </a:ln>
          <a:effectLst/>
        </p:spPr>
        <p:style>
          <a:lnRef idx="2">
            <a:schemeClr val="accent1"/>
          </a:lnRef>
          <a:fillRef idx="0">
            <a:schemeClr val="accent1"/>
          </a:fillRef>
          <a:effectRef idx="1">
            <a:schemeClr val="accent1"/>
          </a:effectRef>
          <a:fontRef idx="minor">
            <a:schemeClr val="tx1"/>
          </a:fontRef>
        </p:style>
      </p:cxnSp>
      <p:sp>
        <p:nvSpPr>
          <p:cNvPr id="27" name="TextBox 26"/>
          <p:cNvSpPr txBox="1"/>
          <p:nvPr/>
        </p:nvSpPr>
        <p:spPr>
          <a:xfrm>
            <a:off x="3842055" y="4090051"/>
            <a:ext cx="674926" cy="461665"/>
          </a:xfrm>
          <a:prstGeom prst="rect">
            <a:avLst/>
          </a:prstGeom>
          <a:noFill/>
        </p:spPr>
        <p:txBody>
          <a:bodyPr wrap="square" rtlCol="0">
            <a:spAutoFit/>
          </a:bodyPr>
          <a:lstStyle/>
          <a:p>
            <a:r>
              <a:rPr lang="en-US" sz="2400" smtClean="0">
                <a:latin typeface="Consolas" charset="0"/>
                <a:ea typeface="Consolas" charset="0"/>
                <a:cs typeface="Consolas" charset="0"/>
              </a:rPr>
              <a:t>*x</a:t>
            </a:r>
            <a:endParaRPr lang="en-US" sz="2400" dirty="0">
              <a:latin typeface="Consolas" charset="0"/>
              <a:ea typeface="Consolas" charset="0"/>
              <a:cs typeface="Consolas" charset="0"/>
            </a:endParaRPr>
          </a:p>
        </p:txBody>
      </p:sp>
      <p:grpSp>
        <p:nvGrpSpPr>
          <p:cNvPr id="37" name="Group 36"/>
          <p:cNvGrpSpPr/>
          <p:nvPr/>
        </p:nvGrpSpPr>
        <p:grpSpPr>
          <a:xfrm>
            <a:off x="6088247" y="3760368"/>
            <a:ext cx="2068835" cy="769257"/>
            <a:chOff x="2781130" y="3411945"/>
            <a:chExt cx="2068835" cy="769257"/>
          </a:xfrm>
        </p:grpSpPr>
        <p:sp>
          <p:nvSpPr>
            <p:cNvPr id="38" name="Rectangle 37"/>
            <p:cNvSpPr/>
            <p:nvPr/>
          </p:nvSpPr>
          <p:spPr>
            <a:xfrm>
              <a:off x="2781130" y="3411945"/>
              <a:ext cx="2068835" cy="769257"/>
            </a:xfrm>
            <a:prstGeom prst="rect">
              <a:avLst/>
            </a:prstGeom>
            <a:noFill/>
            <a:ln w="12700">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9" name="Oval 38"/>
            <p:cNvSpPr/>
            <p:nvPr/>
          </p:nvSpPr>
          <p:spPr>
            <a:xfrm>
              <a:off x="3488336" y="3469360"/>
              <a:ext cx="654423" cy="654423"/>
            </a:xfrm>
            <a:prstGeom prst="ellipse">
              <a:avLst/>
            </a:prstGeom>
            <a:noFill/>
            <a:ln w="12700">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40" name="TextBox 39"/>
          <p:cNvSpPr txBox="1"/>
          <p:nvPr/>
        </p:nvSpPr>
        <p:spPr>
          <a:xfrm>
            <a:off x="8175435" y="3914161"/>
            <a:ext cx="732450" cy="461665"/>
          </a:xfrm>
          <a:prstGeom prst="rect">
            <a:avLst/>
          </a:prstGeom>
          <a:noFill/>
        </p:spPr>
        <p:txBody>
          <a:bodyPr wrap="square" rtlCol="0">
            <a:spAutoFit/>
          </a:bodyPr>
          <a:lstStyle/>
          <a:p>
            <a:r>
              <a:rPr lang="en-US" sz="2400" dirty="0" smtClean="0">
                <a:latin typeface="Consolas" charset="0"/>
                <a:ea typeface="Consolas" charset="0"/>
                <a:cs typeface="Consolas" charset="0"/>
              </a:rPr>
              <a:t>0x8</a:t>
            </a:r>
            <a:endParaRPr lang="en-US" sz="2400" dirty="0">
              <a:latin typeface="Consolas" charset="0"/>
              <a:ea typeface="Consolas" charset="0"/>
              <a:cs typeface="Consolas" charset="0"/>
            </a:endParaRPr>
          </a:p>
        </p:txBody>
      </p:sp>
      <p:sp>
        <p:nvSpPr>
          <p:cNvPr id="41" name="TextBox 40"/>
          <p:cNvSpPr txBox="1"/>
          <p:nvPr/>
        </p:nvSpPr>
        <p:spPr>
          <a:xfrm>
            <a:off x="3483826" y="4580424"/>
            <a:ext cx="732450" cy="461665"/>
          </a:xfrm>
          <a:prstGeom prst="rect">
            <a:avLst/>
          </a:prstGeom>
          <a:noFill/>
        </p:spPr>
        <p:txBody>
          <a:bodyPr wrap="square" rtlCol="0">
            <a:spAutoFit/>
          </a:bodyPr>
          <a:lstStyle/>
          <a:p>
            <a:r>
              <a:rPr lang="en-US" sz="2400" dirty="0" smtClean="0">
                <a:latin typeface="Consolas" charset="0"/>
                <a:ea typeface="Consolas" charset="0"/>
                <a:cs typeface="Consolas" charset="0"/>
              </a:rPr>
              <a:t>0x8</a:t>
            </a:r>
            <a:endParaRPr lang="en-US" sz="2400" dirty="0">
              <a:latin typeface="Consolas" charset="0"/>
              <a:ea typeface="Consolas" charset="0"/>
              <a:cs typeface="Consolas" charset="0"/>
            </a:endParaRPr>
          </a:p>
        </p:txBody>
      </p:sp>
      <p:cxnSp>
        <p:nvCxnSpPr>
          <p:cNvPr id="42" name="Straight Arrow Connector 41"/>
          <p:cNvCxnSpPr>
            <a:stCxn id="41" idx="3"/>
            <a:endCxn id="38" idx="1"/>
          </p:cNvCxnSpPr>
          <p:nvPr/>
        </p:nvCxnSpPr>
        <p:spPr>
          <a:xfrm flipV="1">
            <a:off x="4216276" y="4144997"/>
            <a:ext cx="1871971" cy="666260"/>
          </a:xfrm>
          <a:prstGeom prst="straightConnector1">
            <a:avLst/>
          </a:prstGeom>
          <a:ln w="76200">
            <a:headEnd type="none"/>
            <a:tailEnd type="triangle" w="med" len="sm"/>
          </a:ln>
          <a:effectLst/>
        </p:spPr>
        <p:style>
          <a:lnRef idx="2">
            <a:schemeClr val="accent1"/>
          </a:lnRef>
          <a:fillRef idx="0">
            <a:schemeClr val="accent1"/>
          </a:fillRef>
          <a:effectRef idx="1">
            <a:schemeClr val="accent1"/>
          </a:effectRef>
          <a:fontRef idx="minor">
            <a:schemeClr val="tx1"/>
          </a:fontRef>
        </p:style>
      </p:cxnSp>
      <p:sp>
        <p:nvSpPr>
          <p:cNvPr id="43" name="TextBox 42"/>
          <p:cNvSpPr txBox="1"/>
          <p:nvPr/>
        </p:nvSpPr>
        <p:spPr>
          <a:xfrm rot="20424716">
            <a:off x="4970770" y="3983278"/>
            <a:ext cx="674926" cy="461665"/>
          </a:xfrm>
          <a:prstGeom prst="rect">
            <a:avLst/>
          </a:prstGeom>
          <a:noFill/>
        </p:spPr>
        <p:txBody>
          <a:bodyPr wrap="square" rtlCol="0">
            <a:spAutoFit/>
          </a:bodyPr>
          <a:lstStyle/>
          <a:p>
            <a:r>
              <a:rPr lang="en-US" sz="2400" smtClean="0">
                <a:latin typeface="Consolas" charset="0"/>
                <a:ea typeface="Consolas" charset="0"/>
                <a:cs typeface="Consolas" charset="0"/>
              </a:rPr>
              <a:t>*y</a:t>
            </a:r>
            <a:endParaRPr lang="en-US" sz="2400" dirty="0">
              <a:latin typeface="Consolas" charset="0"/>
              <a:ea typeface="Consolas" charset="0"/>
              <a:cs typeface="Consolas" charset="0"/>
            </a:endParaRPr>
          </a:p>
        </p:txBody>
      </p:sp>
      <p:sp>
        <p:nvSpPr>
          <p:cNvPr id="44" name="TextBox 43"/>
          <p:cNvSpPr txBox="1"/>
          <p:nvPr/>
        </p:nvSpPr>
        <p:spPr>
          <a:xfrm>
            <a:off x="4824721" y="3567619"/>
            <a:ext cx="732450" cy="461665"/>
          </a:xfrm>
          <a:prstGeom prst="rect">
            <a:avLst/>
          </a:prstGeom>
          <a:noFill/>
        </p:spPr>
        <p:txBody>
          <a:bodyPr wrap="square" rtlCol="0">
            <a:spAutoFit/>
          </a:bodyPr>
          <a:lstStyle/>
          <a:p>
            <a:r>
              <a:rPr lang="en-US" sz="2400" dirty="0" err="1" smtClean="0">
                <a:latin typeface="Consolas" charset="0"/>
                <a:ea typeface="Consolas" charset="0"/>
                <a:cs typeface="Consolas" charset="0"/>
              </a:rPr>
              <a:t>ad</a:t>
            </a:r>
            <a:r>
              <a:rPr lang="en-US" sz="2400" baseline="-25000" dirty="0" err="1">
                <a:latin typeface="Consolas" charset="0"/>
                <a:ea typeface="Consolas" charset="0"/>
                <a:cs typeface="Consolas" charset="0"/>
              </a:rPr>
              <a:t>x</a:t>
            </a:r>
            <a:endParaRPr lang="en-US" sz="2400" dirty="0">
              <a:latin typeface="Consolas" charset="0"/>
              <a:ea typeface="Consolas" charset="0"/>
              <a:cs typeface="Consolas" charset="0"/>
            </a:endParaRPr>
          </a:p>
        </p:txBody>
      </p:sp>
      <p:sp>
        <p:nvSpPr>
          <p:cNvPr id="45" name="TextBox 44"/>
          <p:cNvSpPr txBox="1"/>
          <p:nvPr/>
        </p:nvSpPr>
        <p:spPr>
          <a:xfrm>
            <a:off x="4855842" y="4582510"/>
            <a:ext cx="732450" cy="461665"/>
          </a:xfrm>
          <a:prstGeom prst="rect">
            <a:avLst/>
          </a:prstGeom>
          <a:noFill/>
        </p:spPr>
        <p:txBody>
          <a:bodyPr wrap="square" rtlCol="0">
            <a:spAutoFit/>
          </a:bodyPr>
          <a:lstStyle/>
          <a:p>
            <a:r>
              <a:rPr lang="en-US" sz="2400" dirty="0" err="1" smtClean="0">
                <a:latin typeface="Consolas" charset="0"/>
                <a:ea typeface="Consolas" charset="0"/>
                <a:cs typeface="Consolas" charset="0"/>
              </a:rPr>
              <a:t>ad</a:t>
            </a:r>
            <a:r>
              <a:rPr lang="en-US" sz="2400" baseline="-25000" dirty="0" err="1" smtClean="0">
                <a:latin typeface="Consolas" charset="0"/>
                <a:ea typeface="Consolas" charset="0"/>
                <a:cs typeface="Consolas" charset="0"/>
              </a:rPr>
              <a:t>y</a:t>
            </a:r>
            <a:endParaRPr lang="en-US" sz="2400" dirty="0">
              <a:latin typeface="Consolas" charset="0"/>
              <a:ea typeface="Consolas" charset="0"/>
              <a:cs typeface="Consolas" charset="0"/>
            </a:endParaRPr>
          </a:p>
        </p:txBody>
      </p:sp>
      <p:sp>
        <p:nvSpPr>
          <p:cNvPr id="46" name="TextBox 45"/>
          <p:cNvSpPr txBox="1"/>
          <p:nvPr/>
        </p:nvSpPr>
        <p:spPr>
          <a:xfrm>
            <a:off x="4853223" y="5567156"/>
            <a:ext cx="732450" cy="461665"/>
          </a:xfrm>
          <a:prstGeom prst="rect">
            <a:avLst/>
          </a:prstGeom>
          <a:noFill/>
        </p:spPr>
        <p:txBody>
          <a:bodyPr wrap="square" rtlCol="0">
            <a:spAutoFit/>
          </a:bodyPr>
          <a:lstStyle/>
          <a:p>
            <a:r>
              <a:rPr lang="en-US" sz="2400" dirty="0" smtClean="0">
                <a:latin typeface="Consolas" charset="0"/>
                <a:ea typeface="Consolas" charset="0"/>
                <a:cs typeface="Consolas" charset="0"/>
              </a:rPr>
              <a:t>ad</a:t>
            </a:r>
            <a:r>
              <a:rPr lang="en-US" sz="2400" baseline="-25000" dirty="0" smtClean="0">
                <a:latin typeface="Consolas" charset="0"/>
                <a:ea typeface="Consolas" charset="0"/>
                <a:cs typeface="Consolas" charset="0"/>
              </a:rPr>
              <a:t>z</a:t>
            </a:r>
            <a:endParaRPr lang="en-US" sz="2400" dirty="0">
              <a:latin typeface="Consolas" charset="0"/>
              <a:ea typeface="Consolas" charset="0"/>
              <a:cs typeface="Consolas" charset="0"/>
            </a:endParaRPr>
          </a:p>
        </p:txBody>
      </p:sp>
      <p:sp>
        <p:nvSpPr>
          <p:cNvPr id="60" name="Content Placeholder 2"/>
          <p:cNvSpPr txBox="1">
            <a:spLocks/>
          </p:cNvSpPr>
          <p:nvPr/>
        </p:nvSpPr>
        <p:spPr>
          <a:xfrm>
            <a:off x="428017" y="122540"/>
            <a:ext cx="3990234" cy="4525963"/>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en-US" sz="1600" dirty="0" err="1" smtClean="0">
                <a:latin typeface="Consolas" charset="0"/>
                <a:ea typeface="Consolas" charset="0"/>
                <a:cs typeface="Consolas" charset="0"/>
              </a:rPr>
              <a:t>int</a:t>
            </a:r>
            <a:r>
              <a:rPr lang="en-US" sz="1600" dirty="0" smtClean="0">
                <a:latin typeface="Consolas" charset="0"/>
                <a:ea typeface="Consolas" charset="0"/>
                <a:cs typeface="Consolas" charset="0"/>
              </a:rPr>
              <a:t> **x;</a:t>
            </a:r>
          </a:p>
          <a:p>
            <a:pPr marL="0" indent="0">
              <a:buFont typeface="Arial"/>
              <a:buNone/>
            </a:pPr>
            <a:r>
              <a:rPr lang="en-US" sz="1600" dirty="0" err="1" smtClean="0">
                <a:latin typeface="Consolas" charset="0"/>
                <a:ea typeface="Consolas" charset="0"/>
                <a:cs typeface="Consolas" charset="0"/>
              </a:rPr>
              <a:t>int</a:t>
            </a:r>
            <a:r>
              <a:rPr lang="en-US" sz="1600" dirty="0" smtClean="0">
                <a:latin typeface="Consolas" charset="0"/>
                <a:ea typeface="Consolas" charset="0"/>
                <a:cs typeface="Consolas" charset="0"/>
              </a:rPr>
              <a:t> *y;</a:t>
            </a:r>
          </a:p>
          <a:p>
            <a:pPr marL="0" indent="0">
              <a:buFont typeface="Arial"/>
              <a:buNone/>
            </a:pPr>
            <a:r>
              <a:rPr lang="en-US" sz="1600" dirty="0" err="1" smtClean="0">
                <a:latin typeface="Consolas" charset="0"/>
                <a:ea typeface="Consolas" charset="0"/>
                <a:cs typeface="Consolas" charset="0"/>
              </a:rPr>
              <a:t>int</a:t>
            </a:r>
            <a:r>
              <a:rPr lang="en-US" sz="1600" dirty="0" smtClean="0">
                <a:latin typeface="Consolas" charset="0"/>
                <a:ea typeface="Consolas" charset="0"/>
                <a:cs typeface="Consolas" charset="0"/>
              </a:rPr>
              <a:t> z;</a:t>
            </a:r>
          </a:p>
          <a:p>
            <a:pPr marL="0" indent="0">
              <a:buFont typeface="Arial"/>
              <a:buNone/>
            </a:pPr>
            <a:r>
              <a:rPr lang="en-US" sz="1600" dirty="0" smtClean="0">
                <a:latin typeface="Consolas" charset="0"/>
                <a:ea typeface="Consolas" charset="0"/>
                <a:cs typeface="Consolas" charset="0"/>
              </a:rPr>
              <a:t>x = (</a:t>
            </a:r>
            <a:r>
              <a:rPr lang="en-US" sz="1600" dirty="0" err="1" smtClean="0">
                <a:latin typeface="Consolas" charset="0"/>
                <a:ea typeface="Consolas" charset="0"/>
                <a:cs typeface="Consolas" charset="0"/>
              </a:rPr>
              <a:t>int</a:t>
            </a:r>
            <a:r>
              <a:rPr lang="en-US" sz="1600" dirty="0" smtClean="0">
                <a:latin typeface="Consolas" charset="0"/>
                <a:ea typeface="Consolas" charset="0"/>
                <a:cs typeface="Consolas" charset="0"/>
              </a:rPr>
              <a:t> **) </a:t>
            </a:r>
            <a:r>
              <a:rPr lang="en-US" sz="1600" dirty="0" err="1" smtClean="0">
                <a:latin typeface="Consolas" charset="0"/>
                <a:ea typeface="Consolas" charset="0"/>
                <a:cs typeface="Consolas" charset="0"/>
              </a:rPr>
              <a:t>malloc</a:t>
            </a:r>
            <a:r>
              <a:rPr lang="en-US" sz="1600" dirty="0" smtClean="0">
                <a:latin typeface="Consolas" charset="0"/>
                <a:ea typeface="Consolas" charset="0"/>
                <a:cs typeface="Consolas" charset="0"/>
              </a:rPr>
              <a:t>(</a:t>
            </a:r>
            <a:r>
              <a:rPr lang="en-US" sz="1600" dirty="0" err="1" smtClean="0">
                <a:latin typeface="Consolas" charset="0"/>
                <a:ea typeface="Consolas" charset="0"/>
                <a:cs typeface="Consolas" charset="0"/>
              </a:rPr>
              <a:t>sizeof</a:t>
            </a:r>
            <a:r>
              <a:rPr lang="en-US" sz="1600" dirty="0" smtClean="0">
                <a:latin typeface="Consolas" charset="0"/>
                <a:ea typeface="Consolas" charset="0"/>
                <a:cs typeface="Consolas" charset="0"/>
              </a:rPr>
              <a:t>(</a:t>
            </a:r>
            <a:r>
              <a:rPr lang="en-US" sz="1600" dirty="0" err="1" smtClean="0">
                <a:latin typeface="Consolas" charset="0"/>
                <a:ea typeface="Consolas" charset="0"/>
                <a:cs typeface="Consolas" charset="0"/>
              </a:rPr>
              <a:t>int</a:t>
            </a:r>
            <a:r>
              <a:rPr lang="en-US" sz="1600" dirty="0" smtClean="0">
                <a:latin typeface="Consolas" charset="0"/>
                <a:ea typeface="Consolas" charset="0"/>
                <a:cs typeface="Consolas" charset="0"/>
              </a:rPr>
              <a:t>*));</a:t>
            </a:r>
          </a:p>
          <a:p>
            <a:pPr marL="0" indent="0">
              <a:buFont typeface="Arial"/>
              <a:buNone/>
            </a:pPr>
            <a:r>
              <a:rPr lang="en-US" sz="1600" dirty="0" smtClean="0">
                <a:latin typeface="Consolas" charset="0"/>
                <a:ea typeface="Consolas" charset="0"/>
                <a:cs typeface="Consolas" charset="0"/>
              </a:rPr>
              <a:t>y = (</a:t>
            </a:r>
            <a:r>
              <a:rPr lang="en-US" sz="1600" dirty="0" err="1" smtClean="0">
                <a:latin typeface="Consolas" charset="0"/>
                <a:ea typeface="Consolas" charset="0"/>
                <a:cs typeface="Consolas" charset="0"/>
              </a:rPr>
              <a:t>int</a:t>
            </a:r>
            <a:r>
              <a:rPr lang="en-US" sz="1600" dirty="0" smtClean="0">
                <a:latin typeface="Consolas" charset="0"/>
                <a:ea typeface="Consolas" charset="0"/>
                <a:cs typeface="Consolas" charset="0"/>
              </a:rPr>
              <a:t> *) </a:t>
            </a:r>
            <a:r>
              <a:rPr lang="en-US" sz="1600" dirty="0" err="1" smtClean="0">
                <a:latin typeface="Consolas" charset="0"/>
                <a:ea typeface="Consolas" charset="0"/>
                <a:cs typeface="Consolas" charset="0"/>
              </a:rPr>
              <a:t>malloc</a:t>
            </a:r>
            <a:r>
              <a:rPr lang="en-US" sz="1600" dirty="0" smtClean="0">
                <a:latin typeface="Consolas" charset="0"/>
                <a:ea typeface="Consolas" charset="0"/>
                <a:cs typeface="Consolas" charset="0"/>
              </a:rPr>
              <a:t>(</a:t>
            </a:r>
            <a:r>
              <a:rPr lang="en-US" sz="1600" dirty="0" err="1" smtClean="0">
                <a:latin typeface="Consolas" charset="0"/>
                <a:ea typeface="Consolas" charset="0"/>
                <a:cs typeface="Consolas" charset="0"/>
              </a:rPr>
              <a:t>sizeof</a:t>
            </a:r>
            <a:r>
              <a:rPr lang="en-US" sz="1600" dirty="0" smtClean="0">
                <a:latin typeface="Consolas" charset="0"/>
                <a:ea typeface="Consolas" charset="0"/>
                <a:cs typeface="Consolas" charset="0"/>
              </a:rPr>
              <a:t>(</a:t>
            </a:r>
            <a:r>
              <a:rPr lang="en-US" sz="1600" dirty="0" err="1" smtClean="0">
                <a:latin typeface="Consolas" charset="0"/>
                <a:ea typeface="Consolas" charset="0"/>
                <a:cs typeface="Consolas" charset="0"/>
              </a:rPr>
              <a:t>int</a:t>
            </a:r>
            <a:r>
              <a:rPr lang="en-US" sz="1600" dirty="0" smtClean="0">
                <a:latin typeface="Consolas" charset="0"/>
                <a:ea typeface="Consolas" charset="0"/>
                <a:cs typeface="Consolas" charset="0"/>
              </a:rPr>
              <a:t>));</a:t>
            </a:r>
          </a:p>
          <a:p>
            <a:pPr marL="0" indent="0">
              <a:buFont typeface="Arial"/>
              <a:buNone/>
            </a:pPr>
            <a:r>
              <a:rPr lang="en-US" sz="1600" dirty="0" smtClean="0">
                <a:latin typeface="Consolas" charset="0"/>
                <a:ea typeface="Consolas" charset="0"/>
                <a:cs typeface="Consolas" charset="0"/>
              </a:rPr>
              <a:t>x = &amp;y;</a:t>
            </a:r>
          </a:p>
          <a:p>
            <a:pPr marL="0" indent="0">
              <a:buFont typeface="Arial"/>
              <a:buNone/>
            </a:pPr>
            <a:r>
              <a:rPr lang="en-US" sz="1600" dirty="0" smtClean="0">
                <a:latin typeface="Consolas" charset="0"/>
                <a:ea typeface="Consolas" charset="0"/>
                <a:cs typeface="Consolas" charset="0"/>
              </a:rPr>
              <a:t>y = &amp;z;</a:t>
            </a:r>
          </a:p>
          <a:p>
            <a:pPr marL="0" indent="0">
              <a:buFont typeface="Arial"/>
              <a:buNone/>
            </a:pPr>
            <a:r>
              <a:rPr lang="en-US" sz="1600" dirty="0" smtClean="0">
                <a:latin typeface="Consolas" charset="0"/>
                <a:ea typeface="Consolas" charset="0"/>
                <a:cs typeface="Consolas" charset="0"/>
              </a:rPr>
              <a:t>y = *x;</a:t>
            </a:r>
          </a:p>
        </p:txBody>
      </p:sp>
      <p:sp>
        <p:nvSpPr>
          <p:cNvPr id="66" name="Right Arrow 65"/>
          <p:cNvSpPr/>
          <p:nvPr/>
        </p:nvSpPr>
        <p:spPr>
          <a:xfrm>
            <a:off x="149411" y="1721483"/>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7" name="Right Arrow 66"/>
          <p:cNvSpPr/>
          <p:nvPr/>
        </p:nvSpPr>
        <p:spPr>
          <a:xfrm>
            <a:off x="149411" y="2012348"/>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73" name="Straight Connector 72"/>
          <p:cNvCxnSpPr/>
          <p:nvPr/>
        </p:nvCxnSpPr>
        <p:spPr>
          <a:xfrm>
            <a:off x="2004616" y="3796573"/>
            <a:ext cx="776514" cy="0"/>
          </a:xfrm>
          <a:prstGeom prst="line">
            <a:avLst/>
          </a:prstGeom>
          <a:ln>
            <a:headEnd type="none"/>
            <a:tailEnd type="none"/>
          </a:ln>
          <a:effectLst/>
        </p:spPr>
        <p:style>
          <a:lnRef idx="3">
            <a:schemeClr val="dk1"/>
          </a:lnRef>
          <a:fillRef idx="0">
            <a:schemeClr val="dk1"/>
          </a:fillRef>
          <a:effectRef idx="2">
            <a:schemeClr val="dk1"/>
          </a:effectRef>
          <a:fontRef idx="minor">
            <a:schemeClr val="tx1"/>
          </a:fontRef>
        </p:style>
      </p:cxnSp>
      <p:cxnSp>
        <p:nvCxnSpPr>
          <p:cNvPr id="74" name="Straight Arrow Connector 73"/>
          <p:cNvCxnSpPr/>
          <p:nvPr/>
        </p:nvCxnSpPr>
        <p:spPr>
          <a:xfrm flipV="1">
            <a:off x="4220786" y="3027317"/>
            <a:ext cx="1861386" cy="767912"/>
          </a:xfrm>
          <a:prstGeom prst="straightConnector1">
            <a:avLst/>
          </a:prstGeom>
          <a:ln w="76200">
            <a:headEnd type="none"/>
            <a:tailEnd type="triangle" w="med" len="sm"/>
          </a:ln>
          <a:effectLst/>
        </p:spPr>
        <p:style>
          <a:lnRef idx="2">
            <a:schemeClr val="accent1"/>
          </a:lnRef>
          <a:fillRef idx="0">
            <a:schemeClr val="accent1"/>
          </a:fillRef>
          <a:effectRef idx="1">
            <a:schemeClr val="accent1"/>
          </a:effectRef>
          <a:fontRef idx="minor">
            <a:schemeClr val="tx1"/>
          </a:fontRef>
        </p:style>
      </p:cxnSp>
      <p:sp>
        <p:nvSpPr>
          <p:cNvPr id="75" name="TextBox 74"/>
          <p:cNvSpPr txBox="1"/>
          <p:nvPr/>
        </p:nvSpPr>
        <p:spPr>
          <a:xfrm rot="20310145">
            <a:off x="4911080" y="2995122"/>
            <a:ext cx="674926" cy="461665"/>
          </a:xfrm>
          <a:prstGeom prst="rect">
            <a:avLst/>
          </a:prstGeom>
          <a:noFill/>
        </p:spPr>
        <p:txBody>
          <a:bodyPr wrap="square" rtlCol="0">
            <a:spAutoFit/>
          </a:bodyPr>
          <a:lstStyle/>
          <a:p>
            <a:r>
              <a:rPr lang="en-US" sz="2400" smtClean="0">
                <a:latin typeface="Consolas" charset="0"/>
                <a:ea typeface="Consolas" charset="0"/>
                <a:cs typeface="Consolas" charset="0"/>
              </a:rPr>
              <a:t>*x</a:t>
            </a:r>
            <a:endParaRPr lang="en-US" sz="2400" dirty="0">
              <a:latin typeface="Consolas" charset="0"/>
              <a:ea typeface="Consolas" charset="0"/>
              <a:cs typeface="Consolas" charset="0"/>
            </a:endParaRPr>
          </a:p>
        </p:txBody>
      </p:sp>
    </p:spTree>
    <p:extLst>
      <p:ext uri="{BB962C8B-B14F-4D97-AF65-F5344CB8AC3E}">
        <p14:creationId xmlns:p14="http://schemas.microsoft.com/office/powerpoint/2010/main" val="11011862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5"/>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xit" presetSubtype="0" fill="hold" grpId="0" nodeType="clickEffect">
                                  <p:stCondLst>
                                    <p:cond delay="0"/>
                                  </p:stCondLst>
                                  <p:childTnLst>
                                    <p:set>
                                      <p:cBhvr>
                                        <p:cTn id="14" dur="1" fill="hold">
                                          <p:stCondLst>
                                            <p:cond delay="0"/>
                                          </p:stCondLst>
                                        </p:cTn>
                                        <p:tgtEl>
                                          <p:spTgt spid="76"/>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xit" presetSubtype="0" fill="hold" nodeType="clickEffect">
                                  <p:stCondLst>
                                    <p:cond delay="0"/>
                                  </p:stCondLst>
                                  <p:childTnLst>
                                    <p:set>
                                      <p:cBhvr>
                                        <p:cTn id="22" dur="1" fill="hold">
                                          <p:stCondLst>
                                            <p:cond delay="0"/>
                                          </p:stCondLst>
                                        </p:cTn>
                                        <p:tgtEl>
                                          <p:spTgt spid="74"/>
                                        </p:tgtEl>
                                        <p:attrNameLst>
                                          <p:attrName>style.visibility</p:attrName>
                                        </p:attrNameLst>
                                      </p:cBhvr>
                                      <p:to>
                                        <p:strVal val="hidden"/>
                                      </p:to>
                                    </p:set>
                                  </p:childTnLst>
                                </p:cTn>
                              </p:par>
                              <p:par>
                                <p:cTn id="23" presetID="1" presetClass="exit" presetSubtype="0" fill="hold" grpId="0" nodeType="withEffect">
                                  <p:stCondLst>
                                    <p:cond delay="0"/>
                                  </p:stCondLst>
                                  <p:childTnLst>
                                    <p:set>
                                      <p:cBhvr>
                                        <p:cTn id="24" dur="1" fill="hold">
                                          <p:stCondLst>
                                            <p:cond delay="0"/>
                                          </p:stCondLst>
                                        </p:cTn>
                                        <p:tgtEl>
                                          <p:spTgt spid="75"/>
                                        </p:tgtEl>
                                        <p:attrNameLst>
                                          <p:attrName>style.visibility</p:attrName>
                                        </p:attrNameLst>
                                      </p:cBhvr>
                                      <p:to>
                                        <p:strVal val="hidden"/>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24"/>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xit" presetSubtype="0" fill="hold" grpId="0" nodeType="clickEffect">
                                  <p:stCondLst>
                                    <p:cond delay="0"/>
                                  </p:stCondLst>
                                  <p:childTnLst>
                                    <p:set>
                                      <p:cBhvr>
                                        <p:cTn id="34" dur="1" fill="hold">
                                          <p:stCondLst>
                                            <p:cond delay="0"/>
                                          </p:stCondLst>
                                        </p:cTn>
                                        <p:tgtEl>
                                          <p:spTgt spid="66"/>
                                        </p:tgtEl>
                                        <p:attrNameLst>
                                          <p:attrName>style.visibility</p:attrName>
                                        </p:attrNameLst>
                                      </p:cBhvr>
                                      <p:to>
                                        <p:strVal val="hidden"/>
                                      </p:to>
                                    </p:set>
                                  </p:childTnLst>
                                </p:cTn>
                              </p:par>
                              <p:par>
                                <p:cTn id="35" presetID="1" presetClass="entr" presetSubtype="0" fill="hold" grpId="0" nodeType="withEffect">
                                  <p:stCondLst>
                                    <p:cond delay="0"/>
                                  </p:stCondLst>
                                  <p:childTnLst>
                                    <p:set>
                                      <p:cBhvr>
                                        <p:cTn id="36" dur="1" fill="hold">
                                          <p:stCondLst>
                                            <p:cond delay="0"/>
                                          </p:stCondLst>
                                        </p:cTn>
                                        <p:tgtEl>
                                          <p:spTgt spid="6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 grpId="0"/>
      <p:bldP spid="23" grpId="0"/>
      <p:bldP spid="27" grpId="0"/>
      <p:bldP spid="44" grpId="0"/>
      <p:bldP spid="45" grpId="0"/>
      <p:bldP spid="46" grpId="0"/>
      <p:bldP spid="66" grpId="0" animBg="1"/>
      <p:bldP spid="67" grpId="0" animBg="1"/>
      <p:bldP spid="75" grpId="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 name="TextBox 51"/>
          <p:cNvSpPr txBox="1"/>
          <p:nvPr/>
        </p:nvSpPr>
        <p:spPr>
          <a:xfrm>
            <a:off x="3557644" y="5585068"/>
            <a:ext cx="732450" cy="461665"/>
          </a:xfrm>
          <a:prstGeom prst="rect">
            <a:avLst/>
          </a:prstGeom>
          <a:noFill/>
        </p:spPr>
        <p:txBody>
          <a:bodyPr wrap="square" rtlCol="0">
            <a:spAutoFit/>
          </a:bodyPr>
          <a:lstStyle/>
          <a:p>
            <a:r>
              <a:rPr lang="en-US" sz="2400" dirty="0" smtClean="0">
                <a:latin typeface="Consolas" charset="0"/>
                <a:ea typeface="Consolas" charset="0"/>
                <a:cs typeface="Consolas" charset="0"/>
              </a:rPr>
              <a:t>10</a:t>
            </a:r>
            <a:endParaRPr lang="en-US" sz="2400" dirty="0">
              <a:latin typeface="Consolas" charset="0"/>
              <a:ea typeface="Consolas" charset="0"/>
              <a:cs typeface="Consolas" charset="0"/>
            </a:endParaRPr>
          </a:p>
        </p:txBody>
      </p:sp>
      <p:sp>
        <p:nvSpPr>
          <p:cNvPr id="53" name="TextBox 52"/>
          <p:cNvSpPr txBox="1"/>
          <p:nvPr/>
        </p:nvSpPr>
        <p:spPr>
          <a:xfrm>
            <a:off x="3475830" y="5585067"/>
            <a:ext cx="732450" cy="461665"/>
          </a:xfrm>
          <a:prstGeom prst="rect">
            <a:avLst/>
          </a:prstGeom>
          <a:noFill/>
        </p:spPr>
        <p:txBody>
          <a:bodyPr wrap="square" rtlCol="0">
            <a:spAutoFit/>
          </a:bodyPr>
          <a:lstStyle/>
          <a:p>
            <a:r>
              <a:rPr lang="en-US" sz="2400" dirty="0" smtClean="0">
                <a:latin typeface="Consolas" charset="0"/>
                <a:ea typeface="Consolas" charset="0"/>
                <a:cs typeface="Consolas" charset="0"/>
              </a:rPr>
              <a:t>100</a:t>
            </a:r>
            <a:endParaRPr lang="en-US" sz="2400" dirty="0">
              <a:latin typeface="Consolas" charset="0"/>
              <a:ea typeface="Consolas" charset="0"/>
              <a:cs typeface="Consolas" charset="0"/>
            </a:endParaRPr>
          </a:p>
        </p:txBody>
      </p:sp>
      <p:sp>
        <p:nvSpPr>
          <p:cNvPr id="56" name="TextBox 55"/>
          <p:cNvSpPr txBox="1"/>
          <p:nvPr/>
        </p:nvSpPr>
        <p:spPr>
          <a:xfrm>
            <a:off x="3488336" y="4600753"/>
            <a:ext cx="732450" cy="461665"/>
          </a:xfrm>
          <a:prstGeom prst="rect">
            <a:avLst/>
          </a:prstGeom>
          <a:noFill/>
        </p:spPr>
        <p:txBody>
          <a:bodyPr wrap="square" rtlCol="0">
            <a:spAutoFit/>
          </a:bodyPr>
          <a:lstStyle/>
          <a:p>
            <a:r>
              <a:rPr lang="en-US" sz="2400" dirty="0" smtClean="0">
                <a:latin typeface="Consolas" charset="0"/>
                <a:ea typeface="Consolas" charset="0"/>
                <a:cs typeface="Consolas" charset="0"/>
              </a:rPr>
              <a:t>0x8</a:t>
            </a:r>
            <a:endParaRPr lang="en-US" sz="2400" dirty="0">
              <a:latin typeface="Consolas" charset="0"/>
              <a:ea typeface="Consolas" charset="0"/>
              <a:cs typeface="Consolas" charset="0"/>
            </a:endParaRPr>
          </a:p>
        </p:txBody>
      </p:sp>
      <p:sp>
        <p:nvSpPr>
          <p:cNvPr id="3" name="Content Placeholder 2"/>
          <p:cNvSpPr>
            <a:spLocks noGrp="1"/>
          </p:cNvSpPr>
          <p:nvPr>
            <p:ph idx="1"/>
          </p:nvPr>
        </p:nvSpPr>
        <p:spPr>
          <a:xfrm>
            <a:off x="428017" y="122540"/>
            <a:ext cx="3990234" cy="4525963"/>
          </a:xfrm>
        </p:spPr>
        <p:txBody>
          <a:bodyPr>
            <a:normAutofit/>
          </a:bodyPr>
          <a:lstStyle/>
          <a:p>
            <a:pPr marL="0" indent="0">
              <a:buNone/>
            </a:pPr>
            <a:r>
              <a:rPr lang="en-US" sz="1600" dirty="0" err="1" smtClean="0">
                <a:latin typeface="Consolas" charset="0"/>
                <a:ea typeface="Consolas" charset="0"/>
                <a:cs typeface="Consolas" charset="0"/>
              </a:rPr>
              <a:t>int</a:t>
            </a:r>
            <a:r>
              <a:rPr lang="en-US" sz="1600" dirty="0" smtClean="0">
                <a:latin typeface="Consolas" charset="0"/>
                <a:ea typeface="Consolas" charset="0"/>
                <a:cs typeface="Consolas" charset="0"/>
              </a:rPr>
              <a:t> **x;</a:t>
            </a:r>
          </a:p>
          <a:p>
            <a:pPr marL="0" indent="0">
              <a:buNone/>
            </a:pPr>
            <a:r>
              <a:rPr lang="en-US" sz="1600" dirty="0" err="1" smtClean="0">
                <a:latin typeface="Consolas" charset="0"/>
                <a:ea typeface="Consolas" charset="0"/>
                <a:cs typeface="Consolas" charset="0"/>
              </a:rPr>
              <a:t>int</a:t>
            </a:r>
            <a:r>
              <a:rPr lang="en-US" sz="1600" dirty="0" smtClean="0">
                <a:latin typeface="Consolas" charset="0"/>
                <a:ea typeface="Consolas" charset="0"/>
                <a:cs typeface="Consolas" charset="0"/>
              </a:rPr>
              <a:t> *y;</a:t>
            </a:r>
          </a:p>
          <a:p>
            <a:pPr marL="0" indent="0">
              <a:buNone/>
            </a:pPr>
            <a:r>
              <a:rPr lang="en-US" sz="1600" dirty="0" err="1" smtClean="0">
                <a:latin typeface="Consolas" charset="0"/>
                <a:ea typeface="Consolas" charset="0"/>
                <a:cs typeface="Consolas" charset="0"/>
              </a:rPr>
              <a:t>int</a:t>
            </a:r>
            <a:r>
              <a:rPr lang="en-US" sz="1600" dirty="0" smtClean="0">
                <a:latin typeface="Consolas" charset="0"/>
                <a:ea typeface="Consolas" charset="0"/>
                <a:cs typeface="Consolas" charset="0"/>
              </a:rPr>
              <a:t> z;</a:t>
            </a:r>
          </a:p>
          <a:p>
            <a:pPr marL="0" indent="0">
              <a:buNone/>
            </a:pPr>
            <a:r>
              <a:rPr lang="en-US" sz="1600" dirty="0" smtClean="0">
                <a:latin typeface="Consolas" charset="0"/>
                <a:ea typeface="Consolas" charset="0"/>
                <a:cs typeface="Consolas" charset="0"/>
              </a:rPr>
              <a:t>x = (</a:t>
            </a:r>
            <a:r>
              <a:rPr lang="en-US" sz="1600" dirty="0" err="1" smtClean="0">
                <a:latin typeface="Consolas" charset="0"/>
                <a:ea typeface="Consolas" charset="0"/>
                <a:cs typeface="Consolas" charset="0"/>
              </a:rPr>
              <a:t>int</a:t>
            </a:r>
            <a:r>
              <a:rPr lang="en-US" sz="1600" dirty="0" smtClean="0">
                <a:latin typeface="Consolas" charset="0"/>
                <a:ea typeface="Consolas" charset="0"/>
                <a:cs typeface="Consolas" charset="0"/>
              </a:rPr>
              <a:t> **) </a:t>
            </a:r>
            <a:r>
              <a:rPr lang="en-US" sz="1600" dirty="0" err="1" smtClean="0">
                <a:latin typeface="Consolas" charset="0"/>
                <a:ea typeface="Consolas" charset="0"/>
                <a:cs typeface="Consolas" charset="0"/>
              </a:rPr>
              <a:t>malloc</a:t>
            </a:r>
            <a:r>
              <a:rPr lang="en-US" sz="1600" dirty="0" smtClean="0">
                <a:latin typeface="Consolas" charset="0"/>
                <a:ea typeface="Consolas" charset="0"/>
                <a:cs typeface="Consolas" charset="0"/>
              </a:rPr>
              <a:t>(</a:t>
            </a:r>
            <a:r>
              <a:rPr lang="en-US" sz="1600" dirty="0" err="1" smtClean="0">
                <a:latin typeface="Consolas" charset="0"/>
                <a:ea typeface="Consolas" charset="0"/>
                <a:cs typeface="Consolas" charset="0"/>
              </a:rPr>
              <a:t>sizeof</a:t>
            </a:r>
            <a:r>
              <a:rPr lang="en-US" sz="1600" dirty="0" smtClean="0">
                <a:latin typeface="Consolas" charset="0"/>
                <a:ea typeface="Consolas" charset="0"/>
                <a:cs typeface="Consolas" charset="0"/>
              </a:rPr>
              <a:t>(</a:t>
            </a:r>
            <a:r>
              <a:rPr lang="en-US" sz="1600" dirty="0" err="1" smtClean="0">
                <a:latin typeface="Consolas" charset="0"/>
                <a:ea typeface="Consolas" charset="0"/>
                <a:cs typeface="Consolas" charset="0"/>
              </a:rPr>
              <a:t>int</a:t>
            </a:r>
            <a:r>
              <a:rPr lang="en-US" sz="1600" dirty="0" smtClean="0">
                <a:latin typeface="Consolas" charset="0"/>
                <a:ea typeface="Consolas" charset="0"/>
                <a:cs typeface="Consolas" charset="0"/>
              </a:rPr>
              <a:t>*));</a:t>
            </a:r>
          </a:p>
          <a:p>
            <a:pPr marL="0" indent="0">
              <a:buNone/>
            </a:pPr>
            <a:r>
              <a:rPr lang="en-US" sz="1600" dirty="0" smtClean="0">
                <a:latin typeface="Consolas" charset="0"/>
                <a:ea typeface="Consolas" charset="0"/>
                <a:cs typeface="Consolas" charset="0"/>
              </a:rPr>
              <a:t>y = (</a:t>
            </a:r>
            <a:r>
              <a:rPr lang="en-US" sz="1600" dirty="0" err="1" smtClean="0">
                <a:latin typeface="Consolas" charset="0"/>
                <a:ea typeface="Consolas" charset="0"/>
                <a:cs typeface="Consolas" charset="0"/>
              </a:rPr>
              <a:t>int</a:t>
            </a:r>
            <a:r>
              <a:rPr lang="en-US" sz="1600" dirty="0" smtClean="0">
                <a:latin typeface="Consolas" charset="0"/>
                <a:ea typeface="Consolas" charset="0"/>
                <a:cs typeface="Consolas" charset="0"/>
              </a:rPr>
              <a:t> *) </a:t>
            </a:r>
            <a:r>
              <a:rPr lang="en-US" sz="1600" dirty="0" err="1" smtClean="0">
                <a:latin typeface="Consolas" charset="0"/>
                <a:ea typeface="Consolas" charset="0"/>
                <a:cs typeface="Consolas" charset="0"/>
              </a:rPr>
              <a:t>malloc</a:t>
            </a:r>
            <a:r>
              <a:rPr lang="en-US" sz="1600" dirty="0" smtClean="0">
                <a:latin typeface="Consolas" charset="0"/>
                <a:ea typeface="Consolas" charset="0"/>
                <a:cs typeface="Consolas" charset="0"/>
              </a:rPr>
              <a:t>(</a:t>
            </a:r>
            <a:r>
              <a:rPr lang="en-US" sz="1600" dirty="0" err="1" smtClean="0">
                <a:latin typeface="Consolas" charset="0"/>
                <a:ea typeface="Consolas" charset="0"/>
                <a:cs typeface="Consolas" charset="0"/>
              </a:rPr>
              <a:t>sizeof</a:t>
            </a:r>
            <a:r>
              <a:rPr lang="en-US" sz="1600" dirty="0" smtClean="0">
                <a:latin typeface="Consolas" charset="0"/>
                <a:ea typeface="Consolas" charset="0"/>
                <a:cs typeface="Consolas" charset="0"/>
              </a:rPr>
              <a:t>(</a:t>
            </a:r>
            <a:r>
              <a:rPr lang="en-US" sz="1600" dirty="0" err="1" smtClean="0">
                <a:latin typeface="Consolas" charset="0"/>
                <a:ea typeface="Consolas" charset="0"/>
                <a:cs typeface="Consolas" charset="0"/>
              </a:rPr>
              <a:t>int</a:t>
            </a:r>
            <a:r>
              <a:rPr lang="en-US" sz="1600" dirty="0" smtClean="0">
                <a:latin typeface="Consolas" charset="0"/>
                <a:ea typeface="Consolas" charset="0"/>
                <a:cs typeface="Consolas" charset="0"/>
              </a:rPr>
              <a:t>));</a:t>
            </a:r>
          </a:p>
          <a:p>
            <a:pPr marL="0" indent="0">
              <a:buNone/>
            </a:pPr>
            <a:r>
              <a:rPr lang="en-US" sz="1600" dirty="0" smtClean="0">
                <a:latin typeface="Consolas" charset="0"/>
                <a:ea typeface="Consolas" charset="0"/>
                <a:cs typeface="Consolas" charset="0"/>
              </a:rPr>
              <a:t>x = &amp;y;</a:t>
            </a:r>
          </a:p>
          <a:p>
            <a:pPr marL="0" indent="0">
              <a:buNone/>
            </a:pPr>
            <a:r>
              <a:rPr lang="en-US" sz="1600" dirty="0" smtClean="0">
                <a:latin typeface="Consolas" charset="0"/>
                <a:ea typeface="Consolas" charset="0"/>
                <a:cs typeface="Consolas" charset="0"/>
              </a:rPr>
              <a:t>y = &amp;z;</a:t>
            </a:r>
          </a:p>
          <a:p>
            <a:pPr marL="0" indent="0">
              <a:buNone/>
            </a:pPr>
            <a:r>
              <a:rPr lang="en-US" sz="1600" dirty="0" smtClean="0">
                <a:latin typeface="Consolas" charset="0"/>
                <a:ea typeface="Consolas" charset="0"/>
                <a:cs typeface="Consolas" charset="0"/>
              </a:rPr>
              <a:t>y = *x;</a:t>
            </a:r>
          </a:p>
          <a:p>
            <a:pPr marL="0" indent="0">
              <a:buNone/>
            </a:pPr>
            <a:r>
              <a:rPr lang="en-US" sz="1600" dirty="0" smtClean="0">
                <a:latin typeface="Consolas" charset="0"/>
                <a:ea typeface="Consolas" charset="0"/>
                <a:cs typeface="Consolas" charset="0"/>
              </a:rPr>
              <a:t>z = 10;</a:t>
            </a:r>
          </a:p>
          <a:p>
            <a:pPr marL="0" indent="0">
              <a:buNone/>
            </a:pPr>
            <a:r>
              <a:rPr lang="en-US" sz="1600" dirty="0" err="1" smtClean="0">
                <a:latin typeface="Consolas" charset="0"/>
                <a:ea typeface="Consolas" charset="0"/>
                <a:cs typeface="Consolas" charset="0"/>
              </a:rPr>
              <a:t>printf</a:t>
            </a:r>
            <a:r>
              <a:rPr lang="en-US" sz="1600" dirty="0" smtClean="0">
                <a:latin typeface="Consolas" charset="0"/>
                <a:ea typeface="Consolas" charset="0"/>
                <a:cs typeface="Consolas" charset="0"/>
              </a:rPr>
              <a:t>("%d\n", **x);</a:t>
            </a:r>
            <a:endParaRPr lang="en-US" sz="1600" dirty="0">
              <a:latin typeface="Consolas" charset="0"/>
              <a:ea typeface="Consolas" charset="0"/>
              <a:cs typeface="Consolas" charset="0"/>
            </a:endParaRPr>
          </a:p>
          <a:p>
            <a:pPr marL="0" indent="0">
              <a:buNone/>
            </a:pPr>
            <a:r>
              <a:rPr lang="en-US" sz="1600" dirty="0" smtClean="0">
                <a:latin typeface="Consolas" charset="0"/>
                <a:ea typeface="Consolas" charset="0"/>
                <a:cs typeface="Consolas" charset="0"/>
              </a:rPr>
              <a:t>*y = 100;</a:t>
            </a:r>
          </a:p>
          <a:p>
            <a:pPr marL="0" indent="0">
              <a:buNone/>
            </a:pPr>
            <a:r>
              <a:rPr lang="en-US" sz="1600" dirty="0" err="1" smtClean="0">
                <a:latin typeface="Consolas" charset="0"/>
                <a:ea typeface="Consolas" charset="0"/>
                <a:cs typeface="Consolas" charset="0"/>
              </a:rPr>
              <a:t>printf</a:t>
            </a:r>
            <a:r>
              <a:rPr lang="en-US" sz="1600" dirty="0" smtClean="0">
                <a:latin typeface="Consolas" charset="0"/>
                <a:ea typeface="Consolas" charset="0"/>
                <a:cs typeface="Consolas" charset="0"/>
              </a:rPr>
              <a:t>("%d\n", z);</a:t>
            </a:r>
          </a:p>
        </p:txBody>
      </p:sp>
      <p:sp>
        <p:nvSpPr>
          <p:cNvPr id="4" name="Slide Number Placeholder 3"/>
          <p:cNvSpPr>
            <a:spLocks noGrp="1"/>
          </p:cNvSpPr>
          <p:nvPr>
            <p:ph type="sldNum" sz="quarter" idx="12"/>
          </p:nvPr>
        </p:nvSpPr>
        <p:spPr/>
        <p:txBody>
          <a:bodyPr/>
          <a:lstStyle/>
          <a:p>
            <a:fld id="{FCFB7E3C-6220-8942-988C-3F6E25750AD7}" type="slidenum">
              <a:rPr lang="en-US" smtClean="0"/>
              <a:t>44</a:t>
            </a:fld>
            <a:endParaRPr lang="en-US"/>
          </a:p>
        </p:txBody>
      </p:sp>
      <p:sp>
        <p:nvSpPr>
          <p:cNvPr id="6" name="TextBox 5"/>
          <p:cNvSpPr txBox="1"/>
          <p:nvPr/>
        </p:nvSpPr>
        <p:spPr>
          <a:xfrm>
            <a:off x="1656272" y="3565740"/>
            <a:ext cx="348344" cy="461665"/>
          </a:xfrm>
          <a:prstGeom prst="rect">
            <a:avLst/>
          </a:prstGeom>
          <a:noFill/>
        </p:spPr>
        <p:txBody>
          <a:bodyPr wrap="square" rtlCol="0">
            <a:spAutoFit/>
          </a:bodyPr>
          <a:lstStyle/>
          <a:p>
            <a:r>
              <a:rPr lang="en-US" sz="2400" dirty="0" smtClean="0">
                <a:latin typeface="Consolas" charset="0"/>
                <a:ea typeface="Consolas" charset="0"/>
                <a:cs typeface="Consolas" charset="0"/>
              </a:rPr>
              <a:t>x</a:t>
            </a:r>
            <a:endParaRPr lang="en-US" sz="2400" dirty="0">
              <a:latin typeface="Consolas" charset="0"/>
              <a:ea typeface="Consolas" charset="0"/>
              <a:cs typeface="Consolas" charset="0"/>
            </a:endParaRPr>
          </a:p>
        </p:txBody>
      </p:sp>
      <p:cxnSp>
        <p:nvCxnSpPr>
          <p:cNvPr id="7" name="Straight Connector 6"/>
          <p:cNvCxnSpPr/>
          <p:nvPr/>
        </p:nvCxnSpPr>
        <p:spPr>
          <a:xfrm>
            <a:off x="2004616" y="3796573"/>
            <a:ext cx="776514" cy="0"/>
          </a:xfrm>
          <a:prstGeom prst="line">
            <a:avLst/>
          </a:prstGeom>
          <a:ln>
            <a:headEnd type="none"/>
            <a:tailEnd type="none"/>
          </a:ln>
          <a:effectLst/>
        </p:spPr>
        <p:style>
          <a:lnRef idx="3">
            <a:schemeClr val="dk1"/>
          </a:lnRef>
          <a:fillRef idx="0">
            <a:schemeClr val="dk1"/>
          </a:fillRef>
          <a:effectRef idx="2">
            <a:schemeClr val="dk1"/>
          </a:effectRef>
          <a:fontRef idx="minor">
            <a:schemeClr val="tx1"/>
          </a:fontRef>
        </p:style>
      </p:cxnSp>
      <p:grpSp>
        <p:nvGrpSpPr>
          <p:cNvPr id="18" name="Group 17"/>
          <p:cNvGrpSpPr/>
          <p:nvPr/>
        </p:nvGrpSpPr>
        <p:grpSpPr>
          <a:xfrm>
            <a:off x="2781130" y="3411945"/>
            <a:ext cx="2068835" cy="769257"/>
            <a:chOff x="2781130" y="3411945"/>
            <a:chExt cx="2068835" cy="769257"/>
          </a:xfrm>
        </p:grpSpPr>
        <p:sp>
          <p:nvSpPr>
            <p:cNvPr id="5" name="Rectangle 4"/>
            <p:cNvSpPr/>
            <p:nvPr/>
          </p:nvSpPr>
          <p:spPr>
            <a:xfrm>
              <a:off x="2781130" y="3411945"/>
              <a:ext cx="2068835" cy="769257"/>
            </a:xfrm>
            <a:prstGeom prst="rect">
              <a:avLst/>
            </a:prstGeom>
            <a:noFill/>
            <a:ln w="12700">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Oval 7"/>
            <p:cNvSpPr/>
            <p:nvPr/>
          </p:nvSpPr>
          <p:spPr>
            <a:xfrm>
              <a:off x="3488336" y="3469360"/>
              <a:ext cx="654423" cy="654423"/>
            </a:xfrm>
            <a:prstGeom prst="ellipse">
              <a:avLst/>
            </a:prstGeom>
            <a:noFill/>
            <a:ln w="12700">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9" name="Rectangle 8"/>
          <p:cNvSpPr/>
          <p:nvPr/>
        </p:nvSpPr>
        <p:spPr>
          <a:xfrm>
            <a:off x="2781130" y="4415257"/>
            <a:ext cx="2068835" cy="769257"/>
          </a:xfrm>
          <a:prstGeom prst="rect">
            <a:avLst/>
          </a:prstGeom>
          <a:noFill/>
          <a:ln w="12700">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TextBox 9"/>
          <p:cNvSpPr txBox="1"/>
          <p:nvPr/>
        </p:nvSpPr>
        <p:spPr>
          <a:xfrm>
            <a:off x="1656272" y="4569052"/>
            <a:ext cx="348344" cy="461665"/>
          </a:xfrm>
          <a:prstGeom prst="rect">
            <a:avLst/>
          </a:prstGeom>
          <a:noFill/>
        </p:spPr>
        <p:txBody>
          <a:bodyPr wrap="square" rtlCol="0">
            <a:spAutoFit/>
          </a:bodyPr>
          <a:lstStyle/>
          <a:p>
            <a:r>
              <a:rPr lang="en-US" sz="2400" dirty="0" smtClean="0">
                <a:latin typeface="Consolas" charset="0"/>
                <a:ea typeface="Consolas" charset="0"/>
                <a:cs typeface="Consolas" charset="0"/>
              </a:rPr>
              <a:t>y</a:t>
            </a:r>
            <a:endParaRPr lang="en-US" sz="2400" dirty="0">
              <a:latin typeface="Consolas" charset="0"/>
              <a:ea typeface="Consolas" charset="0"/>
              <a:cs typeface="Consolas" charset="0"/>
            </a:endParaRPr>
          </a:p>
        </p:txBody>
      </p:sp>
      <p:cxnSp>
        <p:nvCxnSpPr>
          <p:cNvPr id="11" name="Straight Connector 10"/>
          <p:cNvCxnSpPr/>
          <p:nvPr/>
        </p:nvCxnSpPr>
        <p:spPr>
          <a:xfrm>
            <a:off x="2004616" y="4799885"/>
            <a:ext cx="776514" cy="0"/>
          </a:xfrm>
          <a:prstGeom prst="line">
            <a:avLst/>
          </a:prstGeom>
          <a:ln>
            <a:headEnd type="none"/>
            <a:tailEnd type="none"/>
          </a:ln>
          <a:effectLst/>
        </p:spPr>
        <p:style>
          <a:lnRef idx="3">
            <a:schemeClr val="dk1"/>
          </a:lnRef>
          <a:fillRef idx="0">
            <a:schemeClr val="dk1"/>
          </a:fillRef>
          <a:effectRef idx="2">
            <a:schemeClr val="dk1"/>
          </a:effectRef>
          <a:fontRef idx="minor">
            <a:schemeClr val="tx1"/>
          </a:fontRef>
        </p:style>
      </p:cxnSp>
      <p:sp>
        <p:nvSpPr>
          <p:cNvPr id="12" name="Oval 11"/>
          <p:cNvSpPr/>
          <p:nvPr/>
        </p:nvSpPr>
        <p:spPr>
          <a:xfrm>
            <a:off x="3488336" y="4472672"/>
            <a:ext cx="654423" cy="654423"/>
          </a:xfrm>
          <a:prstGeom prst="ellipse">
            <a:avLst/>
          </a:prstGeom>
          <a:noFill/>
          <a:ln w="12700">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Rectangle 12"/>
          <p:cNvSpPr/>
          <p:nvPr/>
        </p:nvSpPr>
        <p:spPr>
          <a:xfrm>
            <a:off x="2781130" y="5418569"/>
            <a:ext cx="2068835" cy="769257"/>
          </a:xfrm>
          <a:prstGeom prst="rect">
            <a:avLst/>
          </a:prstGeom>
          <a:noFill/>
          <a:ln w="12700">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TextBox 13"/>
          <p:cNvSpPr txBox="1"/>
          <p:nvPr/>
        </p:nvSpPr>
        <p:spPr>
          <a:xfrm>
            <a:off x="1656272" y="5572364"/>
            <a:ext cx="348344" cy="461665"/>
          </a:xfrm>
          <a:prstGeom prst="rect">
            <a:avLst/>
          </a:prstGeom>
          <a:noFill/>
        </p:spPr>
        <p:txBody>
          <a:bodyPr wrap="square" rtlCol="0">
            <a:spAutoFit/>
          </a:bodyPr>
          <a:lstStyle/>
          <a:p>
            <a:r>
              <a:rPr lang="en-US" sz="2400" dirty="0" smtClean="0">
                <a:latin typeface="Consolas" charset="0"/>
                <a:ea typeface="Consolas" charset="0"/>
                <a:cs typeface="Consolas" charset="0"/>
              </a:rPr>
              <a:t>z</a:t>
            </a:r>
            <a:endParaRPr lang="en-US" sz="2400" dirty="0">
              <a:latin typeface="Consolas" charset="0"/>
              <a:ea typeface="Consolas" charset="0"/>
              <a:cs typeface="Consolas" charset="0"/>
            </a:endParaRPr>
          </a:p>
        </p:txBody>
      </p:sp>
      <p:cxnSp>
        <p:nvCxnSpPr>
          <p:cNvPr id="15" name="Straight Connector 14"/>
          <p:cNvCxnSpPr/>
          <p:nvPr/>
        </p:nvCxnSpPr>
        <p:spPr>
          <a:xfrm>
            <a:off x="2004616" y="5803197"/>
            <a:ext cx="776514" cy="0"/>
          </a:xfrm>
          <a:prstGeom prst="line">
            <a:avLst/>
          </a:prstGeom>
          <a:ln>
            <a:headEnd type="none"/>
            <a:tailEnd type="none"/>
          </a:ln>
          <a:effectLst/>
        </p:spPr>
        <p:style>
          <a:lnRef idx="3">
            <a:schemeClr val="dk1"/>
          </a:lnRef>
          <a:fillRef idx="0">
            <a:schemeClr val="dk1"/>
          </a:fillRef>
          <a:effectRef idx="2">
            <a:schemeClr val="dk1"/>
          </a:effectRef>
          <a:fontRef idx="minor">
            <a:schemeClr val="tx1"/>
          </a:fontRef>
        </p:style>
      </p:cxnSp>
      <p:sp>
        <p:nvSpPr>
          <p:cNvPr id="16" name="Oval 15"/>
          <p:cNvSpPr/>
          <p:nvPr/>
        </p:nvSpPr>
        <p:spPr>
          <a:xfrm>
            <a:off x="3488336" y="5475984"/>
            <a:ext cx="654423" cy="654423"/>
          </a:xfrm>
          <a:prstGeom prst="ellipse">
            <a:avLst/>
          </a:prstGeom>
          <a:noFill/>
          <a:ln w="12700">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19" name="Group 18"/>
          <p:cNvGrpSpPr/>
          <p:nvPr/>
        </p:nvGrpSpPr>
        <p:grpSpPr>
          <a:xfrm>
            <a:off x="6082172" y="2642688"/>
            <a:ext cx="2068835" cy="769257"/>
            <a:chOff x="2781130" y="3411945"/>
            <a:chExt cx="2068835" cy="769257"/>
          </a:xfrm>
        </p:grpSpPr>
        <p:sp>
          <p:nvSpPr>
            <p:cNvPr id="20" name="Rectangle 19"/>
            <p:cNvSpPr/>
            <p:nvPr/>
          </p:nvSpPr>
          <p:spPr>
            <a:xfrm>
              <a:off x="2781130" y="3411945"/>
              <a:ext cx="2068835" cy="769257"/>
            </a:xfrm>
            <a:prstGeom prst="rect">
              <a:avLst/>
            </a:prstGeom>
            <a:noFill/>
            <a:ln w="12700">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Oval 20"/>
            <p:cNvSpPr/>
            <p:nvPr/>
          </p:nvSpPr>
          <p:spPr>
            <a:xfrm>
              <a:off x="3488336" y="3469360"/>
              <a:ext cx="654423" cy="654423"/>
            </a:xfrm>
            <a:prstGeom prst="ellipse">
              <a:avLst/>
            </a:prstGeom>
            <a:noFill/>
            <a:ln w="12700">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22" name="TextBox 21"/>
          <p:cNvSpPr txBox="1"/>
          <p:nvPr/>
        </p:nvSpPr>
        <p:spPr>
          <a:xfrm>
            <a:off x="8178472" y="2796481"/>
            <a:ext cx="732450" cy="461665"/>
          </a:xfrm>
          <a:prstGeom prst="rect">
            <a:avLst/>
          </a:prstGeom>
          <a:noFill/>
        </p:spPr>
        <p:txBody>
          <a:bodyPr wrap="square" rtlCol="0">
            <a:spAutoFit/>
          </a:bodyPr>
          <a:lstStyle/>
          <a:p>
            <a:r>
              <a:rPr lang="en-US" sz="2400" dirty="0" smtClean="0">
                <a:latin typeface="Consolas" charset="0"/>
                <a:ea typeface="Consolas" charset="0"/>
                <a:cs typeface="Consolas" charset="0"/>
              </a:rPr>
              <a:t>0x4</a:t>
            </a:r>
            <a:endParaRPr lang="en-US" sz="2400" dirty="0">
              <a:latin typeface="Consolas" charset="0"/>
              <a:ea typeface="Consolas" charset="0"/>
              <a:cs typeface="Consolas" charset="0"/>
            </a:endParaRPr>
          </a:p>
        </p:txBody>
      </p:sp>
      <p:sp>
        <p:nvSpPr>
          <p:cNvPr id="23" name="TextBox 22"/>
          <p:cNvSpPr txBox="1"/>
          <p:nvPr/>
        </p:nvSpPr>
        <p:spPr>
          <a:xfrm>
            <a:off x="3488336" y="3564396"/>
            <a:ext cx="732450" cy="461665"/>
          </a:xfrm>
          <a:prstGeom prst="rect">
            <a:avLst/>
          </a:prstGeom>
          <a:noFill/>
        </p:spPr>
        <p:txBody>
          <a:bodyPr wrap="square" rtlCol="0">
            <a:spAutoFit/>
          </a:bodyPr>
          <a:lstStyle/>
          <a:p>
            <a:r>
              <a:rPr lang="en-US" sz="2400" dirty="0" err="1">
                <a:latin typeface="Consolas" charset="0"/>
                <a:ea typeface="Consolas" charset="0"/>
                <a:cs typeface="Consolas" charset="0"/>
              </a:rPr>
              <a:t>ad</a:t>
            </a:r>
            <a:r>
              <a:rPr lang="en-US" sz="2400" baseline="-25000" dirty="0" err="1">
                <a:latin typeface="Consolas" charset="0"/>
                <a:ea typeface="Consolas" charset="0"/>
                <a:cs typeface="Consolas" charset="0"/>
              </a:rPr>
              <a:t>y</a:t>
            </a:r>
            <a:endParaRPr lang="en-US" sz="2400" dirty="0">
              <a:latin typeface="Consolas" charset="0"/>
              <a:ea typeface="Consolas" charset="0"/>
              <a:cs typeface="Consolas" charset="0"/>
            </a:endParaRPr>
          </a:p>
        </p:txBody>
      </p:sp>
      <p:cxnSp>
        <p:nvCxnSpPr>
          <p:cNvPr id="24" name="Straight Arrow Connector 23"/>
          <p:cNvCxnSpPr>
            <a:stCxn id="8" idx="4"/>
            <a:endCxn id="9" idx="0"/>
          </p:cNvCxnSpPr>
          <p:nvPr/>
        </p:nvCxnSpPr>
        <p:spPr>
          <a:xfrm>
            <a:off x="3815548" y="4123783"/>
            <a:ext cx="0" cy="291474"/>
          </a:xfrm>
          <a:prstGeom prst="straightConnector1">
            <a:avLst/>
          </a:prstGeom>
          <a:ln w="76200">
            <a:headEnd type="none"/>
            <a:tailEnd type="triangle" w="med" len="sm"/>
          </a:ln>
          <a:effectLst/>
        </p:spPr>
        <p:style>
          <a:lnRef idx="2">
            <a:schemeClr val="accent1"/>
          </a:lnRef>
          <a:fillRef idx="0">
            <a:schemeClr val="accent1"/>
          </a:fillRef>
          <a:effectRef idx="1">
            <a:schemeClr val="accent1"/>
          </a:effectRef>
          <a:fontRef idx="minor">
            <a:schemeClr val="tx1"/>
          </a:fontRef>
        </p:style>
      </p:cxnSp>
      <p:sp>
        <p:nvSpPr>
          <p:cNvPr id="27" name="TextBox 26"/>
          <p:cNvSpPr txBox="1"/>
          <p:nvPr/>
        </p:nvSpPr>
        <p:spPr>
          <a:xfrm>
            <a:off x="3842055" y="4090051"/>
            <a:ext cx="674926" cy="461665"/>
          </a:xfrm>
          <a:prstGeom prst="rect">
            <a:avLst/>
          </a:prstGeom>
          <a:noFill/>
        </p:spPr>
        <p:txBody>
          <a:bodyPr wrap="square" rtlCol="0">
            <a:spAutoFit/>
          </a:bodyPr>
          <a:lstStyle/>
          <a:p>
            <a:r>
              <a:rPr lang="en-US" sz="2400" smtClean="0">
                <a:latin typeface="Consolas" charset="0"/>
                <a:ea typeface="Consolas" charset="0"/>
                <a:cs typeface="Consolas" charset="0"/>
              </a:rPr>
              <a:t>*x</a:t>
            </a:r>
            <a:endParaRPr lang="en-US" sz="2400" dirty="0">
              <a:latin typeface="Consolas" charset="0"/>
              <a:ea typeface="Consolas" charset="0"/>
              <a:cs typeface="Consolas" charset="0"/>
            </a:endParaRPr>
          </a:p>
        </p:txBody>
      </p:sp>
      <p:sp>
        <p:nvSpPr>
          <p:cNvPr id="34" name="Right Arrow 33"/>
          <p:cNvSpPr/>
          <p:nvPr/>
        </p:nvSpPr>
        <p:spPr>
          <a:xfrm>
            <a:off x="149411" y="2012348"/>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Right Arrow 34"/>
          <p:cNvSpPr/>
          <p:nvPr/>
        </p:nvSpPr>
        <p:spPr>
          <a:xfrm>
            <a:off x="149411" y="2303213"/>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37" name="Group 36"/>
          <p:cNvGrpSpPr/>
          <p:nvPr/>
        </p:nvGrpSpPr>
        <p:grpSpPr>
          <a:xfrm>
            <a:off x="6088247" y="3760368"/>
            <a:ext cx="2068835" cy="769257"/>
            <a:chOff x="2781130" y="3411945"/>
            <a:chExt cx="2068835" cy="769257"/>
          </a:xfrm>
        </p:grpSpPr>
        <p:sp>
          <p:nvSpPr>
            <p:cNvPr id="38" name="Rectangle 37"/>
            <p:cNvSpPr/>
            <p:nvPr/>
          </p:nvSpPr>
          <p:spPr>
            <a:xfrm>
              <a:off x="2781130" y="3411945"/>
              <a:ext cx="2068835" cy="769257"/>
            </a:xfrm>
            <a:prstGeom prst="rect">
              <a:avLst/>
            </a:prstGeom>
            <a:noFill/>
            <a:ln w="12700">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9" name="Oval 38"/>
            <p:cNvSpPr/>
            <p:nvPr/>
          </p:nvSpPr>
          <p:spPr>
            <a:xfrm>
              <a:off x="3488336" y="3469360"/>
              <a:ext cx="654423" cy="654423"/>
            </a:xfrm>
            <a:prstGeom prst="ellipse">
              <a:avLst/>
            </a:prstGeom>
            <a:noFill/>
            <a:ln w="12700">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40" name="TextBox 39"/>
          <p:cNvSpPr txBox="1"/>
          <p:nvPr/>
        </p:nvSpPr>
        <p:spPr>
          <a:xfrm>
            <a:off x="8175435" y="3914161"/>
            <a:ext cx="732450" cy="461665"/>
          </a:xfrm>
          <a:prstGeom prst="rect">
            <a:avLst/>
          </a:prstGeom>
          <a:noFill/>
        </p:spPr>
        <p:txBody>
          <a:bodyPr wrap="square" rtlCol="0">
            <a:spAutoFit/>
          </a:bodyPr>
          <a:lstStyle/>
          <a:p>
            <a:r>
              <a:rPr lang="en-US" sz="2400" dirty="0" smtClean="0">
                <a:latin typeface="Consolas" charset="0"/>
                <a:ea typeface="Consolas" charset="0"/>
                <a:cs typeface="Consolas" charset="0"/>
              </a:rPr>
              <a:t>0x8</a:t>
            </a:r>
            <a:endParaRPr lang="en-US" sz="2400" dirty="0">
              <a:latin typeface="Consolas" charset="0"/>
              <a:ea typeface="Consolas" charset="0"/>
              <a:cs typeface="Consolas" charset="0"/>
            </a:endParaRPr>
          </a:p>
        </p:txBody>
      </p:sp>
      <p:sp>
        <p:nvSpPr>
          <p:cNvPr id="41" name="TextBox 40"/>
          <p:cNvSpPr txBox="1"/>
          <p:nvPr/>
        </p:nvSpPr>
        <p:spPr>
          <a:xfrm>
            <a:off x="3483826" y="4580424"/>
            <a:ext cx="732450" cy="461665"/>
          </a:xfrm>
          <a:prstGeom prst="rect">
            <a:avLst/>
          </a:prstGeom>
          <a:noFill/>
        </p:spPr>
        <p:txBody>
          <a:bodyPr wrap="square" rtlCol="0">
            <a:spAutoFit/>
          </a:bodyPr>
          <a:lstStyle/>
          <a:p>
            <a:r>
              <a:rPr lang="en-US" sz="2400" dirty="0">
                <a:latin typeface="Consolas" charset="0"/>
                <a:ea typeface="Consolas" charset="0"/>
                <a:cs typeface="Consolas" charset="0"/>
              </a:rPr>
              <a:t>ad</a:t>
            </a:r>
            <a:r>
              <a:rPr lang="en-US" sz="2400" baseline="-25000" dirty="0">
                <a:latin typeface="Consolas" charset="0"/>
                <a:ea typeface="Consolas" charset="0"/>
                <a:cs typeface="Consolas" charset="0"/>
              </a:rPr>
              <a:t>z</a:t>
            </a:r>
            <a:endParaRPr lang="en-US" sz="2400" dirty="0">
              <a:latin typeface="Consolas" charset="0"/>
              <a:ea typeface="Consolas" charset="0"/>
              <a:cs typeface="Consolas" charset="0"/>
            </a:endParaRPr>
          </a:p>
        </p:txBody>
      </p:sp>
      <p:cxnSp>
        <p:nvCxnSpPr>
          <p:cNvPr id="42" name="Straight Arrow Connector 41"/>
          <p:cNvCxnSpPr>
            <a:stCxn id="12" idx="4"/>
            <a:endCxn id="13" idx="0"/>
          </p:cNvCxnSpPr>
          <p:nvPr/>
        </p:nvCxnSpPr>
        <p:spPr>
          <a:xfrm>
            <a:off x="3815548" y="5127095"/>
            <a:ext cx="0" cy="291474"/>
          </a:xfrm>
          <a:prstGeom prst="straightConnector1">
            <a:avLst/>
          </a:prstGeom>
          <a:ln w="76200">
            <a:headEnd type="none"/>
            <a:tailEnd type="triangle" w="med" len="sm"/>
          </a:ln>
          <a:effectLst/>
        </p:spPr>
        <p:style>
          <a:lnRef idx="2">
            <a:schemeClr val="accent1"/>
          </a:lnRef>
          <a:fillRef idx="0">
            <a:schemeClr val="accent1"/>
          </a:fillRef>
          <a:effectRef idx="1">
            <a:schemeClr val="accent1"/>
          </a:effectRef>
          <a:fontRef idx="minor">
            <a:schemeClr val="tx1"/>
          </a:fontRef>
        </p:style>
      </p:cxnSp>
      <p:sp>
        <p:nvSpPr>
          <p:cNvPr id="43" name="TextBox 42"/>
          <p:cNvSpPr txBox="1"/>
          <p:nvPr/>
        </p:nvSpPr>
        <p:spPr>
          <a:xfrm>
            <a:off x="3850051" y="5082746"/>
            <a:ext cx="674926" cy="461665"/>
          </a:xfrm>
          <a:prstGeom prst="rect">
            <a:avLst/>
          </a:prstGeom>
          <a:noFill/>
        </p:spPr>
        <p:txBody>
          <a:bodyPr wrap="square" rtlCol="0">
            <a:spAutoFit/>
          </a:bodyPr>
          <a:lstStyle/>
          <a:p>
            <a:r>
              <a:rPr lang="en-US" sz="2400" smtClean="0">
                <a:latin typeface="Consolas" charset="0"/>
                <a:ea typeface="Consolas" charset="0"/>
                <a:cs typeface="Consolas" charset="0"/>
              </a:rPr>
              <a:t>*y</a:t>
            </a:r>
            <a:endParaRPr lang="en-US" sz="2400" dirty="0">
              <a:latin typeface="Consolas" charset="0"/>
              <a:ea typeface="Consolas" charset="0"/>
              <a:cs typeface="Consolas" charset="0"/>
            </a:endParaRPr>
          </a:p>
        </p:txBody>
      </p:sp>
      <p:sp>
        <p:nvSpPr>
          <p:cNvPr id="44" name="TextBox 43"/>
          <p:cNvSpPr txBox="1"/>
          <p:nvPr/>
        </p:nvSpPr>
        <p:spPr>
          <a:xfrm>
            <a:off x="4824721" y="3567619"/>
            <a:ext cx="732450" cy="461665"/>
          </a:xfrm>
          <a:prstGeom prst="rect">
            <a:avLst/>
          </a:prstGeom>
          <a:noFill/>
        </p:spPr>
        <p:txBody>
          <a:bodyPr wrap="square" rtlCol="0">
            <a:spAutoFit/>
          </a:bodyPr>
          <a:lstStyle/>
          <a:p>
            <a:r>
              <a:rPr lang="en-US" sz="2400" dirty="0" err="1" smtClean="0">
                <a:latin typeface="Consolas" charset="0"/>
                <a:ea typeface="Consolas" charset="0"/>
                <a:cs typeface="Consolas" charset="0"/>
              </a:rPr>
              <a:t>ad</a:t>
            </a:r>
            <a:r>
              <a:rPr lang="en-US" sz="2400" baseline="-25000" dirty="0" err="1">
                <a:latin typeface="Consolas" charset="0"/>
                <a:ea typeface="Consolas" charset="0"/>
                <a:cs typeface="Consolas" charset="0"/>
              </a:rPr>
              <a:t>x</a:t>
            </a:r>
            <a:endParaRPr lang="en-US" sz="2400" dirty="0">
              <a:latin typeface="Consolas" charset="0"/>
              <a:ea typeface="Consolas" charset="0"/>
              <a:cs typeface="Consolas" charset="0"/>
            </a:endParaRPr>
          </a:p>
        </p:txBody>
      </p:sp>
      <p:sp>
        <p:nvSpPr>
          <p:cNvPr id="45" name="TextBox 44"/>
          <p:cNvSpPr txBox="1"/>
          <p:nvPr/>
        </p:nvSpPr>
        <p:spPr>
          <a:xfrm>
            <a:off x="4855842" y="4582510"/>
            <a:ext cx="732450" cy="461665"/>
          </a:xfrm>
          <a:prstGeom prst="rect">
            <a:avLst/>
          </a:prstGeom>
          <a:noFill/>
        </p:spPr>
        <p:txBody>
          <a:bodyPr wrap="square" rtlCol="0">
            <a:spAutoFit/>
          </a:bodyPr>
          <a:lstStyle/>
          <a:p>
            <a:r>
              <a:rPr lang="en-US" sz="2400" dirty="0" err="1" smtClean="0">
                <a:latin typeface="Consolas" charset="0"/>
                <a:ea typeface="Consolas" charset="0"/>
                <a:cs typeface="Consolas" charset="0"/>
              </a:rPr>
              <a:t>ad</a:t>
            </a:r>
            <a:r>
              <a:rPr lang="en-US" sz="2400" baseline="-25000" dirty="0" err="1" smtClean="0">
                <a:latin typeface="Consolas" charset="0"/>
                <a:ea typeface="Consolas" charset="0"/>
                <a:cs typeface="Consolas" charset="0"/>
              </a:rPr>
              <a:t>y</a:t>
            </a:r>
            <a:endParaRPr lang="en-US" sz="2400" dirty="0">
              <a:latin typeface="Consolas" charset="0"/>
              <a:ea typeface="Consolas" charset="0"/>
              <a:cs typeface="Consolas" charset="0"/>
            </a:endParaRPr>
          </a:p>
        </p:txBody>
      </p:sp>
      <p:sp>
        <p:nvSpPr>
          <p:cNvPr id="46" name="TextBox 45"/>
          <p:cNvSpPr txBox="1"/>
          <p:nvPr/>
        </p:nvSpPr>
        <p:spPr>
          <a:xfrm>
            <a:off x="4853223" y="5567156"/>
            <a:ext cx="732450" cy="461665"/>
          </a:xfrm>
          <a:prstGeom prst="rect">
            <a:avLst/>
          </a:prstGeom>
          <a:noFill/>
        </p:spPr>
        <p:txBody>
          <a:bodyPr wrap="square" rtlCol="0">
            <a:spAutoFit/>
          </a:bodyPr>
          <a:lstStyle/>
          <a:p>
            <a:r>
              <a:rPr lang="en-US" sz="2400" dirty="0" smtClean="0">
                <a:latin typeface="Consolas" charset="0"/>
                <a:ea typeface="Consolas" charset="0"/>
                <a:cs typeface="Consolas" charset="0"/>
              </a:rPr>
              <a:t>ad</a:t>
            </a:r>
            <a:r>
              <a:rPr lang="en-US" sz="2400" baseline="-25000" dirty="0" smtClean="0">
                <a:latin typeface="Consolas" charset="0"/>
                <a:ea typeface="Consolas" charset="0"/>
                <a:cs typeface="Consolas" charset="0"/>
              </a:rPr>
              <a:t>z</a:t>
            </a:r>
            <a:endParaRPr lang="en-US" sz="2400" dirty="0">
              <a:latin typeface="Consolas" charset="0"/>
              <a:ea typeface="Consolas" charset="0"/>
              <a:cs typeface="Consolas" charset="0"/>
            </a:endParaRPr>
          </a:p>
        </p:txBody>
      </p:sp>
      <p:sp>
        <p:nvSpPr>
          <p:cNvPr id="47" name="Content Placeholder 2"/>
          <p:cNvSpPr txBox="1">
            <a:spLocks/>
          </p:cNvSpPr>
          <p:nvPr/>
        </p:nvSpPr>
        <p:spPr>
          <a:xfrm>
            <a:off x="4917651" y="122539"/>
            <a:ext cx="3990234" cy="4525963"/>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sz="2000" dirty="0" smtClean="0"/>
              <a:t>*y and z are aliases</a:t>
            </a:r>
          </a:p>
          <a:p>
            <a:pPr lvl="1"/>
            <a:r>
              <a:rPr lang="en-US" sz="1600" dirty="0" smtClean="0"/>
              <a:t>An </a:t>
            </a:r>
            <a:r>
              <a:rPr lang="en-US" sz="1600" b="1" dirty="0" smtClean="0"/>
              <a:t>alias </a:t>
            </a:r>
            <a:r>
              <a:rPr lang="en-US" sz="1600" dirty="0" smtClean="0"/>
              <a:t>is when two l-values have the same location associated with them</a:t>
            </a:r>
          </a:p>
          <a:p>
            <a:r>
              <a:rPr lang="en-US" sz="2000" dirty="0" smtClean="0"/>
              <a:t>What are the other aliases at the end of program execution?</a:t>
            </a:r>
          </a:p>
          <a:p>
            <a:pPr lvl="1"/>
            <a:r>
              <a:rPr lang="en-US" sz="1600" dirty="0" smtClean="0"/>
              <a:t>**x</a:t>
            </a:r>
            <a:r>
              <a:rPr lang="en-US" sz="1600" smtClean="0"/>
              <a:t>, *y, </a:t>
            </a:r>
            <a:r>
              <a:rPr lang="en-US" sz="1600" dirty="0" smtClean="0"/>
              <a:t>z</a:t>
            </a:r>
          </a:p>
          <a:p>
            <a:pPr lvl="1"/>
            <a:r>
              <a:rPr lang="en-US" sz="1600" dirty="0" smtClean="0"/>
              <a:t>*x, y</a:t>
            </a:r>
            <a:endParaRPr lang="en-US" sz="1600" dirty="0"/>
          </a:p>
        </p:txBody>
      </p:sp>
      <p:sp>
        <p:nvSpPr>
          <p:cNvPr id="48" name="Right Arrow 47"/>
          <p:cNvSpPr/>
          <p:nvPr/>
        </p:nvSpPr>
        <p:spPr>
          <a:xfrm>
            <a:off x="149411" y="2619828"/>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9" name="Right Arrow 48"/>
          <p:cNvSpPr/>
          <p:nvPr/>
        </p:nvSpPr>
        <p:spPr>
          <a:xfrm>
            <a:off x="149411" y="2910693"/>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0" name="Right Arrow 49"/>
          <p:cNvSpPr/>
          <p:nvPr/>
        </p:nvSpPr>
        <p:spPr>
          <a:xfrm>
            <a:off x="149411" y="3201558"/>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1" name="Right Arrow 50"/>
          <p:cNvSpPr/>
          <p:nvPr/>
        </p:nvSpPr>
        <p:spPr>
          <a:xfrm>
            <a:off x="149411" y="3492423"/>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54" name="Straight Arrow Connector 53"/>
          <p:cNvCxnSpPr/>
          <p:nvPr/>
        </p:nvCxnSpPr>
        <p:spPr>
          <a:xfrm flipV="1">
            <a:off x="4216276" y="4144997"/>
            <a:ext cx="1871971" cy="666260"/>
          </a:xfrm>
          <a:prstGeom prst="straightConnector1">
            <a:avLst/>
          </a:prstGeom>
          <a:ln w="76200">
            <a:headEnd type="none"/>
            <a:tailEnd type="triangle" w="med" len="sm"/>
          </a:ln>
          <a:effectLst/>
        </p:spPr>
        <p:style>
          <a:lnRef idx="2">
            <a:schemeClr val="accent1"/>
          </a:lnRef>
          <a:fillRef idx="0">
            <a:schemeClr val="accent1"/>
          </a:fillRef>
          <a:effectRef idx="1">
            <a:schemeClr val="accent1"/>
          </a:effectRef>
          <a:fontRef idx="minor">
            <a:schemeClr val="tx1"/>
          </a:fontRef>
        </p:style>
      </p:cxnSp>
      <p:sp>
        <p:nvSpPr>
          <p:cNvPr id="55" name="TextBox 54"/>
          <p:cNvSpPr txBox="1"/>
          <p:nvPr/>
        </p:nvSpPr>
        <p:spPr>
          <a:xfrm rot="20424716">
            <a:off x="4970770" y="3983278"/>
            <a:ext cx="674926" cy="461665"/>
          </a:xfrm>
          <a:prstGeom prst="rect">
            <a:avLst/>
          </a:prstGeom>
          <a:noFill/>
        </p:spPr>
        <p:txBody>
          <a:bodyPr wrap="square" rtlCol="0">
            <a:spAutoFit/>
          </a:bodyPr>
          <a:lstStyle/>
          <a:p>
            <a:r>
              <a:rPr lang="en-US" sz="2400" smtClean="0">
                <a:latin typeface="Consolas" charset="0"/>
                <a:ea typeface="Consolas" charset="0"/>
                <a:cs typeface="Consolas" charset="0"/>
              </a:rPr>
              <a:t>*y</a:t>
            </a:r>
            <a:endParaRPr lang="en-US" sz="2400" dirty="0">
              <a:latin typeface="Consolas" charset="0"/>
              <a:ea typeface="Consolas" charset="0"/>
              <a:cs typeface="Consolas" charset="0"/>
            </a:endParaRPr>
          </a:p>
        </p:txBody>
      </p:sp>
    </p:spTree>
    <p:extLst>
      <p:ext uri="{BB962C8B-B14F-4D97-AF65-F5344CB8AC3E}">
        <p14:creationId xmlns:p14="http://schemas.microsoft.com/office/powerpoint/2010/main" val="18709707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56"/>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xit" presetSubtype="0" fill="hold" nodeType="clickEffect">
                                  <p:stCondLst>
                                    <p:cond delay="0"/>
                                  </p:stCondLst>
                                  <p:childTnLst>
                                    <p:set>
                                      <p:cBhvr>
                                        <p:cTn id="14" dur="1" fill="hold">
                                          <p:stCondLst>
                                            <p:cond delay="0"/>
                                          </p:stCondLst>
                                        </p:cTn>
                                        <p:tgtEl>
                                          <p:spTgt spid="54"/>
                                        </p:tgtEl>
                                        <p:attrNameLst>
                                          <p:attrName>style.visibility</p:attrName>
                                        </p:attrNameLst>
                                      </p:cBhvr>
                                      <p:to>
                                        <p:strVal val="hidden"/>
                                      </p:to>
                                    </p:set>
                                  </p:childTnLst>
                                </p:cTn>
                              </p:par>
                              <p:par>
                                <p:cTn id="15" presetID="1" presetClass="exit" presetSubtype="0" fill="hold" grpId="0" nodeType="withEffect">
                                  <p:stCondLst>
                                    <p:cond delay="0"/>
                                  </p:stCondLst>
                                  <p:childTnLst>
                                    <p:set>
                                      <p:cBhvr>
                                        <p:cTn id="16" dur="1" fill="hold">
                                          <p:stCondLst>
                                            <p:cond delay="0"/>
                                          </p:stCondLst>
                                        </p:cTn>
                                        <p:tgtEl>
                                          <p:spTgt spid="55"/>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2"/>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4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34"/>
                                        </p:tgtEl>
                                        <p:attrNameLst>
                                          <p:attrName>style.visibility</p:attrName>
                                        </p:attrNameLst>
                                      </p:cBhvr>
                                      <p:to>
                                        <p:strVal val="hidden"/>
                                      </p:to>
                                    </p:set>
                                  </p:childTnLst>
                                </p:cTn>
                              </p:par>
                              <p:par>
                                <p:cTn id="27" presetID="1" presetClass="entr" presetSubtype="0" fill="hold" grpId="0" nodeType="withEffect">
                                  <p:stCondLst>
                                    <p:cond delay="0"/>
                                  </p:stCondLst>
                                  <p:childTnLst>
                                    <p:set>
                                      <p:cBhvr>
                                        <p:cTn id="28" dur="1" fill="hold">
                                          <p:stCondLst>
                                            <p:cond delay="0"/>
                                          </p:stCondLst>
                                        </p:cTn>
                                        <p:tgtEl>
                                          <p:spTgt spid="35"/>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
                                            <p:txEl>
                                              <p:pRg st="8" end="8"/>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
                                            <p:txEl>
                                              <p:pRg st="9" end="9"/>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3">
                                            <p:txEl>
                                              <p:pRg st="10" end="10"/>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xit" presetSubtype="0" fill="hold" grpId="1" nodeType="clickEffect">
                                  <p:stCondLst>
                                    <p:cond delay="0"/>
                                  </p:stCondLst>
                                  <p:childTnLst>
                                    <p:set>
                                      <p:cBhvr>
                                        <p:cTn id="42" dur="1" fill="hold">
                                          <p:stCondLst>
                                            <p:cond delay="0"/>
                                          </p:stCondLst>
                                        </p:cTn>
                                        <p:tgtEl>
                                          <p:spTgt spid="35"/>
                                        </p:tgtEl>
                                        <p:attrNameLst>
                                          <p:attrName>style.visibility</p:attrName>
                                        </p:attrNameLst>
                                      </p:cBhvr>
                                      <p:to>
                                        <p:strVal val="hidden"/>
                                      </p:to>
                                    </p:set>
                                  </p:childTnLst>
                                </p:cTn>
                              </p:par>
                              <p:par>
                                <p:cTn id="43" presetID="1" presetClass="entr" presetSubtype="0" fill="hold" grpId="0" nodeType="withEffect">
                                  <p:stCondLst>
                                    <p:cond delay="0"/>
                                  </p:stCondLst>
                                  <p:childTnLst>
                                    <p:set>
                                      <p:cBhvr>
                                        <p:cTn id="44" dur="1" fill="hold">
                                          <p:stCondLst>
                                            <p:cond delay="0"/>
                                          </p:stCondLst>
                                        </p:cTn>
                                        <p:tgtEl>
                                          <p:spTgt spid="48"/>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52"/>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xit" presetSubtype="0" fill="hold" grpId="1" nodeType="clickEffect">
                                  <p:stCondLst>
                                    <p:cond delay="0"/>
                                  </p:stCondLst>
                                  <p:childTnLst>
                                    <p:set>
                                      <p:cBhvr>
                                        <p:cTn id="52" dur="1" fill="hold">
                                          <p:stCondLst>
                                            <p:cond delay="0"/>
                                          </p:stCondLst>
                                        </p:cTn>
                                        <p:tgtEl>
                                          <p:spTgt spid="48"/>
                                        </p:tgtEl>
                                        <p:attrNameLst>
                                          <p:attrName>style.visibility</p:attrName>
                                        </p:attrNameLst>
                                      </p:cBhvr>
                                      <p:to>
                                        <p:strVal val="hidden"/>
                                      </p:to>
                                    </p:set>
                                  </p:childTnLst>
                                </p:cTn>
                              </p:par>
                              <p:par>
                                <p:cTn id="53" presetID="1" presetClass="entr" presetSubtype="0" fill="hold" grpId="0" nodeType="withEffect">
                                  <p:stCondLst>
                                    <p:cond delay="0"/>
                                  </p:stCondLst>
                                  <p:childTnLst>
                                    <p:set>
                                      <p:cBhvr>
                                        <p:cTn id="54" dur="1" fill="hold">
                                          <p:stCondLst>
                                            <p:cond delay="0"/>
                                          </p:stCondLst>
                                        </p:cTn>
                                        <p:tgtEl>
                                          <p:spTgt spid="49"/>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xit" presetSubtype="0" fill="hold" grpId="1" nodeType="clickEffect">
                                  <p:stCondLst>
                                    <p:cond delay="0"/>
                                  </p:stCondLst>
                                  <p:childTnLst>
                                    <p:set>
                                      <p:cBhvr>
                                        <p:cTn id="58" dur="1" fill="hold">
                                          <p:stCondLst>
                                            <p:cond delay="0"/>
                                          </p:stCondLst>
                                        </p:cTn>
                                        <p:tgtEl>
                                          <p:spTgt spid="49"/>
                                        </p:tgtEl>
                                        <p:attrNameLst>
                                          <p:attrName>style.visibility</p:attrName>
                                        </p:attrNameLst>
                                      </p:cBhvr>
                                      <p:to>
                                        <p:strVal val="hidden"/>
                                      </p:to>
                                    </p:set>
                                  </p:childTnLst>
                                </p:cTn>
                              </p:par>
                              <p:par>
                                <p:cTn id="59" presetID="1" presetClass="entr" presetSubtype="0" fill="hold" grpId="0" nodeType="withEffect">
                                  <p:stCondLst>
                                    <p:cond delay="0"/>
                                  </p:stCondLst>
                                  <p:childTnLst>
                                    <p:set>
                                      <p:cBhvr>
                                        <p:cTn id="60" dur="1" fill="hold">
                                          <p:stCondLst>
                                            <p:cond delay="0"/>
                                          </p:stCondLst>
                                        </p:cTn>
                                        <p:tgtEl>
                                          <p:spTgt spid="50"/>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xit" presetSubtype="0" fill="hold" grpId="1" nodeType="clickEffect">
                                  <p:stCondLst>
                                    <p:cond delay="0"/>
                                  </p:stCondLst>
                                  <p:childTnLst>
                                    <p:set>
                                      <p:cBhvr>
                                        <p:cTn id="64" dur="1" fill="hold">
                                          <p:stCondLst>
                                            <p:cond delay="0"/>
                                          </p:stCondLst>
                                        </p:cTn>
                                        <p:tgtEl>
                                          <p:spTgt spid="52"/>
                                        </p:tgtEl>
                                        <p:attrNameLst>
                                          <p:attrName>style.visibility</p:attrName>
                                        </p:attrNameLst>
                                      </p:cBhvr>
                                      <p:to>
                                        <p:strVal val="hidden"/>
                                      </p:to>
                                    </p:set>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grpId="0" nodeType="clickEffect">
                                  <p:stCondLst>
                                    <p:cond delay="0"/>
                                  </p:stCondLst>
                                  <p:childTnLst>
                                    <p:set>
                                      <p:cBhvr>
                                        <p:cTn id="68" dur="1" fill="hold">
                                          <p:stCondLst>
                                            <p:cond delay="0"/>
                                          </p:stCondLst>
                                        </p:cTn>
                                        <p:tgtEl>
                                          <p:spTgt spid="53"/>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1" presetClass="exit" presetSubtype="0" fill="hold" grpId="1" nodeType="clickEffect">
                                  <p:stCondLst>
                                    <p:cond delay="0"/>
                                  </p:stCondLst>
                                  <p:childTnLst>
                                    <p:set>
                                      <p:cBhvr>
                                        <p:cTn id="72" dur="1" fill="hold">
                                          <p:stCondLst>
                                            <p:cond delay="0"/>
                                          </p:stCondLst>
                                        </p:cTn>
                                        <p:tgtEl>
                                          <p:spTgt spid="50"/>
                                        </p:tgtEl>
                                        <p:attrNameLst>
                                          <p:attrName>style.visibility</p:attrName>
                                        </p:attrNameLst>
                                      </p:cBhvr>
                                      <p:to>
                                        <p:strVal val="hidden"/>
                                      </p:to>
                                    </p:set>
                                  </p:childTnLst>
                                </p:cTn>
                              </p:par>
                              <p:par>
                                <p:cTn id="73" presetID="1" presetClass="entr" presetSubtype="0" fill="hold" grpId="0" nodeType="withEffect">
                                  <p:stCondLst>
                                    <p:cond delay="0"/>
                                  </p:stCondLst>
                                  <p:childTnLst>
                                    <p:set>
                                      <p:cBhvr>
                                        <p:cTn id="74" dur="1" fill="hold">
                                          <p:stCondLst>
                                            <p:cond delay="0"/>
                                          </p:stCondLst>
                                        </p:cTn>
                                        <p:tgtEl>
                                          <p:spTgt spid="51"/>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xit" presetSubtype="0" fill="hold" grpId="1" nodeType="clickEffect">
                                  <p:stCondLst>
                                    <p:cond delay="0"/>
                                  </p:stCondLst>
                                  <p:childTnLst>
                                    <p:set>
                                      <p:cBhvr>
                                        <p:cTn id="78" dur="1" fill="hold">
                                          <p:stCondLst>
                                            <p:cond delay="0"/>
                                          </p:stCondLst>
                                        </p:cTn>
                                        <p:tgtEl>
                                          <p:spTgt spid="51"/>
                                        </p:tgtEl>
                                        <p:attrNameLst>
                                          <p:attrName>style.visibility</p:attrName>
                                        </p:attrNameLst>
                                      </p:cBhvr>
                                      <p:to>
                                        <p:strVal val="hidden"/>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nodeType="clickEffect">
                                  <p:stCondLst>
                                    <p:cond delay="0"/>
                                  </p:stCondLst>
                                  <p:childTnLst>
                                    <p:set>
                                      <p:cBhvr>
                                        <p:cTn id="82" dur="1" fill="hold">
                                          <p:stCondLst>
                                            <p:cond delay="0"/>
                                          </p:stCondLst>
                                        </p:cTn>
                                        <p:tgtEl>
                                          <p:spTgt spid="47">
                                            <p:txEl>
                                              <p:pRg st="0" end="0"/>
                                            </p:txEl>
                                          </p:spTgt>
                                        </p:tgtEl>
                                        <p:attrNameLst>
                                          <p:attrName>style.visibility</p:attrName>
                                        </p:attrNameLst>
                                      </p:cBhvr>
                                      <p:to>
                                        <p:strVal val="visible"/>
                                      </p:to>
                                    </p:set>
                                  </p:childTnLst>
                                </p:cTn>
                              </p:par>
                            </p:childTnLst>
                          </p:cTn>
                        </p:par>
                      </p:childTnLst>
                    </p:cTn>
                  </p:par>
                  <p:par>
                    <p:cTn id="83" fill="hold">
                      <p:stCondLst>
                        <p:cond delay="indefinite"/>
                      </p:stCondLst>
                      <p:childTnLst>
                        <p:par>
                          <p:cTn id="84" fill="hold">
                            <p:stCondLst>
                              <p:cond delay="0"/>
                            </p:stCondLst>
                            <p:childTnLst>
                              <p:par>
                                <p:cTn id="85" presetID="1" presetClass="entr" presetSubtype="0" fill="hold" nodeType="clickEffect">
                                  <p:stCondLst>
                                    <p:cond delay="0"/>
                                  </p:stCondLst>
                                  <p:childTnLst>
                                    <p:set>
                                      <p:cBhvr>
                                        <p:cTn id="86" dur="1" fill="hold">
                                          <p:stCondLst>
                                            <p:cond delay="0"/>
                                          </p:stCondLst>
                                        </p:cTn>
                                        <p:tgtEl>
                                          <p:spTgt spid="47">
                                            <p:txEl>
                                              <p:pRg st="1" end="1"/>
                                            </p:txEl>
                                          </p:spTgt>
                                        </p:tgtEl>
                                        <p:attrNameLst>
                                          <p:attrName>style.visibility</p:attrName>
                                        </p:attrNameLst>
                                      </p:cBhvr>
                                      <p:to>
                                        <p:strVal val="visible"/>
                                      </p:to>
                                    </p:set>
                                  </p:childTnLst>
                                </p:cTn>
                              </p:par>
                            </p:childTnLst>
                          </p:cTn>
                        </p:par>
                      </p:childTnLst>
                    </p:cTn>
                  </p:par>
                  <p:par>
                    <p:cTn id="87" fill="hold">
                      <p:stCondLst>
                        <p:cond delay="indefinite"/>
                      </p:stCondLst>
                      <p:childTnLst>
                        <p:par>
                          <p:cTn id="88" fill="hold">
                            <p:stCondLst>
                              <p:cond delay="0"/>
                            </p:stCondLst>
                            <p:childTnLst>
                              <p:par>
                                <p:cTn id="89" presetID="1" presetClass="entr" presetSubtype="0" fill="hold" nodeType="clickEffect">
                                  <p:stCondLst>
                                    <p:cond delay="0"/>
                                  </p:stCondLst>
                                  <p:childTnLst>
                                    <p:set>
                                      <p:cBhvr>
                                        <p:cTn id="90" dur="1" fill="hold">
                                          <p:stCondLst>
                                            <p:cond delay="0"/>
                                          </p:stCondLst>
                                        </p:cTn>
                                        <p:tgtEl>
                                          <p:spTgt spid="47">
                                            <p:txEl>
                                              <p:pRg st="2" end="2"/>
                                            </p:txEl>
                                          </p:spTgt>
                                        </p:tgtEl>
                                        <p:attrNameLst>
                                          <p:attrName>style.visibility</p:attrName>
                                        </p:attrNameLst>
                                      </p:cBhvr>
                                      <p:to>
                                        <p:strVal val="visible"/>
                                      </p:to>
                                    </p:set>
                                  </p:childTnLst>
                                </p:cTn>
                              </p:par>
                            </p:childTnLst>
                          </p:cTn>
                        </p:par>
                      </p:childTnLst>
                    </p:cTn>
                  </p:par>
                  <p:par>
                    <p:cTn id="91" fill="hold">
                      <p:stCondLst>
                        <p:cond delay="indefinite"/>
                      </p:stCondLst>
                      <p:childTnLst>
                        <p:par>
                          <p:cTn id="92" fill="hold">
                            <p:stCondLst>
                              <p:cond delay="0"/>
                            </p:stCondLst>
                            <p:childTnLst>
                              <p:par>
                                <p:cTn id="93" presetID="1" presetClass="entr" presetSubtype="0" fill="hold" nodeType="clickEffect">
                                  <p:stCondLst>
                                    <p:cond delay="0"/>
                                  </p:stCondLst>
                                  <p:childTnLst>
                                    <p:set>
                                      <p:cBhvr>
                                        <p:cTn id="94" dur="1" fill="hold">
                                          <p:stCondLst>
                                            <p:cond delay="0"/>
                                          </p:stCondLst>
                                        </p:cTn>
                                        <p:tgtEl>
                                          <p:spTgt spid="47">
                                            <p:txEl>
                                              <p:pRg st="3" end="3"/>
                                            </p:txEl>
                                          </p:spTgt>
                                        </p:tgtEl>
                                        <p:attrNameLst>
                                          <p:attrName>style.visibility</p:attrName>
                                        </p:attrNameLst>
                                      </p:cBhvr>
                                      <p:to>
                                        <p:strVal val="visible"/>
                                      </p:to>
                                    </p:set>
                                  </p:childTnLst>
                                </p:cTn>
                              </p:par>
                            </p:childTnLst>
                          </p:cTn>
                        </p:par>
                      </p:childTnLst>
                    </p:cTn>
                  </p:par>
                  <p:par>
                    <p:cTn id="95" fill="hold">
                      <p:stCondLst>
                        <p:cond delay="indefinite"/>
                      </p:stCondLst>
                      <p:childTnLst>
                        <p:par>
                          <p:cTn id="96" fill="hold">
                            <p:stCondLst>
                              <p:cond delay="0"/>
                            </p:stCondLst>
                            <p:childTnLst>
                              <p:par>
                                <p:cTn id="97" presetID="1" presetClass="entr" presetSubtype="0" fill="hold" nodeType="clickEffect">
                                  <p:stCondLst>
                                    <p:cond delay="0"/>
                                  </p:stCondLst>
                                  <p:childTnLst>
                                    <p:set>
                                      <p:cBhvr>
                                        <p:cTn id="98" dur="1" fill="hold">
                                          <p:stCondLst>
                                            <p:cond delay="0"/>
                                          </p:stCondLst>
                                        </p:cTn>
                                        <p:tgtEl>
                                          <p:spTgt spid="4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 grpId="0"/>
      <p:bldP spid="52" grpId="1"/>
      <p:bldP spid="53" grpId="0"/>
      <p:bldP spid="56" grpId="0"/>
      <p:bldP spid="34" grpId="0" animBg="1"/>
      <p:bldP spid="35" grpId="0" animBg="1"/>
      <p:bldP spid="35" grpId="1" animBg="1"/>
      <p:bldP spid="41" grpId="0"/>
      <p:bldP spid="43" grpId="0"/>
      <p:bldP spid="48" grpId="0" animBg="1"/>
      <p:bldP spid="48" grpId="1" animBg="1"/>
      <p:bldP spid="49" grpId="0" animBg="1"/>
      <p:bldP spid="49" grpId="1" animBg="1"/>
      <p:bldP spid="50" grpId="0" animBg="1"/>
      <p:bldP spid="50" grpId="1" animBg="1"/>
      <p:bldP spid="51" grpId="0" animBg="1"/>
      <p:bldP spid="51" grpId="1" animBg="1"/>
      <p:bldP spid="55" grpId="0"/>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Memory Allocation</a:t>
            </a:r>
            <a:endParaRPr lang="en-US"/>
          </a:p>
        </p:txBody>
      </p:sp>
      <p:sp>
        <p:nvSpPr>
          <p:cNvPr id="3" name="Content Placeholder 2"/>
          <p:cNvSpPr>
            <a:spLocks noGrp="1"/>
          </p:cNvSpPr>
          <p:nvPr>
            <p:ph idx="1"/>
          </p:nvPr>
        </p:nvSpPr>
        <p:spPr/>
        <p:txBody>
          <a:bodyPr>
            <a:normAutofit lnSpcReduction="10000"/>
          </a:bodyPr>
          <a:lstStyle/>
          <a:p>
            <a:r>
              <a:rPr lang="en-US" dirty="0" smtClean="0"/>
              <a:t>How to create new locations and reserve the associated address</a:t>
            </a:r>
          </a:p>
          <a:p>
            <a:pPr lvl="1"/>
            <a:r>
              <a:rPr lang="en-US" dirty="0" smtClean="0"/>
              <a:t>Finding memory that is not currently reserved</a:t>
            </a:r>
          </a:p>
          <a:p>
            <a:pPr lvl="1"/>
            <a:r>
              <a:rPr lang="en-US" dirty="0" smtClean="0"/>
              <a:t>Either associating that memory with a variable name or reserving the memory and returning the address of the memory</a:t>
            </a:r>
          </a:p>
          <a:p>
            <a:r>
              <a:rPr lang="en-US" dirty="0" smtClean="0"/>
              <a:t>Memory </a:t>
            </a:r>
            <a:r>
              <a:rPr lang="en-US" dirty="0" err="1" smtClean="0"/>
              <a:t>Deallocation</a:t>
            </a:r>
            <a:endParaRPr lang="en-US" dirty="0" smtClean="0"/>
          </a:p>
          <a:p>
            <a:pPr lvl="1"/>
            <a:r>
              <a:rPr lang="en-US" dirty="0" smtClean="0"/>
              <a:t>How to release locations and associated addresses so that they may be reused later in program execution</a:t>
            </a:r>
          </a:p>
          <a:p>
            <a:pPr lvl="1"/>
            <a:endParaRPr lang="en-US" dirty="0"/>
          </a:p>
        </p:txBody>
      </p:sp>
      <p:sp>
        <p:nvSpPr>
          <p:cNvPr id="4" name="Slide Number Placeholder 3"/>
          <p:cNvSpPr>
            <a:spLocks noGrp="1"/>
          </p:cNvSpPr>
          <p:nvPr>
            <p:ph type="sldNum" sz="quarter" idx="12"/>
          </p:nvPr>
        </p:nvSpPr>
        <p:spPr/>
        <p:txBody>
          <a:bodyPr/>
          <a:lstStyle/>
          <a:p>
            <a:fld id="{FCFB7E3C-6220-8942-988C-3F6E25750AD7}" type="slidenum">
              <a:rPr lang="en-US" smtClean="0"/>
              <a:t>45</a:t>
            </a:fld>
            <a:endParaRPr lang="en-US"/>
          </a:p>
        </p:txBody>
      </p:sp>
    </p:spTree>
    <p:extLst>
      <p:ext uri="{BB962C8B-B14F-4D97-AF65-F5344CB8AC3E}">
        <p14:creationId xmlns:p14="http://schemas.microsoft.com/office/powerpoint/2010/main" val="2875606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Memory Allocation</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Global allocation</a:t>
            </a:r>
          </a:p>
          <a:p>
            <a:pPr lvl="1"/>
            <a:r>
              <a:rPr lang="en-US" dirty="0" smtClean="0"/>
              <a:t>Allocation is done once and the allocated memory is not </a:t>
            </a:r>
            <a:r>
              <a:rPr lang="en-US" dirty="0" err="1" smtClean="0"/>
              <a:t>deallocated</a:t>
            </a:r>
            <a:endParaRPr lang="en-US" dirty="0" smtClean="0"/>
          </a:p>
          <a:p>
            <a:r>
              <a:rPr lang="en-US" dirty="0" smtClean="0"/>
              <a:t>Stack allocation</a:t>
            </a:r>
          </a:p>
          <a:p>
            <a:pPr lvl="1"/>
            <a:r>
              <a:rPr lang="en-US" dirty="0" smtClean="0"/>
              <a:t>Allocation is associated with nested scopes and functions calls, reserved memory is automatically </a:t>
            </a:r>
            <a:r>
              <a:rPr lang="en-US" dirty="0" err="1" smtClean="0"/>
              <a:t>deallocated</a:t>
            </a:r>
            <a:r>
              <a:rPr lang="en-US" dirty="0" smtClean="0"/>
              <a:t> when out-of-scope</a:t>
            </a:r>
          </a:p>
          <a:p>
            <a:r>
              <a:rPr lang="en-US" dirty="0" smtClean="0"/>
              <a:t>Heap allocation</a:t>
            </a:r>
          </a:p>
          <a:p>
            <a:pPr lvl="1"/>
            <a:r>
              <a:rPr lang="en-US" dirty="0" smtClean="0"/>
              <a:t>Allocation is explicitly requested by the program (</a:t>
            </a:r>
            <a:r>
              <a:rPr lang="en-US" dirty="0" err="1" smtClean="0">
                <a:latin typeface="Consolas" charset="0"/>
                <a:ea typeface="Consolas" charset="0"/>
                <a:cs typeface="Consolas" charset="0"/>
              </a:rPr>
              <a:t>malloc</a:t>
            </a:r>
            <a:r>
              <a:rPr lang="en-US" dirty="0"/>
              <a:t> </a:t>
            </a:r>
            <a:r>
              <a:rPr lang="en-US" dirty="0" smtClean="0"/>
              <a:t>and </a:t>
            </a:r>
            <a:r>
              <a:rPr lang="en-US" dirty="0" smtClean="0">
                <a:latin typeface="Consolas" charset="0"/>
                <a:ea typeface="Consolas" charset="0"/>
                <a:cs typeface="Consolas" charset="0"/>
              </a:rPr>
              <a:t>new</a:t>
            </a:r>
            <a:r>
              <a:rPr lang="en-US" dirty="0" smtClean="0"/>
              <a:t>)</a:t>
            </a:r>
            <a:endParaRPr lang="en-US" dirty="0"/>
          </a:p>
        </p:txBody>
      </p:sp>
      <p:sp>
        <p:nvSpPr>
          <p:cNvPr id="4" name="Slide Number Placeholder 3"/>
          <p:cNvSpPr>
            <a:spLocks noGrp="1"/>
          </p:cNvSpPr>
          <p:nvPr>
            <p:ph type="sldNum" sz="quarter" idx="12"/>
          </p:nvPr>
        </p:nvSpPr>
        <p:spPr/>
        <p:txBody>
          <a:bodyPr/>
          <a:lstStyle/>
          <a:p>
            <a:fld id="{FCFB7E3C-6220-8942-988C-3F6E25750AD7}" type="slidenum">
              <a:rPr lang="en-US" smtClean="0"/>
              <a:t>46</a:t>
            </a:fld>
            <a:endParaRPr lang="en-US"/>
          </a:p>
        </p:txBody>
      </p:sp>
    </p:spTree>
    <p:extLst>
      <p:ext uri="{BB962C8B-B14F-4D97-AF65-F5344CB8AC3E}">
        <p14:creationId xmlns:p14="http://schemas.microsoft.com/office/powerpoint/2010/main" val="1621678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FCFB7E3C-6220-8942-988C-3F6E25750AD7}" type="slidenum">
              <a:rPr lang="en-US" smtClean="0"/>
              <a:t>47</a:t>
            </a:fld>
            <a:endParaRPr lang="en-US"/>
          </a:p>
        </p:txBody>
      </p:sp>
      <p:sp>
        <p:nvSpPr>
          <p:cNvPr id="6" name="Content Placeholder 2"/>
          <p:cNvSpPr txBox="1">
            <a:spLocks/>
          </p:cNvSpPr>
          <p:nvPr/>
        </p:nvSpPr>
        <p:spPr>
          <a:xfrm>
            <a:off x="457200" y="216817"/>
            <a:ext cx="4323229" cy="5909348"/>
          </a:xfrm>
          <a:prstGeom prst="rect">
            <a:avLst/>
          </a:prstGeom>
        </p:spPr>
        <p:txBody>
          <a:bodyPr vert="horz" lIns="91440" tIns="45720" rIns="91440" bIns="45720"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en-US" sz="1400" dirty="0" smtClean="0">
                <a:solidFill>
                  <a:schemeClr val="accent4"/>
                </a:solidFill>
                <a:latin typeface="Consolas" charset="0"/>
                <a:ea typeface="Consolas" charset="0"/>
                <a:cs typeface="Consolas" charset="0"/>
              </a:rPr>
              <a:t>#include </a:t>
            </a:r>
            <a:r>
              <a:rPr lang="en-US" sz="1400" dirty="0" smtClean="0">
                <a:latin typeface="Consolas" charset="0"/>
                <a:ea typeface="Consolas" charset="0"/>
                <a:cs typeface="Consolas" charset="0"/>
              </a:rPr>
              <a:t>&lt;</a:t>
            </a:r>
            <a:r>
              <a:rPr lang="en-US" sz="1400" dirty="0" err="1" smtClean="0">
                <a:latin typeface="Consolas" charset="0"/>
                <a:ea typeface="Consolas" charset="0"/>
                <a:cs typeface="Consolas" charset="0"/>
              </a:rPr>
              <a:t>stdio.h</a:t>
            </a:r>
            <a:r>
              <a:rPr lang="en-US" sz="1400" dirty="0" smtClean="0">
                <a:latin typeface="Consolas" charset="0"/>
                <a:ea typeface="Consolas" charset="0"/>
                <a:cs typeface="Consolas" charset="0"/>
              </a:rPr>
              <a:t>&gt;</a:t>
            </a:r>
          </a:p>
          <a:p>
            <a:pPr marL="0" indent="0">
              <a:buFont typeface="Arial"/>
              <a:buNone/>
            </a:pPr>
            <a:r>
              <a:rPr lang="en-US" sz="1400" dirty="0" err="1" smtClean="0">
                <a:solidFill>
                  <a:schemeClr val="tx2"/>
                </a:solidFill>
                <a:latin typeface="Consolas" charset="0"/>
                <a:ea typeface="Consolas" charset="0"/>
                <a:cs typeface="Consolas" charset="0"/>
              </a:rPr>
              <a:t>int</a:t>
            </a:r>
            <a:r>
              <a:rPr lang="en-US" sz="1400" dirty="0" smtClean="0">
                <a:solidFill>
                  <a:schemeClr val="tx2"/>
                </a:solidFill>
                <a:latin typeface="Consolas" charset="0"/>
                <a:ea typeface="Consolas" charset="0"/>
                <a:cs typeface="Consolas" charset="0"/>
              </a:rPr>
              <a:t> </a:t>
            </a:r>
            <a:r>
              <a:rPr lang="en-US" sz="1400" dirty="0" smtClean="0">
                <a:solidFill>
                  <a:schemeClr val="accent2"/>
                </a:solidFill>
                <a:latin typeface="Consolas" charset="0"/>
                <a:ea typeface="Consolas" charset="0"/>
                <a:cs typeface="Consolas" charset="0"/>
              </a:rPr>
              <a:t>x</a:t>
            </a:r>
            <a:r>
              <a:rPr lang="en-US" sz="1400" dirty="0" smtClean="0">
                <a:latin typeface="Consolas" charset="0"/>
                <a:ea typeface="Consolas" charset="0"/>
                <a:cs typeface="Consolas" charset="0"/>
              </a:rPr>
              <a:t>;</a:t>
            </a:r>
          </a:p>
          <a:p>
            <a:pPr marL="0" indent="0">
              <a:buFont typeface="Arial"/>
              <a:buNone/>
            </a:pPr>
            <a:r>
              <a:rPr lang="en-US" sz="1400" dirty="0" smtClean="0">
                <a:solidFill>
                  <a:schemeClr val="tx2"/>
                </a:solidFill>
                <a:latin typeface="Consolas" charset="0"/>
                <a:ea typeface="Consolas" charset="0"/>
                <a:cs typeface="Consolas" charset="0"/>
              </a:rPr>
              <a:t>void</a:t>
            </a:r>
            <a:r>
              <a:rPr lang="en-US" sz="1400" dirty="0" smtClean="0">
                <a:latin typeface="Consolas" charset="0"/>
                <a:ea typeface="Consolas" charset="0"/>
                <a:cs typeface="Consolas" charset="0"/>
              </a:rPr>
              <a:t> </a:t>
            </a:r>
            <a:r>
              <a:rPr lang="en-US" sz="1400" dirty="0" smtClean="0">
                <a:solidFill>
                  <a:schemeClr val="accent2"/>
                </a:solidFill>
                <a:latin typeface="Consolas" charset="0"/>
                <a:ea typeface="Consolas" charset="0"/>
                <a:cs typeface="Consolas" charset="0"/>
              </a:rPr>
              <a:t>bar</a:t>
            </a:r>
            <a:r>
              <a:rPr lang="en-US" sz="1400" dirty="0" smtClean="0">
                <a:latin typeface="Consolas" charset="0"/>
                <a:ea typeface="Consolas" charset="0"/>
                <a:cs typeface="Consolas" charset="0"/>
              </a:rPr>
              <a:t>();</a:t>
            </a:r>
          </a:p>
          <a:p>
            <a:pPr marL="0" indent="0">
              <a:buFont typeface="Arial"/>
              <a:buNone/>
            </a:pPr>
            <a:r>
              <a:rPr lang="en-US" sz="1400" dirty="0" smtClean="0">
                <a:solidFill>
                  <a:schemeClr val="tx2"/>
                </a:solidFill>
                <a:latin typeface="Consolas" charset="0"/>
                <a:ea typeface="Consolas" charset="0"/>
                <a:cs typeface="Consolas" charset="0"/>
              </a:rPr>
              <a:t>void </a:t>
            </a:r>
            <a:r>
              <a:rPr lang="en-US" sz="1400" dirty="0" smtClean="0">
                <a:solidFill>
                  <a:schemeClr val="accent2"/>
                </a:solidFill>
                <a:latin typeface="Consolas" charset="0"/>
                <a:ea typeface="Consolas" charset="0"/>
                <a:cs typeface="Consolas" charset="0"/>
              </a:rPr>
              <a:t>foo</a:t>
            </a:r>
            <a:r>
              <a:rPr lang="en-US" sz="1400" dirty="0" smtClean="0">
                <a:latin typeface="Consolas" charset="0"/>
                <a:ea typeface="Consolas" charset="0"/>
                <a:cs typeface="Consolas" charset="0"/>
              </a:rPr>
              <a:t>() {</a:t>
            </a:r>
          </a:p>
          <a:p>
            <a:pPr marL="0" indent="0">
              <a:buFont typeface="Arial"/>
              <a:buNone/>
            </a:pPr>
            <a:r>
              <a:rPr lang="en-US" sz="1400" dirty="0" smtClean="0">
                <a:latin typeface="Consolas" charset="0"/>
                <a:ea typeface="Consolas" charset="0"/>
                <a:cs typeface="Consolas" charset="0"/>
              </a:rPr>
              <a:t>	</a:t>
            </a:r>
            <a:r>
              <a:rPr lang="en-US" sz="1400" dirty="0" smtClean="0">
                <a:solidFill>
                  <a:schemeClr val="tx2"/>
                </a:solidFill>
                <a:latin typeface="Consolas" charset="0"/>
                <a:ea typeface="Consolas" charset="0"/>
                <a:cs typeface="Consolas" charset="0"/>
              </a:rPr>
              <a:t>char</a:t>
            </a:r>
            <a:r>
              <a:rPr lang="en-US" sz="1400" dirty="0" smtClean="0">
                <a:latin typeface="Consolas" charset="0"/>
                <a:ea typeface="Consolas" charset="0"/>
                <a:cs typeface="Consolas" charset="0"/>
              </a:rPr>
              <a:t> </a:t>
            </a:r>
            <a:r>
              <a:rPr lang="en-US" sz="1400" dirty="0" smtClean="0">
                <a:solidFill>
                  <a:schemeClr val="accent2"/>
                </a:solidFill>
                <a:latin typeface="Consolas" charset="0"/>
                <a:ea typeface="Consolas" charset="0"/>
                <a:cs typeface="Consolas" charset="0"/>
              </a:rPr>
              <a:t>c</a:t>
            </a:r>
            <a:r>
              <a:rPr lang="en-US" sz="1400" dirty="0" smtClean="0">
                <a:latin typeface="Consolas" charset="0"/>
                <a:ea typeface="Consolas" charset="0"/>
                <a:cs typeface="Consolas" charset="0"/>
              </a:rPr>
              <a:t> = 'c';</a:t>
            </a:r>
          </a:p>
          <a:p>
            <a:pPr marL="0" indent="0">
              <a:buFont typeface="Arial"/>
              <a:buNone/>
            </a:pPr>
            <a:r>
              <a:rPr lang="en-US" sz="1400" dirty="0" smtClean="0">
                <a:latin typeface="Consolas" charset="0"/>
                <a:ea typeface="Consolas" charset="0"/>
                <a:cs typeface="Consolas" charset="0"/>
              </a:rPr>
              <a:t>	bar();</a:t>
            </a:r>
          </a:p>
          <a:p>
            <a:pPr marL="0" indent="0">
              <a:buFont typeface="Arial"/>
              <a:buNone/>
            </a:pPr>
            <a:r>
              <a:rPr lang="en-US" sz="1400" dirty="0" smtClean="0">
                <a:latin typeface="Consolas" charset="0"/>
                <a:ea typeface="Consolas" charset="0"/>
                <a:cs typeface="Consolas" charset="0"/>
              </a:rPr>
              <a:t>	</a:t>
            </a:r>
            <a:r>
              <a:rPr lang="en-US" sz="1400" dirty="0" err="1" smtClean="0">
                <a:latin typeface="Consolas" charset="0"/>
                <a:ea typeface="Consolas" charset="0"/>
                <a:cs typeface="Consolas" charset="0"/>
              </a:rPr>
              <a:t>printf</a:t>
            </a:r>
            <a:r>
              <a:rPr lang="en-US" sz="1400" dirty="0" smtClean="0">
                <a:latin typeface="Consolas" charset="0"/>
                <a:ea typeface="Consolas" charset="0"/>
                <a:cs typeface="Consolas" charset="0"/>
              </a:rPr>
              <a:t>("%d %c\n", x, c);</a:t>
            </a:r>
          </a:p>
          <a:p>
            <a:pPr marL="0" indent="0">
              <a:buFont typeface="Arial"/>
              <a:buNone/>
            </a:pPr>
            <a:r>
              <a:rPr lang="en-US" sz="1400" dirty="0" smtClean="0">
                <a:latin typeface="Consolas" charset="0"/>
                <a:ea typeface="Consolas" charset="0"/>
                <a:cs typeface="Consolas" charset="0"/>
              </a:rPr>
              <a:t>}</a:t>
            </a:r>
          </a:p>
          <a:p>
            <a:pPr marL="0" indent="0">
              <a:buFont typeface="Arial"/>
              <a:buNone/>
            </a:pPr>
            <a:r>
              <a:rPr lang="en-US" sz="1400" dirty="0" smtClean="0">
                <a:solidFill>
                  <a:schemeClr val="tx2"/>
                </a:solidFill>
                <a:latin typeface="Consolas" charset="0"/>
                <a:ea typeface="Consolas" charset="0"/>
                <a:cs typeface="Consolas" charset="0"/>
              </a:rPr>
              <a:t>void</a:t>
            </a:r>
            <a:r>
              <a:rPr lang="en-US" sz="1400" dirty="0" smtClean="0">
                <a:latin typeface="Consolas" charset="0"/>
                <a:ea typeface="Consolas" charset="0"/>
                <a:cs typeface="Consolas" charset="0"/>
              </a:rPr>
              <a:t> </a:t>
            </a:r>
            <a:r>
              <a:rPr lang="en-US" sz="1400" dirty="0" err="1" smtClean="0">
                <a:solidFill>
                  <a:schemeClr val="accent2"/>
                </a:solidFill>
                <a:latin typeface="Consolas" charset="0"/>
                <a:ea typeface="Consolas" charset="0"/>
                <a:cs typeface="Consolas" charset="0"/>
              </a:rPr>
              <a:t>baz</a:t>
            </a:r>
            <a:r>
              <a:rPr lang="en-US" sz="1400" dirty="0" smtClean="0">
                <a:latin typeface="Consolas" charset="0"/>
                <a:ea typeface="Consolas" charset="0"/>
                <a:cs typeface="Consolas" charset="0"/>
              </a:rPr>
              <a:t>() {</a:t>
            </a:r>
          </a:p>
          <a:p>
            <a:pPr marL="0" indent="0">
              <a:buFont typeface="Arial"/>
              <a:buNone/>
            </a:pPr>
            <a:r>
              <a:rPr lang="en-US" sz="1400" dirty="0" smtClean="0">
                <a:latin typeface="Consolas" charset="0"/>
                <a:ea typeface="Consolas" charset="0"/>
                <a:cs typeface="Consolas" charset="0"/>
              </a:rPr>
              <a:t>	</a:t>
            </a:r>
            <a:r>
              <a:rPr lang="en-US" sz="1400" dirty="0" err="1" smtClean="0">
                <a:latin typeface="Consolas" charset="0"/>
                <a:ea typeface="Consolas" charset="0"/>
                <a:cs typeface="Consolas" charset="0"/>
              </a:rPr>
              <a:t>printf</a:t>
            </a:r>
            <a:r>
              <a:rPr lang="en-US" sz="1400" dirty="0" smtClean="0">
                <a:latin typeface="Consolas" charset="0"/>
                <a:ea typeface="Consolas" charset="0"/>
                <a:cs typeface="Consolas" charset="0"/>
              </a:rPr>
              <a:t>("%d\n", x);</a:t>
            </a:r>
          </a:p>
          <a:p>
            <a:pPr marL="0" indent="0">
              <a:buFont typeface="Arial"/>
              <a:buNone/>
            </a:pPr>
            <a:r>
              <a:rPr lang="en-US" sz="1400" dirty="0" smtClean="0">
                <a:latin typeface="Consolas" charset="0"/>
                <a:ea typeface="Consolas" charset="0"/>
                <a:cs typeface="Consolas" charset="0"/>
              </a:rPr>
              <a:t>	x = 1337;</a:t>
            </a:r>
          </a:p>
          <a:p>
            <a:pPr marL="0" indent="0">
              <a:buFont typeface="Arial"/>
              <a:buNone/>
            </a:pPr>
            <a:r>
              <a:rPr lang="en-US" sz="1400" dirty="0" smtClean="0">
                <a:latin typeface="Consolas" charset="0"/>
                <a:ea typeface="Consolas" charset="0"/>
                <a:cs typeface="Consolas" charset="0"/>
              </a:rPr>
              <a:t>}</a:t>
            </a:r>
          </a:p>
          <a:p>
            <a:pPr marL="0" indent="0">
              <a:buFont typeface="Arial"/>
              <a:buNone/>
            </a:pPr>
            <a:r>
              <a:rPr lang="en-US" sz="1400" dirty="0" smtClean="0">
                <a:solidFill>
                  <a:schemeClr val="tx2"/>
                </a:solidFill>
                <a:latin typeface="Consolas" charset="0"/>
                <a:ea typeface="Consolas" charset="0"/>
                <a:cs typeface="Consolas" charset="0"/>
              </a:rPr>
              <a:t>void</a:t>
            </a:r>
            <a:r>
              <a:rPr lang="en-US" sz="1400" dirty="0" smtClean="0">
                <a:latin typeface="Consolas" charset="0"/>
                <a:ea typeface="Consolas" charset="0"/>
                <a:cs typeface="Consolas" charset="0"/>
              </a:rPr>
              <a:t> </a:t>
            </a:r>
            <a:r>
              <a:rPr lang="en-US" sz="1400" dirty="0" smtClean="0">
                <a:solidFill>
                  <a:schemeClr val="accent2"/>
                </a:solidFill>
                <a:latin typeface="Consolas" charset="0"/>
                <a:ea typeface="Consolas" charset="0"/>
                <a:cs typeface="Consolas" charset="0"/>
              </a:rPr>
              <a:t>bar</a:t>
            </a:r>
            <a:r>
              <a:rPr lang="en-US" sz="1400" dirty="0" smtClean="0">
                <a:latin typeface="Consolas" charset="0"/>
                <a:ea typeface="Consolas" charset="0"/>
                <a:cs typeface="Consolas" charset="0"/>
              </a:rPr>
              <a:t>() {</a:t>
            </a:r>
          </a:p>
          <a:p>
            <a:pPr marL="0" indent="0">
              <a:buFont typeface="Arial"/>
              <a:buNone/>
            </a:pPr>
            <a:r>
              <a:rPr lang="en-US" sz="1400" dirty="0" smtClean="0">
                <a:latin typeface="Consolas" charset="0"/>
                <a:ea typeface="Consolas" charset="0"/>
                <a:cs typeface="Consolas" charset="0"/>
              </a:rPr>
              <a:t>	</a:t>
            </a:r>
            <a:r>
              <a:rPr lang="en-US" sz="1400" dirty="0" err="1" smtClean="0">
                <a:solidFill>
                  <a:schemeClr val="tx2"/>
                </a:solidFill>
                <a:latin typeface="Consolas" charset="0"/>
                <a:ea typeface="Consolas" charset="0"/>
                <a:cs typeface="Consolas" charset="0"/>
              </a:rPr>
              <a:t>int</a:t>
            </a:r>
            <a:r>
              <a:rPr lang="en-US" sz="1400" dirty="0" smtClean="0">
                <a:solidFill>
                  <a:schemeClr val="tx2"/>
                </a:solidFill>
                <a:latin typeface="Consolas" charset="0"/>
                <a:ea typeface="Consolas" charset="0"/>
                <a:cs typeface="Consolas" charset="0"/>
              </a:rPr>
              <a:t>*</a:t>
            </a:r>
            <a:r>
              <a:rPr lang="en-US" sz="1400" dirty="0" smtClean="0">
                <a:latin typeface="Consolas" charset="0"/>
                <a:ea typeface="Consolas" charset="0"/>
                <a:cs typeface="Consolas" charset="0"/>
              </a:rPr>
              <a:t> </a:t>
            </a:r>
            <a:r>
              <a:rPr lang="en-US" sz="1400" dirty="0" smtClean="0">
                <a:solidFill>
                  <a:schemeClr val="accent2"/>
                </a:solidFill>
                <a:latin typeface="Consolas" charset="0"/>
                <a:ea typeface="Consolas" charset="0"/>
                <a:cs typeface="Consolas" charset="0"/>
              </a:rPr>
              <a:t>x</a:t>
            </a:r>
            <a:r>
              <a:rPr lang="en-US" sz="1400" dirty="0" smtClean="0">
                <a:latin typeface="Consolas" charset="0"/>
                <a:ea typeface="Consolas" charset="0"/>
                <a:cs typeface="Consolas" charset="0"/>
              </a:rPr>
              <a:t> = (</a:t>
            </a:r>
            <a:r>
              <a:rPr lang="en-US" sz="1400" dirty="0" err="1" smtClean="0">
                <a:latin typeface="Consolas" charset="0"/>
                <a:ea typeface="Consolas" charset="0"/>
                <a:cs typeface="Consolas" charset="0"/>
              </a:rPr>
              <a:t>int</a:t>
            </a:r>
            <a:r>
              <a:rPr lang="en-US" sz="1400" dirty="0" smtClean="0">
                <a:latin typeface="Consolas" charset="0"/>
                <a:ea typeface="Consolas" charset="0"/>
                <a:cs typeface="Consolas" charset="0"/>
              </a:rPr>
              <a:t>*)</a:t>
            </a:r>
            <a:r>
              <a:rPr lang="en-US" sz="1400" dirty="0" err="1" smtClean="0">
                <a:latin typeface="Consolas" charset="0"/>
                <a:ea typeface="Consolas" charset="0"/>
                <a:cs typeface="Consolas" charset="0"/>
              </a:rPr>
              <a:t>malloc</a:t>
            </a:r>
            <a:r>
              <a:rPr lang="en-US" sz="1400" dirty="0" smtClean="0">
                <a:latin typeface="Consolas" charset="0"/>
                <a:ea typeface="Consolas" charset="0"/>
                <a:cs typeface="Consolas" charset="0"/>
              </a:rPr>
              <a:t>(</a:t>
            </a:r>
            <a:r>
              <a:rPr lang="en-US" sz="1400" dirty="0" err="1" smtClean="0">
                <a:latin typeface="Consolas" charset="0"/>
                <a:ea typeface="Consolas" charset="0"/>
                <a:cs typeface="Consolas" charset="0"/>
              </a:rPr>
              <a:t>sizeof</a:t>
            </a:r>
            <a:r>
              <a:rPr lang="en-US" sz="1400" dirty="0" smtClean="0">
                <a:latin typeface="Consolas" charset="0"/>
                <a:ea typeface="Consolas" charset="0"/>
                <a:cs typeface="Consolas" charset="0"/>
              </a:rPr>
              <a:t>(</a:t>
            </a:r>
            <a:r>
              <a:rPr lang="en-US" sz="1400" dirty="0" err="1" smtClean="0">
                <a:solidFill>
                  <a:schemeClr val="tx2"/>
                </a:solidFill>
                <a:latin typeface="Consolas" charset="0"/>
                <a:ea typeface="Consolas" charset="0"/>
                <a:cs typeface="Consolas" charset="0"/>
              </a:rPr>
              <a:t>int</a:t>
            </a:r>
            <a:r>
              <a:rPr lang="en-US" sz="1400" dirty="0" smtClean="0">
                <a:latin typeface="Consolas" charset="0"/>
                <a:ea typeface="Consolas" charset="0"/>
                <a:cs typeface="Consolas" charset="0"/>
              </a:rPr>
              <a:t>));</a:t>
            </a:r>
          </a:p>
          <a:p>
            <a:pPr marL="0" indent="0">
              <a:buFont typeface="Arial"/>
              <a:buNone/>
            </a:pPr>
            <a:r>
              <a:rPr lang="en-US" sz="1400" dirty="0" smtClean="0">
                <a:latin typeface="Consolas" charset="0"/>
                <a:ea typeface="Consolas" charset="0"/>
                <a:cs typeface="Consolas" charset="0"/>
              </a:rPr>
              <a:t>	</a:t>
            </a:r>
            <a:r>
              <a:rPr lang="en-US" sz="1400" dirty="0" err="1" smtClean="0">
                <a:latin typeface="Consolas" charset="0"/>
                <a:ea typeface="Consolas" charset="0"/>
                <a:cs typeface="Consolas" charset="0"/>
              </a:rPr>
              <a:t>baz</a:t>
            </a:r>
            <a:r>
              <a:rPr lang="en-US" sz="1400" dirty="0" smtClean="0">
                <a:latin typeface="Consolas" charset="0"/>
                <a:ea typeface="Consolas" charset="0"/>
                <a:cs typeface="Consolas" charset="0"/>
              </a:rPr>
              <a:t>();</a:t>
            </a:r>
            <a:br>
              <a:rPr lang="en-US" sz="1400" dirty="0" smtClean="0">
                <a:latin typeface="Consolas" charset="0"/>
                <a:ea typeface="Consolas" charset="0"/>
                <a:cs typeface="Consolas" charset="0"/>
              </a:rPr>
            </a:br>
            <a:r>
              <a:rPr lang="en-US" sz="1400" dirty="0" smtClean="0">
                <a:latin typeface="Consolas" charset="0"/>
                <a:ea typeface="Consolas" charset="0"/>
                <a:cs typeface="Consolas" charset="0"/>
              </a:rPr>
              <a:t>}</a:t>
            </a:r>
          </a:p>
          <a:p>
            <a:pPr marL="0" indent="0">
              <a:buFont typeface="Arial"/>
              <a:buNone/>
            </a:pPr>
            <a:r>
              <a:rPr lang="en-US" sz="1400" dirty="0" err="1" smtClean="0">
                <a:solidFill>
                  <a:schemeClr val="tx2"/>
                </a:solidFill>
                <a:latin typeface="Consolas" charset="0"/>
                <a:ea typeface="Consolas" charset="0"/>
                <a:cs typeface="Consolas" charset="0"/>
              </a:rPr>
              <a:t>int</a:t>
            </a:r>
            <a:r>
              <a:rPr lang="en-US" sz="1400" dirty="0" smtClean="0">
                <a:solidFill>
                  <a:schemeClr val="tx2"/>
                </a:solidFill>
                <a:latin typeface="Consolas" charset="0"/>
                <a:ea typeface="Consolas" charset="0"/>
                <a:cs typeface="Consolas" charset="0"/>
              </a:rPr>
              <a:t> </a:t>
            </a:r>
            <a:r>
              <a:rPr lang="en-US" sz="1400" dirty="0" smtClean="0">
                <a:solidFill>
                  <a:schemeClr val="accent2"/>
                </a:solidFill>
                <a:latin typeface="Consolas" charset="0"/>
                <a:ea typeface="Consolas" charset="0"/>
                <a:cs typeface="Consolas" charset="0"/>
              </a:rPr>
              <a:t>main</a:t>
            </a:r>
            <a:r>
              <a:rPr lang="en-US" sz="1400" dirty="0" smtClean="0">
                <a:latin typeface="Consolas" charset="0"/>
                <a:ea typeface="Consolas" charset="0"/>
                <a:cs typeface="Consolas" charset="0"/>
              </a:rPr>
              <a:t>() {   </a:t>
            </a:r>
          </a:p>
          <a:p>
            <a:pPr marL="0" indent="0">
              <a:buFont typeface="Arial"/>
              <a:buNone/>
            </a:pPr>
            <a:r>
              <a:rPr lang="en-US" sz="1400" dirty="0" smtClean="0">
                <a:latin typeface="Consolas" charset="0"/>
                <a:ea typeface="Consolas" charset="0"/>
                <a:cs typeface="Consolas" charset="0"/>
              </a:rPr>
              <a:t>	x = 10;</a:t>
            </a:r>
          </a:p>
          <a:p>
            <a:pPr marL="0" indent="0">
              <a:buFont typeface="Arial"/>
              <a:buNone/>
            </a:pPr>
            <a:r>
              <a:rPr lang="en-US" sz="1400" dirty="0" smtClean="0">
                <a:latin typeface="Consolas" charset="0"/>
                <a:ea typeface="Consolas" charset="0"/>
                <a:cs typeface="Consolas" charset="0"/>
              </a:rPr>
              <a:t>	{</a:t>
            </a:r>
          </a:p>
          <a:p>
            <a:pPr marL="0" indent="0">
              <a:buFont typeface="Arial"/>
              <a:buNone/>
            </a:pPr>
            <a:r>
              <a:rPr lang="en-US" sz="1400" dirty="0" smtClean="0">
                <a:latin typeface="Consolas" charset="0"/>
                <a:ea typeface="Consolas" charset="0"/>
                <a:cs typeface="Consolas" charset="0"/>
              </a:rPr>
              <a:t>		</a:t>
            </a:r>
            <a:r>
              <a:rPr lang="en-US" sz="1400" dirty="0" smtClean="0">
                <a:solidFill>
                  <a:schemeClr val="tx2"/>
                </a:solidFill>
                <a:latin typeface="Consolas" charset="0"/>
                <a:ea typeface="Consolas" charset="0"/>
                <a:cs typeface="Consolas" charset="0"/>
              </a:rPr>
              <a:t>char* </a:t>
            </a:r>
            <a:r>
              <a:rPr lang="en-US" sz="1400" dirty="0" smtClean="0">
                <a:solidFill>
                  <a:schemeClr val="accent2"/>
                </a:solidFill>
                <a:latin typeface="Consolas" charset="0"/>
                <a:ea typeface="Consolas" charset="0"/>
                <a:cs typeface="Consolas" charset="0"/>
              </a:rPr>
              <a:t>x</a:t>
            </a:r>
            <a:r>
              <a:rPr lang="en-US" sz="1400" dirty="0" smtClean="0">
                <a:latin typeface="Consolas" charset="0"/>
                <a:ea typeface="Consolas" charset="0"/>
                <a:cs typeface="Consolas" charset="0"/>
              </a:rPr>
              <a:t> = "testing";</a:t>
            </a:r>
          </a:p>
          <a:p>
            <a:pPr marL="0" indent="0">
              <a:buFont typeface="Arial"/>
              <a:buNone/>
            </a:pPr>
            <a:r>
              <a:rPr lang="en-US" sz="1400" dirty="0" smtClean="0">
                <a:latin typeface="Consolas" charset="0"/>
                <a:ea typeface="Consolas" charset="0"/>
                <a:cs typeface="Consolas" charset="0"/>
              </a:rPr>
              <a:t>		</a:t>
            </a:r>
            <a:r>
              <a:rPr lang="en-US" sz="1400" dirty="0" err="1" smtClean="0">
                <a:latin typeface="Consolas" charset="0"/>
                <a:ea typeface="Consolas" charset="0"/>
                <a:cs typeface="Consolas" charset="0"/>
              </a:rPr>
              <a:t>printf</a:t>
            </a:r>
            <a:r>
              <a:rPr lang="en-US" sz="1400" dirty="0" smtClean="0">
                <a:latin typeface="Consolas" charset="0"/>
                <a:ea typeface="Consolas" charset="0"/>
                <a:cs typeface="Consolas" charset="0"/>
              </a:rPr>
              <a:t>("%s\n", x);</a:t>
            </a:r>
          </a:p>
          <a:p>
            <a:pPr marL="0" indent="0">
              <a:buFont typeface="Arial"/>
              <a:buNone/>
            </a:pPr>
            <a:r>
              <a:rPr lang="en-US" sz="1400" dirty="0" smtClean="0">
                <a:latin typeface="Consolas" charset="0"/>
                <a:ea typeface="Consolas" charset="0"/>
                <a:cs typeface="Consolas" charset="0"/>
              </a:rPr>
              <a:t>	}</a:t>
            </a:r>
          </a:p>
          <a:p>
            <a:pPr marL="0" indent="0">
              <a:buFont typeface="Arial"/>
              <a:buNone/>
            </a:pPr>
            <a:r>
              <a:rPr lang="en-US" sz="1400" dirty="0" smtClean="0">
                <a:latin typeface="Consolas" charset="0"/>
                <a:ea typeface="Consolas" charset="0"/>
                <a:cs typeface="Consolas" charset="0"/>
              </a:rPr>
              <a:t>	foo();</a:t>
            </a:r>
          </a:p>
          <a:p>
            <a:pPr marL="0" indent="0">
              <a:buFont typeface="Arial"/>
              <a:buNone/>
            </a:pPr>
            <a:r>
              <a:rPr lang="en-US" sz="1400" dirty="0" smtClean="0">
                <a:latin typeface="Consolas" charset="0"/>
                <a:ea typeface="Consolas" charset="0"/>
                <a:cs typeface="Consolas" charset="0"/>
              </a:rPr>
              <a:t>}</a:t>
            </a:r>
            <a:endParaRPr lang="en-US" sz="1400" dirty="0">
              <a:latin typeface="Consolas" charset="0"/>
              <a:ea typeface="Consolas" charset="0"/>
              <a:cs typeface="Consolas" charset="0"/>
            </a:endParaRPr>
          </a:p>
        </p:txBody>
      </p:sp>
      <p:sp>
        <p:nvSpPr>
          <p:cNvPr id="5" name="Rectangle 4"/>
          <p:cNvSpPr/>
          <p:nvPr/>
        </p:nvSpPr>
        <p:spPr>
          <a:xfrm>
            <a:off x="527524" y="491715"/>
            <a:ext cx="642370" cy="269707"/>
          </a:xfrm>
          <a:prstGeom prst="rect">
            <a:avLst/>
          </a:prstGeom>
          <a:no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7" name="Rectangle 6"/>
          <p:cNvSpPr/>
          <p:nvPr/>
        </p:nvSpPr>
        <p:spPr>
          <a:xfrm>
            <a:off x="1426236" y="5048027"/>
            <a:ext cx="1996040" cy="269707"/>
          </a:xfrm>
          <a:prstGeom prst="rect">
            <a:avLst/>
          </a:prstGeom>
          <a:no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8" name="Right Arrow 7"/>
          <p:cNvSpPr/>
          <p:nvPr/>
        </p:nvSpPr>
        <p:spPr>
          <a:xfrm>
            <a:off x="178594" y="4938144"/>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Right Arrow 8"/>
          <p:cNvSpPr/>
          <p:nvPr/>
        </p:nvSpPr>
        <p:spPr>
          <a:xfrm>
            <a:off x="178594" y="5182880"/>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Right Arrow 9"/>
          <p:cNvSpPr/>
          <p:nvPr/>
        </p:nvSpPr>
        <p:spPr>
          <a:xfrm>
            <a:off x="178594" y="5433430"/>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Right Arrow 10"/>
          <p:cNvSpPr/>
          <p:nvPr/>
        </p:nvSpPr>
        <p:spPr>
          <a:xfrm>
            <a:off x="178594" y="5684489"/>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Right Arrow 11"/>
          <p:cNvSpPr/>
          <p:nvPr/>
        </p:nvSpPr>
        <p:spPr>
          <a:xfrm>
            <a:off x="181683" y="1379189"/>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Rectangle 12"/>
          <p:cNvSpPr/>
          <p:nvPr/>
        </p:nvSpPr>
        <p:spPr>
          <a:xfrm>
            <a:off x="973519" y="1267194"/>
            <a:ext cx="1386440" cy="269707"/>
          </a:xfrm>
          <a:prstGeom prst="rect">
            <a:avLst/>
          </a:prstGeom>
          <a:no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14" name="Right Arrow 13"/>
          <p:cNvSpPr/>
          <p:nvPr/>
        </p:nvSpPr>
        <p:spPr>
          <a:xfrm>
            <a:off x="178594" y="3677277"/>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Rectangle 15"/>
          <p:cNvSpPr/>
          <p:nvPr/>
        </p:nvSpPr>
        <p:spPr>
          <a:xfrm>
            <a:off x="2454088" y="3565282"/>
            <a:ext cx="1909482" cy="269707"/>
          </a:xfrm>
          <a:prstGeom prst="rect">
            <a:avLst/>
          </a:prstGeom>
          <a:no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17" name="Rectangle 16"/>
          <p:cNvSpPr/>
          <p:nvPr/>
        </p:nvSpPr>
        <p:spPr>
          <a:xfrm>
            <a:off x="973519" y="3561825"/>
            <a:ext cx="687193" cy="269707"/>
          </a:xfrm>
          <a:prstGeom prst="rect">
            <a:avLst/>
          </a:prstGeom>
          <a:no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18" name="Right Arrow 17"/>
          <p:cNvSpPr/>
          <p:nvPr/>
        </p:nvSpPr>
        <p:spPr>
          <a:xfrm>
            <a:off x="178594" y="2143431"/>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 name="Right Arrow 18"/>
          <p:cNvSpPr/>
          <p:nvPr/>
        </p:nvSpPr>
        <p:spPr>
          <a:xfrm>
            <a:off x="181683" y="4172577"/>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83839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1" nodeType="clickEffect">
                                  <p:stCondLst>
                                    <p:cond delay="0"/>
                                  </p:stCondLst>
                                  <p:childTnLst>
                                    <p:set>
                                      <p:cBhvr>
                                        <p:cTn id="10" dur="1" fill="hold">
                                          <p:stCondLst>
                                            <p:cond delay="0"/>
                                          </p:stCondLst>
                                        </p:cTn>
                                        <p:tgtEl>
                                          <p:spTgt spid="5"/>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xit" presetSubtype="0" fill="hold" grpId="1" nodeType="clickEffect">
                                  <p:stCondLst>
                                    <p:cond delay="0"/>
                                  </p:stCondLst>
                                  <p:childTnLst>
                                    <p:set>
                                      <p:cBhvr>
                                        <p:cTn id="22" dur="1" fill="hold">
                                          <p:stCondLst>
                                            <p:cond delay="0"/>
                                          </p:stCondLst>
                                        </p:cTn>
                                        <p:tgtEl>
                                          <p:spTgt spid="8"/>
                                        </p:tgtEl>
                                        <p:attrNameLst>
                                          <p:attrName>style.visibility</p:attrName>
                                        </p:attrNameLst>
                                      </p:cBhvr>
                                      <p:to>
                                        <p:strVal val="hidden"/>
                                      </p:to>
                                    </p:set>
                                  </p:childTnLst>
                                </p:cTn>
                              </p:par>
                              <p:par>
                                <p:cTn id="23" presetID="1" presetClass="entr" presetSubtype="0" fill="hold" grpId="0" nodeType="withEffect">
                                  <p:stCondLst>
                                    <p:cond delay="0"/>
                                  </p:stCondLst>
                                  <p:childTnLst>
                                    <p:set>
                                      <p:cBhvr>
                                        <p:cTn id="24" dur="1" fill="hold">
                                          <p:stCondLst>
                                            <p:cond delay="0"/>
                                          </p:stCondLst>
                                        </p:cTn>
                                        <p:tgtEl>
                                          <p:spTgt spid="9"/>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xit" presetSubtype="0" fill="hold" grpId="1" nodeType="clickEffect">
                                  <p:stCondLst>
                                    <p:cond delay="0"/>
                                  </p:stCondLst>
                                  <p:childTnLst>
                                    <p:set>
                                      <p:cBhvr>
                                        <p:cTn id="28" dur="1" fill="hold">
                                          <p:stCondLst>
                                            <p:cond delay="0"/>
                                          </p:stCondLst>
                                        </p:cTn>
                                        <p:tgtEl>
                                          <p:spTgt spid="9"/>
                                        </p:tgtEl>
                                        <p:attrNameLst>
                                          <p:attrName>style.visibility</p:attrName>
                                        </p:attrNameLst>
                                      </p:cBhvr>
                                      <p:to>
                                        <p:strVal val="hidden"/>
                                      </p:to>
                                    </p:set>
                                  </p:childTnLst>
                                </p:cTn>
                              </p:par>
                              <p:par>
                                <p:cTn id="29" presetID="1" presetClass="entr" presetSubtype="0" fill="hold" grpId="0" nodeType="with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xit" presetSubtype="0" fill="hold" grpId="1" nodeType="clickEffect">
                                  <p:stCondLst>
                                    <p:cond delay="0"/>
                                  </p:stCondLst>
                                  <p:childTnLst>
                                    <p:set>
                                      <p:cBhvr>
                                        <p:cTn id="34" dur="1" fill="hold">
                                          <p:stCondLst>
                                            <p:cond delay="0"/>
                                          </p:stCondLst>
                                        </p:cTn>
                                        <p:tgtEl>
                                          <p:spTgt spid="10"/>
                                        </p:tgtEl>
                                        <p:attrNameLst>
                                          <p:attrName>style.visibility</p:attrName>
                                        </p:attrNameLst>
                                      </p:cBhvr>
                                      <p:to>
                                        <p:strVal val="hidden"/>
                                      </p:to>
                                    </p:set>
                                  </p:childTnLst>
                                </p:cTn>
                              </p:par>
                              <p:par>
                                <p:cTn id="35" presetID="1" presetClass="entr" presetSubtype="0" fill="hold" grpId="0" nodeType="withEffect">
                                  <p:stCondLst>
                                    <p:cond delay="0"/>
                                  </p:stCondLst>
                                  <p:childTnLst>
                                    <p:set>
                                      <p:cBhvr>
                                        <p:cTn id="36" dur="1" fill="hold">
                                          <p:stCondLst>
                                            <p:cond delay="0"/>
                                          </p:stCondLst>
                                        </p:cTn>
                                        <p:tgtEl>
                                          <p:spTgt spid="11"/>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xit" presetSubtype="0" fill="hold" grpId="1" nodeType="clickEffect">
                                  <p:stCondLst>
                                    <p:cond delay="0"/>
                                  </p:stCondLst>
                                  <p:childTnLst>
                                    <p:set>
                                      <p:cBhvr>
                                        <p:cTn id="40" dur="1" fill="hold">
                                          <p:stCondLst>
                                            <p:cond delay="0"/>
                                          </p:stCondLst>
                                        </p:cTn>
                                        <p:tgtEl>
                                          <p:spTgt spid="7"/>
                                        </p:tgtEl>
                                        <p:attrNameLst>
                                          <p:attrName>style.visibility</p:attrName>
                                        </p:attrNameLst>
                                      </p:cBhvr>
                                      <p:to>
                                        <p:strVal val="hidden"/>
                                      </p:to>
                                    </p:set>
                                  </p:childTnLst>
                                </p:cTn>
                              </p:par>
                            </p:childTnLst>
                          </p:cTn>
                        </p:par>
                      </p:childTnLst>
                    </p:cTn>
                  </p:par>
                  <p:par>
                    <p:cTn id="41" fill="hold">
                      <p:stCondLst>
                        <p:cond delay="indefinite"/>
                      </p:stCondLst>
                      <p:childTnLst>
                        <p:par>
                          <p:cTn id="42" fill="hold">
                            <p:stCondLst>
                              <p:cond delay="0"/>
                            </p:stCondLst>
                            <p:childTnLst>
                              <p:par>
                                <p:cTn id="43" presetID="1" presetClass="exit" presetSubtype="0" fill="hold" grpId="1" nodeType="clickEffect">
                                  <p:stCondLst>
                                    <p:cond delay="0"/>
                                  </p:stCondLst>
                                  <p:childTnLst>
                                    <p:set>
                                      <p:cBhvr>
                                        <p:cTn id="44" dur="1" fill="hold">
                                          <p:stCondLst>
                                            <p:cond delay="0"/>
                                          </p:stCondLst>
                                        </p:cTn>
                                        <p:tgtEl>
                                          <p:spTgt spid="11"/>
                                        </p:tgtEl>
                                        <p:attrNameLst>
                                          <p:attrName>style.visibility</p:attrName>
                                        </p:attrNameLst>
                                      </p:cBhvr>
                                      <p:to>
                                        <p:strVal val="hidden"/>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12"/>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13"/>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xit" presetSubtype="0" fill="hold" grpId="1" nodeType="clickEffect">
                                  <p:stCondLst>
                                    <p:cond delay="0"/>
                                  </p:stCondLst>
                                  <p:childTnLst>
                                    <p:set>
                                      <p:cBhvr>
                                        <p:cTn id="56" dur="1" fill="hold">
                                          <p:stCondLst>
                                            <p:cond delay="0"/>
                                          </p:stCondLst>
                                        </p:cTn>
                                        <p:tgtEl>
                                          <p:spTgt spid="12"/>
                                        </p:tgtEl>
                                        <p:attrNameLst>
                                          <p:attrName>style.visibility</p:attrName>
                                        </p:attrNameLst>
                                      </p:cBhvr>
                                      <p:to>
                                        <p:strVal val="hidden"/>
                                      </p:to>
                                    </p:set>
                                  </p:childTnLst>
                                </p:cTn>
                              </p:par>
                              <p:par>
                                <p:cTn id="57" presetID="1" presetClass="entr" presetSubtype="0" fill="hold" grpId="0" nodeType="withEffect">
                                  <p:stCondLst>
                                    <p:cond delay="0"/>
                                  </p:stCondLst>
                                  <p:childTnLst>
                                    <p:set>
                                      <p:cBhvr>
                                        <p:cTn id="58" dur="1" fill="hold">
                                          <p:stCondLst>
                                            <p:cond delay="0"/>
                                          </p:stCondLst>
                                        </p:cTn>
                                        <p:tgtEl>
                                          <p:spTgt spid="18"/>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xit" presetSubtype="0" fill="hold" grpId="1" nodeType="clickEffect">
                                  <p:stCondLst>
                                    <p:cond delay="0"/>
                                  </p:stCondLst>
                                  <p:childTnLst>
                                    <p:set>
                                      <p:cBhvr>
                                        <p:cTn id="62" dur="1" fill="hold">
                                          <p:stCondLst>
                                            <p:cond delay="0"/>
                                          </p:stCondLst>
                                        </p:cTn>
                                        <p:tgtEl>
                                          <p:spTgt spid="13"/>
                                        </p:tgtEl>
                                        <p:attrNameLst>
                                          <p:attrName>style.visibility</p:attrName>
                                        </p:attrNameLst>
                                      </p:cBhvr>
                                      <p:to>
                                        <p:strVal val="hidden"/>
                                      </p:to>
                                    </p:set>
                                  </p:childTnLst>
                                </p:cTn>
                              </p:par>
                            </p:childTnLst>
                          </p:cTn>
                        </p:par>
                      </p:childTnLst>
                    </p:cTn>
                  </p:par>
                  <p:par>
                    <p:cTn id="63" fill="hold">
                      <p:stCondLst>
                        <p:cond delay="indefinite"/>
                      </p:stCondLst>
                      <p:childTnLst>
                        <p:par>
                          <p:cTn id="64" fill="hold">
                            <p:stCondLst>
                              <p:cond delay="0"/>
                            </p:stCondLst>
                            <p:childTnLst>
                              <p:par>
                                <p:cTn id="65" presetID="1" presetClass="exit" presetSubtype="0" fill="hold" grpId="1" nodeType="clickEffect">
                                  <p:stCondLst>
                                    <p:cond delay="0"/>
                                  </p:stCondLst>
                                  <p:childTnLst>
                                    <p:set>
                                      <p:cBhvr>
                                        <p:cTn id="66" dur="1" fill="hold">
                                          <p:stCondLst>
                                            <p:cond delay="0"/>
                                          </p:stCondLst>
                                        </p:cTn>
                                        <p:tgtEl>
                                          <p:spTgt spid="18"/>
                                        </p:tgtEl>
                                        <p:attrNameLst>
                                          <p:attrName>style.visibility</p:attrName>
                                        </p:attrNameLst>
                                      </p:cBhvr>
                                      <p:to>
                                        <p:strVal val="hidden"/>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14"/>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grpId="0" nodeType="clickEffect">
                                  <p:stCondLst>
                                    <p:cond delay="0"/>
                                  </p:stCondLst>
                                  <p:childTnLst>
                                    <p:set>
                                      <p:cBhvr>
                                        <p:cTn id="74" dur="1" fill="hold">
                                          <p:stCondLst>
                                            <p:cond delay="0"/>
                                          </p:stCondLst>
                                        </p:cTn>
                                        <p:tgtEl>
                                          <p:spTgt spid="16"/>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grpId="0" nodeType="clickEffect">
                                  <p:stCondLst>
                                    <p:cond delay="0"/>
                                  </p:stCondLst>
                                  <p:childTnLst>
                                    <p:set>
                                      <p:cBhvr>
                                        <p:cTn id="78" dur="1" fill="hold">
                                          <p:stCondLst>
                                            <p:cond delay="0"/>
                                          </p:stCondLst>
                                        </p:cTn>
                                        <p:tgtEl>
                                          <p:spTgt spid="17"/>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xit" presetSubtype="0" fill="hold" grpId="1" nodeType="clickEffect">
                                  <p:stCondLst>
                                    <p:cond delay="0"/>
                                  </p:stCondLst>
                                  <p:childTnLst>
                                    <p:set>
                                      <p:cBhvr>
                                        <p:cTn id="82" dur="1" fill="hold">
                                          <p:stCondLst>
                                            <p:cond delay="0"/>
                                          </p:stCondLst>
                                        </p:cTn>
                                        <p:tgtEl>
                                          <p:spTgt spid="14"/>
                                        </p:tgtEl>
                                        <p:attrNameLst>
                                          <p:attrName>style.visibility</p:attrName>
                                        </p:attrNameLst>
                                      </p:cBhvr>
                                      <p:to>
                                        <p:strVal val="hidden"/>
                                      </p:to>
                                    </p:set>
                                  </p:childTnLst>
                                </p:cTn>
                              </p:par>
                            </p:childTnLst>
                          </p:cTn>
                        </p:par>
                      </p:childTnLst>
                    </p:cTn>
                  </p:par>
                  <p:par>
                    <p:cTn id="83" fill="hold">
                      <p:stCondLst>
                        <p:cond delay="indefinite"/>
                      </p:stCondLst>
                      <p:childTnLst>
                        <p:par>
                          <p:cTn id="84" fill="hold">
                            <p:stCondLst>
                              <p:cond delay="0"/>
                            </p:stCondLst>
                            <p:childTnLst>
                              <p:par>
                                <p:cTn id="85" presetID="1" presetClass="entr" presetSubtype="0" fill="hold" grpId="0" nodeType="clickEffect">
                                  <p:stCondLst>
                                    <p:cond delay="0"/>
                                  </p:stCondLst>
                                  <p:childTnLst>
                                    <p:set>
                                      <p:cBhvr>
                                        <p:cTn id="86" dur="1" fill="hold">
                                          <p:stCondLst>
                                            <p:cond delay="0"/>
                                          </p:stCondLst>
                                        </p:cTn>
                                        <p:tgtEl>
                                          <p:spTgt spid="19"/>
                                        </p:tgtEl>
                                        <p:attrNameLst>
                                          <p:attrName>style.visibility</p:attrName>
                                        </p:attrNameLst>
                                      </p:cBhvr>
                                      <p:to>
                                        <p:strVal val="visible"/>
                                      </p:to>
                                    </p:set>
                                  </p:childTnLst>
                                </p:cTn>
                              </p:par>
                            </p:childTnLst>
                          </p:cTn>
                        </p:par>
                      </p:childTnLst>
                    </p:cTn>
                  </p:par>
                  <p:par>
                    <p:cTn id="87" fill="hold">
                      <p:stCondLst>
                        <p:cond delay="indefinite"/>
                      </p:stCondLst>
                      <p:childTnLst>
                        <p:par>
                          <p:cTn id="88" fill="hold">
                            <p:stCondLst>
                              <p:cond delay="0"/>
                            </p:stCondLst>
                            <p:childTnLst>
                              <p:par>
                                <p:cTn id="89" presetID="1" presetClass="exit" presetSubtype="0" fill="hold" grpId="1" nodeType="clickEffect">
                                  <p:stCondLst>
                                    <p:cond delay="0"/>
                                  </p:stCondLst>
                                  <p:childTnLst>
                                    <p:set>
                                      <p:cBhvr>
                                        <p:cTn id="90" dur="1" fill="hold">
                                          <p:stCondLst>
                                            <p:cond delay="0"/>
                                          </p:stCondLst>
                                        </p:cTn>
                                        <p:tgtEl>
                                          <p:spTgt spid="1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5" grpId="1" animBg="1"/>
      <p:bldP spid="7" grpId="0" animBg="1"/>
      <p:bldP spid="7" grpId="1" animBg="1"/>
      <p:bldP spid="8" grpId="0" animBg="1"/>
      <p:bldP spid="8" grpId="1" animBg="1"/>
      <p:bldP spid="9" grpId="0" animBg="1"/>
      <p:bldP spid="9" grpId="1" animBg="1"/>
      <p:bldP spid="10" grpId="0" animBg="1"/>
      <p:bldP spid="10" grpId="1" animBg="1"/>
      <p:bldP spid="11" grpId="0" animBg="1"/>
      <p:bldP spid="11" grpId="1" animBg="1"/>
      <p:bldP spid="12" grpId="0" animBg="1"/>
      <p:bldP spid="12" grpId="1" animBg="1"/>
      <p:bldP spid="13" grpId="0" animBg="1"/>
      <p:bldP spid="13" grpId="1" animBg="1"/>
      <p:bldP spid="14" grpId="0" animBg="1"/>
      <p:bldP spid="14" grpId="1" animBg="1"/>
      <p:bldP spid="16" grpId="0" animBg="1"/>
      <p:bldP spid="17" grpId="0" animBg="1"/>
      <p:bldP spid="17" grpId="1" animBg="1"/>
      <p:bldP spid="18" grpId="0" animBg="1"/>
      <p:bldP spid="18" grpId="1" animBg="1"/>
      <p:bldP spid="19" grpId="0" animBg="1"/>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Memory Errors</a:t>
            </a:r>
            <a:endParaRPr lang="en-US" dirty="0"/>
          </a:p>
        </p:txBody>
      </p:sp>
      <p:sp>
        <p:nvSpPr>
          <p:cNvPr id="3" name="Content Placeholder 2"/>
          <p:cNvSpPr>
            <a:spLocks noGrp="1"/>
          </p:cNvSpPr>
          <p:nvPr>
            <p:ph idx="1"/>
          </p:nvPr>
        </p:nvSpPr>
        <p:spPr/>
        <p:txBody>
          <a:bodyPr/>
          <a:lstStyle/>
          <a:p>
            <a:r>
              <a:rPr lang="en-US" dirty="0" smtClean="0"/>
              <a:t>Dangling Reference</a:t>
            </a:r>
          </a:p>
          <a:p>
            <a:pPr lvl="1"/>
            <a:r>
              <a:rPr lang="en-US" dirty="0" smtClean="0"/>
              <a:t>Reference to a memory address that was originally allocated, but is now </a:t>
            </a:r>
            <a:r>
              <a:rPr lang="en-US" dirty="0" err="1" smtClean="0"/>
              <a:t>deallocated</a:t>
            </a:r>
            <a:endParaRPr lang="en-US" dirty="0" smtClean="0"/>
          </a:p>
          <a:p>
            <a:r>
              <a:rPr lang="en-US" dirty="0" smtClean="0"/>
              <a:t>Garbage</a:t>
            </a:r>
          </a:p>
          <a:p>
            <a:pPr lvl="1"/>
            <a:r>
              <a:rPr lang="en-US" dirty="0" smtClean="0"/>
              <a:t>Memory that has been allocated on the heap and has not been explicitly </a:t>
            </a:r>
            <a:r>
              <a:rPr lang="en-US" dirty="0" err="1" smtClean="0"/>
              <a:t>deallocated</a:t>
            </a:r>
            <a:r>
              <a:rPr lang="en-US" dirty="0" smtClean="0"/>
              <a:t>, yet is not accessible by the program</a:t>
            </a:r>
            <a:endParaRPr lang="en-US" dirty="0"/>
          </a:p>
        </p:txBody>
      </p:sp>
      <p:sp>
        <p:nvSpPr>
          <p:cNvPr id="4" name="Slide Number Placeholder 3"/>
          <p:cNvSpPr>
            <a:spLocks noGrp="1"/>
          </p:cNvSpPr>
          <p:nvPr>
            <p:ph type="sldNum" sz="quarter" idx="12"/>
          </p:nvPr>
        </p:nvSpPr>
        <p:spPr/>
        <p:txBody>
          <a:bodyPr/>
          <a:lstStyle/>
          <a:p>
            <a:fld id="{FCFB7E3C-6220-8942-988C-3F6E25750AD7}" type="slidenum">
              <a:rPr lang="en-US" smtClean="0"/>
              <a:t>48</a:t>
            </a:fld>
            <a:endParaRPr lang="en-US"/>
          </a:p>
        </p:txBody>
      </p:sp>
    </p:spTree>
    <p:extLst>
      <p:ext uri="{BB962C8B-B14F-4D97-AF65-F5344CB8AC3E}">
        <p14:creationId xmlns:p14="http://schemas.microsoft.com/office/powerpoint/2010/main" val="11621917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63471"/>
            <a:ext cx="8229600" cy="6092881"/>
          </a:xfrm>
        </p:spPr>
        <p:txBody>
          <a:bodyPr>
            <a:noAutofit/>
          </a:bodyPr>
          <a:lstStyle/>
          <a:p>
            <a:pPr marL="0" indent="0">
              <a:buNone/>
            </a:pPr>
            <a:r>
              <a:rPr lang="en-US" sz="1800" dirty="0">
                <a:solidFill>
                  <a:schemeClr val="accent4"/>
                </a:solidFill>
                <a:latin typeface="Consolas" charset="0"/>
                <a:ea typeface="Consolas" charset="0"/>
                <a:cs typeface="Consolas" charset="0"/>
              </a:rPr>
              <a:t>#include </a:t>
            </a:r>
            <a:r>
              <a:rPr lang="en-US" sz="1800" dirty="0">
                <a:latin typeface="Consolas" charset="0"/>
                <a:ea typeface="Consolas" charset="0"/>
                <a:cs typeface="Consolas" charset="0"/>
              </a:rPr>
              <a:t>&lt;</a:t>
            </a:r>
            <a:r>
              <a:rPr lang="en-US" sz="1800" dirty="0" err="1">
                <a:latin typeface="Consolas" charset="0"/>
                <a:ea typeface="Consolas" charset="0"/>
                <a:cs typeface="Consolas" charset="0"/>
              </a:rPr>
              <a:t>stdio.h</a:t>
            </a:r>
            <a:r>
              <a:rPr lang="en-US" sz="1800" dirty="0" smtClean="0">
                <a:latin typeface="Consolas" charset="0"/>
                <a:ea typeface="Consolas" charset="0"/>
                <a:cs typeface="Consolas" charset="0"/>
              </a:rPr>
              <a:t>&gt;</a:t>
            </a:r>
          </a:p>
          <a:p>
            <a:pPr marL="0" indent="0">
              <a:buNone/>
            </a:pPr>
            <a:r>
              <a:rPr lang="en-US" sz="1800" dirty="0" err="1" smtClean="0">
                <a:solidFill>
                  <a:schemeClr val="tx2"/>
                </a:solidFill>
                <a:latin typeface="Consolas" charset="0"/>
                <a:ea typeface="Consolas" charset="0"/>
                <a:cs typeface="Consolas" charset="0"/>
              </a:rPr>
              <a:t>int</a:t>
            </a:r>
            <a:r>
              <a:rPr lang="en-US" sz="1800" dirty="0">
                <a:solidFill>
                  <a:schemeClr val="tx2"/>
                </a:solidFill>
                <a:latin typeface="Consolas" charset="0"/>
                <a:ea typeface="Consolas" charset="0"/>
                <a:cs typeface="Consolas" charset="0"/>
              </a:rPr>
              <a:t>* </a:t>
            </a:r>
            <a:r>
              <a:rPr lang="en-US" sz="1800" dirty="0">
                <a:solidFill>
                  <a:schemeClr val="accent2"/>
                </a:solidFill>
                <a:latin typeface="Consolas" charset="0"/>
                <a:ea typeface="Consolas" charset="0"/>
                <a:cs typeface="Consolas" charset="0"/>
              </a:rPr>
              <a:t>foo</a:t>
            </a:r>
            <a:r>
              <a:rPr lang="en-US" sz="1800" dirty="0" smtClean="0">
                <a:latin typeface="Consolas" charset="0"/>
                <a:ea typeface="Consolas" charset="0"/>
                <a:cs typeface="Consolas" charset="0"/>
              </a:rPr>
              <a:t>(){</a:t>
            </a:r>
          </a:p>
          <a:p>
            <a:pPr marL="0" indent="0">
              <a:buNone/>
            </a:pPr>
            <a:r>
              <a:rPr lang="en-US" sz="1800" dirty="0">
                <a:latin typeface="Consolas" charset="0"/>
                <a:ea typeface="Consolas" charset="0"/>
                <a:cs typeface="Consolas" charset="0"/>
              </a:rPr>
              <a:t> </a:t>
            </a:r>
            <a:r>
              <a:rPr lang="en-US" sz="1800" dirty="0" smtClean="0">
                <a:latin typeface="Consolas" charset="0"/>
                <a:ea typeface="Consolas" charset="0"/>
                <a:cs typeface="Consolas" charset="0"/>
              </a:rPr>
              <a:t> </a:t>
            </a:r>
            <a:r>
              <a:rPr lang="en-US" sz="1800" dirty="0" err="1" smtClean="0">
                <a:solidFill>
                  <a:schemeClr val="tx2"/>
                </a:solidFill>
                <a:latin typeface="Consolas" charset="0"/>
                <a:ea typeface="Consolas" charset="0"/>
                <a:cs typeface="Consolas" charset="0"/>
              </a:rPr>
              <a:t>int</a:t>
            </a:r>
            <a:r>
              <a:rPr lang="en-US" sz="1800" dirty="0" smtClean="0">
                <a:latin typeface="Consolas" charset="0"/>
                <a:ea typeface="Consolas" charset="0"/>
                <a:cs typeface="Consolas" charset="0"/>
              </a:rPr>
              <a:t> </a:t>
            </a:r>
            <a:r>
              <a:rPr lang="en-US" sz="1800" dirty="0">
                <a:solidFill>
                  <a:schemeClr val="accent2"/>
                </a:solidFill>
                <a:latin typeface="Consolas" charset="0"/>
                <a:ea typeface="Consolas" charset="0"/>
                <a:cs typeface="Consolas" charset="0"/>
              </a:rPr>
              <a:t>x</a:t>
            </a:r>
            <a:r>
              <a:rPr lang="en-US" sz="1800" dirty="0">
                <a:latin typeface="Consolas" charset="0"/>
                <a:ea typeface="Consolas" charset="0"/>
                <a:cs typeface="Consolas" charset="0"/>
              </a:rPr>
              <a:t> = 100</a:t>
            </a:r>
            <a:r>
              <a:rPr lang="en-US" sz="1800" dirty="0" smtClean="0">
                <a:latin typeface="Consolas" charset="0"/>
                <a:ea typeface="Consolas" charset="0"/>
                <a:cs typeface="Consolas" charset="0"/>
              </a:rPr>
              <a:t>;</a:t>
            </a:r>
          </a:p>
          <a:p>
            <a:pPr marL="0" indent="0">
              <a:buNone/>
            </a:pPr>
            <a:r>
              <a:rPr lang="en-US" sz="1800" dirty="0">
                <a:latin typeface="Consolas" charset="0"/>
                <a:ea typeface="Consolas" charset="0"/>
                <a:cs typeface="Consolas" charset="0"/>
              </a:rPr>
              <a:t> </a:t>
            </a:r>
            <a:r>
              <a:rPr lang="en-US" sz="1800" dirty="0" smtClean="0">
                <a:latin typeface="Consolas" charset="0"/>
                <a:ea typeface="Consolas" charset="0"/>
                <a:cs typeface="Consolas" charset="0"/>
              </a:rPr>
              <a:t> return </a:t>
            </a:r>
            <a:r>
              <a:rPr lang="en-US" sz="1800" dirty="0">
                <a:latin typeface="Consolas" charset="0"/>
                <a:ea typeface="Consolas" charset="0"/>
                <a:cs typeface="Consolas" charset="0"/>
              </a:rPr>
              <a:t>&amp;x</a:t>
            </a:r>
            <a:r>
              <a:rPr lang="en-US" sz="1800" dirty="0" smtClean="0">
                <a:latin typeface="Consolas" charset="0"/>
                <a:ea typeface="Consolas" charset="0"/>
                <a:cs typeface="Consolas" charset="0"/>
              </a:rPr>
              <a:t>;</a:t>
            </a:r>
          </a:p>
          <a:p>
            <a:pPr marL="0" indent="0">
              <a:buNone/>
            </a:pPr>
            <a:r>
              <a:rPr lang="en-US" sz="1800" dirty="0" smtClean="0">
                <a:latin typeface="Consolas" charset="0"/>
                <a:ea typeface="Consolas" charset="0"/>
                <a:cs typeface="Consolas" charset="0"/>
              </a:rPr>
              <a:t>}</a:t>
            </a:r>
          </a:p>
          <a:p>
            <a:pPr marL="0" indent="0">
              <a:buNone/>
            </a:pPr>
            <a:r>
              <a:rPr lang="en-US" sz="1800" dirty="0" smtClean="0">
                <a:solidFill>
                  <a:schemeClr val="tx2"/>
                </a:solidFill>
                <a:latin typeface="Consolas" charset="0"/>
                <a:ea typeface="Consolas" charset="0"/>
                <a:cs typeface="Consolas" charset="0"/>
              </a:rPr>
              <a:t>void</a:t>
            </a:r>
            <a:r>
              <a:rPr lang="en-US" sz="1800" dirty="0" smtClean="0">
                <a:latin typeface="Consolas" charset="0"/>
                <a:ea typeface="Consolas" charset="0"/>
                <a:cs typeface="Consolas" charset="0"/>
              </a:rPr>
              <a:t> </a:t>
            </a:r>
            <a:r>
              <a:rPr lang="en-US" sz="1800" dirty="0">
                <a:solidFill>
                  <a:schemeClr val="accent2"/>
                </a:solidFill>
                <a:latin typeface="Consolas" charset="0"/>
                <a:ea typeface="Consolas" charset="0"/>
                <a:cs typeface="Consolas" charset="0"/>
              </a:rPr>
              <a:t>bar</a:t>
            </a:r>
            <a:r>
              <a:rPr lang="en-US" sz="1800" dirty="0">
                <a:latin typeface="Consolas" charset="0"/>
                <a:ea typeface="Consolas" charset="0"/>
                <a:cs typeface="Consolas" charset="0"/>
              </a:rPr>
              <a:t>(){   </a:t>
            </a:r>
            <a:endParaRPr lang="en-US" sz="1800" dirty="0" smtClean="0">
              <a:latin typeface="Consolas" charset="0"/>
              <a:ea typeface="Consolas" charset="0"/>
              <a:cs typeface="Consolas" charset="0"/>
            </a:endParaRPr>
          </a:p>
          <a:p>
            <a:pPr marL="0" indent="0">
              <a:buNone/>
            </a:pPr>
            <a:r>
              <a:rPr lang="en-US" sz="1800" dirty="0">
                <a:latin typeface="Consolas" charset="0"/>
                <a:ea typeface="Consolas" charset="0"/>
                <a:cs typeface="Consolas" charset="0"/>
              </a:rPr>
              <a:t> </a:t>
            </a:r>
            <a:r>
              <a:rPr lang="en-US" sz="1800" dirty="0" smtClean="0">
                <a:latin typeface="Consolas" charset="0"/>
                <a:ea typeface="Consolas" charset="0"/>
                <a:cs typeface="Consolas" charset="0"/>
              </a:rPr>
              <a:t> </a:t>
            </a:r>
            <a:r>
              <a:rPr lang="en-US" sz="1800" dirty="0" err="1" smtClean="0">
                <a:solidFill>
                  <a:schemeClr val="tx2"/>
                </a:solidFill>
                <a:latin typeface="Consolas" charset="0"/>
                <a:ea typeface="Consolas" charset="0"/>
                <a:cs typeface="Consolas" charset="0"/>
              </a:rPr>
              <a:t>int</a:t>
            </a:r>
            <a:r>
              <a:rPr lang="en-US" sz="1800" dirty="0" smtClean="0">
                <a:latin typeface="Consolas" charset="0"/>
                <a:ea typeface="Consolas" charset="0"/>
                <a:cs typeface="Consolas" charset="0"/>
              </a:rPr>
              <a:t> </a:t>
            </a:r>
            <a:r>
              <a:rPr lang="en-US" sz="1800" dirty="0">
                <a:solidFill>
                  <a:schemeClr val="accent2"/>
                </a:solidFill>
                <a:latin typeface="Consolas" charset="0"/>
                <a:ea typeface="Consolas" charset="0"/>
                <a:cs typeface="Consolas" charset="0"/>
              </a:rPr>
              <a:t>y</a:t>
            </a:r>
            <a:r>
              <a:rPr lang="en-US" sz="1800" dirty="0">
                <a:latin typeface="Consolas" charset="0"/>
                <a:ea typeface="Consolas" charset="0"/>
                <a:cs typeface="Consolas" charset="0"/>
              </a:rPr>
              <a:t> = 10000</a:t>
            </a:r>
            <a:r>
              <a:rPr lang="en-US" sz="1800" dirty="0" smtClean="0">
                <a:latin typeface="Consolas" charset="0"/>
                <a:ea typeface="Consolas" charset="0"/>
                <a:cs typeface="Consolas" charset="0"/>
              </a:rPr>
              <a:t>;</a:t>
            </a:r>
          </a:p>
          <a:p>
            <a:pPr marL="0" indent="0">
              <a:buNone/>
            </a:pPr>
            <a:r>
              <a:rPr lang="en-US" sz="1800" dirty="0">
                <a:latin typeface="Consolas" charset="0"/>
                <a:ea typeface="Consolas" charset="0"/>
                <a:cs typeface="Consolas" charset="0"/>
              </a:rPr>
              <a:t> </a:t>
            </a:r>
            <a:r>
              <a:rPr lang="en-US" sz="1800" dirty="0" smtClean="0">
                <a:latin typeface="Consolas" charset="0"/>
                <a:ea typeface="Consolas" charset="0"/>
                <a:cs typeface="Consolas" charset="0"/>
              </a:rPr>
              <a:t> </a:t>
            </a:r>
            <a:r>
              <a:rPr lang="en-US" sz="1800" dirty="0" err="1" smtClean="0">
                <a:solidFill>
                  <a:schemeClr val="tx2"/>
                </a:solidFill>
                <a:latin typeface="Consolas" charset="0"/>
                <a:ea typeface="Consolas" charset="0"/>
                <a:cs typeface="Consolas" charset="0"/>
              </a:rPr>
              <a:t>int</a:t>
            </a:r>
            <a:r>
              <a:rPr lang="en-US" sz="1800" dirty="0" smtClean="0">
                <a:latin typeface="Consolas" charset="0"/>
                <a:ea typeface="Consolas" charset="0"/>
                <a:cs typeface="Consolas" charset="0"/>
              </a:rPr>
              <a:t> </a:t>
            </a:r>
            <a:r>
              <a:rPr lang="en-US" sz="1800" dirty="0">
                <a:solidFill>
                  <a:schemeClr val="accent2"/>
                </a:solidFill>
                <a:latin typeface="Consolas" charset="0"/>
                <a:ea typeface="Consolas" charset="0"/>
                <a:cs typeface="Consolas" charset="0"/>
              </a:rPr>
              <a:t>z</a:t>
            </a:r>
            <a:r>
              <a:rPr lang="en-US" sz="1800" dirty="0">
                <a:latin typeface="Consolas" charset="0"/>
                <a:ea typeface="Consolas" charset="0"/>
                <a:cs typeface="Consolas" charset="0"/>
              </a:rPr>
              <a:t> = 0</a:t>
            </a:r>
            <a:r>
              <a:rPr lang="en-US" sz="1800" dirty="0" smtClean="0">
                <a:latin typeface="Consolas" charset="0"/>
                <a:ea typeface="Consolas" charset="0"/>
                <a:cs typeface="Consolas" charset="0"/>
              </a:rPr>
              <a:t>;</a:t>
            </a:r>
          </a:p>
          <a:p>
            <a:pPr marL="0" indent="0">
              <a:buNone/>
            </a:pPr>
            <a:r>
              <a:rPr lang="en-US" sz="1800" dirty="0">
                <a:latin typeface="Consolas" charset="0"/>
                <a:ea typeface="Consolas" charset="0"/>
                <a:cs typeface="Consolas" charset="0"/>
              </a:rPr>
              <a:t> </a:t>
            </a:r>
            <a:r>
              <a:rPr lang="en-US" sz="1800" dirty="0" smtClean="0">
                <a:latin typeface="Consolas" charset="0"/>
                <a:ea typeface="Consolas" charset="0"/>
                <a:cs typeface="Consolas" charset="0"/>
              </a:rPr>
              <a:t> </a:t>
            </a:r>
            <a:r>
              <a:rPr lang="en-US" sz="1800" dirty="0" err="1" smtClean="0">
                <a:latin typeface="Consolas" charset="0"/>
                <a:ea typeface="Consolas" charset="0"/>
                <a:cs typeface="Consolas" charset="0"/>
              </a:rPr>
              <a:t>printf</a:t>
            </a:r>
            <a:r>
              <a:rPr lang="en-US" sz="1800" dirty="0">
                <a:latin typeface="Consolas" charset="0"/>
                <a:ea typeface="Consolas" charset="0"/>
                <a:cs typeface="Consolas" charset="0"/>
              </a:rPr>
              <a:t>("%d %d\n", y, z</a:t>
            </a:r>
            <a:r>
              <a:rPr lang="en-US" sz="1800" dirty="0" smtClean="0">
                <a:latin typeface="Consolas" charset="0"/>
                <a:ea typeface="Consolas" charset="0"/>
                <a:cs typeface="Consolas" charset="0"/>
              </a:rPr>
              <a:t>);</a:t>
            </a:r>
          </a:p>
          <a:p>
            <a:pPr marL="0" indent="0">
              <a:buNone/>
            </a:pPr>
            <a:r>
              <a:rPr lang="en-US" sz="1800" dirty="0" smtClean="0">
                <a:latin typeface="Consolas" charset="0"/>
                <a:ea typeface="Consolas" charset="0"/>
                <a:cs typeface="Consolas" charset="0"/>
              </a:rPr>
              <a:t>}</a:t>
            </a:r>
          </a:p>
          <a:p>
            <a:pPr marL="0" indent="0">
              <a:buNone/>
            </a:pPr>
            <a:r>
              <a:rPr lang="en-US" sz="1800" dirty="0" err="1" smtClean="0">
                <a:solidFill>
                  <a:schemeClr val="tx2"/>
                </a:solidFill>
                <a:latin typeface="Consolas" charset="0"/>
                <a:ea typeface="Consolas" charset="0"/>
                <a:cs typeface="Consolas" charset="0"/>
              </a:rPr>
              <a:t>int</a:t>
            </a:r>
            <a:r>
              <a:rPr lang="en-US" sz="1800" dirty="0" smtClean="0">
                <a:latin typeface="Consolas" charset="0"/>
                <a:ea typeface="Consolas" charset="0"/>
                <a:cs typeface="Consolas" charset="0"/>
              </a:rPr>
              <a:t> </a:t>
            </a:r>
            <a:r>
              <a:rPr lang="en-US" sz="1800" dirty="0">
                <a:latin typeface="Consolas" charset="0"/>
                <a:ea typeface="Consolas" charset="0"/>
                <a:cs typeface="Consolas" charset="0"/>
              </a:rPr>
              <a:t>main(){   </a:t>
            </a:r>
            <a:endParaRPr lang="en-US" sz="1800" dirty="0" smtClean="0">
              <a:latin typeface="Consolas" charset="0"/>
              <a:ea typeface="Consolas" charset="0"/>
              <a:cs typeface="Consolas" charset="0"/>
            </a:endParaRPr>
          </a:p>
          <a:p>
            <a:pPr marL="0" indent="0">
              <a:buNone/>
            </a:pPr>
            <a:r>
              <a:rPr lang="en-US" sz="1800" dirty="0">
                <a:latin typeface="Consolas" charset="0"/>
                <a:ea typeface="Consolas" charset="0"/>
                <a:cs typeface="Consolas" charset="0"/>
              </a:rPr>
              <a:t> </a:t>
            </a:r>
            <a:r>
              <a:rPr lang="en-US" sz="1800" dirty="0" smtClean="0">
                <a:latin typeface="Consolas" charset="0"/>
                <a:ea typeface="Consolas" charset="0"/>
                <a:cs typeface="Consolas" charset="0"/>
              </a:rPr>
              <a:t> </a:t>
            </a:r>
            <a:r>
              <a:rPr lang="en-US" sz="1800" dirty="0" err="1" smtClean="0">
                <a:solidFill>
                  <a:schemeClr val="tx2"/>
                </a:solidFill>
                <a:latin typeface="Consolas" charset="0"/>
                <a:ea typeface="Consolas" charset="0"/>
                <a:cs typeface="Consolas" charset="0"/>
              </a:rPr>
              <a:t>int</a:t>
            </a:r>
            <a:r>
              <a:rPr lang="en-US" sz="1800" dirty="0">
                <a:solidFill>
                  <a:schemeClr val="tx2"/>
                </a:solidFill>
                <a:latin typeface="Consolas" charset="0"/>
                <a:ea typeface="Consolas" charset="0"/>
                <a:cs typeface="Consolas" charset="0"/>
              </a:rPr>
              <a:t>* </a:t>
            </a:r>
            <a:r>
              <a:rPr lang="en-US" sz="1800" dirty="0">
                <a:solidFill>
                  <a:schemeClr val="accent2"/>
                </a:solidFill>
                <a:latin typeface="Consolas" charset="0"/>
                <a:ea typeface="Consolas" charset="0"/>
                <a:cs typeface="Consolas" charset="0"/>
              </a:rPr>
              <a:t>dang</a:t>
            </a:r>
            <a:r>
              <a:rPr lang="en-US" sz="1800" dirty="0">
                <a:latin typeface="Consolas" charset="0"/>
                <a:ea typeface="Consolas" charset="0"/>
                <a:cs typeface="Consolas" charset="0"/>
              </a:rPr>
              <a:t>;   </a:t>
            </a:r>
            <a:endParaRPr lang="en-US" sz="1800" dirty="0" smtClean="0">
              <a:latin typeface="Consolas" charset="0"/>
              <a:ea typeface="Consolas" charset="0"/>
              <a:cs typeface="Consolas" charset="0"/>
            </a:endParaRPr>
          </a:p>
          <a:p>
            <a:pPr marL="0" indent="0">
              <a:buNone/>
            </a:pPr>
            <a:r>
              <a:rPr lang="en-US" sz="1800" dirty="0">
                <a:latin typeface="Consolas" charset="0"/>
                <a:ea typeface="Consolas" charset="0"/>
                <a:cs typeface="Consolas" charset="0"/>
              </a:rPr>
              <a:t> </a:t>
            </a:r>
            <a:r>
              <a:rPr lang="en-US" sz="1800" dirty="0" smtClean="0">
                <a:latin typeface="Consolas" charset="0"/>
                <a:ea typeface="Consolas" charset="0"/>
                <a:cs typeface="Consolas" charset="0"/>
              </a:rPr>
              <a:t> dang </a:t>
            </a:r>
            <a:r>
              <a:rPr lang="en-US" sz="1800" dirty="0">
                <a:latin typeface="Consolas" charset="0"/>
                <a:ea typeface="Consolas" charset="0"/>
                <a:cs typeface="Consolas" charset="0"/>
              </a:rPr>
              <a:t>= foo();   </a:t>
            </a:r>
            <a:endParaRPr lang="en-US" sz="1800" dirty="0" smtClean="0">
              <a:latin typeface="Consolas" charset="0"/>
              <a:ea typeface="Consolas" charset="0"/>
              <a:cs typeface="Consolas" charset="0"/>
            </a:endParaRPr>
          </a:p>
          <a:p>
            <a:pPr marL="0" indent="0">
              <a:buNone/>
            </a:pPr>
            <a:r>
              <a:rPr lang="en-US" sz="1800" dirty="0">
                <a:latin typeface="Consolas" charset="0"/>
                <a:ea typeface="Consolas" charset="0"/>
                <a:cs typeface="Consolas" charset="0"/>
              </a:rPr>
              <a:t> </a:t>
            </a:r>
            <a:r>
              <a:rPr lang="en-US" sz="1800" dirty="0" smtClean="0">
                <a:latin typeface="Consolas" charset="0"/>
                <a:ea typeface="Consolas" charset="0"/>
                <a:cs typeface="Consolas" charset="0"/>
              </a:rPr>
              <a:t> </a:t>
            </a:r>
            <a:r>
              <a:rPr lang="en-US" sz="1800" dirty="0" err="1" smtClean="0">
                <a:latin typeface="Consolas" charset="0"/>
                <a:ea typeface="Consolas" charset="0"/>
                <a:cs typeface="Consolas" charset="0"/>
              </a:rPr>
              <a:t>printf</a:t>
            </a:r>
            <a:r>
              <a:rPr lang="en-US" sz="1800" dirty="0">
                <a:latin typeface="Consolas" charset="0"/>
                <a:ea typeface="Consolas" charset="0"/>
                <a:cs typeface="Consolas" charset="0"/>
              </a:rPr>
              <a:t>("%p %d\n", dang, *dang);   </a:t>
            </a:r>
            <a:endParaRPr lang="en-US" sz="1800" dirty="0" smtClean="0">
              <a:latin typeface="Consolas" charset="0"/>
              <a:ea typeface="Consolas" charset="0"/>
              <a:cs typeface="Consolas" charset="0"/>
            </a:endParaRPr>
          </a:p>
          <a:p>
            <a:pPr marL="0" indent="0">
              <a:buNone/>
            </a:pPr>
            <a:r>
              <a:rPr lang="en-US" sz="1800" dirty="0">
                <a:latin typeface="Consolas" charset="0"/>
                <a:ea typeface="Consolas" charset="0"/>
                <a:cs typeface="Consolas" charset="0"/>
              </a:rPr>
              <a:t> </a:t>
            </a:r>
            <a:r>
              <a:rPr lang="en-US" sz="1800" dirty="0" smtClean="0">
                <a:latin typeface="Consolas" charset="0"/>
                <a:ea typeface="Consolas" charset="0"/>
                <a:cs typeface="Consolas" charset="0"/>
              </a:rPr>
              <a:t> bar</a:t>
            </a:r>
            <a:r>
              <a:rPr lang="en-US" sz="1800" dirty="0">
                <a:latin typeface="Consolas" charset="0"/>
                <a:ea typeface="Consolas" charset="0"/>
                <a:cs typeface="Consolas" charset="0"/>
              </a:rPr>
              <a:t>();   </a:t>
            </a:r>
            <a:endParaRPr lang="en-US" sz="1800" dirty="0" smtClean="0">
              <a:latin typeface="Consolas" charset="0"/>
              <a:ea typeface="Consolas" charset="0"/>
              <a:cs typeface="Consolas" charset="0"/>
            </a:endParaRPr>
          </a:p>
          <a:p>
            <a:pPr marL="0" indent="0">
              <a:buNone/>
            </a:pPr>
            <a:r>
              <a:rPr lang="en-US" sz="1800" dirty="0">
                <a:latin typeface="Consolas" charset="0"/>
                <a:ea typeface="Consolas" charset="0"/>
                <a:cs typeface="Consolas" charset="0"/>
              </a:rPr>
              <a:t> </a:t>
            </a:r>
            <a:r>
              <a:rPr lang="en-US" sz="1800" dirty="0" smtClean="0">
                <a:latin typeface="Consolas" charset="0"/>
                <a:ea typeface="Consolas" charset="0"/>
                <a:cs typeface="Consolas" charset="0"/>
              </a:rPr>
              <a:t> </a:t>
            </a:r>
            <a:r>
              <a:rPr lang="en-US" sz="1800" dirty="0" err="1" smtClean="0">
                <a:latin typeface="Consolas" charset="0"/>
                <a:ea typeface="Consolas" charset="0"/>
                <a:cs typeface="Consolas" charset="0"/>
              </a:rPr>
              <a:t>printf</a:t>
            </a:r>
            <a:r>
              <a:rPr lang="en-US" sz="1800" dirty="0">
                <a:latin typeface="Consolas" charset="0"/>
                <a:ea typeface="Consolas" charset="0"/>
                <a:cs typeface="Consolas" charset="0"/>
              </a:rPr>
              <a:t>("%p %d\n", dang, *dang</a:t>
            </a:r>
            <a:r>
              <a:rPr lang="en-US" sz="1800" dirty="0" smtClean="0">
                <a:latin typeface="Consolas" charset="0"/>
                <a:ea typeface="Consolas" charset="0"/>
                <a:cs typeface="Consolas" charset="0"/>
              </a:rPr>
              <a:t>);</a:t>
            </a:r>
          </a:p>
          <a:p>
            <a:pPr marL="0" indent="0">
              <a:buNone/>
            </a:pPr>
            <a:r>
              <a:rPr lang="en-US" sz="1800" dirty="0" smtClean="0">
                <a:latin typeface="Consolas" charset="0"/>
                <a:ea typeface="Consolas" charset="0"/>
                <a:cs typeface="Consolas" charset="0"/>
              </a:rPr>
              <a:t>}</a:t>
            </a:r>
            <a:endParaRPr lang="en-US" sz="1800" dirty="0">
              <a:latin typeface="Consolas" charset="0"/>
              <a:ea typeface="Consolas" charset="0"/>
              <a:cs typeface="Consolas" charset="0"/>
            </a:endParaRPr>
          </a:p>
        </p:txBody>
      </p:sp>
      <p:sp>
        <p:nvSpPr>
          <p:cNvPr id="4" name="Slide Number Placeholder 3"/>
          <p:cNvSpPr>
            <a:spLocks noGrp="1"/>
          </p:cNvSpPr>
          <p:nvPr>
            <p:ph type="sldNum" sz="quarter" idx="12"/>
          </p:nvPr>
        </p:nvSpPr>
        <p:spPr/>
        <p:txBody>
          <a:bodyPr/>
          <a:lstStyle/>
          <a:p>
            <a:fld id="{FCFB7E3C-6220-8942-988C-3F6E25750AD7}" type="slidenum">
              <a:rPr lang="en-US" smtClean="0"/>
              <a:t>49</a:t>
            </a:fld>
            <a:endParaRPr lang="en-US"/>
          </a:p>
        </p:txBody>
      </p:sp>
      <p:sp>
        <p:nvSpPr>
          <p:cNvPr id="5" name="TextBox 4"/>
          <p:cNvSpPr txBox="1"/>
          <p:nvPr/>
        </p:nvSpPr>
        <p:spPr>
          <a:xfrm>
            <a:off x="3445637" y="263471"/>
            <a:ext cx="5563892" cy="2185214"/>
          </a:xfrm>
          <a:prstGeom prst="rect">
            <a:avLst/>
          </a:prstGeom>
          <a:noFill/>
        </p:spPr>
        <p:txBody>
          <a:bodyPr wrap="square" rtlCol="0">
            <a:spAutoFit/>
          </a:bodyPr>
          <a:lstStyle/>
          <a:p>
            <a:r>
              <a:rPr lang="en-US" sz="1700" dirty="0" smtClean="0">
                <a:latin typeface="Consolas" charset="0"/>
                <a:ea typeface="Consolas" charset="0"/>
                <a:cs typeface="Consolas" charset="0"/>
              </a:rPr>
              <a:t>[</a:t>
            </a:r>
            <a:r>
              <a:rPr lang="en-US" sz="1700" dirty="0" err="1" smtClean="0">
                <a:latin typeface="Consolas" charset="0"/>
                <a:ea typeface="Consolas" charset="0"/>
                <a:cs typeface="Consolas" charset="0"/>
              </a:rPr>
              <a:t>ragnuk</a:t>
            </a:r>
            <a:r>
              <a:rPr lang="en-US" sz="1700" dirty="0" smtClean="0">
                <a:latin typeface="Consolas" charset="0"/>
                <a:ea typeface="Consolas" charset="0"/>
                <a:cs typeface="Consolas" charset="0"/>
              </a:rPr>
              <a:t>]$ </a:t>
            </a:r>
            <a:r>
              <a:rPr lang="en-US" sz="1700" dirty="0" err="1">
                <a:latin typeface="Consolas" charset="0"/>
                <a:ea typeface="Consolas" charset="0"/>
                <a:cs typeface="Consolas" charset="0"/>
              </a:rPr>
              <a:t>gcc</a:t>
            </a:r>
            <a:r>
              <a:rPr lang="en-US" sz="1700" dirty="0">
                <a:latin typeface="Consolas" charset="0"/>
                <a:ea typeface="Consolas" charset="0"/>
                <a:cs typeface="Consolas" charset="0"/>
              </a:rPr>
              <a:t> -Wall </a:t>
            </a:r>
            <a:r>
              <a:rPr lang="en-US" sz="1700" dirty="0" err="1">
                <a:latin typeface="Consolas" charset="0"/>
                <a:ea typeface="Consolas" charset="0"/>
                <a:cs typeface="Consolas" charset="0"/>
              </a:rPr>
              <a:t>dangling_reference.c</a:t>
            </a:r>
            <a:r>
              <a:rPr lang="en-US" sz="1700" dirty="0">
                <a:latin typeface="Consolas" charset="0"/>
                <a:ea typeface="Consolas" charset="0"/>
                <a:cs typeface="Consolas" charset="0"/>
              </a:rPr>
              <a:t> </a:t>
            </a:r>
            <a:endParaRPr lang="en-US" sz="1700" dirty="0" smtClean="0">
              <a:latin typeface="Consolas" charset="0"/>
              <a:ea typeface="Consolas" charset="0"/>
              <a:cs typeface="Consolas" charset="0"/>
            </a:endParaRPr>
          </a:p>
          <a:p>
            <a:r>
              <a:rPr lang="en-US" sz="1700" dirty="0" err="1" smtClean="0">
                <a:latin typeface="Consolas" charset="0"/>
                <a:ea typeface="Consolas" charset="0"/>
                <a:cs typeface="Consolas" charset="0"/>
              </a:rPr>
              <a:t>dangling_reference.c</a:t>
            </a:r>
            <a:r>
              <a:rPr lang="en-US" sz="1700" dirty="0">
                <a:latin typeface="Consolas" charset="0"/>
                <a:ea typeface="Consolas" charset="0"/>
                <a:cs typeface="Consolas" charset="0"/>
              </a:rPr>
              <a:t>: In function ‘foo</a:t>
            </a:r>
            <a:r>
              <a:rPr lang="en-US" sz="1700" dirty="0" smtClean="0">
                <a:latin typeface="Consolas" charset="0"/>
                <a:ea typeface="Consolas" charset="0"/>
                <a:cs typeface="Consolas" charset="0"/>
              </a:rPr>
              <a:t>’:</a:t>
            </a:r>
          </a:p>
          <a:p>
            <a:r>
              <a:rPr lang="en-US" sz="1700" dirty="0" smtClean="0">
                <a:latin typeface="Consolas" charset="0"/>
                <a:ea typeface="Consolas" charset="0"/>
                <a:cs typeface="Consolas" charset="0"/>
              </a:rPr>
              <a:t>dangling_reference.c:6</a:t>
            </a:r>
            <a:r>
              <a:rPr lang="en-US" sz="1700" dirty="0">
                <a:latin typeface="Consolas" charset="0"/>
                <a:ea typeface="Consolas" charset="0"/>
                <a:cs typeface="Consolas" charset="0"/>
              </a:rPr>
              <a:t>: warning: function returns address of local </a:t>
            </a:r>
            <a:r>
              <a:rPr lang="en-US" sz="1700" dirty="0" smtClean="0">
                <a:latin typeface="Consolas" charset="0"/>
                <a:ea typeface="Consolas" charset="0"/>
                <a:cs typeface="Consolas" charset="0"/>
              </a:rPr>
              <a:t>variable</a:t>
            </a:r>
          </a:p>
          <a:p>
            <a:r>
              <a:rPr lang="en-US" sz="1700" dirty="0" smtClean="0">
                <a:latin typeface="Consolas" charset="0"/>
                <a:ea typeface="Consolas" charset="0"/>
                <a:cs typeface="Consolas" charset="0"/>
              </a:rPr>
              <a:t>[</a:t>
            </a:r>
            <a:r>
              <a:rPr lang="en-US" sz="1700" dirty="0" err="1" smtClean="0">
                <a:latin typeface="Consolas" charset="0"/>
                <a:ea typeface="Consolas" charset="0"/>
                <a:cs typeface="Consolas" charset="0"/>
              </a:rPr>
              <a:t>ragnuk</a:t>
            </a:r>
            <a:r>
              <a:rPr lang="en-US" sz="1700" dirty="0" smtClean="0">
                <a:latin typeface="Consolas" charset="0"/>
                <a:ea typeface="Consolas" charset="0"/>
                <a:cs typeface="Consolas" charset="0"/>
              </a:rPr>
              <a:t>]$ </a:t>
            </a:r>
            <a:r>
              <a:rPr lang="en-US" sz="1700" dirty="0">
                <a:latin typeface="Consolas" charset="0"/>
                <a:ea typeface="Consolas" charset="0"/>
                <a:cs typeface="Consolas" charset="0"/>
              </a:rPr>
              <a:t>./</a:t>
            </a:r>
            <a:r>
              <a:rPr lang="en-US" sz="1700" dirty="0" err="1">
                <a:latin typeface="Consolas" charset="0"/>
                <a:ea typeface="Consolas" charset="0"/>
                <a:cs typeface="Consolas" charset="0"/>
              </a:rPr>
              <a:t>a.out</a:t>
            </a:r>
            <a:r>
              <a:rPr lang="en-US" sz="1700" dirty="0">
                <a:latin typeface="Consolas" charset="0"/>
                <a:ea typeface="Consolas" charset="0"/>
                <a:cs typeface="Consolas" charset="0"/>
              </a:rPr>
              <a:t> </a:t>
            </a:r>
            <a:endParaRPr lang="en-US" sz="1700" dirty="0" smtClean="0">
              <a:latin typeface="Consolas" charset="0"/>
              <a:ea typeface="Consolas" charset="0"/>
              <a:cs typeface="Consolas" charset="0"/>
            </a:endParaRPr>
          </a:p>
          <a:p>
            <a:r>
              <a:rPr lang="en-US" sz="1700" dirty="0" smtClean="0">
                <a:latin typeface="Consolas" charset="0"/>
                <a:ea typeface="Consolas" charset="0"/>
                <a:cs typeface="Consolas" charset="0"/>
              </a:rPr>
              <a:t>0x7ffe3e680ffc 100</a:t>
            </a:r>
          </a:p>
          <a:p>
            <a:r>
              <a:rPr lang="en-US" sz="1700" dirty="0" smtClean="0">
                <a:latin typeface="Consolas" charset="0"/>
                <a:ea typeface="Consolas" charset="0"/>
                <a:cs typeface="Consolas" charset="0"/>
              </a:rPr>
              <a:t>10000 0</a:t>
            </a:r>
          </a:p>
          <a:p>
            <a:r>
              <a:rPr lang="en-US" sz="1700" dirty="0" smtClean="0">
                <a:latin typeface="Consolas" charset="0"/>
                <a:ea typeface="Consolas" charset="0"/>
                <a:cs typeface="Consolas" charset="0"/>
              </a:rPr>
              <a:t>0x7ffe3e680ffc </a:t>
            </a:r>
            <a:r>
              <a:rPr lang="en-US" sz="1700" dirty="0">
                <a:latin typeface="Consolas" charset="0"/>
                <a:ea typeface="Consolas" charset="0"/>
                <a:cs typeface="Consolas" charset="0"/>
              </a:rPr>
              <a:t>0</a:t>
            </a:r>
          </a:p>
        </p:txBody>
      </p:sp>
      <p:sp>
        <p:nvSpPr>
          <p:cNvPr id="7" name="Right Arrow 6"/>
          <p:cNvSpPr/>
          <p:nvPr/>
        </p:nvSpPr>
        <p:spPr>
          <a:xfrm>
            <a:off x="178594" y="1076630"/>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Rectangle 7"/>
          <p:cNvSpPr/>
          <p:nvPr/>
        </p:nvSpPr>
        <p:spPr>
          <a:xfrm>
            <a:off x="735806" y="964635"/>
            <a:ext cx="725786" cy="269707"/>
          </a:xfrm>
          <a:prstGeom prst="rect">
            <a:avLst/>
          </a:prstGeom>
          <a:no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9" name="Right Arrow 8"/>
          <p:cNvSpPr/>
          <p:nvPr/>
        </p:nvSpPr>
        <p:spPr>
          <a:xfrm>
            <a:off x="178594" y="1417288"/>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Right Arrow 9"/>
          <p:cNvSpPr/>
          <p:nvPr/>
        </p:nvSpPr>
        <p:spPr>
          <a:xfrm>
            <a:off x="178594" y="1757946"/>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Right Arrow 10"/>
          <p:cNvSpPr/>
          <p:nvPr/>
        </p:nvSpPr>
        <p:spPr>
          <a:xfrm>
            <a:off x="178594" y="4057149"/>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Right Arrow 11"/>
          <p:cNvSpPr/>
          <p:nvPr/>
        </p:nvSpPr>
        <p:spPr>
          <a:xfrm>
            <a:off x="178594" y="4364436"/>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Right Arrow 12"/>
          <p:cNvSpPr/>
          <p:nvPr/>
        </p:nvSpPr>
        <p:spPr>
          <a:xfrm>
            <a:off x="178594" y="4703199"/>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ight Arrow 13"/>
          <p:cNvSpPr/>
          <p:nvPr/>
        </p:nvSpPr>
        <p:spPr>
          <a:xfrm>
            <a:off x="178594" y="5019102"/>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Right Arrow 14"/>
          <p:cNvSpPr/>
          <p:nvPr/>
        </p:nvSpPr>
        <p:spPr>
          <a:xfrm>
            <a:off x="178594" y="5375999"/>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Right Arrow 15"/>
          <p:cNvSpPr/>
          <p:nvPr/>
        </p:nvSpPr>
        <p:spPr>
          <a:xfrm>
            <a:off x="178594" y="2402966"/>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 name="Right Arrow 16"/>
          <p:cNvSpPr/>
          <p:nvPr/>
        </p:nvSpPr>
        <p:spPr>
          <a:xfrm>
            <a:off x="178594" y="2718869"/>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 name="Right Arrow 17"/>
          <p:cNvSpPr/>
          <p:nvPr/>
        </p:nvSpPr>
        <p:spPr>
          <a:xfrm>
            <a:off x="178594" y="3073366"/>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 name="Rectangle 18"/>
          <p:cNvSpPr/>
          <p:nvPr/>
        </p:nvSpPr>
        <p:spPr>
          <a:xfrm>
            <a:off x="1762264" y="4591204"/>
            <a:ext cx="328754" cy="269707"/>
          </a:xfrm>
          <a:prstGeom prst="rect">
            <a:avLst/>
          </a:prstGeom>
          <a:no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20" name="Rectangle 19"/>
          <p:cNvSpPr/>
          <p:nvPr/>
        </p:nvSpPr>
        <p:spPr>
          <a:xfrm>
            <a:off x="3045246" y="4591203"/>
            <a:ext cx="524947" cy="269707"/>
          </a:xfrm>
          <a:prstGeom prst="rect">
            <a:avLst/>
          </a:prstGeom>
          <a:no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21" name="Rectangle 20"/>
          <p:cNvSpPr/>
          <p:nvPr/>
        </p:nvSpPr>
        <p:spPr>
          <a:xfrm>
            <a:off x="2128558" y="4591203"/>
            <a:ext cx="328754" cy="269707"/>
          </a:xfrm>
          <a:prstGeom prst="rect">
            <a:avLst/>
          </a:prstGeom>
          <a:no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22" name="Rectangle 21"/>
          <p:cNvSpPr/>
          <p:nvPr/>
        </p:nvSpPr>
        <p:spPr>
          <a:xfrm>
            <a:off x="3767686" y="4591202"/>
            <a:ext cx="709462" cy="269707"/>
          </a:xfrm>
          <a:prstGeom prst="rect">
            <a:avLst/>
          </a:prstGeom>
          <a:no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24" name="Rectangle 23"/>
          <p:cNvSpPr/>
          <p:nvPr/>
        </p:nvSpPr>
        <p:spPr>
          <a:xfrm>
            <a:off x="1762264" y="5247871"/>
            <a:ext cx="328754" cy="269707"/>
          </a:xfrm>
          <a:prstGeom prst="rect">
            <a:avLst/>
          </a:prstGeom>
          <a:no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25" name="Rectangle 24"/>
          <p:cNvSpPr/>
          <p:nvPr/>
        </p:nvSpPr>
        <p:spPr>
          <a:xfrm>
            <a:off x="3045246" y="5247870"/>
            <a:ext cx="524947" cy="269707"/>
          </a:xfrm>
          <a:prstGeom prst="rect">
            <a:avLst/>
          </a:prstGeom>
          <a:no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26" name="Rectangle 25"/>
          <p:cNvSpPr/>
          <p:nvPr/>
        </p:nvSpPr>
        <p:spPr>
          <a:xfrm>
            <a:off x="2128558" y="5247870"/>
            <a:ext cx="328754" cy="269707"/>
          </a:xfrm>
          <a:prstGeom prst="rect">
            <a:avLst/>
          </a:prstGeom>
          <a:no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27" name="Rectangle 26"/>
          <p:cNvSpPr/>
          <p:nvPr/>
        </p:nvSpPr>
        <p:spPr>
          <a:xfrm>
            <a:off x="3767686" y="5247869"/>
            <a:ext cx="709462" cy="269707"/>
          </a:xfrm>
          <a:prstGeom prst="rect">
            <a:avLst/>
          </a:prstGeom>
          <a:no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29" name="Rectangle 28"/>
          <p:cNvSpPr/>
          <p:nvPr/>
        </p:nvSpPr>
        <p:spPr>
          <a:xfrm>
            <a:off x="1762264" y="2938512"/>
            <a:ext cx="328754" cy="269707"/>
          </a:xfrm>
          <a:prstGeom prst="rect">
            <a:avLst/>
          </a:prstGeom>
          <a:no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30" name="Rectangle 29"/>
          <p:cNvSpPr/>
          <p:nvPr/>
        </p:nvSpPr>
        <p:spPr>
          <a:xfrm>
            <a:off x="2128558" y="2938511"/>
            <a:ext cx="328754" cy="269707"/>
          </a:xfrm>
          <a:prstGeom prst="rect">
            <a:avLst/>
          </a:prstGeom>
          <a:no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31" name="Rectangle 30"/>
          <p:cNvSpPr/>
          <p:nvPr/>
        </p:nvSpPr>
        <p:spPr>
          <a:xfrm>
            <a:off x="2976609" y="2938511"/>
            <a:ext cx="259911" cy="269707"/>
          </a:xfrm>
          <a:prstGeom prst="rect">
            <a:avLst/>
          </a:prstGeom>
          <a:no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33" name="Rectangle 32"/>
          <p:cNvSpPr/>
          <p:nvPr/>
        </p:nvSpPr>
        <p:spPr>
          <a:xfrm>
            <a:off x="3364267" y="2938510"/>
            <a:ext cx="259911" cy="269707"/>
          </a:xfrm>
          <a:prstGeom prst="rect">
            <a:avLst/>
          </a:prstGeom>
          <a:no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142070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1" nodeType="clickEffect">
                                  <p:stCondLst>
                                    <p:cond delay="0"/>
                                  </p:stCondLst>
                                  <p:childTnLst>
                                    <p:set>
                                      <p:cBhvr>
                                        <p:cTn id="10" dur="1" fill="hold">
                                          <p:stCondLst>
                                            <p:cond delay="0"/>
                                          </p:stCondLst>
                                        </p:cTn>
                                        <p:tgtEl>
                                          <p:spTgt spid="11"/>
                                        </p:tgtEl>
                                        <p:attrNameLst>
                                          <p:attrName>style.visibility</p:attrName>
                                        </p:attrNameLst>
                                      </p:cBhvr>
                                      <p:to>
                                        <p:strVal val="hidden"/>
                                      </p:to>
                                    </p:set>
                                  </p:childTnLst>
                                </p:cTn>
                              </p:par>
                              <p:par>
                                <p:cTn id="11" presetID="1" presetClass="entr" presetSubtype="0" fill="hold" grpId="0" nodeType="with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xit" presetSubtype="0" fill="hold" grpId="1" nodeType="clickEffect">
                                  <p:stCondLst>
                                    <p:cond delay="0"/>
                                  </p:stCondLst>
                                  <p:childTnLst>
                                    <p:set>
                                      <p:cBhvr>
                                        <p:cTn id="24" dur="1" fill="hold">
                                          <p:stCondLst>
                                            <p:cond delay="0"/>
                                          </p:stCondLst>
                                        </p:cTn>
                                        <p:tgtEl>
                                          <p:spTgt spid="7"/>
                                        </p:tgtEl>
                                        <p:attrNameLst>
                                          <p:attrName>style.visibility</p:attrName>
                                        </p:attrNameLst>
                                      </p:cBhvr>
                                      <p:to>
                                        <p:strVal val="hidden"/>
                                      </p:to>
                                    </p:set>
                                  </p:childTnLst>
                                </p:cTn>
                              </p:par>
                              <p:par>
                                <p:cTn id="25" presetID="1" presetClass="entr" presetSubtype="0" fill="hold" grpId="0" nodeType="withEffect">
                                  <p:stCondLst>
                                    <p:cond delay="0"/>
                                  </p:stCondLst>
                                  <p:childTnLst>
                                    <p:set>
                                      <p:cBhvr>
                                        <p:cTn id="26" dur="1" fill="hold">
                                          <p:stCondLst>
                                            <p:cond delay="0"/>
                                          </p:stCondLst>
                                        </p:cTn>
                                        <p:tgtEl>
                                          <p:spTgt spid="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xit" presetSubtype="0" fill="hold" grpId="1" nodeType="clickEffect">
                                  <p:stCondLst>
                                    <p:cond delay="0"/>
                                  </p:stCondLst>
                                  <p:childTnLst>
                                    <p:set>
                                      <p:cBhvr>
                                        <p:cTn id="30" dur="1" fill="hold">
                                          <p:stCondLst>
                                            <p:cond delay="0"/>
                                          </p:stCondLst>
                                        </p:cTn>
                                        <p:tgtEl>
                                          <p:spTgt spid="9"/>
                                        </p:tgtEl>
                                        <p:attrNameLst>
                                          <p:attrName>style.visibility</p:attrName>
                                        </p:attrNameLst>
                                      </p:cBhvr>
                                      <p:to>
                                        <p:strVal val="hidden"/>
                                      </p:to>
                                    </p:set>
                                  </p:childTnLst>
                                </p:cTn>
                              </p:par>
                              <p:par>
                                <p:cTn id="31" presetID="1" presetClass="entr" presetSubtype="0" fill="hold" grpId="0" nodeType="withEffect">
                                  <p:stCondLst>
                                    <p:cond delay="0"/>
                                  </p:stCondLst>
                                  <p:childTnLst>
                                    <p:set>
                                      <p:cBhvr>
                                        <p:cTn id="32" dur="1" fill="hold">
                                          <p:stCondLst>
                                            <p:cond delay="0"/>
                                          </p:stCondLst>
                                        </p:cTn>
                                        <p:tgtEl>
                                          <p:spTgt spid="10"/>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xit" presetSubtype="0" fill="hold" grpId="1" nodeType="clickEffect">
                                  <p:stCondLst>
                                    <p:cond delay="0"/>
                                  </p:stCondLst>
                                  <p:childTnLst>
                                    <p:set>
                                      <p:cBhvr>
                                        <p:cTn id="36" dur="1" fill="hold">
                                          <p:stCondLst>
                                            <p:cond delay="0"/>
                                          </p:stCondLst>
                                        </p:cTn>
                                        <p:tgtEl>
                                          <p:spTgt spid="10"/>
                                        </p:tgtEl>
                                        <p:attrNameLst>
                                          <p:attrName>style.visibility</p:attrName>
                                        </p:attrNameLst>
                                      </p:cBhvr>
                                      <p:to>
                                        <p:strVal val="hidden"/>
                                      </p:to>
                                    </p:set>
                                  </p:childTnLst>
                                </p:cTn>
                              </p:par>
                            </p:childTnLst>
                          </p:cTn>
                        </p:par>
                      </p:childTnLst>
                    </p:cTn>
                  </p:par>
                  <p:par>
                    <p:cTn id="37" fill="hold">
                      <p:stCondLst>
                        <p:cond delay="indefinite"/>
                      </p:stCondLst>
                      <p:childTnLst>
                        <p:par>
                          <p:cTn id="38" fill="hold">
                            <p:stCondLst>
                              <p:cond delay="0"/>
                            </p:stCondLst>
                            <p:childTnLst>
                              <p:par>
                                <p:cTn id="39" presetID="1" presetClass="exit" presetSubtype="0" fill="hold" grpId="1" nodeType="clickEffect">
                                  <p:stCondLst>
                                    <p:cond delay="0"/>
                                  </p:stCondLst>
                                  <p:childTnLst>
                                    <p:set>
                                      <p:cBhvr>
                                        <p:cTn id="40" dur="1" fill="hold">
                                          <p:stCondLst>
                                            <p:cond delay="0"/>
                                          </p:stCondLst>
                                        </p:cTn>
                                        <p:tgtEl>
                                          <p:spTgt spid="8"/>
                                        </p:tgtEl>
                                        <p:attrNameLst>
                                          <p:attrName>style.visibility</p:attrName>
                                        </p:attrNameLst>
                                      </p:cBhvr>
                                      <p:to>
                                        <p:strVal val="hidden"/>
                                      </p:to>
                                    </p:set>
                                  </p:childTnLst>
                                </p:cTn>
                              </p:par>
                            </p:childTnLst>
                          </p:cTn>
                        </p:par>
                      </p:childTnLst>
                    </p:cTn>
                  </p:par>
                  <p:par>
                    <p:cTn id="41" fill="hold">
                      <p:stCondLst>
                        <p:cond delay="indefinite"/>
                      </p:stCondLst>
                      <p:childTnLst>
                        <p:par>
                          <p:cTn id="42" fill="hold">
                            <p:stCondLst>
                              <p:cond delay="0"/>
                            </p:stCondLst>
                            <p:childTnLst>
                              <p:par>
                                <p:cTn id="43" presetID="1" presetClass="exit" presetSubtype="0" fill="hold" grpId="1" nodeType="clickEffect">
                                  <p:stCondLst>
                                    <p:cond delay="0"/>
                                  </p:stCondLst>
                                  <p:childTnLst>
                                    <p:set>
                                      <p:cBhvr>
                                        <p:cTn id="44" dur="1" fill="hold">
                                          <p:stCondLst>
                                            <p:cond delay="0"/>
                                          </p:stCondLst>
                                        </p:cTn>
                                        <p:tgtEl>
                                          <p:spTgt spid="12"/>
                                        </p:tgtEl>
                                        <p:attrNameLst>
                                          <p:attrName>style.visibility</p:attrName>
                                        </p:attrNameLst>
                                      </p:cBhvr>
                                      <p:to>
                                        <p:strVal val="hidden"/>
                                      </p:to>
                                    </p:set>
                                  </p:childTnLst>
                                </p:cTn>
                              </p:par>
                              <p:par>
                                <p:cTn id="45" presetID="1" presetClass="entr" presetSubtype="0" fill="hold" grpId="0" nodeType="withEffect">
                                  <p:stCondLst>
                                    <p:cond delay="0"/>
                                  </p:stCondLst>
                                  <p:childTnLst>
                                    <p:set>
                                      <p:cBhvr>
                                        <p:cTn id="46" dur="1" fill="hold">
                                          <p:stCondLst>
                                            <p:cond delay="0"/>
                                          </p:stCondLst>
                                        </p:cTn>
                                        <p:tgtEl>
                                          <p:spTgt spid="13"/>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9"/>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20"/>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21"/>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22"/>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xit" presetSubtype="0" fill="hold" grpId="1" nodeType="clickEffect">
                                  <p:stCondLst>
                                    <p:cond delay="0"/>
                                  </p:stCondLst>
                                  <p:childTnLst>
                                    <p:set>
                                      <p:cBhvr>
                                        <p:cTn id="66" dur="1" fill="hold">
                                          <p:stCondLst>
                                            <p:cond delay="0"/>
                                          </p:stCondLst>
                                        </p:cTn>
                                        <p:tgtEl>
                                          <p:spTgt spid="13"/>
                                        </p:tgtEl>
                                        <p:attrNameLst>
                                          <p:attrName>style.visibility</p:attrName>
                                        </p:attrNameLst>
                                      </p:cBhvr>
                                      <p:to>
                                        <p:strVal val="hidden"/>
                                      </p:to>
                                    </p:set>
                                  </p:childTnLst>
                                </p:cTn>
                              </p:par>
                              <p:par>
                                <p:cTn id="67" presetID="1" presetClass="entr" presetSubtype="0" fill="hold" grpId="0" nodeType="withEffect">
                                  <p:stCondLst>
                                    <p:cond delay="0"/>
                                  </p:stCondLst>
                                  <p:childTnLst>
                                    <p:set>
                                      <p:cBhvr>
                                        <p:cTn id="68" dur="1" fill="hold">
                                          <p:stCondLst>
                                            <p:cond delay="0"/>
                                          </p:stCondLst>
                                        </p:cTn>
                                        <p:tgtEl>
                                          <p:spTgt spid="14"/>
                                        </p:tgtEl>
                                        <p:attrNameLst>
                                          <p:attrName>style.visibility</p:attrName>
                                        </p:attrNameLst>
                                      </p:cBhvr>
                                      <p:to>
                                        <p:strVal val="visible"/>
                                      </p:to>
                                    </p:set>
                                  </p:childTnLst>
                                </p:cTn>
                              </p:par>
                              <p:par>
                                <p:cTn id="69" presetID="1" presetClass="exit" presetSubtype="0" fill="hold" grpId="1" nodeType="withEffect">
                                  <p:stCondLst>
                                    <p:cond delay="0"/>
                                  </p:stCondLst>
                                  <p:childTnLst>
                                    <p:set>
                                      <p:cBhvr>
                                        <p:cTn id="70" dur="1" fill="hold">
                                          <p:stCondLst>
                                            <p:cond delay="0"/>
                                          </p:stCondLst>
                                        </p:cTn>
                                        <p:tgtEl>
                                          <p:spTgt spid="19"/>
                                        </p:tgtEl>
                                        <p:attrNameLst>
                                          <p:attrName>style.visibility</p:attrName>
                                        </p:attrNameLst>
                                      </p:cBhvr>
                                      <p:to>
                                        <p:strVal val="hidden"/>
                                      </p:to>
                                    </p:set>
                                  </p:childTnLst>
                                </p:cTn>
                              </p:par>
                              <p:par>
                                <p:cTn id="71" presetID="1" presetClass="exit" presetSubtype="0" fill="hold" grpId="1" nodeType="withEffect">
                                  <p:stCondLst>
                                    <p:cond delay="0"/>
                                  </p:stCondLst>
                                  <p:childTnLst>
                                    <p:set>
                                      <p:cBhvr>
                                        <p:cTn id="72" dur="1" fill="hold">
                                          <p:stCondLst>
                                            <p:cond delay="0"/>
                                          </p:stCondLst>
                                        </p:cTn>
                                        <p:tgtEl>
                                          <p:spTgt spid="21"/>
                                        </p:tgtEl>
                                        <p:attrNameLst>
                                          <p:attrName>style.visibility</p:attrName>
                                        </p:attrNameLst>
                                      </p:cBhvr>
                                      <p:to>
                                        <p:strVal val="hidden"/>
                                      </p:to>
                                    </p:set>
                                  </p:childTnLst>
                                </p:cTn>
                              </p:par>
                              <p:par>
                                <p:cTn id="73" presetID="1" presetClass="exit" presetSubtype="0" fill="hold" grpId="1" nodeType="withEffect">
                                  <p:stCondLst>
                                    <p:cond delay="0"/>
                                  </p:stCondLst>
                                  <p:childTnLst>
                                    <p:set>
                                      <p:cBhvr>
                                        <p:cTn id="74" dur="1" fill="hold">
                                          <p:stCondLst>
                                            <p:cond delay="0"/>
                                          </p:stCondLst>
                                        </p:cTn>
                                        <p:tgtEl>
                                          <p:spTgt spid="20"/>
                                        </p:tgtEl>
                                        <p:attrNameLst>
                                          <p:attrName>style.visibility</p:attrName>
                                        </p:attrNameLst>
                                      </p:cBhvr>
                                      <p:to>
                                        <p:strVal val="hidden"/>
                                      </p:to>
                                    </p:set>
                                  </p:childTnLst>
                                </p:cTn>
                              </p:par>
                              <p:par>
                                <p:cTn id="75" presetID="1" presetClass="exit" presetSubtype="0" fill="hold" grpId="1" nodeType="withEffect">
                                  <p:stCondLst>
                                    <p:cond delay="0"/>
                                  </p:stCondLst>
                                  <p:childTnLst>
                                    <p:set>
                                      <p:cBhvr>
                                        <p:cTn id="76" dur="1" fill="hold">
                                          <p:stCondLst>
                                            <p:cond delay="0"/>
                                          </p:stCondLst>
                                        </p:cTn>
                                        <p:tgtEl>
                                          <p:spTgt spid="22"/>
                                        </p:tgtEl>
                                        <p:attrNameLst>
                                          <p:attrName>style.visibility</p:attrName>
                                        </p:attrNameLst>
                                      </p:cBhvr>
                                      <p:to>
                                        <p:strVal val="hidden"/>
                                      </p:to>
                                    </p:set>
                                  </p:childTnLst>
                                </p:cTn>
                              </p:par>
                            </p:childTnLst>
                          </p:cTn>
                        </p:par>
                      </p:childTnLst>
                    </p:cTn>
                  </p:par>
                  <p:par>
                    <p:cTn id="77" fill="hold">
                      <p:stCondLst>
                        <p:cond delay="indefinite"/>
                      </p:stCondLst>
                      <p:childTnLst>
                        <p:par>
                          <p:cTn id="78" fill="hold">
                            <p:stCondLst>
                              <p:cond delay="0"/>
                            </p:stCondLst>
                            <p:childTnLst>
                              <p:par>
                                <p:cTn id="79" presetID="1" presetClass="entr" presetSubtype="0" fill="hold" grpId="0" nodeType="clickEffect">
                                  <p:stCondLst>
                                    <p:cond delay="0"/>
                                  </p:stCondLst>
                                  <p:childTnLst>
                                    <p:set>
                                      <p:cBhvr>
                                        <p:cTn id="80" dur="1" fill="hold">
                                          <p:stCondLst>
                                            <p:cond delay="0"/>
                                          </p:stCondLst>
                                        </p:cTn>
                                        <p:tgtEl>
                                          <p:spTgt spid="16"/>
                                        </p:tgtEl>
                                        <p:attrNameLst>
                                          <p:attrName>style.visibility</p:attrName>
                                        </p:attrNameLst>
                                      </p:cBhvr>
                                      <p:to>
                                        <p:strVal val="visible"/>
                                      </p:to>
                                    </p:set>
                                  </p:childTnLst>
                                </p:cTn>
                              </p:par>
                            </p:childTnLst>
                          </p:cTn>
                        </p:par>
                      </p:childTnLst>
                    </p:cTn>
                  </p:par>
                  <p:par>
                    <p:cTn id="81" fill="hold">
                      <p:stCondLst>
                        <p:cond delay="indefinite"/>
                      </p:stCondLst>
                      <p:childTnLst>
                        <p:par>
                          <p:cTn id="82" fill="hold">
                            <p:stCondLst>
                              <p:cond delay="0"/>
                            </p:stCondLst>
                            <p:childTnLst>
                              <p:par>
                                <p:cTn id="83" presetID="1" presetClass="exit" presetSubtype="0" fill="hold" grpId="1" nodeType="clickEffect">
                                  <p:stCondLst>
                                    <p:cond delay="0"/>
                                  </p:stCondLst>
                                  <p:childTnLst>
                                    <p:set>
                                      <p:cBhvr>
                                        <p:cTn id="84" dur="1" fill="hold">
                                          <p:stCondLst>
                                            <p:cond delay="0"/>
                                          </p:stCondLst>
                                        </p:cTn>
                                        <p:tgtEl>
                                          <p:spTgt spid="16"/>
                                        </p:tgtEl>
                                        <p:attrNameLst>
                                          <p:attrName>style.visibility</p:attrName>
                                        </p:attrNameLst>
                                      </p:cBhvr>
                                      <p:to>
                                        <p:strVal val="hidden"/>
                                      </p:to>
                                    </p:set>
                                  </p:childTnLst>
                                </p:cTn>
                              </p:par>
                              <p:par>
                                <p:cTn id="85" presetID="1" presetClass="entr" presetSubtype="0" fill="hold" grpId="0" nodeType="withEffect">
                                  <p:stCondLst>
                                    <p:cond delay="0"/>
                                  </p:stCondLst>
                                  <p:childTnLst>
                                    <p:set>
                                      <p:cBhvr>
                                        <p:cTn id="86" dur="1" fill="hold">
                                          <p:stCondLst>
                                            <p:cond delay="0"/>
                                          </p:stCondLst>
                                        </p:cTn>
                                        <p:tgtEl>
                                          <p:spTgt spid="17"/>
                                        </p:tgtEl>
                                        <p:attrNameLst>
                                          <p:attrName>style.visibility</p:attrName>
                                        </p:attrNameLst>
                                      </p:cBhvr>
                                      <p:to>
                                        <p:strVal val="visible"/>
                                      </p:to>
                                    </p:set>
                                  </p:childTnLst>
                                </p:cTn>
                              </p:par>
                            </p:childTnLst>
                          </p:cTn>
                        </p:par>
                      </p:childTnLst>
                    </p:cTn>
                  </p:par>
                  <p:par>
                    <p:cTn id="87" fill="hold">
                      <p:stCondLst>
                        <p:cond delay="indefinite"/>
                      </p:stCondLst>
                      <p:childTnLst>
                        <p:par>
                          <p:cTn id="88" fill="hold">
                            <p:stCondLst>
                              <p:cond delay="0"/>
                            </p:stCondLst>
                            <p:childTnLst>
                              <p:par>
                                <p:cTn id="89" presetID="1" presetClass="exit" presetSubtype="0" fill="hold" grpId="1" nodeType="clickEffect">
                                  <p:stCondLst>
                                    <p:cond delay="0"/>
                                  </p:stCondLst>
                                  <p:childTnLst>
                                    <p:set>
                                      <p:cBhvr>
                                        <p:cTn id="90" dur="1" fill="hold">
                                          <p:stCondLst>
                                            <p:cond delay="0"/>
                                          </p:stCondLst>
                                        </p:cTn>
                                        <p:tgtEl>
                                          <p:spTgt spid="17"/>
                                        </p:tgtEl>
                                        <p:attrNameLst>
                                          <p:attrName>style.visibility</p:attrName>
                                        </p:attrNameLst>
                                      </p:cBhvr>
                                      <p:to>
                                        <p:strVal val="hidden"/>
                                      </p:to>
                                    </p:set>
                                  </p:childTnLst>
                                </p:cTn>
                              </p:par>
                              <p:par>
                                <p:cTn id="91" presetID="1" presetClass="entr" presetSubtype="0" fill="hold" grpId="0" nodeType="withEffect">
                                  <p:stCondLst>
                                    <p:cond delay="0"/>
                                  </p:stCondLst>
                                  <p:childTnLst>
                                    <p:set>
                                      <p:cBhvr>
                                        <p:cTn id="92" dur="1" fill="hold">
                                          <p:stCondLst>
                                            <p:cond delay="0"/>
                                          </p:stCondLst>
                                        </p:cTn>
                                        <p:tgtEl>
                                          <p:spTgt spid="18"/>
                                        </p:tgtEl>
                                        <p:attrNameLst>
                                          <p:attrName>style.visibility</p:attrName>
                                        </p:attrNameLst>
                                      </p:cBhvr>
                                      <p:to>
                                        <p:strVal val="visible"/>
                                      </p:to>
                                    </p:set>
                                  </p:childTnLst>
                                </p:cTn>
                              </p:par>
                            </p:childTnLst>
                          </p:cTn>
                        </p:par>
                      </p:childTnLst>
                    </p:cTn>
                  </p:par>
                  <p:par>
                    <p:cTn id="93" fill="hold">
                      <p:stCondLst>
                        <p:cond delay="indefinite"/>
                      </p:stCondLst>
                      <p:childTnLst>
                        <p:par>
                          <p:cTn id="94" fill="hold">
                            <p:stCondLst>
                              <p:cond delay="0"/>
                            </p:stCondLst>
                            <p:childTnLst>
                              <p:par>
                                <p:cTn id="95" presetID="1" presetClass="entr" presetSubtype="0" fill="hold" grpId="0" nodeType="clickEffect">
                                  <p:stCondLst>
                                    <p:cond delay="0"/>
                                  </p:stCondLst>
                                  <p:childTnLst>
                                    <p:set>
                                      <p:cBhvr>
                                        <p:cTn id="96" dur="1" fill="hold">
                                          <p:stCondLst>
                                            <p:cond delay="0"/>
                                          </p:stCondLst>
                                        </p:cTn>
                                        <p:tgtEl>
                                          <p:spTgt spid="29"/>
                                        </p:tgtEl>
                                        <p:attrNameLst>
                                          <p:attrName>style.visibility</p:attrName>
                                        </p:attrNameLst>
                                      </p:cBhvr>
                                      <p:to>
                                        <p:strVal val="visible"/>
                                      </p:to>
                                    </p:set>
                                  </p:childTnLst>
                                </p:cTn>
                              </p:par>
                            </p:childTnLst>
                          </p:cTn>
                        </p:par>
                      </p:childTnLst>
                    </p:cTn>
                  </p:par>
                  <p:par>
                    <p:cTn id="97" fill="hold">
                      <p:stCondLst>
                        <p:cond delay="indefinite"/>
                      </p:stCondLst>
                      <p:childTnLst>
                        <p:par>
                          <p:cTn id="98" fill="hold">
                            <p:stCondLst>
                              <p:cond delay="0"/>
                            </p:stCondLst>
                            <p:childTnLst>
                              <p:par>
                                <p:cTn id="99" presetID="1" presetClass="entr" presetSubtype="0" fill="hold" grpId="0" nodeType="clickEffect">
                                  <p:stCondLst>
                                    <p:cond delay="0"/>
                                  </p:stCondLst>
                                  <p:childTnLst>
                                    <p:set>
                                      <p:cBhvr>
                                        <p:cTn id="100" dur="1" fill="hold">
                                          <p:stCondLst>
                                            <p:cond delay="0"/>
                                          </p:stCondLst>
                                        </p:cTn>
                                        <p:tgtEl>
                                          <p:spTgt spid="31"/>
                                        </p:tgtEl>
                                        <p:attrNameLst>
                                          <p:attrName>style.visibility</p:attrName>
                                        </p:attrNameLst>
                                      </p:cBhvr>
                                      <p:to>
                                        <p:strVal val="visible"/>
                                      </p:to>
                                    </p:set>
                                  </p:childTnLst>
                                </p:cTn>
                              </p:par>
                            </p:childTnLst>
                          </p:cTn>
                        </p:par>
                      </p:childTnLst>
                    </p:cTn>
                  </p:par>
                  <p:par>
                    <p:cTn id="101" fill="hold">
                      <p:stCondLst>
                        <p:cond delay="indefinite"/>
                      </p:stCondLst>
                      <p:childTnLst>
                        <p:par>
                          <p:cTn id="102" fill="hold">
                            <p:stCondLst>
                              <p:cond delay="0"/>
                            </p:stCondLst>
                            <p:childTnLst>
                              <p:par>
                                <p:cTn id="103" presetID="1" presetClass="entr" presetSubtype="0" fill="hold" grpId="0" nodeType="clickEffect">
                                  <p:stCondLst>
                                    <p:cond delay="0"/>
                                  </p:stCondLst>
                                  <p:childTnLst>
                                    <p:set>
                                      <p:cBhvr>
                                        <p:cTn id="104" dur="1" fill="hold">
                                          <p:stCondLst>
                                            <p:cond delay="0"/>
                                          </p:stCondLst>
                                        </p:cTn>
                                        <p:tgtEl>
                                          <p:spTgt spid="30"/>
                                        </p:tgtEl>
                                        <p:attrNameLst>
                                          <p:attrName>style.visibility</p:attrName>
                                        </p:attrNameLst>
                                      </p:cBhvr>
                                      <p:to>
                                        <p:strVal val="visible"/>
                                      </p:to>
                                    </p:set>
                                  </p:childTnLst>
                                </p:cTn>
                              </p:par>
                            </p:childTnLst>
                          </p:cTn>
                        </p:par>
                      </p:childTnLst>
                    </p:cTn>
                  </p:par>
                  <p:par>
                    <p:cTn id="105" fill="hold">
                      <p:stCondLst>
                        <p:cond delay="indefinite"/>
                      </p:stCondLst>
                      <p:childTnLst>
                        <p:par>
                          <p:cTn id="106" fill="hold">
                            <p:stCondLst>
                              <p:cond delay="0"/>
                            </p:stCondLst>
                            <p:childTnLst>
                              <p:par>
                                <p:cTn id="107" presetID="1" presetClass="entr" presetSubtype="0" fill="hold" grpId="0" nodeType="clickEffect">
                                  <p:stCondLst>
                                    <p:cond delay="0"/>
                                  </p:stCondLst>
                                  <p:childTnLst>
                                    <p:set>
                                      <p:cBhvr>
                                        <p:cTn id="108" dur="1" fill="hold">
                                          <p:stCondLst>
                                            <p:cond delay="0"/>
                                          </p:stCondLst>
                                        </p:cTn>
                                        <p:tgtEl>
                                          <p:spTgt spid="33"/>
                                        </p:tgtEl>
                                        <p:attrNameLst>
                                          <p:attrName>style.visibility</p:attrName>
                                        </p:attrNameLst>
                                      </p:cBhvr>
                                      <p:to>
                                        <p:strVal val="visible"/>
                                      </p:to>
                                    </p:set>
                                  </p:childTnLst>
                                </p:cTn>
                              </p:par>
                            </p:childTnLst>
                          </p:cTn>
                        </p:par>
                      </p:childTnLst>
                    </p:cTn>
                  </p:par>
                  <p:par>
                    <p:cTn id="109" fill="hold">
                      <p:stCondLst>
                        <p:cond delay="indefinite"/>
                      </p:stCondLst>
                      <p:childTnLst>
                        <p:par>
                          <p:cTn id="110" fill="hold">
                            <p:stCondLst>
                              <p:cond delay="0"/>
                            </p:stCondLst>
                            <p:childTnLst>
                              <p:par>
                                <p:cTn id="111" presetID="1" presetClass="exit" presetSubtype="0" fill="hold" grpId="1" nodeType="clickEffect">
                                  <p:stCondLst>
                                    <p:cond delay="0"/>
                                  </p:stCondLst>
                                  <p:childTnLst>
                                    <p:set>
                                      <p:cBhvr>
                                        <p:cTn id="112" dur="1" fill="hold">
                                          <p:stCondLst>
                                            <p:cond delay="0"/>
                                          </p:stCondLst>
                                        </p:cTn>
                                        <p:tgtEl>
                                          <p:spTgt spid="18"/>
                                        </p:tgtEl>
                                        <p:attrNameLst>
                                          <p:attrName>style.visibility</p:attrName>
                                        </p:attrNameLst>
                                      </p:cBhvr>
                                      <p:to>
                                        <p:strVal val="hidden"/>
                                      </p:to>
                                    </p:set>
                                  </p:childTnLst>
                                </p:cTn>
                              </p:par>
                              <p:par>
                                <p:cTn id="113" presetID="1" presetClass="exit" presetSubtype="0" fill="hold" grpId="1" nodeType="withEffect">
                                  <p:stCondLst>
                                    <p:cond delay="0"/>
                                  </p:stCondLst>
                                  <p:childTnLst>
                                    <p:set>
                                      <p:cBhvr>
                                        <p:cTn id="114" dur="1" fill="hold">
                                          <p:stCondLst>
                                            <p:cond delay="0"/>
                                          </p:stCondLst>
                                        </p:cTn>
                                        <p:tgtEl>
                                          <p:spTgt spid="29"/>
                                        </p:tgtEl>
                                        <p:attrNameLst>
                                          <p:attrName>style.visibility</p:attrName>
                                        </p:attrNameLst>
                                      </p:cBhvr>
                                      <p:to>
                                        <p:strVal val="hidden"/>
                                      </p:to>
                                    </p:set>
                                  </p:childTnLst>
                                </p:cTn>
                              </p:par>
                              <p:par>
                                <p:cTn id="115" presetID="1" presetClass="exit" presetSubtype="0" fill="hold" grpId="1" nodeType="withEffect">
                                  <p:stCondLst>
                                    <p:cond delay="0"/>
                                  </p:stCondLst>
                                  <p:childTnLst>
                                    <p:set>
                                      <p:cBhvr>
                                        <p:cTn id="116" dur="1" fill="hold">
                                          <p:stCondLst>
                                            <p:cond delay="0"/>
                                          </p:stCondLst>
                                        </p:cTn>
                                        <p:tgtEl>
                                          <p:spTgt spid="30"/>
                                        </p:tgtEl>
                                        <p:attrNameLst>
                                          <p:attrName>style.visibility</p:attrName>
                                        </p:attrNameLst>
                                      </p:cBhvr>
                                      <p:to>
                                        <p:strVal val="hidden"/>
                                      </p:to>
                                    </p:set>
                                  </p:childTnLst>
                                </p:cTn>
                              </p:par>
                              <p:par>
                                <p:cTn id="117" presetID="1" presetClass="exit" presetSubtype="0" fill="hold" grpId="1" nodeType="withEffect">
                                  <p:stCondLst>
                                    <p:cond delay="0"/>
                                  </p:stCondLst>
                                  <p:childTnLst>
                                    <p:set>
                                      <p:cBhvr>
                                        <p:cTn id="118" dur="1" fill="hold">
                                          <p:stCondLst>
                                            <p:cond delay="0"/>
                                          </p:stCondLst>
                                        </p:cTn>
                                        <p:tgtEl>
                                          <p:spTgt spid="31"/>
                                        </p:tgtEl>
                                        <p:attrNameLst>
                                          <p:attrName>style.visibility</p:attrName>
                                        </p:attrNameLst>
                                      </p:cBhvr>
                                      <p:to>
                                        <p:strVal val="hidden"/>
                                      </p:to>
                                    </p:set>
                                  </p:childTnLst>
                                </p:cTn>
                              </p:par>
                              <p:par>
                                <p:cTn id="119" presetID="1" presetClass="exit" presetSubtype="0" fill="hold" grpId="1" nodeType="withEffect">
                                  <p:stCondLst>
                                    <p:cond delay="0"/>
                                  </p:stCondLst>
                                  <p:childTnLst>
                                    <p:set>
                                      <p:cBhvr>
                                        <p:cTn id="120" dur="1" fill="hold">
                                          <p:stCondLst>
                                            <p:cond delay="0"/>
                                          </p:stCondLst>
                                        </p:cTn>
                                        <p:tgtEl>
                                          <p:spTgt spid="33"/>
                                        </p:tgtEl>
                                        <p:attrNameLst>
                                          <p:attrName>style.visibility</p:attrName>
                                        </p:attrNameLst>
                                      </p:cBhvr>
                                      <p:to>
                                        <p:strVal val="hidden"/>
                                      </p:to>
                                    </p:set>
                                  </p:childTnLst>
                                </p:cTn>
                              </p:par>
                            </p:childTnLst>
                          </p:cTn>
                        </p:par>
                      </p:childTnLst>
                    </p:cTn>
                  </p:par>
                  <p:par>
                    <p:cTn id="121" fill="hold">
                      <p:stCondLst>
                        <p:cond delay="indefinite"/>
                      </p:stCondLst>
                      <p:childTnLst>
                        <p:par>
                          <p:cTn id="122" fill="hold">
                            <p:stCondLst>
                              <p:cond delay="0"/>
                            </p:stCondLst>
                            <p:childTnLst>
                              <p:par>
                                <p:cTn id="123" presetID="1" presetClass="exit" presetSubtype="0" fill="hold" grpId="1" nodeType="clickEffect">
                                  <p:stCondLst>
                                    <p:cond delay="0"/>
                                  </p:stCondLst>
                                  <p:childTnLst>
                                    <p:set>
                                      <p:cBhvr>
                                        <p:cTn id="124" dur="1" fill="hold">
                                          <p:stCondLst>
                                            <p:cond delay="0"/>
                                          </p:stCondLst>
                                        </p:cTn>
                                        <p:tgtEl>
                                          <p:spTgt spid="14"/>
                                        </p:tgtEl>
                                        <p:attrNameLst>
                                          <p:attrName>style.visibility</p:attrName>
                                        </p:attrNameLst>
                                      </p:cBhvr>
                                      <p:to>
                                        <p:strVal val="hidden"/>
                                      </p:to>
                                    </p:set>
                                  </p:childTnLst>
                                </p:cTn>
                              </p:par>
                              <p:par>
                                <p:cTn id="125" presetID="1" presetClass="entr" presetSubtype="0" fill="hold" grpId="0" nodeType="withEffect">
                                  <p:stCondLst>
                                    <p:cond delay="0"/>
                                  </p:stCondLst>
                                  <p:childTnLst>
                                    <p:set>
                                      <p:cBhvr>
                                        <p:cTn id="126" dur="1" fill="hold">
                                          <p:stCondLst>
                                            <p:cond delay="0"/>
                                          </p:stCondLst>
                                        </p:cTn>
                                        <p:tgtEl>
                                          <p:spTgt spid="15"/>
                                        </p:tgtEl>
                                        <p:attrNameLst>
                                          <p:attrName>style.visibility</p:attrName>
                                        </p:attrNameLst>
                                      </p:cBhvr>
                                      <p:to>
                                        <p:strVal val="visible"/>
                                      </p:to>
                                    </p:set>
                                  </p:childTnLst>
                                </p:cTn>
                              </p:par>
                            </p:childTnLst>
                          </p:cTn>
                        </p:par>
                      </p:childTnLst>
                    </p:cTn>
                  </p:par>
                  <p:par>
                    <p:cTn id="127" fill="hold">
                      <p:stCondLst>
                        <p:cond delay="indefinite"/>
                      </p:stCondLst>
                      <p:childTnLst>
                        <p:par>
                          <p:cTn id="128" fill="hold">
                            <p:stCondLst>
                              <p:cond delay="0"/>
                            </p:stCondLst>
                            <p:childTnLst>
                              <p:par>
                                <p:cTn id="129" presetID="1" presetClass="entr" presetSubtype="0" fill="hold" grpId="0" nodeType="clickEffect">
                                  <p:stCondLst>
                                    <p:cond delay="0"/>
                                  </p:stCondLst>
                                  <p:childTnLst>
                                    <p:set>
                                      <p:cBhvr>
                                        <p:cTn id="130" dur="1" fill="hold">
                                          <p:stCondLst>
                                            <p:cond delay="0"/>
                                          </p:stCondLst>
                                        </p:cTn>
                                        <p:tgtEl>
                                          <p:spTgt spid="24"/>
                                        </p:tgtEl>
                                        <p:attrNameLst>
                                          <p:attrName>style.visibility</p:attrName>
                                        </p:attrNameLst>
                                      </p:cBhvr>
                                      <p:to>
                                        <p:strVal val="visible"/>
                                      </p:to>
                                    </p:set>
                                  </p:childTnLst>
                                </p:cTn>
                              </p:par>
                            </p:childTnLst>
                          </p:cTn>
                        </p:par>
                      </p:childTnLst>
                    </p:cTn>
                  </p:par>
                  <p:par>
                    <p:cTn id="131" fill="hold">
                      <p:stCondLst>
                        <p:cond delay="indefinite"/>
                      </p:stCondLst>
                      <p:childTnLst>
                        <p:par>
                          <p:cTn id="132" fill="hold">
                            <p:stCondLst>
                              <p:cond delay="0"/>
                            </p:stCondLst>
                            <p:childTnLst>
                              <p:par>
                                <p:cTn id="133" presetID="1" presetClass="entr" presetSubtype="0" fill="hold" grpId="0" nodeType="clickEffect">
                                  <p:stCondLst>
                                    <p:cond delay="0"/>
                                  </p:stCondLst>
                                  <p:childTnLst>
                                    <p:set>
                                      <p:cBhvr>
                                        <p:cTn id="134" dur="1" fill="hold">
                                          <p:stCondLst>
                                            <p:cond delay="0"/>
                                          </p:stCondLst>
                                        </p:cTn>
                                        <p:tgtEl>
                                          <p:spTgt spid="25"/>
                                        </p:tgtEl>
                                        <p:attrNameLst>
                                          <p:attrName>style.visibility</p:attrName>
                                        </p:attrNameLst>
                                      </p:cBhvr>
                                      <p:to>
                                        <p:strVal val="visible"/>
                                      </p:to>
                                    </p:set>
                                  </p:childTnLst>
                                </p:cTn>
                              </p:par>
                            </p:childTnLst>
                          </p:cTn>
                        </p:par>
                      </p:childTnLst>
                    </p:cTn>
                  </p:par>
                  <p:par>
                    <p:cTn id="135" fill="hold">
                      <p:stCondLst>
                        <p:cond delay="indefinite"/>
                      </p:stCondLst>
                      <p:childTnLst>
                        <p:par>
                          <p:cTn id="136" fill="hold">
                            <p:stCondLst>
                              <p:cond delay="0"/>
                            </p:stCondLst>
                            <p:childTnLst>
                              <p:par>
                                <p:cTn id="137" presetID="1" presetClass="entr" presetSubtype="0" fill="hold" grpId="0" nodeType="clickEffect">
                                  <p:stCondLst>
                                    <p:cond delay="0"/>
                                  </p:stCondLst>
                                  <p:childTnLst>
                                    <p:set>
                                      <p:cBhvr>
                                        <p:cTn id="138" dur="1" fill="hold">
                                          <p:stCondLst>
                                            <p:cond delay="0"/>
                                          </p:stCondLst>
                                        </p:cTn>
                                        <p:tgtEl>
                                          <p:spTgt spid="26"/>
                                        </p:tgtEl>
                                        <p:attrNameLst>
                                          <p:attrName>style.visibility</p:attrName>
                                        </p:attrNameLst>
                                      </p:cBhvr>
                                      <p:to>
                                        <p:strVal val="visible"/>
                                      </p:to>
                                    </p:set>
                                  </p:childTnLst>
                                </p:cTn>
                              </p:par>
                            </p:childTnLst>
                          </p:cTn>
                        </p:par>
                      </p:childTnLst>
                    </p:cTn>
                  </p:par>
                  <p:par>
                    <p:cTn id="139" fill="hold">
                      <p:stCondLst>
                        <p:cond delay="indefinite"/>
                      </p:stCondLst>
                      <p:childTnLst>
                        <p:par>
                          <p:cTn id="140" fill="hold">
                            <p:stCondLst>
                              <p:cond delay="0"/>
                            </p:stCondLst>
                            <p:childTnLst>
                              <p:par>
                                <p:cTn id="141" presetID="1" presetClass="entr" presetSubtype="0" fill="hold" grpId="0" nodeType="clickEffect">
                                  <p:stCondLst>
                                    <p:cond delay="0"/>
                                  </p:stCondLst>
                                  <p:childTnLst>
                                    <p:set>
                                      <p:cBhvr>
                                        <p:cTn id="142" dur="1" fill="hold">
                                          <p:stCondLst>
                                            <p:cond delay="0"/>
                                          </p:stCondLst>
                                        </p:cTn>
                                        <p:tgtEl>
                                          <p:spTgt spid="27"/>
                                        </p:tgtEl>
                                        <p:attrNameLst>
                                          <p:attrName>style.visibility</p:attrName>
                                        </p:attrNameLst>
                                      </p:cBhvr>
                                      <p:to>
                                        <p:strVal val="visible"/>
                                      </p:to>
                                    </p:set>
                                  </p:childTnLst>
                                </p:cTn>
                              </p:par>
                            </p:childTnLst>
                          </p:cTn>
                        </p:par>
                      </p:childTnLst>
                    </p:cTn>
                  </p:par>
                  <p:par>
                    <p:cTn id="143" fill="hold">
                      <p:stCondLst>
                        <p:cond delay="indefinite"/>
                      </p:stCondLst>
                      <p:childTnLst>
                        <p:par>
                          <p:cTn id="144" fill="hold">
                            <p:stCondLst>
                              <p:cond delay="0"/>
                            </p:stCondLst>
                            <p:childTnLst>
                              <p:par>
                                <p:cTn id="145" presetID="1" presetClass="exit" presetSubtype="0" fill="hold" grpId="1" nodeType="clickEffect">
                                  <p:stCondLst>
                                    <p:cond delay="0"/>
                                  </p:stCondLst>
                                  <p:childTnLst>
                                    <p:set>
                                      <p:cBhvr>
                                        <p:cTn id="146" dur="1" fill="hold">
                                          <p:stCondLst>
                                            <p:cond delay="0"/>
                                          </p:stCondLst>
                                        </p:cTn>
                                        <p:tgtEl>
                                          <p:spTgt spid="15"/>
                                        </p:tgtEl>
                                        <p:attrNameLst>
                                          <p:attrName>style.visibility</p:attrName>
                                        </p:attrNameLst>
                                      </p:cBhvr>
                                      <p:to>
                                        <p:strVal val="hidden"/>
                                      </p:to>
                                    </p:set>
                                  </p:childTnLst>
                                </p:cTn>
                              </p:par>
                              <p:par>
                                <p:cTn id="147" presetID="1" presetClass="exit" presetSubtype="0" fill="hold" grpId="1" nodeType="withEffect">
                                  <p:stCondLst>
                                    <p:cond delay="0"/>
                                  </p:stCondLst>
                                  <p:childTnLst>
                                    <p:set>
                                      <p:cBhvr>
                                        <p:cTn id="148" dur="1" fill="hold">
                                          <p:stCondLst>
                                            <p:cond delay="0"/>
                                          </p:stCondLst>
                                        </p:cTn>
                                        <p:tgtEl>
                                          <p:spTgt spid="24"/>
                                        </p:tgtEl>
                                        <p:attrNameLst>
                                          <p:attrName>style.visibility</p:attrName>
                                        </p:attrNameLst>
                                      </p:cBhvr>
                                      <p:to>
                                        <p:strVal val="hidden"/>
                                      </p:to>
                                    </p:set>
                                  </p:childTnLst>
                                </p:cTn>
                              </p:par>
                              <p:par>
                                <p:cTn id="149" presetID="1" presetClass="exit" presetSubtype="0" fill="hold" grpId="1" nodeType="withEffect">
                                  <p:stCondLst>
                                    <p:cond delay="0"/>
                                  </p:stCondLst>
                                  <p:childTnLst>
                                    <p:set>
                                      <p:cBhvr>
                                        <p:cTn id="150" dur="1" fill="hold">
                                          <p:stCondLst>
                                            <p:cond delay="0"/>
                                          </p:stCondLst>
                                        </p:cTn>
                                        <p:tgtEl>
                                          <p:spTgt spid="26"/>
                                        </p:tgtEl>
                                        <p:attrNameLst>
                                          <p:attrName>style.visibility</p:attrName>
                                        </p:attrNameLst>
                                      </p:cBhvr>
                                      <p:to>
                                        <p:strVal val="hidden"/>
                                      </p:to>
                                    </p:set>
                                  </p:childTnLst>
                                </p:cTn>
                              </p:par>
                              <p:par>
                                <p:cTn id="151" presetID="1" presetClass="exit" presetSubtype="0" fill="hold" grpId="1" nodeType="withEffect">
                                  <p:stCondLst>
                                    <p:cond delay="0"/>
                                  </p:stCondLst>
                                  <p:childTnLst>
                                    <p:set>
                                      <p:cBhvr>
                                        <p:cTn id="152" dur="1" fill="hold">
                                          <p:stCondLst>
                                            <p:cond delay="0"/>
                                          </p:stCondLst>
                                        </p:cTn>
                                        <p:tgtEl>
                                          <p:spTgt spid="25"/>
                                        </p:tgtEl>
                                        <p:attrNameLst>
                                          <p:attrName>style.visibility</p:attrName>
                                        </p:attrNameLst>
                                      </p:cBhvr>
                                      <p:to>
                                        <p:strVal val="hidden"/>
                                      </p:to>
                                    </p:set>
                                  </p:childTnLst>
                                </p:cTn>
                              </p:par>
                              <p:par>
                                <p:cTn id="153" presetID="1" presetClass="exit" presetSubtype="0" fill="hold" grpId="1" nodeType="withEffect">
                                  <p:stCondLst>
                                    <p:cond delay="0"/>
                                  </p:stCondLst>
                                  <p:childTnLst>
                                    <p:set>
                                      <p:cBhvr>
                                        <p:cTn id="154" dur="1" fill="hold">
                                          <p:stCondLst>
                                            <p:cond delay="0"/>
                                          </p:stCondLst>
                                        </p:cTn>
                                        <p:tgtEl>
                                          <p:spTgt spid="27"/>
                                        </p:tgtEl>
                                        <p:attrNameLst>
                                          <p:attrName>style.visibility</p:attrName>
                                        </p:attrNameLst>
                                      </p:cBhvr>
                                      <p:to>
                                        <p:strVal val="hidden"/>
                                      </p:to>
                                    </p:set>
                                  </p:childTnLst>
                                </p:cTn>
                              </p:par>
                            </p:childTnLst>
                          </p:cTn>
                        </p:par>
                      </p:childTnLst>
                    </p:cTn>
                  </p:par>
                  <p:par>
                    <p:cTn id="155" fill="hold">
                      <p:stCondLst>
                        <p:cond delay="indefinite"/>
                      </p:stCondLst>
                      <p:childTnLst>
                        <p:par>
                          <p:cTn id="156" fill="hold">
                            <p:stCondLst>
                              <p:cond delay="0"/>
                            </p:stCondLst>
                            <p:childTnLst>
                              <p:par>
                                <p:cTn id="157" presetID="1" presetClass="entr" presetSubtype="0" fill="hold" nodeType="clickEffect">
                                  <p:stCondLst>
                                    <p:cond delay="0"/>
                                  </p:stCondLst>
                                  <p:childTnLst>
                                    <p:set>
                                      <p:cBhvr>
                                        <p:cTn id="158"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159" fill="hold">
                      <p:stCondLst>
                        <p:cond delay="indefinite"/>
                      </p:stCondLst>
                      <p:childTnLst>
                        <p:par>
                          <p:cTn id="160" fill="hold">
                            <p:stCondLst>
                              <p:cond delay="0"/>
                            </p:stCondLst>
                            <p:childTnLst>
                              <p:par>
                                <p:cTn id="161" presetID="1" presetClass="entr" presetSubtype="0" fill="hold" nodeType="clickEffect">
                                  <p:stCondLst>
                                    <p:cond delay="0"/>
                                  </p:stCondLst>
                                  <p:childTnLst>
                                    <p:set>
                                      <p:cBhvr>
                                        <p:cTn id="162"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63" fill="hold">
                      <p:stCondLst>
                        <p:cond delay="indefinite"/>
                      </p:stCondLst>
                      <p:childTnLst>
                        <p:par>
                          <p:cTn id="164" fill="hold">
                            <p:stCondLst>
                              <p:cond delay="0"/>
                            </p:stCondLst>
                            <p:childTnLst>
                              <p:par>
                                <p:cTn id="165" presetID="1" presetClass="entr" presetSubtype="0" fill="hold" nodeType="clickEffect">
                                  <p:stCondLst>
                                    <p:cond delay="0"/>
                                  </p:stCondLst>
                                  <p:childTnLst>
                                    <p:set>
                                      <p:cBhvr>
                                        <p:cTn id="166"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67" fill="hold">
                      <p:stCondLst>
                        <p:cond delay="indefinite"/>
                      </p:stCondLst>
                      <p:childTnLst>
                        <p:par>
                          <p:cTn id="168" fill="hold">
                            <p:stCondLst>
                              <p:cond delay="0"/>
                            </p:stCondLst>
                            <p:childTnLst>
                              <p:par>
                                <p:cTn id="169" presetID="1" presetClass="entr" presetSubtype="0" fill="hold" nodeType="clickEffect">
                                  <p:stCondLst>
                                    <p:cond delay="0"/>
                                  </p:stCondLst>
                                  <p:childTnLst>
                                    <p:set>
                                      <p:cBhvr>
                                        <p:cTn id="170"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71" fill="hold">
                      <p:stCondLst>
                        <p:cond delay="indefinite"/>
                      </p:stCondLst>
                      <p:childTnLst>
                        <p:par>
                          <p:cTn id="172" fill="hold">
                            <p:stCondLst>
                              <p:cond delay="0"/>
                            </p:stCondLst>
                            <p:childTnLst>
                              <p:par>
                                <p:cTn id="173" presetID="1" presetClass="entr" presetSubtype="0" fill="hold" nodeType="clickEffect">
                                  <p:stCondLst>
                                    <p:cond delay="0"/>
                                  </p:stCondLst>
                                  <p:childTnLst>
                                    <p:set>
                                      <p:cBhvr>
                                        <p:cTn id="174"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75" fill="hold">
                      <p:stCondLst>
                        <p:cond delay="indefinite"/>
                      </p:stCondLst>
                      <p:childTnLst>
                        <p:par>
                          <p:cTn id="176" fill="hold">
                            <p:stCondLst>
                              <p:cond delay="0"/>
                            </p:stCondLst>
                            <p:childTnLst>
                              <p:par>
                                <p:cTn id="177" presetID="1" presetClass="entr" presetSubtype="0" fill="hold" nodeType="clickEffect">
                                  <p:stCondLst>
                                    <p:cond delay="0"/>
                                  </p:stCondLst>
                                  <p:childTnLst>
                                    <p:set>
                                      <p:cBhvr>
                                        <p:cTn id="178"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179" fill="hold">
                      <p:stCondLst>
                        <p:cond delay="indefinite"/>
                      </p:stCondLst>
                      <p:childTnLst>
                        <p:par>
                          <p:cTn id="180" fill="hold">
                            <p:stCondLst>
                              <p:cond delay="0"/>
                            </p:stCondLst>
                            <p:childTnLst>
                              <p:par>
                                <p:cTn id="181" presetID="1" presetClass="entr" presetSubtype="0" fill="hold" nodeType="clickEffect">
                                  <p:stCondLst>
                                    <p:cond delay="0"/>
                                  </p:stCondLst>
                                  <p:childTnLst>
                                    <p:set>
                                      <p:cBhvr>
                                        <p:cTn id="182"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7" grpId="1" animBg="1"/>
      <p:bldP spid="8" grpId="0" animBg="1"/>
      <p:bldP spid="8" grpId="1" animBg="1"/>
      <p:bldP spid="9" grpId="0" animBg="1"/>
      <p:bldP spid="9" grpId="1" animBg="1"/>
      <p:bldP spid="10" grpId="0" animBg="1"/>
      <p:bldP spid="10" grpId="1" animBg="1"/>
      <p:bldP spid="11" grpId="0" animBg="1"/>
      <p:bldP spid="11" grpId="1" animBg="1"/>
      <p:bldP spid="12" grpId="0" animBg="1"/>
      <p:bldP spid="12" grpId="1" animBg="1"/>
      <p:bldP spid="13" grpId="0" animBg="1"/>
      <p:bldP spid="13" grpId="1" animBg="1"/>
      <p:bldP spid="14" grpId="0" animBg="1"/>
      <p:bldP spid="14" grpId="1" animBg="1"/>
      <p:bldP spid="15" grpId="0" animBg="1"/>
      <p:bldP spid="15" grpId="1" animBg="1"/>
      <p:bldP spid="16" grpId="0" animBg="1"/>
      <p:bldP spid="16" grpId="1" animBg="1"/>
      <p:bldP spid="17" grpId="0" animBg="1"/>
      <p:bldP spid="17" grpId="1" animBg="1"/>
      <p:bldP spid="18" grpId="0" animBg="1"/>
      <p:bldP spid="18" grpId="1" animBg="1"/>
      <p:bldP spid="19" grpId="0" animBg="1"/>
      <p:bldP spid="19" grpId="1" animBg="1"/>
      <p:bldP spid="20" grpId="0" animBg="1"/>
      <p:bldP spid="20" grpId="1" animBg="1"/>
      <p:bldP spid="21" grpId="0" animBg="1"/>
      <p:bldP spid="21" grpId="1" animBg="1"/>
      <p:bldP spid="22" grpId="0" animBg="1"/>
      <p:bldP spid="22" grpId="1" animBg="1"/>
      <p:bldP spid="24" grpId="0" animBg="1"/>
      <p:bldP spid="24" grpId="1" animBg="1"/>
      <p:bldP spid="25" grpId="0" animBg="1"/>
      <p:bldP spid="25" grpId="1" animBg="1"/>
      <p:bldP spid="26" grpId="0" animBg="1"/>
      <p:bldP spid="26" grpId="1" animBg="1"/>
      <p:bldP spid="27" grpId="0" animBg="1"/>
      <p:bldP spid="27" grpId="1" animBg="1"/>
      <p:bldP spid="29" grpId="0" animBg="1"/>
      <p:bldP spid="29" grpId="1" animBg="1"/>
      <p:bldP spid="30" grpId="0" animBg="1"/>
      <p:bldP spid="30" grpId="1" animBg="1"/>
      <p:bldP spid="31" grpId="0" animBg="1"/>
      <p:bldP spid="31" grpId="1" animBg="1"/>
      <p:bldP spid="33" grpId="0" animBg="1"/>
      <p:bldP spid="33" grpId="1"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 Implementation</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Until the official Ruby specification in 2011, the </a:t>
            </a:r>
            <a:r>
              <a:rPr lang="en-US" dirty="0"/>
              <a:t>Ruby </a:t>
            </a:r>
            <a:r>
              <a:rPr lang="en-US" dirty="0" smtClean="0"/>
              <a:t>MRI (</a:t>
            </a:r>
            <a:r>
              <a:rPr lang="en-US" dirty="0" err="1" smtClean="0"/>
              <a:t>Matz's</a:t>
            </a:r>
            <a:r>
              <a:rPr lang="en-US" dirty="0" smtClean="0"/>
              <a:t> Ruby Interpreter) was the reference implementation</a:t>
            </a:r>
          </a:p>
          <a:p>
            <a:r>
              <a:rPr lang="en-US" dirty="0" smtClean="0"/>
              <a:t>Any program that the reference implementation run is a Ruby program, and it should do whatever the reference implementation does</a:t>
            </a:r>
          </a:p>
          <a:p>
            <a:r>
              <a:rPr lang="en-US" dirty="0" smtClean="0"/>
              <a:t>Precisely specified on a given input</a:t>
            </a:r>
          </a:p>
          <a:p>
            <a:pPr lvl="1"/>
            <a:r>
              <a:rPr lang="en-US" dirty="0" smtClean="0"/>
              <a:t>If there is any question, simply run a test program on a sample implementation</a:t>
            </a:r>
          </a:p>
          <a:p>
            <a:r>
              <a:rPr lang="en-US" dirty="0" smtClean="0"/>
              <a:t>However, what about bugs in the reference?</a:t>
            </a:r>
          </a:p>
          <a:p>
            <a:pPr lvl="1"/>
            <a:r>
              <a:rPr lang="en-US" dirty="0" smtClean="0"/>
              <a:t>Most often, they become part of the language</a:t>
            </a:r>
          </a:p>
          <a:p>
            <a:r>
              <a:rPr lang="en-US" dirty="0" smtClean="0"/>
              <a:t>What if the reference implementation does not run on your platform?</a:t>
            </a:r>
          </a:p>
          <a:p>
            <a:pPr marL="0" indent="0">
              <a:buNone/>
            </a:pPr>
            <a:endParaRPr lang="en-US" dirty="0"/>
          </a:p>
          <a:p>
            <a:endParaRPr lang="en-US" dirty="0"/>
          </a:p>
        </p:txBody>
      </p:sp>
      <p:sp>
        <p:nvSpPr>
          <p:cNvPr id="4" name="Slide Number Placeholder 3"/>
          <p:cNvSpPr>
            <a:spLocks noGrp="1"/>
          </p:cNvSpPr>
          <p:nvPr>
            <p:ph type="sldNum" sz="quarter" idx="12"/>
          </p:nvPr>
        </p:nvSpPr>
        <p:spPr/>
        <p:txBody>
          <a:bodyPr/>
          <a:lstStyle/>
          <a:p>
            <a:fld id="{FCFB7E3C-6220-8942-988C-3F6E25750AD7}" type="slidenum">
              <a:rPr lang="en-US" smtClean="0"/>
              <a:t>5</a:t>
            </a:fld>
            <a:endParaRPr lang="en-US"/>
          </a:p>
        </p:txBody>
      </p:sp>
    </p:spTree>
    <p:extLst>
      <p:ext uri="{BB962C8B-B14F-4D97-AF65-F5344CB8AC3E}">
        <p14:creationId xmlns:p14="http://schemas.microsoft.com/office/powerpoint/2010/main" val="20582907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63471"/>
            <a:ext cx="8229600" cy="6092881"/>
          </a:xfrm>
        </p:spPr>
        <p:txBody>
          <a:bodyPr>
            <a:noAutofit/>
          </a:bodyPr>
          <a:lstStyle/>
          <a:p>
            <a:pPr marL="0" indent="0">
              <a:buNone/>
            </a:pPr>
            <a:r>
              <a:rPr lang="en-US" sz="1800" dirty="0">
                <a:solidFill>
                  <a:schemeClr val="accent4"/>
                </a:solidFill>
                <a:latin typeface="Consolas" charset="0"/>
                <a:ea typeface="Consolas" charset="0"/>
                <a:cs typeface="Consolas" charset="0"/>
              </a:rPr>
              <a:t>#include </a:t>
            </a:r>
            <a:r>
              <a:rPr lang="en-US" sz="1800" dirty="0">
                <a:latin typeface="Consolas" charset="0"/>
                <a:ea typeface="Consolas" charset="0"/>
                <a:cs typeface="Consolas" charset="0"/>
              </a:rPr>
              <a:t>&lt;</a:t>
            </a:r>
            <a:r>
              <a:rPr lang="en-US" sz="1800" dirty="0" err="1">
                <a:latin typeface="Consolas" charset="0"/>
                <a:ea typeface="Consolas" charset="0"/>
                <a:cs typeface="Consolas" charset="0"/>
              </a:rPr>
              <a:t>stdio.h</a:t>
            </a:r>
            <a:r>
              <a:rPr lang="en-US" sz="1800" dirty="0" smtClean="0">
                <a:latin typeface="Consolas" charset="0"/>
                <a:ea typeface="Consolas" charset="0"/>
                <a:cs typeface="Consolas" charset="0"/>
              </a:rPr>
              <a:t>&gt;</a:t>
            </a:r>
          </a:p>
          <a:p>
            <a:pPr marL="0" indent="0">
              <a:buNone/>
            </a:pPr>
            <a:r>
              <a:rPr lang="en-US" sz="1800" dirty="0" err="1" smtClean="0">
                <a:solidFill>
                  <a:schemeClr val="tx2"/>
                </a:solidFill>
                <a:latin typeface="Consolas" charset="0"/>
                <a:ea typeface="Consolas" charset="0"/>
                <a:cs typeface="Consolas" charset="0"/>
              </a:rPr>
              <a:t>int</a:t>
            </a:r>
            <a:r>
              <a:rPr lang="en-US" sz="1800" dirty="0">
                <a:solidFill>
                  <a:schemeClr val="tx2"/>
                </a:solidFill>
                <a:latin typeface="Consolas" charset="0"/>
                <a:ea typeface="Consolas" charset="0"/>
                <a:cs typeface="Consolas" charset="0"/>
              </a:rPr>
              <a:t>* </a:t>
            </a:r>
            <a:r>
              <a:rPr lang="en-US" sz="1800" dirty="0">
                <a:solidFill>
                  <a:schemeClr val="accent2"/>
                </a:solidFill>
                <a:latin typeface="Consolas" charset="0"/>
                <a:ea typeface="Consolas" charset="0"/>
                <a:cs typeface="Consolas" charset="0"/>
              </a:rPr>
              <a:t>foo</a:t>
            </a:r>
            <a:r>
              <a:rPr lang="en-US" sz="1800" dirty="0" smtClean="0">
                <a:latin typeface="Consolas" charset="0"/>
                <a:ea typeface="Consolas" charset="0"/>
                <a:cs typeface="Consolas" charset="0"/>
              </a:rPr>
              <a:t>(){</a:t>
            </a:r>
          </a:p>
          <a:p>
            <a:pPr marL="0" indent="0">
              <a:buNone/>
            </a:pPr>
            <a:r>
              <a:rPr lang="en-US" sz="1800" dirty="0">
                <a:latin typeface="Consolas" charset="0"/>
                <a:ea typeface="Consolas" charset="0"/>
                <a:cs typeface="Consolas" charset="0"/>
              </a:rPr>
              <a:t> </a:t>
            </a:r>
            <a:r>
              <a:rPr lang="en-US" sz="1800" dirty="0" smtClean="0">
                <a:latin typeface="Consolas" charset="0"/>
                <a:ea typeface="Consolas" charset="0"/>
                <a:cs typeface="Consolas" charset="0"/>
              </a:rPr>
              <a:t> </a:t>
            </a:r>
            <a:r>
              <a:rPr lang="en-US" sz="1800" dirty="0" err="1" smtClean="0">
                <a:solidFill>
                  <a:schemeClr val="tx2"/>
                </a:solidFill>
                <a:latin typeface="Consolas" charset="0"/>
                <a:ea typeface="Consolas" charset="0"/>
                <a:cs typeface="Consolas" charset="0"/>
              </a:rPr>
              <a:t>int</a:t>
            </a:r>
            <a:r>
              <a:rPr lang="en-US" sz="1800" dirty="0" smtClean="0">
                <a:latin typeface="Consolas" charset="0"/>
                <a:ea typeface="Consolas" charset="0"/>
                <a:cs typeface="Consolas" charset="0"/>
              </a:rPr>
              <a:t> </a:t>
            </a:r>
            <a:r>
              <a:rPr lang="en-US" sz="1800" dirty="0">
                <a:solidFill>
                  <a:schemeClr val="accent2"/>
                </a:solidFill>
                <a:latin typeface="Consolas" charset="0"/>
                <a:ea typeface="Consolas" charset="0"/>
                <a:cs typeface="Consolas" charset="0"/>
              </a:rPr>
              <a:t>x</a:t>
            </a:r>
            <a:r>
              <a:rPr lang="en-US" sz="1800" dirty="0">
                <a:latin typeface="Consolas" charset="0"/>
                <a:ea typeface="Consolas" charset="0"/>
                <a:cs typeface="Consolas" charset="0"/>
              </a:rPr>
              <a:t> = 100</a:t>
            </a:r>
            <a:r>
              <a:rPr lang="en-US" sz="1800" dirty="0" smtClean="0">
                <a:latin typeface="Consolas" charset="0"/>
                <a:ea typeface="Consolas" charset="0"/>
                <a:cs typeface="Consolas" charset="0"/>
              </a:rPr>
              <a:t>;</a:t>
            </a:r>
          </a:p>
          <a:p>
            <a:pPr marL="0" indent="0">
              <a:buNone/>
            </a:pPr>
            <a:r>
              <a:rPr lang="en-US" sz="1800" dirty="0">
                <a:latin typeface="Consolas" charset="0"/>
                <a:ea typeface="Consolas" charset="0"/>
                <a:cs typeface="Consolas" charset="0"/>
              </a:rPr>
              <a:t> </a:t>
            </a:r>
            <a:r>
              <a:rPr lang="en-US" sz="1800" dirty="0" smtClean="0">
                <a:latin typeface="Consolas" charset="0"/>
                <a:ea typeface="Consolas" charset="0"/>
                <a:cs typeface="Consolas" charset="0"/>
              </a:rPr>
              <a:t> return </a:t>
            </a:r>
            <a:r>
              <a:rPr lang="en-US" sz="1800" dirty="0">
                <a:latin typeface="Consolas" charset="0"/>
                <a:ea typeface="Consolas" charset="0"/>
                <a:cs typeface="Consolas" charset="0"/>
              </a:rPr>
              <a:t>&amp;x</a:t>
            </a:r>
            <a:r>
              <a:rPr lang="en-US" sz="1800" dirty="0" smtClean="0">
                <a:latin typeface="Consolas" charset="0"/>
                <a:ea typeface="Consolas" charset="0"/>
                <a:cs typeface="Consolas" charset="0"/>
              </a:rPr>
              <a:t>;</a:t>
            </a:r>
          </a:p>
          <a:p>
            <a:pPr marL="0" indent="0">
              <a:buNone/>
            </a:pPr>
            <a:r>
              <a:rPr lang="en-US" sz="1800" dirty="0" smtClean="0">
                <a:latin typeface="Consolas" charset="0"/>
                <a:ea typeface="Consolas" charset="0"/>
                <a:cs typeface="Consolas" charset="0"/>
              </a:rPr>
              <a:t>}</a:t>
            </a:r>
          </a:p>
          <a:p>
            <a:pPr marL="0" indent="0">
              <a:buNone/>
            </a:pPr>
            <a:r>
              <a:rPr lang="en-US" sz="1800" dirty="0" smtClean="0">
                <a:solidFill>
                  <a:schemeClr val="tx2"/>
                </a:solidFill>
                <a:latin typeface="Consolas" charset="0"/>
                <a:ea typeface="Consolas" charset="0"/>
                <a:cs typeface="Consolas" charset="0"/>
              </a:rPr>
              <a:t>void</a:t>
            </a:r>
            <a:r>
              <a:rPr lang="en-US" sz="1800" dirty="0" smtClean="0">
                <a:latin typeface="Consolas" charset="0"/>
                <a:ea typeface="Consolas" charset="0"/>
                <a:cs typeface="Consolas" charset="0"/>
              </a:rPr>
              <a:t> </a:t>
            </a:r>
            <a:r>
              <a:rPr lang="en-US" sz="1800" dirty="0">
                <a:solidFill>
                  <a:schemeClr val="accent2"/>
                </a:solidFill>
                <a:latin typeface="Consolas" charset="0"/>
                <a:ea typeface="Consolas" charset="0"/>
                <a:cs typeface="Consolas" charset="0"/>
              </a:rPr>
              <a:t>bar</a:t>
            </a:r>
            <a:r>
              <a:rPr lang="en-US" sz="1800" dirty="0">
                <a:latin typeface="Consolas" charset="0"/>
                <a:ea typeface="Consolas" charset="0"/>
                <a:cs typeface="Consolas" charset="0"/>
              </a:rPr>
              <a:t>(){   </a:t>
            </a:r>
            <a:endParaRPr lang="en-US" sz="1800" dirty="0" smtClean="0">
              <a:latin typeface="Consolas" charset="0"/>
              <a:ea typeface="Consolas" charset="0"/>
              <a:cs typeface="Consolas" charset="0"/>
            </a:endParaRPr>
          </a:p>
          <a:p>
            <a:pPr marL="0" indent="0">
              <a:buNone/>
            </a:pPr>
            <a:r>
              <a:rPr lang="en-US" sz="1800" dirty="0">
                <a:latin typeface="Consolas" charset="0"/>
                <a:ea typeface="Consolas" charset="0"/>
                <a:cs typeface="Consolas" charset="0"/>
              </a:rPr>
              <a:t> </a:t>
            </a:r>
            <a:r>
              <a:rPr lang="en-US" sz="1800" dirty="0" smtClean="0">
                <a:latin typeface="Consolas" charset="0"/>
                <a:ea typeface="Consolas" charset="0"/>
                <a:cs typeface="Consolas" charset="0"/>
              </a:rPr>
              <a:t> </a:t>
            </a:r>
            <a:r>
              <a:rPr lang="en-US" sz="1800" dirty="0" err="1" smtClean="0">
                <a:solidFill>
                  <a:schemeClr val="tx2"/>
                </a:solidFill>
                <a:latin typeface="Consolas" charset="0"/>
                <a:ea typeface="Consolas" charset="0"/>
                <a:cs typeface="Consolas" charset="0"/>
              </a:rPr>
              <a:t>int</a:t>
            </a:r>
            <a:r>
              <a:rPr lang="en-US" sz="1800" dirty="0" smtClean="0">
                <a:latin typeface="Consolas" charset="0"/>
                <a:ea typeface="Consolas" charset="0"/>
                <a:cs typeface="Consolas" charset="0"/>
              </a:rPr>
              <a:t> </a:t>
            </a:r>
            <a:r>
              <a:rPr lang="en-US" sz="1800" dirty="0">
                <a:solidFill>
                  <a:schemeClr val="accent2"/>
                </a:solidFill>
                <a:latin typeface="Consolas" charset="0"/>
                <a:ea typeface="Consolas" charset="0"/>
                <a:cs typeface="Consolas" charset="0"/>
              </a:rPr>
              <a:t>y</a:t>
            </a:r>
            <a:r>
              <a:rPr lang="en-US" sz="1800" dirty="0">
                <a:latin typeface="Consolas" charset="0"/>
                <a:ea typeface="Consolas" charset="0"/>
                <a:cs typeface="Consolas" charset="0"/>
              </a:rPr>
              <a:t> = 10000</a:t>
            </a:r>
            <a:r>
              <a:rPr lang="en-US" sz="1800" dirty="0" smtClean="0">
                <a:latin typeface="Consolas" charset="0"/>
                <a:ea typeface="Consolas" charset="0"/>
                <a:cs typeface="Consolas" charset="0"/>
              </a:rPr>
              <a:t>;</a:t>
            </a:r>
          </a:p>
          <a:p>
            <a:pPr marL="0" indent="0">
              <a:buNone/>
            </a:pPr>
            <a:r>
              <a:rPr lang="en-US" sz="1800" dirty="0">
                <a:latin typeface="Consolas" charset="0"/>
                <a:ea typeface="Consolas" charset="0"/>
                <a:cs typeface="Consolas" charset="0"/>
              </a:rPr>
              <a:t> </a:t>
            </a:r>
            <a:r>
              <a:rPr lang="en-US" sz="1800" dirty="0" smtClean="0">
                <a:latin typeface="Consolas" charset="0"/>
                <a:ea typeface="Consolas" charset="0"/>
                <a:cs typeface="Consolas" charset="0"/>
              </a:rPr>
              <a:t> </a:t>
            </a:r>
            <a:r>
              <a:rPr lang="en-US" sz="1800" dirty="0" err="1" smtClean="0">
                <a:solidFill>
                  <a:schemeClr val="tx2"/>
                </a:solidFill>
                <a:latin typeface="Consolas" charset="0"/>
                <a:ea typeface="Consolas" charset="0"/>
                <a:cs typeface="Consolas" charset="0"/>
              </a:rPr>
              <a:t>int</a:t>
            </a:r>
            <a:r>
              <a:rPr lang="en-US" sz="1800" dirty="0" smtClean="0">
                <a:latin typeface="Consolas" charset="0"/>
                <a:ea typeface="Consolas" charset="0"/>
                <a:cs typeface="Consolas" charset="0"/>
              </a:rPr>
              <a:t> </a:t>
            </a:r>
            <a:r>
              <a:rPr lang="en-US" sz="1800" dirty="0">
                <a:solidFill>
                  <a:schemeClr val="accent2"/>
                </a:solidFill>
                <a:latin typeface="Consolas" charset="0"/>
                <a:ea typeface="Consolas" charset="0"/>
                <a:cs typeface="Consolas" charset="0"/>
              </a:rPr>
              <a:t>z</a:t>
            </a:r>
            <a:r>
              <a:rPr lang="en-US" sz="1800" dirty="0">
                <a:latin typeface="Consolas" charset="0"/>
                <a:ea typeface="Consolas" charset="0"/>
                <a:cs typeface="Consolas" charset="0"/>
              </a:rPr>
              <a:t> = 0</a:t>
            </a:r>
            <a:r>
              <a:rPr lang="en-US" sz="1800" dirty="0" smtClean="0">
                <a:latin typeface="Consolas" charset="0"/>
                <a:ea typeface="Consolas" charset="0"/>
                <a:cs typeface="Consolas" charset="0"/>
              </a:rPr>
              <a:t>;</a:t>
            </a:r>
          </a:p>
          <a:p>
            <a:pPr marL="0" indent="0">
              <a:buNone/>
            </a:pPr>
            <a:r>
              <a:rPr lang="en-US" sz="1800" dirty="0">
                <a:latin typeface="Consolas" charset="0"/>
                <a:ea typeface="Consolas" charset="0"/>
                <a:cs typeface="Consolas" charset="0"/>
              </a:rPr>
              <a:t> </a:t>
            </a:r>
            <a:r>
              <a:rPr lang="en-US" sz="1800" dirty="0" smtClean="0">
                <a:latin typeface="Consolas" charset="0"/>
                <a:ea typeface="Consolas" charset="0"/>
                <a:cs typeface="Consolas" charset="0"/>
              </a:rPr>
              <a:t> </a:t>
            </a:r>
            <a:r>
              <a:rPr lang="en-US" sz="1800" dirty="0" err="1" smtClean="0">
                <a:latin typeface="Consolas" charset="0"/>
                <a:ea typeface="Consolas" charset="0"/>
                <a:cs typeface="Consolas" charset="0"/>
              </a:rPr>
              <a:t>printf</a:t>
            </a:r>
            <a:r>
              <a:rPr lang="en-US" sz="1800" dirty="0">
                <a:latin typeface="Consolas" charset="0"/>
                <a:ea typeface="Consolas" charset="0"/>
                <a:cs typeface="Consolas" charset="0"/>
              </a:rPr>
              <a:t>("%d %d\n", y, z</a:t>
            </a:r>
            <a:r>
              <a:rPr lang="en-US" sz="1800" dirty="0" smtClean="0">
                <a:latin typeface="Consolas" charset="0"/>
                <a:ea typeface="Consolas" charset="0"/>
                <a:cs typeface="Consolas" charset="0"/>
              </a:rPr>
              <a:t>);</a:t>
            </a:r>
          </a:p>
          <a:p>
            <a:pPr marL="0" indent="0">
              <a:buNone/>
            </a:pPr>
            <a:r>
              <a:rPr lang="en-US" sz="1800" dirty="0" smtClean="0">
                <a:latin typeface="Consolas" charset="0"/>
                <a:ea typeface="Consolas" charset="0"/>
                <a:cs typeface="Consolas" charset="0"/>
              </a:rPr>
              <a:t>}</a:t>
            </a:r>
          </a:p>
          <a:p>
            <a:pPr marL="0" indent="0">
              <a:buNone/>
            </a:pPr>
            <a:r>
              <a:rPr lang="en-US" sz="1800" dirty="0" err="1" smtClean="0">
                <a:solidFill>
                  <a:schemeClr val="tx2"/>
                </a:solidFill>
                <a:latin typeface="Consolas" charset="0"/>
                <a:ea typeface="Consolas" charset="0"/>
                <a:cs typeface="Consolas" charset="0"/>
              </a:rPr>
              <a:t>int</a:t>
            </a:r>
            <a:r>
              <a:rPr lang="en-US" sz="1800" dirty="0" smtClean="0">
                <a:latin typeface="Consolas" charset="0"/>
                <a:ea typeface="Consolas" charset="0"/>
                <a:cs typeface="Consolas" charset="0"/>
              </a:rPr>
              <a:t> </a:t>
            </a:r>
            <a:r>
              <a:rPr lang="en-US" sz="1800" dirty="0">
                <a:latin typeface="Consolas" charset="0"/>
                <a:ea typeface="Consolas" charset="0"/>
                <a:cs typeface="Consolas" charset="0"/>
              </a:rPr>
              <a:t>main(){   </a:t>
            </a:r>
            <a:endParaRPr lang="en-US" sz="1800" dirty="0" smtClean="0">
              <a:latin typeface="Consolas" charset="0"/>
              <a:ea typeface="Consolas" charset="0"/>
              <a:cs typeface="Consolas" charset="0"/>
            </a:endParaRPr>
          </a:p>
          <a:p>
            <a:pPr marL="0" indent="0">
              <a:buNone/>
            </a:pPr>
            <a:r>
              <a:rPr lang="en-US" sz="1800" dirty="0">
                <a:latin typeface="Consolas" charset="0"/>
                <a:ea typeface="Consolas" charset="0"/>
                <a:cs typeface="Consolas" charset="0"/>
              </a:rPr>
              <a:t> </a:t>
            </a:r>
            <a:r>
              <a:rPr lang="en-US" sz="1800" dirty="0" smtClean="0">
                <a:latin typeface="Consolas" charset="0"/>
                <a:ea typeface="Consolas" charset="0"/>
                <a:cs typeface="Consolas" charset="0"/>
              </a:rPr>
              <a:t> </a:t>
            </a:r>
            <a:r>
              <a:rPr lang="en-US" sz="1800" dirty="0" err="1" smtClean="0">
                <a:solidFill>
                  <a:schemeClr val="tx2"/>
                </a:solidFill>
                <a:latin typeface="Consolas" charset="0"/>
                <a:ea typeface="Consolas" charset="0"/>
                <a:cs typeface="Consolas" charset="0"/>
              </a:rPr>
              <a:t>int</a:t>
            </a:r>
            <a:r>
              <a:rPr lang="en-US" sz="1800" dirty="0">
                <a:solidFill>
                  <a:schemeClr val="tx2"/>
                </a:solidFill>
                <a:latin typeface="Consolas" charset="0"/>
                <a:ea typeface="Consolas" charset="0"/>
                <a:cs typeface="Consolas" charset="0"/>
              </a:rPr>
              <a:t>* </a:t>
            </a:r>
            <a:r>
              <a:rPr lang="en-US" sz="1800" dirty="0">
                <a:solidFill>
                  <a:schemeClr val="accent2"/>
                </a:solidFill>
                <a:latin typeface="Consolas" charset="0"/>
                <a:ea typeface="Consolas" charset="0"/>
                <a:cs typeface="Consolas" charset="0"/>
              </a:rPr>
              <a:t>dang</a:t>
            </a:r>
            <a:r>
              <a:rPr lang="en-US" sz="1800" dirty="0">
                <a:latin typeface="Consolas" charset="0"/>
                <a:ea typeface="Consolas" charset="0"/>
                <a:cs typeface="Consolas" charset="0"/>
              </a:rPr>
              <a:t>;   </a:t>
            </a:r>
            <a:endParaRPr lang="en-US" sz="1800" dirty="0" smtClean="0">
              <a:latin typeface="Consolas" charset="0"/>
              <a:ea typeface="Consolas" charset="0"/>
              <a:cs typeface="Consolas" charset="0"/>
            </a:endParaRPr>
          </a:p>
          <a:p>
            <a:pPr marL="0" indent="0">
              <a:buNone/>
            </a:pPr>
            <a:r>
              <a:rPr lang="en-US" sz="1800" dirty="0">
                <a:latin typeface="Consolas" charset="0"/>
                <a:ea typeface="Consolas" charset="0"/>
                <a:cs typeface="Consolas" charset="0"/>
              </a:rPr>
              <a:t> </a:t>
            </a:r>
            <a:r>
              <a:rPr lang="en-US" sz="1800" dirty="0" smtClean="0">
                <a:latin typeface="Consolas" charset="0"/>
                <a:ea typeface="Consolas" charset="0"/>
                <a:cs typeface="Consolas" charset="0"/>
              </a:rPr>
              <a:t> dang </a:t>
            </a:r>
            <a:r>
              <a:rPr lang="en-US" sz="1800" dirty="0">
                <a:latin typeface="Consolas" charset="0"/>
                <a:ea typeface="Consolas" charset="0"/>
                <a:cs typeface="Consolas" charset="0"/>
              </a:rPr>
              <a:t>= foo();   </a:t>
            </a:r>
            <a:endParaRPr lang="en-US" sz="1800" dirty="0" smtClean="0">
              <a:latin typeface="Consolas" charset="0"/>
              <a:ea typeface="Consolas" charset="0"/>
              <a:cs typeface="Consolas" charset="0"/>
            </a:endParaRPr>
          </a:p>
          <a:p>
            <a:pPr marL="0" indent="0">
              <a:buNone/>
            </a:pPr>
            <a:r>
              <a:rPr lang="en-US" sz="1800" dirty="0">
                <a:latin typeface="Consolas" charset="0"/>
                <a:ea typeface="Consolas" charset="0"/>
                <a:cs typeface="Consolas" charset="0"/>
              </a:rPr>
              <a:t> </a:t>
            </a:r>
            <a:r>
              <a:rPr lang="en-US" sz="1800" dirty="0" smtClean="0">
                <a:latin typeface="Consolas" charset="0"/>
                <a:ea typeface="Consolas" charset="0"/>
                <a:cs typeface="Consolas" charset="0"/>
              </a:rPr>
              <a:t> </a:t>
            </a:r>
            <a:r>
              <a:rPr lang="en-US" sz="1800" dirty="0" err="1" smtClean="0">
                <a:latin typeface="Consolas" charset="0"/>
                <a:ea typeface="Consolas" charset="0"/>
                <a:cs typeface="Consolas" charset="0"/>
              </a:rPr>
              <a:t>printf</a:t>
            </a:r>
            <a:r>
              <a:rPr lang="en-US" sz="1800" dirty="0">
                <a:latin typeface="Consolas" charset="0"/>
                <a:ea typeface="Consolas" charset="0"/>
                <a:cs typeface="Consolas" charset="0"/>
              </a:rPr>
              <a:t>("%p %d\n", dang, *dang);   </a:t>
            </a:r>
            <a:endParaRPr lang="en-US" sz="1800" dirty="0" smtClean="0">
              <a:latin typeface="Consolas" charset="0"/>
              <a:ea typeface="Consolas" charset="0"/>
              <a:cs typeface="Consolas" charset="0"/>
            </a:endParaRPr>
          </a:p>
          <a:p>
            <a:pPr marL="0" indent="0">
              <a:buNone/>
            </a:pPr>
            <a:r>
              <a:rPr lang="en-US" sz="1800" dirty="0">
                <a:latin typeface="Consolas" charset="0"/>
                <a:ea typeface="Consolas" charset="0"/>
                <a:cs typeface="Consolas" charset="0"/>
              </a:rPr>
              <a:t> </a:t>
            </a:r>
            <a:r>
              <a:rPr lang="en-US" sz="1800" dirty="0" smtClean="0">
                <a:latin typeface="Consolas" charset="0"/>
                <a:ea typeface="Consolas" charset="0"/>
                <a:cs typeface="Consolas" charset="0"/>
              </a:rPr>
              <a:t> bar</a:t>
            </a:r>
            <a:r>
              <a:rPr lang="en-US" sz="1800" dirty="0">
                <a:latin typeface="Consolas" charset="0"/>
                <a:ea typeface="Consolas" charset="0"/>
                <a:cs typeface="Consolas" charset="0"/>
              </a:rPr>
              <a:t>();   </a:t>
            </a:r>
            <a:endParaRPr lang="en-US" sz="1800" dirty="0" smtClean="0">
              <a:latin typeface="Consolas" charset="0"/>
              <a:ea typeface="Consolas" charset="0"/>
              <a:cs typeface="Consolas" charset="0"/>
            </a:endParaRPr>
          </a:p>
          <a:p>
            <a:pPr marL="0" indent="0">
              <a:buNone/>
            </a:pPr>
            <a:r>
              <a:rPr lang="en-US" sz="1800" dirty="0">
                <a:latin typeface="Consolas" charset="0"/>
                <a:ea typeface="Consolas" charset="0"/>
                <a:cs typeface="Consolas" charset="0"/>
              </a:rPr>
              <a:t> </a:t>
            </a:r>
            <a:r>
              <a:rPr lang="en-US" sz="1800" dirty="0" smtClean="0">
                <a:latin typeface="Consolas" charset="0"/>
                <a:ea typeface="Consolas" charset="0"/>
                <a:cs typeface="Consolas" charset="0"/>
              </a:rPr>
              <a:t> </a:t>
            </a:r>
            <a:r>
              <a:rPr lang="en-US" sz="1800" dirty="0" err="1" smtClean="0">
                <a:latin typeface="Consolas" charset="0"/>
                <a:ea typeface="Consolas" charset="0"/>
                <a:cs typeface="Consolas" charset="0"/>
              </a:rPr>
              <a:t>printf</a:t>
            </a:r>
            <a:r>
              <a:rPr lang="en-US" sz="1800" dirty="0">
                <a:latin typeface="Consolas" charset="0"/>
                <a:ea typeface="Consolas" charset="0"/>
                <a:cs typeface="Consolas" charset="0"/>
              </a:rPr>
              <a:t>("%p %d\n", dang, *dang</a:t>
            </a:r>
            <a:r>
              <a:rPr lang="en-US" sz="1800" dirty="0" smtClean="0">
                <a:latin typeface="Consolas" charset="0"/>
                <a:ea typeface="Consolas" charset="0"/>
                <a:cs typeface="Consolas" charset="0"/>
              </a:rPr>
              <a:t>);</a:t>
            </a:r>
          </a:p>
          <a:p>
            <a:pPr marL="0" indent="0">
              <a:buNone/>
            </a:pPr>
            <a:r>
              <a:rPr lang="en-US" sz="1800" dirty="0" smtClean="0">
                <a:latin typeface="Consolas" charset="0"/>
                <a:ea typeface="Consolas" charset="0"/>
                <a:cs typeface="Consolas" charset="0"/>
              </a:rPr>
              <a:t>}</a:t>
            </a:r>
            <a:endParaRPr lang="en-US" sz="1800" dirty="0">
              <a:latin typeface="Consolas" charset="0"/>
              <a:ea typeface="Consolas" charset="0"/>
              <a:cs typeface="Consolas" charset="0"/>
            </a:endParaRPr>
          </a:p>
        </p:txBody>
      </p:sp>
      <p:sp>
        <p:nvSpPr>
          <p:cNvPr id="4" name="Slide Number Placeholder 3"/>
          <p:cNvSpPr>
            <a:spLocks noGrp="1"/>
          </p:cNvSpPr>
          <p:nvPr>
            <p:ph type="sldNum" sz="quarter" idx="12"/>
          </p:nvPr>
        </p:nvSpPr>
        <p:spPr/>
        <p:txBody>
          <a:bodyPr/>
          <a:lstStyle/>
          <a:p>
            <a:fld id="{FCFB7E3C-6220-8942-988C-3F6E25750AD7}" type="slidenum">
              <a:rPr lang="en-US" smtClean="0"/>
              <a:t>50</a:t>
            </a:fld>
            <a:endParaRPr lang="en-US"/>
          </a:p>
        </p:txBody>
      </p:sp>
      <p:sp>
        <p:nvSpPr>
          <p:cNvPr id="5" name="TextBox 4"/>
          <p:cNvSpPr txBox="1"/>
          <p:nvPr/>
        </p:nvSpPr>
        <p:spPr>
          <a:xfrm>
            <a:off x="3847722" y="283333"/>
            <a:ext cx="5563892" cy="3231654"/>
          </a:xfrm>
          <a:prstGeom prst="rect">
            <a:avLst/>
          </a:prstGeom>
          <a:noFill/>
        </p:spPr>
        <p:txBody>
          <a:bodyPr wrap="square" rtlCol="0">
            <a:spAutoFit/>
          </a:bodyPr>
          <a:lstStyle/>
          <a:p>
            <a:r>
              <a:rPr lang="en-US" sz="1700" dirty="0">
                <a:latin typeface="Consolas" charset="0"/>
                <a:ea typeface="Consolas" charset="0"/>
                <a:cs typeface="Consolas" charset="0"/>
              </a:rPr>
              <a:t>[</a:t>
            </a:r>
            <a:r>
              <a:rPr lang="en-US" sz="1700" dirty="0" err="1" smtClean="0">
                <a:latin typeface="Consolas" charset="0"/>
                <a:ea typeface="Consolas" charset="0"/>
                <a:cs typeface="Consolas" charset="0"/>
              </a:rPr>
              <a:t>hedwig</a:t>
            </a:r>
            <a:r>
              <a:rPr lang="en-US" sz="1700" dirty="0" smtClean="0">
                <a:latin typeface="Consolas" charset="0"/>
                <a:ea typeface="Consolas" charset="0"/>
                <a:cs typeface="Consolas" charset="0"/>
              </a:rPr>
              <a:t>]$ </a:t>
            </a:r>
            <a:r>
              <a:rPr lang="en-US" sz="1700" dirty="0" err="1">
                <a:latin typeface="Consolas" charset="0"/>
                <a:ea typeface="Consolas" charset="0"/>
                <a:cs typeface="Consolas" charset="0"/>
              </a:rPr>
              <a:t>gcc</a:t>
            </a:r>
            <a:r>
              <a:rPr lang="en-US" sz="1700" dirty="0">
                <a:latin typeface="Consolas" charset="0"/>
                <a:ea typeface="Consolas" charset="0"/>
                <a:cs typeface="Consolas" charset="0"/>
              </a:rPr>
              <a:t> -Wall </a:t>
            </a:r>
            <a:r>
              <a:rPr lang="en-US" sz="1700" dirty="0" err="1">
                <a:latin typeface="Consolas" charset="0"/>
                <a:ea typeface="Consolas" charset="0"/>
                <a:cs typeface="Consolas" charset="0"/>
              </a:rPr>
              <a:t>dangling_reference.c</a:t>
            </a:r>
            <a:r>
              <a:rPr lang="en-US" sz="1700" dirty="0">
                <a:latin typeface="Consolas" charset="0"/>
                <a:ea typeface="Consolas" charset="0"/>
                <a:cs typeface="Consolas" charset="0"/>
              </a:rPr>
              <a:t>                                                                    </a:t>
            </a:r>
          </a:p>
          <a:p>
            <a:r>
              <a:rPr lang="en-US" sz="1700" dirty="0">
                <a:latin typeface="Consolas" charset="0"/>
                <a:ea typeface="Consolas" charset="0"/>
                <a:cs typeface="Consolas" charset="0"/>
              </a:rPr>
              <a:t>dangling_reference.c:6:12: warning: address of stack memory associated with local variable 'x' returned [-</a:t>
            </a:r>
            <a:r>
              <a:rPr lang="en-US" sz="1700" dirty="0" err="1">
                <a:latin typeface="Consolas" charset="0"/>
                <a:ea typeface="Consolas" charset="0"/>
                <a:cs typeface="Consolas" charset="0"/>
              </a:rPr>
              <a:t>Wreturn</a:t>
            </a:r>
            <a:r>
              <a:rPr lang="en-US" sz="1700" dirty="0">
                <a:latin typeface="Consolas" charset="0"/>
                <a:ea typeface="Consolas" charset="0"/>
                <a:cs typeface="Consolas" charset="0"/>
              </a:rPr>
              <a:t>-stack-address]</a:t>
            </a:r>
          </a:p>
          <a:p>
            <a:r>
              <a:rPr lang="en-US" sz="1700" dirty="0">
                <a:latin typeface="Consolas" charset="0"/>
                <a:ea typeface="Consolas" charset="0"/>
                <a:cs typeface="Consolas" charset="0"/>
              </a:rPr>
              <a:t>   return &amp;x;</a:t>
            </a:r>
          </a:p>
          <a:p>
            <a:r>
              <a:rPr lang="de-DE" sz="1700" dirty="0">
                <a:latin typeface="Consolas" charset="0"/>
                <a:ea typeface="Consolas" charset="0"/>
                <a:cs typeface="Consolas" charset="0"/>
              </a:rPr>
              <a:t>           ^</a:t>
            </a:r>
          </a:p>
          <a:p>
            <a:r>
              <a:rPr lang="de-DE" sz="1700" dirty="0">
                <a:latin typeface="Consolas" charset="0"/>
                <a:ea typeface="Consolas" charset="0"/>
                <a:cs typeface="Consolas" charset="0"/>
              </a:rPr>
              <a:t>1 </a:t>
            </a:r>
            <a:r>
              <a:rPr lang="de-DE" sz="1700" dirty="0" err="1">
                <a:latin typeface="Consolas" charset="0"/>
                <a:ea typeface="Consolas" charset="0"/>
                <a:cs typeface="Consolas" charset="0"/>
              </a:rPr>
              <a:t>warning</a:t>
            </a:r>
            <a:r>
              <a:rPr lang="de-DE" sz="1700" dirty="0">
                <a:latin typeface="Consolas" charset="0"/>
                <a:ea typeface="Consolas" charset="0"/>
                <a:cs typeface="Consolas" charset="0"/>
              </a:rPr>
              <a:t> </a:t>
            </a:r>
            <a:r>
              <a:rPr lang="de-DE" sz="1700" dirty="0" err="1">
                <a:latin typeface="Consolas" charset="0"/>
                <a:ea typeface="Consolas" charset="0"/>
                <a:cs typeface="Consolas" charset="0"/>
              </a:rPr>
              <a:t>generated</a:t>
            </a:r>
            <a:r>
              <a:rPr lang="de-DE" sz="1700" dirty="0">
                <a:latin typeface="Consolas" charset="0"/>
                <a:ea typeface="Consolas" charset="0"/>
                <a:cs typeface="Consolas" charset="0"/>
              </a:rPr>
              <a:t>.</a:t>
            </a:r>
          </a:p>
          <a:p>
            <a:r>
              <a:rPr lang="en-US" sz="1700" dirty="0">
                <a:latin typeface="Consolas" charset="0"/>
                <a:ea typeface="Consolas" charset="0"/>
                <a:cs typeface="Consolas" charset="0"/>
              </a:rPr>
              <a:t>[</a:t>
            </a:r>
            <a:r>
              <a:rPr lang="en-US" sz="1700" dirty="0" err="1">
                <a:latin typeface="Consolas" charset="0"/>
                <a:ea typeface="Consolas" charset="0"/>
                <a:cs typeface="Consolas" charset="0"/>
              </a:rPr>
              <a:t>hedwig</a:t>
            </a:r>
            <a:r>
              <a:rPr lang="en-US" sz="1700" dirty="0">
                <a:latin typeface="Consolas" charset="0"/>
                <a:ea typeface="Consolas" charset="0"/>
                <a:cs typeface="Consolas" charset="0"/>
              </a:rPr>
              <a:t>]$ ./</a:t>
            </a:r>
            <a:r>
              <a:rPr lang="en-US" sz="1700" dirty="0" err="1">
                <a:latin typeface="Consolas" charset="0"/>
                <a:ea typeface="Consolas" charset="0"/>
                <a:cs typeface="Consolas" charset="0"/>
              </a:rPr>
              <a:t>a.out</a:t>
            </a:r>
            <a:r>
              <a:rPr lang="en-US" sz="1700" dirty="0">
                <a:latin typeface="Consolas" charset="0"/>
                <a:ea typeface="Consolas" charset="0"/>
                <a:cs typeface="Consolas" charset="0"/>
              </a:rPr>
              <a:t>                                                                                           </a:t>
            </a:r>
          </a:p>
          <a:p>
            <a:r>
              <a:rPr lang="fi-FI" sz="1700" dirty="0">
                <a:latin typeface="Consolas" charset="0"/>
                <a:ea typeface="Consolas" charset="0"/>
                <a:cs typeface="Consolas" charset="0"/>
              </a:rPr>
              <a:t>0x7fff55adb68c 100</a:t>
            </a:r>
          </a:p>
          <a:p>
            <a:r>
              <a:rPr lang="fr-FR" sz="1700" dirty="0">
                <a:latin typeface="Consolas" charset="0"/>
                <a:ea typeface="Consolas" charset="0"/>
                <a:cs typeface="Consolas" charset="0"/>
              </a:rPr>
              <a:t>10000 0</a:t>
            </a:r>
          </a:p>
          <a:p>
            <a:r>
              <a:rPr lang="is-IS" sz="1700" dirty="0">
                <a:latin typeface="Consolas" charset="0"/>
                <a:ea typeface="Consolas" charset="0"/>
                <a:cs typeface="Consolas" charset="0"/>
              </a:rPr>
              <a:t>0x7fff55adb68c 10000</a:t>
            </a:r>
            <a:endParaRPr lang="en-US" sz="1700" dirty="0">
              <a:latin typeface="Consolas" charset="0"/>
              <a:ea typeface="Consolas" charset="0"/>
              <a:cs typeface="Consolas" charset="0"/>
            </a:endParaRPr>
          </a:p>
        </p:txBody>
      </p:sp>
    </p:spTree>
    <p:extLst>
      <p:ext uri="{BB962C8B-B14F-4D97-AF65-F5344CB8AC3E}">
        <p14:creationId xmlns:p14="http://schemas.microsoft.com/office/powerpoint/2010/main" val="756228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63471"/>
            <a:ext cx="8229600" cy="6092881"/>
          </a:xfrm>
        </p:spPr>
        <p:txBody>
          <a:bodyPr>
            <a:noAutofit/>
          </a:bodyPr>
          <a:lstStyle/>
          <a:p>
            <a:pPr marL="0" indent="0">
              <a:buNone/>
            </a:pPr>
            <a:r>
              <a:rPr lang="en-US" sz="1800" dirty="0">
                <a:solidFill>
                  <a:schemeClr val="accent4"/>
                </a:solidFill>
                <a:latin typeface="Consolas" charset="0"/>
                <a:ea typeface="Consolas" charset="0"/>
                <a:cs typeface="Consolas" charset="0"/>
              </a:rPr>
              <a:t>#include </a:t>
            </a:r>
            <a:r>
              <a:rPr lang="en-US" sz="1800" dirty="0">
                <a:latin typeface="Consolas" charset="0"/>
                <a:ea typeface="Consolas" charset="0"/>
                <a:cs typeface="Consolas" charset="0"/>
              </a:rPr>
              <a:t>&lt;</a:t>
            </a:r>
            <a:r>
              <a:rPr lang="en-US" sz="1800" dirty="0" err="1">
                <a:latin typeface="Consolas" charset="0"/>
                <a:ea typeface="Consolas" charset="0"/>
                <a:cs typeface="Consolas" charset="0"/>
              </a:rPr>
              <a:t>stdio.h</a:t>
            </a:r>
            <a:r>
              <a:rPr lang="en-US" sz="1800" dirty="0" smtClean="0">
                <a:latin typeface="Consolas" charset="0"/>
                <a:ea typeface="Consolas" charset="0"/>
                <a:cs typeface="Consolas" charset="0"/>
              </a:rPr>
              <a:t>&gt;</a:t>
            </a:r>
          </a:p>
          <a:p>
            <a:pPr marL="0" indent="0">
              <a:buNone/>
            </a:pPr>
            <a:r>
              <a:rPr lang="en-US" sz="1800" dirty="0" smtClean="0">
                <a:solidFill>
                  <a:schemeClr val="accent4"/>
                </a:solidFill>
                <a:latin typeface="Consolas" charset="0"/>
                <a:ea typeface="Consolas" charset="0"/>
                <a:cs typeface="Consolas" charset="0"/>
              </a:rPr>
              <a:t>#</a:t>
            </a:r>
            <a:r>
              <a:rPr lang="en-US" sz="1800" dirty="0">
                <a:solidFill>
                  <a:schemeClr val="accent4"/>
                </a:solidFill>
                <a:latin typeface="Consolas" charset="0"/>
                <a:ea typeface="Consolas" charset="0"/>
                <a:cs typeface="Consolas" charset="0"/>
              </a:rPr>
              <a:t>include </a:t>
            </a:r>
            <a:r>
              <a:rPr lang="en-US" sz="1800" dirty="0">
                <a:latin typeface="Consolas" charset="0"/>
                <a:ea typeface="Consolas" charset="0"/>
                <a:cs typeface="Consolas" charset="0"/>
              </a:rPr>
              <a:t>&lt;</a:t>
            </a:r>
            <a:r>
              <a:rPr lang="en-US" sz="1800" dirty="0" err="1">
                <a:latin typeface="Consolas" charset="0"/>
                <a:ea typeface="Consolas" charset="0"/>
                <a:cs typeface="Consolas" charset="0"/>
              </a:rPr>
              <a:t>stdlib.h</a:t>
            </a:r>
            <a:r>
              <a:rPr lang="en-US" sz="1800" dirty="0" smtClean="0">
                <a:latin typeface="Consolas" charset="0"/>
                <a:ea typeface="Consolas" charset="0"/>
                <a:cs typeface="Consolas" charset="0"/>
              </a:rPr>
              <a:t>&gt;</a:t>
            </a:r>
          </a:p>
          <a:p>
            <a:pPr marL="0" indent="0">
              <a:buNone/>
            </a:pPr>
            <a:r>
              <a:rPr lang="en-US" sz="1800" dirty="0" err="1" smtClean="0">
                <a:solidFill>
                  <a:schemeClr val="tx2"/>
                </a:solidFill>
                <a:latin typeface="Consolas" charset="0"/>
                <a:ea typeface="Consolas" charset="0"/>
                <a:cs typeface="Consolas" charset="0"/>
              </a:rPr>
              <a:t>int</a:t>
            </a:r>
            <a:r>
              <a:rPr lang="en-US" sz="1800" dirty="0" smtClean="0">
                <a:latin typeface="Consolas" charset="0"/>
                <a:ea typeface="Consolas" charset="0"/>
                <a:cs typeface="Consolas" charset="0"/>
              </a:rPr>
              <a:t> </a:t>
            </a:r>
            <a:r>
              <a:rPr lang="en-US" sz="1800" dirty="0">
                <a:solidFill>
                  <a:schemeClr val="accent2"/>
                </a:solidFill>
                <a:latin typeface="Consolas" charset="0"/>
                <a:ea typeface="Consolas" charset="0"/>
                <a:cs typeface="Consolas" charset="0"/>
              </a:rPr>
              <a:t>main</a:t>
            </a:r>
            <a:r>
              <a:rPr lang="en-US" sz="1800" dirty="0" smtClean="0">
                <a:latin typeface="Consolas" charset="0"/>
                <a:ea typeface="Consolas" charset="0"/>
                <a:cs typeface="Consolas" charset="0"/>
              </a:rPr>
              <a:t>() {     </a:t>
            </a:r>
          </a:p>
          <a:p>
            <a:pPr marL="0" indent="0">
              <a:buNone/>
            </a:pPr>
            <a:r>
              <a:rPr lang="en-US" sz="1800" dirty="0">
                <a:latin typeface="Consolas" charset="0"/>
                <a:ea typeface="Consolas" charset="0"/>
                <a:cs typeface="Consolas" charset="0"/>
              </a:rPr>
              <a:t> </a:t>
            </a:r>
            <a:r>
              <a:rPr lang="en-US" sz="1800" dirty="0" smtClean="0">
                <a:latin typeface="Consolas" charset="0"/>
                <a:ea typeface="Consolas" charset="0"/>
                <a:cs typeface="Consolas" charset="0"/>
              </a:rPr>
              <a:t> </a:t>
            </a:r>
            <a:r>
              <a:rPr lang="en-US" sz="1800" dirty="0" err="1" smtClean="0">
                <a:solidFill>
                  <a:schemeClr val="tx2"/>
                </a:solidFill>
                <a:latin typeface="Consolas" charset="0"/>
                <a:ea typeface="Consolas" charset="0"/>
                <a:cs typeface="Consolas" charset="0"/>
              </a:rPr>
              <a:t>int</a:t>
            </a:r>
            <a:r>
              <a:rPr lang="en-US" sz="1800" dirty="0">
                <a:solidFill>
                  <a:schemeClr val="tx2"/>
                </a:solidFill>
                <a:latin typeface="Consolas" charset="0"/>
                <a:ea typeface="Consolas" charset="0"/>
                <a:cs typeface="Consolas" charset="0"/>
              </a:rPr>
              <a:t>* </a:t>
            </a:r>
            <a:r>
              <a:rPr lang="en-US" sz="1800" dirty="0">
                <a:solidFill>
                  <a:schemeClr val="accent2"/>
                </a:solidFill>
                <a:latin typeface="Consolas" charset="0"/>
                <a:ea typeface="Consolas" charset="0"/>
                <a:cs typeface="Consolas" charset="0"/>
              </a:rPr>
              <a:t>dang</a:t>
            </a:r>
            <a:r>
              <a:rPr lang="en-US" sz="1800" dirty="0">
                <a:latin typeface="Consolas" charset="0"/>
                <a:ea typeface="Consolas" charset="0"/>
                <a:cs typeface="Consolas" charset="0"/>
              </a:rPr>
              <a:t>;  </a:t>
            </a:r>
            <a:endParaRPr lang="en-US" sz="1800" dirty="0" smtClean="0">
              <a:latin typeface="Consolas" charset="0"/>
              <a:ea typeface="Consolas" charset="0"/>
              <a:cs typeface="Consolas" charset="0"/>
            </a:endParaRPr>
          </a:p>
          <a:p>
            <a:pPr marL="0" indent="0">
              <a:buNone/>
            </a:pPr>
            <a:r>
              <a:rPr lang="en-US" sz="1800" dirty="0">
                <a:latin typeface="Consolas" charset="0"/>
                <a:ea typeface="Consolas" charset="0"/>
                <a:cs typeface="Consolas" charset="0"/>
              </a:rPr>
              <a:t> </a:t>
            </a:r>
            <a:r>
              <a:rPr lang="en-US" sz="1800" dirty="0" smtClean="0">
                <a:latin typeface="Consolas" charset="0"/>
                <a:ea typeface="Consolas" charset="0"/>
                <a:cs typeface="Consolas" charset="0"/>
              </a:rPr>
              <a:t> </a:t>
            </a:r>
            <a:r>
              <a:rPr lang="en-US" sz="1800" dirty="0" err="1" smtClean="0">
                <a:solidFill>
                  <a:schemeClr val="tx2"/>
                </a:solidFill>
                <a:latin typeface="Consolas" charset="0"/>
                <a:ea typeface="Consolas" charset="0"/>
                <a:cs typeface="Consolas" charset="0"/>
              </a:rPr>
              <a:t>int</a:t>
            </a:r>
            <a:r>
              <a:rPr lang="en-US" sz="1800" dirty="0">
                <a:solidFill>
                  <a:schemeClr val="tx2"/>
                </a:solidFill>
                <a:latin typeface="Consolas" charset="0"/>
                <a:ea typeface="Consolas" charset="0"/>
                <a:cs typeface="Consolas" charset="0"/>
              </a:rPr>
              <a:t>* </a:t>
            </a:r>
            <a:r>
              <a:rPr lang="en-US" sz="1800" dirty="0">
                <a:solidFill>
                  <a:schemeClr val="accent2"/>
                </a:solidFill>
                <a:latin typeface="Consolas" charset="0"/>
                <a:ea typeface="Consolas" charset="0"/>
                <a:cs typeface="Consolas" charset="0"/>
              </a:rPr>
              <a:t>foo</a:t>
            </a:r>
            <a:r>
              <a:rPr lang="en-US" sz="1800" dirty="0">
                <a:latin typeface="Consolas" charset="0"/>
                <a:ea typeface="Consolas" charset="0"/>
                <a:cs typeface="Consolas" charset="0"/>
              </a:rPr>
              <a:t>;  </a:t>
            </a:r>
            <a:endParaRPr lang="en-US" sz="1800" dirty="0" smtClean="0">
              <a:latin typeface="Consolas" charset="0"/>
              <a:ea typeface="Consolas" charset="0"/>
              <a:cs typeface="Consolas" charset="0"/>
            </a:endParaRPr>
          </a:p>
          <a:p>
            <a:pPr marL="0" indent="0">
              <a:buNone/>
            </a:pPr>
            <a:r>
              <a:rPr lang="en-US" sz="1800" dirty="0">
                <a:latin typeface="Consolas" charset="0"/>
                <a:ea typeface="Consolas" charset="0"/>
                <a:cs typeface="Consolas" charset="0"/>
              </a:rPr>
              <a:t> </a:t>
            </a:r>
            <a:r>
              <a:rPr lang="en-US" sz="1800" dirty="0" smtClean="0">
                <a:latin typeface="Consolas" charset="0"/>
                <a:ea typeface="Consolas" charset="0"/>
                <a:cs typeface="Consolas" charset="0"/>
              </a:rPr>
              <a:t> dang </a:t>
            </a:r>
            <a:r>
              <a:rPr lang="en-US" sz="1800" dirty="0">
                <a:latin typeface="Consolas" charset="0"/>
                <a:ea typeface="Consolas" charset="0"/>
                <a:cs typeface="Consolas" charset="0"/>
              </a:rPr>
              <a:t>= (</a:t>
            </a:r>
            <a:r>
              <a:rPr lang="en-US" sz="1800" dirty="0" err="1">
                <a:latin typeface="Consolas" charset="0"/>
                <a:ea typeface="Consolas" charset="0"/>
                <a:cs typeface="Consolas" charset="0"/>
              </a:rPr>
              <a:t>int</a:t>
            </a:r>
            <a:r>
              <a:rPr lang="en-US" sz="1800" dirty="0">
                <a:latin typeface="Consolas" charset="0"/>
                <a:ea typeface="Consolas" charset="0"/>
                <a:cs typeface="Consolas" charset="0"/>
              </a:rPr>
              <a:t>*)</a:t>
            </a:r>
            <a:r>
              <a:rPr lang="en-US" sz="1800" dirty="0" err="1">
                <a:latin typeface="Consolas" charset="0"/>
                <a:ea typeface="Consolas" charset="0"/>
                <a:cs typeface="Consolas" charset="0"/>
              </a:rPr>
              <a:t>malloc</a:t>
            </a:r>
            <a:r>
              <a:rPr lang="en-US" sz="1800" dirty="0">
                <a:latin typeface="Consolas" charset="0"/>
                <a:ea typeface="Consolas" charset="0"/>
                <a:cs typeface="Consolas" charset="0"/>
              </a:rPr>
              <a:t>(</a:t>
            </a:r>
            <a:r>
              <a:rPr lang="en-US" sz="1800" dirty="0" err="1">
                <a:latin typeface="Consolas" charset="0"/>
                <a:ea typeface="Consolas" charset="0"/>
                <a:cs typeface="Consolas" charset="0"/>
              </a:rPr>
              <a:t>sizeof</a:t>
            </a:r>
            <a:r>
              <a:rPr lang="en-US" sz="1800" dirty="0">
                <a:latin typeface="Consolas" charset="0"/>
                <a:ea typeface="Consolas" charset="0"/>
                <a:cs typeface="Consolas" charset="0"/>
              </a:rPr>
              <a:t>(</a:t>
            </a:r>
            <a:r>
              <a:rPr lang="en-US" sz="1800" dirty="0" err="1">
                <a:latin typeface="Consolas" charset="0"/>
                <a:ea typeface="Consolas" charset="0"/>
                <a:cs typeface="Consolas" charset="0"/>
              </a:rPr>
              <a:t>int</a:t>
            </a:r>
            <a:r>
              <a:rPr lang="en-US" sz="1800" dirty="0" smtClean="0">
                <a:latin typeface="Consolas" charset="0"/>
                <a:ea typeface="Consolas" charset="0"/>
                <a:cs typeface="Consolas" charset="0"/>
              </a:rPr>
              <a:t>));</a:t>
            </a:r>
          </a:p>
          <a:p>
            <a:pPr marL="0" indent="0">
              <a:buNone/>
            </a:pPr>
            <a:r>
              <a:rPr lang="en-US" sz="1800" dirty="0">
                <a:latin typeface="Consolas" charset="0"/>
                <a:ea typeface="Consolas" charset="0"/>
                <a:cs typeface="Consolas" charset="0"/>
              </a:rPr>
              <a:t> </a:t>
            </a:r>
            <a:r>
              <a:rPr lang="en-US" sz="1800" dirty="0" smtClean="0">
                <a:latin typeface="Consolas" charset="0"/>
                <a:ea typeface="Consolas" charset="0"/>
                <a:cs typeface="Consolas" charset="0"/>
              </a:rPr>
              <a:t> foo </a:t>
            </a:r>
            <a:r>
              <a:rPr lang="en-US" sz="1800" dirty="0">
                <a:latin typeface="Consolas" charset="0"/>
                <a:ea typeface="Consolas" charset="0"/>
                <a:cs typeface="Consolas" charset="0"/>
              </a:rPr>
              <a:t>= dang;  </a:t>
            </a:r>
            <a:endParaRPr lang="en-US" sz="1800" dirty="0" smtClean="0">
              <a:latin typeface="Consolas" charset="0"/>
              <a:ea typeface="Consolas" charset="0"/>
              <a:cs typeface="Consolas" charset="0"/>
            </a:endParaRPr>
          </a:p>
          <a:p>
            <a:pPr marL="0" indent="0">
              <a:buNone/>
            </a:pPr>
            <a:r>
              <a:rPr lang="en-US" sz="1800" dirty="0">
                <a:latin typeface="Consolas" charset="0"/>
                <a:ea typeface="Consolas" charset="0"/>
                <a:cs typeface="Consolas" charset="0"/>
              </a:rPr>
              <a:t> </a:t>
            </a:r>
            <a:r>
              <a:rPr lang="en-US" sz="1800" dirty="0" smtClean="0">
                <a:latin typeface="Consolas" charset="0"/>
                <a:ea typeface="Consolas" charset="0"/>
                <a:cs typeface="Consolas" charset="0"/>
              </a:rPr>
              <a:t> *</a:t>
            </a:r>
            <a:r>
              <a:rPr lang="en-US" sz="1800" dirty="0">
                <a:latin typeface="Consolas" charset="0"/>
                <a:ea typeface="Consolas" charset="0"/>
                <a:cs typeface="Consolas" charset="0"/>
              </a:rPr>
              <a:t>foo = 100;  </a:t>
            </a:r>
            <a:endParaRPr lang="en-US" sz="1800" dirty="0" smtClean="0">
              <a:latin typeface="Consolas" charset="0"/>
              <a:ea typeface="Consolas" charset="0"/>
              <a:cs typeface="Consolas" charset="0"/>
            </a:endParaRPr>
          </a:p>
          <a:p>
            <a:pPr marL="0" indent="0">
              <a:buNone/>
            </a:pPr>
            <a:r>
              <a:rPr lang="en-US" sz="1800" dirty="0">
                <a:latin typeface="Consolas" charset="0"/>
                <a:ea typeface="Consolas" charset="0"/>
                <a:cs typeface="Consolas" charset="0"/>
              </a:rPr>
              <a:t> </a:t>
            </a:r>
            <a:r>
              <a:rPr lang="en-US" sz="1800" dirty="0" smtClean="0">
                <a:latin typeface="Consolas" charset="0"/>
                <a:ea typeface="Consolas" charset="0"/>
                <a:cs typeface="Consolas" charset="0"/>
              </a:rPr>
              <a:t> free(foo</a:t>
            </a:r>
            <a:r>
              <a:rPr lang="en-US" sz="1800" dirty="0">
                <a:latin typeface="Consolas" charset="0"/>
                <a:ea typeface="Consolas" charset="0"/>
                <a:cs typeface="Consolas" charset="0"/>
              </a:rPr>
              <a:t>);  </a:t>
            </a:r>
            <a:endParaRPr lang="en-US" sz="1800" dirty="0" smtClean="0">
              <a:latin typeface="Consolas" charset="0"/>
              <a:ea typeface="Consolas" charset="0"/>
              <a:cs typeface="Consolas" charset="0"/>
            </a:endParaRPr>
          </a:p>
          <a:p>
            <a:pPr marL="0" indent="0">
              <a:buNone/>
            </a:pPr>
            <a:r>
              <a:rPr lang="en-US" sz="1800" dirty="0">
                <a:latin typeface="Consolas" charset="0"/>
                <a:ea typeface="Consolas" charset="0"/>
                <a:cs typeface="Consolas" charset="0"/>
              </a:rPr>
              <a:t> </a:t>
            </a:r>
            <a:r>
              <a:rPr lang="en-US" sz="1800" dirty="0" smtClean="0">
                <a:latin typeface="Consolas" charset="0"/>
                <a:ea typeface="Consolas" charset="0"/>
                <a:cs typeface="Consolas" charset="0"/>
              </a:rPr>
              <a:t> </a:t>
            </a:r>
            <a:r>
              <a:rPr lang="en-US" sz="1800" dirty="0" err="1" smtClean="0">
                <a:latin typeface="Consolas" charset="0"/>
                <a:ea typeface="Consolas" charset="0"/>
                <a:cs typeface="Consolas" charset="0"/>
              </a:rPr>
              <a:t>printf</a:t>
            </a:r>
            <a:r>
              <a:rPr lang="en-US" sz="1800" dirty="0">
                <a:latin typeface="Consolas" charset="0"/>
                <a:ea typeface="Consolas" charset="0"/>
                <a:cs typeface="Consolas" charset="0"/>
              </a:rPr>
              <a:t>("%d\n", *dang);  </a:t>
            </a:r>
            <a:endParaRPr lang="en-US" sz="1800" dirty="0" smtClean="0">
              <a:latin typeface="Consolas" charset="0"/>
              <a:ea typeface="Consolas" charset="0"/>
              <a:cs typeface="Consolas" charset="0"/>
            </a:endParaRPr>
          </a:p>
          <a:p>
            <a:pPr marL="0" indent="0">
              <a:buNone/>
            </a:pPr>
            <a:r>
              <a:rPr lang="en-US" sz="1800" dirty="0">
                <a:latin typeface="Consolas" charset="0"/>
                <a:ea typeface="Consolas" charset="0"/>
                <a:cs typeface="Consolas" charset="0"/>
              </a:rPr>
              <a:t> </a:t>
            </a:r>
            <a:r>
              <a:rPr lang="en-US" sz="1800" dirty="0" smtClean="0">
                <a:latin typeface="Consolas" charset="0"/>
                <a:ea typeface="Consolas" charset="0"/>
                <a:cs typeface="Consolas" charset="0"/>
              </a:rPr>
              <a:t> foo </a:t>
            </a:r>
            <a:r>
              <a:rPr lang="en-US" sz="1800" dirty="0">
                <a:latin typeface="Consolas" charset="0"/>
                <a:ea typeface="Consolas" charset="0"/>
                <a:cs typeface="Consolas" charset="0"/>
              </a:rPr>
              <a:t>= (</a:t>
            </a:r>
            <a:r>
              <a:rPr lang="en-US" sz="1800" dirty="0" err="1">
                <a:latin typeface="Consolas" charset="0"/>
                <a:ea typeface="Consolas" charset="0"/>
                <a:cs typeface="Consolas" charset="0"/>
              </a:rPr>
              <a:t>int</a:t>
            </a:r>
            <a:r>
              <a:rPr lang="en-US" sz="1800" dirty="0">
                <a:latin typeface="Consolas" charset="0"/>
                <a:ea typeface="Consolas" charset="0"/>
                <a:cs typeface="Consolas" charset="0"/>
              </a:rPr>
              <a:t>*)</a:t>
            </a:r>
            <a:r>
              <a:rPr lang="en-US" sz="1800" dirty="0" err="1">
                <a:latin typeface="Consolas" charset="0"/>
                <a:ea typeface="Consolas" charset="0"/>
                <a:cs typeface="Consolas" charset="0"/>
              </a:rPr>
              <a:t>malloc</a:t>
            </a:r>
            <a:r>
              <a:rPr lang="en-US" sz="1800" dirty="0">
                <a:latin typeface="Consolas" charset="0"/>
                <a:ea typeface="Consolas" charset="0"/>
                <a:cs typeface="Consolas" charset="0"/>
              </a:rPr>
              <a:t>(</a:t>
            </a:r>
            <a:r>
              <a:rPr lang="en-US" sz="1800" dirty="0" err="1">
                <a:latin typeface="Consolas" charset="0"/>
                <a:ea typeface="Consolas" charset="0"/>
                <a:cs typeface="Consolas" charset="0"/>
              </a:rPr>
              <a:t>sizeof</a:t>
            </a:r>
            <a:r>
              <a:rPr lang="en-US" sz="1800" dirty="0">
                <a:latin typeface="Consolas" charset="0"/>
                <a:ea typeface="Consolas" charset="0"/>
                <a:cs typeface="Consolas" charset="0"/>
              </a:rPr>
              <a:t>(</a:t>
            </a:r>
            <a:r>
              <a:rPr lang="en-US" sz="1800" dirty="0" err="1">
                <a:latin typeface="Consolas" charset="0"/>
                <a:ea typeface="Consolas" charset="0"/>
                <a:cs typeface="Consolas" charset="0"/>
              </a:rPr>
              <a:t>int</a:t>
            </a:r>
            <a:r>
              <a:rPr lang="en-US" sz="1800" dirty="0">
                <a:latin typeface="Consolas" charset="0"/>
                <a:ea typeface="Consolas" charset="0"/>
                <a:cs typeface="Consolas" charset="0"/>
              </a:rPr>
              <a:t>));  </a:t>
            </a:r>
            <a:endParaRPr lang="en-US" sz="1800" dirty="0" smtClean="0">
              <a:latin typeface="Consolas" charset="0"/>
              <a:ea typeface="Consolas" charset="0"/>
              <a:cs typeface="Consolas" charset="0"/>
            </a:endParaRPr>
          </a:p>
          <a:p>
            <a:pPr marL="0" indent="0">
              <a:buNone/>
            </a:pPr>
            <a:r>
              <a:rPr lang="en-US" sz="1800" dirty="0">
                <a:latin typeface="Consolas" charset="0"/>
                <a:ea typeface="Consolas" charset="0"/>
                <a:cs typeface="Consolas" charset="0"/>
              </a:rPr>
              <a:t> </a:t>
            </a:r>
            <a:r>
              <a:rPr lang="en-US" sz="1800" dirty="0" smtClean="0">
                <a:latin typeface="Consolas" charset="0"/>
                <a:ea typeface="Consolas" charset="0"/>
                <a:cs typeface="Consolas" charset="0"/>
              </a:rPr>
              <a:t> *</a:t>
            </a:r>
            <a:r>
              <a:rPr lang="en-US" sz="1800" dirty="0">
                <a:latin typeface="Consolas" charset="0"/>
                <a:ea typeface="Consolas" charset="0"/>
                <a:cs typeface="Consolas" charset="0"/>
              </a:rPr>
              <a:t>foo = 42;  </a:t>
            </a:r>
            <a:endParaRPr lang="en-US" sz="1800" dirty="0" smtClean="0">
              <a:latin typeface="Consolas" charset="0"/>
              <a:ea typeface="Consolas" charset="0"/>
              <a:cs typeface="Consolas" charset="0"/>
            </a:endParaRPr>
          </a:p>
          <a:p>
            <a:pPr marL="0" indent="0">
              <a:buNone/>
            </a:pPr>
            <a:r>
              <a:rPr lang="en-US" sz="1800" dirty="0">
                <a:latin typeface="Consolas" charset="0"/>
                <a:ea typeface="Consolas" charset="0"/>
                <a:cs typeface="Consolas" charset="0"/>
              </a:rPr>
              <a:t> </a:t>
            </a:r>
            <a:r>
              <a:rPr lang="en-US" sz="1800" dirty="0" smtClean="0">
                <a:latin typeface="Consolas" charset="0"/>
                <a:ea typeface="Consolas" charset="0"/>
                <a:cs typeface="Consolas" charset="0"/>
              </a:rPr>
              <a:t> free(foo</a:t>
            </a:r>
            <a:r>
              <a:rPr lang="en-US" sz="1800" dirty="0">
                <a:latin typeface="Consolas" charset="0"/>
                <a:ea typeface="Consolas" charset="0"/>
                <a:cs typeface="Consolas" charset="0"/>
              </a:rPr>
              <a:t>);  </a:t>
            </a:r>
            <a:endParaRPr lang="en-US" sz="1800" dirty="0" smtClean="0">
              <a:latin typeface="Consolas" charset="0"/>
              <a:ea typeface="Consolas" charset="0"/>
              <a:cs typeface="Consolas" charset="0"/>
            </a:endParaRPr>
          </a:p>
          <a:p>
            <a:pPr marL="0" indent="0">
              <a:buNone/>
            </a:pPr>
            <a:r>
              <a:rPr lang="en-US" sz="1800" dirty="0">
                <a:latin typeface="Consolas" charset="0"/>
                <a:ea typeface="Consolas" charset="0"/>
                <a:cs typeface="Consolas" charset="0"/>
              </a:rPr>
              <a:t> </a:t>
            </a:r>
            <a:r>
              <a:rPr lang="en-US" sz="1800" dirty="0" smtClean="0">
                <a:latin typeface="Consolas" charset="0"/>
                <a:ea typeface="Consolas" charset="0"/>
                <a:cs typeface="Consolas" charset="0"/>
              </a:rPr>
              <a:t> </a:t>
            </a:r>
            <a:r>
              <a:rPr lang="en-US" sz="1800" dirty="0" err="1" smtClean="0">
                <a:latin typeface="Consolas" charset="0"/>
                <a:ea typeface="Consolas" charset="0"/>
                <a:cs typeface="Consolas" charset="0"/>
              </a:rPr>
              <a:t>printf</a:t>
            </a:r>
            <a:r>
              <a:rPr lang="en-US" sz="1800" dirty="0">
                <a:latin typeface="Consolas" charset="0"/>
                <a:ea typeface="Consolas" charset="0"/>
                <a:cs typeface="Consolas" charset="0"/>
              </a:rPr>
              <a:t>("%d\n", *dang</a:t>
            </a:r>
            <a:r>
              <a:rPr lang="en-US" sz="1800" dirty="0" smtClean="0">
                <a:latin typeface="Consolas" charset="0"/>
                <a:ea typeface="Consolas" charset="0"/>
                <a:cs typeface="Consolas" charset="0"/>
              </a:rPr>
              <a:t>);</a:t>
            </a:r>
          </a:p>
          <a:p>
            <a:pPr marL="0" indent="0">
              <a:buNone/>
            </a:pPr>
            <a:r>
              <a:rPr lang="en-US" sz="1800" dirty="0" smtClean="0">
                <a:latin typeface="Consolas" charset="0"/>
                <a:ea typeface="Consolas" charset="0"/>
                <a:cs typeface="Consolas" charset="0"/>
              </a:rPr>
              <a:t>}</a:t>
            </a:r>
            <a:endParaRPr lang="en-US" sz="1800" dirty="0">
              <a:latin typeface="Consolas" charset="0"/>
              <a:ea typeface="Consolas" charset="0"/>
              <a:cs typeface="Consolas" charset="0"/>
            </a:endParaRPr>
          </a:p>
        </p:txBody>
      </p:sp>
      <p:sp>
        <p:nvSpPr>
          <p:cNvPr id="4" name="Slide Number Placeholder 3"/>
          <p:cNvSpPr>
            <a:spLocks noGrp="1"/>
          </p:cNvSpPr>
          <p:nvPr>
            <p:ph type="sldNum" sz="quarter" idx="12"/>
          </p:nvPr>
        </p:nvSpPr>
        <p:spPr/>
        <p:txBody>
          <a:bodyPr/>
          <a:lstStyle/>
          <a:p>
            <a:fld id="{FCFB7E3C-6220-8942-988C-3F6E25750AD7}" type="slidenum">
              <a:rPr lang="en-US" smtClean="0"/>
              <a:t>51</a:t>
            </a:fld>
            <a:endParaRPr lang="en-US"/>
          </a:p>
        </p:txBody>
      </p:sp>
      <p:sp>
        <p:nvSpPr>
          <p:cNvPr id="6" name="Right Arrow 5"/>
          <p:cNvSpPr/>
          <p:nvPr/>
        </p:nvSpPr>
        <p:spPr>
          <a:xfrm>
            <a:off x="178594" y="1406083"/>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Right Arrow 6"/>
          <p:cNvSpPr/>
          <p:nvPr/>
        </p:nvSpPr>
        <p:spPr>
          <a:xfrm>
            <a:off x="178594" y="1742259"/>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Right Arrow 7"/>
          <p:cNvSpPr/>
          <p:nvPr/>
        </p:nvSpPr>
        <p:spPr>
          <a:xfrm>
            <a:off x="178594" y="2055575"/>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Right Arrow 8"/>
          <p:cNvSpPr/>
          <p:nvPr/>
        </p:nvSpPr>
        <p:spPr>
          <a:xfrm>
            <a:off x="178594" y="2371773"/>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Right Arrow 9"/>
          <p:cNvSpPr/>
          <p:nvPr/>
        </p:nvSpPr>
        <p:spPr>
          <a:xfrm>
            <a:off x="178594" y="2712723"/>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Right Arrow 10"/>
          <p:cNvSpPr/>
          <p:nvPr/>
        </p:nvSpPr>
        <p:spPr>
          <a:xfrm>
            <a:off x="178594" y="3030813"/>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Right Arrow 11"/>
          <p:cNvSpPr/>
          <p:nvPr/>
        </p:nvSpPr>
        <p:spPr>
          <a:xfrm>
            <a:off x="178594" y="3388109"/>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Right Arrow 12"/>
          <p:cNvSpPr/>
          <p:nvPr/>
        </p:nvSpPr>
        <p:spPr>
          <a:xfrm>
            <a:off x="178594" y="3697664"/>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ight Arrow 13"/>
          <p:cNvSpPr/>
          <p:nvPr/>
        </p:nvSpPr>
        <p:spPr>
          <a:xfrm>
            <a:off x="178594" y="4007219"/>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Right Arrow 14"/>
          <p:cNvSpPr/>
          <p:nvPr/>
        </p:nvSpPr>
        <p:spPr>
          <a:xfrm>
            <a:off x="178594" y="4368918"/>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Right Arrow 15"/>
          <p:cNvSpPr/>
          <p:nvPr/>
        </p:nvSpPr>
        <p:spPr>
          <a:xfrm>
            <a:off x="178594" y="4707757"/>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 name="TextBox 16"/>
          <p:cNvSpPr txBox="1"/>
          <p:nvPr/>
        </p:nvSpPr>
        <p:spPr>
          <a:xfrm>
            <a:off x="4414424" y="263471"/>
            <a:ext cx="5563892" cy="1077218"/>
          </a:xfrm>
          <a:prstGeom prst="rect">
            <a:avLst/>
          </a:prstGeom>
          <a:noFill/>
        </p:spPr>
        <p:txBody>
          <a:bodyPr wrap="square" rtlCol="0">
            <a:spAutoFit/>
          </a:bodyPr>
          <a:lstStyle/>
          <a:p>
            <a:r>
              <a:rPr lang="en-US" sz="1600" dirty="0" smtClean="0">
                <a:latin typeface="Consolas" charset="0"/>
                <a:ea typeface="Consolas" charset="0"/>
                <a:cs typeface="Consolas" charset="0"/>
              </a:rPr>
              <a:t>[</a:t>
            </a:r>
            <a:r>
              <a:rPr lang="en-US" sz="1600" dirty="0" err="1" smtClean="0">
                <a:latin typeface="Consolas" charset="0"/>
                <a:ea typeface="Consolas" charset="0"/>
                <a:cs typeface="Consolas" charset="0"/>
              </a:rPr>
              <a:t>ragnuk</a:t>
            </a:r>
            <a:r>
              <a:rPr lang="en-US" sz="1600" dirty="0" smtClean="0">
                <a:latin typeface="Consolas" charset="0"/>
                <a:ea typeface="Consolas" charset="0"/>
                <a:cs typeface="Consolas" charset="0"/>
              </a:rPr>
              <a:t>]$ </a:t>
            </a:r>
            <a:r>
              <a:rPr lang="en-US" sz="1600" dirty="0" err="1">
                <a:latin typeface="Consolas" charset="0"/>
                <a:ea typeface="Consolas" charset="0"/>
                <a:cs typeface="Consolas" charset="0"/>
              </a:rPr>
              <a:t>gcc</a:t>
            </a:r>
            <a:r>
              <a:rPr lang="en-US" sz="1600" dirty="0">
                <a:latin typeface="Consolas" charset="0"/>
                <a:ea typeface="Consolas" charset="0"/>
                <a:cs typeface="Consolas" charset="0"/>
              </a:rPr>
              <a:t> -Wall </a:t>
            </a:r>
            <a:r>
              <a:rPr lang="en-US" sz="1600" dirty="0" err="1">
                <a:latin typeface="Consolas" charset="0"/>
                <a:ea typeface="Consolas" charset="0"/>
                <a:cs typeface="Consolas" charset="0"/>
              </a:rPr>
              <a:t>dangling_free.c</a:t>
            </a:r>
            <a:r>
              <a:rPr lang="en-US" sz="1600" dirty="0">
                <a:latin typeface="Consolas" charset="0"/>
                <a:ea typeface="Consolas" charset="0"/>
                <a:cs typeface="Consolas" charset="0"/>
              </a:rPr>
              <a:t> </a:t>
            </a:r>
            <a:endParaRPr lang="en-US" sz="1600" dirty="0" smtClean="0">
              <a:latin typeface="Consolas" charset="0"/>
              <a:ea typeface="Consolas" charset="0"/>
              <a:cs typeface="Consolas" charset="0"/>
            </a:endParaRPr>
          </a:p>
          <a:p>
            <a:r>
              <a:rPr lang="en-US" sz="1600" dirty="0" smtClean="0">
                <a:latin typeface="Consolas" charset="0"/>
                <a:ea typeface="Consolas" charset="0"/>
                <a:cs typeface="Consolas" charset="0"/>
              </a:rPr>
              <a:t>[</a:t>
            </a:r>
            <a:r>
              <a:rPr lang="en-US" sz="1600" dirty="0" err="1" smtClean="0">
                <a:latin typeface="Consolas" charset="0"/>
                <a:ea typeface="Consolas" charset="0"/>
                <a:cs typeface="Consolas" charset="0"/>
              </a:rPr>
              <a:t>ragnuk</a:t>
            </a:r>
            <a:r>
              <a:rPr lang="en-US" sz="1600" dirty="0" smtClean="0">
                <a:latin typeface="Consolas" charset="0"/>
                <a:ea typeface="Consolas" charset="0"/>
                <a:cs typeface="Consolas" charset="0"/>
              </a:rPr>
              <a:t> </a:t>
            </a:r>
            <a:r>
              <a:rPr lang="en-US" sz="1600" dirty="0">
                <a:latin typeface="Consolas" charset="0"/>
                <a:ea typeface="Consolas" charset="0"/>
                <a:cs typeface="Consolas" charset="0"/>
              </a:rPr>
              <a:t>examples]$ ./</a:t>
            </a:r>
            <a:r>
              <a:rPr lang="en-US" sz="1600" dirty="0" err="1">
                <a:latin typeface="Consolas" charset="0"/>
                <a:ea typeface="Consolas" charset="0"/>
                <a:cs typeface="Consolas" charset="0"/>
              </a:rPr>
              <a:t>a.out</a:t>
            </a:r>
            <a:r>
              <a:rPr lang="en-US" sz="1600" dirty="0">
                <a:latin typeface="Consolas" charset="0"/>
                <a:ea typeface="Consolas" charset="0"/>
                <a:cs typeface="Consolas" charset="0"/>
              </a:rPr>
              <a:t> </a:t>
            </a:r>
            <a:endParaRPr lang="en-US" sz="1600" dirty="0" smtClean="0">
              <a:latin typeface="Consolas" charset="0"/>
              <a:ea typeface="Consolas" charset="0"/>
              <a:cs typeface="Consolas" charset="0"/>
            </a:endParaRPr>
          </a:p>
          <a:p>
            <a:r>
              <a:rPr lang="en-US" sz="1600" dirty="0" smtClean="0">
                <a:latin typeface="Consolas" charset="0"/>
                <a:ea typeface="Consolas" charset="0"/>
                <a:cs typeface="Consolas" charset="0"/>
              </a:rPr>
              <a:t>0</a:t>
            </a:r>
          </a:p>
          <a:p>
            <a:r>
              <a:rPr lang="en-US" sz="1600" dirty="0" smtClean="0">
                <a:latin typeface="Consolas" charset="0"/>
                <a:ea typeface="Consolas" charset="0"/>
                <a:cs typeface="Consolas" charset="0"/>
              </a:rPr>
              <a:t>0</a:t>
            </a:r>
            <a:endParaRPr lang="en-US" sz="1600" dirty="0">
              <a:latin typeface="Consolas" charset="0"/>
              <a:ea typeface="Consolas" charset="0"/>
              <a:cs typeface="Consolas" charset="0"/>
            </a:endParaRPr>
          </a:p>
        </p:txBody>
      </p:sp>
    </p:spTree>
    <p:extLst>
      <p:ext uri="{BB962C8B-B14F-4D97-AF65-F5344CB8AC3E}">
        <p14:creationId xmlns:p14="http://schemas.microsoft.com/office/powerpoint/2010/main" val="16419102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1" nodeType="clickEffect">
                                  <p:stCondLst>
                                    <p:cond delay="0"/>
                                  </p:stCondLst>
                                  <p:childTnLst>
                                    <p:set>
                                      <p:cBhvr>
                                        <p:cTn id="10" dur="1" fill="hold">
                                          <p:stCondLst>
                                            <p:cond delay="0"/>
                                          </p:stCondLst>
                                        </p:cTn>
                                        <p:tgtEl>
                                          <p:spTgt spid="6"/>
                                        </p:tgtEl>
                                        <p:attrNameLst>
                                          <p:attrName>style.visibility</p:attrName>
                                        </p:attrNameLst>
                                      </p:cBhvr>
                                      <p:to>
                                        <p:strVal val="hidden"/>
                                      </p:to>
                                    </p:set>
                                  </p:childTnLst>
                                </p:cTn>
                              </p:par>
                              <p:par>
                                <p:cTn id="11" presetID="1" presetClass="entr" presetSubtype="0"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xit" presetSubtype="0" fill="hold" grpId="1" nodeType="clickEffect">
                                  <p:stCondLst>
                                    <p:cond delay="0"/>
                                  </p:stCondLst>
                                  <p:childTnLst>
                                    <p:set>
                                      <p:cBhvr>
                                        <p:cTn id="16" dur="1" fill="hold">
                                          <p:stCondLst>
                                            <p:cond delay="0"/>
                                          </p:stCondLst>
                                        </p:cTn>
                                        <p:tgtEl>
                                          <p:spTgt spid="7"/>
                                        </p:tgtEl>
                                        <p:attrNameLst>
                                          <p:attrName>style.visibility</p:attrName>
                                        </p:attrNameLst>
                                      </p:cBhvr>
                                      <p:to>
                                        <p:strVal val="hidden"/>
                                      </p:to>
                                    </p:set>
                                  </p:childTnLst>
                                </p:cTn>
                              </p:par>
                              <p:par>
                                <p:cTn id="17" presetID="1" presetClass="entr" presetSubtype="0" fill="hold" grpId="0" nodeType="with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xit" presetSubtype="0" fill="hold" grpId="1" nodeType="clickEffect">
                                  <p:stCondLst>
                                    <p:cond delay="0"/>
                                  </p:stCondLst>
                                  <p:childTnLst>
                                    <p:set>
                                      <p:cBhvr>
                                        <p:cTn id="22" dur="1" fill="hold">
                                          <p:stCondLst>
                                            <p:cond delay="0"/>
                                          </p:stCondLst>
                                        </p:cTn>
                                        <p:tgtEl>
                                          <p:spTgt spid="8"/>
                                        </p:tgtEl>
                                        <p:attrNameLst>
                                          <p:attrName>style.visibility</p:attrName>
                                        </p:attrNameLst>
                                      </p:cBhvr>
                                      <p:to>
                                        <p:strVal val="hidden"/>
                                      </p:to>
                                    </p:set>
                                  </p:childTnLst>
                                </p:cTn>
                              </p:par>
                              <p:par>
                                <p:cTn id="23" presetID="1" presetClass="entr" presetSubtype="0" fill="hold" grpId="0" nodeType="withEffect">
                                  <p:stCondLst>
                                    <p:cond delay="0"/>
                                  </p:stCondLst>
                                  <p:childTnLst>
                                    <p:set>
                                      <p:cBhvr>
                                        <p:cTn id="24" dur="1" fill="hold">
                                          <p:stCondLst>
                                            <p:cond delay="0"/>
                                          </p:stCondLst>
                                        </p:cTn>
                                        <p:tgtEl>
                                          <p:spTgt spid="9"/>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xit" presetSubtype="0" fill="hold" grpId="1" nodeType="clickEffect">
                                  <p:stCondLst>
                                    <p:cond delay="0"/>
                                  </p:stCondLst>
                                  <p:childTnLst>
                                    <p:set>
                                      <p:cBhvr>
                                        <p:cTn id="28" dur="1" fill="hold">
                                          <p:stCondLst>
                                            <p:cond delay="0"/>
                                          </p:stCondLst>
                                        </p:cTn>
                                        <p:tgtEl>
                                          <p:spTgt spid="9"/>
                                        </p:tgtEl>
                                        <p:attrNameLst>
                                          <p:attrName>style.visibility</p:attrName>
                                        </p:attrNameLst>
                                      </p:cBhvr>
                                      <p:to>
                                        <p:strVal val="hidden"/>
                                      </p:to>
                                    </p:set>
                                  </p:childTnLst>
                                </p:cTn>
                              </p:par>
                              <p:par>
                                <p:cTn id="29" presetID="1" presetClass="entr" presetSubtype="0" fill="hold" grpId="0" nodeType="with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xit" presetSubtype="0" fill="hold" grpId="1" nodeType="clickEffect">
                                  <p:stCondLst>
                                    <p:cond delay="0"/>
                                  </p:stCondLst>
                                  <p:childTnLst>
                                    <p:set>
                                      <p:cBhvr>
                                        <p:cTn id="34" dur="1" fill="hold">
                                          <p:stCondLst>
                                            <p:cond delay="0"/>
                                          </p:stCondLst>
                                        </p:cTn>
                                        <p:tgtEl>
                                          <p:spTgt spid="10"/>
                                        </p:tgtEl>
                                        <p:attrNameLst>
                                          <p:attrName>style.visibility</p:attrName>
                                        </p:attrNameLst>
                                      </p:cBhvr>
                                      <p:to>
                                        <p:strVal val="hidden"/>
                                      </p:to>
                                    </p:set>
                                  </p:childTnLst>
                                </p:cTn>
                              </p:par>
                              <p:par>
                                <p:cTn id="35" presetID="1" presetClass="entr" presetSubtype="0" fill="hold" grpId="0" nodeType="withEffect">
                                  <p:stCondLst>
                                    <p:cond delay="0"/>
                                  </p:stCondLst>
                                  <p:childTnLst>
                                    <p:set>
                                      <p:cBhvr>
                                        <p:cTn id="36" dur="1" fill="hold">
                                          <p:stCondLst>
                                            <p:cond delay="0"/>
                                          </p:stCondLst>
                                        </p:cTn>
                                        <p:tgtEl>
                                          <p:spTgt spid="11"/>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xit" presetSubtype="0" fill="hold" grpId="1" nodeType="clickEffect">
                                  <p:stCondLst>
                                    <p:cond delay="0"/>
                                  </p:stCondLst>
                                  <p:childTnLst>
                                    <p:set>
                                      <p:cBhvr>
                                        <p:cTn id="40" dur="1" fill="hold">
                                          <p:stCondLst>
                                            <p:cond delay="0"/>
                                          </p:stCondLst>
                                        </p:cTn>
                                        <p:tgtEl>
                                          <p:spTgt spid="11"/>
                                        </p:tgtEl>
                                        <p:attrNameLst>
                                          <p:attrName>style.visibility</p:attrName>
                                        </p:attrNameLst>
                                      </p:cBhvr>
                                      <p:to>
                                        <p:strVal val="hidden"/>
                                      </p:to>
                                    </p:set>
                                  </p:childTnLst>
                                </p:cTn>
                              </p:par>
                              <p:par>
                                <p:cTn id="41" presetID="1" presetClass="entr" presetSubtype="0" fill="hold" grpId="0" nodeType="withEffect">
                                  <p:stCondLst>
                                    <p:cond delay="0"/>
                                  </p:stCondLst>
                                  <p:childTnLst>
                                    <p:set>
                                      <p:cBhvr>
                                        <p:cTn id="42" dur="1" fill="hold">
                                          <p:stCondLst>
                                            <p:cond delay="0"/>
                                          </p:stCondLst>
                                        </p:cTn>
                                        <p:tgtEl>
                                          <p:spTgt spid="12"/>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xit" presetSubtype="0" fill="hold" grpId="1" nodeType="clickEffect">
                                  <p:stCondLst>
                                    <p:cond delay="0"/>
                                  </p:stCondLst>
                                  <p:childTnLst>
                                    <p:set>
                                      <p:cBhvr>
                                        <p:cTn id="46" dur="1" fill="hold">
                                          <p:stCondLst>
                                            <p:cond delay="0"/>
                                          </p:stCondLst>
                                        </p:cTn>
                                        <p:tgtEl>
                                          <p:spTgt spid="12"/>
                                        </p:tgtEl>
                                        <p:attrNameLst>
                                          <p:attrName>style.visibility</p:attrName>
                                        </p:attrNameLst>
                                      </p:cBhvr>
                                      <p:to>
                                        <p:strVal val="hidden"/>
                                      </p:to>
                                    </p:set>
                                  </p:childTnLst>
                                </p:cTn>
                              </p:par>
                              <p:par>
                                <p:cTn id="47" presetID="1" presetClass="entr" presetSubtype="0" fill="hold" grpId="0" nodeType="withEffect">
                                  <p:stCondLst>
                                    <p:cond delay="0"/>
                                  </p:stCondLst>
                                  <p:childTnLst>
                                    <p:set>
                                      <p:cBhvr>
                                        <p:cTn id="48" dur="1" fill="hold">
                                          <p:stCondLst>
                                            <p:cond delay="0"/>
                                          </p:stCondLst>
                                        </p:cTn>
                                        <p:tgtEl>
                                          <p:spTgt spid="13"/>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xit" presetSubtype="0" fill="hold" grpId="1" nodeType="clickEffect">
                                  <p:stCondLst>
                                    <p:cond delay="0"/>
                                  </p:stCondLst>
                                  <p:childTnLst>
                                    <p:set>
                                      <p:cBhvr>
                                        <p:cTn id="52" dur="1" fill="hold">
                                          <p:stCondLst>
                                            <p:cond delay="0"/>
                                          </p:stCondLst>
                                        </p:cTn>
                                        <p:tgtEl>
                                          <p:spTgt spid="13"/>
                                        </p:tgtEl>
                                        <p:attrNameLst>
                                          <p:attrName>style.visibility</p:attrName>
                                        </p:attrNameLst>
                                      </p:cBhvr>
                                      <p:to>
                                        <p:strVal val="hidden"/>
                                      </p:to>
                                    </p:set>
                                  </p:childTnLst>
                                </p:cTn>
                              </p:par>
                              <p:par>
                                <p:cTn id="53" presetID="1" presetClass="entr" presetSubtype="0" fill="hold" grpId="0" nodeType="withEffect">
                                  <p:stCondLst>
                                    <p:cond delay="0"/>
                                  </p:stCondLst>
                                  <p:childTnLst>
                                    <p:set>
                                      <p:cBhvr>
                                        <p:cTn id="54" dur="1" fill="hold">
                                          <p:stCondLst>
                                            <p:cond delay="0"/>
                                          </p:stCondLst>
                                        </p:cTn>
                                        <p:tgtEl>
                                          <p:spTgt spid="14"/>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xit" presetSubtype="0" fill="hold" grpId="1" nodeType="clickEffect">
                                  <p:stCondLst>
                                    <p:cond delay="0"/>
                                  </p:stCondLst>
                                  <p:childTnLst>
                                    <p:set>
                                      <p:cBhvr>
                                        <p:cTn id="58" dur="1" fill="hold">
                                          <p:stCondLst>
                                            <p:cond delay="0"/>
                                          </p:stCondLst>
                                        </p:cTn>
                                        <p:tgtEl>
                                          <p:spTgt spid="14"/>
                                        </p:tgtEl>
                                        <p:attrNameLst>
                                          <p:attrName>style.visibility</p:attrName>
                                        </p:attrNameLst>
                                      </p:cBhvr>
                                      <p:to>
                                        <p:strVal val="hidden"/>
                                      </p:to>
                                    </p:set>
                                  </p:childTnLst>
                                </p:cTn>
                              </p:par>
                              <p:par>
                                <p:cTn id="59" presetID="1" presetClass="entr" presetSubtype="0" fill="hold" grpId="0" nodeType="withEffect">
                                  <p:stCondLst>
                                    <p:cond delay="0"/>
                                  </p:stCondLst>
                                  <p:childTnLst>
                                    <p:set>
                                      <p:cBhvr>
                                        <p:cTn id="60" dur="1" fill="hold">
                                          <p:stCondLst>
                                            <p:cond delay="0"/>
                                          </p:stCondLst>
                                        </p:cTn>
                                        <p:tgtEl>
                                          <p:spTgt spid="15"/>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xit" presetSubtype="0" fill="hold" grpId="1" nodeType="clickEffect">
                                  <p:stCondLst>
                                    <p:cond delay="0"/>
                                  </p:stCondLst>
                                  <p:childTnLst>
                                    <p:set>
                                      <p:cBhvr>
                                        <p:cTn id="64" dur="1" fill="hold">
                                          <p:stCondLst>
                                            <p:cond delay="0"/>
                                          </p:stCondLst>
                                        </p:cTn>
                                        <p:tgtEl>
                                          <p:spTgt spid="15"/>
                                        </p:tgtEl>
                                        <p:attrNameLst>
                                          <p:attrName>style.visibility</p:attrName>
                                        </p:attrNameLst>
                                      </p:cBhvr>
                                      <p:to>
                                        <p:strVal val="hidden"/>
                                      </p:to>
                                    </p:set>
                                  </p:childTnLst>
                                </p:cTn>
                              </p:par>
                              <p:par>
                                <p:cTn id="65" presetID="1" presetClass="entr" presetSubtype="0" fill="hold" grpId="0" nodeType="withEffect">
                                  <p:stCondLst>
                                    <p:cond delay="0"/>
                                  </p:stCondLst>
                                  <p:childTnLst>
                                    <p:set>
                                      <p:cBhvr>
                                        <p:cTn id="66" dur="1" fill="hold">
                                          <p:stCondLst>
                                            <p:cond delay="0"/>
                                          </p:stCondLst>
                                        </p:cTn>
                                        <p:tgtEl>
                                          <p:spTgt spid="16"/>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nodeType="clickEffect">
                                  <p:stCondLst>
                                    <p:cond delay="0"/>
                                  </p:stCondLst>
                                  <p:childTnLst>
                                    <p:set>
                                      <p:cBhvr>
                                        <p:cTn id="70" dur="1" fill="hold">
                                          <p:stCondLst>
                                            <p:cond delay="0"/>
                                          </p:stCondLst>
                                        </p:cTn>
                                        <p:tgtEl>
                                          <p:spTgt spid="17">
                                            <p:txEl>
                                              <p:pRg st="0" end="0"/>
                                            </p:txEl>
                                          </p:spTgt>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nodeType="clickEffect">
                                  <p:stCondLst>
                                    <p:cond delay="0"/>
                                  </p:stCondLst>
                                  <p:childTnLst>
                                    <p:set>
                                      <p:cBhvr>
                                        <p:cTn id="74" dur="1" fill="hold">
                                          <p:stCondLst>
                                            <p:cond delay="0"/>
                                          </p:stCondLst>
                                        </p:cTn>
                                        <p:tgtEl>
                                          <p:spTgt spid="17">
                                            <p:txEl>
                                              <p:pRg st="1" end="1"/>
                                            </p:txEl>
                                          </p:spTgt>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nodeType="clickEffect">
                                  <p:stCondLst>
                                    <p:cond delay="0"/>
                                  </p:stCondLst>
                                  <p:childTnLst>
                                    <p:set>
                                      <p:cBhvr>
                                        <p:cTn id="78" dur="1" fill="hold">
                                          <p:stCondLst>
                                            <p:cond delay="0"/>
                                          </p:stCondLst>
                                        </p:cTn>
                                        <p:tgtEl>
                                          <p:spTgt spid="17">
                                            <p:txEl>
                                              <p:pRg st="2" end="2"/>
                                            </p:txEl>
                                          </p:spTgt>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nodeType="clickEffect">
                                  <p:stCondLst>
                                    <p:cond delay="0"/>
                                  </p:stCondLst>
                                  <p:childTnLst>
                                    <p:set>
                                      <p:cBhvr>
                                        <p:cTn id="82" dur="1" fill="hold">
                                          <p:stCondLst>
                                            <p:cond delay="0"/>
                                          </p:stCondLst>
                                        </p:cTn>
                                        <p:tgtEl>
                                          <p:spTgt spid="1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6" grpId="1" animBg="1"/>
      <p:bldP spid="7" grpId="0" animBg="1"/>
      <p:bldP spid="7" grpId="1" animBg="1"/>
      <p:bldP spid="8" grpId="0" animBg="1"/>
      <p:bldP spid="8" grpId="1" animBg="1"/>
      <p:bldP spid="9" grpId="0" animBg="1"/>
      <p:bldP spid="9" grpId="1" animBg="1"/>
      <p:bldP spid="10" grpId="0" animBg="1"/>
      <p:bldP spid="10" grpId="1" animBg="1"/>
      <p:bldP spid="11" grpId="0" animBg="1"/>
      <p:bldP spid="11" grpId="1" animBg="1"/>
      <p:bldP spid="12" grpId="0" animBg="1"/>
      <p:bldP spid="12" grpId="1" animBg="1"/>
      <p:bldP spid="13" grpId="0" animBg="1"/>
      <p:bldP spid="13" grpId="1" animBg="1"/>
      <p:bldP spid="14" grpId="0" animBg="1"/>
      <p:bldP spid="14" grpId="1" animBg="1"/>
      <p:bldP spid="15" grpId="0" animBg="1"/>
      <p:bldP spid="15" grpId="1" animBg="1"/>
      <p:bldP spid="16" grpId="0" animBg="1"/>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63471"/>
            <a:ext cx="8229600" cy="6092881"/>
          </a:xfrm>
        </p:spPr>
        <p:txBody>
          <a:bodyPr>
            <a:noAutofit/>
          </a:bodyPr>
          <a:lstStyle/>
          <a:p>
            <a:pPr marL="0" indent="0">
              <a:buNone/>
            </a:pPr>
            <a:r>
              <a:rPr lang="en-US" sz="1800" dirty="0">
                <a:solidFill>
                  <a:schemeClr val="accent4"/>
                </a:solidFill>
                <a:latin typeface="Consolas" charset="0"/>
                <a:ea typeface="Consolas" charset="0"/>
                <a:cs typeface="Consolas" charset="0"/>
              </a:rPr>
              <a:t>#include </a:t>
            </a:r>
            <a:r>
              <a:rPr lang="en-US" sz="1800" dirty="0">
                <a:latin typeface="Consolas" charset="0"/>
                <a:ea typeface="Consolas" charset="0"/>
                <a:cs typeface="Consolas" charset="0"/>
              </a:rPr>
              <a:t>&lt;</a:t>
            </a:r>
            <a:r>
              <a:rPr lang="en-US" sz="1800" dirty="0" err="1">
                <a:latin typeface="Consolas" charset="0"/>
                <a:ea typeface="Consolas" charset="0"/>
                <a:cs typeface="Consolas" charset="0"/>
              </a:rPr>
              <a:t>stdio.h</a:t>
            </a:r>
            <a:r>
              <a:rPr lang="en-US" sz="1800" dirty="0" smtClean="0">
                <a:latin typeface="Consolas" charset="0"/>
                <a:ea typeface="Consolas" charset="0"/>
                <a:cs typeface="Consolas" charset="0"/>
              </a:rPr>
              <a:t>&gt;</a:t>
            </a:r>
          </a:p>
          <a:p>
            <a:pPr marL="0" indent="0">
              <a:buNone/>
            </a:pPr>
            <a:r>
              <a:rPr lang="en-US" sz="1800" dirty="0" smtClean="0">
                <a:solidFill>
                  <a:schemeClr val="accent4"/>
                </a:solidFill>
                <a:latin typeface="Consolas" charset="0"/>
                <a:ea typeface="Consolas" charset="0"/>
                <a:cs typeface="Consolas" charset="0"/>
              </a:rPr>
              <a:t>#</a:t>
            </a:r>
            <a:r>
              <a:rPr lang="en-US" sz="1800" dirty="0">
                <a:solidFill>
                  <a:schemeClr val="accent4"/>
                </a:solidFill>
                <a:latin typeface="Consolas" charset="0"/>
                <a:ea typeface="Consolas" charset="0"/>
                <a:cs typeface="Consolas" charset="0"/>
              </a:rPr>
              <a:t>include </a:t>
            </a:r>
            <a:r>
              <a:rPr lang="en-US" sz="1800" dirty="0">
                <a:latin typeface="Consolas" charset="0"/>
                <a:ea typeface="Consolas" charset="0"/>
                <a:cs typeface="Consolas" charset="0"/>
              </a:rPr>
              <a:t>&lt;</a:t>
            </a:r>
            <a:r>
              <a:rPr lang="en-US" sz="1800" dirty="0" err="1">
                <a:latin typeface="Consolas" charset="0"/>
                <a:ea typeface="Consolas" charset="0"/>
                <a:cs typeface="Consolas" charset="0"/>
              </a:rPr>
              <a:t>stdlib.h</a:t>
            </a:r>
            <a:r>
              <a:rPr lang="en-US" sz="1800" dirty="0" smtClean="0">
                <a:latin typeface="Consolas" charset="0"/>
                <a:ea typeface="Consolas" charset="0"/>
                <a:cs typeface="Consolas" charset="0"/>
              </a:rPr>
              <a:t>&gt;</a:t>
            </a:r>
          </a:p>
          <a:p>
            <a:pPr marL="0" indent="0">
              <a:buNone/>
            </a:pPr>
            <a:r>
              <a:rPr lang="en-US" sz="1800" dirty="0" err="1" smtClean="0">
                <a:solidFill>
                  <a:schemeClr val="tx2"/>
                </a:solidFill>
                <a:latin typeface="Consolas" charset="0"/>
                <a:ea typeface="Consolas" charset="0"/>
                <a:cs typeface="Consolas" charset="0"/>
              </a:rPr>
              <a:t>int</a:t>
            </a:r>
            <a:r>
              <a:rPr lang="en-US" sz="1800" dirty="0" smtClean="0">
                <a:latin typeface="Consolas" charset="0"/>
                <a:ea typeface="Consolas" charset="0"/>
                <a:cs typeface="Consolas" charset="0"/>
              </a:rPr>
              <a:t> </a:t>
            </a:r>
            <a:r>
              <a:rPr lang="en-US" sz="1800" dirty="0">
                <a:solidFill>
                  <a:schemeClr val="accent2"/>
                </a:solidFill>
                <a:latin typeface="Consolas" charset="0"/>
                <a:ea typeface="Consolas" charset="0"/>
                <a:cs typeface="Consolas" charset="0"/>
              </a:rPr>
              <a:t>main</a:t>
            </a:r>
            <a:r>
              <a:rPr lang="en-US" sz="1800" dirty="0" smtClean="0">
                <a:latin typeface="Consolas" charset="0"/>
                <a:ea typeface="Consolas" charset="0"/>
                <a:cs typeface="Consolas" charset="0"/>
              </a:rPr>
              <a:t>() {     </a:t>
            </a:r>
          </a:p>
          <a:p>
            <a:pPr marL="0" indent="0">
              <a:buNone/>
            </a:pPr>
            <a:r>
              <a:rPr lang="en-US" sz="1800" dirty="0">
                <a:latin typeface="Consolas" charset="0"/>
                <a:ea typeface="Consolas" charset="0"/>
                <a:cs typeface="Consolas" charset="0"/>
              </a:rPr>
              <a:t> </a:t>
            </a:r>
            <a:r>
              <a:rPr lang="en-US" sz="1800" dirty="0" smtClean="0">
                <a:latin typeface="Consolas" charset="0"/>
                <a:ea typeface="Consolas" charset="0"/>
                <a:cs typeface="Consolas" charset="0"/>
              </a:rPr>
              <a:t> </a:t>
            </a:r>
            <a:r>
              <a:rPr lang="en-US" sz="1800" dirty="0" err="1" smtClean="0">
                <a:solidFill>
                  <a:schemeClr val="tx2"/>
                </a:solidFill>
                <a:latin typeface="Consolas" charset="0"/>
                <a:ea typeface="Consolas" charset="0"/>
                <a:cs typeface="Consolas" charset="0"/>
              </a:rPr>
              <a:t>int</a:t>
            </a:r>
            <a:r>
              <a:rPr lang="en-US" sz="1800" dirty="0">
                <a:solidFill>
                  <a:schemeClr val="tx2"/>
                </a:solidFill>
                <a:latin typeface="Consolas" charset="0"/>
                <a:ea typeface="Consolas" charset="0"/>
                <a:cs typeface="Consolas" charset="0"/>
              </a:rPr>
              <a:t>* </a:t>
            </a:r>
            <a:r>
              <a:rPr lang="en-US" sz="1800" dirty="0">
                <a:solidFill>
                  <a:schemeClr val="accent2"/>
                </a:solidFill>
                <a:latin typeface="Consolas" charset="0"/>
                <a:ea typeface="Consolas" charset="0"/>
                <a:cs typeface="Consolas" charset="0"/>
              </a:rPr>
              <a:t>dang</a:t>
            </a:r>
            <a:r>
              <a:rPr lang="en-US" sz="1800" dirty="0">
                <a:latin typeface="Consolas" charset="0"/>
                <a:ea typeface="Consolas" charset="0"/>
                <a:cs typeface="Consolas" charset="0"/>
              </a:rPr>
              <a:t>;  </a:t>
            </a:r>
            <a:endParaRPr lang="en-US" sz="1800" dirty="0" smtClean="0">
              <a:latin typeface="Consolas" charset="0"/>
              <a:ea typeface="Consolas" charset="0"/>
              <a:cs typeface="Consolas" charset="0"/>
            </a:endParaRPr>
          </a:p>
          <a:p>
            <a:pPr marL="0" indent="0">
              <a:buNone/>
            </a:pPr>
            <a:r>
              <a:rPr lang="en-US" sz="1800" dirty="0">
                <a:latin typeface="Consolas" charset="0"/>
                <a:ea typeface="Consolas" charset="0"/>
                <a:cs typeface="Consolas" charset="0"/>
              </a:rPr>
              <a:t> </a:t>
            </a:r>
            <a:r>
              <a:rPr lang="en-US" sz="1800" dirty="0" smtClean="0">
                <a:latin typeface="Consolas" charset="0"/>
                <a:ea typeface="Consolas" charset="0"/>
                <a:cs typeface="Consolas" charset="0"/>
              </a:rPr>
              <a:t> </a:t>
            </a:r>
            <a:r>
              <a:rPr lang="en-US" sz="1800" dirty="0" err="1" smtClean="0">
                <a:solidFill>
                  <a:schemeClr val="tx2"/>
                </a:solidFill>
                <a:latin typeface="Consolas" charset="0"/>
                <a:ea typeface="Consolas" charset="0"/>
                <a:cs typeface="Consolas" charset="0"/>
              </a:rPr>
              <a:t>int</a:t>
            </a:r>
            <a:r>
              <a:rPr lang="en-US" sz="1800" dirty="0">
                <a:solidFill>
                  <a:schemeClr val="tx2"/>
                </a:solidFill>
                <a:latin typeface="Consolas" charset="0"/>
                <a:ea typeface="Consolas" charset="0"/>
                <a:cs typeface="Consolas" charset="0"/>
              </a:rPr>
              <a:t>* </a:t>
            </a:r>
            <a:r>
              <a:rPr lang="en-US" sz="1800" dirty="0">
                <a:solidFill>
                  <a:schemeClr val="accent2"/>
                </a:solidFill>
                <a:latin typeface="Consolas" charset="0"/>
                <a:ea typeface="Consolas" charset="0"/>
                <a:cs typeface="Consolas" charset="0"/>
              </a:rPr>
              <a:t>foo</a:t>
            </a:r>
            <a:r>
              <a:rPr lang="en-US" sz="1800" dirty="0">
                <a:latin typeface="Consolas" charset="0"/>
                <a:ea typeface="Consolas" charset="0"/>
                <a:cs typeface="Consolas" charset="0"/>
              </a:rPr>
              <a:t>;  </a:t>
            </a:r>
            <a:endParaRPr lang="en-US" sz="1800" dirty="0" smtClean="0">
              <a:latin typeface="Consolas" charset="0"/>
              <a:ea typeface="Consolas" charset="0"/>
              <a:cs typeface="Consolas" charset="0"/>
            </a:endParaRPr>
          </a:p>
          <a:p>
            <a:pPr marL="0" indent="0">
              <a:buNone/>
            </a:pPr>
            <a:r>
              <a:rPr lang="en-US" sz="1800" dirty="0">
                <a:latin typeface="Consolas" charset="0"/>
                <a:ea typeface="Consolas" charset="0"/>
                <a:cs typeface="Consolas" charset="0"/>
              </a:rPr>
              <a:t> </a:t>
            </a:r>
            <a:r>
              <a:rPr lang="en-US" sz="1800" dirty="0" smtClean="0">
                <a:latin typeface="Consolas" charset="0"/>
                <a:ea typeface="Consolas" charset="0"/>
                <a:cs typeface="Consolas" charset="0"/>
              </a:rPr>
              <a:t> dang </a:t>
            </a:r>
            <a:r>
              <a:rPr lang="en-US" sz="1800" dirty="0">
                <a:latin typeface="Consolas" charset="0"/>
                <a:ea typeface="Consolas" charset="0"/>
                <a:cs typeface="Consolas" charset="0"/>
              </a:rPr>
              <a:t>= (</a:t>
            </a:r>
            <a:r>
              <a:rPr lang="en-US" sz="1800" dirty="0" err="1">
                <a:latin typeface="Consolas" charset="0"/>
                <a:ea typeface="Consolas" charset="0"/>
                <a:cs typeface="Consolas" charset="0"/>
              </a:rPr>
              <a:t>int</a:t>
            </a:r>
            <a:r>
              <a:rPr lang="en-US" sz="1800" dirty="0">
                <a:latin typeface="Consolas" charset="0"/>
                <a:ea typeface="Consolas" charset="0"/>
                <a:cs typeface="Consolas" charset="0"/>
              </a:rPr>
              <a:t>*)</a:t>
            </a:r>
            <a:r>
              <a:rPr lang="en-US" sz="1800" dirty="0" err="1">
                <a:latin typeface="Consolas" charset="0"/>
                <a:ea typeface="Consolas" charset="0"/>
                <a:cs typeface="Consolas" charset="0"/>
              </a:rPr>
              <a:t>malloc</a:t>
            </a:r>
            <a:r>
              <a:rPr lang="en-US" sz="1800" dirty="0">
                <a:latin typeface="Consolas" charset="0"/>
                <a:ea typeface="Consolas" charset="0"/>
                <a:cs typeface="Consolas" charset="0"/>
              </a:rPr>
              <a:t>(</a:t>
            </a:r>
            <a:r>
              <a:rPr lang="en-US" sz="1800" dirty="0" err="1">
                <a:latin typeface="Consolas" charset="0"/>
                <a:ea typeface="Consolas" charset="0"/>
                <a:cs typeface="Consolas" charset="0"/>
              </a:rPr>
              <a:t>sizeof</a:t>
            </a:r>
            <a:r>
              <a:rPr lang="en-US" sz="1800" dirty="0">
                <a:latin typeface="Consolas" charset="0"/>
                <a:ea typeface="Consolas" charset="0"/>
                <a:cs typeface="Consolas" charset="0"/>
              </a:rPr>
              <a:t>(</a:t>
            </a:r>
            <a:r>
              <a:rPr lang="en-US" sz="1800" dirty="0" err="1">
                <a:latin typeface="Consolas" charset="0"/>
                <a:ea typeface="Consolas" charset="0"/>
                <a:cs typeface="Consolas" charset="0"/>
              </a:rPr>
              <a:t>int</a:t>
            </a:r>
            <a:r>
              <a:rPr lang="en-US" sz="1800" dirty="0" smtClean="0">
                <a:latin typeface="Consolas" charset="0"/>
                <a:ea typeface="Consolas" charset="0"/>
                <a:cs typeface="Consolas" charset="0"/>
              </a:rPr>
              <a:t>));</a:t>
            </a:r>
          </a:p>
          <a:p>
            <a:pPr marL="0" indent="0">
              <a:buNone/>
            </a:pPr>
            <a:r>
              <a:rPr lang="en-US" sz="1800" dirty="0">
                <a:latin typeface="Consolas" charset="0"/>
                <a:ea typeface="Consolas" charset="0"/>
                <a:cs typeface="Consolas" charset="0"/>
              </a:rPr>
              <a:t> </a:t>
            </a:r>
            <a:r>
              <a:rPr lang="en-US" sz="1800" dirty="0" smtClean="0">
                <a:latin typeface="Consolas" charset="0"/>
                <a:ea typeface="Consolas" charset="0"/>
                <a:cs typeface="Consolas" charset="0"/>
              </a:rPr>
              <a:t> foo </a:t>
            </a:r>
            <a:r>
              <a:rPr lang="en-US" sz="1800" dirty="0">
                <a:latin typeface="Consolas" charset="0"/>
                <a:ea typeface="Consolas" charset="0"/>
                <a:cs typeface="Consolas" charset="0"/>
              </a:rPr>
              <a:t>= dang;  </a:t>
            </a:r>
            <a:endParaRPr lang="en-US" sz="1800" dirty="0" smtClean="0">
              <a:latin typeface="Consolas" charset="0"/>
              <a:ea typeface="Consolas" charset="0"/>
              <a:cs typeface="Consolas" charset="0"/>
            </a:endParaRPr>
          </a:p>
          <a:p>
            <a:pPr marL="0" indent="0">
              <a:buNone/>
            </a:pPr>
            <a:r>
              <a:rPr lang="en-US" sz="1800" dirty="0">
                <a:latin typeface="Consolas" charset="0"/>
                <a:ea typeface="Consolas" charset="0"/>
                <a:cs typeface="Consolas" charset="0"/>
              </a:rPr>
              <a:t> </a:t>
            </a:r>
            <a:r>
              <a:rPr lang="en-US" sz="1800" dirty="0" smtClean="0">
                <a:latin typeface="Consolas" charset="0"/>
                <a:ea typeface="Consolas" charset="0"/>
                <a:cs typeface="Consolas" charset="0"/>
              </a:rPr>
              <a:t> *</a:t>
            </a:r>
            <a:r>
              <a:rPr lang="en-US" sz="1800" dirty="0">
                <a:latin typeface="Consolas" charset="0"/>
                <a:ea typeface="Consolas" charset="0"/>
                <a:cs typeface="Consolas" charset="0"/>
              </a:rPr>
              <a:t>foo = 100;  </a:t>
            </a:r>
            <a:endParaRPr lang="en-US" sz="1800" dirty="0" smtClean="0">
              <a:latin typeface="Consolas" charset="0"/>
              <a:ea typeface="Consolas" charset="0"/>
              <a:cs typeface="Consolas" charset="0"/>
            </a:endParaRPr>
          </a:p>
          <a:p>
            <a:pPr marL="0" indent="0">
              <a:buNone/>
            </a:pPr>
            <a:r>
              <a:rPr lang="en-US" sz="1800" dirty="0">
                <a:latin typeface="Consolas" charset="0"/>
                <a:ea typeface="Consolas" charset="0"/>
                <a:cs typeface="Consolas" charset="0"/>
              </a:rPr>
              <a:t> </a:t>
            </a:r>
            <a:r>
              <a:rPr lang="en-US" sz="1800" dirty="0" smtClean="0">
                <a:latin typeface="Consolas" charset="0"/>
                <a:ea typeface="Consolas" charset="0"/>
                <a:cs typeface="Consolas" charset="0"/>
              </a:rPr>
              <a:t> free(foo</a:t>
            </a:r>
            <a:r>
              <a:rPr lang="en-US" sz="1800" dirty="0">
                <a:latin typeface="Consolas" charset="0"/>
                <a:ea typeface="Consolas" charset="0"/>
                <a:cs typeface="Consolas" charset="0"/>
              </a:rPr>
              <a:t>);  </a:t>
            </a:r>
            <a:endParaRPr lang="en-US" sz="1800" dirty="0" smtClean="0">
              <a:latin typeface="Consolas" charset="0"/>
              <a:ea typeface="Consolas" charset="0"/>
              <a:cs typeface="Consolas" charset="0"/>
            </a:endParaRPr>
          </a:p>
          <a:p>
            <a:pPr marL="0" indent="0">
              <a:buNone/>
            </a:pPr>
            <a:r>
              <a:rPr lang="en-US" sz="1800" dirty="0">
                <a:latin typeface="Consolas" charset="0"/>
                <a:ea typeface="Consolas" charset="0"/>
                <a:cs typeface="Consolas" charset="0"/>
              </a:rPr>
              <a:t> </a:t>
            </a:r>
            <a:r>
              <a:rPr lang="en-US" sz="1800" dirty="0" smtClean="0">
                <a:latin typeface="Consolas" charset="0"/>
                <a:ea typeface="Consolas" charset="0"/>
                <a:cs typeface="Consolas" charset="0"/>
              </a:rPr>
              <a:t> </a:t>
            </a:r>
            <a:r>
              <a:rPr lang="en-US" sz="1800" dirty="0" err="1" smtClean="0">
                <a:latin typeface="Consolas" charset="0"/>
                <a:ea typeface="Consolas" charset="0"/>
                <a:cs typeface="Consolas" charset="0"/>
              </a:rPr>
              <a:t>printf</a:t>
            </a:r>
            <a:r>
              <a:rPr lang="en-US" sz="1800" dirty="0">
                <a:latin typeface="Consolas" charset="0"/>
                <a:ea typeface="Consolas" charset="0"/>
                <a:cs typeface="Consolas" charset="0"/>
              </a:rPr>
              <a:t>("%d\n", *dang);  </a:t>
            </a:r>
            <a:endParaRPr lang="en-US" sz="1800" dirty="0" smtClean="0">
              <a:latin typeface="Consolas" charset="0"/>
              <a:ea typeface="Consolas" charset="0"/>
              <a:cs typeface="Consolas" charset="0"/>
            </a:endParaRPr>
          </a:p>
          <a:p>
            <a:pPr marL="0" indent="0">
              <a:buNone/>
            </a:pPr>
            <a:r>
              <a:rPr lang="en-US" sz="1800" dirty="0">
                <a:latin typeface="Consolas" charset="0"/>
                <a:ea typeface="Consolas" charset="0"/>
                <a:cs typeface="Consolas" charset="0"/>
              </a:rPr>
              <a:t> </a:t>
            </a:r>
            <a:r>
              <a:rPr lang="en-US" sz="1800" dirty="0" smtClean="0">
                <a:latin typeface="Consolas" charset="0"/>
                <a:ea typeface="Consolas" charset="0"/>
                <a:cs typeface="Consolas" charset="0"/>
              </a:rPr>
              <a:t> foo </a:t>
            </a:r>
            <a:r>
              <a:rPr lang="en-US" sz="1800" dirty="0">
                <a:latin typeface="Consolas" charset="0"/>
                <a:ea typeface="Consolas" charset="0"/>
                <a:cs typeface="Consolas" charset="0"/>
              </a:rPr>
              <a:t>= (</a:t>
            </a:r>
            <a:r>
              <a:rPr lang="en-US" sz="1800" dirty="0" err="1">
                <a:latin typeface="Consolas" charset="0"/>
                <a:ea typeface="Consolas" charset="0"/>
                <a:cs typeface="Consolas" charset="0"/>
              </a:rPr>
              <a:t>int</a:t>
            </a:r>
            <a:r>
              <a:rPr lang="en-US" sz="1800" dirty="0">
                <a:latin typeface="Consolas" charset="0"/>
                <a:ea typeface="Consolas" charset="0"/>
                <a:cs typeface="Consolas" charset="0"/>
              </a:rPr>
              <a:t>*)</a:t>
            </a:r>
            <a:r>
              <a:rPr lang="en-US" sz="1800" dirty="0" err="1">
                <a:latin typeface="Consolas" charset="0"/>
                <a:ea typeface="Consolas" charset="0"/>
                <a:cs typeface="Consolas" charset="0"/>
              </a:rPr>
              <a:t>malloc</a:t>
            </a:r>
            <a:r>
              <a:rPr lang="en-US" sz="1800" dirty="0">
                <a:latin typeface="Consolas" charset="0"/>
                <a:ea typeface="Consolas" charset="0"/>
                <a:cs typeface="Consolas" charset="0"/>
              </a:rPr>
              <a:t>(</a:t>
            </a:r>
            <a:r>
              <a:rPr lang="en-US" sz="1800" dirty="0" err="1">
                <a:latin typeface="Consolas" charset="0"/>
                <a:ea typeface="Consolas" charset="0"/>
                <a:cs typeface="Consolas" charset="0"/>
              </a:rPr>
              <a:t>sizeof</a:t>
            </a:r>
            <a:r>
              <a:rPr lang="en-US" sz="1800" dirty="0">
                <a:latin typeface="Consolas" charset="0"/>
                <a:ea typeface="Consolas" charset="0"/>
                <a:cs typeface="Consolas" charset="0"/>
              </a:rPr>
              <a:t>(</a:t>
            </a:r>
            <a:r>
              <a:rPr lang="en-US" sz="1800" dirty="0" err="1">
                <a:latin typeface="Consolas" charset="0"/>
                <a:ea typeface="Consolas" charset="0"/>
                <a:cs typeface="Consolas" charset="0"/>
              </a:rPr>
              <a:t>int</a:t>
            </a:r>
            <a:r>
              <a:rPr lang="en-US" sz="1800" dirty="0">
                <a:latin typeface="Consolas" charset="0"/>
                <a:ea typeface="Consolas" charset="0"/>
                <a:cs typeface="Consolas" charset="0"/>
              </a:rPr>
              <a:t>));  </a:t>
            </a:r>
            <a:endParaRPr lang="en-US" sz="1800" dirty="0" smtClean="0">
              <a:latin typeface="Consolas" charset="0"/>
              <a:ea typeface="Consolas" charset="0"/>
              <a:cs typeface="Consolas" charset="0"/>
            </a:endParaRPr>
          </a:p>
          <a:p>
            <a:pPr marL="0" indent="0">
              <a:buNone/>
            </a:pPr>
            <a:r>
              <a:rPr lang="en-US" sz="1800" dirty="0">
                <a:latin typeface="Consolas" charset="0"/>
                <a:ea typeface="Consolas" charset="0"/>
                <a:cs typeface="Consolas" charset="0"/>
              </a:rPr>
              <a:t> </a:t>
            </a:r>
            <a:r>
              <a:rPr lang="en-US" sz="1800" dirty="0" smtClean="0">
                <a:latin typeface="Consolas" charset="0"/>
                <a:ea typeface="Consolas" charset="0"/>
                <a:cs typeface="Consolas" charset="0"/>
              </a:rPr>
              <a:t> *</a:t>
            </a:r>
            <a:r>
              <a:rPr lang="en-US" sz="1800" dirty="0">
                <a:latin typeface="Consolas" charset="0"/>
                <a:ea typeface="Consolas" charset="0"/>
                <a:cs typeface="Consolas" charset="0"/>
              </a:rPr>
              <a:t>foo = 42;  </a:t>
            </a:r>
            <a:endParaRPr lang="en-US" sz="1800" dirty="0" smtClean="0">
              <a:latin typeface="Consolas" charset="0"/>
              <a:ea typeface="Consolas" charset="0"/>
              <a:cs typeface="Consolas" charset="0"/>
            </a:endParaRPr>
          </a:p>
          <a:p>
            <a:pPr marL="0" indent="0">
              <a:buNone/>
            </a:pPr>
            <a:r>
              <a:rPr lang="en-US" sz="1800" dirty="0">
                <a:latin typeface="Consolas" charset="0"/>
                <a:ea typeface="Consolas" charset="0"/>
                <a:cs typeface="Consolas" charset="0"/>
              </a:rPr>
              <a:t> </a:t>
            </a:r>
            <a:r>
              <a:rPr lang="en-US" sz="1800" dirty="0" smtClean="0">
                <a:latin typeface="Consolas" charset="0"/>
                <a:ea typeface="Consolas" charset="0"/>
                <a:cs typeface="Consolas" charset="0"/>
              </a:rPr>
              <a:t> free(foo</a:t>
            </a:r>
            <a:r>
              <a:rPr lang="en-US" sz="1800" dirty="0">
                <a:latin typeface="Consolas" charset="0"/>
                <a:ea typeface="Consolas" charset="0"/>
                <a:cs typeface="Consolas" charset="0"/>
              </a:rPr>
              <a:t>);  </a:t>
            </a:r>
            <a:endParaRPr lang="en-US" sz="1800" dirty="0" smtClean="0">
              <a:latin typeface="Consolas" charset="0"/>
              <a:ea typeface="Consolas" charset="0"/>
              <a:cs typeface="Consolas" charset="0"/>
            </a:endParaRPr>
          </a:p>
          <a:p>
            <a:pPr marL="0" indent="0">
              <a:buNone/>
            </a:pPr>
            <a:r>
              <a:rPr lang="en-US" sz="1800" dirty="0">
                <a:latin typeface="Consolas" charset="0"/>
                <a:ea typeface="Consolas" charset="0"/>
                <a:cs typeface="Consolas" charset="0"/>
              </a:rPr>
              <a:t> </a:t>
            </a:r>
            <a:r>
              <a:rPr lang="en-US" sz="1800" dirty="0" smtClean="0">
                <a:latin typeface="Consolas" charset="0"/>
                <a:ea typeface="Consolas" charset="0"/>
                <a:cs typeface="Consolas" charset="0"/>
              </a:rPr>
              <a:t> </a:t>
            </a:r>
            <a:r>
              <a:rPr lang="en-US" sz="1800" dirty="0" err="1" smtClean="0">
                <a:latin typeface="Consolas" charset="0"/>
                <a:ea typeface="Consolas" charset="0"/>
                <a:cs typeface="Consolas" charset="0"/>
              </a:rPr>
              <a:t>printf</a:t>
            </a:r>
            <a:r>
              <a:rPr lang="en-US" sz="1800" dirty="0">
                <a:latin typeface="Consolas" charset="0"/>
                <a:ea typeface="Consolas" charset="0"/>
                <a:cs typeface="Consolas" charset="0"/>
              </a:rPr>
              <a:t>("%d\n", *dang</a:t>
            </a:r>
            <a:r>
              <a:rPr lang="en-US" sz="1800" dirty="0" smtClean="0">
                <a:latin typeface="Consolas" charset="0"/>
                <a:ea typeface="Consolas" charset="0"/>
                <a:cs typeface="Consolas" charset="0"/>
              </a:rPr>
              <a:t>);</a:t>
            </a:r>
          </a:p>
          <a:p>
            <a:pPr marL="0" indent="0">
              <a:buNone/>
            </a:pPr>
            <a:r>
              <a:rPr lang="en-US" sz="1800" dirty="0" smtClean="0">
                <a:latin typeface="Consolas" charset="0"/>
                <a:ea typeface="Consolas" charset="0"/>
                <a:cs typeface="Consolas" charset="0"/>
              </a:rPr>
              <a:t>}</a:t>
            </a:r>
            <a:endParaRPr lang="en-US" sz="1800" dirty="0">
              <a:latin typeface="Consolas" charset="0"/>
              <a:ea typeface="Consolas" charset="0"/>
              <a:cs typeface="Consolas" charset="0"/>
            </a:endParaRPr>
          </a:p>
        </p:txBody>
      </p:sp>
      <p:sp>
        <p:nvSpPr>
          <p:cNvPr id="4" name="Slide Number Placeholder 3"/>
          <p:cNvSpPr>
            <a:spLocks noGrp="1"/>
          </p:cNvSpPr>
          <p:nvPr>
            <p:ph type="sldNum" sz="quarter" idx="12"/>
          </p:nvPr>
        </p:nvSpPr>
        <p:spPr/>
        <p:txBody>
          <a:bodyPr/>
          <a:lstStyle/>
          <a:p>
            <a:fld id="{FCFB7E3C-6220-8942-988C-3F6E25750AD7}" type="slidenum">
              <a:rPr lang="en-US" smtClean="0"/>
              <a:t>52</a:t>
            </a:fld>
            <a:endParaRPr lang="en-US"/>
          </a:p>
        </p:txBody>
      </p:sp>
      <p:sp>
        <p:nvSpPr>
          <p:cNvPr id="17" name="TextBox 16"/>
          <p:cNvSpPr txBox="1"/>
          <p:nvPr/>
        </p:nvSpPr>
        <p:spPr>
          <a:xfrm>
            <a:off x="4414424" y="263471"/>
            <a:ext cx="5563892" cy="1077218"/>
          </a:xfrm>
          <a:prstGeom prst="rect">
            <a:avLst/>
          </a:prstGeom>
          <a:noFill/>
        </p:spPr>
        <p:txBody>
          <a:bodyPr wrap="square" rtlCol="0">
            <a:spAutoFit/>
          </a:bodyPr>
          <a:lstStyle/>
          <a:p>
            <a:r>
              <a:rPr lang="en-US" sz="1600" dirty="0">
                <a:latin typeface="Consolas" charset="0"/>
                <a:ea typeface="Consolas" charset="0"/>
                <a:cs typeface="Consolas" charset="0"/>
              </a:rPr>
              <a:t>[</a:t>
            </a:r>
            <a:r>
              <a:rPr lang="en-US" sz="1600" dirty="0" err="1" smtClean="0">
                <a:latin typeface="Consolas" charset="0"/>
                <a:ea typeface="Consolas" charset="0"/>
                <a:cs typeface="Consolas" charset="0"/>
              </a:rPr>
              <a:t>hedwig</a:t>
            </a:r>
            <a:r>
              <a:rPr lang="en-US" sz="1600" dirty="0" smtClean="0">
                <a:latin typeface="Consolas" charset="0"/>
                <a:ea typeface="Consolas" charset="0"/>
                <a:cs typeface="Consolas" charset="0"/>
              </a:rPr>
              <a:t>]$ </a:t>
            </a:r>
            <a:r>
              <a:rPr lang="en-US" sz="1600" dirty="0" err="1">
                <a:latin typeface="Consolas" charset="0"/>
                <a:ea typeface="Consolas" charset="0"/>
                <a:cs typeface="Consolas" charset="0"/>
              </a:rPr>
              <a:t>gcc</a:t>
            </a:r>
            <a:r>
              <a:rPr lang="en-US" sz="1600" dirty="0">
                <a:latin typeface="Consolas" charset="0"/>
                <a:ea typeface="Consolas" charset="0"/>
                <a:cs typeface="Consolas" charset="0"/>
              </a:rPr>
              <a:t> -Wall </a:t>
            </a:r>
            <a:r>
              <a:rPr lang="en-US" sz="1600" dirty="0" err="1" smtClean="0">
                <a:latin typeface="Consolas" charset="0"/>
                <a:ea typeface="Consolas" charset="0"/>
                <a:cs typeface="Consolas" charset="0"/>
              </a:rPr>
              <a:t>dangling_free.c</a:t>
            </a:r>
            <a:endParaRPr lang="en-US" sz="1600" dirty="0">
              <a:latin typeface="Consolas" charset="0"/>
              <a:ea typeface="Consolas" charset="0"/>
              <a:cs typeface="Consolas" charset="0"/>
            </a:endParaRPr>
          </a:p>
          <a:p>
            <a:r>
              <a:rPr lang="en-US" sz="1600" dirty="0">
                <a:latin typeface="Consolas" charset="0"/>
                <a:ea typeface="Consolas" charset="0"/>
                <a:cs typeface="Consolas" charset="0"/>
              </a:rPr>
              <a:t>[</a:t>
            </a:r>
            <a:r>
              <a:rPr lang="en-US" sz="1600" dirty="0" err="1" smtClean="0">
                <a:latin typeface="Consolas" charset="0"/>
                <a:ea typeface="Consolas" charset="0"/>
                <a:cs typeface="Consolas" charset="0"/>
              </a:rPr>
              <a:t>hedwig</a:t>
            </a:r>
            <a:r>
              <a:rPr lang="en-US" sz="1600" dirty="0" smtClean="0">
                <a:latin typeface="Consolas" charset="0"/>
                <a:ea typeface="Consolas" charset="0"/>
                <a:cs typeface="Consolas" charset="0"/>
              </a:rPr>
              <a:t>]$ </a:t>
            </a:r>
            <a:r>
              <a:rPr lang="en-US" sz="1600" dirty="0">
                <a:latin typeface="Consolas" charset="0"/>
                <a:ea typeface="Consolas" charset="0"/>
                <a:cs typeface="Consolas" charset="0"/>
              </a:rPr>
              <a:t>./</a:t>
            </a:r>
            <a:r>
              <a:rPr lang="en-US" sz="1600" dirty="0" err="1">
                <a:latin typeface="Consolas" charset="0"/>
                <a:ea typeface="Consolas" charset="0"/>
                <a:cs typeface="Consolas" charset="0"/>
              </a:rPr>
              <a:t>a.out</a:t>
            </a:r>
            <a:r>
              <a:rPr lang="en-US" sz="1600" dirty="0">
                <a:latin typeface="Consolas" charset="0"/>
                <a:ea typeface="Consolas" charset="0"/>
                <a:cs typeface="Consolas" charset="0"/>
              </a:rPr>
              <a:t>        </a:t>
            </a:r>
          </a:p>
          <a:p>
            <a:r>
              <a:rPr lang="is-IS" sz="1600" dirty="0">
                <a:latin typeface="Consolas" charset="0"/>
                <a:ea typeface="Consolas" charset="0"/>
                <a:cs typeface="Consolas" charset="0"/>
              </a:rPr>
              <a:t>100</a:t>
            </a:r>
          </a:p>
          <a:p>
            <a:r>
              <a:rPr lang="is-IS" sz="1600" dirty="0">
                <a:latin typeface="Consolas" charset="0"/>
                <a:ea typeface="Consolas" charset="0"/>
                <a:cs typeface="Consolas" charset="0"/>
              </a:rPr>
              <a:t>42</a:t>
            </a:r>
          </a:p>
        </p:txBody>
      </p:sp>
    </p:spTree>
    <p:extLst>
      <p:ext uri="{BB962C8B-B14F-4D97-AF65-F5344CB8AC3E}">
        <p14:creationId xmlns:p14="http://schemas.microsoft.com/office/powerpoint/2010/main" val="20561078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25465"/>
            <a:ext cx="8229600" cy="5800700"/>
          </a:xfrm>
        </p:spPr>
        <p:txBody>
          <a:bodyPr>
            <a:noAutofit/>
          </a:bodyPr>
          <a:lstStyle/>
          <a:p>
            <a:pPr marL="0" indent="0">
              <a:buNone/>
            </a:pPr>
            <a:r>
              <a:rPr lang="de-DE" sz="1800" dirty="0">
                <a:solidFill>
                  <a:schemeClr val="accent4"/>
                </a:solidFill>
                <a:latin typeface="Consolas" charset="0"/>
                <a:ea typeface="Consolas" charset="0"/>
                <a:cs typeface="Consolas" charset="0"/>
              </a:rPr>
              <a:t>#</a:t>
            </a:r>
            <a:r>
              <a:rPr lang="de-DE" sz="1800" dirty="0" err="1">
                <a:solidFill>
                  <a:schemeClr val="accent4"/>
                </a:solidFill>
                <a:latin typeface="Consolas" charset="0"/>
                <a:ea typeface="Consolas" charset="0"/>
                <a:cs typeface="Consolas" charset="0"/>
              </a:rPr>
              <a:t>include</a:t>
            </a:r>
            <a:r>
              <a:rPr lang="de-DE" sz="1800" dirty="0">
                <a:solidFill>
                  <a:schemeClr val="accent4"/>
                </a:solidFill>
                <a:latin typeface="Consolas" charset="0"/>
                <a:ea typeface="Consolas" charset="0"/>
                <a:cs typeface="Consolas" charset="0"/>
              </a:rPr>
              <a:t> </a:t>
            </a:r>
            <a:r>
              <a:rPr lang="de-DE" sz="1800" dirty="0">
                <a:latin typeface="Consolas" charset="0"/>
                <a:ea typeface="Consolas" charset="0"/>
                <a:cs typeface="Consolas" charset="0"/>
              </a:rPr>
              <a:t>&lt;</a:t>
            </a:r>
            <a:r>
              <a:rPr lang="de-DE" sz="1800" dirty="0" err="1">
                <a:latin typeface="Consolas" charset="0"/>
                <a:ea typeface="Consolas" charset="0"/>
                <a:cs typeface="Consolas" charset="0"/>
              </a:rPr>
              <a:t>stdlib.h</a:t>
            </a:r>
            <a:r>
              <a:rPr lang="de-DE" sz="1800" dirty="0">
                <a:latin typeface="Consolas" charset="0"/>
                <a:ea typeface="Consolas" charset="0"/>
                <a:cs typeface="Consolas" charset="0"/>
              </a:rPr>
              <a:t>&gt;   </a:t>
            </a:r>
            <a:endParaRPr lang="de-DE" sz="1800" dirty="0" smtClean="0">
              <a:latin typeface="Consolas" charset="0"/>
              <a:ea typeface="Consolas" charset="0"/>
              <a:cs typeface="Consolas" charset="0"/>
            </a:endParaRPr>
          </a:p>
          <a:p>
            <a:pPr marL="0" indent="0">
              <a:buNone/>
            </a:pPr>
            <a:r>
              <a:rPr lang="de-DE" sz="1800" dirty="0" err="1" smtClean="0">
                <a:solidFill>
                  <a:schemeClr val="tx2"/>
                </a:solidFill>
                <a:latin typeface="Consolas" charset="0"/>
                <a:ea typeface="Consolas" charset="0"/>
                <a:cs typeface="Consolas" charset="0"/>
              </a:rPr>
              <a:t>int</a:t>
            </a:r>
            <a:r>
              <a:rPr lang="de-DE" sz="1800" dirty="0">
                <a:solidFill>
                  <a:schemeClr val="tx2"/>
                </a:solidFill>
                <a:latin typeface="Consolas" charset="0"/>
                <a:ea typeface="Consolas" charset="0"/>
                <a:cs typeface="Consolas" charset="0"/>
              </a:rPr>
              <a:t>** </a:t>
            </a:r>
            <a:r>
              <a:rPr lang="de-DE" sz="1800" dirty="0" err="1">
                <a:solidFill>
                  <a:schemeClr val="accent2"/>
                </a:solidFill>
                <a:latin typeface="Consolas" charset="0"/>
                <a:ea typeface="Consolas" charset="0"/>
                <a:cs typeface="Consolas" charset="0"/>
              </a:rPr>
              <a:t>q</a:t>
            </a:r>
            <a:r>
              <a:rPr lang="de-DE" sz="1800" dirty="0" smtClean="0">
                <a:latin typeface="Consolas" charset="0"/>
                <a:ea typeface="Consolas" charset="0"/>
                <a:cs typeface="Consolas" charset="0"/>
              </a:rPr>
              <a:t>;</a:t>
            </a:r>
          </a:p>
          <a:p>
            <a:pPr marL="0" indent="0">
              <a:buNone/>
            </a:pPr>
            <a:r>
              <a:rPr lang="de-DE" sz="1800" dirty="0" err="1" smtClean="0">
                <a:solidFill>
                  <a:schemeClr val="tx2"/>
                </a:solidFill>
                <a:latin typeface="Consolas" charset="0"/>
                <a:ea typeface="Consolas" charset="0"/>
                <a:cs typeface="Consolas" charset="0"/>
              </a:rPr>
              <a:t>int</a:t>
            </a:r>
            <a:r>
              <a:rPr lang="de-DE" sz="1800" dirty="0" smtClean="0">
                <a:latin typeface="Consolas" charset="0"/>
                <a:ea typeface="Consolas" charset="0"/>
                <a:cs typeface="Consolas" charset="0"/>
              </a:rPr>
              <a:t> </a:t>
            </a:r>
            <a:r>
              <a:rPr lang="de-DE" sz="1800" dirty="0" err="1">
                <a:solidFill>
                  <a:schemeClr val="accent2"/>
                </a:solidFill>
                <a:latin typeface="Consolas" charset="0"/>
                <a:ea typeface="Consolas" charset="0"/>
                <a:cs typeface="Consolas" charset="0"/>
              </a:rPr>
              <a:t>main</a:t>
            </a:r>
            <a:r>
              <a:rPr lang="de-DE" sz="1800" dirty="0" smtClean="0">
                <a:latin typeface="Consolas" charset="0"/>
                <a:ea typeface="Consolas" charset="0"/>
                <a:cs typeface="Consolas" charset="0"/>
              </a:rPr>
              <a:t>() {      </a:t>
            </a:r>
          </a:p>
          <a:p>
            <a:pPr marL="0" indent="0">
              <a:buNone/>
            </a:pPr>
            <a:r>
              <a:rPr lang="de-DE" sz="1800" dirty="0">
                <a:latin typeface="Consolas" charset="0"/>
                <a:ea typeface="Consolas" charset="0"/>
                <a:cs typeface="Consolas" charset="0"/>
              </a:rPr>
              <a:t> </a:t>
            </a:r>
            <a:r>
              <a:rPr lang="de-DE" sz="1800" dirty="0" smtClean="0">
                <a:latin typeface="Consolas" charset="0"/>
                <a:ea typeface="Consolas" charset="0"/>
                <a:cs typeface="Consolas" charset="0"/>
              </a:rPr>
              <a:t> </a:t>
            </a:r>
            <a:r>
              <a:rPr lang="de-DE" sz="1800" dirty="0" err="1" smtClean="0">
                <a:solidFill>
                  <a:schemeClr val="tx2"/>
                </a:solidFill>
                <a:latin typeface="Consolas" charset="0"/>
                <a:ea typeface="Consolas" charset="0"/>
                <a:cs typeface="Consolas" charset="0"/>
              </a:rPr>
              <a:t>int</a:t>
            </a:r>
            <a:r>
              <a:rPr lang="de-DE" sz="1800" dirty="0">
                <a:solidFill>
                  <a:schemeClr val="tx2"/>
                </a:solidFill>
                <a:latin typeface="Consolas" charset="0"/>
                <a:ea typeface="Consolas" charset="0"/>
                <a:cs typeface="Consolas" charset="0"/>
              </a:rPr>
              <a:t>* </a:t>
            </a:r>
            <a:r>
              <a:rPr lang="de-DE" sz="1800" dirty="0">
                <a:solidFill>
                  <a:schemeClr val="accent2"/>
                </a:solidFill>
                <a:latin typeface="Consolas" charset="0"/>
                <a:ea typeface="Consolas" charset="0"/>
                <a:cs typeface="Consolas" charset="0"/>
              </a:rPr>
              <a:t>a</a:t>
            </a:r>
            <a:r>
              <a:rPr lang="de-DE" sz="1800" dirty="0">
                <a:latin typeface="Consolas" charset="0"/>
                <a:ea typeface="Consolas" charset="0"/>
                <a:cs typeface="Consolas" charset="0"/>
              </a:rPr>
              <a:t>;      </a:t>
            </a:r>
            <a:endParaRPr lang="de-DE" sz="1800" dirty="0" smtClean="0">
              <a:latin typeface="Consolas" charset="0"/>
              <a:ea typeface="Consolas" charset="0"/>
              <a:cs typeface="Consolas" charset="0"/>
            </a:endParaRPr>
          </a:p>
          <a:p>
            <a:pPr marL="0" indent="0">
              <a:buNone/>
            </a:pPr>
            <a:r>
              <a:rPr lang="de-DE" sz="1800" dirty="0">
                <a:latin typeface="Consolas" charset="0"/>
                <a:ea typeface="Consolas" charset="0"/>
                <a:cs typeface="Consolas" charset="0"/>
              </a:rPr>
              <a:t> </a:t>
            </a:r>
            <a:r>
              <a:rPr lang="de-DE" sz="1800" dirty="0" smtClean="0">
                <a:latin typeface="Consolas" charset="0"/>
                <a:ea typeface="Consolas" charset="0"/>
                <a:cs typeface="Consolas" charset="0"/>
              </a:rPr>
              <a:t> {       </a:t>
            </a:r>
          </a:p>
          <a:p>
            <a:pPr marL="0" indent="0">
              <a:buNone/>
            </a:pPr>
            <a:r>
              <a:rPr lang="de-DE" sz="1800" dirty="0">
                <a:latin typeface="Consolas" charset="0"/>
                <a:ea typeface="Consolas" charset="0"/>
                <a:cs typeface="Consolas" charset="0"/>
              </a:rPr>
              <a:t> </a:t>
            </a:r>
            <a:r>
              <a:rPr lang="de-DE" sz="1800" dirty="0" smtClean="0">
                <a:latin typeface="Consolas" charset="0"/>
                <a:ea typeface="Consolas" charset="0"/>
                <a:cs typeface="Consolas" charset="0"/>
              </a:rPr>
              <a:t>   </a:t>
            </a:r>
            <a:r>
              <a:rPr lang="de-DE" sz="1800" dirty="0" err="1" smtClean="0">
                <a:solidFill>
                  <a:schemeClr val="tx2"/>
                </a:solidFill>
                <a:latin typeface="Consolas" charset="0"/>
                <a:ea typeface="Consolas" charset="0"/>
                <a:cs typeface="Consolas" charset="0"/>
              </a:rPr>
              <a:t>int</a:t>
            </a:r>
            <a:r>
              <a:rPr lang="de-DE" sz="1800" dirty="0">
                <a:solidFill>
                  <a:schemeClr val="tx2"/>
                </a:solidFill>
                <a:latin typeface="Consolas" charset="0"/>
                <a:ea typeface="Consolas" charset="0"/>
                <a:cs typeface="Consolas" charset="0"/>
              </a:rPr>
              <a:t>* </a:t>
            </a:r>
            <a:r>
              <a:rPr lang="de-DE" sz="1800" dirty="0">
                <a:solidFill>
                  <a:schemeClr val="accent2"/>
                </a:solidFill>
                <a:latin typeface="Consolas" charset="0"/>
                <a:ea typeface="Consolas" charset="0"/>
                <a:cs typeface="Consolas" charset="0"/>
              </a:rPr>
              <a:t>b</a:t>
            </a:r>
            <a:r>
              <a:rPr lang="de-DE" sz="1800" dirty="0">
                <a:latin typeface="Consolas" charset="0"/>
                <a:ea typeface="Consolas" charset="0"/>
                <a:cs typeface="Consolas" charset="0"/>
              </a:rPr>
              <a:t>;          </a:t>
            </a:r>
            <a:endParaRPr lang="de-DE" sz="1800" dirty="0" smtClean="0">
              <a:latin typeface="Consolas" charset="0"/>
              <a:ea typeface="Consolas" charset="0"/>
              <a:cs typeface="Consolas" charset="0"/>
            </a:endParaRPr>
          </a:p>
          <a:p>
            <a:pPr marL="0" indent="0">
              <a:buNone/>
            </a:pPr>
            <a:r>
              <a:rPr lang="de-DE" sz="1800" dirty="0">
                <a:latin typeface="Consolas" charset="0"/>
                <a:ea typeface="Consolas" charset="0"/>
                <a:cs typeface="Consolas" charset="0"/>
              </a:rPr>
              <a:t> </a:t>
            </a:r>
            <a:r>
              <a:rPr lang="de-DE" sz="1800" dirty="0" smtClean="0">
                <a:latin typeface="Consolas" charset="0"/>
                <a:ea typeface="Consolas" charset="0"/>
                <a:cs typeface="Consolas" charset="0"/>
              </a:rPr>
              <a:t>   a </a:t>
            </a:r>
            <a:r>
              <a:rPr lang="de-DE" sz="1800" dirty="0">
                <a:latin typeface="Consolas" charset="0"/>
                <a:ea typeface="Consolas" charset="0"/>
                <a:cs typeface="Consolas" charset="0"/>
              </a:rPr>
              <a:t>= (</a:t>
            </a:r>
            <a:r>
              <a:rPr lang="de-DE" sz="1800" dirty="0" err="1">
                <a:latin typeface="Consolas" charset="0"/>
                <a:ea typeface="Consolas" charset="0"/>
                <a:cs typeface="Consolas" charset="0"/>
              </a:rPr>
              <a:t>int</a:t>
            </a:r>
            <a:r>
              <a:rPr lang="de-DE" sz="1800" dirty="0">
                <a:latin typeface="Consolas" charset="0"/>
                <a:ea typeface="Consolas" charset="0"/>
                <a:cs typeface="Consolas" charset="0"/>
              </a:rPr>
              <a:t>*) </a:t>
            </a:r>
            <a:r>
              <a:rPr lang="de-DE" sz="1800" dirty="0" err="1">
                <a:latin typeface="Consolas" charset="0"/>
                <a:ea typeface="Consolas" charset="0"/>
                <a:cs typeface="Consolas" charset="0"/>
              </a:rPr>
              <a:t>malloc</a:t>
            </a:r>
            <a:r>
              <a:rPr lang="de-DE" sz="1800" dirty="0">
                <a:latin typeface="Consolas" charset="0"/>
                <a:ea typeface="Consolas" charset="0"/>
                <a:cs typeface="Consolas" charset="0"/>
              </a:rPr>
              <a:t>(</a:t>
            </a:r>
            <a:r>
              <a:rPr lang="de-DE" sz="1800" dirty="0" err="1">
                <a:latin typeface="Consolas" charset="0"/>
                <a:ea typeface="Consolas" charset="0"/>
                <a:cs typeface="Consolas" charset="0"/>
              </a:rPr>
              <a:t>sizeof</a:t>
            </a:r>
            <a:r>
              <a:rPr lang="de-DE" sz="1800" dirty="0">
                <a:latin typeface="Consolas" charset="0"/>
                <a:ea typeface="Consolas" charset="0"/>
                <a:cs typeface="Consolas" charset="0"/>
              </a:rPr>
              <a:t>(</a:t>
            </a:r>
            <a:r>
              <a:rPr lang="de-DE" sz="1800" dirty="0" err="1">
                <a:latin typeface="Consolas" charset="0"/>
                <a:ea typeface="Consolas" charset="0"/>
                <a:cs typeface="Consolas" charset="0"/>
              </a:rPr>
              <a:t>int</a:t>
            </a:r>
            <a:r>
              <a:rPr lang="de-DE" sz="1800" dirty="0">
                <a:latin typeface="Consolas" charset="0"/>
                <a:ea typeface="Consolas" charset="0"/>
                <a:cs typeface="Consolas" charset="0"/>
              </a:rPr>
              <a:t>));    // </a:t>
            </a:r>
            <a:r>
              <a:rPr lang="de-DE" sz="1800" dirty="0" err="1">
                <a:latin typeface="Consolas" charset="0"/>
                <a:ea typeface="Consolas" charset="0"/>
                <a:cs typeface="Consolas" charset="0"/>
              </a:rPr>
              <a:t>memory</a:t>
            </a:r>
            <a:r>
              <a:rPr lang="de-DE" sz="1800" dirty="0">
                <a:latin typeface="Consolas" charset="0"/>
                <a:ea typeface="Consolas" charset="0"/>
                <a:cs typeface="Consolas" charset="0"/>
              </a:rPr>
              <a:t> 1       </a:t>
            </a:r>
            <a:endParaRPr lang="de-DE" sz="1800" dirty="0" smtClean="0">
              <a:latin typeface="Consolas" charset="0"/>
              <a:ea typeface="Consolas" charset="0"/>
              <a:cs typeface="Consolas" charset="0"/>
            </a:endParaRPr>
          </a:p>
          <a:p>
            <a:pPr marL="0" indent="0">
              <a:buNone/>
            </a:pPr>
            <a:r>
              <a:rPr lang="de-DE" sz="1800" dirty="0">
                <a:latin typeface="Consolas" charset="0"/>
                <a:ea typeface="Consolas" charset="0"/>
                <a:cs typeface="Consolas" charset="0"/>
              </a:rPr>
              <a:t> </a:t>
            </a:r>
            <a:r>
              <a:rPr lang="de-DE" sz="1800" dirty="0" smtClean="0">
                <a:latin typeface="Consolas" charset="0"/>
                <a:ea typeface="Consolas" charset="0"/>
                <a:cs typeface="Consolas" charset="0"/>
              </a:rPr>
              <a:t>   b </a:t>
            </a:r>
            <a:r>
              <a:rPr lang="de-DE" sz="1800" dirty="0">
                <a:latin typeface="Consolas" charset="0"/>
                <a:ea typeface="Consolas" charset="0"/>
                <a:cs typeface="Consolas" charset="0"/>
              </a:rPr>
              <a:t>= (</a:t>
            </a:r>
            <a:r>
              <a:rPr lang="de-DE" sz="1800" dirty="0" err="1">
                <a:latin typeface="Consolas" charset="0"/>
                <a:ea typeface="Consolas" charset="0"/>
                <a:cs typeface="Consolas" charset="0"/>
              </a:rPr>
              <a:t>int</a:t>
            </a:r>
            <a:r>
              <a:rPr lang="de-DE" sz="1800" dirty="0">
                <a:latin typeface="Consolas" charset="0"/>
                <a:ea typeface="Consolas" charset="0"/>
                <a:cs typeface="Consolas" charset="0"/>
              </a:rPr>
              <a:t>*) </a:t>
            </a:r>
            <a:r>
              <a:rPr lang="de-DE" sz="1800" dirty="0" err="1">
                <a:latin typeface="Consolas" charset="0"/>
                <a:ea typeface="Consolas" charset="0"/>
                <a:cs typeface="Consolas" charset="0"/>
              </a:rPr>
              <a:t>malloc</a:t>
            </a:r>
            <a:r>
              <a:rPr lang="de-DE" sz="1800" dirty="0">
                <a:latin typeface="Consolas" charset="0"/>
                <a:ea typeface="Consolas" charset="0"/>
                <a:cs typeface="Consolas" charset="0"/>
              </a:rPr>
              <a:t>(</a:t>
            </a:r>
            <a:r>
              <a:rPr lang="de-DE" sz="1800" dirty="0" err="1">
                <a:latin typeface="Consolas" charset="0"/>
                <a:ea typeface="Consolas" charset="0"/>
                <a:cs typeface="Consolas" charset="0"/>
              </a:rPr>
              <a:t>sizeof</a:t>
            </a:r>
            <a:r>
              <a:rPr lang="de-DE" sz="1800" dirty="0">
                <a:latin typeface="Consolas" charset="0"/>
                <a:ea typeface="Consolas" charset="0"/>
                <a:cs typeface="Consolas" charset="0"/>
              </a:rPr>
              <a:t>(</a:t>
            </a:r>
            <a:r>
              <a:rPr lang="de-DE" sz="1800" dirty="0" err="1">
                <a:latin typeface="Consolas" charset="0"/>
                <a:ea typeface="Consolas" charset="0"/>
                <a:cs typeface="Consolas" charset="0"/>
              </a:rPr>
              <a:t>int</a:t>
            </a:r>
            <a:r>
              <a:rPr lang="de-DE" sz="1800" dirty="0">
                <a:latin typeface="Consolas" charset="0"/>
                <a:ea typeface="Consolas" charset="0"/>
                <a:cs typeface="Consolas" charset="0"/>
              </a:rPr>
              <a:t>));    // </a:t>
            </a:r>
            <a:r>
              <a:rPr lang="de-DE" sz="1800" dirty="0" err="1">
                <a:latin typeface="Consolas" charset="0"/>
                <a:ea typeface="Consolas" charset="0"/>
                <a:cs typeface="Consolas" charset="0"/>
              </a:rPr>
              <a:t>memory</a:t>
            </a:r>
            <a:r>
              <a:rPr lang="de-DE" sz="1800" dirty="0">
                <a:latin typeface="Consolas" charset="0"/>
                <a:ea typeface="Consolas" charset="0"/>
                <a:cs typeface="Consolas" charset="0"/>
              </a:rPr>
              <a:t> 2              </a:t>
            </a:r>
            <a:endParaRPr lang="de-DE" sz="1800" dirty="0" smtClean="0">
              <a:latin typeface="Consolas" charset="0"/>
              <a:ea typeface="Consolas" charset="0"/>
              <a:cs typeface="Consolas" charset="0"/>
            </a:endParaRPr>
          </a:p>
          <a:p>
            <a:pPr marL="0" indent="0">
              <a:buNone/>
            </a:pPr>
            <a:r>
              <a:rPr lang="de-DE" sz="1800" dirty="0">
                <a:latin typeface="Consolas" charset="0"/>
                <a:ea typeface="Consolas" charset="0"/>
                <a:cs typeface="Consolas" charset="0"/>
              </a:rPr>
              <a:t> </a:t>
            </a:r>
            <a:r>
              <a:rPr lang="de-DE" sz="1800" dirty="0" smtClean="0">
                <a:latin typeface="Consolas" charset="0"/>
                <a:ea typeface="Consolas" charset="0"/>
                <a:cs typeface="Consolas" charset="0"/>
              </a:rPr>
              <a:t>   *</a:t>
            </a:r>
            <a:r>
              <a:rPr lang="de-DE" sz="1800" dirty="0">
                <a:latin typeface="Consolas" charset="0"/>
                <a:ea typeface="Consolas" charset="0"/>
                <a:cs typeface="Consolas" charset="0"/>
              </a:rPr>
              <a:t>a = 42;             </a:t>
            </a:r>
            <a:endParaRPr lang="de-DE" sz="1800" dirty="0" smtClean="0">
              <a:latin typeface="Consolas" charset="0"/>
              <a:ea typeface="Consolas" charset="0"/>
              <a:cs typeface="Consolas" charset="0"/>
            </a:endParaRPr>
          </a:p>
          <a:p>
            <a:pPr marL="0" indent="0">
              <a:buNone/>
            </a:pPr>
            <a:r>
              <a:rPr lang="de-DE" sz="1800" dirty="0">
                <a:latin typeface="Consolas" charset="0"/>
                <a:ea typeface="Consolas" charset="0"/>
                <a:cs typeface="Consolas" charset="0"/>
              </a:rPr>
              <a:t> </a:t>
            </a:r>
            <a:r>
              <a:rPr lang="de-DE" sz="1800" dirty="0" smtClean="0">
                <a:latin typeface="Consolas" charset="0"/>
                <a:ea typeface="Consolas" charset="0"/>
                <a:cs typeface="Consolas" charset="0"/>
              </a:rPr>
              <a:t>   // </a:t>
            </a:r>
            <a:r>
              <a:rPr lang="de-DE" sz="1800" dirty="0" err="1">
                <a:latin typeface="Consolas" charset="0"/>
                <a:ea typeface="Consolas" charset="0"/>
                <a:cs typeface="Consolas" charset="0"/>
              </a:rPr>
              <a:t>point</a:t>
            </a:r>
            <a:r>
              <a:rPr lang="de-DE" sz="1800" dirty="0">
                <a:latin typeface="Consolas" charset="0"/>
                <a:ea typeface="Consolas" charset="0"/>
                <a:cs typeface="Consolas" charset="0"/>
              </a:rPr>
              <a:t> </a:t>
            </a:r>
            <a:r>
              <a:rPr lang="de-DE" sz="1800" dirty="0" smtClean="0">
                <a:latin typeface="Consolas" charset="0"/>
                <a:ea typeface="Consolas" charset="0"/>
                <a:cs typeface="Consolas" charset="0"/>
              </a:rPr>
              <a:t>1</a:t>
            </a:r>
          </a:p>
          <a:p>
            <a:pPr marL="0" indent="0">
              <a:buNone/>
            </a:pPr>
            <a:r>
              <a:rPr lang="de-DE" sz="1800" dirty="0" smtClean="0">
                <a:latin typeface="Consolas" charset="0"/>
                <a:ea typeface="Consolas" charset="0"/>
                <a:cs typeface="Consolas" charset="0"/>
              </a:rPr>
              <a:t>    b </a:t>
            </a:r>
            <a:r>
              <a:rPr lang="de-DE" sz="1800" dirty="0">
                <a:latin typeface="Consolas" charset="0"/>
                <a:ea typeface="Consolas" charset="0"/>
                <a:cs typeface="Consolas" charset="0"/>
              </a:rPr>
              <a:t>= (</a:t>
            </a:r>
            <a:r>
              <a:rPr lang="de-DE" sz="1800" dirty="0" err="1">
                <a:latin typeface="Consolas" charset="0"/>
                <a:ea typeface="Consolas" charset="0"/>
                <a:cs typeface="Consolas" charset="0"/>
              </a:rPr>
              <a:t>int</a:t>
            </a:r>
            <a:r>
              <a:rPr lang="de-DE" sz="1800" dirty="0">
                <a:latin typeface="Consolas" charset="0"/>
                <a:ea typeface="Consolas" charset="0"/>
                <a:cs typeface="Consolas" charset="0"/>
              </a:rPr>
              <a:t>*) </a:t>
            </a:r>
            <a:r>
              <a:rPr lang="de-DE" sz="1800" dirty="0" err="1">
                <a:latin typeface="Consolas" charset="0"/>
                <a:ea typeface="Consolas" charset="0"/>
                <a:cs typeface="Consolas" charset="0"/>
              </a:rPr>
              <a:t>malloc</a:t>
            </a:r>
            <a:r>
              <a:rPr lang="de-DE" sz="1800" dirty="0">
                <a:latin typeface="Consolas" charset="0"/>
                <a:ea typeface="Consolas" charset="0"/>
                <a:cs typeface="Consolas" charset="0"/>
              </a:rPr>
              <a:t>(</a:t>
            </a:r>
            <a:r>
              <a:rPr lang="de-DE" sz="1800" dirty="0" err="1">
                <a:latin typeface="Consolas" charset="0"/>
                <a:ea typeface="Consolas" charset="0"/>
                <a:cs typeface="Consolas" charset="0"/>
              </a:rPr>
              <a:t>sizeof</a:t>
            </a:r>
            <a:r>
              <a:rPr lang="de-DE" sz="1800" dirty="0">
                <a:latin typeface="Consolas" charset="0"/>
                <a:ea typeface="Consolas" charset="0"/>
                <a:cs typeface="Consolas" charset="0"/>
              </a:rPr>
              <a:t>(</a:t>
            </a:r>
            <a:r>
              <a:rPr lang="de-DE" sz="1800" dirty="0" err="1">
                <a:latin typeface="Consolas" charset="0"/>
                <a:ea typeface="Consolas" charset="0"/>
                <a:cs typeface="Consolas" charset="0"/>
              </a:rPr>
              <a:t>int</a:t>
            </a:r>
            <a:r>
              <a:rPr lang="de-DE" sz="1800" dirty="0">
                <a:latin typeface="Consolas" charset="0"/>
                <a:ea typeface="Consolas" charset="0"/>
                <a:cs typeface="Consolas" charset="0"/>
              </a:rPr>
              <a:t>));    // </a:t>
            </a:r>
            <a:r>
              <a:rPr lang="de-DE" sz="1800" dirty="0" err="1">
                <a:latin typeface="Consolas" charset="0"/>
                <a:ea typeface="Consolas" charset="0"/>
                <a:cs typeface="Consolas" charset="0"/>
              </a:rPr>
              <a:t>memory</a:t>
            </a:r>
            <a:r>
              <a:rPr lang="de-DE" sz="1800" dirty="0">
                <a:latin typeface="Consolas" charset="0"/>
                <a:ea typeface="Consolas" charset="0"/>
                <a:cs typeface="Consolas" charset="0"/>
              </a:rPr>
              <a:t> 3       </a:t>
            </a:r>
            <a:r>
              <a:rPr lang="de-DE" sz="1800" dirty="0" smtClean="0">
                <a:latin typeface="Consolas" charset="0"/>
                <a:ea typeface="Consolas" charset="0"/>
                <a:cs typeface="Consolas" charset="0"/>
              </a:rPr>
              <a:t>    </a:t>
            </a:r>
          </a:p>
          <a:p>
            <a:pPr marL="0" indent="0">
              <a:buNone/>
            </a:pPr>
            <a:r>
              <a:rPr lang="de-DE" sz="1800" dirty="0">
                <a:latin typeface="Consolas" charset="0"/>
                <a:ea typeface="Consolas" charset="0"/>
                <a:cs typeface="Consolas" charset="0"/>
              </a:rPr>
              <a:t> </a:t>
            </a:r>
            <a:r>
              <a:rPr lang="de-DE" sz="1800" dirty="0" smtClean="0">
                <a:latin typeface="Consolas" charset="0"/>
                <a:ea typeface="Consolas" charset="0"/>
                <a:cs typeface="Consolas" charset="0"/>
              </a:rPr>
              <a:t>   *</a:t>
            </a:r>
            <a:r>
              <a:rPr lang="de-DE" sz="1800" dirty="0">
                <a:latin typeface="Consolas" charset="0"/>
                <a:ea typeface="Consolas" charset="0"/>
                <a:cs typeface="Consolas" charset="0"/>
              </a:rPr>
              <a:t>b = *a;              </a:t>
            </a:r>
            <a:endParaRPr lang="de-DE" sz="1800" dirty="0" smtClean="0">
              <a:latin typeface="Consolas" charset="0"/>
              <a:ea typeface="Consolas" charset="0"/>
              <a:cs typeface="Consolas" charset="0"/>
            </a:endParaRPr>
          </a:p>
          <a:p>
            <a:pPr marL="0" indent="0">
              <a:buNone/>
            </a:pPr>
            <a:r>
              <a:rPr lang="de-DE" sz="1800" dirty="0" smtClean="0">
                <a:latin typeface="Consolas" charset="0"/>
                <a:ea typeface="Consolas" charset="0"/>
                <a:cs typeface="Consolas" charset="0"/>
              </a:rPr>
              <a:t>    </a:t>
            </a:r>
            <a:r>
              <a:rPr lang="de-DE" sz="1800" dirty="0" err="1" smtClean="0">
                <a:latin typeface="Consolas" charset="0"/>
                <a:ea typeface="Consolas" charset="0"/>
                <a:cs typeface="Consolas" charset="0"/>
              </a:rPr>
              <a:t>q</a:t>
            </a:r>
            <a:r>
              <a:rPr lang="de-DE" sz="1800" dirty="0" smtClean="0">
                <a:latin typeface="Consolas" charset="0"/>
                <a:ea typeface="Consolas" charset="0"/>
                <a:cs typeface="Consolas" charset="0"/>
              </a:rPr>
              <a:t> </a:t>
            </a:r>
            <a:r>
              <a:rPr lang="de-DE" sz="1800" dirty="0">
                <a:latin typeface="Consolas" charset="0"/>
                <a:ea typeface="Consolas" charset="0"/>
                <a:cs typeface="Consolas" charset="0"/>
              </a:rPr>
              <a:t>= </a:t>
            </a:r>
            <a:r>
              <a:rPr lang="de-DE" sz="1800" dirty="0" smtClean="0">
                <a:latin typeface="Consolas" charset="0"/>
                <a:ea typeface="Consolas" charset="0"/>
                <a:cs typeface="Consolas" charset="0"/>
              </a:rPr>
              <a:t>&amp;a;       </a:t>
            </a:r>
          </a:p>
          <a:p>
            <a:pPr marL="0" indent="0">
              <a:buNone/>
            </a:pPr>
            <a:r>
              <a:rPr lang="de-DE" sz="1800" dirty="0">
                <a:latin typeface="Consolas" charset="0"/>
                <a:ea typeface="Consolas" charset="0"/>
                <a:cs typeface="Consolas" charset="0"/>
              </a:rPr>
              <a:t> </a:t>
            </a:r>
            <a:r>
              <a:rPr lang="de-DE" sz="1800" dirty="0" smtClean="0">
                <a:latin typeface="Consolas" charset="0"/>
                <a:ea typeface="Consolas" charset="0"/>
                <a:cs typeface="Consolas" charset="0"/>
              </a:rPr>
              <a:t>   // </a:t>
            </a:r>
            <a:r>
              <a:rPr lang="de-DE" sz="1800" dirty="0" err="1">
                <a:latin typeface="Consolas" charset="0"/>
                <a:ea typeface="Consolas" charset="0"/>
                <a:cs typeface="Consolas" charset="0"/>
              </a:rPr>
              <a:t>point</a:t>
            </a:r>
            <a:r>
              <a:rPr lang="de-DE" sz="1800" dirty="0">
                <a:latin typeface="Consolas" charset="0"/>
                <a:ea typeface="Consolas" charset="0"/>
                <a:cs typeface="Consolas" charset="0"/>
              </a:rPr>
              <a:t> 2         </a:t>
            </a:r>
            <a:endParaRPr lang="de-DE" sz="1800" dirty="0" smtClean="0">
              <a:latin typeface="Consolas" charset="0"/>
              <a:ea typeface="Consolas" charset="0"/>
              <a:cs typeface="Consolas" charset="0"/>
            </a:endParaRPr>
          </a:p>
          <a:p>
            <a:pPr marL="0" indent="0">
              <a:buNone/>
            </a:pPr>
            <a:r>
              <a:rPr lang="de-DE" sz="1800" dirty="0">
                <a:latin typeface="Consolas" charset="0"/>
                <a:ea typeface="Consolas" charset="0"/>
                <a:cs typeface="Consolas" charset="0"/>
              </a:rPr>
              <a:t> </a:t>
            </a:r>
            <a:r>
              <a:rPr lang="de-DE" sz="1800" dirty="0" smtClean="0">
                <a:latin typeface="Consolas" charset="0"/>
                <a:ea typeface="Consolas" charset="0"/>
                <a:cs typeface="Consolas" charset="0"/>
              </a:rPr>
              <a:t> }</a:t>
            </a:r>
          </a:p>
          <a:p>
            <a:pPr marL="0" indent="0">
              <a:buNone/>
            </a:pPr>
            <a:r>
              <a:rPr lang="de-DE" sz="1800" dirty="0">
                <a:latin typeface="Consolas" charset="0"/>
                <a:ea typeface="Consolas" charset="0"/>
                <a:cs typeface="Consolas" charset="0"/>
              </a:rPr>
              <a:t> </a:t>
            </a:r>
            <a:r>
              <a:rPr lang="de-DE" sz="1800" dirty="0" smtClean="0">
                <a:latin typeface="Consolas" charset="0"/>
                <a:ea typeface="Consolas" charset="0"/>
                <a:cs typeface="Consolas" charset="0"/>
              </a:rPr>
              <a:t> // </a:t>
            </a:r>
            <a:r>
              <a:rPr lang="de-DE" sz="1800" dirty="0" err="1" smtClean="0">
                <a:latin typeface="Consolas" charset="0"/>
                <a:ea typeface="Consolas" charset="0"/>
                <a:cs typeface="Consolas" charset="0"/>
              </a:rPr>
              <a:t>point</a:t>
            </a:r>
            <a:r>
              <a:rPr lang="de-DE" sz="1800" dirty="0" smtClean="0">
                <a:latin typeface="Consolas" charset="0"/>
                <a:ea typeface="Consolas" charset="0"/>
                <a:cs typeface="Consolas" charset="0"/>
              </a:rPr>
              <a:t> 3                      </a:t>
            </a:r>
          </a:p>
          <a:p>
            <a:pPr marL="0" indent="0">
              <a:buNone/>
            </a:pPr>
            <a:r>
              <a:rPr lang="de-DE" sz="1800" dirty="0" smtClean="0">
                <a:latin typeface="Consolas" charset="0"/>
                <a:ea typeface="Consolas" charset="0"/>
                <a:cs typeface="Consolas" charset="0"/>
              </a:rPr>
              <a:t>}</a:t>
            </a:r>
            <a:endParaRPr lang="en-US" sz="1800" dirty="0">
              <a:latin typeface="Consolas" charset="0"/>
              <a:ea typeface="Consolas" charset="0"/>
              <a:cs typeface="Consolas" charset="0"/>
            </a:endParaRPr>
          </a:p>
        </p:txBody>
      </p:sp>
      <p:sp>
        <p:nvSpPr>
          <p:cNvPr id="4" name="Slide Number Placeholder 3"/>
          <p:cNvSpPr>
            <a:spLocks noGrp="1"/>
          </p:cNvSpPr>
          <p:nvPr>
            <p:ph type="sldNum" sz="quarter" idx="12"/>
          </p:nvPr>
        </p:nvSpPr>
        <p:spPr/>
        <p:txBody>
          <a:bodyPr/>
          <a:lstStyle/>
          <a:p>
            <a:fld id="{FCFB7E3C-6220-8942-988C-3F6E25750AD7}" type="slidenum">
              <a:rPr lang="en-US" smtClean="0"/>
              <a:t>53</a:t>
            </a:fld>
            <a:endParaRPr lang="en-US"/>
          </a:p>
        </p:txBody>
      </p:sp>
      <p:sp>
        <p:nvSpPr>
          <p:cNvPr id="5" name="Right Arrow 4"/>
          <p:cNvSpPr/>
          <p:nvPr/>
        </p:nvSpPr>
        <p:spPr>
          <a:xfrm>
            <a:off x="179435" y="1466353"/>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Right Arrow 5"/>
          <p:cNvSpPr/>
          <p:nvPr/>
        </p:nvSpPr>
        <p:spPr>
          <a:xfrm>
            <a:off x="178594" y="2153740"/>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Right Arrow 6"/>
          <p:cNvSpPr/>
          <p:nvPr/>
        </p:nvSpPr>
        <p:spPr>
          <a:xfrm>
            <a:off x="178594" y="2458540"/>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Right Arrow 7"/>
          <p:cNvSpPr/>
          <p:nvPr/>
        </p:nvSpPr>
        <p:spPr>
          <a:xfrm>
            <a:off x="178594" y="2763340"/>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Right Arrow 8"/>
          <p:cNvSpPr/>
          <p:nvPr/>
        </p:nvSpPr>
        <p:spPr>
          <a:xfrm>
            <a:off x="178594" y="3113859"/>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Right Arrow 9"/>
          <p:cNvSpPr/>
          <p:nvPr/>
        </p:nvSpPr>
        <p:spPr>
          <a:xfrm>
            <a:off x="178594" y="3441518"/>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Right Arrow 10"/>
          <p:cNvSpPr/>
          <p:nvPr/>
        </p:nvSpPr>
        <p:spPr>
          <a:xfrm>
            <a:off x="178594" y="3773399"/>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Right Arrow 11"/>
          <p:cNvSpPr/>
          <p:nvPr/>
        </p:nvSpPr>
        <p:spPr>
          <a:xfrm>
            <a:off x="178594" y="4082420"/>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Right Arrow 12"/>
          <p:cNvSpPr/>
          <p:nvPr/>
        </p:nvSpPr>
        <p:spPr>
          <a:xfrm>
            <a:off x="178594" y="4440530"/>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ight Arrow 13"/>
          <p:cNvSpPr/>
          <p:nvPr/>
        </p:nvSpPr>
        <p:spPr>
          <a:xfrm>
            <a:off x="178594" y="4775780"/>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Right Arrow 14"/>
          <p:cNvSpPr/>
          <p:nvPr/>
        </p:nvSpPr>
        <p:spPr>
          <a:xfrm>
            <a:off x="178594" y="5117273"/>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Right Arrow 15"/>
          <p:cNvSpPr/>
          <p:nvPr/>
        </p:nvSpPr>
        <p:spPr>
          <a:xfrm>
            <a:off x="178594" y="5458766"/>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83492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1" nodeType="clickEffect">
                                  <p:stCondLst>
                                    <p:cond delay="0"/>
                                  </p:stCondLst>
                                  <p:childTnLst>
                                    <p:set>
                                      <p:cBhvr>
                                        <p:cTn id="10" dur="1" fill="hold">
                                          <p:stCondLst>
                                            <p:cond delay="0"/>
                                          </p:stCondLst>
                                        </p:cTn>
                                        <p:tgtEl>
                                          <p:spTgt spid="5"/>
                                        </p:tgtEl>
                                        <p:attrNameLst>
                                          <p:attrName>style.visibility</p:attrName>
                                        </p:attrNameLst>
                                      </p:cBhvr>
                                      <p:to>
                                        <p:strVal val="hidden"/>
                                      </p:to>
                                    </p:set>
                                  </p:childTnLst>
                                </p:cTn>
                              </p:par>
                              <p:par>
                                <p:cTn id="11" presetID="1"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xit" presetSubtype="0" fill="hold" grpId="1" nodeType="clickEffect">
                                  <p:stCondLst>
                                    <p:cond delay="0"/>
                                  </p:stCondLst>
                                  <p:childTnLst>
                                    <p:set>
                                      <p:cBhvr>
                                        <p:cTn id="16" dur="1" fill="hold">
                                          <p:stCondLst>
                                            <p:cond delay="0"/>
                                          </p:stCondLst>
                                        </p:cTn>
                                        <p:tgtEl>
                                          <p:spTgt spid="6"/>
                                        </p:tgtEl>
                                        <p:attrNameLst>
                                          <p:attrName>style.visibility</p:attrName>
                                        </p:attrNameLst>
                                      </p:cBhvr>
                                      <p:to>
                                        <p:strVal val="hidden"/>
                                      </p:to>
                                    </p:set>
                                  </p:childTnLst>
                                </p:cTn>
                              </p:par>
                              <p:par>
                                <p:cTn id="17" presetID="1" presetClass="entr" presetSubtype="0" fill="hold" grpId="0" nodeType="with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xit" presetSubtype="0" fill="hold" grpId="1" nodeType="clickEffect">
                                  <p:stCondLst>
                                    <p:cond delay="0"/>
                                  </p:stCondLst>
                                  <p:childTnLst>
                                    <p:set>
                                      <p:cBhvr>
                                        <p:cTn id="22" dur="1" fill="hold">
                                          <p:stCondLst>
                                            <p:cond delay="0"/>
                                          </p:stCondLst>
                                        </p:cTn>
                                        <p:tgtEl>
                                          <p:spTgt spid="7"/>
                                        </p:tgtEl>
                                        <p:attrNameLst>
                                          <p:attrName>style.visibility</p:attrName>
                                        </p:attrNameLst>
                                      </p:cBhvr>
                                      <p:to>
                                        <p:strVal val="hidden"/>
                                      </p:to>
                                    </p:set>
                                  </p:childTnLst>
                                </p:cTn>
                              </p:par>
                              <p:par>
                                <p:cTn id="23" presetID="1" presetClass="entr" presetSubtype="0" fill="hold" grpId="0" nodeType="withEffect">
                                  <p:stCondLst>
                                    <p:cond delay="0"/>
                                  </p:stCondLst>
                                  <p:childTnLst>
                                    <p:set>
                                      <p:cBhvr>
                                        <p:cTn id="24" dur="1" fill="hold">
                                          <p:stCondLst>
                                            <p:cond delay="0"/>
                                          </p:stCondLst>
                                        </p:cTn>
                                        <p:tgtEl>
                                          <p:spTgt spid="8"/>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xit" presetSubtype="0" fill="hold" grpId="1" nodeType="clickEffect">
                                  <p:stCondLst>
                                    <p:cond delay="0"/>
                                  </p:stCondLst>
                                  <p:childTnLst>
                                    <p:set>
                                      <p:cBhvr>
                                        <p:cTn id="28" dur="1" fill="hold">
                                          <p:stCondLst>
                                            <p:cond delay="0"/>
                                          </p:stCondLst>
                                        </p:cTn>
                                        <p:tgtEl>
                                          <p:spTgt spid="8"/>
                                        </p:tgtEl>
                                        <p:attrNameLst>
                                          <p:attrName>style.visibility</p:attrName>
                                        </p:attrNameLst>
                                      </p:cBhvr>
                                      <p:to>
                                        <p:strVal val="hidden"/>
                                      </p:to>
                                    </p:set>
                                  </p:childTnLst>
                                </p:cTn>
                              </p:par>
                              <p:par>
                                <p:cTn id="29" presetID="1" presetClass="entr" presetSubtype="0" fill="hold" grpId="0" nodeType="withEffect">
                                  <p:stCondLst>
                                    <p:cond delay="0"/>
                                  </p:stCondLst>
                                  <p:childTnLst>
                                    <p:set>
                                      <p:cBhvr>
                                        <p:cTn id="30" dur="1" fill="hold">
                                          <p:stCondLst>
                                            <p:cond delay="0"/>
                                          </p:stCondLst>
                                        </p:cTn>
                                        <p:tgtEl>
                                          <p:spTgt spid="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xit" presetSubtype="0" fill="hold" grpId="1" nodeType="clickEffect">
                                  <p:stCondLst>
                                    <p:cond delay="0"/>
                                  </p:stCondLst>
                                  <p:childTnLst>
                                    <p:set>
                                      <p:cBhvr>
                                        <p:cTn id="34" dur="1" fill="hold">
                                          <p:stCondLst>
                                            <p:cond delay="0"/>
                                          </p:stCondLst>
                                        </p:cTn>
                                        <p:tgtEl>
                                          <p:spTgt spid="9"/>
                                        </p:tgtEl>
                                        <p:attrNameLst>
                                          <p:attrName>style.visibility</p:attrName>
                                        </p:attrNameLst>
                                      </p:cBhvr>
                                      <p:to>
                                        <p:strVal val="hidden"/>
                                      </p:to>
                                    </p:set>
                                  </p:childTnLst>
                                </p:cTn>
                              </p:par>
                              <p:par>
                                <p:cTn id="35" presetID="1" presetClass="entr" presetSubtype="0" fill="hold" grpId="0" nodeType="withEffect">
                                  <p:stCondLst>
                                    <p:cond delay="0"/>
                                  </p:stCondLst>
                                  <p:childTnLst>
                                    <p:set>
                                      <p:cBhvr>
                                        <p:cTn id="36" dur="1" fill="hold">
                                          <p:stCondLst>
                                            <p:cond delay="0"/>
                                          </p:stCondLst>
                                        </p:cTn>
                                        <p:tgtEl>
                                          <p:spTgt spid="10"/>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xit" presetSubtype="0" fill="hold" grpId="1" nodeType="clickEffect">
                                  <p:stCondLst>
                                    <p:cond delay="0"/>
                                  </p:stCondLst>
                                  <p:childTnLst>
                                    <p:set>
                                      <p:cBhvr>
                                        <p:cTn id="40" dur="1" fill="hold">
                                          <p:stCondLst>
                                            <p:cond delay="0"/>
                                          </p:stCondLst>
                                        </p:cTn>
                                        <p:tgtEl>
                                          <p:spTgt spid="10"/>
                                        </p:tgtEl>
                                        <p:attrNameLst>
                                          <p:attrName>style.visibility</p:attrName>
                                        </p:attrNameLst>
                                      </p:cBhvr>
                                      <p:to>
                                        <p:strVal val="hidden"/>
                                      </p:to>
                                    </p:set>
                                  </p:childTnLst>
                                </p:cTn>
                              </p:par>
                              <p:par>
                                <p:cTn id="41" presetID="1" presetClass="entr" presetSubtype="0" fill="hold" grpId="0" nodeType="withEffect">
                                  <p:stCondLst>
                                    <p:cond delay="0"/>
                                  </p:stCondLst>
                                  <p:childTnLst>
                                    <p:set>
                                      <p:cBhvr>
                                        <p:cTn id="42" dur="1" fill="hold">
                                          <p:stCondLst>
                                            <p:cond delay="0"/>
                                          </p:stCondLst>
                                        </p:cTn>
                                        <p:tgtEl>
                                          <p:spTgt spid="11"/>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xit" presetSubtype="0" fill="hold" grpId="1" nodeType="clickEffect">
                                  <p:stCondLst>
                                    <p:cond delay="0"/>
                                  </p:stCondLst>
                                  <p:childTnLst>
                                    <p:set>
                                      <p:cBhvr>
                                        <p:cTn id="46" dur="1" fill="hold">
                                          <p:stCondLst>
                                            <p:cond delay="0"/>
                                          </p:stCondLst>
                                        </p:cTn>
                                        <p:tgtEl>
                                          <p:spTgt spid="11"/>
                                        </p:tgtEl>
                                        <p:attrNameLst>
                                          <p:attrName>style.visibility</p:attrName>
                                        </p:attrNameLst>
                                      </p:cBhvr>
                                      <p:to>
                                        <p:strVal val="hidden"/>
                                      </p:to>
                                    </p:set>
                                  </p:childTnLst>
                                </p:cTn>
                              </p:par>
                              <p:par>
                                <p:cTn id="47" presetID="1" presetClass="entr" presetSubtype="0" fill="hold" grpId="0" nodeType="withEffect">
                                  <p:stCondLst>
                                    <p:cond delay="0"/>
                                  </p:stCondLst>
                                  <p:childTnLst>
                                    <p:set>
                                      <p:cBhvr>
                                        <p:cTn id="48" dur="1" fill="hold">
                                          <p:stCondLst>
                                            <p:cond delay="0"/>
                                          </p:stCondLst>
                                        </p:cTn>
                                        <p:tgtEl>
                                          <p:spTgt spid="12"/>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xit" presetSubtype="0" fill="hold" grpId="1" nodeType="clickEffect">
                                  <p:stCondLst>
                                    <p:cond delay="0"/>
                                  </p:stCondLst>
                                  <p:childTnLst>
                                    <p:set>
                                      <p:cBhvr>
                                        <p:cTn id="52" dur="1" fill="hold">
                                          <p:stCondLst>
                                            <p:cond delay="0"/>
                                          </p:stCondLst>
                                        </p:cTn>
                                        <p:tgtEl>
                                          <p:spTgt spid="12"/>
                                        </p:tgtEl>
                                        <p:attrNameLst>
                                          <p:attrName>style.visibility</p:attrName>
                                        </p:attrNameLst>
                                      </p:cBhvr>
                                      <p:to>
                                        <p:strVal val="hidden"/>
                                      </p:to>
                                    </p:set>
                                  </p:childTnLst>
                                </p:cTn>
                              </p:par>
                              <p:par>
                                <p:cTn id="53" presetID="1" presetClass="entr" presetSubtype="0" fill="hold" grpId="0" nodeType="withEffect">
                                  <p:stCondLst>
                                    <p:cond delay="0"/>
                                  </p:stCondLst>
                                  <p:childTnLst>
                                    <p:set>
                                      <p:cBhvr>
                                        <p:cTn id="54" dur="1" fill="hold">
                                          <p:stCondLst>
                                            <p:cond delay="0"/>
                                          </p:stCondLst>
                                        </p:cTn>
                                        <p:tgtEl>
                                          <p:spTgt spid="13"/>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xit" presetSubtype="0" fill="hold" grpId="1" nodeType="clickEffect">
                                  <p:stCondLst>
                                    <p:cond delay="0"/>
                                  </p:stCondLst>
                                  <p:childTnLst>
                                    <p:set>
                                      <p:cBhvr>
                                        <p:cTn id="58" dur="1" fill="hold">
                                          <p:stCondLst>
                                            <p:cond delay="0"/>
                                          </p:stCondLst>
                                        </p:cTn>
                                        <p:tgtEl>
                                          <p:spTgt spid="13"/>
                                        </p:tgtEl>
                                        <p:attrNameLst>
                                          <p:attrName>style.visibility</p:attrName>
                                        </p:attrNameLst>
                                      </p:cBhvr>
                                      <p:to>
                                        <p:strVal val="hidden"/>
                                      </p:to>
                                    </p:set>
                                  </p:childTnLst>
                                </p:cTn>
                              </p:par>
                              <p:par>
                                <p:cTn id="59" presetID="1" presetClass="entr" presetSubtype="0" fill="hold" grpId="0" nodeType="withEffect">
                                  <p:stCondLst>
                                    <p:cond delay="0"/>
                                  </p:stCondLst>
                                  <p:childTnLst>
                                    <p:set>
                                      <p:cBhvr>
                                        <p:cTn id="60" dur="1" fill="hold">
                                          <p:stCondLst>
                                            <p:cond delay="0"/>
                                          </p:stCondLst>
                                        </p:cTn>
                                        <p:tgtEl>
                                          <p:spTgt spid="14"/>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xit" presetSubtype="0" fill="hold" grpId="1" nodeType="clickEffect">
                                  <p:stCondLst>
                                    <p:cond delay="0"/>
                                  </p:stCondLst>
                                  <p:childTnLst>
                                    <p:set>
                                      <p:cBhvr>
                                        <p:cTn id="64" dur="1" fill="hold">
                                          <p:stCondLst>
                                            <p:cond delay="0"/>
                                          </p:stCondLst>
                                        </p:cTn>
                                        <p:tgtEl>
                                          <p:spTgt spid="14"/>
                                        </p:tgtEl>
                                        <p:attrNameLst>
                                          <p:attrName>style.visibility</p:attrName>
                                        </p:attrNameLst>
                                      </p:cBhvr>
                                      <p:to>
                                        <p:strVal val="hidden"/>
                                      </p:to>
                                    </p:set>
                                  </p:childTnLst>
                                </p:cTn>
                              </p:par>
                              <p:par>
                                <p:cTn id="65" presetID="1" presetClass="entr" presetSubtype="0" fill="hold" grpId="0" nodeType="withEffect">
                                  <p:stCondLst>
                                    <p:cond delay="0"/>
                                  </p:stCondLst>
                                  <p:childTnLst>
                                    <p:set>
                                      <p:cBhvr>
                                        <p:cTn id="66" dur="1" fill="hold">
                                          <p:stCondLst>
                                            <p:cond delay="0"/>
                                          </p:stCondLst>
                                        </p:cTn>
                                        <p:tgtEl>
                                          <p:spTgt spid="15"/>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xit" presetSubtype="0" fill="hold" grpId="1" nodeType="clickEffect">
                                  <p:stCondLst>
                                    <p:cond delay="0"/>
                                  </p:stCondLst>
                                  <p:childTnLst>
                                    <p:set>
                                      <p:cBhvr>
                                        <p:cTn id="70" dur="1" fill="hold">
                                          <p:stCondLst>
                                            <p:cond delay="0"/>
                                          </p:stCondLst>
                                        </p:cTn>
                                        <p:tgtEl>
                                          <p:spTgt spid="15"/>
                                        </p:tgtEl>
                                        <p:attrNameLst>
                                          <p:attrName>style.visibility</p:attrName>
                                        </p:attrNameLst>
                                      </p:cBhvr>
                                      <p:to>
                                        <p:strVal val="hidden"/>
                                      </p:to>
                                    </p:set>
                                  </p:childTnLst>
                                </p:cTn>
                              </p:par>
                              <p:par>
                                <p:cTn id="71" presetID="1" presetClass="entr" presetSubtype="0" fill="hold" grpId="0" nodeType="withEffect">
                                  <p:stCondLst>
                                    <p:cond delay="0"/>
                                  </p:stCondLst>
                                  <p:childTnLst>
                                    <p:set>
                                      <p:cBhvr>
                                        <p:cTn id="72" dur="1" fill="hold">
                                          <p:stCondLst>
                                            <p:cond delay="0"/>
                                          </p:stCondLst>
                                        </p:cTn>
                                        <p:tgtEl>
                                          <p:spTgt spid="16"/>
                                        </p:tgtEl>
                                        <p:attrNameLst>
                                          <p:attrName>style.visibility</p:attrName>
                                        </p:attrNameLst>
                                      </p:cBhvr>
                                      <p:to>
                                        <p:strVal val="visible"/>
                                      </p:to>
                                    </p:set>
                                  </p:childTnLst>
                                </p:cTn>
                              </p:par>
                            </p:childTnLst>
                          </p:cTn>
                        </p:par>
                      </p:childTnLst>
                    </p:cTn>
                  </p:par>
                  <p:par>
                    <p:cTn id="73" fill="hold">
                      <p:stCondLst>
                        <p:cond delay="indefinite"/>
                      </p:stCondLst>
                      <p:childTnLst>
                        <p:par>
                          <p:cTn id="74" fill="hold">
                            <p:stCondLst>
                              <p:cond delay="0"/>
                            </p:stCondLst>
                            <p:childTnLst>
                              <p:par>
                                <p:cTn id="75" presetID="1" presetClass="exit" presetSubtype="0" fill="hold" grpId="1" nodeType="clickEffect">
                                  <p:stCondLst>
                                    <p:cond delay="0"/>
                                  </p:stCondLst>
                                  <p:childTnLst>
                                    <p:set>
                                      <p:cBhvr>
                                        <p:cTn id="76" dur="1" fill="hold">
                                          <p:stCondLst>
                                            <p:cond delay="0"/>
                                          </p:stCondLst>
                                        </p:cTn>
                                        <p:tgtEl>
                                          <p:spTgt spid="1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5" grpId="1" animBg="1"/>
      <p:bldP spid="6" grpId="0" animBg="1"/>
      <p:bldP spid="6" grpId="1" animBg="1"/>
      <p:bldP spid="7" grpId="0" animBg="1"/>
      <p:bldP spid="7" grpId="1" animBg="1"/>
      <p:bldP spid="8" grpId="0" animBg="1"/>
      <p:bldP spid="8" grpId="1" animBg="1"/>
      <p:bldP spid="9" grpId="0" animBg="1"/>
      <p:bldP spid="9" grpId="1" animBg="1"/>
      <p:bldP spid="10" grpId="0" animBg="1"/>
      <p:bldP spid="10" grpId="1" animBg="1"/>
      <p:bldP spid="11" grpId="0" animBg="1"/>
      <p:bldP spid="11" grpId="1" animBg="1"/>
      <p:bldP spid="12" grpId="0" animBg="1"/>
      <p:bldP spid="12" grpId="1" animBg="1"/>
      <p:bldP spid="13" grpId="0" animBg="1"/>
      <p:bldP spid="13" grpId="1" animBg="1"/>
      <p:bldP spid="14" grpId="0" animBg="1"/>
      <p:bldP spid="14" grpId="1" animBg="1"/>
      <p:bldP spid="15" grpId="0" animBg="1"/>
      <p:bldP spid="15" grpId="1" animBg="1"/>
      <p:bldP spid="16" grpId="0" animBg="1"/>
      <p:bldP spid="16" grpId="1" animBg="1"/>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Assignment Semantics</a:t>
            </a:r>
            <a:endParaRPr lang="en-US" dirty="0"/>
          </a:p>
        </p:txBody>
      </p:sp>
      <p:sp>
        <p:nvSpPr>
          <p:cNvPr id="3" name="Content Placeholder 2"/>
          <p:cNvSpPr>
            <a:spLocks noGrp="1"/>
          </p:cNvSpPr>
          <p:nvPr>
            <p:ph idx="1"/>
          </p:nvPr>
        </p:nvSpPr>
        <p:spPr/>
        <p:txBody>
          <a:bodyPr/>
          <a:lstStyle/>
          <a:p>
            <a:r>
              <a:rPr lang="en-US" dirty="0" smtClean="0"/>
              <a:t>Copy Semantics</a:t>
            </a:r>
          </a:p>
          <a:p>
            <a:pPr lvl="1"/>
            <a:r>
              <a:rPr lang="en-US" dirty="0" smtClean="0">
                <a:latin typeface="Consolas" charset="0"/>
                <a:ea typeface="Consolas" charset="0"/>
                <a:cs typeface="Consolas" charset="0"/>
              </a:rPr>
              <a:t>a = b;</a:t>
            </a:r>
          </a:p>
          <a:p>
            <a:pPr lvl="1"/>
            <a:r>
              <a:rPr lang="en-US" dirty="0" smtClean="0"/>
              <a:t>Copy the value in the location associated with </a:t>
            </a:r>
            <a:r>
              <a:rPr lang="en-US" dirty="0" smtClean="0">
                <a:latin typeface="Consolas" charset="0"/>
                <a:ea typeface="Consolas" charset="0"/>
                <a:cs typeface="Consolas" charset="0"/>
              </a:rPr>
              <a:t>b</a:t>
            </a:r>
            <a:r>
              <a:rPr lang="en-US" dirty="0" smtClean="0"/>
              <a:t> to the value in the location associated with </a:t>
            </a:r>
            <a:r>
              <a:rPr lang="en-US" dirty="0" smtClean="0">
                <a:latin typeface="Consolas" charset="0"/>
                <a:ea typeface="Consolas" charset="0"/>
                <a:cs typeface="Consolas" charset="0"/>
              </a:rPr>
              <a:t>a</a:t>
            </a:r>
          </a:p>
          <a:p>
            <a:r>
              <a:rPr lang="en-US" dirty="0" smtClean="0"/>
              <a:t>Sharing Semantics</a:t>
            </a:r>
          </a:p>
          <a:p>
            <a:pPr lvl="1"/>
            <a:r>
              <a:rPr lang="en-US" dirty="0" smtClean="0">
                <a:latin typeface="Consolas" charset="0"/>
                <a:ea typeface="Consolas" charset="0"/>
                <a:cs typeface="Consolas" charset="0"/>
              </a:rPr>
              <a:t>a = b;</a:t>
            </a:r>
          </a:p>
          <a:p>
            <a:pPr lvl="1"/>
            <a:r>
              <a:rPr lang="en-US" dirty="0" smtClean="0"/>
              <a:t>Bind the </a:t>
            </a:r>
            <a:r>
              <a:rPr lang="en-US" smtClean="0"/>
              <a:t>name </a:t>
            </a:r>
            <a:r>
              <a:rPr lang="en-US" dirty="0">
                <a:latin typeface="Consolas" charset="0"/>
                <a:ea typeface="Consolas" charset="0"/>
                <a:cs typeface="Consolas" charset="0"/>
              </a:rPr>
              <a:t>a</a:t>
            </a:r>
            <a:r>
              <a:rPr lang="en-US" smtClean="0"/>
              <a:t> </a:t>
            </a:r>
            <a:r>
              <a:rPr lang="en-US" dirty="0" smtClean="0"/>
              <a:t>to the location associated </a:t>
            </a:r>
            <a:r>
              <a:rPr lang="en-US" smtClean="0"/>
              <a:t>with </a:t>
            </a:r>
            <a:r>
              <a:rPr lang="en-US" dirty="0">
                <a:latin typeface="Consolas" charset="0"/>
                <a:ea typeface="Consolas" charset="0"/>
                <a:cs typeface="Consolas" charset="0"/>
              </a:rPr>
              <a:t>b</a:t>
            </a:r>
            <a:endParaRPr lang="en-US" dirty="0">
              <a:latin typeface="Consolas" charset="0"/>
              <a:ea typeface="Consolas" charset="0"/>
              <a:cs typeface="Consolas" charset="0"/>
            </a:endParaRPr>
          </a:p>
        </p:txBody>
      </p:sp>
      <p:sp>
        <p:nvSpPr>
          <p:cNvPr id="4" name="Slide Number Placeholder 3"/>
          <p:cNvSpPr>
            <a:spLocks noGrp="1"/>
          </p:cNvSpPr>
          <p:nvPr>
            <p:ph type="sldNum" sz="quarter" idx="12"/>
          </p:nvPr>
        </p:nvSpPr>
        <p:spPr/>
        <p:txBody>
          <a:bodyPr/>
          <a:lstStyle/>
          <a:p>
            <a:fld id="{FCFB7E3C-6220-8942-988C-3F6E25750AD7}" type="slidenum">
              <a:rPr lang="en-US" smtClean="0"/>
              <a:t>54</a:t>
            </a:fld>
            <a:endParaRPr lang="en-US"/>
          </a:p>
        </p:txBody>
      </p:sp>
    </p:spTree>
    <p:extLst>
      <p:ext uri="{BB962C8B-B14F-4D97-AF65-F5344CB8AC3E}">
        <p14:creationId xmlns:p14="http://schemas.microsoft.com/office/powerpoint/2010/main" val="18420307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Sharing Semantics</a:t>
            </a:r>
            <a:endParaRPr lang="en-US" dirty="0"/>
          </a:p>
        </p:txBody>
      </p:sp>
      <p:sp>
        <p:nvSpPr>
          <p:cNvPr id="3" name="Content Placeholder 2"/>
          <p:cNvSpPr>
            <a:spLocks noGrp="1"/>
          </p:cNvSpPr>
          <p:nvPr>
            <p:ph idx="1"/>
          </p:nvPr>
        </p:nvSpPr>
        <p:spPr>
          <a:xfrm>
            <a:off x="457200" y="1600201"/>
            <a:ext cx="8229600" cy="2055061"/>
          </a:xfrm>
        </p:spPr>
        <p:txBody>
          <a:bodyPr>
            <a:normAutofit/>
          </a:bodyPr>
          <a:lstStyle/>
          <a:p>
            <a:pPr marL="0" indent="0">
              <a:buNone/>
            </a:pPr>
            <a:r>
              <a:rPr lang="en-US" sz="1800" dirty="0" smtClean="0">
                <a:solidFill>
                  <a:schemeClr val="tx2"/>
                </a:solidFill>
                <a:latin typeface="Consolas" charset="0"/>
                <a:ea typeface="Consolas" charset="0"/>
                <a:cs typeface="Consolas" charset="0"/>
              </a:rPr>
              <a:t>Object</a:t>
            </a:r>
            <a:r>
              <a:rPr lang="en-US" sz="1800" dirty="0" smtClean="0">
                <a:latin typeface="Consolas" charset="0"/>
                <a:ea typeface="Consolas" charset="0"/>
                <a:cs typeface="Consolas" charset="0"/>
              </a:rPr>
              <a:t> a;</a:t>
            </a:r>
          </a:p>
          <a:p>
            <a:pPr marL="0" indent="0">
              <a:buNone/>
            </a:pPr>
            <a:r>
              <a:rPr lang="en-US" sz="1800" dirty="0" smtClean="0">
                <a:solidFill>
                  <a:schemeClr val="tx2"/>
                </a:solidFill>
                <a:latin typeface="Consolas" charset="0"/>
                <a:ea typeface="Consolas" charset="0"/>
                <a:cs typeface="Consolas" charset="0"/>
              </a:rPr>
              <a:t>Object</a:t>
            </a:r>
            <a:r>
              <a:rPr lang="en-US" sz="1800" dirty="0" smtClean="0">
                <a:latin typeface="Consolas" charset="0"/>
                <a:ea typeface="Consolas" charset="0"/>
                <a:cs typeface="Consolas" charset="0"/>
              </a:rPr>
              <a:t> b;</a:t>
            </a:r>
          </a:p>
          <a:p>
            <a:pPr marL="0" indent="0">
              <a:buNone/>
            </a:pPr>
            <a:r>
              <a:rPr lang="en-US" sz="1800" dirty="0" smtClean="0">
                <a:latin typeface="Consolas" charset="0"/>
                <a:ea typeface="Consolas" charset="0"/>
                <a:cs typeface="Consolas" charset="0"/>
              </a:rPr>
              <a:t>a = </a:t>
            </a:r>
            <a:r>
              <a:rPr lang="en-US" sz="1800" dirty="0" smtClean="0">
                <a:solidFill>
                  <a:schemeClr val="accent2"/>
                </a:solidFill>
                <a:latin typeface="Consolas" charset="0"/>
                <a:ea typeface="Consolas" charset="0"/>
                <a:cs typeface="Consolas" charset="0"/>
              </a:rPr>
              <a:t>new</a:t>
            </a:r>
            <a:r>
              <a:rPr lang="en-US" sz="1800" dirty="0" smtClean="0">
                <a:latin typeface="Consolas" charset="0"/>
                <a:ea typeface="Consolas" charset="0"/>
                <a:cs typeface="Consolas" charset="0"/>
              </a:rPr>
              <a:t> Object();</a:t>
            </a:r>
          </a:p>
          <a:p>
            <a:pPr marL="0" indent="0">
              <a:buNone/>
            </a:pPr>
            <a:r>
              <a:rPr lang="en-US" sz="1800" dirty="0" smtClean="0">
                <a:latin typeface="Consolas" charset="0"/>
                <a:ea typeface="Consolas" charset="0"/>
                <a:cs typeface="Consolas" charset="0"/>
              </a:rPr>
              <a:t>b = </a:t>
            </a:r>
            <a:r>
              <a:rPr lang="en-US" sz="1800" dirty="0" smtClean="0">
                <a:solidFill>
                  <a:schemeClr val="accent2"/>
                </a:solidFill>
                <a:latin typeface="Consolas" charset="0"/>
                <a:ea typeface="Consolas" charset="0"/>
                <a:cs typeface="Consolas" charset="0"/>
              </a:rPr>
              <a:t>new</a:t>
            </a:r>
            <a:r>
              <a:rPr lang="en-US" sz="1800" dirty="0" smtClean="0">
                <a:latin typeface="Consolas" charset="0"/>
                <a:ea typeface="Consolas" charset="0"/>
                <a:cs typeface="Consolas" charset="0"/>
              </a:rPr>
              <a:t> Object();</a:t>
            </a:r>
          </a:p>
          <a:p>
            <a:pPr marL="0" indent="0">
              <a:buNone/>
            </a:pPr>
            <a:r>
              <a:rPr lang="en-US" sz="1800" dirty="0" smtClean="0">
                <a:latin typeface="Consolas" charset="0"/>
                <a:ea typeface="Consolas" charset="0"/>
                <a:cs typeface="Consolas" charset="0"/>
              </a:rPr>
              <a:t>a = </a:t>
            </a:r>
            <a:r>
              <a:rPr lang="en-US" sz="1800" dirty="0" smtClean="0">
                <a:solidFill>
                  <a:schemeClr val="accent2"/>
                </a:solidFill>
                <a:latin typeface="Consolas" charset="0"/>
                <a:ea typeface="Consolas" charset="0"/>
                <a:cs typeface="Consolas" charset="0"/>
              </a:rPr>
              <a:t>new</a:t>
            </a:r>
            <a:r>
              <a:rPr lang="en-US" sz="1800" dirty="0" smtClean="0">
                <a:latin typeface="Consolas" charset="0"/>
                <a:ea typeface="Consolas" charset="0"/>
                <a:cs typeface="Consolas" charset="0"/>
              </a:rPr>
              <a:t> Object();</a:t>
            </a:r>
          </a:p>
          <a:p>
            <a:pPr marL="0" indent="0">
              <a:buNone/>
            </a:pPr>
            <a:r>
              <a:rPr lang="en-US" sz="1800" dirty="0" smtClean="0">
                <a:latin typeface="Consolas" charset="0"/>
                <a:ea typeface="Consolas" charset="0"/>
                <a:cs typeface="Consolas" charset="0"/>
              </a:rPr>
              <a:t>b = a;</a:t>
            </a:r>
          </a:p>
        </p:txBody>
      </p:sp>
      <p:sp>
        <p:nvSpPr>
          <p:cNvPr id="4" name="Slide Number Placeholder 3"/>
          <p:cNvSpPr>
            <a:spLocks noGrp="1"/>
          </p:cNvSpPr>
          <p:nvPr>
            <p:ph type="sldNum" sz="quarter" idx="12"/>
          </p:nvPr>
        </p:nvSpPr>
        <p:spPr/>
        <p:txBody>
          <a:bodyPr/>
          <a:lstStyle/>
          <a:p>
            <a:fld id="{FCFB7E3C-6220-8942-988C-3F6E25750AD7}" type="slidenum">
              <a:rPr lang="en-US" smtClean="0"/>
              <a:t>55</a:t>
            </a:fld>
            <a:endParaRPr lang="en-US"/>
          </a:p>
        </p:txBody>
      </p:sp>
      <p:sp>
        <p:nvSpPr>
          <p:cNvPr id="6" name="TextBox 5"/>
          <p:cNvSpPr txBox="1"/>
          <p:nvPr/>
        </p:nvSpPr>
        <p:spPr>
          <a:xfrm>
            <a:off x="457200" y="3843932"/>
            <a:ext cx="348344" cy="461665"/>
          </a:xfrm>
          <a:prstGeom prst="rect">
            <a:avLst/>
          </a:prstGeom>
          <a:noFill/>
        </p:spPr>
        <p:txBody>
          <a:bodyPr wrap="square" rtlCol="0">
            <a:spAutoFit/>
          </a:bodyPr>
          <a:lstStyle/>
          <a:p>
            <a:r>
              <a:rPr lang="en-US" sz="2400" dirty="0" smtClean="0">
                <a:latin typeface="Consolas" charset="0"/>
                <a:ea typeface="Consolas" charset="0"/>
                <a:cs typeface="Consolas" charset="0"/>
              </a:rPr>
              <a:t>a</a:t>
            </a:r>
            <a:endParaRPr lang="en-US" sz="2400" dirty="0">
              <a:latin typeface="Consolas" charset="0"/>
              <a:ea typeface="Consolas" charset="0"/>
              <a:cs typeface="Consolas" charset="0"/>
            </a:endParaRPr>
          </a:p>
        </p:txBody>
      </p:sp>
      <p:grpSp>
        <p:nvGrpSpPr>
          <p:cNvPr id="7" name="Group 6"/>
          <p:cNvGrpSpPr/>
          <p:nvPr/>
        </p:nvGrpSpPr>
        <p:grpSpPr>
          <a:xfrm>
            <a:off x="1582058" y="3690137"/>
            <a:ext cx="2068835" cy="769257"/>
            <a:chOff x="2781130" y="3411945"/>
            <a:chExt cx="2068835" cy="769257"/>
          </a:xfrm>
        </p:grpSpPr>
        <p:sp>
          <p:nvSpPr>
            <p:cNvPr id="8" name="Rectangle 7"/>
            <p:cNvSpPr/>
            <p:nvPr/>
          </p:nvSpPr>
          <p:spPr>
            <a:xfrm>
              <a:off x="2781130" y="3411945"/>
              <a:ext cx="2068835" cy="769257"/>
            </a:xfrm>
            <a:prstGeom prst="rect">
              <a:avLst/>
            </a:prstGeom>
            <a:noFill/>
            <a:ln w="12700">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Oval 8"/>
            <p:cNvSpPr/>
            <p:nvPr/>
          </p:nvSpPr>
          <p:spPr>
            <a:xfrm>
              <a:off x="3488336" y="3469360"/>
              <a:ext cx="654423" cy="654423"/>
            </a:xfrm>
            <a:prstGeom prst="ellipse">
              <a:avLst/>
            </a:prstGeom>
            <a:noFill/>
            <a:ln w="12700">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10" name="Rectangle 9"/>
          <p:cNvSpPr/>
          <p:nvPr/>
        </p:nvSpPr>
        <p:spPr>
          <a:xfrm>
            <a:off x="1582058" y="5379858"/>
            <a:ext cx="2068835" cy="769257"/>
          </a:xfrm>
          <a:prstGeom prst="rect">
            <a:avLst/>
          </a:prstGeom>
          <a:noFill/>
          <a:ln w="12700">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TextBox 10"/>
          <p:cNvSpPr txBox="1"/>
          <p:nvPr/>
        </p:nvSpPr>
        <p:spPr>
          <a:xfrm>
            <a:off x="457200" y="5533653"/>
            <a:ext cx="348344" cy="461665"/>
          </a:xfrm>
          <a:prstGeom prst="rect">
            <a:avLst/>
          </a:prstGeom>
          <a:noFill/>
        </p:spPr>
        <p:txBody>
          <a:bodyPr wrap="square" rtlCol="0">
            <a:spAutoFit/>
          </a:bodyPr>
          <a:lstStyle/>
          <a:p>
            <a:r>
              <a:rPr lang="en-US" sz="2400" dirty="0" smtClean="0">
                <a:latin typeface="Consolas" charset="0"/>
                <a:ea typeface="Consolas" charset="0"/>
                <a:cs typeface="Consolas" charset="0"/>
              </a:rPr>
              <a:t>b</a:t>
            </a:r>
            <a:endParaRPr lang="en-US" sz="2400" dirty="0">
              <a:latin typeface="Consolas" charset="0"/>
              <a:ea typeface="Consolas" charset="0"/>
              <a:cs typeface="Consolas" charset="0"/>
            </a:endParaRPr>
          </a:p>
        </p:txBody>
      </p:sp>
      <p:cxnSp>
        <p:nvCxnSpPr>
          <p:cNvPr id="12" name="Straight Connector 11"/>
          <p:cNvCxnSpPr/>
          <p:nvPr/>
        </p:nvCxnSpPr>
        <p:spPr>
          <a:xfrm>
            <a:off x="805544" y="5764486"/>
            <a:ext cx="776514" cy="0"/>
          </a:xfrm>
          <a:prstGeom prst="line">
            <a:avLst/>
          </a:prstGeom>
          <a:ln>
            <a:headEnd type="none"/>
            <a:tailEnd type="none"/>
          </a:ln>
          <a:effectLst/>
        </p:spPr>
        <p:style>
          <a:lnRef idx="3">
            <a:schemeClr val="dk1"/>
          </a:lnRef>
          <a:fillRef idx="0">
            <a:schemeClr val="dk1"/>
          </a:fillRef>
          <a:effectRef idx="2">
            <a:schemeClr val="dk1"/>
          </a:effectRef>
          <a:fontRef idx="minor">
            <a:schemeClr val="tx1"/>
          </a:fontRef>
        </p:style>
      </p:cxnSp>
      <p:sp>
        <p:nvSpPr>
          <p:cNvPr id="13" name="Oval 12"/>
          <p:cNvSpPr/>
          <p:nvPr/>
        </p:nvSpPr>
        <p:spPr>
          <a:xfrm>
            <a:off x="2289264" y="5437273"/>
            <a:ext cx="654423" cy="654423"/>
          </a:xfrm>
          <a:prstGeom prst="ellipse">
            <a:avLst/>
          </a:prstGeom>
          <a:noFill/>
          <a:ln w="12700">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21" name="Straight Connector 20"/>
          <p:cNvCxnSpPr/>
          <p:nvPr/>
        </p:nvCxnSpPr>
        <p:spPr>
          <a:xfrm>
            <a:off x="805544" y="4074765"/>
            <a:ext cx="776514" cy="0"/>
          </a:xfrm>
          <a:prstGeom prst="line">
            <a:avLst/>
          </a:prstGeom>
          <a:ln>
            <a:headEnd type="none"/>
            <a:tailEnd type="none"/>
          </a:ln>
          <a:effectLst/>
        </p:spPr>
        <p:style>
          <a:lnRef idx="3">
            <a:schemeClr val="dk1"/>
          </a:lnRef>
          <a:fillRef idx="0">
            <a:schemeClr val="dk1"/>
          </a:fillRef>
          <a:effectRef idx="2">
            <a:schemeClr val="dk1"/>
          </a:effectRef>
          <a:fontRef idx="minor">
            <a:schemeClr val="tx1"/>
          </a:fontRef>
        </p:style>
      </p:cxnSp>
      <p:sp>
        <p:nvSpPr>
          <p:cNvPr id="28" name="TextBox 27"/>
          <p:cNvSpPr txBox="1"/>
          <p:nvPr/>
        </p:nvSpPr>
        <p:spPr>
          <a:xfrm>
            <a:off x="2292302" y="4731400"/>
            <a:ext cx="732450" cy="461665"/>
          </a:xfrm>
          <a:prstGeom prst="rect">
            <a:avLst/>
          </a:prstGeom>
          <a:noFill/>
        </p:spPr>
        <p:txBody>
          <a:bodyPr wrap="square" rtlCol="0">
            <a:spAutoFit/>
          </a:bodyPr>
          <a:lstStyle/>
          <a:p>
            <a:endParaRPr lang="en-US" sz="2400" dirty="0">
              <a:latin typeface="Consolas" charset="0"/>
              <a:ea typeface="Consolas" charset="0"/>
              <a:cs typeface="Consolas" charset="0"/>
            </a:endParaRPr>
          </a:p>
        </p:txBody>
      </p:sp>
      <p:grpSp>
        <p:nvGrpSpPr>
          <p:cNvPr id="30" name="Group 29"/>
          <p:cNvGrpSpPr/>
          <p:nvPr/>
        </p:nvGrpSpPr>
        <p:grpSpPr>
          <a:xfrm>
            <a:off x="1582058" y="4575726"/>
            <a:ext cx="2068835" cy="769257"/>
            <a:chOff x="2781130" y="3411945"/>
            <a:chExt cx="2068835" cy="769257"/>
          </a:xfrm>
        </p:grpSpPr>
        <p:sp>
          <p:nvSpPr>
            <p:cNvPr id="31" name="Rectangle 30"/>
            <p:cNvSpPr/>
            <p:nvPr/>
          </p:nvSpPr>
          <p:spPr>
            <a:xfrm>
              <a:off x="2781130" y="3411945"/>
              <a:ext cx="2068835" cy="769257"/>
            </a:xfrm>
            <a:prstGeom prst="rect">
              <a:avLst/>
            </a:prstGeom>
            <a:noFill/>
            <a:ln w="12700">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2" name="Oval 31"/>
            <p:cNvSpPr/>
            <p:nvPr/>
          </p:nvSpPr>
          <p:spPr>
            <a:xfrm>
              <a:off x="3488336" y="3469360"/>
              <a:ext cx="654423" cy="654423"/>
            </a:xfrm>
            <a:prstGeom prst="ellipse">
              <a:avLst/>
            </a:prstGeom>
            <a:noFill/>
            <a:ln w="12700">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34" name="Right Arrow 33"/>
          <p:cNvSpPr/>
          <p:nvPr/>
        </p:nvSpPr>
        <p:spPr>
          <a:xfrm>
            <a:off x="178594" y="1754475"/>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Right Arrow 34"/>
          <p:cNvSpPr/>
          <p:nvPr/>
        </p:nvSpPr>
        <p:spPr>
          <a:xfrm>
            <a:off x="178594" y="2070774"/>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Right Arrow 35"/>
          <p:cNvSpPr/>
          <p:nvPr/>
        </p:nvSpPr>
        <p:spPr>
          <a:xfrm>
            <a:off x="178594" y="2422680"/>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7" name="Right Arrow 36"/>
          <p:cNvSpPr/>
          <p:nvPr/>
        </p:nvSpPr>
        <p:spPr>
          <a:xfrm>
            <a:off x="178594" y="2728867"/>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8" name="Right Arrow 37"/>
          <p:cNvSpPr/>
          <p:nvPr/>
        </p:nvSpPr>
        <p:spPr>
          <a:xfrm>
            <a:off x="178594" y="3082160"/>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39" name="Straight Connector 38"/>
          <p:cNvCxnSpPr>
            <a:stCxn id="6" idx="3"/>
            <a:endCxn id="31" idx="1"/>
          </p:cNvCxnSpPr>
          <p:nvPr/>
        </p:nvCxnSpPr>
        <p:spPr>
          <a:xfrm>
            <a:off x="805544" y="4074765"/>
            <a:ext cx="776514" cy="885590"/>
          </a:xfrm>
          <a:prstGeom prst="line">
            <a:avLst/>
          </a:prstGeom>
          <a:ln>
            <a:headEnd type="none"/>
            <a:tailEnd type="none"/>
          </a:ln>
          <a:effectLst/>
        </p:spPr>
        <p:style>
          <a:lnRef idx="3">
            <a:schemeClr val="dk1"/>
          </a:lnRef>
          <a:fillRef idx="0">
            <a:schemeClr val="dk1"/>
          </a:fillRef>
          <a:effectRef idx="2">
            <a:schemeClr val="dk1"/>
          </a:effectRef>
          <a:fontRef idx="minor">
            <a:schemeClr val="tx1"/>
          </a:fontRef>
        </p:style>
      </p:cxnSp>
      <p:sp>
        <p:nvSpPr>
          <p:cNvPr id="42" name="Right Arrow 41"/>
          <p:cNvSpPr/>
          <p:nvPr/>
        </p:nvSpPr>
        <p:spPr>
          <a:xfrm>
            <a:off x="178594" y="3398459"/>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43" name="Straight Connector 42"/>
          <p:cNvCxnSpPr>
            <a:stCxn id="11" idx="3"/>
            <a:endCxn id="31" idx="1"/>
          </p:cNvCxnSpPr>
          <p:nvPr/>
        </p:nvCxnSpPr>
        <p:spPr>
          <a:xfrm flipV="1">
            <a:off x="805544" y="4960355"/>
            <a:ext cx="776514" cy="804131"/>
          </a:xfrm>
          <a:prstGeom prst="line">
            <a:avLst/>
          </a:prstGeom>
          <a:ln>
            <a:headEnd type="none"/>
            <a:tailEnd type="none"/>
          </a:ln>
          <a:effectLst/>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4585861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xit" presetSubtype="0" fill="hold" grpId="1" nodeType="clickEffect">
                                  <p:stCondLst>
                                    <p:cond delay="0"/>
                                  </p:stCondLst>
                                  <p:childTnLst>
                                    <p:set>
                                      <p:cBhvr>
                                        <p:cTn id="16" dur="1" fill="hold">
                                          <p:stCondLst>
                                            <p:cond delay="0"/>
                                          </p:stCondLst>
                                        </p:cTn>
                                        <p:tgtEl>
                                          <p:spTgt spid="34"/>
                                        </p:tgtEl>
                                        <p:attrNameLst>
                                          <p:attrName>style.visibility</p:attrName>
                                        </p:attrNameLst>
                                      </p:cBhvr>
                                      <p:to>
                                        <p:strVal val="hidden"/>
                                      </p:to>
                                    </p:set>
                                  </p:childTnLst>
                                </p:cTn>
                              </p:par>
                              <p:par>
                                <p:cTn id="17" presetID="1" presetClass="entr" presetSubtype="0" fill="hold" grpId="0" nodeType="withEffect">
                                  <p:stCondLst>
                                    <p:cond delay="0"/>
                                  </p:stCondLst>
                                  <p:childTnLst>
                                    <p:set>
                                      <p:cBhvr>
                                        <p:cTn id="18" dur="1" fill="hold">
                                          <p:stCondLst>
                                            <p:cond delay="0"/>
                                          </p:stCondLst>
                                        </p:cTn>
                                        <p:tgtEl>
                                          <p:spTgt spid="3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2"/>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xit" presetSubtype="0" fill="hold" grpId="1" nodeType="clickEffect">
                                  <p:stCondLst>
                                    <p:cond delay="0"/>
                                  </p:stCondLst>
                                  <p:childTnLst>
                                    <p:set>
                                      <p:cBhvr>
                                        <p:cTn id="28" dur="1" fill="hold">
                                          <p:stCondLst>
                                            <p:cond delay="0"/>
                                          </p:stCondLst>
                                        </p:cTn>
                                        <p:tgtEl>
                                          <p:spTgt spid="35"/>
                                        </p:tgtEl>
                                        <p:attrNameLst>
                                          <p:attrName>style.visibility</p:attrName>
                                        </p:attrNameLst>
                                      </p:cBhvr>
                                      <p:to>
                                        <p:strVal val="hidden"/>
                                      </p:to>
                                    </p:set>
                                  </p:childTnLst>
                                </p:cTn>
                              </p:par>
                              <p:par>
                                <p:cTn id="29" presetID="1" presetClass="entr" presetSubtype="0" fill="hold" grpId="0" nodeType="withEffect">
                                  <p:stCondLst>
                                    <p:cond delay="0"/>
                                  </p:stCondLst>
                                  <p:childTnLst>
                                    <p:set>
                                      <p:cBhvr>
                                        <p:cTn id="30" dur="1" fill="hold">
                                          <p:stCondLst>
                                            <p:cond delay="0"/>
                                          </p:stCondLst>
                                        </p:cTn>
                                        <p:tgtEl>
                                          <p:spTgt spid="3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xit" presetSubtype="0" fill="hold" grpId="1" nodeType="clickEffect">
                                  <p:stCondLst>
                                    <p:cond delay="0"/>
                                  </p:stCondLst>
                                  <p:childTnLst>
                                    <p:set>
                                      <p:cBhvr>
                                        <p:cTn id="38" dur="1" fill="hold">
                                          <p:stCondLst>
                                            <p:cond delay="0"/>
                                          </p:stCondLst>
                                        </p:cTn>
                                        <p:tgtEl>
                                          <p:spTgt spid="36"/>
                                        </p:tgtEl>
                                        <p:attrNameLst>
                                          <p:attrName>style.visibility</p:attrName>
                                        </p:attrNameLst>
                                      </p:cBhvr>
                                      <p:to>
                                        <p:strVal val="hidden"/>
                                      </p:to>
                                    </p:set>
                                  </p:childTnLst>
                                </p:cTn>
                              </p:par>
                              <p:par>
                                <p:cTn id="39" presetID="1" presetClass="entr" presetSubtype="0" fill="hold" grpId="0" nodeType="withEffect">
                                  <p:stCondLst>
                                    <p:cond delay="0"/>
                                  </p:stCondLst>
                                  <p:childTnLst>
                                    <p:set>
                                      <p:cBhvr>
                                        <p:cTn id="40" dur="1" fill="hold">
                                          <p:stCondLst>
                                            <p:cond delay="0"/>
                                          </p:stCondLst>
                                        </p:cTn>
                                        <p:tgtEl>
                                          <p:spTgt spid="37"/>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10"/>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13"/>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xit" presetSubtype="0" fill="hold" grpId="1" nodeType="clickEffect">
                                  <p:stCondLst>
                                    <p:cond delay="0"/>
                                  </p:stCondLst>
                                  <p:childTnLst>
                                    <p:set>
                                      <p:cBhvr>
                                        <p:cTn id="50" dur="1" fill="hold">
                                          <p:stCondLst>
                                            <p:cond delay="0"/>
                                          </p:stCondLst>
                                        </p:cTn>
                                        <p:tgtEl>
                                          <p:spTgt spid="37"/>
                                        </p:tgtEl>
                                        <p:attrNameLst>
                                          <p:attrName>style.visibility</p:attrName>
                                        </p:attrNameLst>
                                      </p:cBhvr>
                                      <p:to>
                                        <p:strVal val="hidden"/>
                                      </p:to>
                                    </p:set>
                                  </p:childTnLst>
                                </p:cTn>
                              </p:par>
                              <p:par>
                                <p:cTn id="51" presetID="1" presetClass="entr" presetSubtype="0" fill="hold" grpId="0" nodeType="withEffect">
                                  <p:stCondLst>
                                    <p:cond delay="0"/>
                                  </p:stCondLst>
                                  <p:childTnLst>
                                    <p:set>
                                      <p:cBhvr>
                                        <p:cTn id="52" dur="1" fill="hold">
                                          <p:stCondLst>
                                            <p:cond delay="0"/>
                                          </p:stCondLst>
                                        </p:cTn>
                                        <p:tgtEl>
                                          <p:spTgt spid="38"/>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xit" presetSubtype="0" fill="hold" nodeType="clickEffect">
                                  <p:stCondLst>
                                    <p:cond delay="0"/>
                                  </p:stCondLst>
                                  <p:childTnLst>
                                    <p:set>
                                      <p:cBhvr>
                                        <p:cTn id="56" dur="1" fill="hold">
                                          <p:stCondLst>
                                            <p:cond delay="0"/>
                                          </p:stCondLst>
                                        </p:cTn>
                                        <p:tgtEl>
                                          <p:spTgt spid="21"/>
                                        </p:tgtEl>
                                        <p:attrNameLst>
                                          <p:attrName>style.visibility</p:attrName>
                                        </p:attrNameLst>
                                      </p:cBhvr>
                                      <p:to>
                                        <p:strVal val="hidden"/>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nodeType="clickEffect">
                                  <p:stCondLst>
                                    <p:cond delay="0"/>
                                  </p:stCondLst>
                                  <p:childTnLst>
                                    <p:set>
                                      <p:cBhvr>
                                        <p:cTn id="60" dur="1" fill="hold">
                                          <p:stCondLst>
                                            <p:cond delay="0"/>
                                          </p:stCondLst>
                                        </p:cTn>
                                        <p:tgtEl>
                                          <p:spTgt spid="39"/>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nodeType="clickEffect">
                                  <p:stCondLst>
                                    <p:cond delay="0"/>
                                  </p:stCondLst>
                                  <p:childTnLst>
                                    <p:set>
                                      <p:cBhvr>
                                        <p:cTn id="64" dur="1" fill="hold">
                                          <p:stCondLst>
                                            <p:cond delay="0"/>
                                          </p:stCondLst>
                                        </p:cTn>
                                        <p:tgtEl>
                                          <p:spTgt spid="30"/>
                                        </p:tgtEl>
                                        <p:attrNameLst>
                                          <p:attrName>style.visibility</p:attrName>
                                        </p:attrNameLst>
                                      </p:cBhvr>
                                      <p:to>
                                        <p:strVal val="visible"/>
                                      </p:to>
                                    </p:set>
                                  </p:childTnLst>
                                </p:cTn>
                              </p:par>
                            </p:childTnLst>
                          </p:cTn>
                        </p:par>
                      </p:childTnLst>
                    </p:cTn>
                  </p:par>
                  <p:par>
                    <p:cTn id="65" fill="hold">
                      <p:stCondLst>
                        <p:cond delay="indefinite"/>
                      </p:stCondLst>
                      <p:childTnLst>
                        <p:par>
                          <p:cTn id="66" fill="hold">
                            <p:stCondLst>
                              <p:cond delay="0"/>
                            </p:stCondLst>
                            <p:childTnLst>
                              <p:par>
                                <p:cTn id="67" presetID="1" presetClass="exit" presetSubtype="0" fill="hold" grpId="1" nodeType="clickEffect">
                                  <p:stCondLst>
                                    <p:cond delay="0"/>
                                  </p:stCondLst>
                                  <p:childTnLst>
                                    <p:set>
                                      <p:cBhvr>
                                        <p:cTn id="68" dur="1" fill="hold">
                                          <p:stCondLst>
                                            <p:cond delay="0"/>
                                          </p:stCondLst>
                                        </p:cTn>
                                        <p:tgtEl>
                                          <p:spTgt spid="38"/>
                                        </p:tgtEl>
                                        <p:attrNameLst>
                                          <p:attrName>style.visibility</p:attrName>
                                        </p:attrNameLst>
                                      </p:cBhvr>
                                      <p:to>
                                        <p:strVal val="hidden"/>
                                      </p:to>
                                    </p:set>
                                  </p:childTnLst>
                                </p:cTn>
                              </p:par>
                              <p:par>
                                <p:cTn id="69" presetID="1" presetClass="entr" presetSubtype="0" fill="hold" grpId="0" nodeType="withEffect">
                                  <p:stCondLst>
                                    <p:cond delay="0"/>
                                  </p:stCondLst>
                                  <p:childTnLst>
                                    <p:set>
                                      <p:cBhvr>
                                        <p:cTn id="70" dur="1" fill="hold">
                                          <p:stCondLst>
                                            <p:cond delay="0"/>
                                          </p:stCondLst>
                                        </p:cTn>
                                        <p:tgtEl>
                                          <p:spTgt spid="42"/>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xit" presetSubtype="0" fill="hold" nodeType="clickEffect">
                                  <p:stCondLst>
                                    <p:cond delay="0"/>
                                  </p:stCondLst>
                                  <p:childTnLst>
                                    <p:set>
                                      <p:cBhvr>
                                        <p:cTn id="74" dur="1" fill="hold">
                                          <p:stCondLst>
                                            <p:cond delay="0"/>
                                          </p:stCondLst>
                                        </p:cTn>
                                        <p:tgtEl>
                                          <p:spTgt spid="12"/>
                                        </p:tgtEl>
                                        <p:attrNameLst>
                                          <p:attrName>style.visibility</p:attrName>
                                        </p:attrNameLst>
                                      </p:cBhvr>
                                      <p:to>
                                        <p:strVal val="hidden"/>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nodeType="clickEffect">
                                  <p:stCondLst>
                                    <p:cond delay="0"/>
                                  </p:stCondLst>
                                  <p:childTnLst>
                                    <p:set>
                                      <p:cBhvr>
                                        <p:cTn id="78" dur="1" fill="hold">
                                          <p:stCondLst>
                                            <p:cond delay="0"/>
                                          </p:stCondLst>
                                        </p:cTn>
                                        <p:tgtEl>
                                          <p:spTgt spid="4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0" grpId="0" animBg="1"/>
      <p:bldP spid="11" grpId="0"/>
      <p:bldP spid="13" grpId="0" animBg="1"/>
      <p:bldP spid="34" grpId="0" animBg="1"/>
      <p:bldP spid="34" grpId="1" animBg="1"/>
      <p:bldP spid="35" grpId="0" animBg="1"/>
      <p:bldP spid="35" grpId="1" animBg="1"/>
      <p:bldP spid="36" grpId="0" animBg="1"/>
      <p:bldP spid="36" grpId="1" animBg="1"/>
      <p:bldP spid="37" grpId="0" animBg="1"/>
      <p:bldP spid="37" grpId="1" animBg="1"/>
      <p:bldP spid="38" grpId="0" animBg="1"/>
      <p:bldP spid="38" grpId="1" animBg="1"/>
      <p:bldP spid="42"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Formal Specification</a:t>
            </a:r>
            <a:endParaRPr lang="en-US" dirty="0"/>
          </a:p>
        </p:txBody>
      </p:sp>
      <p:sp>
        <p:nvSpPr>
          <p:cNvPr id="3" name="Content Placeholder 2"/>
          <p:cNvSpPr>
            <a:spLocks noGrp="1"/>
          </p:cNvSpPr>
          <p:nvPr>
            <p:ph idx="1"/>
          </p:nvPr>
        </p:nvSpPr>
        <p:spPr/>
        <p:txBody>
          <a:bodyPr>
            <a:normAutofit/>
          </a:bodyPr>
          <a:lstStyle/>
          <a:p>
            <a:r>
              <a:rPr lang="en-US" dirty="0" smtClean="0"/>
              <a:t>Specify the semantics of the language constructs formally (different approaches)</a:t>
            </a:r>
          </a:p>
          <a:p>
            <a:r>
              <a:rPr lang="en-US" dirty="0" smtClean="0"/>
              <a:t>In this way, all parts of the language have an exact definition</a:t>
            </a:r>
          </a:p>
          <a:p>
            <a:pPr lvl="1"/>
            <a:r>
              <a:rPr lang="en-US" dirty="0" smtClean="0"/>
              <a:t>Allows for proving properties about the language and programs written in the language</a:t>
            </a:r>
          </a:p>
          <a:p>
            <a:r>
              <a:rPr lang="en-US" dirty="0" smtClean="0"/>
              <a:t>However, can be difficult to understand</a:t>
            </a:r>
            <a:endParaRPr lang="en-US" dirty="0"/>
          </a:p>
        </p:txBody>
      </p:sp>
      <p:sp>
        <p:nvSpPr>
          <p:cNvPr id="4" name="Slide Number Placeholder 3"/>
          <p:cNvSpPr>
            <a:spLocks noGrp="1"/>
          </p:cNvSpPr>
          <p:nvPr>
            <p:ph type="sldNum" sz="quarter" idx="12"/>
          </p:nvPr>
        </p:nvSpPr>
        <p:spPr/>
        <p:txBody>
          <a:bodyPr/>
          <a:lstStyle/>
          <a:p>
            <a:fld id="{FCFB7E3C-6220-8942-988C-3F6E25750AD7}" type="slidenum">
              <a:rPr lang="en-US" smtClean="0"/>
              <a:t>6</a:t>
            </a:fld>
            <a:endParaRPr lang="en-US"/>
          </a:p>
        </p:txBody>
      </p:sp>
    </p:spTree>
    <p:extLst>
      <p:ext uri="{BB962C8B-B14F-4D97-AF65-F5344CB8AC3E}">
        <p14:creationId xmlns:p14="http://schemas.microsoft.com/office/powerpoint/2010/main" val="9130357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FCFB7E3C-6220-8942-988C-3F6E25750AD7}" type="slidenum">
              <a:rPr lang="en-US" smtClean="0"/>
              <a:t>7</a:t>
            </a:fld>
            <a:endParaRPr lang="en-US"/>
          </a:p>
        </p:txBody>
      </p:sp>
      <p:pic>
        <p:nvPicPr>
          <p:cNvPr id="5" name="Content Placeholder 4" descr="Screen Shot 2014-10-09 at 1.47.49 PM.png"/>
          <p:cNvPicPr>
            <a:picLocks noGrp="1" noChangeAspect="1"/>
          </p:cNvPicPr>
          <p:nvPr>
            <p:ph idx="1"/>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l="-7939" r="-7939"/>
          <a:stretch>
            <a:fillRect/>
          </a:stretch>
        </p:blipFill>
        <p:spPr>
          <a:xfrm>
            <a:off x="14307" y="122673"/>
            <a:ext cx="9129693" cy="6126164"/>
          </a:xfrm>
        </p:spPr>
      </p:pic>
      <p:sp>
        <p:nvSpPr>
          <p:cNvPr id="6" name="Rectangle 5"/>
          <p:cNvSpPr/>
          <p:nvPr/>
        </p:nvSpPr>
        <p:spPr>
          <a:xfrm>
            <a:off x="363015" y="6118032"/>
            <a:ext cx="8432276" cy="261610"/>
          </a:xfrm>
          <a:prstGeom prst="rect">
            <a:avLst/>
          </a:prstGeom>
        </p:spPr>
        <p:txBody>
          <a:bodyPr wrap="square">
            <a:spAutoFit/>
          </a:bodyPr>
          <a:lstStyle/>
          <a:p>
            <a:r>
              <a:rPr lang="en-US" sz="1100" smtClean="0">
                <a:solidFill>
                  <a:srgbClr val="555555"/>
                </a:solidFill>
                <a:latin typeface="Open Sans Condensed" charset="0"/>
              </a:rPr>
              <a:t>Table courtesy </a:t>
            </a:r>
            <a:r>
              <a:rPr lang="en-US" sz="1100" dirty="0" smtClean="0">
                <a:solidFill>
                  <a:srgbClr val="555555"/>
                </a:solidFill>
                <a:latin typeface="Open Sans Condensed" charset="0"/>
              </a:rPr>
              <a:t>of </a:t>
            </a:r>
            <a:r>
              <a:rPr lang="en-US" sz="1100" dirty="0" err="1" smtClean="0">
                <a:solidFill>
                  <a:srgbClr val="555555"/>
                </a:solidFill>
                <a:latin typeface="Open Sans Condensed" charset="0"/>
              </a:rPr>
              <a:t>Vineeth</a:t>
            </a:r>
            <a:r>
              <a:rPr lang="en-US" sz="1100" dirty="0" smtClean="0">
                <a:solidFill>
                  <a:srgbClr val="555555"/>
                </a:solidFill>
                <a:latin typeface="Open Sans Condensed" charset="0"/>
              </a:rPr>
              <a:t> </a:t>
            </a:r>
            <a:r>
              <a:rPr lang="en-US" sz="1100" dirty="0" err="1" smtClean="0">
                <a:solidFill>
                  <a:srgbClr val="555555"/>
                </a:solidFill>
                <a:latin typeface="Open Sans Condensed" charset="0"/>
              </a:rPr>
              <a:t>Kashyap</a:t>
            </a:r>
            <a:r>
              <a:rPr lang="en-US" sz="1100" dirty="0" smtClean="0">
                <a:solidFill>
                  <a:srgbClr val="555555"/>
                </a:solidFill>
                <a:latin typeface="Open Sans Condensed" charset="0"/>
              </a:rPr>
              <a:t> and Ben </a:t>
            </a:r>
            <a:r>
              <a:rPr lang="en-US" sz="1100" dirty="0" err="1">
                <a:solidFill>
                  <a:srgbClr val="555555"/>
                </a:solidFill>
                <a:latin typeface="Open Sans Condensed" charset="0"/>
              </a:rPr>
              <a:t>Hardekopf</a:t>
            </a:r>
            <a:endParaRPr lang="en-US" sz="1100" dirty="0"/>
          </a:p>
        </p:txBody>
      </p:sp>
    </p:spTree>
    <p:extLst>
      <p:ext uri="{BB962C8B-B14F-4D97-AF65-F5344CB8AC3E}">
        <p14:creationId xmlns:p14="http://schemas.microsoft.com/office/powerpoint/2010/main" val="10074723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Semantics</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Many of the language's syntactic constructions need semantic meaning</a:t>
            </a:r>
          </a:p>
          <a:p>
            <a:pPr lvl="1"/>
            <a:r>
              <a:rPr lang="en-US" dirty="0" smtClean="0"/>
              <a:t>variable</a:t>
            </a:r>
          </a:p>
          <a:p>
            <a:pPr lvl="1"/>
            <a:r>
              <a:rPr lang="en-US" dirty="0" smtClean="0"/>
              <a:t>function</a:t>
            </a:r>
          </a:p>
          <a:p>
            <a:pPr lvl="1"/>
            <a:r>
              <a:rPr lang="en-US" dirty="0" smtClean="0"/>
              <a:t>parameter</a:t>
            </a:r>
          </a:p>
          <a:p>
            <a:pPr lvl="1"/>
            <a:r>
              <a:rPr lang="en-US" dirty="0" smtClean="0"/>
              <a:t>type</a:t>
            </a:r>
          </a:p>
          <a:p>
            <a:pPr lvl="1"/>
            <a:r>
              <a:rPr lang="en-US" dirty="0" smtClean="0"/>
              <a:t>operators</a:t>
            </a:r>
          </a:p>
          <a:p>
            <a:pPr lvl="1"/>
            <a:r>
              <a:rPr lang="en-US" dirty="0" smtClean="0"/>
              <a:t>exception</a:t>
            </a:r>
          </a:p>
          <a:p>
            <a:pPr lvl="1"/>
            <a:r>
              <a:rPr lang="en-US" dirty="0" smtClean="0"/>
              <a:t>control structures</a:t>
            </a:r>
          </a:p>
          <a:p>
            <a:pPr lvl="1"/>
            <a:r>
              <a:rPr lang="en-US" dirty="0" smtClean="0"/>
              <a:t>constant</a:t>
            </a:r>
          </a:p>
          <a:p>
            <a:pPr lvl="1"/>
            <a:r>
              <a:rPr lang="en-US" dirty="0" smtClean="0"/>
              <a:t>method</a:t>
            </a:r>
          </a:p>
          <a:p>
            <a:pPr lvl="1"/>
            <a:r>
              <a:rPr lang="en-US" dirty="0" smtClean="0"/>
              <a:t>class </a:t>
            </a:r>
            <a:endParaRPr lang="en-US" dirty="0"/>
          </a:p>
        </p:txBody>
      </p:sp>
      <p:sp>
        <p:nvSpPr>
          <p:cNvPr id="4" name="Slide Number Placeholder 3"/>
          <p:cNvSpPr>
            <a:spLocks noGrp="1"/>
          </p:cNvSpPr>
          <p:nvPr>
            <p:ph type="sldNum" sz="quarter" idx="12"/>
          </p:nvPr>
        </p:nvSpPr>
        <p:spPr/>
        <p:txBody>
          <a:bodyPr/>
          <a:lstStyle/>
          <a:p>
            <a:fld id="{FCFB7E3C-6220-8942-988C-3F6E25750AD7}" type="slidenum">
              <a:rPr lang="en-US" smtClean="0"/>
              <a:t>8</a:t>
            </a:fld>
            <a:endParaRPr lang="en-US"/>
          </a:p>
        </p:txBody>
      </p:sp>
    </p:spTree>
    <p:extLst>
      <p:ext uri="{BB962C8B-B14F-4D97-AF65-F5344CB8AC3E}">
        <p14:creationId xmlns:p14="http://schemas.microsoft.com/office/powerpoint/2010/main" val="8703721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Declarations</a:t>
            </a:r>
            <a:endParaRPr lang="en-US" dirty="0"/>
          </a:p>
        </p:txBody>
      </p:sp>
      <p:sp>
        <p:nvSpPr>
          <p:cNvPr id="3" name="Content Placeholder 2"/>
          <p:cNvSpPr>
            <a:spLocks noGrp="1"/>
          </p:cNvSpPr>
          <p:nvPr>
            <p:ph idx="1"/>
          </p:nvPr>
        </p:nvSpPr>
        <p:spPr/>
        <p:txBody>
          <a:bodyPr>
            <a:normAutofit/>
          </a:bodyPr>
          <a:lstStyle/>
          <a:p>
            <a:r>
              <a:rPr lang="en-US" dirty="0" smtClean="0"/>
              <a:t>Some constructs must first be introduced by explicit declarations</a:t>
            </a:r>
          </a:p>
          <a:p>
            <a:pPr lvl="1"/>
            <a:r>
              <a:rPr lang="en-US" dirty="0" smtClean="0"/>
              <a:t>Often the declarations are associated with a specific name</a:t>
            </a:r>
          </a:p>
          <a:p>
            <a:pPr lvl="1"/>
            <a:r>
              <a:rPr lang="en-US" dirty="0" err="1" smtClean="0">
                <a:solidFill>
                  <a:schemeClr val="tx2"/>
                </a:solidFill>
                <a:latin typeface="Consolas" charset="0"/>
                <a:ea typeface="Consolas" charset="0"/>
                <a:cs typeface="Consolas" charset="0"/>
              </a:rPr>
              <a:t>int</a:t>
            </a:r>
            <a:r>
              <a:rPr lang="en-US" dirty="0" smtClean="0">
                <a:latin typeface="Consolas" charset="0"/>
                <a:ea typeface="Consolas" charset="0"/>
                <a:cs typeface="Consolas" charset="0"/>
              </a:rPr>
              <a:t> </a:t>
            </a:r>
            <a:r>
              <a:rPr lang="en-US" dirty="0" err="1" smtClean="0">
                <a:solidFill>
                  <a:schemeClr val="accent2"/>
                </a:solidFill>
                <a:latin typeface="Consolas" charset="0"/>
                <a:ea typeface="Consolas" charset="0"/>
                <a:cs typeface="Consolas" charset="0"/>
              </a:rPr>
              <a:t>i</a:t>
            </a:r>
            <a:r>
              <a:rPr lang="en-US" dirty="0" smtClean="0">
                <a:latin typeface="Consolas" charset="0"/>
                <a:ea typeface="Consolas" charset="0"/>
                <a:cs typeface="Consolas" charset="0"/>
              </a:rPr>
              <a:t>;</a:t>
            </a:r>
          </a:p>
          <a:p>
            <a:r>
              <a:rPr lang="en-US" dirty="0" smtClean="0"/>
              <a:t>However, some constructs can be introduced by implicit declarations</a:t>
            </a:r>
          </a:p>
          <a:p>
            <a:pPr lvl="1"/>
            <a:r>
              <a:rPr lang="en-US" dirty="0" smtClean="0">
                <a:latin typeface="Consolas" charset="0"/>
                <a:ea typeface="Consolas" charset="0"/>
                <a:cs typeface="Consolas" charset="0"/>
              </a:rPr>
              <a:t>target = </a:t>
            </a:r>
            <a:r>
              <a:rPr lang="en-US" dirty="0" err="1" smtClean="0">
                <a:latin typeface="Consolas" charset="0"/>
                <a:ea typeface="Consolas" charset="0"/>
                <a:cs typeface="Consolas" charset="0"/>
              </a:rPr>
              <a:t>test_value</a:t>
            </a:r>
            <a:r>
              <a:rPr lang="en-US" dirty="0" smtClean="0">
                <a:latin typeface="Consolas" charset="0"/>
                <a:ea typeface="Consolas" charset="0"/>
                <a:cs typeface="Consolas" charset="0"/>
              </a:rPr>
              <a:t> + 10</a:t>
            </a:r>
          </a:p>
        </p:txBody>
      </p:sp>
      <p:sp>
        <p:nvSpPr>
          <p:cNvPr id="4" name="Slide Number Placeholder 3"/>
          <p:cNvSpPr>
            <a:spLocks noGrp="1"/>
          </p:cNvSpPr>
          <p:nvPr>
            <p:ph type="sldNum" sz="quarter" idx="12"/>
          </p:nvPr>
        </p:nvSpPr>
        <p:spPr/>
        <p:txBody>
          <a:bodyPr/>
          <a:lstStyle/>
          <a:p>
            <a:fld id="{FCFB7E3C-6220-8942-988C-3F6E25750AD7}" type="slidenum">
              <a:rPr lang="en-US" smtClean="0"/>
              <a:t>9</a:t>
            </a:fld>
            <a:endParaRPr lang="en-US"/>
          </a:p>
        </p:txBody>
      </p:sp>
    </p:spTree>
    <p:extLst>
      <p:ext uri="{BB962C8B-B14F-4D97-AF65-F5344CB8AC3E}">
        <p14:creationId xmlns:p14="http://schemas.microsoft.com/office/powerpoint/2010/main" val="19815127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adam_seclab_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ln w="76200">
          <a:headEnd type="none"/>
          <a:tailEnd type="triangle"/>
        </a:ln>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139255</TotalTime>
  <Words>2841</Words>
  <Application>Microsoft Macintosh PowerPoint</Application>
  <PresentationFormat>On-screen Show (4:3)</PresentationFormat>
  <Paragraphs>956</Paragraphs>
  <Slides>55</Slides>
  <Notes>3</Notes>
  <HiddenSlides>1</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55</vt:i4>
      </vt:variant>
    </vt:vector>
  </HeadingPairs>
  <TitlesOfParts>
    <vt:vector size="60" baseType="lpstr">
      <vt:lpstr>Calibri</vt:lpstr>
      <vt:lpstr>Consolas</vt:lpstr>
      <vt:lpstr>Open Sans Condensed</vt:lpstr>
      <vt:lpstr>Arial</vt:lpstr>
      <vt:lpstr>adam_seclab_theme</vt:lpstr>
      <vt:lpstr>Semantics</vt:lpstr>
      <vt:lpstr>Semantics</vt:lpstr>
      <vt:lpstr>Defining Language Semantics</vt:lpstr>
      <vt:lpstr>English Specification</vt:lpstr>
      <vt:lpstr>Reference Implementation</vt:lpstr>
      <vt:lpstr>Formal Specification</vt:lpstr>
      <vt:lpstr>PowerPoint Presentation</vt:lpstr>
      <vt:lpstr>Semantics</vt:lpstr>
      <vt:lpstr>Declarations</vt:lpstr>
      <vt:lpstr>What's in a name?</vt:lpstr>
      <vt:lpstr>C Scoping</vt:lpstr>
      <vt:lpstr>PowerPoint Presentation</vt:lpstr>
      <vt:lpstr>PowerPoint Presentation</vt:lpstr>
      <vt:lpstr>Resolving a Name</vt:lpstr>
      <vt:lpstr>PowerPoint Presentation</vt:lpstr>
      <vt:lpstr>PowerPoint Presentation</vt:lpstr>
      <vt:lpstr>PowerPoint Presentation</vt:lpstr>
      <vt:lpstr>PowerPoint Presentation</vt:lpstr>
      <vt:lpstr>Dynamic Scoping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Function Resolution</vt:lpstr>
      <vt:lpstr>Function Resolution (C++)</vt:lpstr>
      <vt:lpstr>Function Resolution (C++)</vt:lpstr>
      <vt:lpstr>Assignment Semantics</vt:lpstr>
      <vt:lpstr>Assignment Semantics Using Box and Circle Diagrams</vt:lpstr>
      <vt:lpstr>Assignment Semantics</vt:lpstr>
      <vt:lpstr>Assignment Semantics</vt:lpstr>
      <vt:lpstr>Assignment Semantics</vt:lpstr>
      <vt:lpstr>Assignment Semantics</vt:lpstr>
      <vt:lpstr>Assignment Semantics</vt:lpstr>
      <vt:lpstr>Pointer Operations</vt:lpstr>
      <vt:lpstr>Dereference Operator *</vt:lpstr>
      <vt:lpstr>PowerPoint Presentation</vt:lpstr>
      <vt:lpstr>Pointer Semantics</vt:lpstr>
      <vt:lpstr>PowerPoint Presentation</vt:lpstr>
      <vt:lpstr>PowerPoint Presentation</vt:lpstr>
      <vt:lpstr>PowerPoint Presentation</vt:lpstr>
      <vt:lpstr>Memory Allocation</vt:lpstr>
      <vt:lpstr>Types of Memory Allocation</vt:lpstr>
      <vt:lpstr>PowerPoint Presentation</vt:lpstr>
      <vt:lpstr>Memory Errors</vt:lpstr>
      <vt:lpstr>PowerPoint Presentation</vt:lpstr>
      <vt:lpstr>PowerPoint Presentation</vt:lpstr>
      <vt:lpstr>PowerPoint Presentation</vt:lpstr>
      <vt:lpstr>PowerPoint Presentation</vt:lpstr>
      <vt:lpstr>PowerPoint Presentation</vt:lpstr>
      <vt:lpstr>Assignment Semantics</vt:lpstr>
      <vt:lpstr>Sharing Semantics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c:creator>
  <cp:lastModifiedBy>Adam Doupe</cp:lastModifiedBy>
  <cp:revision>3808</cp:revision>
  <cp:lastPrinted>2011-10-05T20:20:50Z</cp:lastPrinted>
  <dcterms:created xsi:type="dcterms:W3CDTF">2011-09-20T20:28:25Z</dcterms:created>
  <dcterms:modified xsi:type="dcterms:W3CDTF">2016-03-24T19:59:10Z</dcterms:modified>
</cp:coreProperties>
</file>