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547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61" r:id="rId9"/>
    <p:sldId id="262" r:id="rId10"/>
    <p:sldId id="263" r:id="rId11"/>
    <p:sldId id="268" r:id="rId12"/>
    <p:sldId id="264" r:id="rId13"/>
    <p:sldId id="269" r:id="rId14"/>
    <p:sldId id="265" r:id="rId15"/>
    <p:sldId id="266" r:id="rId16"/>
    <p:sldId id="267" r:id="rId17"/>
    <p:sldId id="272" r:id="rId18"/>
    <p:sldId id="284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79" r:id="rId27"/>
    <p:sldId id="286" r:id="rId28"/>
    <p:sldId id="285" r:id="rId29"/>
    <p:sldId id="282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>
          <p15:clr>
            <a:srgbClr val="A4A3A4"/>
          </p15:clr>
        </p15:guide>
        <p15:guide id="2" pos="4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1" autoAdjust="0"/>
    <p:restoredTop sz="89640" autoAdjust="0"/>
  </p:normalViewPr>
  <p:slideViewPr>
    <p:cSldViewPr snapToGrid="0" snapToObjects="1">
      <p:cViewPr>
        <p:scale>
          <a:sx n="70" d="100"/>
          <a:sy n="70" d="100"/>
        </p:scale>
        <p:origin x="1392" y="992"/>
      </p:cViewPr>
      <p:guideLst>
        <p:guide orient="horz" pos="2472"/>
        <p:guide pos="4336"/>
      </p:guideLst>
    </p:cSldViewPr>
  </p:slideViewPr>
  <p:outlineViewPr>
    <p:cViewPr>
      <p:scale>
        <a:sx n="33" d="100"/>
        <a:sy n="33" d="100"/>
      </p:scale>
      <p:origin x="16" y="20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335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F0151-EC07-934A-AE26-1DBB68DC41B8}" type="datetimeFigureOut">
              <a:rPr lang="en-US" smtClean="0"/>
              <a:t>1/22/16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47CE2-62FE-FC4C-963B-9645AF7FF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9783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8267C-E060-7343-A0FE-934AF6E9F7DE}" type="datetimeFigureOut">
              <a:rPr lang="en-US" smtClean="0"/>
              <a:t>1/22/16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2F925-CF16-7049-971D-A8B2B4D2E0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8878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97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493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177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63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02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8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76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8"/>
          <p:cNvSpPr txBox="1">
            <a:spLocks/>
          </p:cNvSpPr>
          <p:nvPr userDrawn="1"/>
        </p:nvSpPr>
        <p:spPr>
          <a:xfrm>
            <a:off x="457200" y="6373815"/>
            <a:ext cx="3891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Adam Doupé, </a:t>
            </a:r>
            <a:r>
              <a:rPr lang="en-US" dirty="0" smtClean="0"/>
              <a:t>Principles of</a:t>
            </a:r>
            <a:r>
              <a:rPr lang="en-US" baseline="0" dirty="0" smtClean="0"/>
              <a:t> Programming Languages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73440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31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12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6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991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55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9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8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18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42300" y="6356353"/>
            <a:ext cx="444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804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49" r:id="rId2"/>
    <p:sldLayoutId id="2147484550" r:id="rId3"/>
    <p:sldLayoutId id="2147484551" r:id="rId4"/>
    <p:sldLayoutId id="2147484552" r:id="rId5"/>
    <p:sldLayoutId id="2147484553" r:id="rId6"/>
    <p:sldLayoutId id="2147484554" r:id="rId7"/>
    <p:sldLayoutId id="2147484555" r:id="rId8"/>
    <p:sldLayoutId id="2147484556" r:id="rId9"/>
    <p:sldLayoutId id="2147484557" r:id="rId10"/>
    <p:sldLayoutId id="214748455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 smtClean="0"/>
              <a:t>Lexical Analysis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059281"/>
          </a:xfrm>
        </p:spPr>
        <p:txBody>
          <a:bodyPr>
            <a:normAutofit fontScale="70000" lnSpcReduction="20000"/>
          </a:bodyPr>
          <a:lstStyle/>
          <a:p>
            <a:r>
              <a:rPr lang="en-US" noProof="0" dirty="0" smtClean="0"/>
              <a:t>CSE 340 </a:t>
            </a:r>
            <a:r>
              <a:rPr lang="en-US" dirty="0"/>
              <a:t>– Principles of Programming </a:t>
            </a:r>
            <a:r>
              <a:rPr lang="en-US" dirty="0" smtClean="0"/>
              <a:t>Languages</a:t>
            </a:r>
          </a:p>
          <a:p>
            <a:r>
              <a:rPr lang="en-US" dirty="0" smtClean="0"/>
              <a:t>Spring 2016</a:t>
            </a:r>
            <a:endParaRPr lang="en-US" dirty="0"/>
          </a:p>
          <a:p>
            <a:endParaRPr lang="en-US" noProof="0" dirty="0" smtClean="0"/>
          </a:p>
          <a:p>
            <a:r>
              <a:rPr lang="en-US" dirty="0" smtClean="0"/>
              <a:t>Adam Doupé</a:t>
            </a:r>
          </a:p>
          <a:p>
            <a:r>
              <a:rPr lang="en-US" i="1" noProof="0" dirty="0" smtClean="0"/>
              <a:t>Arizona State University</a:t>
            </a:r>
            <a:endParaRPr lang="en-US" noProof="0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adamdoupe.com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81389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regular expression defines a language (the set of all strings that the regular expression describes)</a:t>
            </a:r>
          </a:p>
          <a:p>
            <a:r>
              <a:rPr lang="en-US" dirty="0" smtClean="0"/>
              <a:t>The language L(R) of regular expression R is given by: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L(∅) = ∅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L(𝜺) = {</a:t>
            </a:r>
            <a:r>
              <a:rPr lang="en-US" i="1" dirty="0" smtClean="0">
                <a:solidFill>
                  <a:schemeClr val="tx2"/>
                </a:solidFill>
              </a:rPr>
              <a:t>𝜺</a:t>
            </a:r>
            <a:r>
              <a:rPr lang="en-US" dirty="0" smtClean="0"/>
              <a:t>}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L(a) = {</a:t>
            </a:r>
            <a:r>
              <a:rPr lang="en-US" i="1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}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L(</a:t>
            </a:r>
            <a:r>
              <a:rPr lang="en-US" dirty="0"/>
              <a:t>R</a:t>
            </a:r>
            <a:r>
              <a:rPr lang="en-US" baseline="-25000" dirty="0"/>
              <a:t>1</a:t>
            </a:r>
            <a:r>
              <a:rPr lang="en-US" dirty="0"/>
              <a:t> | </a:t>
            </a:r>
            <a:r>
              <a:rPr lang="en-US" dirty="0" smtClean="0"/>
              <a:t>R</a:t>
            </a:r>
            <a:r>
              <a:rPr lang="en-US" baseline="-25000" dirty="0" smtClean="0"/>
              <a:t>2</a:t>
            </a:r>
            <a:r>
              <a:rPr lang="en-US" dirty="0" smtClean="0"/>
              <a:t>) = L(R</a:t>
            </a:r>
            <a:r>
              <a:rPr lang="en-US" baseline="-25000" dirty="0" smtClean="0"/>
              <a:t>1</a:t>
            </a:r>
            <a:r>
              <a:rPr lang="en-US" dirty="0"/>
              <a:t>) </a:t>
            </a:r>
            <a:r>
              <a:rPr lang="en-US" dirty="0" smtClean="0"/>
              <a:t>∪ L(R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L(</a:t>
            </a:r>
            <a:r>
              <a:rPr lang="en-US" dirty="0"/>
              <a:t>R</a:t>
            </a:r>
            <a:r>
              <a:rPr lang="en-US" baseline="-25000" dirty="0"/>
              <a:t>1</a:t>
            </a:r>
            <a:r>
              <a:rPr lang="en-US" dirty="0"/>
              <a:t> . </a:t>
            </a:r>
            <a:r>
              <a:rPr lang="en-US" dirty="0" smtClean="0"/>
              <a:t>R</a:t>
            </a:r>
            <a:r>
              <a:rPr lang="en-US" baseline="-25000" dirty="0" smtClean="0"/>
              <a:t>2</a:t>
            </a:r>
            <a:r>
              <a:rPr lang="en-US" dirty="0" smtClean="0"/>
              <a:t>) = L(R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dirty="0"/>
              <a:t>. </a:t>
            </a:r>
            <a:r>
              <a:rPr lang="en-US" dirty="0" smtClean="0"/>
              <a:t>L(R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675437"/>
            <a:ext cx="2133600" cy="365125"/>
          </a:xfrm>
        </p:spPr>
        <p:txBody>
          <a:bodyPr/>
          <a:lstStyle/>
          <a:p>
            <a:fld id="{FCFB7E3C-6220-8942-988C-3F6E25750A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1" algn="ctr"/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L(R</a:t>
            </a:r>
            <a:r>
              <a:rPr lang="en-US" sz="4400" baseline="-25000" dirty="0" smtClean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 | R</a:t>
            </a:r>
            <a:r>
              <a:rPr lang="en-US" sz="4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) = L(R</a:t>
            </a:r>
            <a:r>
              <a:rPr lang="en-US" sz="4400" baseline="-25000" dirty="0" smtClean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) ∪ L(R</a:t>
            </a:r>
            <a:r>
              <a:rPr lang="en-US" sz="4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Examples:</a:t>
            </a:r>
          </a:p>
          <a:p>
            <a:pPr marL="0" indent="0">
              <a:buNone/>
            </a:pPr>
            <a:r>
              <a:rPr lang="en-US" dirty="0" smtClean="0"/>
              <a:t>L(a | b) = L(a)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∪ L(b) = {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} ∪ {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} = {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}</a:t>
            </a:r>
          </a:p>
          <a:p>
            <a:pPr marL="0" indent="0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L(a | b | c) = L(a | b) ∪ L(c) = {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} ∪ {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} = {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}</a:t>
            </a:r>
          </a:p>
          <a:p>
            <a:pPr marL="0" indent="0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L(a | </a:t>
            </a:r>
            <a:r>
              <a:rPr lang="en-US" dirty="0" smtClean="0"/>
              <a:t>𝜺) = L(a)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∪ L(</a:t>
            </a:r>
            <a:r>
              <a:rPr lang="en-US" dirty="0" smtClean="0"/>
              <a:t>𝜺) = {</a:t>
            </a:r>
            <a:r>
              <a:rPr lang="en-US" i="1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}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∪</a:t>
            </a:r>
            <a:r>
              <a:rPr lang="en-US" dirty="0" smtClean="0"/>
              <a:t> {</a:t>
            </a:r>
            <a:r>
              <a:rPr lang="en-US" i="1" dirty="0" smtClean="0">
                <a:solidFill>
                  <a:schemeClr val="tx2"/>
                </a:solidFill>
              </a:rPr>
              <a:t>𝜺</a:t>
            </a:r>
            <a:r>
              <a:rPr lang="en-US" dirty="0" smtClean="0"/>
              <a:t>} = {</a:t>
            </a:r>
            <a:r>
              <a:rPr lang="en-US" i="1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𝜺</a:t>
            </a: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 smtClean="0"/>
              <a:t>L(𝜺 | 𝜺) = {</a:t>
            </a:r>
            <a:r>
              <a:rPr lang="en-US" i="1" dirty="0" smtClean="0">
                <a:solidFill>
                  <a:schemeClr val="tx2"/>
                </a:solidFill>
              </a:rPr>
              <a:t>𝜺</a:t>
            </a: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 smtClean="0"/>
              <a:t>{𝜺} ?= {}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47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1" algn="ctr"/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L(R</a:t>
            </a:r>
            <a:r>
              <a:rPr lang="en-US" sz="4400" baseline="-25000" dirty="0" smtClean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 | R</a:t>
            </a:r>
            <a:r>
              <a:rPr lang="en-US" sz="4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) = L(R</a:t>
            </a:r>
            <a:r>
              <a:rPr lang="en-US" sz="4400" baseline="-25000" dirty="0" smtClean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) ∪ L(R</a:t>
            </a:r>
            <a:r>
              <a:rPr lang="en-US" sz="4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Examples:</a:t>
            </a:r>
          </a:p>
          <a:p>
            <a:pPr marL="0" indent="0">
              <a:buNone/>
            </a:pPr>
            <a:r>
              <a:rPr lang="en-US" dirty="0" smtClean="0"/>
              <a:t>L(a | b) = L(a)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∪ L(b) = {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} ∪ {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} = {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}</a:t>
            </a:r>
          </a:p>
          <a:p>
            <a:pPr marL="0" indent="0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L(a | b | c) = L(a | b) ∪ L(c) = {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} ∪ {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} = {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}</a:t>
            </a:r>
          </a:p>
          <a:p>
            <a:pPr marL="0" indent="0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L(a | </a:t>
            </a:r>
            <a:r>
              <a:rPr lang="en-US" dirty="0" smtClean="0"/>
              <a:t>𝜺) = L(a)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∪ L(</a:t>
            </a:r>
            <a:r>
              <a:rPr lang="en-US" dirty="0" smtClean="0"/>
              <a:t>𝜺) = {</a:t>
            </a:r>
            <a:r>
              <a:rPr lang="en-US" i="1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}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∪</a:t>
            </a:r>
            <a:r>
              <a:rPr lang="en-US" dirty="0" smtClean="0"/>
              <a:t> {</a:t>
            </a:r>
            <a:r>
              <a:rPr lang="en-US" i="1" dirty="0" smtClean="0">
                <a:solidFill>
                  <a:schemeClr val="tx2"/>
                </a:solidFill>
              </a:rPr>
              <a:t>𝜺</a:t>
            </a:r>
            <a:r>
              <a:rPr lang="en-US" dirty="0" smtClean="0"/>
              <a:t>} = {</a:t>
            </a:r>
            <a:r>
              <a:rPr lang="en-US" i="1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𝜺</a:t>
            </a: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 smtClean="0"/>
              <a:t>L(𝜺 | 𝜺) = {</a:t>
            </a:r>
            <a:r>
              <a:rPr lang="en-US" i="1" dirty="0" smtClean="0">
                <a:solidFill>
                  <a:schemeClr val="tx2"/>
                </a:solidFill>
              </a:rPr>
              <a:t>𝜺</a:t>
            </a: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 smtClean="0"/>
              <a:t>{𝜺} ?= {}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43469" y="2150435"/>
            <a:ext cx="2147777" cy="61403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91245" y="2107905"/>
            <a:ext cx="350875" cy="61403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5913" y="2107904"/>
            <a:ext cx="2041453" cy="63529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11159" y="2150435"/>
            <a:ext cx="1488562" cy="61403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199" y="2785729"/>
            <a:ext cx="2286001" cy="55023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0" y="2785728"/>
            <a:ext cx="3040912" cy="55023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84112" y="2785728"/>
            <a:ext cx="2615609" cy="55023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7591" y="3243407"/>
            <a:ext cx="2615609" cy="55023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199" y="2171699"/>
            <a:ext cx="1786269" cy="61403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10361" y="3905712"/>
            <a:ext cx="1733108" cy="55023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43468" y="3863182"/>
            <a:ext cx="2498652" cy="55023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742120" y="3905711"/>
            <a:ext cx="2020187" cy="55023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62308" y="3863181"/>
            <a:ext cx="1116418" cy="55023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8841" y="4429839"/>
            <a:ext cx="1578936" cy="55023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147777" y="4444438"/>
            <a:ext cx="1578936" cy="55023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7199" y="5033699"/>
            <a:ext cx="1578936" cy="55023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5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L(R</a:t>
            </a:r>
            <a:r>
              <a:rPr lang="en-US" sz="4400" baseline="-25000" dirty="0" smtClean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 . R</a:t>
            </a:r>
            <a:r>
              <a:rPr lang="en-US" sz="4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) = L(R</a:t>
            </a:r>
            <a:r>
              <a:rPr lang="en-US" sz="4400" baseline="-25000" dirty="0" smtClean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) . L(R</a:t>
            </a:r>
            <a:r>
              <a:rPr lang="en-US" sz="4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en-US" sz="4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Definition</a:t>
            </a:r>
          </a:p>
          <a:p>
            <a:pPr marL="0" indent="0">
              <a:buNone/>
            </a:pPr>
            <a:r>
              <a:rPr lang="en-US" dirty="0" smtClean="0"/>
              <a:t>For two sets A and B of strings:</a:t>
            </a:r>
          </a:p>
          <a:p>
            <a:pPr marL="0" indent="0">
              <a:buNone/>
            </a:pPr>
            <a:r>
              <a:rPr lang="en-US" dirty="0" smtClean="0"/>
              <a:t>A . B = {</a:t>
            </a:r>
            <a:r>
              <a:rPr lang="en-US" i="1" dirty="0" err="1" smtClean="0">
                <a:solidFill>
                  <a:schemeClr val="tx2"/>
                </a:solidFill>
              </a:rPr>
              <a:t>xy</a:t>
            </a:r>
            <a:r>
              <a:rPr lang="en-US" dirty="0" smtClean="0"/>
              <a:t> : </a:t>
            </a:r>
            <a:r>
              <a:rPr lang="en-US" i="1" dirty="0" smtClean="0">
                <a:solidFill>
                  <a:schemeClr val="tx2"/>
                </a:solidFill>
              </a:rPr>
              <a:t>x</a:t>
            </a:r>
            <a:r>
              <a:rPr lang="en-US" dirty="0" smtClean="0"/>
              <a:t> ∈ A and </a:t>
            </a:r>
            <a:r>
              <a:rPr lang="en-US" i="1" dirty="0" smtClean="0">
                <a:solidFill>
                  <a:schemeClr val="tx2"/>
                </a:solidFill>
              </a:rPr>
              <a:t>y</a:t>
            </a:r>
            <a:r>
              <a:rPr lang="en-US" dirty="0" smtClean="0"/>
              <a:t> ∈ B}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Examples:</a:t>
            </a:r>
          </a:p>
          <a:p>
            <a:pPr marL="0" indent="0">
              <a:buNone/>
            </a:pPr>
            <a:r>
              <a:rPr lang="en-US" dirty="0" smtClean="0"/>
              <a:t>A = {</a:t>
            </a:r>
            <a:r>
              <a:rPr lang="en-US" i="1" dirty="0" smtClean="0">
                <a:solidFill>
                  <a:schemeClr val="tx2"/>
                </a:solidFill>
              </a:rPr>
              <a:t>aa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</a:t>
            </a:r>
            <a:r>
              <a:rPr lang="en-US" dirty="0" smtClean="0"/>
              <a:t> }, B = {</a:t>
            </a:r>
            <a:r>
              <a:rPr lang="en-US" i="1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</a:t>
            </a: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 smtClean="0"/>
              <a:t>A . B = {</a:t>
            </a:r>
            <a:r>
              <a:rPr lang="en-US" i="1" dirty="0" err="1" smtClean="0">
                <a:solidFill>
                  <a:schemeClr val="tx2"/>
                </a:solidFill>
              </a:rPr>
              <a:t>aaa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aab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ba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bb</a:t>
            </a: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ab </a:t>
            </a:r>
            <a:r>
              <a:rPr lang="en-US" dirty="0" smtClean="0"/>
              <a:t>?∈A . B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= {</a:t>
            </a:r>
            <a:r>
              <a:rPr lang="en-US" i="1" dirty="0" smtClean="0">
                <a:solidFill>
                  <a:schemeClr val="tx2"/>
                </a:solidFill>
              </a:rPr>
              <a:t>aa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</a:t>
            </a:r>
            <a:r>
              <a:rPr lang="en-US" dirty="0" smtClean="0"/>
              <a:t>, </a:t>
            </a:r>
            <a:r>
              <a:rPr lang="en-US" i="1" dirty="0">
                <a:solidFill>
                  <a:schemeClr val="tx2"/>
                </a:solidFill>
              </a:rPr>
              <a:t>𝜺</a:t>
            </a:r>
            <a:r>
              <a:rPr lang="en-US" dirty="0" smtClean="0"/>
              <a:t>}, B = {</a:t>
            </a:r>
            <a:r>
              <a:rPr lang="en-US" i="1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</a:t>
            </a: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 smtClean="0"/>
              <a:t>A . B = {</a:t>
            </a:r>
            <a:r>
              <a:rPr lang="en-US" i="1" dirty="0" err="1" smtClean="0">
                <a:solidFill>
                  <a:schemeClr val="tx2"/>
                </a:solidFill>
              </a:rPr>
              <a:t>aaa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aab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ba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bb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</a:t>
            </a:r>
            <a:r>
              <a:rPr lang="en-US" dirty="0" smtClean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77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L(R</a:t>
            </a:r>
            <a:r>
              <a:rPr lang="en-US" sz="4400" baseline="-25000" dirty="0" smtClean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 . R</a:t>
            </a:r>
            <a:r>
              <a:rPr lang="en-US" sz="4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) = L(R</a:t>
            </a:r>
            <a:r>
              <a:rPr lang="en-US" sz="4400" baseline="-25000" dirty="0" smtClean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) . L(R</a:t>
            </a:r>
            <a:r>
              <a:rPr lang="en-US" sz="4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en-US" sz="4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Definition</a:t>
            </a:r>
          </a:p>
          <a:p>
            <a:pPr marL="0" indent="0">
              <a:buNone/>
            </a:pPr>
            <a:r>
              <a:rPr lang="en-US" dirty="0" smtClean="0"/>
              <a:t>For two sets A and B of strings:</a:t>
            </a:r>
          </a:p>
          <a:p>
            <a:pPr marL="0" indent="0">
              <a:buNone/>
            </a:pPr>
            <a:r>
              <a:rPr lang="en-US" dirty="0" smtClean="0"/>
              <a:t>A . B = {</a:t>
            </a:r>
            <a:r>
              <a:rPr lang="en-US" i="1" dirty="0" err="1" smtClean="0">
                <a:solidFill>
                  <a:schemeClr val="tx2"/>
                </a:solidFill>
              </a:rPr>
              <a:t>xy</a:t>
            </a:r>
            <a:r>
              <a:rPr lang="en-US" dirty="0" smtClean="0"/>
              <a:t> : </a:t>
            </a:r>
            <a:r>
              <a:rPr lang="en-US" i="1" dirty="0" smtClean="0">
                <a:solidFill>
                  <a:schemeClr val="tx2"/>
                </a:solidFill>
              </a:rPr>
              <a:t>x</a:t>
            </a:r>
            <a:r>
              <a:rPr lang="en-US" dirty="0" smtClean="0"/>
              <a:t> ∈ A and </a:t>
            </a:r>
            <a:r>
              <a:rPr lang="en-US" i="1" dirty="0" smtClean="0">
                <a:solidFill>
                  <a:schemeClr val="tx2"/>
                </a:solidFill>
              </a:rPr>
              <a:t>y</a:t>
            </a:r>
            <a:r>
              <a:rPr lang="en-US" dirty="0" smtClean="0"/>
              <a:t> ∈ B}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Examples:</a:t>
            </a:r>
          </a:p>
          <a:p>
            <a:pPr marL="0" indent="0">
              <a:buNone/>
            </a:pPr>
            <a:r>
              <a:rPr lang="en-US" dirty="0" smtClean="0"/>
              <a:t>A = {</a:t>
            </a:r>
            <a:r>
              <a:rPr lang="en-US" i="1" dirty="0" smtClean="0">
                <a:solidFill>
                  <a:schemeClr val="tx2"/>
                </a:solidFill>
              </a:rPr>
              <a:t>aa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</a:t>
            </a:r>
            <a:r>
              <a:rPr lang="en-US" dirty="0" smtClean="0"/>
              <a:t> }, B = {</a:t>
            </a:r>
            <a:r>
              <a:rPr lang="en-US" i="1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</a:t>
            </a: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 smtClean="0"/>
              <a:t>A . B = {</a:t>
            </a:r>
            <a:r>
              <a:rPr lang="en-US" i="1" dirty="0" err="1" smtClean="0">
                <a:solidFill>
                  <a:schemeClr val="tx2"/>
                </a:solidFill>
              </a:rPr>
              <a:t>aaa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aab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ba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bb</a:t>
            </a: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ab </a:t>
            </a:r>
            <a:r>
              <a:rPr lang="en-US" dirty="0" smtClean="0"/>
              <a:t>?∈A . B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= {</a:t>
            </a:r>
            <a:r>
              <a:rPr lang="en-US" i="1" dirty="0" smtClean="0">
                <a:solidFill>
                  <a:schemeClr val="tx2"/>
                </a:solidFill>
              </a:rPr>
              <a:t>aa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</a:t>
            </a:r>
            <a:r>
              <a:rPr lang="en-US" dirty="0" smtClean="0"/>
              <a:t>, </a:t>
            </a:r>
            <a:r>
              <a:rPr lang="en-US" i="1" dirty="0">
                <a:solidFill>
                  <a:schemeClr val="tx2"/>
                </a:solidFill>
              </a:rPr>
              <a:t>𝜺</a:t>
            </a:r>
            <a:r>
              <a:rPr lang="en-US" dirty="0" smtClean="0"/>
              <a:t>}, B = {</a:t>
            </a:r>
            <a:r>
              <a:rPr lang="en-US" i="1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</a:t>
            </a: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 smtClean="0"/>
              <a:t>A . B = {</a:t>
            </a:r>
            <a:r>
              <a:rPr lang="en-US" i="1" dirty="0" err="1" smtClean="0">
                <a:solidFill>
                  <a:schemeClr val="tx2"/>
                </a:solidFill>
              </a:rPr>
              <a:t>aaa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aab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ba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bb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</a:t>
            </a:r>
            <a:r>
              <a:rPr lang="en-US" dirty="0" smtClean="0"/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3487478"/>
            <a:ext cx="3232298" cy="39340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3863182"/>
            <a:ext cx="1073888" cy="39340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36405" y="3880884"/>
            <a:ext cx="2642190" cy="39340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4291992"/>
            <a:ext cx="2642190" cy="39340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5805" y="4978755"/>
            <a:ext cx="3430772" cy="39340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372161"/>
            <a:ext cx="1073888" cy="39340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31088" y="5372161"/>
            <a:ext cx="3306726" cy="39340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1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 Precedence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L( a | b . c ) </a:t>
            </a:r>
          </a:p>
          <a:p>
            <a:pPr marL="0" indent="0">
              <a:buNone/>
            </a:pPr>
            <a:r>
              <a:rPr lang="en-US" dirty="0"/>
              <a:t>W</a:t>
            </a:r>
            <a:r>
              <a:rPr lang="en-US" dirty="0" smtClean="0"/>
              <a:t>hat does this mean?</a:t>
            </a:r>
          </a:p>
          <a:p>
            <a:pPr marL="0" indent="0">
              <a:buNone/>
            </a:pPr>
            <a:r>
              <a:rPr lang="en-US" dirty="0" smtClean="0"/>
              <a:t>(a | b) . c or a | (b . c)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Just like in math or a programming language, we must define the operator precedence (* higher precedence than +)</a:t>
            </a:r>
          </a:p>
          <a:p>
            <a:pPr marL="0" indent="0">
              <a:buNone/>
            </a:pPr>
            <a:r>
              <a:rPr lang="en-US" dirty="0" smtClean="0"/>
              <a:t>a + b * c</a:t>
            </a:r>
          </a:p>
          <a:p>
            <a:pPr marL="0" indent="0">
              <a:buNone/>
            </a:pPr>
            <a:r>
              <a:rPr lang="en-US" dirty="0" smtClean="0"/>
              <a:t>(a + b) * c or a + (b * c)?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. has higher precedence than |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L( a | b . c) = </a:t>
            </a:r>
          </a:p>
          <a:p>
            <a:pPr marL="0" indent="0">
              <a:buNone/>
            </a:pPr>
            <a:r>
              <a:rPr lang="en-US" dirty="0" smtClean="0"/>
              <a:t>L(a)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∪</a:t>
            </a:r>
            <a:r>
              <a:rPr lang="en-US" dirty="0" smtClean="0"/>
              <a:t> L(b . c) = {</a:t>
            </a:r>
            <a:r>
              <a:rPr lang="en-US" i="1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}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∪ {</a:t>
            </a:r>
            <a:r>
              <a:rPr lang="en-US" i="1" dirty="0" err="1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bc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} = {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i="1" dirty="0" err="1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bc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6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L( (R) ) = L(R)</a:t>
            </a:r>
          </a:p>
          <a:p>
            <a:pPr marL="0" indent="0">
              <a:buNone/>
            </a:pPr>
            <a:r>
              <a:rPr lang="en-US" dirty="0" smtClean="0"/>
              <a:t>L( (a | b) . c ) = </a:t>
            </a:r>
          </a:p>
          <a:p>
            <a:pPr marL="0" indent="0">
              <a:buNone/>
            </a:pPr>
            <a:r>
              <a:rPr lang="en-US" dirty="0" smtClean="0"/>
              <a:t>L (a | b) . L (c) = </a:t>
            </a:r>
          </a:p>
          <a:p>
            <a:pPr marL="0" indent="0">
              <a:buNone/>
            </a:pPr>
            <a:r>
              <a:rPr lang="en-US" dirty="0" smtClean="0"/>
              <a:t>{</a:t>
            </a:r>
            <a:r>
              <a:rPr lang="en-US" i="1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</a:t>
            </a:r>
            <a:r>
              <a:rPr lang="en-US" dirty="0" smtClean="0"/>
              <a:t>} . {</a:t>
            </a:r>
            <a:r>
              <a:rPr lang="en-US" i="1" dirty="0" smtClean="0">
                <a:solidFill>
                  <a:schemeClr val="tx2"/>
                </a:solidFill>
              </a:rPr>
              <a:t>c</a:t>
            </a:r>
            <a:r>
              <a:rPr lang="en-US" dirty="0" smtClean="0"/>
              <a:t>} = </a:t>
            </a:r>
          </a:p>
          <a:p>
            <a:pPr marL="0" indent="0">
              <a:buNone/>
            </a:pPr>
            <a:r>
              <a:rPr lang="en-US" dirty="0" smtClean="0"/>
              <a:t>{</a:t>
            </a:r>
            <a:r>
              <a:rPr lang="en-US" i="1" dirty="0" smtClean="0">
                <a:solidFill>
                  <a:schemeClr val="tx2"/>
                </a:solidFill>
              </a:rPr>
              <a:t>ac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bc</a:t>
            </a: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Kleene</a:t>
            </a:r>
            <a:r>
              <a:rPr lang="en-US" dirty="0" smtClean="0"/>
              <a:t> 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L(R*) = ?</a:t>
            </a:r>
          </a:p>
          <a:p>
            <a:pPr marL="0" indent="0">
              <a:buNone/>
            </a:pPr>
            <a:r>
              <a:rPr lang="en-US" dirty="0" smtClean="0"/>
              <a:t>L (R*) = {</a:t>
            </a:r>
            <a:r>
              <a:rPr lang="en-US" i="1" dirty="0" smtClean="0">
                <a:solidFill>
                  <a:schemeClr val="tx2"/>
                </a:solidFill>
              </a:rPr>
              <a:t>𝜺</a:t>
            </a:r>
            <a:r>
              <a:rPr lang="en-US" dirty="0" smtClean="0"/>
              <a:t>} ∪L(R) ∪ L(R) . L(R) ∪L(R) . L(R) . L(R) ∪ L(R) . L( R) . L(R) . L(R) 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Definition</a:t>
            </a:r>
          </a:p>
          <a:p>
            <a:pPr marL="0" indent="0">
              <a:buNone/>
            </a:pPr>
            <a:r>
              <a:rPr lang="en-US" dirty="0" smtClean="0"/>
              <a:t>L</a:t>
            </a:r>
            <a:r>
              <a:rPr lang="en-US" baseline="30000" dirty="0" smtClean="0"/>
              <a:t>0</a:t>
            </a:r>
            <a:r>
              <a:rPr lang="en-US" dirty="0" smtClean="0"/>
              <a:t>(R) = {</a:t>
            </a:r>
            <a:r>
              <a:rPr lang="en-US" i="1" dirty="0" smtClean="0">
                <a:solidFill>
                  <a:schemeClr val="tx2"/>
                </a:solidFill>
              </a:rPr>
              <a:t>𝜺</a:t>
            </a: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 smtClean="0"/>
              <a:t>L</a:t>
            </a:r>
            <a:r>
              <a:rPr lang="en-US" baseline="30000" dirty="0" smtClean="0"/>
              <a:t>i</a:t>
            </a:r>
            <a:r>
              <a:rPr lang="en-US" dirty="0" smtClean="0"/>
              <a:t>(R) = L</a:t>
            </a:r>
            <a:r>
              <a:rPr lang="en-US" baseline="30000" dirty="0" smtClean="0"/>
              <a:t>i-1</a:t>
            </a:r>
            <a:r>
              <a:rPr lang="en-US" dirty="0" smtClean="0"/>
              <a:t>(R) . L(R)</a:t>
            </a:r>
          </a:p>
          <a:p>
            <a:pPr marL="0" indent="0">
              <a:buNone/>
            </a:pPr>
            <a:r>
              <a:rPr lang="en-US" dirty="0" smtClean="0"/>
              <a:t>L(R*) = ∪</a:t>
            </a:r>
            <a:r>
              <a:rPr lang="en-US" baseline="-25000" dirty="0" smtClean="0"/>
              <a:t>i≥0 </a:t>
            </a:r>
            <a:r>
              <a:rPr lang="en-US" dirty="0" smtClean="0"/>
              <a:t>L</a:t>
            </a:r>
            <a:r>
              <a:rPr lang="en-US" baseline="30000" dirty="0" smtClean="0"/>
              <a:t>i</a:t>
            </a:r>
            <a:r>
              <a:rPr lang="en-US" dirty="0" smtClean="0"/>
              <a:t>(R)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6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L(R*) = ∪</a:t>
            </a:r>
            <a:r>
              <a:rPr lang="en-US" baseline="-25000" dirty="0"/>
              <a:t>i≥0 </a:t>
            </a:r>
            <a:r>
              <a:rPr lang="en-US" dirty="0"/>
              <a:t>L</a:t>
            </a:r>
            <a:r>
              <a:rPr lang="en-US" baseline="30000" dirty="0"/>
              <a:t>i</a:t>
            </a:r>
            <a:r>
              <a:rPr lang="en-US" dirty="0"/>
              <a:t>(R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Examples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L(a | b*) = {</a:t>
            </a:r>
            <a:r>
              <a:rPr lang="en-US" i="1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𝜺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bb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bbb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bbbb</a:t>
            </a:r>
            <a:r>
              <a:rPr lang="en-US" dirty="0" smtClean="0"/>
              <a:t>, …}</a:t>
            </a:r>
          </a:p>
          <a:p>
            <a:pPr marL="0" indent="0">
              <a:buNone/>
            </a:pPr>
            <a:r>
              <a:rPr lang="en-US" dirty="0" smtClean="0"/>
              <a:t>L((a | b)*) = {</a:t>
            </a:r>
            <a:r>
              <a:rPr lang="en-US" i="1" dirty="0" smtClean="0">
                <a:solidFill>
                  <a:schemeClr val="tx2"/>
                </a:solidFill>
              </a:rPr>
              <a:t>𝜺</a:t>
            </a:r>
            <a:r>
              <a:rPr lang="en-US" dirty="0" smtClean="0"/>
              <a:t>} ∪ {</a:t>
            </a:r>
            <a:r>
              <a:rPr lang="en-US" i="1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</a:t>
            </a:r>
            <a:r>
              <a:rPr lang="en-US" dirty="0" smtClean="0"/>
              <a:t>} ∪ {</a:t>
            </a:r>
            <a:r>
              <a:rPr lang="en-US" i="1" dirty="0" smtClean="0">
                <a:solidFill>
                  <a:schemeClr val="tx2"/>
                </a:solidFill>
              </a:rPr>
              <a:t>aa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ab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ba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bb</a:t>
            </a:r>
            <a:r>
              <a:rPr lang="en-US" dirty="0" smtClean="0"/>
              <a:t>} ∪ {</a:t>
            </a:r>
            <a:r>
              <a:rPr lang="en-US" i="1" dirty="0" err="1" smtClean="0">
                <a:solidFill>
                  <a:schemeClr val="tx2"/>
                </a:solidFill>
              </a:rPr>
              <a:t>aaa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aab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aba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abb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baa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bab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bba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bbb</a:t>
            </a:r>
            <a:r>
              <a:rPr lang="en-US" dirty="0" smtClean="0"/>
              <a:t>} ∪…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7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L(R*) = ∪</a:t>
            </a:r>
            <a:r>
              <a:rPr lang="en-US" baseline="-25000" dirty="0"/>
              <a:t>i≥0 </a:t>
            </a:r>
            <a:r>
              <a:rPr lang="en-US" dirty="0"/>
              <a:t>L</a:t>
            </a:r>
            <a:r>
              <a:rPr lang="en-US" baseline="30000" dirty="0"/>
              <a:t>i</a:t>
            </a:r>
            <a:r>
              <a:rPr lang="en-US" dirty="0"/>
              <a:t>(R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Examples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L(a | b*) = {</a:t>
            </a:r>
            <a:r>
              <a:rPr lang="en-US" i="1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𝜺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bb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bbb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bbbb</a:t>
            </a:r>
            <a:r>
              <a:rPr lang="en-US" dirty="0" smtClean="0"/>
              <a:t>, …}</a:t>
            </a:r>
          </a:p>
          <a:p>
            <a:pPr marL="0" indent="0">
              <a:buNone/>
            </a:pPr>
            <a:r>
              <a:rPr lang="en-US" dirty="0" smtClean="0"/>
              <a:t>L((a | b)*) = {</a:t>
            </a:r>
            <a:r>
              <a:rPr lang="en-US" i="1" dirty="0" smtClean="0">
                <a:solidFill>
                  <a:schemeClr val="tx2"/>
                </a:solidFill>
              </a:rPr>
              <a:t>𝜺</a:t>
            </a:r>
            <a:r>
              <a:rPr lang="en-US" dirty="0" smtClean="0"/>
              <a:t>} ∪ {</a:t>
            </a:r>
            <a:r>
              <a:rPr lang="en-US" i="1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</a:t>
            </a:r>
            <a:r>
              <a:rPr lang="en-US" dirty="0" smtClean="0"/>
              <a:t>} ∪ {</a:t>
            </a:r>
            <a:r>
              <a:rPr lang="en-US" i="1" dirty="0" smtClean="0">
                <a:solidFill>
                  <a:schemeClr val="tx2"/>
                </a:solidFill>
              </a:rPr>
              <a:t>aa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ab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ba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bb</a:t>
            </a:r>
            <a:r>
              <a:rPr lang="en-US" dirty="0" smtClean="0"/>
              <a:t>} ∪ {</a:t>
            </a:r>
            <a:r>
              <a:rPr lang="en-US" i="1" dirty="0" err="1" smtClean="0">
                <a:solidFill>
                  <a:schemeClr val="tx2"/>
                </a:solidFill>
              </a:rPr>
              <a:t>aaa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aab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aba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abb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baa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bab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bba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bbb</a:t>
            </a:r>
            <a:r>
              <a:rPr lang="en-US" dirty="0" smtClean="0"/>
              <a:t>} ∪…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1" y="2717799"/>
            <a:ext cx="1879600" cy="61403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36800" y="2717799"/>
            <a:ext cx="4902199" cy="61403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54299" y="3331829"/>
            <a:ext cx="533402" cy="61403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38498" y="3331829"/>
            <a:ext cx="1587502" cy="61403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26000" y="3331829"/>
            <a:ext cx="3403600" cy="61403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199" y="3945858"/>
            <a:ext cx="8200418" cy="91824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8016" y="3348831"/>
            <a:ext cx="2226282" cy="61403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7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Programming Language must have a clearly specified syntax</a:t>
            </a:r>
          </a:p>
          <a:p>
            <a:r>
              <a:rPr lang="en-US" dirty="0" smtClean="0"/>
              <a:t>Programmers can learn the syntax and know what is allowed and what is not allowed</a:t>
            </a:r>
          </a:p>
          <a:p>
            <a:r>
              <a:rPr lang="en-US" dirty="0" smtClean="0"/>
              <a:t>Compiler writers can understand programs and enforce the syntax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8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letter = a | b | c | d | e | … | A | B | C | D </a:t>
            </a:r>
            <a:r>
              <a:rPr lang="en-US" smtClean="0"/>
              <a:t>| E…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digit = 0 | 1 | 2 | 3 | 4 | 5 | 6 | 7 | 8 | 9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ID = letter(letter | digit | _ )*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a891_jksdbed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12ajkdfjb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20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324100" y="3822700"/>
            <a:ext cx="3860800" cy="1079500"/>
          </a:xfrm>
          <a:prstGeom prst="straightConnector1">
            <a:avLst/>
          </a:prstGeom>
          <a:ln w="76200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84900" y="4254500"/>
            <a:ext cx="2717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we've left out the . regular expression operator. It is implied when two regular expressions are next to each other, similar to x*y=</a:t>
            </a:r>
            <a:r>
              <a:rPr lang="en-US" dirty="0" err="1" smtClean="0"/>
              <a:t>xy</a:t>
            </a:r>
            <a:r>
              <a:rPr lang="en-US" dirty="0" smtClean="0"/>
              <a:t> in math.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8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How to define a number?</a:t>
            </a:r>
          </a:p>
          <a:p>
            <a:pPr marL="0" indent="0">
              <a:buNone/>
            </a:pPr>
            <a:r>
              <a:rPr lang="en-US" dirty="0" smtClean="0"/>
              <a:t>NUM = digit*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132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𝜺</a:t>
            </a:r>
          </a:p>
          <a:p>
            <a:pPr marL="0" indent="0">
              <a:buNone/>
            </a:pPr>
            <a:endParaRPr lang="en-US" i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smtClean="0"/>
              <a:t>NUM = digit(digit)*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132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0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00000000000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pdigit</a:t>
            </a:r>
            <a:r>
              <a:rPr lang="en-US" dirty="0" smtClean="0"/>
              <a:t> = 1 | 2 | 3 | 4 | 5 | 6 | 7 | 8 | 9</a:t>
            </a:r>
          </a:p>
          <a:p>
            <a:pPr marL="0" indent="0">
              <a:buNone/>
            </a:pPr>
            <a:r>
              <a:rPr lang="en-US" dirty="0" smtClean="0"/>
              <a:t>NUM = </a:t>
            </a:r>
            <a:r>
              <a:rPr lang="en-US" dirty="0" err="1" smtClean="0"/>
              <a:t>pdigit</a:t>
            </a:r>
            <a:r>
              <a:rPr lang="en-US" dirty="0" smtClean="0"/>
              <a:t>(digit)*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132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0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00000000000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3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NUM = </a:t>
            </a:r>
            <a:r>
              <a:rPr lang="en-US" dirty="0" err="1" smtClean="0"/>
              <a:t>pdigit</a:t>
            </a:r>
            <a:r>
              <a:rPr lang="en-US" dirty="0" smtClean="0"/>
              <a:t> . (digit)* | 0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123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0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00000000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1901adb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0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/>
              <a:t>How to define a decimal number?</a:t>
            </a:r>
          </a:p>
          <a:p>
            <a:pPr marL="0" indent="0">
              <a:buNone/>
            </a:pPr>
            <a:r>
              <a:rPr lang="en-US" dirty="0" smtClean="0"/>
              <a:t>DECIMAL = NUM . \. . NUM</a:t>
            </a:r>
          </a:p>
          <a:p>
            <a:pPr marL="0" indent="0">
              <a:buNone/>
            </a:pPr>
            <a:r>
              <a:rPr lang="en-US" dirty="0" smtClean="0"/>
              <a:t>1.5</a:t>
            </a:r>
          </a:p>
          <a:p>
            <a:pPr marL="0" indent="0">
              <a:buNone/>
            </a:pPr>
            <a:r>
              <a:rPr lang="en-US" dirty="0" smtClean="0"/>
              <a:t>2.10</a:t>
            </a:r>
          </a:p>
          <a:p>
            <a:pPr marL="0" indent="0">
              <a:buNone/>
            </a:pPr>
            <a:r>
              <a:rPr lang="en-US" dirty="0" smtClean="0"/>
              <a:t>1.01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DECIMAL = NUM . \. . digit*</a:t>
            </a:r>
          </a:p>
          <a:p>
            <a:pPr marL="0" indent="0">
              <a:buNone/>
            </a:pPr>
            <a:r>
              <a:rPr lang="en-US" dirty="0" smtClean="0"/>
              <a:t>1.5</a:t>
            </a:r>
          </a:p>
          <a:p>
            <a:pPr marL="0" indent="0">
              <a:buNone/>
            </a:pPr>
            <a:r>
              <a:rPr lang="en-US" dirty="0" smtClean="0"/>
              <a:t>2.10</a:t>
            </a:r>
          </a:p>
          <a:p>
            <a:pPr marL="0" indent="0">
              <a:buNone/>
            </a:pPr>
            <a:r>
              <a:rPr lang="en-US" dirty="0" smtClean="0"/>
              <a:t>1.01</a:t>
            </a:r>
          </a:p>
          <a:p>
            <a:pPr marL="0" indent="0">
              <a:buNone/>
            </a:pPr>
            <a:r>
              <a:rPr lang="en-US" dirty="0" smtClean="0"/>
              <a:t>1.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DECIMAL = NUM . \. . digit . digit*</a:t>
            </a:r>
          </a:p>
          <a:p>
            <a:pPr marL="0" indent="0">
              <a:buNone/>
            </a:pPr>
            <a:r>
              <a:rPr lang="en-US" dirty="0" smtClean="0"/>
              <a:t>1.5</a:t>
            </a:r>
          </a:p>
          <a:p>
            <a:pPr marL="0" indent="0">
              <a:buNone/>
            </a:pPr>
            <a:r>
              <a:rPr lang="en-US" dirty="0" smtClean="0"/>
              <a:t>2.10</a:t>
            </a:r>
          </a:p>
          <a:p>
            <a:pPr marL="0" indent="0">
              <a:buNone/>
            </a:pPr>
            <a:r>
              <a:rPr lang="en-US" dirty="0" smtClean="0"/>
              <a:t>1.01</a:t>
            </a:r>
          </a:p>
          <a:p>
            <a:pPr marL="0" indent="0">
              <a:buNone/>
            </a:pPr>
            <a:r>
              <a:rPr lang="en-US" dirty="0" smtClean="0"/>
              <a:t>1.</a:t>
            </a:r>
          </a:p>
          <a:p>
            <a:pPr marL="0" indent="0">
              <a:buNone/>
            </a:pPr>
            <a:r>
              <a:rPr lang="en-US" dirty="0" smtClean="0"/>
              <a:t>0.00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23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298700" y="1943100"/>
            <a:ext cx="2438400" cy="0"/>
          </a:xfrm>
          <a:prstGeom prst="straightConnector1">
            <a:avLst/>
          </a:prstGeom>
          <a:ln w="76200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38700" y="1600201"/>
            <a:ext cx="38481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here we mean a regular expression that matches the one-character string dot </a:t>
            </a:r>
            <a:r>
              <a:rPr lang="en-US" i="1" dirty="0" smtClean="0">
                <a:solidFill>
                  <a:schemeClr val="tx2"/>
                </a:solidFill>
              </a:rPr>
              <a:t>. </a:t>
            </a:r>
            <a:r>
              <a:rPr lang="en-US" dirty="0" smtClean="0"/>
              <a:t>However, to differentiate between the regular expression concatenation operator . and the character </a:t>
            </a:r>
            <a:r>
              <a:rPr lang="en-US" i="1" dirty="0" smtClean="0">
                <a:solidFill>
                  <a:schemeClr val="tx2"/>
                </a:solidFill>
              </a:rPr>
              <a:t>.</a:t>
            </a:r>
            <a:r>
              <a:rPr lang="en-US" dirty="0" smtClean="0"/>
              <a:t>, we escape the . with a \ (similar to strings where \n represents the newline character in a string). This means that we also need to escape \ with a \ so that the regular expression \\ matches the string containing the single character </a:t>
            </a:r>
            <a:r>
              <a:rPr lang="en-US" i="1" dirty="0" smtClean="0">
                <a:solidFill>
                  <a:schemeClr val="tx2"/>
                </a:solidFill>
              </a:rPr>
              <a:t>\</a:t>
            </a:r>
            <a:endParaRPr lang="en-US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81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Lexical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272382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job of the </a:t>
            </a:r>
            <a:r>
              <a:rPr lang="en-US" dirty="0" err="1" smtClean="0"/>
              <a:t>lexer</a:t>
            </a:r>
            <a:r>
              <a:rPr lang="en-US" dirty="0" smtClean="0"/>
              <a:t> is to turn a series of bytes (composed from the alphabet) into a sequence of tokens</a:t>
            </a:r>
          </a:p>
          <a:p>
            <a:pPr lvl="1"/>
            <a:r>
              <a:rPr lang="en-US" dirty="0" smtClean="0"/>
              <a:t>The API that we will discuss in this class will refer to the </a:t>
            </a:r>
            <a:r>
              <a:rPr lang="en-US" dirty="0" err="1" smtClean="0"/>
              <a:t>lexer</a:t>
            </a:r>
            <a:r>
              <a:rPr lang="en-US" dirty="0" smtClean="0"/>
              <a:t> as having a function called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getToken</a:t>
            </a:r>
            <a:r>
              <a:rPr lang="en-US" dirty="0" smtClean="0"/>
              <a:t>(), which returns the next token from the input steam each time it is called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Tokens are specified using regular expressions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768" t="836" r="11649" b="-1"/>
          <a:stretch/>
        </p:blipFill>
        <p:spPr>
          <a:xfrm>
            <a:off x="999270" y="4561032"/>
            <a:ext cx="895182" cy="118898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894452" y="5155520"/>
            <a:ext cx="939091" cy="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833543" y="4761621"/>
            <a:ext cx="1105738" cy="78779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61170" y="5750016"/>
            <a:ext cx="984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73952" y="4935958"/>
            <a:ext cx="96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Lexer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939281" y="5155516"/>
            <a:ext cx="939091" cy="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51852" y="4745458"/>
            <a:ext cx="915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Tokens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45252" y="4761616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Bytes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90943" y="4832350"/>
            <a:ext cx="3555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NUM, ID, NUM, OPERATOR, ID, DECIMAL,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3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Lexical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Given these tokens:</a:t>
            </a:r>
          </a:p>
          <a:p>
            <a:pPr marL="0" indent="0">
              <a:buNone/>
            </a:pPr>
            <a:r>
              <a:rPr lang="en-US" dirty="0"/>
              <a:t>ID = </a:t>
            </a:r>
            <a:r>
              <a:rPr lang="en-US" dirty="0" smtClean="0"/>
              <a:t>letter . (</a:t>
            </a:r>
            <a:r>
              <a:rPr lang="en-US" dirty="0"/>
              <a:t>letter | digit | _ </a:t>
            </a:r>
            <a:r>
              <a:rPr lang="en-US" dirty="0" smtClean="0"/>
              <a:t>)*</a:t>
            </a:r>
          </a:p>
          <a:p>
            <a:pPr marL="0" indent="0">
              <a:buNone/>
            </a:pPr>
            <a:r>
              <a:rPr lang="en-US" dirty="0"/>
              <a:t>DOT = </a:t>
            </a:r>
            <a:r>
              <a:rPr lang="en-US" dirty="0" smtClean="0"/>
              <a:t>\.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NUM = </a:t>
            </a:r>
            <a:r>
              <a:rPr lang="en-US" dirty="0" err="1"/>
              <a:t>pdigit</a:t>
            </a:r>
            <a:r>
              <a:rPr lang="en-US" dirty="0"/>
              <a:t> . (digit)* | 0</a:t>
            </a:r>
          </a:p>
          <a:p>
            <a:pPr marL="0" indent="0">
              <a:buNone/>
            </a:pPr>
            <a:r>
              <a:rPr lang="en-US" dirty="0"/>
              <a:t>DECIMAL = NUM </a:t>
            </a:r>
            <a:r>
              <a:rPr lang="en-US" dirty="0" smtClean="0"/>
              <a:t>. DOT . </a:t>
            </a:r>
            <a:r>
              <a:rPr lang="en-US" dirty="0"/>
              <a:t>digit . digit</a:t>
            </a:r>
            <a:r>
              <a:rPr lang="en-US" dirty="0" smtClean="0"/>
              <a:t>*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token does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getToken</a:t>
            </a:r>
            <a:r>
              <a:rPr lang="en-US" dirty="0" smtClean="0"/>
              <a:t>() return on this string: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1.1abc1.2</a:t>
            </a:r>
          </a:p>
          <a:p>
            <a:pPr marL="0" indent="0">
              <a:buNone/>
            </a:pPr>
            <a:r>
              <a:rPr lang="en-US" dirty="0" smtClean="0"/>
              <a:t>NUM?</a:t>
            </a:r>
          </a:p>
          <a:p>
            <a:pPr marL="0" indent="0">
              <a:buNone/>
            </a:pPr>
            <a:r>
              <a:rPr lang="en-US" dirty="0" smtClean="0"/>
              <a:t>DECIMAL?</a:t>
            </a:r>
          </a:p>
          <a:p>
            <a:pPr marL="0" indent="0">
              <a:buNone/>
            </a:pPr>
            <a:r>
              <a:rPr lang="en-US" dirty="0" smtClean="0"/>
              <a:t>ID?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7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Longest Matching Prefix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Starting from the next input symbol, find the longest string that matches a token</a:t>
            </a:r>
          </a:p>
          <a:p>
            <a:r>
              <a:rPr lang="en-US" dirty="0" smtClean="0"/>
              <a:t>Break ties by giving preference to token listed first in the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8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9263057"/>
              </p:ext>
            </p:extLst>
          </p:nvPr>
        </p:nvGraphicFramePr>
        <p:xfrm>
          <a:off x="457200" y="258791"/>
          <a:ext cx="8229600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31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String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Matching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Potential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Longest Match</a:t>
                      </a:r>
                      <a:endParaRPr lang="en-US" sz="1600" dirty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1.1abc1.2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1.1abc1.2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NUM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DECIMAL, NUM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NUM, 1</a:t>
                      </a:r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1.1abc1.2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DECIMAL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NUM, 1</a:t>
                      </a:r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1.1abc1.2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DECIMAL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DECIMAL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DECIMAL, 3</a:t>
                      </a:r>
                      <a:endParaRPr lang="en-US" sz="1600" dirty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1.1abc1.2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u="sng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1.1</a:t>
                      </a: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baseline="0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</a:t>
                      </a: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ID, 1</a:t>
                      </a:r>
                      <a:endParaRPr lang="en-US" sz="1600" dirty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ID, 2</a:t>
                      </a:r>
                      <a:endParaRPr lang="en-US" sz="1600" dirty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ID, 3</a:t>
                      </a:r>
                      <a:endParaRPr lang="en-US" sz="1600" dirty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ID, 4</a:t>
                      </a:r>
                      <a:endParaRPr lang="en-US" sz="1600" dirty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ID,</a:t>
                      </a:r>
                      <a:r>
                        <a:rPr lang="en-US" sz="1600" baseline="0" dirty="0" smtClean="0"/>
                        <a:t> 4</a:t>
                      </a:r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</a:t>
                      </a:r>
                      <a:r>
                        <a:rPr lang="en-US" sz="1600" i="1" u="sng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abc1</a:t>
                      </a: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baseline="0" dirty="0" smtClean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    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DOT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aseline="0" dirty="0" smtClean="0"/>
                        <a:t>DOT, 1</a:t>
                      </a:r>
                      <a:endParaRPr lang="en-US" sz="1600" baseline="0" dirty="0" smtClean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    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aseline="0" dirty="0" smtClean="0"/>
                        <a:t>DOT, 1</a:t>
                      </a:r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    </a:t>
                      </a:r>
                      <a:r>
                        <a:rPr lang="en-US" sz="1600" i="1" u="sng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.</a:t>
                      </a: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baseline="0" dirty="0" smtClean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NUM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NUM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aseline="0" dirty="0" smtClean="0"/>
                        <a:t>NUM, 1</a:t>
                      </a:r>
                      <a:endParaRPr lang="en-US" sz="1600" baseline="0" dirty="0" smtClean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aseline="0" dirty="0" smtClean="0"/>
                        <a:t>NUM, 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7201" y="721901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6983" y="1091233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0078" y="1412440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9847" y="1759196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8379" y="2069642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6297" y="2413952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8379" y="2749420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1659" y="3086001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86227" y="3417995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00795" y="3749989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10087" y="4102389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59289" y="4428739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10087" y="4764207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19379" y="5101845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55240" y="5431669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18915" y="5782906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52372" y="6094635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24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0621451"/>
              </p:ext>
            </p:extLst>
          </p:nvPr>
        </p:nvGraphicFramePr>
        <p:xfrm>
          <a:off x="457200" y="258791"/>
          <a:ext cx="8229600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31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String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Matching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Potential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Longest Match</a:t>
                      </a:r>
                      <a:endParaRPr lang="en-US" sz="1600" dirty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1.1abc1.2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1.1abc1.2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NUM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DECIMAL, NUM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NUM, 1</a:t>
                      </a:r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1.1abc1.2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DECIMAL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NUM, 1</a:t>
                      </a:r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1.1abc1.2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DECIMAL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DECIMAL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DECIMAL, 3</a:t>
                      </a:r>
                      <a:endParaRPr lang="en-US" sz="1600" dirty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1.1abc1.2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u="sng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1.1</a:t>
                      </a: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baseline="0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</a:t>
                      </a: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ID, 1</a:t>
                      </a:r>
                      <a:endParaRPr lang="en-US" sz="1600" dirty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ID, 2</a:t>
                      </a:r>
                      <a:endParaRPr lang="en-US" sz="1600" dirty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ID, 3</a:t>
                      </a:r>
                      <a:endParaRPr lang="en-US" sz="1600" dirty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ID, 4</a:t>
                      </a:r>
                      <a:endParaRPr lang="en-US" sz="1600" dirty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ID,</a:t>
                      </a:r>
                      <a:r>
                        <a:rPr lang="en-US" sz="1600" baseline="0" dirty="0" smtClean="0"/>
                        <a:t> 4</a:t>
                      </a:r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</a:t>
                      </a:r>
                      <a:r>
                        <a:rPr lang="en-US" sz="1600" i="1" u="sng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abc1</a:t>
                      </a: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baseline="0" dirty="0" smtClean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    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DOT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aseline="0" dirty="0" smtClean="0"/>
                        <a:t>DOT, 1</a:t>
                      </a:r>
                      <a:endParaRPr lang="en-US" sz="1600" baseline="0" dirty="0" smtClean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    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aseline="0" dirty="0" smtClean="0"/>
                        <a:t>DOT, 1</a:t>
                      </a:r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    </a:t>
                      </a:r>
                      <a:r>
                        <a:rPr lang="en-US" sz="1600" i="1" u="sng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.</a:t>
                      </a: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baseline="0" dirty="0" smtClean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NUM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NUM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aseline="0" dirty="0" smtClean="0"/>
                        <a:t>NUM, 1</a:t>
                      </a:r>
                      <a:endParaRPr lang="en-US" sz="1600" baseline="0" dirty="0" smtClean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aseline="0" dirty="0" smtClean="0"/>
                        <a:t>NUM, 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7201" y="721901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6983" y="1091233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0078" y="1412440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9847" y="1759196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8379" y="2069642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6297" y="2413952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8379" y="2749420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1659" y="3086001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86227" y="3417995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00795" y="3749989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10087" y="4102389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59289" y="4428739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10087" y="4764207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19379" y="5101845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55240" y="5431669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18915" y="5782906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52372" y="6094635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21198" y="573882"/>
            <a:ext cx="8348402" cy="34431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21198" y="909350"/>
            <a:ext cx="8348402" cy="38887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21198" y="1299016"/>
            <a:ext cx="8348402" cy="3255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21198" y="1626358"/>
            <a:ext cx="8348402" cy="33528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21198" y="1959539"/>
            <a:ext cx="8348402" cy="31504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21198" y="2274694"/>
            <a:ext cx="8348402" cy="34814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1198" y="2622843"/>
            <a:ext cx="8348402" cy="33658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97799" y="2951574"/>
            <a:ext cx="8348402" cy="33658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21198" y="3285774"/>
            <a:ext cx="8348402" cy="33658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21198" y="3618660"/>
            <a:ext cx="8348402" cy="33658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21198" y="3955346"/>
            <a:ext cx="8348402" cy="34964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21198" y="4304433"/>
            <a:ext cx="8348402" cy="33658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21198" y="4644447"/>
            <a:ext cx="8348402" cy="33658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97799" y="4984595"/>
            <a:ext cx="8348402" cy="33658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97799" y="5317481"/>
            <a:ext cx="8348402" cy="33658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97799" y="5657404"/>
            <a:ext cx="8348402" cy="33658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97799" y="5993985"/>
            <a:ext cx="8348402" cy="33658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6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Mariner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792" y="1487924"/>
            <a:ext cx="3714416" cy="464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4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 is a series of bytes</a:t>
            </a:r>
          </a:p>
          <a:p>
            <a:pPr lvl="1"/>
            <a:r>
              <a:rPr lang="en-US" dirty="0"/>
              <a:t>How to get from a string of characters to program execution?</a:t>
            </a:r>
          </a:p>
          <a:p>
            <a:r>
              <a:rPr lang="en-US" dirty="0"/>
              <a:t>We must first assemble the string of characters into something that a program can </a:t>
            </a:r>
            <a:r>
              <a:rPr lang="en-US" dirty="0" smtClean="0"/>
              <a:t>understand</a:t>
            </a:r>
          </a:p>
          <a:p>
            <a:r>
              <a:rPr lang="en-US" dirty="0" smtClean="0"/>
              <a:t>Output is a series of tokens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5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Lexical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some programming languages, whitespace is not significant at all</a:t>
            </a:r>
          </a:p>
          <a:p>
            <a:pPr lvl="1"/>
            <a:r>
              <a:rPr lang="en-US" dirty="0" smtClean="0"/>
              <a:t>In most programming language, whitespace is not always significant</a:t>
            </a:r>
          </a:p>
          <a:p>
            <a:pPr lvl="2"/>
            <a:r>
              <a:rPr lang="en-US" dirty="0" smtClean="0"/>
              <a:t>( 5 + 10 ) vs. (5+10)</a:t>
            </a:r>
          </a:p>
          <a:p>
            <a:r>
              <a:rPr lang="en-US" dirty="0" smtClean="0"/>
              <a:t>In Fortran, whitespace is ignored</a:t>
            </a:r>
          </a:p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DO 15 I = 1,100</a:t>
            </a:r>
          </a:p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DO 15 I = 1.100</a:t>
            </a:r>
          </a:p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DO15I = 1.100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Variable assignment instead of a loop!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7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 English, we have an alphabet</a:t>
            </a:r>
          </a:p>
          <a:p>
            <a:pPr lvl="1"/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dirty="0" smtClean="0"/>
              <a:t>…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z</a:t>
            </a:r>
            <a:r>
              <a:rPr lang="en-US" dirty="0" smtClean="0"/>
              <a:t>,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dirty="0" smtClean="0"/>
              <a:t>,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dirty="0" smtClean="0"/>
              <a:t>,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!</a:t>
            </a:r>
            <a:r>
              <a:rPr lang="en-US" dirty="0" smtClean="0"/>
              <a:t>,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?</a:t>
            </a:r>
            <a:r>
              <a:rPr lang="en-US" dirty="0" smtClean="0"/>
              <a:t>, …</a:t>
            </a:r>
          </a:p>
          <a:p>
            <a:r>
              <a:rPr lang="en-US" dirty="0" smtClean="0"/>
              <a:t>However, we also have a higher abstraction than letter in the alphabet</a:t>
            </a:r>
          </a:p>
          <a:p>
            <a:r>
              <a:rPr lang="en-US" dirty="0" smtClean="0"/>
              <a:t>Words</a:t>
            </a:r>
          </a:p>
          <a:p>
            <a:pPr lvl="1"/>
            <a:r>
              <a:rPr lang="en-US" dirty="0" smtClean="0"/>
              <a:t>Defined in a dictionary</a:t>
            </a:r>
          </a:p>
          <a:p>
            <a:pPr lvl="1"/>
            <a:r>
              <a:rPr lang="en-US" dirty="0" smtClean="0"/>
              <a:t>Categorized into</a:t>
            </a:r>
          </a:p>
          <a:p>
            <a:pPr lvl="2"/>
            <a:r>
              <a:rPr lang="en-US" dirty="0" smtClean="0"/>
              <a:t>Nouns</a:t>
            </a:r>
          </a:p>
          <a:p>
            <a:pPr lvl="2"/>
            <a:r>
              <a:rPr lang="en-US" dirty="0" smtClean="0"/>
              <a:t>Verbs</a:t>
            </a:r>
          </a:p>
          <a:p>
            <a:pPr lvl="2"/>
            <a:r>
              <a:rPr lang="en-US" dirty="0" smtClean="0"/>
              <a:t>Adverbs</a:t>
            </a:r>
          </a:p>
          <a:p>
            <a:pPr lvl="2"/>
            <a:r>
              <a:rPr lang="en-US" dirty="0" smtClean="0"/>
              <a:t>Articles</a:t>
            </a:r>
          </a:p>
          <a:p>
            <a:r>
              <a:rPr lang="en-US" dirty="0" smtClean="0"/>
              <a:t>Sentences</a:t>
            </a:r>
          </a:p>
          <a:p>
            <a:r>
              <a:rPr lang="en-US" dirty="0" smtClean="0"/>
              <a:t>Paragraphs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 a programming language, we also have an alphabet (the symbols that are important in the specific language)</a:t>
            </a:r>
          </a:p>
          <a:p>
            <a:pPr lvl="1"/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z</a:t>
            </a:r>
            <a:r>
              <a:rPr lang="en-US" dirty="0"/>
              <a:t>,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dirty="0"/>
              <a:t>,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dirty="0"/>
              <a:t>,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!</a:t>
            </a:r>
            <a:r>
              <a:rPr lang="en-US" dirty="0"/>
              <a:t>,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?</a:t>
            </a:r>
            <a:r>
              <a:rPr lang="en-US" dirty="0" smtClean="0"/>
              <a:t>,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&lt;</a:t>
            </a:r>
            <a:r>
              <a:rPr lang="en-US" dirty="0" smtClean="0"/>
              <a:t>,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&gt;</a:t>
            </a:r>
            <a:r>
              <a:rPr lang="en-US" dirty="0" smtClean="0"/>
              <a:t>,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;</a:t>
            </a:r>
            <a:r>
              <a:rPr lang="en-US" dirty="0" smtClean="0"/>
              <a:t>,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}</a:t>
            </a:r>
            <a:r>
              <a:rPr lang="en-US" dirty="0" smtClean="0"/>
              <a:t>,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{</a:t>
            </a:r>
            <a:r>
              <a:rPr lang="en-US" dirty="0" smtClean="0"/>
              <a:t>,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smtClean="0"/>
              <a:t>,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dirty="0" smtClean="0"/>
              <a:t>, … </a:t>
            </a:r>
          </a:p>
          <a:p>
            <a:r>
              <a:rPr lang="en-US" dirty="0" smtClean="0"/>
              <a:t>Just as in English, we create abstractions of the low-level alphabet</a:t>
            </a:r>
          </a:p>
          <a:p>
            <a:r>
              <a:rPr lang="en-US" dirty="0" smtClean="0"/>
              <a:t>Tokens</a:t>
            </a:r>
          </a:p>
          <a:p>
            <a:pPr lvl="1"/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==</a:t>
            </a:r>
          </a:p>
          <a:p>
            <a:pPr lvl="1"/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&lt;=</a:t>
            </a:r>
          </a:p>
          <a:p>
            <a:pPr lvl="1"/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while</a:t>
            </a:r>
          </a:p>
          <a:p>
            <a:pPr lvl="1"/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if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Tokens are precisely specified using patterns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8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Alphabet symbols together make a string</a:t>
            </a:r>
          </a:p>
          <a:p>
            <a:r>
              <a:rPr lang="en-US" dirty="0" smtClean="0"/>
              <a:t>We define </a:t>
            </a:r>
            <a:r>
              <a:rPr lang="en-US" dirty="0"/>
              <a:t>a string over an alphabet </a:t>
            </a:r>
            <a:r>
              <a:rPr lang="en-US" dirty="0" smtClean="0"/>
              <a:t>𝛴 as a finite sequence of symbols from 𝛴</a:t>
            </a:r>
          </a:p>
          <a:p>
            <a:r>
              <a:rPr lang="en-US" dirty="0" smtClean="0"/>
              <a:t>𝜺 is the empty string, an empty sequence of symbols</a:t>
            </a:r>
          </a:p>
          <a:p>
            <a:r>
              <a:rPr lang="en-US" dirty="0" smtClean="0"/>
              <a:t>Concatenating 𝜺 with a string s gives s</a:t>
            </a:r>
          </a:p>
          <a:p>
            <a:pPr lvl="1"/>
            <a:r>
              <a:rPr lang="en-US" dirty="0" smtClean="0"/>
              <a:t>𝜺s = s</a:t>
            </a:r>
            <a:r>
              <a:rPr lang="en-US" dirty="0"/>
              <a:t> </a:t>
            </a:r>
            <a:r>
              <a:rPr lang="en-US" dirty="0" smtClean="0"/>
              <a:t>𝜺 = s</a:t>
            </a:r>
          </a:p>
          <a:p>
            <a:r>
              <a:rPr lang="en-US" dirty="0" smtClean="0"/>
              <a:t>In our examples, strings will be stylized differently, either</a:t>
            </a:r>
          </a:p>
          <a:p>
            <a:pPr lvl="1"/>
            <a:r>
              <a:rPr lang="en-US" dirty="0" smtClean="0"/>
              <a:t>"in between double quotes"</a:t>
            </a:r>
          </a:p>
          <a:p>
            <a:pPr lvl="1"/>
            <a:r>
              <a:rPr lang="en-US" i="1" dirty="0" smtClean="0">
                <a:solidFill>
                  <a:schemeClr val="tx2"/>
                </a:solidFill>
              </a:rPr>
              <a:t>italic and dark blue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3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𝛴 represents the set of all symbols in an alphabet</a:t>
            </a:r>
          </a:p>
          <a:p>
            <a:r>
              <a:rPr lang="en-US" dirty="0" smtClean="0"/>
              <a:t>We define 𝛴* as the set of all strings over 𝛴</a:t>
            </a:r>
          </a:p>
          <a:p>
            <a:pPr lvl="1"/>
            <a:r>
              <a:rPr lang="en-US" dirty="0" smtClean="0"/>
              <a:t> 𝛴* contains all the strings that can be created by combining the alphabet symbols into a string</a:t>
            </a:r>
          </a:p>
          <a:p>
            <a:r>
              <a:rPr lang="en-US" dirty="0" smtClean="0"/>
              <a:t>A language L over alphabet 𝛴 is a set of strings over 𝛴</a:t>
            </a:r>
          </a:p>
          <a:p>
            <a:pPr lvl="1"/>
            <a:r>
              <a:rPr lang="en-US" dirty="0" smtClean="0"/>
              <a:t>A language L is a subset of 𝛴*</a:t>
            </a:r>
          </a:p>
          <a:p>
            <a:r>
              <a:rPr lang="en-US" dirty="0" smtClean="0"/>
              <a:t>Is 𝛴 infinite?</a:t>
            </a:r>
          </a:p>
          <a:p>
            <a:r>
              <a:rPr lang="en-US" dirty="0" smtClean="0"/>
              <a:t>Is 𝛴* infinite?</a:t>
            </a:r>
          </a:p>
          <a:p>
            <a:r>
              <a:rPr lang="en-US" dirty="0" smtClean="0"/>
              <a:t>Is L infinite?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7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Tokens are typically specified using regular expressions</a:t>
            </a:r>
          </a:p>
          <a:p>
            <a:r>
              <a:rPr lang="en-US" dirty="0" smtClean="0"/>
              <a:t>Regular expressions are</a:t>
            </a:r>
          </a:p>
          <a:p>
            <a:pPr lvl="1"/>
            <a:r>
              <a:rPr lang="en-US" dirty="0" smtClean="0"/>
              <a:t>Compact</a:t>
            </a:r>
          </a:p>
          <a:p>
            <a:pPr lvl="1"/>
            <a:r>
              <a:rPr lang="en-US" dirty="0" smtClean="0"/>
              <a:t>Expressive</a:t>
            </a:r>
          </a:p>
          <a:p>
            <a:pPr lvl="1"/>
            <a:r>
              <a:rPr lang="en-US" dirty="0" smtClean="0"/>
              <a:t>Precise</a:t>
            </a:r>
          </a:p>
          <a:p>
            <a:pPr lvl="1"/>
            <a:r>
              <a:rPr lang="en-US" dirty="0" smtClean="0"/>
              <a:t>Widely used</a:t>
            </a:r>
          </a:p>
          <a:p>
            <a:pPr lvl="1"/>
            <a:r>
              <a:rPr lang="en-US" dirty="0" smtClean="0"/>
              <a:t>Easy to generate an efficient program to match a regular expression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1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We must first define the syntax of regular expressions</a:t>
            </a:r>
          </a:p>
          <a:p>
            <a:r>
              <a:rPr lang="en-US" dirty="0" smtClean="0"/>
              <a:t>A regular </a:t>
            </a:r>
            <a:r>
              <a:rPr lang="en-US" dirty="0"/>
              <a:t>e</a:t>
            </a:r>
            <a:r>
              <a:rPr lang="en-US" dirty="0" smtClean="0"/>
              <a:t>xpression is either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∅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𝜺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a, where a is an element of the alphabet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 | R</a:t>
            </a:r>
            <a:r>
              <a:rPr lang="en-US" baseline="-25000" dirty="0" smtClean="0"/>
              <a:t>2</a:t>
            </a:r>
            <a:r>
              <a:rPr lang="en-US" dirty="0" smtClean="0"/>
              <a:t>, where R</a:t>
            </a:r>
            <a:r>
              <a:rPr lang="en-US" baseline="-25000" dirty="0" smtClean="0"/>
              <a:t>1</a:t>
            </a:r>
            <a:r>
              <a:rPr lang="en-US" dirty="0" smtClean="0"/>
              <a:t> and R</a:t>
            </a:r>
            <a:r>
              <a:rPr lang="en-US" baseline="-25000" dirty="0" smtClean="0"/>
              <a:t>2</a:t>
            </a:r>
            <a:r>
              <a:rPr lang="en-US" dirty="0" smtClean="0"/>
              <a:t> are regular expressions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 smtClean="0"/>
              <a:t>. R</a:t>
            </a:r>
            <a:r>
              <a:rPr lang="en-US" baseline="-25000" dirty="0" smtClean="0"/>
              <a:t>2</a:t>
            </a:r>
            <a:r>
              <a:rPr lang="en-US" dirty="0" smtClean="0"/>
              <a:t>, </a:t>
            </a:r>
            <a:r>
              <a:rPr lang="en-US" dirty="0"/>
              <a:t>where R</a:t>
            </a:r>
            <a:r>
              <a:rPr lang="en-US" baseline="-25000" dirty="0"/>
              <a:t>1</a:t>
            </a:r>
            <a:r>
              <a:rPr lang="en-US" dirty="0"/>
              <a:t> and R</a:t>
            </a:r>
            <a:r>
              <a:rPr lang="en-US" baseline="-25000" dirty="0"/>
              <a:t>2</a:t>
            </a:r>
            <a:r>
              <a:rPr lang="en-US" dirty="0"/>
              <a:t> are regular </a:t>
            </a:r>
            <a:r>
              <a:rPr lang="en-US" dirty="0" smtClean="0"/>
              <a:t>expressions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(R), where R is a regular expression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R*, where R is a regular expression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5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dam_seclab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>
          <a:headEnd type="none"/>
          <a:tailEnd type="triangl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103409</TotalTime>
  <Words>2069</Words>
  <Application>Microsoft Macintosh PowerPoint</Application>
  <PresentationFormat>On-screen Show (4:3)</PresentationFormat>
  <Paragraphs>418</Paragraphs>
  <Slides>30</Slides>
  <Notes>4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Calibri</vt:lpstr>
      <vt:lpstr>Consolas</vt:lpstr>
      <vt:lpstr>Arial</vt:lpstr>
      <vt:lpstr>adam_seclab_theme</vt:lpstr>
      <vt:lpstr>Lexical Analysis</vt:lpstr>
      <vt:lpstr>Language Syntax</vt:lpstr>
      <vt:lpstr>Language Syntax</vt:lpstr>
      <vt:lpstr>Language Syntax</vt:lpstr>
      <vt:lpstr>Language Syntax</vt:lpstr>
      <vt:lpstr>Strings</vt:lpstr>
      <vt:lpstr>Languages</vt:lpstr>
      <vt:lpstr>Regular Expressions</vt:lpstr>
      <vt:lpstr>Regular Expressions</vt:lpstr>
      <vt:lpstr>Regular Expressions</vt:lpstr>
      <vt:lpstr>L(R1 | R2) = L(R1) ∪ L(R2)</vt:lpstr>
      <vt:lpstr>L(R1 | R2) = L(R1) ∪ L(R2)</vt:lpstr>
      <vt:lpstr>L(R1 . R2) = L(R1) . L(R2)</vt:lpstr>
      <vt:lpstr>L(R1 . R2) = L(R1) . L(R2)</vt:lpstr>
      <vt:lpstr>Operator Precedence</vt:lpstr>
      <vt:lpstr>Regular Expressions</vt:lpstr>
      <vt:lpstr>Kleene Star</vt:lpstr>
      <vt:lpstr>L(R*) = ∪i≥0 Li(R)</vt:lpstr>
      <vt:lpstr>L(R*) = ∪i≥0 Li(R)</vt:lpstr>
      <vt:lpstr>Tokens</vt:lpstr>
      <vt:lpstr>Tokens</vt:lpstr>
      <vt:lpstr>Tokens</vt:lpstr>
      <vt:lpstr>Tokens</vt:lpstr>
      <vt:lpstr>Lexical Analysis</vt:lpstr>
      <vt:lpstr>Lexical Analysis</vt:lpstr>
      <vt:lpstr>Longest Matching Prefix Rule</vt:lpstr>
      <vt:lpstr>PowerPoint Presentation</vt:lpstr>
      <vt:lpstr>PowerPoint Presentation</vt:lpstr>
      <vt:lpstr>Mariner 1</vt:lpstr>
      <vt:lpstr>Lexical Analysis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Adam Doupe</cp:lastModifiedBy>
  <cp:revision>2593</cp:revision>
  <cp:lastPrinted>2011-10-05T20:20:50Z</cp:lastPrinted>
  <dcterms:created xsi:type="dcterms:W3CDTF">2011-09-20T20:28:25Z</dcterms:created>
  <dcterms:modified xsi:type="dcterms:W3CDTF">2016-01-22T19:44:52Z</dcterms:modified>
</cp:coreProperties>
</file>