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81" r:id="rId2"/>
    <p:sldId id="282" r:id="rId3"/>
    <p:sldId id="390" r:id="rId4"/>
    <p:sldId id="391" r:id="rId5"/>
    <p:sldId id="393" r:id="rId6"/>
    <p:sldId id="446" r:id="rId7"/>
    <p:sldId id="396" r:id="rId8"/>
    <p:sldId id="395" r:id="rId9"/>
    <p:sldId id="398" r:id="rId10"/>
    <p:sldId id="400" r:id="rId11"/>
    <p:sldId id="401" r:id="rId12"/>
    <p:sldId id="399" r:id="rId13"/>
    <p:sldId id="402" r:id="rId14"/>
    <p:sldId id="408" r:id="rId15"/>
    <p:sldId id="403" r:id="rId16"/>
    <p:sldId id="404" r:id="rId17"/>
    <p:sldId id="427" r:id="rId18"/>
    <p:sldId id="409" r:id="rId19"/>
    <p:sldId id="410" r:id="rId20"/>
    <p:sldId id="411" r:id="rId21"/>
    <p:sldId id="429" r:id="rId22"/>
    <p:sldId id="416" r:id="rId23"/>
    <p:sldId id="420" r:id="rId24"/>
    <p:sldId id="445" r:id="rId25"/>
    <p:sldId id="430" r:id="rId26"/>
    <p:sldId id="442" r:id="rId27"/>
    <p:sldId id="443" r:id="rId28"/>
    <p:sldId id="444" r:id="rId29"/>
    <p:sldId id="432" r:id="rId30"/>
    <p:sldId id="433" r:id="rId31"/>
    <p:sldId id="434" r:id="rId32"/>
    <p:sldId id="417" r:id="rId33"/>
    <p:sldId id="435" r:id="rId34"/>
    <p:sldId id="422" r:id="rId35"/>
    <p:sldId id="436" r:id="rId36"/>
    <p:sldId id="412" r:id="rId37"/>
    <p:sldId id="413" r:id="rId38"/>
    <p:sldId id="437" r:id="rId39"/>
    <p:sldId id="438" r:id="rId40"/>
    <p:sldId id="439" r:id="rId41"/>
    <p:sldId id="441" r:id="rId4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B36"/>
    <a:srgbClr val="40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3" autoAdjust="0"/>
    <p:restoredTop sz="82870" autoAdjust="0"/>
  </p:normalViewPr>
  <p:slideViewPr>
    <p:cSldViewPr snapToGrid="0" snapToObjects="1" showGuides="1">
      <p:cViewPr varScale="1">
        <p:scale>
          <a:sx n="72" d="100"/>
          <a:sy n="72" d="100"/>
        </p:scale>
        <p:origin x="996" y="66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4" d="100"/>
          <a:sy n="74" d="100"/>
        </p:scale>
        <p:origin x="369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42F60A-9DB2-4E2E-9806-9FFCAD081DDE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709DD8-1C0F-43F7-A35A-0FA0156EB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87FAC573-28F6-40EB-8E98-D8B0317A98FA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D526B-2FFF-44DA-8D3A-3273B9617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E71F31-E819-4F9A-813F-A58F370FFEC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hite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07AD-E1A1-43B1-8EF9-DFF57576A4E2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959AF86-21AB-46A1-8A9A-CE0664C7C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4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DC52-2287-41CA-A4D3-57E9C21DA7AD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99ED42C-CA00-47D9-92D2-F0A6C48A8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0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FEA0-C388-4B92-8AE5-2EBC7D1A1882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A3AE74B-6154-4C75-ACED-6F5F3343B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05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431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954"/>
            <a:ext cx="8229600" cy="4701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C69A3-75D9-4ED2-A4EB-182C670E3037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42E8F15-D80F-4483-B7BB-F08E2A7B5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08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24A4-CFFD-4CE3-B23C-D0E7F4ACDD74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9E19D73-76ED-45DE-A6D9-47FD39848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87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DB5F-12D0-4BB6-930B-DAFA50D9623C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43D4048-E8DF-4149-B44D-7B16B3957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88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981C-4379-4E9E-97E8-372C29B6B138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1B46457-D497-443F-B7F2-1A05EE9E4B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99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6A3D5-D50E-4831-8C1D-7AAE81A38662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F974484-BD19-432F-A916-6B53589FD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25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445B-53FC-4D11-BA0E-4DB6AB3B71ED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41D6DBC-44DA-4659-A764-AFED4E958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510C5-7548-4E5D-A2C5-AD146A7AB5A6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ADBF1AB-D603-4F9C-AA32-976E522CC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8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DEED5-9FCC-49BE-91B7-CE8AF1286D72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06D069F-CB0A-43D7-87E5-2680FDFF4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25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274638"/>
            <a:ext cx="85375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138238"/>
            <a:ext cx="8537575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5750" y="6492875"/>
            <a:ext cx="2389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9D17144F-3373-419C-B50D-9302320BDC83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85100" y="6492875"/>
            <a:ext cx="10382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14001B-6C0A-41EF-B13D-38F167196E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IFs7II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744662"/>
          </a:xfrm>
        </p:spPr>
        <p:txBody>
          <a:bodyPr anchor="t"/>
          <a:lstStyle/>
          <a:p>
            <a:pPr eaLnBrk="1" hangingPunct="1"/>
            <a:r>
              <a:rPr lang="en-US" altLang="en-US" sz="6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CSE 340 Recitation</a:t>
            </a:r>
            <a:br>
              <a:rPr lang="en-US" altLang="en-US" sz="6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Week 5 : Sept 15th – 21st</a:t>
            </a: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6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4800" baseline="300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3308350"/>
            <a:ext cx="77724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Questions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Project 3 Task 0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First Sets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Project 3 Task 1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6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4800" baseline="300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 (a zero) is passed in as an argument</a:t>
            </a:r>
          </a:p>
          <a:p>
            <a:r>
              <a:rPr lang="en-US" dirty="0"/>
              <a:t>First line lists all non-terminals delimited by a space</a:t>
            </a:r>
          </a:p>
          <a:p>
            <a:pPr lvl="1"/>
            <a:r>
              <a:rPr lang="en-US" dirty="0"/>
              <a:t>Non-terminals listed in order encountered</a:t>
            </a:r>
          </a:p>
          <a:p>
            <a:pPr lvl="1"/>
            <a:r>
              <a:rPr lang="en-US" dirty="0"/>
              <a:t>After last Non-terminal line will be ended with a new line character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2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Remaining Lines, create a line for each unique terminal</a:t>
            </a:r>
          </a:p>
          <a:p>
            <a:pPr lvl="1"/>
            <a:r>
              <a:rPr lang="en-US" dirty="0"/>
              <a:t>A terminal is followed by a colon</a:t>
            </a:r>
          </a:p>
          <a:p>
            <a:pPr lvl="1"/>
            <a:r>
              <a:rPr lang="en-US" dirty="0"/>
              <a:t>A space </a:t>
            </a:r>
          </a:p>
          <a:p>
            <a:pPr lvl="1"/>
            <a:r>
              <a:rPr lang="en-US" dirty="0"/>
              <a:t>An integer, which is number of rules in which terminal appears on the right –side</a:t>
            </a:r>
          </a:p>
          <a:p>
            <a:pPr lvl="1"/>
            <a:r>
              <a:rPr lang="en-US" dirty="0"/>
              <a:t>A new line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9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8315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amp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95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987770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amp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ID: 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pipe: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semicolon: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7737" y="3978163"/>
            <a:ext cx="5739063" cy="1694404"/>
          </a:xfrm>
        </p:spPr>
        <p:txBody>
          <a:bodyPr/>
          <a:lstStyle/>
          <a:p>
            <a:r>
              <a:rPr lang="en-US" sz="2000" dirty="0"/>
              <a:t>Why is amp 2 not 3 or 4?</a:t>
            </a:r>
          </a:p>
          <a:p>
            <a:pPr lvl="1"/>
            <a:r>
              <a:rPr lang="en-US" sz="1800" dirty="0"/>
              <a:t>“number of rules in which that terminal appears on the right hand side”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987770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ID: 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pipe: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semicolon: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7737" y="3978163"/>
            <a:ext cx="5739063" cy="1694404"/>
          </a:xfrm>
        </p:spPr>
        <p:txBody>
          <a:bodyPr/>
          <a:lstStyle/>
          <a:p>
            <a:r>
              <a:rPr lang="en-US" sz="2000" dirty="0"/>
              <a:t>Why is amp 2 not 3 or 4?</a:t>
            </a:r>
          </a:p>
          <a:p>
            <a:pPr lvl="1"/>
            <a:r>
              <a:rPr lang="en-US" sz="1800" dirty="0"/>
              <a:t>“number of rules in which that terminal appears on the right hand side”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6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5257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EXAMPLE #3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 ##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06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59055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EXAMPLE #3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271094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#3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ID: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4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up with simple solution first</a:t>
            </a:r>
          </a:p>
          <a:p>
            <a:pPr lvl="1"/>
            <a:r>
              <a:rPr lang="en-US" dirty="0"/>
              <a:t>Once working</a:t>
            </a:r>
          </a:p>
          <a:p>
            <a:pPr lvl="1"/>
            <a:r>
              <a:rPr lang="en-US" dirty="0"/>
              <a:t>Refactor and build on it</a:t>
            </a:r>
          </a:p>
          <a:p>
            <a:r>
              <a:rPr lang="en-US" dirty="0"/>
              <a:t>What are some data structures that might work for storing the CFGs?</a:t>
            </a:r>
          </a:p>
          <a:p>
            <a:pPr lvl="1"/>
            <a:r>
              <a:rPr lang="en-US" dirty="0"/>
              <a:t>What would be the simplest way to do it?</a:t>
            </a:r>
          </a:p>
          <a:p>
            <a:r>
              <a:rPr lang="en-US" dirty="0"/>
              <a:t>If it seems complicated in your head</a:t>
            </a:r>
          </a:p>
          <a:p>
            <a:pPr lvl="1"/>
            <a:r>
              <a:rPr lang="en-US" dirty="0"/>
              <a:t>Its because our short term memory stinks</a:t>
            </a:r>
          </a:p>
          <a:p>
            <a:pPr lvl="1"/>
            <a:r>
              <a:rPr lang="en-US" dirty="0"/>
              <a:t>Try drawing a picture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9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we studying First Sets?</a:t>
            </a:r>
          </a:p>
          <a:p>
            <a:pPr lvl="1"/>
            <a:r>
              <a:rPr lang="en-US" dirty="0"/>
              <a:t>B/C we want to parse tokens efficiently to verify that the grammar applies </a:t>
            </a:r>
          </a:p>
          <a:p>
            <a:pPr lvl="1"/>
            <a:r>
              <a:rPr lang="en-US" dirty="0"/>
              <a:t>First sets give us information to make the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06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First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8954"/>
            <a:ext cx="9144000" cy="47012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Start out with empty FIRST() sets for all non-terminals </a:t>
            </a:r>
          </a:p>
          <a:p>
            <a:pPr marL="0" indent="0">
              <a:buNone/>
            </a:pPr>
            <a:r>
              <a:rPr lang="en-US" sz="2400" dirty="0"/>
              <a:t>Then, apply the following rules until the FIRST() sets do not change: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FIRST(t) = { t } if x is a terminal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FIRST(𝜺) = { 𝜺 }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If </a:t>
            </a:r>
            <a:r>
              <a:rPr lang="en-US" sz="2400" dirty="0">
                <a:solidFill>
                  <a:srgbClr val="7030A0"/>
                </a:solidFill>
              </a:rPr>
              <a:t>N</a:t>
            </a:r>
            <a:r>
              <a:rPr lang="en-US" sz="2400" dirty="0"/>
              <a:t> → </a:t>
            </a:r>
            <a:r>
              <a:rPr lang="en-US" sz="2400" dirty="0">
                <a:solidFill>
                  <a:srgbClr val="0070C0"/>
                </a:solidFill>
              </a:rPr>
              <a:t>Y</a:t>
            </a:r>
            <a:r>
              <a:rPr lang="en-US" sz="2400" dirty="0"/>
              <a:t>α is a production rule, then add </a:t>
            </a:r>
            <a:r>
              <a:rPr lang="en-US" sz="2400" dirty="0">
                <a:solidFill>
                  <a:srgbClr val="0070C0"/>
                </a:solidFill>
              </a:rPr>
              <a:t>FIRST(Y)</a:t>
            </a:r>
            <a:r>
              <a:rPr lang="en-US" sz="2400" dirty="0"/>
              <a:t> – { 𝜺 } to </a:t>
            </a:r>
            <a:r>
              <a:rPr lang="en-US" sz="2400" dirty="0">
                <a:solidFill>
                  <a:srgbClr val="7030A0"/>
                </a:solidFill>
              </a:rPr>
              <a:t>FIRST(N)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If </a:t>
            </a:r>
            <a:r>
              <a:rPr lang="en-US" sz="2400" dirty="0">
                <a:solidFill>
                  <a:srgbClr val="7030A0"/>
                </a:solidFill>
              </a:rPr>
              <a:t>N</a:t>
            </a:r>
            <a:r>
              <a:rPr lang="en-US" sz="2400" dirty="0"/>
              <a:t> → Y</a:t>
            </a:r>
            <a:r>
              <a:rPr lang="en-US" sz="2400" baseline="-25000" dirty="0"/>
              <a:t>0</a:t>
            </a:r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…Y</a:t>
            </a:r>
            <a:r>
              <a:rPr lang="en-US" sz="2400" baseline="-25000" dirty="0"/>
              <a:t>i</a:t>
            </a:r>
            <a:r>
              <a:rPr lang="en-US" sz="2400" dirty="0">
                <a:solidFill>
                  <a:srgbClr val="0070C0"/>
                </a:solidFill>
              </a:rPr>
              <a:t>Y</a:t>
            </a:r>
            <a:r>
              <a:rPr lang="en-US" sz="2400" baseline="-25000" dirty="0">
                <a:solidFill>
                  <a:srgbClr val="0070C0"/>
                </a:solidFill>
              </a:rPr>
              <a:t>i+1</a:t>
            </a:r>
            <a:r>
              <a:rPr lang="en-US" sz="2400" dirty="0"/>
              <a:t>…</a:t>
            </a:r>
            <a:r>
              <a:rPr lang="en-US" sz="2400" dirty="0" err="1"/>
              <a:t>Y</a:t>
            </a:r>
            <a:r>
              <a:rPr lang="en-US" sz="2400" baseline="-25000" dirty="0" err="1"/>
              <a:t>k</a:t>
            </a:r>
            <a:r>
              <a:rPr lang="en-US" sz="2400" dirty="0"/>
              <a:t> and 𝜺 ∈ FIRST(Y</a:t>
            </a:r>
            <a:r>
              <a:rPr lang="en-US" sz="2400" baseline="-25000" dirty="0"/>
              <a:t>0</a:t>
            </a:r>
            <a:r>
              <a:rPr lang="en-US" sz="2400" dirty="0"/>
              <a:t>) and 𝜺 ∈ FIRST(Y</a:t>
            </a:r>
            <a:r>
              <a:rPr lang="en-US" sz="2400" baseline="-25000" dirty="0"/>
              <a:t>1</a:t>
            </a:r>
            <a:r>
              <a:rPr lang="en-US" sz="2400" dirty="0"/>
              <a:t>) and 𝜺 ∈ FIRST(Y</a:t>
            </a:r>
            <a:r>
              <a:rPr lang="en-US" sz="2400" baseline="-25000" dirty="0"/>
              <a:t>2</a:t>
            </a:r>
            <a:r>
              <a:rPr lang="en-US" sz="2400" dirty="0"/>
              <a:t>) and … and 𝜺 ∈ FIRST(Y</a:t>
            </a:r>
            <a:r>
              <a:rPr lang="en-US" sz="2400" baseline="-25000" dirty="0"/>
              <a:t>i</a:t>
            </a:r>
            <a:r>
              <a:rPr lang="en-US" sz="2400" dirty="0"/>
              <a:t>), then add </a:t>
            </a:r>
            <a:r>
              <a:rPr lang="en-US" sz="2400" dirty="0">
                <a:solidFill>
                  <a:srgbClr val="0070C0"/>
                </a:solidFill>
              </a:rPr>
              <a:t>FIRST(Y</a:t>
            </a:r>
            <a:r>
              <a:rPr lang="en-US" sz="2400" baseline="-25000" dirty="0">
                <a:solidFill>
                  <a:srgbClr val="0070C0"/>
                </a:solidFill>
              </a:rPr>
              <a:t>i+1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 – { 𝜺 } to </a:t>
            </a:r>
            <a:r>
              <a:rPr lang="en-US" sz="2400" dirty="0">
                <a:solidFill>
                  <a:srgbClr val="7030A0"/>
                </a:solidFill>
              </a:rPr>
              <a:t>FIRST(N)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If </a:t>
            </a:r>
            <a:r>
              <a:rPr lang="en-US" sz="2400" dirty="0">
                <a:solidFill>
                  <a:srgbClr val="7030A0"/>
                </a:solidFill>
              </a:rPr>
              <a:t>N</a:t>
            </a:r>
            <a:r>
              <a:rPr lang="en-US" sz="2400" dirty="0"/>
              <a:t> → Y</a:t>
            </a:r>
            <a:r>
              <a:rPr lang="en-US" sz="2400" baseline="-25000" dirty="0"/>
              <a:t>0</a:t>
            </a:r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…</a:t>
            </a:r>
            <a:r>
              <a:rPr lang="en-US" sz="2400" dirty="0" err="1"/>
              <a:t>Y</a:t>
            </a:r>
            <a:r>
              <a:rPr lang="en-US" sz="2400" baseline="-25000" dirty="0" err="1"/>
              <a:t>k</a:t>
            </a:r>
            <a:r>
              <a:rPr lang="en-US" sz="2400" dirty="0"/>
              <a:t> and FIRST(Y</a:t>
            </a:r>
            <a:r>
              <a:rPr lang="en-US" sz="2400" baseline="-25000" dirty="0"/>
              <a:t>0</a:t>
            </a:r>
            <a:r>
              <a:rPr lang="en-US" sz="2400" dirty="0"/>
              <a:t>) and 𝜺 ∈ FIRST(Y</a:t>
            </a:r>
            <a:r>
              <a:rPr lang="en-US" sz="2400" baseline="-25000" dirty="0"/>
              <a:t>1</a:t>
            </a:r>
            <a:r>
              <a:rPr lang="en-US" sz="2400" dirty="0"/>
              <a:t>) and 𝜺 ∈ FIRST(Y</a:t>
            </a:r>
            <a:r>
              <a:rPr lang="en-US" sz="2400" baseline="-25000" dirty="0"/>
              <a:t>2</a:t>
            </a:r>
            <a:r>
              <a:rPr lang="en-US" sz="2400" dirty="0"/>
              <a:t>) and … and 𝜺 ∈ FIRST(</a:t>
            </a:r>
            <a:r>
              <a:rPr lang="en-US" sz="2400" dirty="0" err="1"/>
              <a:t>Y</a:t>
            </a:r>
            <a:r>
              <a:rPr lang="en-US" sz="2400" baseline="-25000" dirty="0" err="1"/>
              <a:t>k</a:t>
            </a:r>
            <a:r>
              <a:rPr lang="en-US" sz="2400" dirty="0"/>
              <a:t>), then add </a:t>
            </a:r>
            <a:r>
              <a:rPr lang="en-US" sz="2400" dirty="0">
                <a:solidFill>
                  <a:srgbClr val="0070C0"/>
                </a:solidFill>
              </a:rPr>
              <a:t>{𝜺}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7030A0"/>
                </a:solidFill>
              </a:rPr>
              <a:t>FIRST(N)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8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5773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Current Project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Homework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Lecture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Other?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741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188" y="1758950"/>
            <a:ext cx="302577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2525"/>
            <a:ext cx="9144000" cy="511342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FIRST(t) = { t } if x is a terminal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FIRST(𝜺) = { 𝜺 }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If N → Yα is a production rule, then add FIRST(Y) – { 𝜺 } to FIRST(X)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If Y is leftmost symbol then then Add (FIRST(Y) – {𝜺}) to FIRST(N)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If N → 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…Y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i+1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en-US" sz="1800" dirty="0" err="1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 err="1">
                <a:solidFill>
                  <a:schemeClr val="bg1">
                    <a:lumMod val="75000"/>
                  </a:schemeClr>
                </a:solidFill>
              </a:rPr>
              <a:t>k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 and 𝜺 ∈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 and 𝜺 ∈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 … 𝜺 ∈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), then add </a:t>
            </a:r>
            <a:r>
              <a:rPr lang="en-US" sz="1800" dirty="0">
                <a:solidFill>
                  <a:srgbClr val="0070C0"/>
                </a:solidFill>
              </a:rPr>
              <a:t>FIRST(Y</a:t>
            </a:r>
            <a:r>
              <a:rPr lang="en-US" sz="1800" baseline="-25000" dirty="0">
                <a:solidFill>
                  <a:srgbClr val="0070C0"/>
                </a:solidFill>
              </a:rPr>
              <a:t>i+1</a:t>
            </a:r>
            <a:r>
              <a:rPr lang="en-US" sz="1800" dirty="0">
                <a:solidFill>
                  <a:srgbClr val="0070C0"/>
                </a:solidFill>
              </a:rPr>
              <a:t>)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 – { 𝜺 } to FIRST(N)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If all the non-terminals before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baseline="-25000" dirty="0">
                <a:solidFill>
                  <a:srgbClr val="0070C0"/>
                </a:solidFill>
              </a:rPr>
              <a:t>i+1</a:t>
            </a:r>
            <a:r>
              <a:rPr lang="en-US" dirty="0"/>
              <a:t> have 𝜺 then add </a:t>
            </a:r>
            <a:r>
              <a:rPr lang="en-US" dirty="0">
                <a:solidFill>
                  <a:srgbClr val="0070C0"/>
                </a:solidFill>
              </a:rPr>
              <a:t>FIRST(Y</a:t>
            </a:r>
            <a:r>
              <a:rPr lang="en-US" baseline="-25000" dirty="0">
                <a:solidFill>
                  <a:srgbClr val="0070C0"/>
                </a:solidFill>
              </a:rPr>
              <a:t>i+1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/>
              <a:t> to FIRST(N)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If N → 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en-US" sz="1800" dirty="0" err="1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 err="1">
                <a:solidFill>
                  <a:schemeClr val="bg1">
                    <a:lumMod val="75000"/>
                  </a:schemeClr>
                </a:solidFill>
              </a:rPr>
              <a:t>k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 and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 and 𝜺 ∈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 and 𝜺 ∈ FIRST(Y</a:t>
            </a:r>
            <a:r>
              <a:rPr lang="en-US" sz="1800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 and … and 𝜺 ∈ FIRST(</a:t>
            </a:r>
            <a:r>
              <a:rPr lang="en-US" sz="1800" dirty="0" err="1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en-US" sz="1800" baseline="-25000" dirty="0" err="1">
                <a:solidFill>
                  <a:schemeClr val="bg1">
                    <a:lumMod val="75000"/>
                  </a:schemeClr>
                </a:solidFill>
              </a:rPr>
              <a:t>k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), then add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 𝜺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 to FIRST(N)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N’s inheritance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all non-terminals in N have 𝜺 in their FIRST sets then add 𝜺 to FIRST(N)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9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what’s it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8954"/>
            <a:ext cx="9144000" cy="4701296"/>
          </a:xfrm>
        </p:spPr>
        <p:txBody>
          <a:bodyPr/>
          <a:lstStyle/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If </a:t>
            </a:r>
            <a:r>
              <a:rPr lang="en-US" dirty="0">
                <a:solidFill>
                  <a:srgbClr val="7030A0"/>
                </a:solidFill>
              </a:rPr>
              <a:t>N</a:t>
            </a:r>
            <a:r>
              <a:rPr lang="en-US" dirty="0"/>
              <a:t> →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dirty="0"/>
              <a:t> is a production rule</a:t>
            </a:r>
            <a:endParaRPr lang="en-US" sz="3200" dirty="0"/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Y</a:t>
            </a:r>
            <a:r>
              <a:rPr lang="en-US" sz="2800" dirty="0"/>
              <a:t> is a </a:t>
            </a:r>
            <a:r>
              <a:rPr lang="en-US" sz="2800" b="1" u="sng" dirty="0"/>
              <a:t>symbol </a:t>
            </a:r>
          </a:p>
          <a:p>
            <a:pPr lvl="1"/>
            <a:r>
              <a:rPr lang="en-US" sz="2400" dirty="0"/>
              <a:t>Y can be a terminal or non-terminal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800" dirty="0"/>
              <a:t> is a single that represents all the symbols that come after, which are going to be ignored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3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repeatCount="3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33000">
                                          <p:cBhvr>
                                            <p:cTn id="6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uiExpand="1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repeatCount="3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uiExpand="1" build="p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8954"/>
            <a:ext cx="9144000" cy="4701296"/>
          </a:xfrm>
        </p:spPr>
        <p:txBody>
          <a:bodyPr/>
          <a:lstStyle/>
          <a:p>
            <a:r>
              <a:rPr lang="en-US" sz="2800" dirty="0"/>
              <a:t>On each pass, start with Rule 3, then 4, then 5</a:t>
            </a:r>
          </a:p>
          <a:p>
            <a:pPr marL="0" indent="0">
              <a:buNone/>
            </a:pPr>
            <a:endParaRPr lang="en-US" sz="2800" dirty="0"/>
          </a:p>
          <a:p>
            <a:pPr marL="400050" lvl="1" indent="0">
              <a:buNone/>
            </a:pPr>
            <a:endParaRPr lang="en-US" sz="2400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7030A0"/>
                </a:solidFill>
              </a:rPr>
              <a:t>N</a:t>
            </a:r>
            <a:r>
              <a:rPr lang="en-US" sz="2000" dirty="0"/>
              <a:t> → </a:t>
            </a:r>
            <a:r>
              <a:rPr lang="en-US" sz="2000" dirty="0">
                <a:solidFill>
                  <a:srgbClr val="0070C0"/>
                </a:solidFill>
              </a:rPr>
              <a:t>Y</a:t>
            </a:r>
            <a:r>
              <a:rPr lang="en-US" sz="2000" dirty="0"/>
              <a:t>α is a production rule, then add </a:t>
            </a:r>
            <a:r>
              <a:rPr lang="en-US" sz="2000" dirty="0">
                <a:solidFill>
                  <a:srgbClr val="0070C0"/>
                </a:solidFill>
              </a:rPr>
              <a:t>FIRST(Y)</a:t>
            </a:r>
            <a:r>
              <a:rPr lang="en-US" sz="2000" dirty="0"/>
              <a:t> – { 𝜺 } to </a:t>
            </a:r>
            <a:r>
              <a:rPr lang="en-US" sz="2000" dirty="0">
                <a:solidFill>
                  <a:srgbClr val="7030A0"/>
                </a:solidFill>
              </a:rPr>
              <a:t>FIRST(N)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7030A0"/>
                </a:solidFill>
              </a:rPr>
              <a:t>N</a:t>
            </a:r>
            <a:r>
              <a:rPr lang="en-US" sz="2000" dirty="0"/>
              <a:t> →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dirty="0"/>
              <a:t>…Y</a:t>
            </a:r>
            <a:r>
              <a:rPr lang="en-US" sz="2000" baseline="-25000" dirty="0"/>
              <a:t>i</a:t>
            </a:r>
            <a:r>
              <a:rPr lang="en-US" sz="2000" dirty="0">
                <a:solidFill>
                  <a:srgbClr val="0070C0"/>
                </a:solidFill>
              </a:rPr>
              <a:t>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…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and 𝜺 ∈ FIRST(Y</a:t>
            </a:r>
            <a:r>
              <a:rPr lang="en-US" sz="2000" baseline="-25000" dirty="0"/>
              <a:t>0</a:t>
            </a:r>
            <a:r>
              <a:rPr lang="en-US" sz="2000" dirty="0"/>
              <a:t>) and 𝜺 ∈ FIRST(Y</a:t>
            </a:r>
            <a:r>
              <a:rPr lang="en-US" sz="2000" baseline="-25000" dirty="0"/>
              <a:t>1</a:t>
            </a:r>
            <a:r>
              <a:rPr lang="en-US" sz="2000" dirty="0"/>
              <a:t>) and 𝜺 ∈ FIRST(Y</a:t>
            </a:r>
            <a:r>
              <a:rPr lang="en-US" sz="2000" baseline="-25000" dirty="0"/>
              <a:t>2</a:t>
            </a:r>
            <a:r>
              <a:rPr lang="en-US" sz="2000" dirty="0"/>
              <a:t>) and … and 𝜺 ∈ FIRST(Y</a:t>
            </a:r>
            <a:r>
              <a:rPr lang="en-US" sz="2000" baseline="-25000" dirty="0"/>
              <a:t>i</a:t>
            </a:r>
            <a:r>
              <a:rPr lang="en-US" sz="2000" dirty="0"/>
              <a:t>), then add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r>
              <a:rPr lang="en-US" sz="2000" dirty="0"/>
              <a:t> – { 𝜺 } to </a:t>
            </a:r>
            <a:r>
              <a:rPr lang="en-US" sz="2000" dirty="0">
                <a:solidFill>
                  <a:srgbClr val="7030A0"/>
                </a:solidFill>
              </a:rPr>
              <a:t>FIRST(N)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7030A0"/>
                </a:solidFill>
              </a:rPr>
              <a:t>N</a:t>
            </a:r>
            <a:r>
              <a:rPr lang="en-US" sz="2000" dirty="0"/>
              <a:t> →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and FIRST(Y</a:t>
            </a:r>
            <a:r>
              <a:rPr lang="en-US" sz="2000" baseline="-25000" dirty="0"/>
              <a:t>0</a:t>
            </a:r>
            <a:r>
              <a:rPr lang="en-US" sz="2000" dirty="0"/>
              <a:t>) and 𝜺 ∈ FIRST(Y</a:t>
            </a:r>
            <a:r>
              <a:rPr lang="en-US" sz="2000" baseline="-25000" dirty="0"/>
              <a:t>1</a:t>
            </a:r>
            <a:r>
              <a:rPr lang="en-US" sz="2000" dirty="0"/>
              <a:t>) and 𝜺 ∈ FIRST(Y</a:t>
            </a:r>
            <a:r>
              <a:rPr lang="en-US" sz="2000" baseline="-25000" dirty="0"/>
              <a:t>2</a:t>
            </a:r>
            <a:r>
              <a:rPr lang="en-US" sz="2000" dirty="0"/>
              <a:t>) and … and 𝜺 ∈ FIRST(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), then add </a:t>
            </a:r>
            <a:r>
              <a:rPr lang="en-US" sz="2000" dirty="0">
                <a:solidFill>
                  <a:srgbClr val="0070C0"/>
                </a:solidFill>
              </a:rPr>
              <a:t>{𝜺}</a:t>
            </a:r>
            <a:r>
              <a:rPr lang="en-US" sz="2000" dirty="0"/>
              <a:t> to </a:t>
            </a:r>
            <a:r>
              <a:rPr lang="en-US" sz="2000" dirty="0">
                <a:solidFill>
                  <a:srgbClr val="7030A0"/>
                </a:solidFill>
              </a:rPr>
              <a:t>FIRST(N)</a:t>
            </a:r>
            <a:endParaRPr lang="en-US" sz="1800" dirty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577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5366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3685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6265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2480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9731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 R3, R1, R2 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3878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</a:t>
            </a:r>
          </a:p>
          <a:p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2346" y="4499811"/>
            <a:ext cx="8855243" cy="22258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If </a:t>
            </a:r>
            <a:r>
              <a:rPr lang="en-US" sz="1600" dirty="0">
                <a:solidFill>
                  <a:srgbClr val="7030A0"/>
                </a:solidFill>
              </a:rPr>
              <a:t>N</a:t>
            </a:r>
            <a:r>
              <a:rPr lang="en-US" sz="1600" dirty="0"/>
              <a:t> → Y</a:t>
            </a:r>
            <a:r>
              <a:rPr lang="en-US" sz="1600" baseline="-25000" dirty="0"/>
              <a:t>0</a:t>
            </a:r>
            <a:r>
              <a:rPr lang="en-US" sz="1600" dirty="0"/>
              <a:t>Y</a:t>
            </a:r>
            <a:r>
              <a:rPr lang="en-US" sz="1600" baseline="-25000" dirty="0"/>
              <a:t>1</a:t>
            </a:r>
            <a:r>
              <a:rPr lang="en-US" sz="1600" dirty="0"/>
              <a:t>Y</a:t>
            </a:r>
            <a:r>
              <a:rPr lang="en-US" sz="1600" baseline="-25000" dirty="0"/>
              <a:t>2</a:t>
            </a:r>
            <a:r>
              <a:rPr lang="en-US" sz="1600" dirty="0"/>
              <a:t>…Y</a:t>
            </a:r>
            <a:r>
              <a:rPr lang="en-US" sz="1600" baseline="-25000" dirty="0"/>
              <a:t>i</a:t>
            </a:r>
            <a:r>
              <a:rPr lang="en-US" sz="1600" dirty="0">
                <a:solidFill>
                  <a:srgbClr val="0070C0"/>
                </a:solidFill>
              </a:rPr>
              <a:t>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/>
              <a:t>…</a:t>
            </a:r>
            <a:r>
              <a:rPr lang="en-US" sz="1600" dirty="0" err="1"/>
              <a:t>Y</a:t>
            </a:r>
            <a:r>
              <a:rPr lang="en-US" sz="1600" baseline="-25000" dirty="0" err="1"/>
              <a:t>k</a:t>
            </a:r>
            <a:r>
              <a:rPr lang="en-US" sz="1600" dirty="0"/>
              <a:t> and 𝜺 ∈ FIRST(Y</a:t>
            </a:r>
            <a:r>
              <a:rPr lang="en-US" sz="1600" baseline="-25000" dirty="0"/>
              <a:t>0</a:t>
            </a:r>
            <a:r>
              <a:rPr lang="en-US" sz="1600" dirty="0"/>
              <a:t>) and 𝜺 ∈ FIRST(Y</a:t>
            </a:r>
            <a:r>
              <a:rPr lang="en-US" sz="1600" baseline="-25000" dirty="0"/>
              <a:t>1</a:t>
            </a:r>
            <a:r>
              <a:rPr lang="en-US" sz="1600" dirty="0"/>
              <a:t>) and 𝜺 ∈ FIRST(Y</a:t>
            </a:r>
            <a:r>
              <a:rPr lang="en-US" sz="1600" baseline="-25000" dirty="0"/>
              <a:t>2</a:t>
            </a:r>
            <a:r>
              <a:rPr lang="en-US" sz="1600" dirty="0"/>
              <a:t>) and … and 𝜺 ∈ FIRST(Y</a:t>
            </a:r>
            <a:r>
              <a:rPr lang="en-US" sz="1600" baseline="-25000" dirty="0"/>
              <a:t>i</a:t>
            </a:r>
            <a:r>
              <a:rPr lang="en-US" sz="1600" dirty="0"/>
              <a:t>), then add </a:t>
            </a:r>
            <a:r>
              <a:rPr lang="en-US" sz="1600" dirty="0">
                <a:solidFill>
                  <a:srgbClr val="0070C0"/>
                </a:solidFill>
              </a:rPr>
              <a:t>FIRST(Y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  <a:r>
              <a:rPr lang="en-US" sz="1600" dirty="0"/>
              <a:t> – { 𝜺 } to </a:t>
            </a:r>
            <a:r>
              <a:rPr lang="en-US" sz="1600" dirty="0">
                <a:solidFill>
                  <a:srgbClr val="7030A0"/>
                </a:solidFill>
              </a:rPr>
              <a:t>FIRST(N)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	                                       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Add if preceded by first with </a:t>
            </a:r>
            <a:r>
              <a:rPr lang="x-IV_mathan" sz="1400" dirty="0">
                <a:solidFill>
                  <a:schemeClr val="accent3">
                    <a:lumMod val="75000"/>
                  </a:schemeClr>
                </a:solidFill>
              </a:rPr>
              <a:t>𝜺</a:t>
            </a:r>
            <a:endParaRPr lang="en-US" sz="1600" dirty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Does rule 4 apply to B in S-&gt;A</a:t>
            </a:r>
            <a:r>
              <a:rPr lang="en-US" sz="2400" b="1" dirty="0">
                <a:solidFill>
                  <a:srgbClr val="0070C0"/>
                </a:solidFill>
              </a:rPr>
              <a:t>B</a:t>
            </a:r>
            <a:r>
              <a:rPr lang="en-US" sz="2400" dirty="0"/>
              <a:t>C?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It is in the form N-&gt;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i = 0, so </a:t>
            </a:r>
            <a:r>
              <a:rPr lang="en-US" sz="2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 = 1, and k = 2 : so it matches the pattern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where FIRST(Y</a:t>
            </a:r>
            <a:r>
              <a:rPr lang="en-US" sz="2000" baseline="-25000" dirty="0"/>
              <a:t>0</a:t>
            </a:r>
            <a:r>
              <a:rPr lang="en-US" sz="2000" dirty="0"/>
              <a:t>) ∈ {𝜺} and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 = FIRST(B)  ={v,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𝜺}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Add {v, 𝜺} –{𝜺} to FIRST(S)</a:t>
            </a:r>
          </a:p>
          <a:p>
            <a:pPr marL="457200" lvl="1" indent="0">
              <a:buNone/>
            </a:pPr>
            <a:endParaRPr lang="en-US" sz="2000" dirty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653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Project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>
              <a:defRPr/>
            </a:pPr>
            <a:r>
              <a:rPr lang="en-US" dirty="0">
                <a:hlinkClick r:id="rId2"/>
              </a:rPr>
              <a:t>http://goo.gl/IFs7II</a:t>
            </a:r>
            <a:endParaRPr lang="en-US" dirty="0"/>
          </a:p>
          <a:p>
            <a:pPr>
              <a:defRPr/>
            </a:pPr>
            <a:r>
              <a:rPr lang="en-US" dirty="0"/>
              <a:t>C or C++</a:t>
            </a:r>
          </a:p>
          <a:p>
            <a:pPr>
              <a:defRPr/>
            </a:pPr>
            <a:r>
              <a:rPr lang="en-US" dirty="0"/>
              <a:t>Reads in CFG </a:t>
            </a:r>
          </a:p>
          <a:p>
            <a:pPr>
              <a:defRPr/>
            </a:pPr>
            <a:r>
              <a:rPr lang="en-US" dirty="0"/>
              <a:t>Based on CFG creates First and Follow sets</a:t>
            </a:r>
          </a:p>
          <a:p>
            <a:pPr>
              <a:defRPr/>
            </a:pPr>
            <a:r>
              <a:rPr lang="en-US" dirty="0"/>
              <a:t>Can use previous getToken</a:t>
            </a:r>
          </a:p>
          <a:p>
            <a:pPr lvl="1">
              <a:defRPr/>
            </a:pPr>
            <a:r>
              <a:rPr lang="en-US" dirty="0"/>
              <a:t>BUT will need to modify, it was built to recognize a different grammar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48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                 R4, 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{v}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</a:t>
            </a:r>
          </a:p>
          <a:p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2346" y="4608095"/>
            <a:ext cx="8855243" cy="21175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If </a:t>
            </a:r>
            <a:r>
              <a:rPr lang="en-US" sz="1600" dirty="0">
                <a:solidFill>
                  <a:srgbClr val="7030A0"/>
                </a:solidFill>
              </a:rPr>
              <a:t>N</a:t>
            </a:r>
            <a:r>
              <a:rPr lang="en-US" sz="1600" dirty="0"/>
              <a:t> → Y</a:t>
            </a:r>
            <a:r>
              <a:rPr lang="en-US" sz="1600" baseline="-25000" dirty="0"/>
              <a:t>0</a:t>
            </a:r>
            <a:r>
              <a:rPr lang="en-US" sz="1600" dirty="0"/>
              <a:t>Y</a:t>
            </a:r>
            <a:r>
              <a:rPr lang="en-US" sz="1600" baseline="-25000" dirty="0"/>
              <a:t>1</a:t>
            </a:r>
            <a:r>
              <a:rPr lang="en-US" sz="1600" dirty="0"/>
              <a:t>Y</a:t>
            </a:r>
            <a:r>
              <a:rPr lang="en-US" sz="1600" baseline="-25000" dirty="0"/>
              <a:t>2</a:t>
            </a:r>
            <a:r>
              <a:rPr lang="en-US" sz="1600" dirty="0"/>
              <a:t>…Y</a:t>
            </a:r>
            <a:r>
              <a:rPr lang="en-US" sz="1600" baseline="-25000" dirty="0"/>
              <a:t>i</a:t>
            </a:r>
            <a:r>
              <a:rPr lang="en-US" sz="1600" dirty="0">
                <a:solidFill>
                  <a:srgbClr val="0070C0"/>
                </a:solidFill>
              </a:rPr>
              <a:t>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/>
              <a:t>…</a:t>
            </a:r>
            <a:r>
              <a:rPr lang="en-US" sz="1600" dirty="0" err="1"/>
              <a:t>Y</a:t>
            </a:r>
            <a:r>
              <a:rPr lang="en-US" sz="1600" baseline="-25000" dirty="0" err="1"/>
              <a:t>k</a:t>
            </a:r>
            <a:r>
              <a:rPr lang="en-US" sz="1600" dirty="0"/>
              <a:t> and 𝜺 ∈ FIRST(Y</a:t>
            </a:r>
            <a:r>
              <a:rPr lang="en-US" sz="1600" baseline="-25000" dirty="0"/>
              <a:t>0</a:t>
            </a:r>
            <a:r>
              <a:rPr lang="en-US" sz="1600" dirty="0"/>
              <a:t>) and 𝜺 ∈ FIRST(Y</a:t>
            </a:r>
            <a:r>
              <a:rPr lang="en-US" sz="1600" baseline="-25000" dirty="0"/>
              <a:t>1</a:t>
            </a:r>
            <a:r>
              <a:rPr lang="en-US" sz="1600" dirty="0"/>
              <a:t>) and 𝜺 ∈ FIRST(Y</a:t>
            </a:r>
            <a:r>
              <a:rPr lang="en-US" sz="1600" baseline="-25000" dirty="0"/>
              <a:t>2</a:t>
            </a:r>
            <a:r>
              <a:rPr lang="en-US" sz="1600" dirty="0"/>
              <a:t>) and … and 𝜺 ∈ FIRST(Y</a:t>
            </a:r>
            <a:r>
              <a:rPr lang="en-US" sz="1600" baseline="-25000" dirty="0"/>
              <a:t>i</a:t>
            </a:r>
            <a:r>
              <a:rPr lang="en-US" sz="1600" dirty="0"/>
              <a:t>), then add </a:t>
            </a:r>
            <a:r>
              <a:rPr lang="en-US" sz="1600" dirty="0">
                <a:solidFill>
                  <a:srgbClr val="0070C0"/>
                </a:solidFill>
              </a:rPr>
              <a:t>FIRST(Y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  <a:r>
              <a:rPr lang="en-US" sz="1600" dirty="0"/>
              <a:t> – { 𝜺 } to </a:t>
            </a:r>
            <a:r>
              <a:rPr lang="en-US" sz="1600" dirty="0">
                <a:solidFill>
                  <a:srgbClr val="7030A0"/>
                </a:solidFill>
              </a:rPr>
              <a:t>FIRST(N)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	                                     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Add if preceded by first with </a:t>
            </a:r>
            <a:r>
              <a:rPr lang="x-IV_mathan" sz="1400" dirty="0">
                <a:solidFill>
                  <a:schemeClr val="accent3">
                    <a:lumMod val="75000"/>
                  </a:schemeClr>
                </a:solidFill>
              </a:rPr>
              <a:t>𝜺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2400" dirty="0"/>
              <a:t>Does rule 4 apply to C in S-&gt;AB</a:t>
            </a:r>
            <a:r>
              <a:rPr lang="en-US" sz="2400" b="1" dirty="0">
                <a:solidFill>
                  <a:srgbClr val="0070C0"/>
                </a:solidFill>
              </a:rPr>
              <a:t>C</a:t>
            </a:r>
            <a:r>
              <a:rPr lang="en-US" sz="2400" dirty="0"/>
              <a:t>?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It is in the form N-&gt;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>
                <a:solidFill>
                  <a:srgbClr val="0070C0"/>
                </a:solidFill>
              </a:rPr>
              <a:t>Y</a:t>
            </a:r>
            <a:r>
              <a:rPr lang="en-US" sz="2000" baseline="-25000" dirty="0">
                <a:solidFill>
                  <a:srgbClr val="0070C0"/>
                </a:solidFill>
              </a:rPr>
              <a:t>2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i = 1, so </a:t>
            </a:r>
            <a:r>
              <a:rPr lang="en-US" sz="2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 = 2, and k = ? : so it matches the pattern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where FIRST(Y</a:t>
            </a:r>
            <a:r>
              <a:rPr lang="en-US" sz="2000" baseline="-25000" dirty="0"/>
              <a:t>0</a:t>
            </a:r>
            <a:r>
              <a:rPr lang="en-US" sz="2000" dirty="0"/>
              <a:t>) ∈ {𝜺}, FIRST(Y</a:t>
            </a:r>
            <a:r>
              <a:rPr lang="en-US" sz="2000" baseline="-25000" dirty="0"/>
              <a:t>1</a:t>
            </a:r>
            <a:r>
              <a:rPr lang="en-US" sz="2000" dirty="0"/>
              <a:t>) ∈ {𝜺}, and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 = FIRST(C) = {t,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𝜺}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Add {t, 𝜺} –{𝜺} to FIRST(S)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/>
          </a:p>
          <a:p>
            <a:pPr marL="400050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29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R4, R4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{v, t}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</a:t>
            </a:r>
          </a:p>
          <a:p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2346" y="4608095"/>
            <a:ext cx="8855243" cy="21175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If </a:t>
            </a:r>
            <a:r>
              <a:rPr lang="en-US" sz="1600" dirty="0">
                <a:solidFill>
                  <a:srgbClr val="7030A0"/>
                </a:solidFill>
              </a:rPr>
              <a:t>N</a:t>
            </a:r>
            <a:r>
              <a:rPr lang="en-US" sz="1600" dirty="0"/>
              <a:t> → Y</a:t>
            </a:r>
            <a:r>
              <a:rPr lang="en-US" sz="1600" baseline="-25000" dirty="0"/>
              <a:t>0</a:t>
            </a:r>
            <a:r>
              <a:rPr lang="en-US" sz="1600" dirty="0"/>
              <a:t>Y</a:t>
            </a:r>
            <a:r>
              <a:rPr lang="en-US" sz="1600" baseline="-25000" dirty="0"/>
              <a:t>1</a:t>
            </a:r>
            <a:r>
              <a:rPr lang="en-US" sz="1600" dirty="0"/>
              <a:t>Y</a:t>
            </a:r>
            <a:r>
              <a:rPr lang="en-US" sz="1600" baseline="-25000" dirty="0"/>
              <a:t>2</a:t>
            </a:r>
            <a:r>
              <a:rPr lang="en-US" sz="1600" dirty="0"/>
              <a:t>…Y</a:t>
            </a:r>
            <a:r>
              <a:rPr lang="en-US" sz="1600" baseline="-25000" dirty="0"/>
              <a:t>i</a:t>
            </a:r>
            <a:r>
              <a:rPr lang="en-US" sz="1600" dirty="0">
                <a:solidFill>
                  <a:srgbClr val="0070C0"/>
                </a:solidFill>
              </a:rPr>
              <a:t>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/>
              <a:t>…</a:t>
            </a:r>
            <a:r>
              <a:rPr lang="en-US" sz="1600" dirty="0" err="1"/>
              <a:t>Y</a:t>
            </a:r>
            <a:r>
              <a:rPr lang="en-US" sz="1600" baseline="-25000" dirty="0" err="1"/>
              <a:t>k</a:t>
            </a:r>
            <a:r>
              <a:rPr lang="en-US" sz="1600" dirty="0"/>
              <a:t> and 𝜺 ∈ FIRST(Y</a:t>
            </a:r>
            <a:r>
              <a:rPr lang="en-US" sz="1600" baseline="-25000" dirty="0"/>
              <a:t>0</a:t>
            </a:r>
            <a:r>
              <a:rPr lang="en-US" sz="1600" dirty="0"/>
              <a:t>) and 𝜺 ∈ FIRST(Y</a:t>
            </a:r>
            <a:r>
              <a:rPr lang="en-US" sz="1600" baseline="-25000" dirty="0"/>
              <a:t>1</a:t>
            </a:r>
            <a:r>
              <a:rPr lang="en-US" sz="1600" dirty="0"/>
              <a:t>) and 𝜺 ∈ FIRST(Y</a:t>
            </a:r>
            <a:r>
              <a:rPr lang="en-US" sz="1600" baseline="-25000" dirty="0"/>
              <a:t>2</a:t>
            </a:r>
            <a:r>
              <a:rPr lang="en-US" sz="1600" dirty="0"/>
              <a:t>) and … and 𝜺 ∈ FIRST(Y</a:t>
            </a:r>
            <a:r>
              <a:rPr lang="en-US" sz="1600" baseline="-25000" dirty="0"/>
              <a:t>i</a:t>
            </a:r>
            <a:r>
              <a:rPr lang="en-US" sz="1600" dirty="0"/>
              <a:t>), then add </a:t>
            </a:r>
            <a:r>
              <a:rPr lang="en-US" sz="1600" dirty="0">
                <a:solidFill>
                  <a:srgbClr val="0070C0"/>
                </a:solidFill>
              </a:rPr>
              <a:t>FIRST(Y</a:t>
            </a:r>
            <a:r>
              <a:rPr lang="en-US" sz="1600" baseline="-25000" dirty="0">
                <a:solidFill>
                  <a:srgbClr val="0070C0"/>
                </a:solidFill>
              </a:rPr>
              <a:t>i+1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  <a:r>
              <a:rPr lang="en-US" sz="1600" dirty="0"/>
              <a:t> – { 𝜺 } to </a:t>
            </a:r>
            <a:r>
              <a:rPr lang="en-US" sz="1600" dirty="0">
                <a:solidFill>
                  <a:srgbClr val="7030A0"/>
                </a:solidFill>
              </a:rPr>
              <a:t>FIRST(N)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                                              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// Add if preceded by first with </a:t>
            </a:r>
            <a:r>
              <a:rPr lang="x-IV_mathan" sz="1600" dirty="0">
                <a:solidFill>
                  <a:schemeClr val="accent3">
                    <a:lumMod val="75000"/>
                  </a:schemeClr>
                </a:solidFill>
              </a:rPr>
              <a:t>𝜺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400" dirty="0"/>
              <a:t>Does rule 4 apply to other symbols in S-&gt;ABC?</a:t>
            </a:r>
          </a:p>
          <a:p>
            <a:pPr lvl="1"/>
            <a:r>
              <a:rPr lang="en-US" sz="2000" dirty="0"/>
              <a:t>It is in the form N-&gt;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b="1" dirty="0"/>
              <a:t> </a:t>
            </a:r>
            <a:endParaRPr lang="en-US" sz="2000" dirty="0"/>
          </a:p>
          <a:p>
            <a:pPr lvl="1"/>
            <a:r>
              <a:rPr lang="en-US" sz="2000" dirty="0"/>
              <a:t>What if, i = 1, so </a:t>
            </a:r>
            <a:r>
              <a:rPr lang="en-US" sz="2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C00000"/>
                </a:solidFill>
              </a:rPr>
              <a:t>?</a:t>
            </a:r>
            <a:r>
              <a:rPr lang="en-US" sz="2000" dirty="0"/>
              <a:t>, and k = ? : so it matches the pattern</a:t>
            </a:r>
          </a:p>
          <a:p>
            <a:pPr lvl="1"/>
            <a:r>
              <a:rPr lang="en-US" sz="2000" dirty="0"/>
              <a:t>where FIRST(Y</a:t>
            </a:r>
            <a:r>
              <a:rPr lang="en-US" sz="2000" baseline="-25000" dirty="0"/>
              <a:t>0</a:t>
            </a:r>
            <a:r>
              <a:rPr lang="en-US" sz="2000" dirty="0"/>
              <a:t>) = {𝜺} and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 = FIRST(</a:t>
            </a:r>
            <a:r>
              <a:rPr lang="en-US" sz="2000" b="1" dirty="0">
                <a:solidFill>
                  <a:srgbClr val="C00000"/>
                </a:solidFill>
              </a:rPr>
              <a:t>?</a:t>
            </a:r>
            <a:r>
              <a:rPr lang="en-US" sz="2000" dirty="0">
                <a:solidFill>
                  <a:srgbClr val="0070C0"/>
                </a:solidFill>
              </a:rPr>
              <a:t>) = ????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406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8954"/>
            <a:ext cx="9144000" cy="4701296"/>
          </a:xfrm>
        </p:spPr>
        <p:txBody>
          <a:bodyPr/>
          <a:lstStyle/>
          <a:p>
            <a:pPr marL="914400" lvl="1" indent="-514350">
              <a:buFont typeface="+mj-lt"/>
              <a:buAutoNum type="arabicPeriod" startAt="4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7030A0"/>
                </a:solidFill>
              </a:rPr>
              <a:t>N</a:t>
            </a:r>
            <a:r>
              <a:rPr lang="en-US" sz="2000" dirty="0"/>
              <a:t> →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dirty="0"/>
              <a:t>…Y</a:t>
            </a:r>
            <a:r>
              <a:rPr lang="en-US" sz="2000" baseline="-25000" dirty="0"/>
              <a:t>i</a:t>
            </a:r>
            <a:r>
              <a:rPr lang="en-US" sz="2000" b="1" dirty="0">
                <a:solidFill>
                  <a:srgbClr val="0070C0"/>
                </a:solidFill>
              </a:rPr>
              <a:t>Y</a:t>
            </a:r>
            <a:r>
              <a:rPr lang="en-US" sz="2000" b="1" baseline="-25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…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and 𝜺 ∈ FIRST(Y</a:t>
            </a:r>
            <a:r>
              <a:rPr lang="en-US" sz="2000" baseline="-25000" dirty="0"/>
              <a:t>0</a:t>
            </a:r>
            <a:r>
              <a:rPr lang="en-US" sz="2000" dirty="0"/>
              <a:t>) and 𝜺 ∈ FIRST(Y</a:t>
            </a:r>
            <a:r>
              <a:rPr lang="en-US" sz="2000" baseline="-25000" dirty="0"/>
              <a:t>1</a:t>
            </a:r>
            <a:r>
              <a:rPr lang="en-US" sz="2000" dirty="0"/>
              <a:t>) and 𝜺 ∈ FIRST(Y</a:t>
            </a:r>
            <a:r>
              <a:rPr lang="en-US" sz="2000" baseline="-25000" dirty="0"/>
              <a:t>2</a:t>
            </a:r>
            <a:r>
              <a:rPr lang="en-US" sz="2000" dirty="0"/>
              <a:t>) and … and 𝜺 ∈ FIRST(Y</a:t>
            </a:r>
            <a:r>
              <a:rPr lang="en-US" sz="2000" baseline="-25000" dirty="0"/>
              <a:t>i</a:t>
            </a:r>
            <a:r>
              <a:rPr lang="en-US" sz="2000" dirty="0"/>
              <a:t>), then add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r>
              <a:rPr lang="en-US" sz="2000" dirty="0"/>
              <a:t> – { 𝜺 } to </a:t>
            </a:r>
            <a:r>
              <a:rPr lang="en-US" sz="2000" dirty="0">
                <a:solidFill>
                  <a:srgbClr val="7030A0"/>
                </a:solidFill>
              </a:rPr>
              <a:t>FIRST(N)</a:t>
            </a:r>
          </a:p>
          <a:p>
            <a:r>
              <a:rPr lang="en-US" sz="2800" dirty="0"/>
              <a:t>Hidden implication of rule 4</a:t>
            </a:r>
          </a:p>
          <a:p>
            <a:pPr lvl="1"/>
            <a:r>
              <a:rPr lang="en-US" sz="2400" dirty="0"/>
              <a:t>It must have an i+1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FIRST(Y</a:t>
            </a:r>
            <a:r>
              <a:rPr lang="en-US" sz="2400" baseline="-25000" dirty="0">
                <a:solidFill>
                  <a:srgbClr val="0070C0"/>
                </a:solidFill>
              </a:rPr>
              <a:t>i+1</a:t>
            </a:r>
            <a:r>
              <a:rPr lang="en-US" sz="2400" dirty="0">
                <a:solidFill>
                  <a:srgbClr val="0070C0"/>
                </a:solidFill>
              </a:rPr>
              <a:t>) </a:t>
            </a:r>
            <a:r>
              <a:rPr lang="en-US" sz="2400" dirty="0"/>
              <a:t>is what gets added to the FIRST(N)</a:t>
            </a:r>
          </a:p>
          <a:p>
            <a:pPr lvl="1"/>
            <a:r>
              <a:rPr lang="en-US" sz="2400" dirty="0"/>
              <a:t>The …</a:t>
            </a:r>
            <a:r>
              <a:rPr lang="en-US" sz="2400" dirty="0" err="1"/>
              <a:t>Y</a:t>
            </a:r>
            <a:r>
              <a:rPr lang="en-US" sz="2400" baseline="-25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 can be ignored (it could also just be α)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175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{v, t}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</a:t>
            </a:r>
          </a:p>
          <a:p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2346" y="4559967"/>
            <a:ext cx="8855243" cy="22138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5. If </a:t>
            </a:r>
            <a:r>
              <a:rPr lang="en-US" sz="2000" dirty="0">
                <a:solidFill>
                  <a:srgbClr val="7030A0"/>
                </a:solidFill>
              </a:rPr>
              <a:t>N</a:t>
            </a:r>
            <a:r>
              <a:rPr lang="en-US" sz="2000" dirty="0"/>
              <a:t> →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and FIRST(Y</a:t>
            </a:r>
            <a:r>
              <a:rPr lang="en-US" sz="2000" baseline="-25000" dirty="0"/>
              <a:t>0</a:t>
            </a:r>
            <a:r>
              <a:rPr lang="en-US" sz="2000" dirty="0"/>
              <a:t>) and 𝜺 ∈ FIRST(Y</a:t>
            </a:r>
            <a:r>
              <a:rPr lang="en-US" sz="2000" baseline="-25000" dirty="0"/>
              <a:t>1</a:t>
            </a:r>
            <a:r>
              <a:rPr lang="en-US" sz="2000" dirty="0"/>
              <a:t>) and 𝜺 ∈ FIRST(Y</a:t>
            </a:r>
            <a:r>
              <a:rPr lang="en-US" sz="2000" baseline="-25000" dirty="0"/>
              <a:t>2</a:t>
            </a:r>
            <a:r>
              <a:rPr lang="en-US" sz="2000" dirty="0"/>
              <a:t>) and … and 𝜺 ∈ FIRST(</a:t>
            </a:r>
            <a:r>
              <a:rPr lang="en-US" sz="2000" dirty="0" err="1"/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), then add </a:t>
            </a:r>
            <a:r>
              <a:rPr lang="en-US" sz="2000" dirty="0">
                <a:solidFill>
                  <a:srgbClr val="0070C0"/>
                </a:solidFill>
              </a:rPr>
              <a:t>{𝜺}</a:t>
            </a:r>
            <a:r>
              <a:rPr lang="en-US" sz="2000" dirty="0"/>
              <a:t> to </a:t>
            </a:r>
            <a:r>
              <a:rPr lang="en-US" sz="2000" dirty="0">
                <a:solidFill>
                  <a:srgbClr val="7030A0"/>
                </a:solidFill>
              </a:rPr>
              <a:t>FIRST(N)                                     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// Add </a:t>
            </a:r>
            <a:r>
              <a:rPr lang="x-IV_mathan" sz="2000" dirty="0">
                <a:solidFill>
                  <a:schemeClr val="accent3">
                    <a:lumMod val="75000"/>
                  </a:schemeClr>
                </a:solidFill>
              </a:rPr>
              <a:t>𝜺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if all Y's have </a:t>
            </a:r>
            <a:r>
              <a:rPr lang="x-IV_mathan" sz="2000" dirty="0">
                <a:solidFill>
                  <a:schemeClr val="accent3">
                    <a:lumMod val="75000"/>
                  </a:schemeClr>
                </a:solidFill>
              </a:rPr>
              <a:t>𝜺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400" dirty="0"/>
              <a:t>Does rule 5 apply to B in S-&gt;ABC?</a:t>
            </a:r>
          </a:p>
          <a:p>
            <a:pPr lvl="1"/>
            <a:r>
              <a:rPr lang="en-US" sz="2000" dirty="0"/>
              <a:t>It is in the form N-&gt; Y</a:t>
            </a:r>
            <a:r>
              <a:rPr lang="en-US" sz="2000" baseline="-25000" dirty="0"/>
              <a:t>0</a:t>
            </a:r>
            <a:r>
              <a:rPr lang="en-US" sz="2000" dirty="0"/>
              <a:t>Y</a:t>
            </a:r>
            <a:r>
              <a:rPr lang="en-US" sz="2000" baseline="-25000" dirty="0"/>
              <a:t>1</a:t>
            </a:r>
            <a:r>
              <a:rPr lang="en-US" sz="2000" dirty="0"/>
              <a:t>Y</a:t>
            </a:r>
            <a:r>
              <a:rPr lang="en-US" sz="2000" baseline="-25000" dirty="0"/>
              <a:t>2</a:t>
            </a:r>
            <a:r>
              <a:rPr lang="en-US" sz="2000" b="1" dirty="0"/>
              <a:t> </a:t>
            </a:r>
            <a:endParaRPr lang="en-US" sz="2000" dirty="0"/>
          </a:p>
          <a:p>
            <a:pPr lvl="1"/>
            <a:r>
              <a:rPr lang="en-US" sz="2000" dirty="0"/>
              <a:t>i = 1, so </a:t>
            </a:r>
            <a:r>
              <a:rPr lang="en-US" sz="2000" dirty="0">
                <a:solidFill>
                  <a:srgbClr val="0070C0"/>
                </a:solidFill>
              </a:rPr>
              <a:t>i+1</a:t>
            </a:r>
            <a:r>
              <a:rPr lang="en-US" sz="2000" dirty="0"/>
              <a:t> = ?, and k = ? : so it matches the pattern</a:t>
            </a:r>
          </a:p>
          <a:p>
            <a:pPr lvl="1"/>
            <a:r>
              <a:rPr lang="en-US" sz="2000" dirty="0"/>
              <a:t>where FIRST(Y</a:t>
            </a:r>
            <a:r>
              <a:rPr lang="en-US" sz="2000" baseline="-25000" dirty="0"/>
              <a:t>0</a:t>
            </a:r>
            <a:r>
              <a:rPr lang="en-US" sz="2000" dirty="0"/>
              <a:t>) = {𝜺} and </a:t>
            </a:r>
            <a:r>
              <a:rPr lang="en-US" sz="2000" dirty="0">
                <a:solidFill>
                  <a:srgbClr val="0070C0"/>
                </a:solidFill>
              </a:rPr>
              <a:t>FIRST(Y</a:t>
            </a:r>
            <a:r>
              <a:rPr lang="en-US" sz="2000" baseline="-25000" dirty="0">
                <a:solidFill>
                  <a:srgbClr val="0070C0"/>
                </a:solidFill>
              </a:rPr>
              <a:t>i+1</a:t>
            </a:r>
            <a:r>
              <a:rPr lang="en-US" sz="2000" dirty="0">
                <a:solidFill>
                  <a:srgbClr val="0070C0"/>
                </a:solidFill>
              </a:rPr>
              <a:t>) = ????</a:t>
            </a:r>
          </a:p>
          <a:p>
            <a:pPr lvl="1"/>
            <a:endParaRPr lang="en-US" sz="2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80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 R3,R4,R5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{v, t, 𝜺}	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 {𝜺}		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 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 {v,𝜺}	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 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 {t, 𝜺}		</a:t>
            </a:r>
          </a:p>
          <a:p>
            <a:pPr marL="57150" indent="0">
              <a:spcBef>
                <a:spcPts val="0"/>
              </a:spcBef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8745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5043"/>
            <a:ext cx="2093495" cy="4783551"/>
          </a:xfrm>
        </p:spPr>
        <p:txBody>
          <a:bodyPr/>
          <a:lstStyle/>
          <a:p>
            <a:pPr marL="57150" indent="0"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S -&gt; ABC 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800" dirty="0"/>
              <a:t>	</a:t>
            </a:r>
            <a:endParaRPr lang="en-US" sz="24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A -&gt; 𝜺 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B -&gt; v | 𝜺</a:t>
            </a:r>
          </a:p>
          <a:p>
            <a:pPr marL="57150" indent="0">
              <a:spcBef>
                <a:spcPts val="1200"/>
              </a:spcBef>
              <a:buNone/>
            </a:pPr>
            <a:endParaRPr lang="en-US" sz="1800" dirty="0"/>
          </a:p>
          <a:p>
            <a:pPr marL="57150" indent="0">
              <a:spcBef>
                <a:spcPts val="0"/>
              </a:spcBef>
              <a:buNone/>
            </a:pPr>
            <a:r>
              <a:rPr lang="en-US" sz="2400" dirty="0"/>
              <a:t>C -&gt; t | 𝜺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82252" y="1181134"/>
            <a:ext cx="6761748" cy="47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buNone/>
            </a:pPr>
            <a:r>
              <a:rPr lang="en-US" sz="1800" dirty="0"/>
              <a:t>					 R3			 R3,R4,R5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FIRST(S) = {} -&gt; {   }	 	-&gt; {v, t, 𝜺}		-&gt; {v, t, 𝜺}	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                            		 R3,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FIRST(A) = {} -&gt; {𝜺}		-&gt; {𝜺}			 -&gt; {𝜺}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 R3, R1, R2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FIRST(B) = {} -&gt; {v, 𝜺}	-&gt; {v,𝜺}		 -&gt; {v,𝜺}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1800" dirty="0"/>
              <a:t>					 R3, R1, R2 	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FIRST(C) = {} -&gt; {t, 𝜺}	-&gt; {t, 𝜺}		 -&gt; {t, 𝜺}</a:t>
            </a:r>
          </a:p>
          <a:p>
            <a:pPr marL="57150" indent="0">
              <a:spcBef>
                <a:spcPts val="0"/>
              </a:spcBef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0269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 -&gt; </a:t>
            </a:r>
            <a:r>
              <a:rPr lang="en-US" sz="2800" dirty="0" err="1"/>
              <a:t>mAB</a:t>
            </a:r>
            <a:r>
              <a:rPr lang="en-US" sz="2800" dirty="0"/>
              <a:t> | FE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A -&gt; n | 𝜺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B -&gt; </a:t>
            </a:r>
            <a:r>
              <a:rPr lang="en-US" sz="2800" dirty="0" err="1"/>
              <a:t>pSB</a:t>
            </a:r>
            <a:r>
              <a:rPr lang="en-US" sz="2800" dirty="0"/>
              <a:t> | 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C -&gt; </a:t>
            </a:r>
            <a:r>
              <a:rPr lang="en-US" sz="2800" dirty="0" err="1"/>
              <a:t>qC</a:t>
            </a:r>
            <a:r>
              <a:rPr lang="en-US" sz="2800" dirty="0"/>
              <a:t> | 𝜺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D -&gt; </a:t>
            </a:r>
            <a:r>
              <a:rPr lang="en-US" sz="2800" dirty="0" err="1"/>
              <a:t>DrC</a:t>
            </a:r>
            <a:r>
              <a:rPr lang="en-US" sz="2800" dirty="0"/>
              <a:t> | Ax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E -&gt; </a:t>
            </a:r>
            <a:r>
              <a:rPr lang="en-US" sz="2800" dirty="0" err="1"/>
              <a:t>tFv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F -&gt; w | 𝜺</a:t>
            </a:r>
          </a:p>
        </p:txBody>
      </p:sp>
    </p:spTree>
    <p:extLst>
      <p:ext uri="{BB962C8B-B14F-4D97-AF65-F5344CB8AC3E}">
        <p14:creationId xmlns:p14="http://schemas.microsoft.com/office/powerpoint/2010/main" val="10432009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Set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48287"/>
              </p:ext>
            </p:extLst>
          </p:nvPr>
        </p:nvGraphicFramePr>
        <p:xfrm>
          <a:off x="0" y="1108953"/>
          <a:ext cx="9143999" cy="5668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979">
                  <a:extLst>
                    <a:ext uri="{9D8B030D-6E8A-4147-A177-3AD203B41FA5}">
                      <a16:colId xmlns:a16="http://schemas.microsoft.com/office/drawing/2014/main" val="2746670080"/>
                    </a:ext>
                  </a:extLst>
                </a:gridCol>
                <a:gridCol w="769080">
                  <a:extLst>
                    <a:ext uri="{9D8B030D-6E8A-4147-A177-3AD203B41FA5}">
                      <a16:colId xmlns:a16="http://schemas.microsoft.com/office/drawing/2014/main" val="2621355876"/>
                    </a:ext>
                  </a:extLst>
                </a:gridCol>
                <a:gridCol w="1542224">
                  <a:extLst>
                    <a:ext uri="{9D8B030D-6E8A-4147-A177-3AD203B41FA5}">
                      <a16:colId xmlns:a16="http://schemas.microsoft.com/office/drawing/2014/main" val="3738767397"/>
                    </a:ext>
                  </a:extLst>
                </a:gridCol>
                <a:gridCol w="2564090">
                  <a:extLst>
                    <a:ext uri="{9D8B030D-6E8A-4147-A177-3AD203B41FA5}">
                      <a16:colId xmlns:a16="http://schemas.microsoft.com/office/drawing/2014/main" val="2302964562"/>
                    </a:ext>
                  </a:extLst>
                </a:gridCol>
                <a:gridCol w="1319753">
                  <a:extLst>
                    <a:ext uri="{9D8B030D-6E8A-4147-A177-3AD203B41FA5}">
                      <a16:colId xmlns:a16="http://schemas.microsoft.com/office/drawing/2014/main" val="126854998"/>
                    </a:ext>
                  </a:extLst>
                </a:gridCol>
                <a:gridCol w="1432873">
                  <a:extLst>
                    <a:ext uri="{9D8B030D-6E8A-4147-A177-3AD203B41FA5}">
                      <a16:colId xmlns:a16="http://schemas.microsoft.com/office/drawing/2014/main" val="2359259016"/>
                    </a:ext>
                  </a:extLst>
                </a:gridCol>
              </a:tblGrid>
              <a:tr h="4600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Rnd</a:t>
                      </a:r>
                      <a:r>
                        <a:rPr lang="en-US" dirty="0"/>
                        <a:t>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Round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Round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Round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Round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711114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dirty="0"/>
                        <a:t> </a:t>
                      </a:r>
                      <a:r>
                        <a:rPr lang="en-US" sz="1800" dirty="0"/>
                        <a:t>S -&gt; </a:t>
                      </a:r>
                      <a:r>
                        <a:rPr lang="en-US" sz="1800" dirty="0" err="1"/>
                        <a:t>mAB</a:t>
                      </a:r>
                      <a:r>
                        <a:rPr lang="en-US" sz="1800" dirty="0"/>
                        <a:t>| FE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R3,R1 {m}</a:t>
                      </a:r>
                    </a:p>
                    <a:p>
                      <a:pPr algn="l"/>
                      <a:r>
                        <a:rPr lang="en-US" strike="sng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mAB</a:t>
                      </a:r>
                      <a:r>
                        <a:rPr lang="en-US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| FE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R3, R4, R5 {m, w, t}</a:t>
                      </a:r>
                    </a:p>
                    <a:p>
                      <a:pPr algn="l"/>
                      <a:r>
                        <a:rPr lang="en-US" strike="sngStrike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FE</a:t>
                      </a:r>
                      <a:endParaRPr lang="en-US" strike="sngStrike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{m, w, t}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{m, w</a:t>
                      </a:r>
                      <a:r>
                        <a:rPr lang="en-US"/>
                        <a:t>, t}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1259583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/>
                        <a:t>A -&gt; n | 𝜺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R1, R2 {n,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 }</a:t>
                      </a:r>
                    </a:p>
                    <a:p>
                      <a:pPr algn="l"/>
                      <a:r>
                        <a:rPr lang="en-US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</a:t>
                      </a: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| </a:t>
                      </a:r>
                      <a:r>
                        <a:rPr lang="en-US" sz="1800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𝜺</a:t>
                      </a:r>
                      <a:endParaRPr lang="en-US" strike="sngStrike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{n,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 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{n,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 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{n,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 }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7885331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/>
                        <a:t>B -&gt; </a:t>
                      </a:r>
                      <a:r>
                        <a:rPr lang="en-US" sz="1800" dirty="0" err="1"/>
                        <a:t>pSB</a:t>
                      </a:r>
                      <a:r>
                        <a:rPr lang="en-US" sz="1800" dirty="0"/>
                        <a:t> | 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R1 {p}</a:t>
                      </a:r>
                    </a:p>
                    <a:p>
                      <a:pPr algn="l"/>
                      <a:r>
                        <a:rPr lang="en-US" strike="sng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pSB</a:t>
                      </a: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| 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{p}</a:t>
                      </a:r>
                    </a:p>
                    <a:p>
                      <a:pPr algn="l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{p, n, x}</a:t>
                      </a:r>
                    </a:p>
                    <a:p>
                      <a:pPr algn="l"/>
                      <a:r>
                        <a:rPr lang="en-US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{p, n, x}</a:t>
                      </a:r>
                    </a:p>
                    <a:p>
                      <a:pPr algn="l"/>
                      <a:endParaRPr lang="en-US" strike="sngStrik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7151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/>
                        <a:t>C -&gt; </a:t>
                      </a:r>
                      <a:r>
                        <a:rPr lang="en-US" sz="1800" dirty="0" err="1"/>
                        <a:t>qC</a:t>
                      </a:r>
                      <a:r>
                        <a:rPr lang="en-US" sz="1800" dirty="0"/>
                        <a:t> | 𝜺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R1, R2 {q,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}</a:t>
                      </a:r>
                    </a:p>
                    <a:p>
                      <a:pPr algn="l"/>
                      <a:r>
                        <a:rPr lang="en-US" sz="1800" strike="sng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qC</a:t>
                      </a: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| </a:t>
                      </a:r>
                      <a:r>
                        <a:rPr lang="en-US" sz="1800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𝜺</a:t>
                      </a:r>
                      <a:endParaRPr lang="en-US" strike="sngStrike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{q,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{q,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{q, </a:t>
                      </a:r>
                      <a:r>
                        <a:rPr lang="en-US" sz="1800" dirty="0"/>
                        <a:t>𝜺</a:t>
                      </a:r>
                      <a:r>
                        <a:rPr lang="en-US" dirty="0"/>
                        <a:t>}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1192578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/>
                        <a:t>D -&gt; </a:t>
                      </a:r>
                      <a:r>
                        <a:rPr lang="en-US" sz="1800" dirty="0" err="1"/>
                        <a:t>DrC</a:t>
                      </a:r>
                      <a:r>
                        <a:rPr lang="en-US" sz="1800" dirty="0"/>
                        <a:t> | 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  <a:p>
                      <a:pPr algn="l"/>
                      <a:r>
                        <a:rPr lang="en-US" strike="sng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DrC</a:t>
                      </a:r>
                      <a:r>
                        <a:rPr lang="en-US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|Ax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R3, R4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{n, x}</a:t>
                      </a:r>
                    </a:p>
                    <a:p>
                      <a:pPr algn="l"/>
                      <a:r>
                        <a:rPr lang="en-US" dirty="0"/>
                        <a:t> </a:t>
                      </a:r>
                      <a:r>
                        <a:rPr lang="en-US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{n, x}</a:t>
                      </a:r>
                    </a:p>
                    <a:p>
                      <a:pPr algn="l"/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{n, x}</a:t>
                      </a:r>
                    </a:p>
                    <a:p>
                      <a:pPr algn="l"/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9096188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/>
                        <a:t>E -&gt; </a:t>
                      </a:r>
                      <a:r>
                        <a:rPr lang="en-US" sz="1800" dirty="0" err="1"/>
                        <a:t>tFv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R1 {t}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l"/>
                      <a:r>
                        <a:rPr lang="en-US" strike="sngStrike" baseline="0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tFv</a:t>
                      </a:r>
                      <a:endParaRPr lang="en-US" strike="sngStrike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{t}</a:t>
                      </a:r>
                      <a:r>
                        <a:rPr lang="en-US" baseline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{t}</a:t>
                      </a:r>
                      <a:r>
                        <a:rPr lang="en-US" baseline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{t}</a:t>
                      </a:r>
                      <a:r>
                        <a:rPr lang="en-US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655888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F -&gt; w | 𝜺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R2 {w, </a:t>
                      </a:r>
                      <a:r>
                        <a:rPr lang="en-US" sz="1800" dirty="0"/>
                        <a:t>𝜺}</a:t>
                      </a:r>
                    </a:p>
                    <a:p>
                      <a:pPr algn="l"/>
                      <a:r>
                        <a:rPr lang="en-US" sz="1800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</a:t>
                      </a: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| </a:t>
                      </a:r>
                      <a:r>
                        <a:rPr lang="en-US" sz="1800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𝜺</a:t>
                      </a:r>
                      <a:endParaRPr lang="en-US" strike="sngStrike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/>
                        <a:t>{w, </a:t>
                      </a:r>
                      <a:r>
                        <a:rPr lang="en-US" sz="1800" dirty="0"/>
                        <a:t>𝜺}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/>
                        <a:t>{w, </a:t>
                      </a:r>
                      <a:r>
                        <a:rPr lang="en-US" sz="1800" dirty="0"/>
                        <a:t>𝜺}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/>
                        <a:t>{w, </a:t>
                      </a:r>
                      <a:r>
                        <a:rPr lang="en-US" sz="1800" dirty="0"/>
                        <a:t>𝜺}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782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2336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hint of why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Parsing tokens,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must the list of tokens start with?</a:t>
            </a:r>
          </a:p>
          <a:p>
            <a:pPr marL="6858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“w” is the first token in a list of tokens</a:t>
            </a:r>
          </a:p>
          <a:p>
            <a:pPr marL="6858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What rules do we know must apply?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893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3 – 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When a 1 is passed in as an argument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Output looks like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FIRST(N) = { item1, item2, item3 }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Notice the spaces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Line ends with a \n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2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dirty="0"/>
              <a:t>Project</a:t>
            </a:r>
            <a:r>
              <a:rPr lang="en-US" altLang="en-US" dirty="0">
                <a:ea typeface="ＭＳ Ｐゴシック" panose="020B0600070205080204" pitchFamily="34" charset="-128"/>
              </a:rPr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>
              <a:defRPr/>
            </a:pPr>
            <a:r>
              <a:rPr lang="en-US"/>
              <a:t>Grammar Description</a:t>
            </a:r>
          </a:p>
          <a:p>
            <a:pPr marL="457200" lvl="1" indent="0">
              <a:buNone/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5642" y="1859340"/>
            <a:ext cx="80611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digit = 0 | 1 | 2 | 3 | 4 | 5 | 6 | 7 | 8 | 9</a:t>
            </a:r>
          </a:p>
          <a:p>
            <a:endParaRPr lang="en-US" dirty="0"/>
          </a:p>
          <a:p>
            <a:r>
              <a:rPr lang="en-US" dirty="0"/>
              <a:t>letter = a | b | c | d | e | f | g | h | i | j | k | l | m | n | o</a:t>
            </a:r>
          </a:p>
          <a:p>
            <a:r>
              <a:rPr lang="en-US" dirty="0"/>
              <a:t>         | p | q | r | s | t | u | v | w | x | y | z | A | B | C | D | E</a:t>
            </a:r>
          </a:p>
          <a:p>
            <a:r>
              <a:rPr lang="en-US" dirty="0"/>
              <a:t>         | F | G | H | I | J | K | L | M | N | O | P | Q | R | S | T | U | V</a:t>
            </a:r>
          </a:p>
          <a:p>
            <a:r>
              <a:rPr lang="en-US" dirty="0"/>
              <a:t>         | W | X | Y | Z</a:t>
            </a:r>
          </a:p>
          <a:p>
            <a:endParaRPr lang="en-US" dirty="0"/>
          </a:p>
          <a:p>
            <a:r>
              <a:rPr lang="en-US" dirty="0"/>
              <a:t>ID = letter(</a:t>
            </a:r>
            <a:r>
              <a:rPr lang="en-US" dirty="0" err="1"/>
              <a:t>letter|digit</a:t>
            </a:r>
            <a:r>
              <a:rPr lang="en-US" dirty="0"/>
              <a:t>)*</a:t>
            </a:r>
          </a:p>
          <a:p>
            <a:r>
              <a:rPr lang="en-US" dirty="0"/>
              <a:t>HASH = #</a:t>
            </a:r>
          </a:p>
          <a:p>
            <a:r>
              <a:rPr lang="en-US" dirty="0"/>
              <a:t>DOUBLEHASH = ##</a:t>
            </a:r>
          </a:p>
          <a:p>
            <a:r>
              <a:rPr lang="en-US" dirty="0"/>
              <a:t>ARROW = -&gt;</a:t>
            </a:r>
          </a:p>
          <a:p>
            <a:endParaRPr lang="en-US" dirty="0"/>
          </a:p>
          <a:p>
            <a:r>
              <a:rPr lang="en-US" b="1" u="sng" dirty="0"/>
              <a:t>All tokens are SPACE Separated</a:t>
            </a:r>
          </a:p>
        </p:txBody>
      </p:sp>
    </p:spTree>
    <p:extLst>
      <p:ext uri="{BB962C8B-B14F-4D97-AF65-F5344CB8AC3E}">
        <p14:creationId xmlns:p14="http://schemas.microsoft.com/office/powerpoint/2010/main" val="29829858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Set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8521" y="1463235"/>
            <a:ext cx="3873131" cy="2782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FIRST(S) = { m, w, t, 𝜺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FIRST(A) = { n, 𝜺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FIRST(B) = { p, n, x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FIRST(C) = { q, 𝜺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FIRST(D) = { n, x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FIRST(E) = { t }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FIRST(F) = { w, 𝜺 }</a:t>
            </a:r>
            <a:endParaRPr lang="en-US" sz="18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01093" y="1239875"/>
            <a:ext cx="3454998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001" y="1463235"/>
            <a:ext cx="2195694" cy="393153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-&gt; </a:t>
            </a:r>
            <a:r>
              <a:rPr lang="en-US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mAB</a:t>
            </a: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#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-&gt; FE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 -&gt; n #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 -&gt;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 -&gt; </a:t>
            </a:r>
            <a:r>
              <a:rPr lang="en-US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pSB</a:t>
            </a: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 -&gt; DS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 -&gt; </a:t>
            </a:r>
            <a:r>
              <a:rPr lang="en-US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qC</a:t>
            </a: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 -&gt;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 -&gt; </a:t>
            </a:r>
            <a:r>
              <a:rPr lang="en-US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DrC</a:t>
            </a: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 -&gt; Ax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 -&gt; </a:t>
            </a:r>
            <a:r>
              <a:rPr lang="en-US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tFv</a:t>
            </a: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 -&gt; w 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 -&gt; # ##</a:t>
            </a:r>
            <a:endParaRPr lang="en-US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034" y="115083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1609" y="114764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4053508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3 – 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Where to start?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Task 0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Maybe refactor Part 0?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Can use fact working and tweak it and then re-test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Start simple and build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IDEAS?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Build a little and test!!!!!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78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dirty="0"/>
              <a:t>Project</a:t>
            </a:r>
            <a:r>
              <a:rPr lang="en-US" altLang="en-US" dirty="0">
                <a:ea typeface="ＭＳ Ｐゴシック" panose="020B0600070205080204" pitchFamily="34" charset="-128"/>
              </a:rPr>
              <a:t> 3</a:t>
            </a:r>
          </a:p>
        </p:txBody>
      </p:sp>
      <p:sp>
        <p:nvSpPr>
          <p:cNvPr id="7" name="Rectangle 6"/>
          <p:cNvSpPr/>
          <p:nvPr/>
        </p:nvSpPr>
        <p:spPr>
          <a:xfrm>
            <a:off x="108284" y="1829722"/>
            <a:ext cx="5053263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GRAMMAR DESCRIPTION FOR PROJECT</a:t>
            </a:r>
          </a:p>
          <a:p>
            <a:r>
              <a:rPr lang="en-US" dirty="0"/>
              <a:t>S → </a:t>
            </a:r>
            <a:r>
              <a:rPr lang="en-US" dirty="0">
                <a:solidFill>
                  <a:srgbClr val="7030A0"/>
                </a:solidFill>
              </a:rPr>
              <a:t>Non-terminal-list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DOUBLEHASH</a:t>
            </a:r>
          </a:p>
          <a:p>
            <a:r>
              <a:rPr lang="en-US" dirty="0">
                <a:solidFill>
                  <a:srgbClr val="7030A0"/>
                </a:solidFill>
              </a:rPr>
              <a:t>Non-terminal-list </a:t>
            </a:r>
            <a:r>
              <a:rPr lang="en-US" dirty="0"/>
              <a:t>→ ID-list HASH</a:t>
            </a:r>
          </a:p>
          <a:p>
            <a:r>
              <a:rPr lang="en-US" dirty="0"/>
              <a:t>ID-list → ID ID-list | ID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→ </a:t>
            </a:r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| Rule</a:t>
            </a:r>
          </a:p>
          <a:p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→ ID ARROW Right-hand-side HASH</a:t>
            </a:r>
          </a:p>
          <a:p>
            <a:r>
              <a:rPr lang="en-US" dirty="0"/>
              <a:t>Right-hand-side → ID-list | </a:t>
            </a:r>
            <a:r>
              <a:rPr lang="el-GR" dirty="0"/>
              <a:t>ε</a:t>
            </a:r>
          </a:p>
        </p:txBody>
      </p:sp>
      <p:sp>
        <p:nvSpPr>
          <p:cNvPr id="4" name="Rectangle 3"/>
          <p:cNvSpPr/>
          <p:nvPr/>
        </p:nvSpPr>
        <p:spPr>
          <a:xfrm>
            <a:off x="5329986" y="1829722"/>
            <a:ext cx="3717758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EXAMPLE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decl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idList1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#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decl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-&gt;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colon ID #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-&gt; ID idList1 #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idList1 -&gt; #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idList1 </a:t>
            </a:r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-&gt; `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 idList1 # </a:t>
            </a:r>
            <a:r>
              <a:rPr lang="en-US" dirty="0"/>
              <a:t>##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5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dirty="0"/>
              <a:t>Project</a:t>
            </a:r>
            <a:r>
              <a:rPr lang="en-US" altLang="en-US" dirty="0">
                <a:ea typeface="ＭＳ Ｐゴシック" panose="020B0600070205080204" pitchFamily="34" charset="-128"/>
              </a:rPr>
              <a:t> 3</a:t>
            </a:r>
          </a:p>
        </p:txBody>
      </p:sp>
      <p:sp>
        <p:nvSpPr>
          <p:cNvPr id="7" name="Rectangle 6"/>
          <p:cNvSpPr/>
          <p:nvPr/>
        </p:nvSpPr>
        <p:spPr>
          <a:xfrm>
            <a:off x="108284" y="1829722"/>
            <a:ext cx="5053263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GRAMMAR DESCRIPTION FOR PROJECT</a:t>
            </a:r>
          </a:p>
          <a:p>
            <a:r>
              <a:rPr lang="en-US" dirty="0"/>
              <a:t>S → </a:t>
            </a:r>
            <a:r>
              <a:rPr lang="en-US" dirty="0">
                <a:solidFill>
                  <a:srgbClr val="7030A0"/>
                </a:solidFill>
              </a:rPr>
              <a:t>Non-terminal-list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DOUBLEHASH</a:t>
            </a:r>
          </a:p>
          <a:p>
            <a:r>
              <a:rPr lang="en-US" dirty="0">
                <a:solidFill>
                  <a:srgbClr val="7030A0"/>
                </a:solidFill>
              </a:rPr>
              <a:t>Non-terminal-list </a:t>
            </a:r>
            <a:r>
              <a:rPr lang="en-US" dirty="0"/>
              <a:t>→ ID-list HASH</a:t>
            </a:r>
          </a:p>
          <a:p>
            <a:r>
              <a:rPr lang="en-US" dirty="0"/>
              <a:t>ID-list → ID ID-list | ID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→ </a:t>
            </a:r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| Rule</a:t>
            </a:r>
          </a:p>
          <a:p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→ ID ARROW Right-hand-side HASH</a:t>
            </a:r>
          </a:p>
          <a:p>
            <a:r>
              <a:rPr lang="en-US" dirty="0"/>
              <a:t>Right-hand-side → ID-list | </a:t>
            </a:r>
            <a:r>
              <a:rPr lang="el-GR" dirty="0"/>
              <a:t>ε</a:t>
            </a:r>
          </a:p>
        </p:txBody>
      </p:sp>
      <p:sp>
        <p:nvSpPr>
          <p:cNvPr id="4" name="Rectangle 3"/>
          <p:cNvSpPr/>
          <p:nvPr/>
        </p:nvSpPr>
        <p:spPr>
          <a:xfrm>
            <a:off x="5329986" y="1829722"/>
            <a:ext cx="3717758" cy="258532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EXAMPLE</a:t>
            </a:r>
          </a:p>
          <a:p>
            <a:r>
              <a:rPr lang="pt-BR" dirty="0">
                <a:solidFill>
                  <a:srgbClr val="7030A0"/>
                </a:solidFill>
              </a:rPr>
              <a:t>S A B C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#</a:t>
            </a:r>
          </a:p>
          <a:p>
            <a:r>
              <a:rPr lang="pt-BR" dirty="0">
                <a:solidFill>
                  <a:srgbClr val="C00000"/>
                </a:solidFill>
              </a:rPr>
              <a:t>S -&gt; a A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#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S -&gt; g B h #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A -&gt; a B #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B -&gt; d C f A #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B -&gt; r #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C -&gt; t B b # </a:t>
            </a:r>
          </a:p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##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2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>
              <a:defRPr/>
            </a:pPr>
            <a:r>
              <a:rPr lang="en-US" dirty="0"/>
              <a:t>What are the non-terminals</a:t>
            </a:r>
          </a:p>
          <a:p>
            <a:pPr>
              <a:defRPr/>
            </a:pPr>
            <a:r>
              <a:rPr lang="en-US" dirty="0"/>
              <a:t>What are the terminals?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6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>
              <a:defRPr/>
            </a:pPr>
            <a:r>
              <a:rPr lang="en-US" dirty="0"/>
              <a:t>What are the non-terminals</a:t>
            </a:r>
          </a:p>
          <a:p>
            <a:pPr marL="457200" lvl="1" indent="0">
              <a:buNone/>
              <a:defRPr/>
            </a:pPr>
            <a:r>
              <a:rPr lang="en-US" dirty="0"/>
              <a:t>Non-terminals = { NT1, NT2, NT3 }</a:t>
            </a:r>
          </a:p>
          <a:p>
            <a:pPr>
              <a:defRPr/>
            </a:pPr>
            <a:r>
              <a:rPr lang="en-US" dirty="0"/>
              <a:t>What are the terminals?</a:t>
            </a:r>
          </a:p>
          <a:p>
            <a:pPr marL="457200" lvl="1" indent="0">
              <a:buNone/>
              <a:defRPr/>
            </a:pPr>
            <a:r>
              <a:rPr lang="en-US" dirty="0"/>
              <a:t>Terminals = {amp, pipe, ID, semicolon}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9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(crazy style)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 NT2 -&gt; NT2 amp NT2 # NT2 -&gt; NT2 pipe NT2 # NT2 -&gt; ID # NT3 -&gt; semicolon #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This is valid input, newlines are not a delimiter!</a:t>
            </a:r>
          </a:p>
        </p:txBody>
      </p:sp>
    </p:spTree>
    <p:extLst>
      <p:ext uri="{BB962C8B-B14F-4D97-AF65-F5344CB8AC3E}">
        <p14:creationId xmlns:p14="http://schemas.microsoft.com/office/powerpoint/2010/main" val="39940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9946</TotalTime>
  <Words>2298</Words>
  <Application>Microsoft Office PowerPoint</Application>
  <PresentationFormat>On-screen Show (4:3)</PresentationFormat>
  <Paragraphs>582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CSE 340 Recitation Week 5 : Sept 15th – 21st      </vt:lpstr>
      <vt:lpstr>Questions?</vt:lpstr>
      <vt:lpstr>Project 3</vt:lpstr>
      <vt:lpstr>Project 3</vt:lpstr>
      <vt:lpstr>Project 3</vt:lpstr>
      <vt:lpstr>Project 3</vt:lpstr>
      <vt:lpstr>Project 3</vt:lpstr>
      <vt:lpstr>Project 3</vt:lpstr>
      <vt:lpstr>Project 3</vt:lpstr>
      <vt:lpstr>Project 3 – Part 1</vt:lpstr>
      <vt:lpstr>Project 3 – Part 1</vt:lpstr>
      <vt:lpstr>Project 3 – Part 1</vt:lpstr>
      <vt:lpstr>Project 3 – Part 1</vt:lpstr>
      <vt:lpstr>Project 3 – Part 1</vt:lpstr>
      <vt:lpstr>Project 3 – Part 1</vt:lpstr>
      <vt:lpstr>Project 3 – Part 1</vt:lpstr>
      <vt:lpstr>Project 3</vt:lpstr>
      <vt:lpstr>First Sets</vt:lpstr>
      <vt:lpstr>Algorithm for First Sets</vt:lpstr>
      <vt:lpstr>The Breakdown</vt:lpstr>
      <vt:lpstr>But what’s it mean?</vt:lpstr>
      <vt:lpstr>How to flow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Rule 4</vt:lpstr>
      <vt:lpstr>Example</vt:lpstr>
      <vt:lpstr>Example</vt:lpstr>
      <vt:lpstr>Example</vt:lpstr>
      <vt:lpstr>First Set Example</vt:lpstr>
      <vt:lpstr>First Set Example</vt:lpstr>
      <vt:lpstr>First hint of why First</vt:lpstr>
      <vt:lpstr>Program 3 – Task 1</vt:lpstr>
      <vt:lpstr>First Set Example</vt:lpstr>
      <vt:lpstr>Program 3 – Task 1</vt:lpstr>
    </vt:vector>
  </TitlesOfParts>
  <Company>School of Computing and Informatics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Deborah Paterick</dc:creator>
  <cp:lastModifiedBy>Erik Trickel</cp:lastModifiedBy>
  <cp:revision>349</cp:revision>
  <cp:lastPrinted>2015-08-20T02:58:04Z</cp:lastPrinted>
  <dcterms:created xsi:type="dcterms:W3CDTF">2009-09-28T23:17:01Z</dcterms:created>
  <dcterms:modified xsi:type="dcterms:W3CDTF">2016-09-26T12:28:56Z</dcterms:modified>
</cp:coreProperties>
</file>