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8"/>
  </p:notesMasterIdLst>
  <p:handoutMasterIdLst>
    <p:handoutMasterId r:id="rId99"/>
  </p:handoutMasterIdLst>
  <p:sldIdLst>
    <p:sldId id="281" r:id="rId2"/>
    <p:sldId id="282" r:id="rId3"/>
    <p:sldId id="284" r:id="rId4"/>
    <p:sldId id="285" r:id="rId5"/>
    <p:sldId id="283" r:id="rId6"/>
    <p:sldId id="290" r:id="rId7"/>
    <p:sldId id="319" r:id="rId8"/>
    <p:sldId id="324" r:id="rId9"/>
    <p:sldId id="320" r:id="rId10"/>
    <p:sldId id="325" r:id="rId11"/>
    <p:sldId id="326" r:id="rId12"/>
    <p:sldId id="321" r:id="rId13"/>
    <p:sldId id="322" r:id="rId14"/>
    <p:sldId id="327" r:id="rId15"/>
    <p:sldId id="323" r:id="rId16"/>
    <p:sldId id="348" r:id="rId17"/>
    <p:sldId id="350" r:id="rId18"/>
    <p:sldId id="347" r:id="rId19"/>
    <p:sldId id="351" r:id="rId20"/>
    <p:sldId id="346" r:id="rId21"/>
    <p:sldId id="329" r:id="rId22"/>
    <p:sldId id="330" r:id="rId23"/>
    <p:sldId id="331" r:id="rId24"/>
    <p:sldId id="332" r:id="rId25"/>
    <p:sldId id="334" r:id="rId26"/>
    <p:sldId id="335" r:id="rId27"/>
    <p:sldId id="336" r:id="rId28"/>
    <p:sldId id="337" r:id="rId29"/>
    <p:sldId id="339" r:id="rId30"/>
    <p:sldId id="340" r:id="rId31"/>
    <p:sldId id="341" r:id="rId32"/>
    <p:sldId id="342" r:id="rId33"/>
    <p:sldId id="343" r:id="rId34"/>
    <p:sldId id="344" r:id="rId35"/>
    <p:sldId id="328" r:id="rId36"/>
    <p:sldId id="345" r:id="rId37"/>
    <p:sldId id="352" r:id="rId38"/>
    <p:sldId id="405" r:id="rId39"/>
    <p:sldId id="353" r:id="rId40"/>
    <p:sldId id="354" r:id="rId41"/>
    <p:sldId id="356" r:id="rId42"/>
    <p:sldId id="357" r:id="rId43"/>
    <p:sldId id="358" r:id="rId44"/>
    <p:sldId id="359" r:id="rId45"/>
    <p:sldId id="360" r:id="rId46"/>
    <p:sldId id="363" r:id="rId47"/>
    <p:sldId id="362" r:id="rId48"/>
    <p:sldId id="361" r:id="rId49"/>
    <p:sldId id="365" r:id="rId50"/>
    <p:sldId id="364" r:id="rId51"/>
    <p:sldId id="366" r:id="rId52"/>
    <p:sldId id="367" r:id="rId53"/>
    <p:sldId id="368" r:id="rId54"/>
    <p:sldId id="369" r:id="rId55"/>
    <p:sldId id="370" r:id="rId56"/>
    <p:sldId id="371" r:id="rId57"/>
    <p:sldId id="372" r:id="rId58"/>
    <p:sldId id="373" r:id="rId59"/>
    <p:sldId id="374" r:id="rId60"/>
    <p:sldId id="375" r:id="rId61"/>
    <p:sldId id="377" r:id="rId62"/>
    <p:sldId id="406" r:id="rId63"/>
    <p:sldId id="376" r:id="rId64"/>
    <p:sldId id="378" r:id="rId65"/>
    <p:sldId id="379" r:id="rId66"/>
    <p:sldId id="380" r:id="rId67"/>
    <p:sldId id="382" r:id="rId68"/>
    <p:sldId id="383" r:id="rId69"/>
    <p:sldId id="385" r:id="rId70"/>
    <p:sldId id="384" r:id="rId71"/>
    <p:sldId id="303" r:id="rId72"/>
    <p:sldId id="386" r:id="rId73"/>
    <p:sldId id="387" r:id="rId74"/>
    <p:sldId id="388" r:id="rId75"/>
    <p:sldId id="304" r:id="rId76"/>
    <p:sldId id="305" r:id="rId77"/>
    <p:sldId id="306" r:id="rId78"/>
    <p:sldId id="314" r:id="rId79"/>
    <p:sldId id="315" r:id="rId80"/>
    <p:sldId id="392" r:id="rId81"/>
    <p:sldId id="316" r:id="rId82"/>
    <p:sldId id="389" r:id="rId83"/>
    <p:sldId id="312" r:id="rId84"/>
    <p:sldId id="390" r:id="rId85"/>
    <p:sldId id="391" r:id="rId86"/>
    <p:sldId id="393" r:id="rId87"/>
    <p:sldId id="396" r:id="rId88"/>
    <p:sldId id="395" r:id="rId89"/>
    <p:sldId id="398" r:id="rId90"/>
    <p:sldId id="400" r:id="rId91"/>
    <p:sldId id="401" r:id="rId92"/>
    <p:sldId id="399" r:id="rId93"/>
    <p:sldId id="402" r:id="rId94"/>
    <p:sldId id="408" r:id="rId95"/>
    <p:sldId id="403" r:id="rId96"/>
    <p:sldId id="404" r:id="rId9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36"/>
    <a:srgbClr val="40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3" autoAdjust="0"/>
    <p:restoredTop sz="82870" autoAdjust="0"/>
  </p:normalViewPr>
  <p:slideViewPr>
    <p:cSldViewPr snapToGrid="0" snapToObjects="1" showGuides="1">
      <p:cViewPr varScale="1">
        <p:scale>
          <a:sx n="80" d="100"/>
          <a:sy n="80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4" d="100"/>
          <a:sy n="74" d="100"/>
        </p:scale>
        <p:origin x="369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42F60A-9DB2-4E2E-9806-9FFCAD081DDE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709DD8-1C0F-43F7-A35A-0FA0156EB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87FAC573-28F6-40EB-8E98-D8B0317A98FA}" type="datetimeFigureOut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D526B-2FFF-44DA-8D3A-3273B9617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E71F31-E819-4F9A-813F-A58F370FFEC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hite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07AD-E1A1-43B1-8EF9-DFF57576A4E2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959AF86-21AB-46A1-8A9A-CE0664C7C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4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DC52-2287-41CA-A4D3-57E9C21DA7AD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99ED42C-CA00-47D9-92D2-F0A6C48A8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0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FEA0-C388-4B92-8AE5-2EBC7D1A1882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A3AE74B-6154-4C75-ACED-6F5F3343B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05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431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954"/>
            <a:ext cx="8229600" cy="4701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C69A3-75D9-4ED2-A4EB-182C670E3037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42E8F15-D80F-4483-B7BB-F08E2A7B5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08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24A4-CFFD-4CE3-B23C-D0E7F4ACDD74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9E19D73-76ED-45DE-A6D9-47FD39848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87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DB5F-12D0-4BB6-930B-DAFA50D9623C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43D4048-E8DF-4149-B44D-7B16B3957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88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981C-4379-4E9E-97E8-372C29B6B138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1B46457-D497-443F-B7F2-1A05EE9E4B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99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6A3D5-D50E-4831-8C1D-7AAE81A38662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F974484-BD19-432F-A916-6B53589FD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25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445B-53FC-4D11-BA0E-4DB6AB3B71ED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41D6DBC-44DA-4659-A764-AFED4E958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510C5-7548-4E5D-A2C5-AD146A7AB5A6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ADBF1AB-D603-4F9C-AA32-976E522CC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8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DEED5-9FCC-49BE-91B7-CE8AF1286D72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06D069F-CB0A-43D7-87E5-2680FDFF4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25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274638"/>
            <a:ext cx="85375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138238"/>
            <a:ext cx="8537575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5750" y="6492875"/>
            <a:ext cx="2389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9D17144F-3373-419C-B50D-9302320BDC83}" type="datetime1">
              <a:rPr lang="en-US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85100" y="6492875"/>
            <a:ext cx="10382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14001B-6C0A-41EF-B13D-38F167196E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IFs7II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744662"/>
          </a:xfrm>
        </p:spPr>
        <p:txBody>
          <a:bodyPr anchor="t"/>
          <a:lstStyle/>
          <a:p>
            <a:pPr eaLnBrk="1" hangingPunct="1"/>
            <a:r>
              <a:rPr lang="en-US" altLang="en-US" sz="6000" b="1">
                <a:latin typeface="Arial" panose="020B0604020202020204" pitchFamily="34" charset="0"/>
                <a:ea typeface="ＭＳ Ｐゴシック" panose="020B0600070205080204" pitchFamily="34" charset="-128"/>
              </a:rPr>
              <a:t>CSE 340 Recitation</a:t>
            </a:r>
            <a:br>
              <a:rPr lang="en-US" altLang="en-US" sz="60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Week 4 : Sept 8th – 14th</a:t>
            </a:r>
            <a:b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60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4800" baseline="300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3308350"/>
            <a:ext cx="77724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Questions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Longest Prefix Match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Syntax Analysis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CFGs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Project 3????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6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n-US" sz="4800" baseline="30000" dirty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30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altLang="en-US" sz="1600" b="0" strike="sngStrike" dirty="0">
                        <a:solidFill>
                          <a:schemeClr val="tx1"/>
                        </a:solidFill>
                        <a:ea typeface="ＭＳ Ｐゴシック" panose="020B0600070205080204" pitchFamily="34" charset="-128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6759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6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24405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3257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771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7012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23251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701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9556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08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79388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470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121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32264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v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353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5476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v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247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6261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78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14199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58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5773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Current Project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Homework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Lecture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Other?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741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188" y="1758950"/>
            <a:ext cx="302577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0418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64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72762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??????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9556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58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0131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4921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768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6639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WHAT NOW? MORE?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9556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886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1287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19499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427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34888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47483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588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3578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099338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949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72469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1422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092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0539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78116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531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47222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53541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03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Lexers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Purpose of a </a:t>
            </a:r>
            <a:r>
              <a:rPr lang="en-US" altLang="en-US" dirty="0" err="1">
                <a:ea typeface="ＭＳ Ｐゴシック" panose="020B0600070205080204" pitchFamily="34" charset="-128"/>
              </a:rPr>
              <a:t>Lexer</a:t>
            </a:r>
            <a:r>
              <a:rPr lang="en-US" altLang="en-US" dirty="0">
                <a:ea typeface="ＭＳ Ｐゴシック" panose="020B0600070205080204" pitchFamily="34" charset="-128"/>
              </a:rPr>
              <a:t> (i.e. getToken())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Source code -&gt; tokens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Token is specified by a regular expression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8038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2908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505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9730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positivityisinyou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2376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628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0934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positivityisinyour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83218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462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742116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positivityisinyourm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638348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1128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08809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positivityisinyourmi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3022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485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0801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5569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positivityisinyourmi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696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377435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t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ivity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9332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66896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8737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060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018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330234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35952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7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Best word?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9144000" cy="47005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dirty="0"/>
              <a:t>Q1=(</a:t>
            </a:r>
            <a:r>
              <a:rPr lang="en-US" sz="2400" dirty="0" err="1"/>
              <a:t>a|b|c</a:t>
            </a:r>
            <a:r>
              <a:rPr lang="en-US" sz="2400" dirty="0"/>
              <a:t>) . (</a:t>
            </a:r>
            <a:r>
              <a:rPr lang="en-US" sz="2400" dirty="0" err="1"/>
              <a:t>d|p</a:t>
            </a:r>
            <a:r>
              <a:rPr lang="en-US" sz="2400" dirty="0"/>
              <a:t>|</a:t>
            </a:r>
            <a:r>
              <a:rPr lang="en-US" sz="2400" dirty="0">
                <a:cs typeface="Courier New" panose="02070309020205020404" pitchFamily="49" charset="0"/>
              </a:rPr>
              <a:t>𝜺) . </a:t>
            </a:r>
            <a:r>
              <a:rPr lang="en-US" sz="2400" dirty="0"/>
              <a:t>(d|</a:t>
            </a:r>
            <a:r>
              <a:rPr lang="en-US" sz="2400" dirty="0">
                <a:cs typeface="Courier New" panose="02070309020205020404" pitchFamily="49" charset="0"/>
              </a:rPr>
              <a:t>𝜺) . (</a:t>
            </a:r>
            <a:r>
              <a:rPr lang="en-US" sz="2400" dirty="0" err="1">
                <a:cs typeface="Courier New" panose="02070309020205020404" pitchFamily="49" charset="0"/>
              </a:rPr>
              <a:t>i|j|k|l|m|n|o|t</a:t>
            </a:r>
            <a:r>
              <a:rPr lang="en-US" sz="2400" dirty="0">
                <a:cs typeface="Courier New" panose="02070309020205020404" pitchFamily="49" charset="0"/>
              </a:rPr>
              <a:t>)*.(</a:t>
            </a:r>
            <a:r>
              <a:rPr lang="en-US" sz="2400" dirty="0" err="1">
                <a:cs typeface="Courier New" panose="02070309020205020404" pitchFamily="49" charset="0"/>
              </a:rPr>
              <a:t>a.l|e.l|o.n</a:t>
            </a:r>
            <a:r>
              <a:rPr lang="en-US" sz="2400" dirty="0"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94115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7938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51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33513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4632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4987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02094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133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5100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856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8656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6319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602833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09078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579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44836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isiny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450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8583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isinyourmin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438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isinyourmin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578036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R3=letter* .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t.y</a:t>
                      </a:r>
                      <a:endParaRPr lang="en-US" sz="1600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05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185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Longest Prefix Match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5930900" cy="47005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If getToken() called repeatedly on the following string, what tokens would it return?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 err="1">
                <a:ea typeface="ＭＳ Ｐゴシック" panose="020B0600070205080204" pitchFamily="34" charset="-128"/>
              </a:rPr>
              <a:t>positivityisinyourmind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340641" y="1132639"/>
            <a:ext cx="2803359" cy="2599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LETR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a|b|c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|…|z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VOWL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a|e|i|o|u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R1= LETR . VOWL . LETR . LETR</a:t>
            </a:r>
          </a:p>
          <a:p>
            <a:pPr marL="0" indent="0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R2= (VOWL . LETR)* </a:t>
            </a:r>
          </a:p>
          <a:p>
            <a:pPr marL="0" indent="0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R3=letter* 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t.y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R4= LETR . VOWL . VOWL . LETR</a:t>
            </a:r>
            <a:endParaRPr lang="en-US" altLang="en-US" sz="1600" dirty="0">
              <a:solidFill>
                <a:schemeClr val="bg1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2044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R2,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1; VOWL,1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</a:t>
                      </a:r>
                      <a:r>
                        <a:rPr lang="en-US" baseline="0" dirty="0"/>
                        <a:t>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isinyourmin</a:t>
                      </a:r>
                      <a:r>
                        <a:rPr lang="en-US" altLang="en-US" sz="2800" b="1" u="sng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42026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R3=letter* .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t.y</a:t>
                      </a:r>
                      <a:endParaRPr lang="en-US" sz="1600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813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5056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5448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891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133034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88982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00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627103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81949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6048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4988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57273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33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64991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8665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115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14776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9877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1567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06196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9877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3934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37902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R1,4; R4, 4;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9877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734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239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R1,4; R4, 4;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990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30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343915"/>
              </p:ext>
            </p:extLst>
          </p:nvPr>
        </p:nvGraphicFramePr>
        <p:xfrm>
          <a:off x="4247147" y="492495"/>
          <a:ext cx="489685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altLang="en-US" sz="1600" b="0" dirty="0">
                        <a:solidFill>
                          <a:schemeClr val="tx1"/>
                        </a:solidFill>
                        <a:ea typeface="ＭＳ Ｐゴシック" panose="020B0600070205080204" pitchFamily="34" charset="-128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6641432" cy="4700587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lang="en-US" altLang="en-US" dirty="0">
              <a:solidFill>
                <a:schemeClr val="bg1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u="sng" dirty="0">
                <a:ea typeface="ＭＳ Ｐゴシック" panose="020B0600070205080204" pitchFamily="34" charset="-128"/>
              </a:rPr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499883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781865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R1,4; R4, 4;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921616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6732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45587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R1,4; R4, 4;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350873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R3=letter* .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t.y</a:t>
                      </a:r>
                      <a:endParaRPr lang="en-US" sz="1600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6984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661374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r>
                        <a:rPr lang="en-US" baseline="0" dirty="0"/>
                        <a:t>,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u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R1,4; R4, 4;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</a:t>
                      </a:r>
                      <a:r>
                        <a:rPr lang="en-US" altLang="en-US" sz="2800" b="1" u="sng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R3=letter* .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t.y</a:t>
                      </a:r>
                      <a:endParaRPr lang="en-US" sz="1600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9696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80479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630524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VOWL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a|e|i|o|u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369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12260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6073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478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1987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208473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0588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04674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5573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6134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382448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4254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4160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28985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9470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02580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</a:t>
                      </a:r>
                      <a:r>
                        <a:rPr lang="en-US" altLang="en-US" sz="2800" b="1" u="sng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d</a:t>
                      </a:r>
                      <a:endParaRPr lang="en-US" sz="2800" b="1" u="sng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98704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R3=letter* .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t.y</a:t>
                      </a:r>
                      <a:endParaRPr lang="en-US" sz="1600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R4= LETR . VOWL . VOWL . LETR</a:t>
                      </a:r>
                      <a:endParaRPr lang="en-US" b="0" strike="sngStrike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94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3377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LETR = 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a|b|c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33202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77629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624623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2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2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2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2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2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1" u="sng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0058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185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Longest Prefix Match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9144000" cy="47005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dirty="0" err="1">
                <a:solidFill>
                  <a:srgbClr val="7030A0"/>
                </a:solidFill>
                <a:ea typeface="ＭＳ Ｐゴシック" panose="020B0600070205080204" pitchFamily="34" charset="-128"/>
              </a:rPr>
              <a:t>positivity</a:t>
            </a:r>
            <a:r>
              <a:rPr lang="en-US" altLang="en-US" dirty="0" err="1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34" charset="-128"/>
              </a:rPr>
              <a:t>isinyourmind</a:t>
            </a: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getToken()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returns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R3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token_type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R3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R3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current_token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“</a:t>
            </a:r>
            <a:r>
              <a:rPr lang="en-US" altLang="en-US" sz="2800" dirty="0">
                <a:solidFill>
                  <a:srgbClr val="7030A0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positivity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token_length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10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line = 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52496"/>
              </p:ext>
            </p:extLst>
          </p:nvPr>
        </p:nvGraphicFramePr>
        <p:xfrm>
          <a:off x="4896855" y="977311"/>
          <a:ext cx="409073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74802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170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185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Longest Prefix Match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9144000" cy="4700587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dirty="0">
              <a:solidFill>
                <a:schemeClr val="accent4">
                  <a:lumMod val="40000"/>
                  <a:lumOff val="60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en-US" dirty="0" err="1">
                <a:solidFill>
                  <a:schemeClr val="accent4">
                    <a:lumMod val="40000"/>
                    <a:lumOff val="60000"/>
                  </a:schemeClr>
                </a:solidFill>
                <a:ea typeface="ＭＳ Ｐゴシック" panose="020B0600070205080204" pitchFamily="34" charset="-128"/>
              </a:rPr>
              <a:t>positivity</a:t>
            </a:r>
            <a:r>
              <a:rPr lang="en-US" altLang="en-US" dirty="0" err="1">
                <a:solidFill>
                  <a:srgbClr val="C00000"/>
                </a:solidFill>
                <a:ea typeface="ＭＳ Ｐゴシック" panose="020B0600070205080204" pitchFamily="34" charset="-128"/>
              </a:rPr>
              <a:t>isin</a:t>
            </a:r>
            <a:r>
              <a:rPr lang="en-US" altLang="en-US" dirty="0" err="1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34" charset="-128"/>
              </a:rPr>
              <a:t>yourmind</a:t>
            </a: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getToken()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returns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token_type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R2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R2</a:t>
            </a:r>
          </a:p>
          <a:p>
            <a:pPr marL="0" indent="0"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current_token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“</a:t>
            </a:r>
            <a:r>
              <a:rPr lang="en-US" altLang="en-US" sz="2800" dirty="0" err="1">
                <a:solidFill>
                  <a:srgbClr val="C00000"/>
                </a:solidFill>
                <a:ea typeface="ＭＳ Ｐゴシック" panose="020B0600070205080204" pitchFamily="34" charset="-128"/>
              </a:rPr>
              <a:t>isin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token_length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4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line = 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72923"/>
              </p:ext>
            </p:extLst>
          </p:nvPr>
        </p:nvGraphicFramePr>
        <p:xfrm>
          <a:off x="4896855" y="977311"/>
          <a:ext cx="409073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74802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170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88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185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Longest Prefix Match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9144000" cy="4700587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dirty="0">
              <a:solidFill>
                <a:schemeClr val="accent4">
                  <a:lumMod val="40000"/>
                  <a:lumOff val="60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en-US" dirty="0" err="1">
                <a:solidFill>
                  <a:schemeClr val="accent4">
                    <a:lumMod val="40000"/>
                    <a:lumOff val="60000"/>
                  </a:schemeClr>
                </a:solidFill>
                <a:ea typeface="ＭＳ Ｐゴシック" panose="020B0600070205080204" pitchFamily="34" charset="-128"/>
              </a:rPr>
              <a:t>positivity</a:t>
            </a:r>
            <a:r>
              <a:rPr lang="en-US" altLang="en-US" dirty="0" err="1">
                <a:solidFill>
                  <a:schemeClr val="accent2">
                    <a:lumMod val="40000"/>
                    <a:lumOff val="60000"/>
                  </a:schemeClr>
                </a:solidFill>
                <a:ea typeface="ＭＳ Ｐゴシック" panose="020B0600070205080204" pitchFamily="34" charset="-128"/>
              </a:rPr>
              <a:t>isin</a:t>
            </a:r>
            <a:r>
              <a:rPr lang="en-US" altLang="en-US" dirty="0" err="1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anose="020B0600070205080204" pitchFamily="34" charset="-128"/>
              </a:rPr>
              <a:t>your</a:t>
            </a:r>
            <a:r>
              <a:rPr lang="en-US" altLang="en-US" dirty="0" err="1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34" charset="-128"/>
              </a:rPr>
              <a:t>mind</a:t>
            </a: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getToken()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returns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token_type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R4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R1</a:t>
            </a:r>
          </a:p>
          <a:p>
            <a:pPr marL="0" indent="0"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current_token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“</a:t>
            </a:r>
            <a:r>
              <a:rPr lang="en-US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anose="020B0600070205080204" pitchFamily="34" charset="-128"/>
              </a:rPr>
              <a:t>your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token_length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4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line = 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81650"/>
              </p:ext>
            </p:extLst>
          </p:nvPr>
        </p:nvGraphicFramePr>
        <p:xfrm>
          <a:off x="4896855" y="977311"/>
          <a:ext cx="409073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74802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170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185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Longest Prefix Match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109663"/>
            <a:ext cx="9144000" cy="4700587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dirty="0">
              <a:solidFill>
                <a:schemeClr val="accent4">
                  <a:lumMod val="40000"/>
                  <a:lumOff val="60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en-US" dirty="0" err="1">
                <a:solidFill>
                  <a:schemeClr val="accent4">
                    <a:lumMod val="40000"/>
                    <a:lumOff val="60000"/>
                  </a:schemeClr>
                </a:solidFill>
                <a:ea typeface="ＭＳ Ｐゴシック" panose="020B0600070205080204" pitchFamily="34" charset="-128"/>
              </a:rPr>
              <a:t>positivity</a:t>
            </a:r>
            <a:r>
              <a:rPr lang="en-US" altLang="en-US" dirty="0" err="1">
                <a:solidFill>
                  <a:schemeClr val="accent2">
                    <a:lumMod val="40000"/>
                    <a:lumOff val="60000"/>
                  </a:schemeClr>
                </a:solidFill>
                <a:ea typeface="ＭＳ Ｐゴシック" panose="020B0600070205080204" pitchFamily="34" charset="-128"/>
              </a:rPr>
              <a:t>isin</a:t>
            </a:r>
            <a:r>
              <a:rPr lang="en-US" altLang="en-US" dirty="0" err="1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panose="020B0600070205080204" pitchFamily="34" charset="-128"/>
              </a:rPr>
              <a:t>your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  <a:ea typeface="ＭＳ Ｐゴシック" panose="020B0600070205080204" pitchFamily="34" charset="-128"/>
              </a:rPr>
              <a:t>mind</a:t>
            </a: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altLang="en-US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getToken()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returns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token_type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R1 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</a:t>
            </a:r>
            <a:r>
              <a:rPr lang="en-US" altLang="en-US" sz="28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enum</a:t>
            </a:r>
            <a:r>
              <a:rPr lang="en-US" altLang="en-US" sz="28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value for R1</a:t>
            </a:r>
          </a:p>
          <a:p>
            <a:pPr marL="0" indent="0"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current_token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“</a:t>
            </a:r>
            <a:r>
              <a:rPr lang="en-US" altLang="en-US" sz="2800" dirty="0">
                <a:solidFill>
                  <a:schemeClr val="accent3">
                    <a:lumMod val="75000"/>
                  </a:schemeClr>
                </a:solidFill>
                <a:ea typeface="ＭＳ Ｐゴシック" panose="020B0600070205080204" pitchFamily="34" charset="-128"/>
              </a:rPr>
              <a:t>mind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token_length</a:t>
            </a: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4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line = 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04639"/>
              </p:ext>
            </p:extLst>
          </p:nvPr>
        </p:nvGraphicFramePr>
        <p:xfrm>
          <a:off x="4896855" y="977311"/>
          <a:ext cx="409073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74802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170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R3,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rgbClr val="C00000"/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yourmind</a:t>
                      </a:r>
                      <a:endParaRPr lang="en-US" sz="1800" b="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R2,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17082">
                <a:tc>
                  <a:txBody>
                    <a:bodyPr/>
                    <a:lstStyle/>
                    <a:p>
                      <a:r>
                        <a:rPr lang="en-US" altLang="en-US" sz="1800" b="0" u="non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positivity</a:t>
                      </a:r>
                      <a:r>
                        <a:rPr lang="en-US" altLang="en-US" sz="1800" b="0" u="none" dirty="0" err="1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isin</a:t>
                      </a:r>
                      <a:r>
                        <a:rPr lang="en-US" altLang="en-US" sz="1800" b="0" u="none" dirty="0" err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your</a:t>
                      </a:r>
                      <a:r>
                        <a:rPr lang="en-US" altLang="en-US" sz="1800" b="0" u="non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mind</a:t>
                      </a:r>
                      <a:endParaRPr lang="en-US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R1,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16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>
              <a:defRPr/>
            </a:pPr>
            <a:r>
              <a:rPr lang="en-US" dirty="0"/>
              <a:t>Lexical Analysis</a:t>
            </a:r>
          </a:p>
          <a:p>
            <a:pPr lvl="1">
              <a:defRPr/>
            </a:pPr>
            <a:r>
              <a:rPr lang="en-US" dirty="0"/>
              <a:t>What are the tokens and what they look like</a:t>
            </a:r>
          </a:p>
          <a:p>
            <a:pPr lvl="1">
              <a:defRPr/>
            </a:pPr>
            <a:r>
              <a:rPr lang="en-US" dirty="0"/>
              <a:t>E.g., ID, NUM, IF, …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Syntax analysis </a:t>
            </a:r>
          </a:p>
          <a:p>
            <a:pPr lvl="1">
              <a:defRPr/>
            </a:pPr>
            <a:r>
              <a:rPr lang="en-US" dirty="0"/>
              <a:t>What order is valid for tokens?</a:t>
            </a:r>
          </a:p>
          <a:p>
            <a:pPr lvl="1">
              <a:defRPr/>
            </a:pPr>
            <a:r>
              <a:rPr lang="en-US" dirty="0"/>
              <a:t>We define what the proper order is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09663"/>
            <a:ext cx="8530389" cy="4700587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do we define valid Syntax?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We cannot use RE.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Why?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RE cannot count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RE can describe a string that is infinitely long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BUT the RE cannot be infinitely long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Example: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For valid syntax in C, C++, or Java the curly braces must match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BUT with RE we cannot do this for an undetermined number of curly braces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Context Free Grammars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Context Free Grammars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Give the ability to indirectly count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Recursive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CFG’s can be infinite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Leftmost v. Rightmost parsing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Dictates which non-terminal we expand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S </a:t>
            </a:r>
            <a:r>
              <a:rPr lang="en-US" dirty="0">
                <a:sym typeface="Wingdings" panose="05000000000000000000" pitchFamily="2" charset="2"/>
              </a:rPr>
              <a:t> [S] | XY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  S | </a:t>
            </a:r>
            <a:r>
              <a:rPr lang="en-US" dirty="0" err="1">
                <a:sym typeface="Wingdings" panose="05000000000000000000" pitchFamily="2" charset="2"/>
              </a:rPr>
              <a:t>abc</a:t>
            </a:r>
            <a:r>
              <a:rPr lang="en-US" dirty="0">
                <a:sym typeface="Wingdings" panose="05000000000000000000" pitchFamily="2" charset="2"/>
              </a:rPr>
              <a:t> | </a:t>
            </a:r>
            <a:r>
              <a:rPr lang="en-US" b="1" dirty="0">
                <a:cs typeface="Courier New" panose="02070309020205020404" pitchFamily="49" charset="0"/>
              </a:rPr>
              <a:t>𝜺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dXY</a:t>
            </a:r>
            <a:r>
              <a:rPr lang="en-US" dirty="0">
                <a:sym typeface="Wingdings" panose="05000000000000000000" pitchFamily="2" charset="2"/>
              </a:rPr>
              <a:t> | XY | f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How can we create the string “[</a:t>
            </a:r>
            <a:r>
              <a:rPr lang="en-US" dirty="0" err="1">
                <a:sym typeface="Wingdings" panose="05000000000000000000" pitchFamily="2" charset="2"/>
              </a:rPr>
              <a:t>abcdabcf</a:t>
            </a:r>
            <a:r>
              <a:rPr lang="en-US" dirty="0">
                <a:sym typeface="Wingdings" panose="05000000000000000000" pitchFamily="2" charset="2"/>
              </a:rPr>
              <a:t>]” using a leftmost derivation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3823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S </a:t>
            </a:r>
            <a:r>
              <a:rPr lang="en-US" dirty="0">
                <a:sym typeface="Wingdings" panose="05000000000000000000" pitchFamily="2" charset="2"/>
              </a:rPr>
              <a:t> [S] | XY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  S | </a:t>
            </a:r>
            <a:r>
              <a:rPr lang="en-US" dirty="0" err="1">
                <a:sym typeface="Wingdings" panose="05000000000000000000" pitchFamily="2" charset="2"/>
              </a:rPr>
              <a:t>abc</a:t>
            </a:r>
            <a:r>
              <a:rPr lang="en-US" dirty="0">
                <a:sym typeface="Wingdings" panose="05000000000000000000" pitchFamily="2" charset="2"/>
              </a:rPr>
              <a:t> | </a:t>
            </a:r>
            <a:r>
              <a:rPr lang="en-US" b="1" dirty="0">
                <a:cs typeface="Courier New" panose="02070309020205020404" pitchFamily="49" charset="0"/>
              </a:rPr>
              <a:t>𝜺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dXY</a:t>
            </a:r>
            <a:r>
              <a:rPr lang="en-US" dirty="0">
                <a:sym typeface="Wingdings" panose="05000000000000000000" pitchFamily="2" charset="2"/>
              </a:rPr>
              <a:t> | XY | f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What are the non-terminals?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What are the terminals?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128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S </a:t>
            </a:r>
            <a:r>
              <a:rPr lang="en-US" dirty="0">
                <a:sym typeface="Wingdings" panose="05000000000000000000" pitchFamily="2" charset="2"/>
              </a:rPr>
              <a:t> [S] | XY</a:t>
            </a:r>
          </a:p>
          <a:p>
            <a:pPr marL="0" indent="0">
              <a:buNone/>
              <a:defRPr/>
            </a:pPr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  S | </a:t>
            </a:r>
            <a:r>
              <a:rPr lang="en-US" dirty="0" err="1">
                <a:sym typeface="Wingdings" panose="05000000000000000000" pitchFamily="2" charset="2"/>
              </a:rPr>
              <a:t>abc</a:t>
            </a:r>
            <a:r>
              <a:rPr lang="en-US" dirty="0">
                <a:sym typeface="Wingdings" panose="05000000000000000000" pitchFamily="2" charset="2"/>
              </a:rPr>
              <a:t> | </a:t>
            </a:r>
            <a:r>
              <a:rPr lang="en-US" b="1" dirty="0">
                <a:cs typeface="Courier New" panose="02070309020205020404" pitchFamily="49" charset="0"/>
              </a:rPr>
              <a:t>𝜺</a:t>
            </a:r>
          </a:p>
          <a:p>
            <a:pPr marL="0" indent="0"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dXY</a:t>
            </a:r>
            <a:r>
              <a:rPr lang="en-US" dirty="0">
                <a:sym typeface="Wingdings" panose="05000000000000000000" pitchFamily="2" charset="2"/>
              </a:rPr>
              <a:t> | XY | f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How can we create the string “[[f]]” using a leftmost derivation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S </a:t>
            </a:r>
            <a:r>
              <a:rPr lang="en-US" dirty="0">
                <a:sym typeface="Wingdings" panose="05000000000000000000" pitchFamily="2" charset="2"/>
              </a:rPr>
              <a:t> [S] | XY</a:t>
            </a:r>
          </a:p>
          <a:p>
            <a:pPr marL="0" indent="0">
              <a:buNone/>
              <a:defRPr/>
            </a:pPr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  S | </a:t>
            </a:r>
            <a:r>
              <a:rPr lang="en-US" dirty="0" err="1">
                <a:sym typeface="Wingdings" panose="05000000000000000000" pitchFamily="2" charset="2"/>
              </a:rPr>
              <a:t>abc</a:t>
            </a:r>
            <a:r>
              <a:rPr lang="en-US" dirty="0">
                <a:sym typeface="Wingdings" panose="05000000000000000000" pitchFamily="2" charset="2"/>
              </a:rPr>
              <a:t> | </a:t>
            </a:r>
            <a:r>
              <a:rPr lang="en-US" b="1" dirty="0">
                <a:cs typeface="Courier New" panose="02070309020205020404" pitchFamily="49" charset="0"/>
              </a:rPr>
              <a:t>𝜺</a:t>
            </a:r>
          </a:p>
          <a:p>
            <a:pPr marL="0" indent="0"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dXY</a:t>
            </a:r>
            <a:r>
              <a:rPr lang="en-US" dirty="0">
                <a:sym typeface="Wingdings" panose="05000000000000000000" pitchFamily="2" charset="2"/>
              </a:rPr>
              <a:t> | XY | f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How can we create the string “</a:t>
            </a:r>
            <a:r>
              <a:rPr lang="en-US" dirty="0" err="1">
                <a:sym typeface="Wingdings" panose="05000000000000000000" pitchFamily="2" charset="2"/>
              </a:rPr>
              <a:t>ddf</a:t>
            </a:r>
            <a:r>
              <a:rPr lang="en-US" dirty="0">
                <a:sym typeface="Wingdings" panose="05000000000000000000" pitchFamily="2" charset="2"/>
              </a:rPr>
              <a:t>” using a leftmost derivation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2710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Syntax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S </a:t>
            </a:r>
            <a:r>
              <a:rPr lang="en-US" dirty="0">
                <a:sym typeface="Wingdings" panose="05000000000000000000" pitchFamily="2" charset="2"/>
              </a:rPr>
              <a:t> [S] | XY</a:t>
            </a:r>
          </a:p>
          <a:p>
            <a:pPr marL="0" indent="0">
              <a:buNone/>
              <a:defRPr/>
            </a:pPr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  S | </a:t>
            </a:r>
            <a:r>
              <a:rPr lang="en-US" dirty="0" err="1">
                <a:sym typeface="Wingdings" panose="05000000000000000000" pitchFamily="2" charset="2"/>
              </a:rPr>
              <a:t>abc</a:t>
            </a:r>
            <a:r>
              <a:rPr lang="en-US" dirty="0">
                <a:sym typeface="Wingdings" panose="05000000000000000000" pitchFamily="2" charset="2"/>
              </a:rPr>
              <a:t> | </a:t>
            </a:r>
            <a:r>
              <a:rPr lang="en-US" b="1" dirty="0">
                <a:cs typeface="Courier New" panose="02070309020205020404" pitchFamily="49" charset="0"/>
              </a:rPr>
              <a:t>𝜺</a:t>
            </a:r>
          </a:p>
          <a:p>
            <a:pPr marL="0" indent="0"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dXY</a:t>
            </a:r>
            <a:r>
              <a:rPr lang="en-US" dirty="0">
                <a:sym typeface="Wingdings" panose="05000000000000000000" pitchFamily="2" charset="2"/>
              </a:rPr>
              <a:t> | XY | f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Is the CFG ambiguous?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What does ambiguous mean?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sym typeface="Wingdings" panose="05000000000000000000" pitchFamily="2" charset="2"/>
              </a:rPr>
              <a:t>How to show ambiguous?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Project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>
              <a:defRPr/>
            </a:pPr>
            <a:r>
              <a:rPr lang="en-US" dirty="0">
                <a:hlinkClick r:id="rId2"/>
              </a:rPr>
              <a:t>http://goo.gl/IFs7II</a:t>
            </a:r>
            <a:endParaRPr lang="en-US" dirty="0"/>
          </a:p>
          <a:p>
            <a:pPr>
              <a:defRPr/>
            </a:pPr>
            <a:r>
              <a:rPr lang="en-US" dirty="0"/>
              <a:t>C or C++</a:t>
            </a:r>
          </a:p>
          <a:p>
            <a:pPr>
              <a:defRPr/>
            </a:pPr>
            <a:r>
              <a:rPr lang="en-US" dirty="0"/>
              <a:t>Reads in CFG </a:t>
            </a:r>
          </a:p>
          <a:p>
            <a:pPr>
              <a:defRPr/>
            </a:pPr>
            <a:r>
              <a:rPr lang="en-US" dirty="0"/>
              <a:t>Based on CFG creates First and Follow sets</a:t>
            </a:r>
          </a:p>
          <a:p>
            <a:pPr>
              <a:defRPr/>
            </a:pPr>
            <a:r>
              <a:rPr lang="en-US" dirty="0"/>
              <a:t>Can use previous getToken</a:t>
            </a:r>
          </a:p>
          <a:p>
            <a:pPr lvl="1">
              <a:defRPr/>
            </a:pPr>
            <a:r>
              <a:rPr lang="en-US" dirty="0"/>
              <a:t>BUT will need to modify, it was built to recognize a different grammar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4865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dirty="0"/>
              <a:t>Project</a:t>
            </a:r>
            <a:r>
              <a:rPr lang="en-US" altLang="en-US" dirty="0">
                <a:ea typeface="ＭＳ Ｐゴシック" panose="020B0600070205080204" pitchFamily="34" charset="-128"/>
              </a:rPr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663"/>
            <a:ext cx="8229600" cy="4700587"/>
          </a:xfrm>
        </p:spPr>
        <p:txBody>
          <a:bodyPr/>
          <a:lstStyle/>
          <a:p>
            <a:pPr>
              <a:defRPr/>
            </a:pPr>
            <a:r>
              <a:rPr lang="en-US"/>
              <a:t>Grammar Description</a:t>
            </a:r>
          </a:p>
          <a:p>
            <a:pPr marL="457200" lvl="1" indent="0">
              <a:buNone/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5642" y="1859340"/>
            <a:ext cx="80611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digit = 0 | 1 | 2 | 3 | 4 | 5 | 6 | 7 | 8 | 9</a:t>
            </a:r>
          </a:p>
          <a:p>
            <a:endParaRPr lang="en-US" dirty="0"/>
          </a:p>
          <a:p>
            <a:r>
              <a:rPr lang="en-US" dirty="0"/>
              <a:t>letter = a | b | c | d | e | f | g | h | i | j | k | l | m | n | o</a:t>
            </a:r>
          </a:p>
          <a:p>
            <a:r>
              <a:rPr lang="en-US" dirty="0"/>
              <a:t>         | p | q | r | s | t | u | v | w | x | y | z | A | B | C | D | E</a:t>
            </a:r>
          </a:p>
          <a:p>
            <a:r>
              <a:rPr lang="en-US" dirty="0"/>
              <a:t>         | F | G | H | I | J | K | L | M | N | O | P | Q | R | S | T | U | V</a:t>
            </a:r>
          </a:p>
          <a:p>
            <a:r>
              <a:rPr lang="en-US" dirty="0"/>
              <a:t>         | W | X | Y | Z</a:t>
            </a:r>
          </a:p>
          <a:p>
            <a:endParaRPr lang="en-US" dirty="0"/>
          </a:p>
          <a:p>
            <a:r>
              <a:rPr lang="en-US" dirty="0"/>
              <a:t>ID = letter(</a:t>
            </a:r>
            <a:r>
              <a:rPr lang="en-US" dirty="0" err="1"/>
              <a:t>letter|digit</a:t>
            </a:r>
            <a:r>
              <a:rPr lang="en-US" dirty="0"/>
              <a:t>)*</a:t>
            </a:r>
          </a:p>
          <a:p>
            <a:r>
              <a:rPr lang="en-US" dirty="0"/>
              <a:t>HASH = #</a:t>
            </a:r>
          </a:p>
          <a:p>
            <a:r>
              <a:rPr lang="en-US" dirty="0"/>
              <a:t>DOUBLEHASH = ##</a:t>
            </a:r>
          </a:p>
          <a:p>
            <a:r>
              <a:rPr lang="en-US" dirty="0"/>
              <a:t>ARROW = -&gt;</a:t>
            </a:r>
          </a:p>
          <a:p>
            <a:endParaRPr lang="en-US" dirty="0"/>
          </a:p>
          <a:p>
            <a:r>
              <a:rPr lang="en-US" b="1" u="sng" dirty="0"/>
              <a:t>All tokens are SPACE Separated</a:t>
            </a:r>
          </a:p>
        </p:txBody>
      </p:sp>
    </p:spTree>
    <p:extLst>
      <p:ext uri="{BB962C8B-B14F-4D97-AF65-F5344CB8AC3E}">
        <p14:creationId xmlns:p14="http://schemas.microsoft.com/office/powerpoint/2010/main" val="29829858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025"/>
          </a:xfrm>
        </p:spPr>
        <p:txBody>
          <a:bodyPr/>
          <a:lstStyle/>
          <a:p>
            <a:r>
              <a:rPr lang="en-US" dirty="0"/>
              <a:t>Project</a:t>
            </a:r>
            <a:r>
              <a:rPr lang="en-US" altLang="en-US" dirty="0">
                <a:ea typeface="ＭＳ Ｐゴシック" panose="020B0600070205080204" pitchFamily="34" charset="-128"/>
              </a:rPr>
              <a:t> 3</a:t>
            </a:r>
          </a:p>
        </p:txBody>
      </p:sp>
      <p:sp>
        <p:nvSpPr>
          <p:cNvPr id="7" name="Rectangle 6"/>
          <p:cNvSpPr/>
          <p:nvPr/>
        </p:nvSpPr>
        <p:spPr>
          <a:xfrm>
            <a:off x="108284" y="1829722"/>
            <a:ext cx="5053263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GRAMMAR DESCRIPTION FOR PROJECT</a:t>
            </a:r>
          </a:p>
          <a:p>
            <a:r>
              <a:rPr lang="en-US" dirty="0"/>
              <a:t>S → </a:t>
            </a:r>
            <a:r>
              <a:rPr lang="en-US" dirty="0">
                <a:solidFill>
                  <a:srgbClr val="7030A0"/>
                </a:solidFill>
              </a:rPr>
              <a:t>Non-terminal-list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DOUBLEHASH</a:t>
            </a:r>
          </a:p>
          <a:p>
            <a:r>
              <a:rPr lang="en-US" dirty="0">
                <a:solidFill>
                  <a:srgbClr val="7030A0"/>
                </a:solidFill>
              </a:rPr>
              <a:t>Non-terminal-list </a:t>
            </a:r>
            <a:r>
              <a:rPr lang="en-US" dirty="0"/>
              <a:t>→ ID-list HASH</a:t>
            </a:r>
          </a:p>
          <a:p>
            <a:r>
              <a:rPr lang="en-US" dirty="0"/>
              <a:t>ID-list → ID ID-list | ID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→ </a:t>
            </a:r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Rule-list</a:t>
            </a:r>
            <a:r>
              <a:rPr lang="en-US" dirty="0"/>
              <a:t> | Rule</a:t>
            </a:r>
          </a:p>
          <a:p>
            <a:r>
              <a:rPr lang="en-US" dirty="0">
                <a:solidFill>
                  <a:srgbClr val="C00000"/>
                </a:solidFill>
              </a:rPr>
              <a:t>Rule</a:t>
            </a:r>
            <a:r>
              <a:rPr lang="en-US" dirty="0"/>
              <a:t> → ID ARROW Right-hand-side HASH</a:t>
            </a:r>
          </a:p>
          <a:p>
            <a:r>
              <a:rPr lang="en-US" dirty="0"/>
              <a:t>Right-hand-side → ID-list | </a:t>
            </a:r>
            <a:r>
              <a:rPr lang="el-GR" dirty="0"/>
              <a:t>ε</a:t>
            </a:r>
          </a:p>
        </p:txBody>
      </p:sp>
      <p:sp>
        <p:nvSpPr>
          <p:cNvPr id="4" name="Rectangle 3"/>
          <p:cNvSpPr/>
          <p:nvPr/>
        </p:nvSpPr>
        <p:spPr>
          <a:xfrm>
            <a:off x="5329986" y="1829722"/>
            <a:ext cx="3717758" cy="203132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u="sng" dirty="0"/>
              <a:t>EXAMPLE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decl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idList1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#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decl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-&gt;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colon ID #</a:t>
            </a:r>
          </a:p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idList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-&gt; ID idList1 #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idList1 -&gt; #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idList1 -&gt; COMMA ID idList1 # </a:t>
            </a:r>
            <a:r>
              <a:rPr lang="en-US" dirty="0"/>
              <a:t>##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548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>
              <a:defRPr/>
            </a:pPr>
            <a:r>
              <a:rPr lang="en-US" dirty="0"/>
              <a:t>What are the non-terminals</a:t>
            </a:r>
          </a:p>
          <a:p>
            <a:pPr>
              <a:defRPr/>
            </a:pPr>
            <a:r>
              <a:rPr lang="en-US" dirty="0"/>
              <a:t>What are the terminals?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690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>
              <a:defRPr/>
            </a:pPr>
            <a:r>
              <a:rPr lang="en-US" dirty="0"/>
              <a:t>What are the non-terminals</a:t>
            </a:r>
          </a:p>
          <a:p>
            <a:pPr marL="457200" lvl="1" indent="0">
              <a:buNone/>
              <a:defRPr/>
            </a:pPr>
            <a:r>
              <a:rPr lang="en-US" dirty="0"/>
              <a:t>Non-terminals = { NT1, NT2, NT3 }</a:t>
            </a:r>
          </a:p>
          <a:p>
            <a:pPr>
              <a:defRPr/>
            </a:pPr>
            <a:r>
              <a:rPr lang="en-US" dirty="0"/>
              <a:t>What are the terminals?</a:t>
            </a:r>
          </a:p>
          <a:p>
            <a:pPr marL="457200" lvl="1" indent="0">
              <a:buNone/>
              <a:defRPr/>
            </a:pPr>
            <a:r>
              <a:rPr lang="en-US" dirty="0"/>
              <a:t>Terminals = {amp, pipe, ID, semicolon}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9918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(crazy style)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 NT2 -&gt; NT2 amp NT2 # NT2 -&gt; NT2 pipe NT2 # NT2 -&gt; ID # 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324081"/>
            <a:ext cx="8229600" cy="2486169"/>
          </a:xfrm>
        </p:spPr>
        <p:txBody>
          <a:bodyPr/>
          <a:lstStyle/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This is valid input, newlines are not a delimiter!</a:t>
            </a:r>
          </a:p>
        </p:txBody>
      </p:sp>
    </p:spTree>
    <p:extLst>
      <p:ext uri="{BB962C8B-B14F-4D97-AF65-F5344CB8AC3E}">
        <p14:creationId xmlns:p14="http://schemas.microsoft.com/office/powerpoint/2010/main" val="39940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390"/>
              </p:ext>
            </p:extLst>
          </p:nvPr>
        </p:nvGraphicFramePr>
        <p:xfrm>
          <a:off x="4247147" y="513082"/>
          <a:ext cx="4896854" cy="10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211">
                  <a:extLst>
                    <a:ext uri="{9D8B030D-6E8A-4147-A177-3AD203B41FA5}">
                      <a16:colId xmlns:a16="http://schemas.microsoft.com/office/drawing/2014/main" val="2169746569"/>
                    </a:ext>
                  </a:extLst>
                </a:gridCol>
                <a:gridCol w="2911643">
                  <a:extLst>
                    <a:ext uri="{9D8B030D-6E8A-4147-A177-3AD203B41FA5}">
                      <a16:colId xmlns:a16="http://schemas.microsoft.com/office/drawing/2014/main" val="1975666092"/>
                    </a:ext>
                  </a:extLst>
                </a:gridCol>
              </a:tblGrid>
              <a:tr h="10871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LETR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a|b|c</a:t>
                      </a: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|…|z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VOWL = </a:t>
                      </a:r>
                      <a:r>
                        <a:rPr lang="en-US" sz="1600" b="0" strike="sngStrike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a|e|i|o|u</a:t>
                      </a:r>
                      <a:r>
                        <a:rPr lang="en-US" sz="1600" b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R1= LETR . VOWL . LETR . LETR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sngStrike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R2= (VOWL . LETR)* </a:t>
                      </a: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R3=letter* 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t.y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R4= LETR . VOWL . VOWL . LETR</a:t>
                      </a:r>
                      <a:endParaRPr lang="en-US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06508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77716"/>
              </p:ext>
            </p:extLst>
          </p:nvPr>
        </p:nvGraphicFramePr>
        <p:xfrm>
          <a:off x="144380" y="1685758"/>
          <a:ext cx="8863596" cy="3997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5567">
                  <a:extLst>
                    <a:ext uri="{9D8B030D-6E8A-4147-A177-3AD203B41FA5}">
                      <a16:colId xmlns:a16="http://schemas.microsoft.com/office/drawing/2014/main" val="301429119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09777923"/>
                    </a:ext>
                  </a:extLst>
                </a:gridCol>
                <a:gridCol w="2474829">
                  <a:extLst>
                    <a:ext uri="{9D8B030D-6E8A-4147-A177-3AD203B41FA5}">
                      <a16:colId xmlns:a16="http://schemas.microsoft.com/office/drawing/2014/main" val="25581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ositivityisinyourmind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LETR,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2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o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sitivityisinyourmind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R1,</a:t>
                      </a:r>
                      <a:r>
                        <a:rPr lang="en-US" baseline="0" dirty="0"/>
                        <a:t> R3, 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2800" b="0" u="none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po</a:t>
                      </a:r>
                      <a:r>
                        <a:rPr lang="en-US" altLang="en-US" sz="2800" b="1" u="sng" dirty="0" err="1">
                          <a:solidFill>
                            <a:srgbClr val="7030A0"/>
                          </a:solidFill>
                          <a:ea typeface="ＭＳ Ｐゴシック" panose="020B0600070205080204" pitchFamily="34" charset="-128"/>
                        </a:rPr>
                        <a:t>s</a:t>
                      </a:r>
                      <a:r>
                        <a:rPr lang="en-US" altLang="en-US" sz="28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a typeface="ＭＳ Ｐゴシック" panose="020B0600070205080204" pitchFamily="34" charset="-128"/>
                        </a:rPr>
                        <a:t>itivityisinyourmind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2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86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1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8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2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49081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 (a zero) is passed in as an argument</a:t>
            </a:r>
          </a:p>
          <a:p>
            <a:r>
              <a:rPr lang="en-US" dirty="0"/>
              <a:t>First line lists all non-terminals delimited by a space</a:t>
            </a:r>
          </a:p>
          <a:p>
            <a:pPr lvl="1"/>
            <a:r>
              <a:rPr lang="en-US" dirty="0"/>
              <a:t>Non-terminals listed in order encountered</a:t>
            </a:r>
          </a:p>
          <a:p>
            <a:pPr lvl="1"/>
            <a:r>
              <a:rPr lang="en-US" dirty="0"/>
              <a:t>After last Non-terminal line will be ended with a new line character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2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Remaining Lines, create a line for each unique terminal</a:t>
            </a:r>
          </a:p>
          <a:p>
            <a:pPr lvl="1"/>
            <a:r>
              <a:rPr lang="en-US" dirty="0"/>
              <a:t>A terminal is followed by a colon</a:t>
            </a:r>
          </a:p>
          <a:p>
            <a:pPr lvl="1"/>
            <a:r>
              <a:rPr lang="en-US" dirty="0"/>
              <a:t>A space </a:t>
            </a:r>
          </a:p>
          <a:p>
            <a:pPr lvl="1"/>
            <a:r>
              <a:rPr lang="en-US" dirty="0"/>
              <a:t>An integer, which is number of rules in which terminal appears on the right –side</a:t>
            </a:r>
          </a:p>
          <a:p>
            <a:pPr lvl="1"/>
            <a:r>
              <a:rPr lang="en-US" dirty="0"/>
              <a:t>A new line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9612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95807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987770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amp;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2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pipe: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semicolon: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7737" y="3978163"/>
            <a:ext cx="5739063" cy="1694404"/>
          </a:xfrm>
        </p:spPr>
        <p:txBody>
          <a:bodyPr/>
          <a:lstStyle/>
          <a:p>
            <a:r>
              <a:rPr lang="en-US" sz="2000" dirty="0"/>
              <a:t>Why is amp 2 not 3 or 4?</a:t>
            </a:r>
          </a:p>
          <a:p>
            <a:pPr lvl="1"/>
            <a:r>
              <a:rPr lang="en-US" sz="1800" dirty="0"/>
              <a:t>“number of rules in which that terminal appears on the right hand side”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987770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EXAMPLE #2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#2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2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pipe: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ID: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semicolon: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7737" y="3978163"/>
            <a:ext cx="5739063" cy="1694404"/>
          </a:xfrm>
        </p:spPr>
        <p:txBody>
          <a:bodyPr/>
          <a:lstStyle/>
          <a:p>
            <a:r>
              <a:rPr lang="en-US" sz="2000" dirty="0"/>
              <a:t>Why is amp 2 not 3 or 4?</a:t>
            </a:r>
          </a:p>
          <a:p>
            <a:pPr lvl="1"/>
            <a:r>
              <a:rPr lang="en-US" sz="1800" dirty="0"/>
              <a:t>“number of rules in which that terminal appears on the right hand side”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6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5257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EXAMPLE #3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 ##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06066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– Part 1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08090"/>
            <a:ext cx="59055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EXAMPLE #3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NT1 -&gt; NT2 NT3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amp NT2 amp ID # ##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NT2 pipe NT2 amp ID #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NT2 -&gt; ID 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NT3 -&gt; semicolon ##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27109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271094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EXAMPLE #3 as OUTPUT from Part 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NT1 NT2 NT3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amp: 1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8587</TotalTime>
  <Words>5992</Words>
  <Application>Microsoft Office PowerPoint</Application>
  <PresentationFormat>On-screen Show (4:3)</PresentationFormat>
  <Paragraphs>1839</Paragraphs>
  <Slides>96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2" baseType="lpstr">
      <vt:lpstr>ＭＳ Ｐゴシック</vt:lpstr>
      <vt:lpstr>Arial</vt:lpstr>
      <vt:lpstr>Calibri</vt:lpstr>
      <vt:lpstr>Courier New</vt:lpstr>
      <vt:lpstr>Wingdings</vt:lpstr>
      <vt:lpstr>Office Theme</vt:lpstr>
      <vt:lpstr>CSE 340 Recitation Week 4 : Sept 8th – 14th      </vt:lpstr>
      <vt:lpstr>Questions?</vt:lpstr>
      <vt:lpstr>Lexers</vt:lpstr>
      <vt:lpstr>Best word?</vt:lpstr>
      <vt:lpstr>Longest Prefix Match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Longest Prefix Match</vt:lpstr>
      <vt:lpstr>Longest Prefix Match</vt:lpstr>
      <vt:lpstr>Longest Prefix Match</vt:lpstr>
      <vt:lpstr>Longest Prefix Match</vt:lpstr>
      <vt:lpstr>Syntax Analysis</vt:lpstr>
      <vt:lpstr>Syntax Analysis</vt:lpstr>
      <vt:lpstr>Syntax Analysis</vt:lpstr>
      <vt:lpstr>Syntax Analysis</vt:lpstr>
      <vt:lpstr>Syntax Analysis</vt:lpstr>
      <vt:lpstr>Syntax Analysis</vt:lpstr>
      <vt:lpstr>Syntax Analysis</vt:lpstr>
      <vt:lpstr>Syntax Analysis</vt:lpstr>
      <vt:lpstr>Syntax Analysis</vt:lpstr>
      <vt:lpstr>Project 3</vt:lpstr>
      <vt:lpstr>Project 3</vt:lpstr>
      <vt:lpstr>Project 3</vt:lpstr>
      <vt:lpstr>Project 3</vt:lpstr>
      <vt:lpstr>Project 3</vt:lpstr>
      <vt:lpstr>Project 3</vt:lpstr>
      <vt:lpstr>Project 3 – Part 1</vt:lpstr>
      <vt:lpstr>Project 3 – Part 1</vt:lpstr>
      <vt:lpstr>Project 3 – Part 1</vt:lpstr>
      <vt:lpstr>Project 3 – Part 1</vt:lpstr>
      <vt:lpstr>Project 3 – Part 1</vt:lpstr>
      <vt:lpstr>Project 3 – Part 1</vt:lpstr>
      <vt:lpstr>Project 3 – Part 1</vt:lpstr>
    </vt:vector>
  </TitlesOfParts>
  <Company>School of Computing and Informatics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Deborah Paterick</dc:creator>
  <cp:lastModifiedBy>Erik Trickel</cp:lastModifiedBy>
  <cp:revision>268</cp:revision>
  <cp:lastPrinted>2015-08-20T02:58:04Z</cp:lastPrinted>
  <dcterms:created xsi:type="dcterms:W3CDTF">2009-09-28T23:17:01Z</dcterms:created>
  <dcterms:modified xsi:type="dcterms:W3CDTF">2016-09-13T14:08:54Z</dcterms:modified>
</cp:coreProperties>
</file>