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54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5" r:id="rId26"/>
    <p:sldId id="286" r:id="rId27"/>
    <p:sldId id="284" r:id="rId28"/>
    <p:sldId id="287" r:id="rId29"/>
    <p:sldId id="288" r:id="rId30"/>
    <p:sldId id="289" r:id="rId31"/>
    <p:sldId id="281" r:id="rId32"/>
    <p:sldId id="290" r:id="rId33"/>
    <p:sldId id="282" r:id="rId34"/>
    <p:sldId id="291" r:id="rId35"/>
    <p:sldId id="283" r:id="rId3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2">
          <p15:clr>
            <a:srgbClr val="A4A3A4"/>
          </p15:clr>
        </p15:guide>
        <p15:guide id="2" pos="43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50" autoAdjust="0"/>
    <p:restoredTop sz="90221" autoAdjust="0"/>
  </p:normalViewPr>
  <p:slideViewPr>
    <p:cSldViewPr snapToGrid="0" snapToObjects="1">
      <p:cViewPr>
        <p:scale>
          <a:sx n="93" d="100"/>
          <a:sy n="93" d="100"/>
        </p:scale>
        <p:origin x="2496" y="216"/>
      </p:cViewPr>
      <p:guideLst>
        <p:guide orient="horz" pos="2472"/>
        <p:guide pos="4336"/>
      </p:guideLst>
    </p:cSldViewPr>
  </p:slideViewPr>
  <p:outlineViewPr>
    <p:cViewPr>
      <p:scale>
        <a:sx n="33" d="100"/>
        <a:sy n="33" d="100"/>
      </p:scale>
      <p:origin x="16" y="20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79" d="100"/>
          <a:sy n="79" d="100"/>
        </p:scale>
        <p:origin x="-3352" y="-1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F0151-EC07-934A-AE26-1DBB68DC41B8}" type="datetimeFigureOut">
              <a:rPr lang="en-US" smtClean="0"/>
              <a:t>10/19/16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B47CE2-62FE-FC4C-963B-9645AF7FF93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7834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8267C-E060-7343-A0FE-934AF6E9F7DE}" type="datetimeFigureOut">
              <a:rPr lang="en-US" smtClean="0"/>
              <a:t>10/19/16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2F925-CF16-7049-971D-A8B2B4D2E0E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8878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32F925-CF16-7049-971D-A8B2B4D2E0E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597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025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18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76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8"/>
          <p:cNvSpPr txBox="1">
            <a:spLocks/>
          </p:cNvSpPr>
          <p:nvPr userDrawn="1"/>
        </p:nvSpPr>
        <p:spPr>
          <a:xfrm>
            <a:off x="457200" y="6373815"/>
            <a:ext cx="3891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Adam Doupé, </a:t>
            </a:r>
            <a:r>
              <a:rPr lang="en-US" dirty="0" smtClean="0"/>
              <a:t>Principles of</a:t>
            </a:r>
            <a:r>
              <a:rPr lang="en-US" baseline="0" dirty="0" smtClean="0"/>
              <a:t> Programming Languages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734406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5315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3121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6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913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552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2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24017" y="6356352"/>
            <a:ext cx="2133600" cy="365125"/>
          </a:xfrm>
          <a:prstGeom prst="rect">
            <a:avLst/>
          </a:prstGeom>
        </p:spPr>
        <p:txBody>
          <a:bodyPr/>
          <a:lstStyle/>
          <a:p>
            <a:fld id="{FCFB7E3C-6220-8942-988C-3F6E25750AD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3"/>
          </p:nvPr>
        </p:nvSpPr>
        <p:spPr>
          <a:xfrm>
            <a:off x="457200" y="6373815"/>
            <a:ext cx="3619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380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7" name="Picture 18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42300" y="6356353"/>
            <a:ext cx="44450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8804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8" r:id="rId1"/>
    <p:sldLayoutId id="2147484549" r:id="rId2"/>
    <p:sldLayoutId id="2147484550" r:id="rId3"/>
    <p:sldLayoutId id="2147484551" r:id="rId4"/>
    <p:sldLayoutId id="2147484552" r:id="rId5"/>
    <p:sldLayoutId id="2147484553" r:id="rId6"/>
    <p:sldLayoutId id="2147484554" r:id="rId7"/>
    <p:sldLayoutId id="2147484555" r:id="rId8"/>
    <p:sldLayoutId id="2147484556" r:id="rId9"/>
    <p:sldLayoutId id="2147484557" r:id="rId10"/>
    <p:sldLayoutId id="214748455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noProof="0" smtClean="0"/>
              <a:t>Hindley</a:t>
            </a:r>
            <a:r>
              <a:rPr lang="en-US" noProof="0" dirty="0" smtClean="0"/>
              <a:t>-Milner Type Inference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059281"/>
          </a:xfrm>
        </p:spPr>
        <p:txBody>
          <a:bodyPr>
            <a:normAutofit fontScale="70000" lnSpcReduction="20000"/>
          </a:bodyPr>
          <a:lstStyle/>
          <a:p>
            <a:r>
              <a:rPr lang="en-US" noProof="0" dirty="0" smtClean="0"/>
              <a:t>CSE 340 </a:t>
            </a:r>
            <a:r>
              <a:rPr lang="en-US" dirty="0"/>
              <a:t>– Principles of Programming </a:t>
            </a:r>
            <a:r>
              <a:rPr lang="en-US" dirty="0" smtClean="0"/>
              <a:t>Languages</a:t>
            </a:r>
          </a:p>
          <a:p>
            <a:r>
              <a:rPr lang="en-US" smtClean="0"/>
              <a:t>Fall 2016</a:t>
            </a:r>
            <a:endParaRPr lang="en-US" dirty="0"/>
          </a:p>
          <a:p>
            <a:endParaRPr lang="en-US" noProof="0" dirty="0" smtClean="0"/>
          </a:p>
          <a:p>
            <a:r>
              <a:rPr lang="en-US" dirty="0" smtClean="0"/>
              <a:t>Adam Doupé</a:t>
            </a:r>
          </a:p>
          <a:p>
            <a:r>
              <a:rPr lang="en-US" i="1" noProof="0" dirty="0" smtClean="0"/>
              <a:t>Arizona State University</a:t>
            </a:r>
            <a:endParaRPr lang="en-US" noProof="0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adamdoupe.com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8138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(x, y) = if x &lt; y then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		y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	else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		x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max?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Function of 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 returns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int,int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) -&gt;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int</a:t>
            </a:r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7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max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cmp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x, y)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= if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cmp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x,y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 then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y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else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x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max?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Function of (Function of (T, T) returns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bool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T, T) returns T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((T, T) -&gt; </a:t>
            </a:r>
            <a:r>
              <a:rPr lang="en-US" dirty="0" err="1" smtClean="0">
                <a:latin typeface="Arial" charset="0"/>
                <a:ea typeface="Arial" charset="0"/>
                <a:cs typeface="Arial" charset="0"/>
              </a:rPr>
              <a:t>bool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, T, T) -&gt; T</a:t>
            </a:r>
          </a:p>
          <a:p>
            <a:pPr lvl="1"/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max(&lt;, 10, 200)</a:t>
            </a:r>
          </a:p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max(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strcmp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"foo", "bar")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						 </a:t>
            </a:r>
            <a:endParaRPr lang="en-US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14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</a:rPr>
              <a:t>fun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2"/>
                </a:solidFill>
              </a:rPr>
              <a:t>foo</a:t>
            </a:r>
            <a:r>
              <a:rPr lang="en-US" dirty="0" smtClean="0"/>
              <a:t>(a, b, c) = c(a[b])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is the type of foo?</a:t>
            </a:r>
          </a:p>
          <a:p>
            <a:pPr lvl="1"/>
            <a:r>
              <a:rPr lang="en-US" dirty="0" smtClean="0"/>
              <a:t>Function of (Array of T, </a:t>
            </a:r>
            <a:r>
              <a:rPr lang="en-US" dirty="0" err="1" smtClean="0"/>
              <a:t>int</a:t>
            </a:r>
            <a:r>
              <a:rPr lang="en-US" dirty="0" smtClean="0"/>
              <a:t>, Function of (T) returns U) returns U</a:t>
            </a:r>
          </a:p>
          <a:p>
            <a:pPr lvl="1"/>
            <a:r>
              <a:rPr lang="en-US" dirty="0" smtClean="0"/>
              <a:t>(Array of T, </a:t>
            </a:r>
            <a:r>
              <a:rPr lang="en-US" dirty="0" err="1" smtClean="0"/>
              <a:t>int</a:t>
            </a:r>
            <a:r>
              <a:rPr lang="en-US" dirty="0" smtClean="0"/>
              <a:t>, (T -&gt; U)) -&gt; 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6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(a, b, c) = 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 = 10;</a:t>
            </a:r>
          </a:p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a(b[c]);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What is the type of foo?</a:t>
            </a:r>
          </a:p>
          <a:p>
            <a:pPr lvl="1"/>
            <a:r>
              <a:rPr lang="en-US" dirty="0" smtClean="0"/>
              <a:t>Type error!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515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Hindley</a:t>
            </a:r>
            <a:r>
              <a:rPr lang="en-US" dirty="0" smtClean="0"/>
              <a:t>-Milner Type Checking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Hindley</a:t>
            </a:r>
            <a:r>
              <a:rPr lang="en-US" dirty="0" smtClean="0"/>
              <a:t>-Milner type checking is a general type inference approach</a:t>
            </a:r>
          </a:p>
          <a:p>
            <a:pPr lvl="1"/>
            <a:r>
              <a:rPr lang="en-US" dirty="0" smtClean="0"/>
              <a:t>It infers the types of constructs that are not explicitly declared</a:t>
            </a:r>
          </a:p>
          <a:p>
            <a:pPr lvl="1"/>
            <a:r>
              <a:rPr lang="en-US" dirty="0" smtClean="0"/>
              <a:t>It leverages the constraints of the various constructs</a:t>
            </a:r>
          </a:p>
          <a:p>
            <a:pPr lvl="1"/>
            <a:r>
              <a:rPr lang="en-US" dirty="0" smtClean="0"/>
              <a:t>It applies these constraints together with type unification to find the most general type for each construct (or can find a type error if there is one)</a:t>
            </a:r>
          </a:p>
          <a:p>
            <a:r>
              <a:rPr lang="en-US" dirty="0" smtClean="0"/>
              <a:t>Full </a:t>
            </a:r>
            <a:r>
              <a:rPr lang="en-US" dirty="0" err="1" smtClean="0"/>
              <a:t>Hindley</a:t>
            </a:r>
            <a:r>
              <a:rPr lang="en-US" dirty="0" smtClean="0"/>
              <a:t>-Milner type checking is used in </a:t>
            </a:r>
            <a:r>
              <a:rPr lang="en-US" dirty="0" err="1" smtClean="0"/>
              <a:t>OCaml</a:t>
            </a:r>
            <a:r>
              <a:rPr lang="en-US" dirty="0" smtClean="0"/>
              <a:t>, F#, and Haskell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6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Constraints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To apply </a:t>
            </a:r>
            <a:r>
              <a:rPr lang="en-US" dirty="0" err="1" smtClean="0"/>
              <a:t>Hindley</a:t>
            </a:r>
            <a:r>
              <a:rPr lang="en-US" dirty="0" smtClean="0"/>
              <a:t>-Milner, we must first define the type constraints</a:t>
            </a:r>
            <a:endParaRPr lang="en-US" dirty="0"/>
          </a:p>
          <a:p>
            <a:r>
              <a:rPr lang="en-US" dirty="0" smtClean="0"/>
              <a:t>Constant integers</a:t>
            </a:r>
          </a:p>
          <a:p>
            <a:pPr lvl="1"/>
            <a:r>
              <a:rPr lang="is-IS" dirty="0" smtClean="0"/>
              <a:t>…, -1, 0, 1, 2, ...</a:t>
            </a:r>
          </a:p>
          <a:p>
            <a:pPr lvl="1"/>
            <a:r>
              <a:rPr lang="is-IS" dirty="0" smtClean="0"/>
              <a:t>Type = int</a:t>
            </a:r>
          </a:p>
          <a:p>
            <a:r>
              <a:rPr lang="is-IS" dirty="0" smtClean="0"/>
              <a:t>Constant real numbers</a:t>
            </a:r>
          </a:p>
          <a:p>
            <a:pPr lvl="1"/>
            <a:r>
              <a:rPr lang="is-IS" dirty="0" smtClean="0"/>
              <a:t>..., 0.1, 2.2, ... other floating point numbers</a:t>
            </a:r>
          </a:p>
          <a:p>
            <a:pPr lvl="1"/>
            <a:r>
              <a:rPr lang="is-IS" dirty="0" smtClean="0"/>
              <a:t>Type = real</a:t>
            </a:r>
          </a:p>
          <a:p>
            <a:r>
              <a:rPr lang="is-IS" dirty="0" smtClean="0"/>
              <a:t>Constant booleans</a:t>
            </a:r>
          </a:p>
          <a:p>
            <a:pPr lvl="1"/>
            <a:r>
              <a:rPr lang="is-IS" dirty="0" smtClean="0"/>
              <a:t>true or false</a:t>
            </a:r>
          </a:p>
          <a:p>
            <a:pPr lvl="1"/>
            <a:r>
              <a:rPr lang="is-IS" dirty="0" smtClean="0"/>
              <a:t>Type = boolean</a:t>
            </a:r>
          </a:p>
          <a:p>
            <a:r>
              <a:rPr lang="is-IS" dirty="0" smtClean="0"/>
              <a:t>Constant strings</a:t>
            </a:r>
          </a:p>
          <a:p>
            <a:pPr lvl="1"/>
            <a:r>
              <a:rPr lang="is-IS" dirty="0" smtClean="0"/>
              <a:t>"foo", "bar", ...</a:t>
            </a:r>
          </a:p>
          <a:p>
            <a:pPr lvl="1"/>
            <a:r>
              <a:rPr lang="is-IS" dirty="0" smtClean="0"/>
              <a:t>Type = string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416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Relational Operators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 op b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 is &lt;, &lt;=, &gt;, &gt;=, !=, ==</a:t>
            </a:r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boolean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T</a:t>
            </a:r>
            <a:r>
              <a:rPr lang="en-US" baseline="-25000" dirty="0" smtClean="0"/>
              <a:t>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op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176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2691165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5417" y="2911033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7" idx="1"/>
          </p:cNvCxnSpPr>
          <p:nvPr/>
        </p:nvCxnSpPr>
        <p:spPr>
          <a:xfrm>
            <a:off x="2535335" y="2911033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0796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Arithmetic Operators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 op b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op is +, -, *, /</a:t>
            </a:r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T</a:t>
            </a:r>
            <a:r>
              <a:rPr lang="en-US" baseline="-25000" dirty="0" smtClean="0"/>
              <a:t>2</a:t>
            </a:r>
            <a:r>
              <a:rPr lang="en-US" dirty="0" smtClean="0"/>
              <a:t> = T</a:t>
            </a:r>
            <a:r>
              <a:rPr lang="en-US" baseline="-25000" dirty="0" smtClean="0"/>
              <a:t>3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op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176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2691165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5417" y="2911033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7" idx="1"/>
          </p:cNvCxnSpPr>
          <p:nvPr/>
        </p:nvCxnSpPr>
        <p:spPr>
          <a:xfrm>
            <a:off x="2535335" y="2911033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524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Array Access Operator 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a[b]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array of T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3</a:t>
            </a:r>
            <a:r>
              <a:rPr lang="en-US" dirty="0" smtClean="0"/>
              <a:t> = </a:t>
            </a:r>
            <a:r>
              <a:rPr lang="en-US" dirty="0" err="1" smtClean="0"/>
              <a:t>int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57176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7" name="Oval 6"/>
          <p:cNvSpPr/>
          <p:nvPr/>
        </p:nvSpPr>
        <p:spPr>
          <a:xfrm>
            <a:off x="2691165" y="305066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5417" y="2911033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5"/>
            <a:endCxn id="7" idx="1"/>
          </p:cNvCxnSpPr>
          <p:nvPr/>
        </p:nvCxnSpPr>
        <p:spPr>
          <a:xfrm>
            <a:off x="2535335" y="2911033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5981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foo(x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latin typeface="Consolas" charset="0"/>
                <a:ea typeface="Consolas" charset="0"/>
                <a:cs typeface="Consolas" charset="0"/>
              </a:rPr>
              <a:t>…, x</a:t>
            </a:r>
            <a:r>
              <a:rPr lang="is-IS" baseline="-25000" dirty="0" smtClean="0"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F =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is-IS" dirty="0" smtClean="0"/>
              <a:t>…, T</a:t>
            </a:r>
            <a:r>
              <a:rPr lang="is-IS" baseline="-25000" dirty="0" smtClean="0"/>
              <a:t>k</a:t>
            </a:r>
            <a:r>
              <a:rPr lang="is-IS" dirty="0" smtClean="0"/>
              <a:t>) -&gt; 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19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(R)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60727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(F)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931894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68968" y="2911033"/>
            <a:ext cx="329453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>
            <a:off x="2212041" y="3039036"/>
            <a:ext cx="251889" cy="3260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3129438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5109240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T</a:t>
            </a:r>
            <a:r>
              <a:rPr lang="en-US" baseline="-25000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8" name="Straight Connector 17"/>
          <p:cNvCxnSpPr>
            <a:stCxn id="5" idx="5"/>
            <a:endCxn id="11" idx="1"/>
          </p:cNvCxnSpPr>
          <p:nvPr/>
        </p:nvCxnSpPr>
        <p:spPr>
          <a:xfrm>
            <a:off x="2625661" y="2911033"/>
            <a:ext cx="659607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12" idx="1"/>
          </p:cNvCxnSpPr>
          <p:nvPr/>
        </p:nvCxnSpPr>
        <p:spPr>
          <a:xfrm>
            <a:off x="2785759" y="2755751"/>
            <a:ext cx="2479311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58889" y="3571966"/>
            <a:ext cx="821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12" grpId="0" animBg="1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we have seen so far, the programmer must declare the types of the variables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[0..5]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1;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65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fun foo(x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x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latin typeface="Consolas" charset="0"/>
                <a:ea typeface="Consolas" charset="0"/>
                <a:cs typeface="Consolas" charset="0"/>
              </a:rPr>
              <a:t>…, x</a:t>
            </a:r>
            <a:r>
              <a:rPr lang="is-IS" baseline="-25000" dirty="0" smtClean="0"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 = expr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F = (T</a:t>
            </a:r>
            <a:r>
              <a:rPr lang="en-US" baseline="-25000" dirty="0" smtClean="0"/>
              <a:t>1</a:t>
            </a:r>
            <a:r>
              <a:rPr lang="en-US" dirty="0" smtClean="0"/>
              <a:t>, T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is-IS" dirty="0" smtClean="0"/>
              <a:t>…, T</a:t>
            </a:r>
            <a:r>
              <a:rPr lang="is-IS" baseline="-25000" dirty="0" smtClean="0"/>
              <a:t>k</a:t>
            </a:r>
            <a:r>
              <a:rPr lang="is-IS" dirty="0" smtClean="0"/>
              <a:t>) -&gt; 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2164978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60727" y="3365103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   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T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…, T</a:t>
            </a:r>
            <a:r>
              <a:rPr lang="is-I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endParaRPr lang="en-US" baseline="-25000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x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…, x</a:t>
            </a:r>
            <a:r>
              <a:rPr lang="is-I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1"/>
          </p:cNvCxnSpPr>
          <p:nvPr/>
        </p:nvCxnSpPr>
        <p:spPr>
          <a:xfrm flipH="1">
            <a:off x="1093832" y="2911033"/>
            <a:ext cx="704589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5109240" y="336510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(E)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expr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19" name="Straight Connector 18"/>
          <p:cNvCxnSpPr>
            <a:endCxn id="12" idx="1"/>
          </p:cNvCxnSpPr>
          <p:nvPr/>
        </p:nvCxnSpPr>
        <p:spPr>
          <a:xfrm>
            <a:off x="2785759" y="2755751"/>
            <a:ext cx="2479311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5577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if (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cond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) then expr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else expr</a:t>
            </a:r>
            <a:r>
              <a:rPr lang="en-US" baseline="-25000" dirty="0" smtClean="0">
                <a:latin typeface="Consolas" charset="0"/>
                <a:ea typeface="Consolas" charset="0"/>
                <a:cs typeface="Consolas" charset="0"/>
              </a:rPr>
              <a:t>2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Constraints</a:t>
            </a:r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boolean</a:t>
            </a:r>
            <a:endParaRPr lang="en-US" dirty="0" smtClean="0"/>
          </a:p>
          <a:p>
            <a:pPr lvl="1"/>
            <a:r>
              <a:rPr lang="en-US" dirty="0" smtClean="0"/>
              <a:t>T</a:t>
            </a:r>
            <a:r>
              <a:rPr lang="en-US" baseline="-25000" dirty="0" smtClean="0"/>
              <a:t>2</a:t>
            </a:r>
            <a:r>
              <a:rPr lang="en-US" dirty="0" smtClean="0"/>
              <a:t> = T</a:t>
            </a:r>
            <a:r>
              <a:rPr lang="en-US" baseline="-25000" dirty="0" smtClean="0"/>
              <a:t>3</a:t>
            </a:r>
            <a:r>
              <a:rPr lang="en-US" dirty="0" smtClean="0"/>
              <a:t> = T</a:t>
            </a:r>
            <a:r>
              <a:rPr lang="en-US" baseline="-25000" dirty="0" smtClean="0"/>
              <a:t>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799538" y="217272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71423" y="342615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cond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1815115" y="3429105"/>
            <a:ext cx="1118447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expr</a:t>
            </a:r>
            <a:r>
              <a:rPr lang="en-US" baseline="-25000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stCxn id="5" idx="3"/>
            <a:endCxn id="6" idx="7"/>
          </p:cNvCxnSpPr>
          <p:nvPr/>
        </p:nvCxnSpPr>
        <p:spPr>
          <a:xfrm flipH="1">
            <a:off x="1479664" y="2918784"/>
            <a:ext cx="491201" cy="635372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4"/>
            <a:endCxn id="7" idx="0"/>
          </p:cNvCxnSpPr>
          <p:nvPr/>
        </p:nvCxnSpPr>
        <p:spPr>
          <a:xfrm flipH="1">
            <a:off x="2374339" y="3046787"/>
            <a:ext cx="10146" cy="382318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5" idx="5"/>
          </p:cNvCxnSpPr>
          <p:nvPr/>
        </p:nvCxnSpPr>
        <p:spPr>
          <a:xfrm>
            <a:off x="2798105" y="2918784"/>
            <a:ext cx="659607" cy="58207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3166505" y="3429105"/>
            <a:ext cx="1118447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(T</a:t>
            </a:r>
            <a:r>
              <a:rPr lang="en-US" baseline="-250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3</a:t>
            </a:r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expr</a:t>
            </a:r>
            <a:r>
              <a:rPr lang="en-US" baseline="-25000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91245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Unification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Type unification is the process by which the constraints are propagated</a:t>
            </a:r>
          </a:p>
          <a:p>
            <a:r>
              <a:rPr lang="en-US" dirty="0" smtClean="0"/>
              <a:t>Basic idea is simple</a:t>
            </a:r>
          </a:p>
          <a:p>
            <a:pPr lvl="1"/>
            <a:r>
              <a:rPr lang="en-US" dirty="0" smtClean="0"/>
              <a:t>Start from the top of the tree</a:t>
            </a:r>
          </a:p>
          <a:p>
            <a:pPr lvl="1"/>
            <a:r>
              <a:rPr lang="en-US" dirty="0" smtClean="0"/>
              <a:t>Every time you see a construct with unconstrained types, create a new type</a:t>
            </a:r>
          </a:p>
          <a:p>
            <a:pPr lvl="1"/>
            <a:r>
              <a:rPr lang="en-US" dirty="0" smtClean="0"/>
              <a:t>If a construct is found to have type T</a:t>
            </a:r>
            <a:r>
              <a:rPr lang="en-US" baseline="-25000" dirty="0" smtClean="0"/>
              <a:t>1</a:t>
            </a:r>
            <a:r>
              <a:rPr lang="en-US" dirty="0" smtClean="0"/>
              <a:t> and also to have type T</a:t>
            </a:r>
            <a:r>
              <a:rPr lang="en-US" baseline="-25000" dirty="0" smtClean="0"/>
              <a:t>2</a:t>
            </a:r>
            <a:r>
              <a:rPr lang="en-US" dirty="0" smtClean="0"/>
              <a:t>, then 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 smtClean="0"/>
              <a:t>2</a:t>
            </a:r>
            <a:r>
              <a:rPr lang="en-US" dirty="0" smtClean="0"/>
              <a:t> must be the same type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940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54276"/>
              </p:ext>
            </p:extLst>
          </p:nvPr>
        </p:nvGraphicFramePr>
        <p:xfrm>
          <a:off x="135232" y="3105254"/>
          <a:ext cx="3148178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574089"/>
                <a:gridCol w="1574089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2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11" grpId="0" animBg="1"/>
      <p:bldP spid="22" grpId="0" animBg="1"/>
      <p:bldP spid="23" grpId="0" animBg="1"/>
      <p:bldP spid="2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87395"/>
              </p:ext>
            </p:extLst>
          </p:nvPr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71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177519"/>
              </p:ext>
            </p:extLst>
          </p:nvPr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9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26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70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27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558767"/>
              </p:ext>
            </p:extLst>
          </p:nvPr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962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28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2" y="3105254"/>
          <a:ext cx="3738912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32956"/>
                <a:gridCol w="2905956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16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29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5545690"/>
              </p:ext>
            </p:extLst>
          </p:nvPr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007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we have seen so far, the programmer must declare the types of the variables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[0..5]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string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1;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437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30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8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31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6446475"/>
              </p:ext>
            </p:extLst>
          </p:nvPr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1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32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1" y="3105254"/>
          <a:ext cx="3738913" cy="36576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743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33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109240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>
            <a:endCxn id="8" idx="1"/>
          </p:cNvCxnSpPr>
          <p:nvPr/>
        </p:nvCxnSpPr>
        <p:spPr>
          <a:xfrm>
            <a:off x="2785759" y="1518622"/>
            <a:ext cx="2515984" cy="737355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035821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169810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099892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7233881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008133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078051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4944062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6231232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3796"/>
              </p:ext>
            </p:extLst>
          </p:nvPr>
        </p:nvGraphicFramePr>
        <p:xfrm>
          <a:off x="135231" y="3105254"/>
          <a:ext cx="3738913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781662"/>
                <a:gridCol w="2957251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,T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baseline="-2500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08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34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89166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6988" y="1351431"/>
            <a:ext cx="3284681" cy="891099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815747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949736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879818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8013807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788059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857977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5723988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7011158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135231" y="3105254"/>
          <a:ext cx="4518839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4357"/>
                <a:gridCol w="3914482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67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3071"/>
            <a:ext cx="8229600" cy="890845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latin typeface="Consolas" charset="0"/>
                <a:ea typeface="Consolas" charset="0"/>
                <a:cs typeface="Consolas" charset="0"/>
              </a:rPr>
              <a:t>fun foo(a, b, c) = c(a[b])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35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627094" y="927849"/>
            <a:ext cx="1169894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def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127974"/>
            <a:ext cx="3640272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foo (a, b, c</a:t>
            </a:r>
            <a:r>
              <a:rPr lang="is-I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5889166" y="2127974"/>
            <a:ext cx="1314495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(2)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apply</a:t>
            </a:r>
            <a:endParaRPr lang="en-US" baseline="-25000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6988" y="1351431"/>
            <a:ext cx="3284681" cy="891099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815747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(3)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c</a:t>
            </a:r>
          </a:p>
        </p:txBody>
      </p:sp>
      <p:sp>
        <p:nvSpPr>
          <p:cNvPr id="22" name="Oval 21"/>
          <p:cNvSpPr/>
          <p:nvPr/>
        </p:nvSpPr>
        <p:spPr>
          <a:xfrm>
            <a:off x="6949736" y="3209493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(4)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[]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879818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(5)</a:t>
            </a:r>
          </a:p>
          <a:p>
            <a:pPr algn="ctr"/>
            <a:r>
              <a:rPr lang="en-US" dirty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</a:p>
        </p:txBody>
      </p:sp>
      <p:sp>
        <p:nvSpPr>
          <p:cNvPr id="24" name="Oval 23"/>
          <p:cNvSpPr/>
          <p:nvPr/>
        </p:nvSpPr>
        <p:spPr>
          <a:xfrm>
            <a:off x="8013807" y="4095178"/>
            <a:ext cx="1064071" cy="874058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(6)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endParaRPr lang="en-US" dirty="0">
              <a:solidFill>
                <a:schemeClr val="tx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cxnSp>
        <p:nvCxnSpPr>
          <p:cNvPr id="25" name="Straight Connector 24"/>
          <p:cNvCxnSpPr>
            <a:stCxn id="25" idx="3"/>
            <a:endCxn id="26" idx="7"/>
          </p:cNvCxnSpPr>
          <p:nvPr/>
        </p:nvCxnSpPr>
        <p:spPr>
          <a:xfrm flipH="1">
            <a:off x="6788059" y="3955548"/>
            <a:ext cx="317507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25" idx="5"/>
          </p:cNvCxnSpPr>
          <p:nvPr/>
        </p:nvCxnSpPr>
        <p:spPr>
          <a:xfrm>
            <a:off x="7857977" y="3955548"/>
            <a:ext cx="311660" cy="267633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3"/>
            <a:endCxn id="6" idx="0"/>
          </p:cNvCxnSpPr>
          <p:nvPr/>
        </p:nvCxnSpPr>
        <p:spPr>
          <a:xfrm>
            <a:off x="1798421" y="1673904"/>
            <a:ext cx="21715" cy="454070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8" idx="3"/>
            <a:endCxn id="11" idx="7"/>
          </p:cNvCxnSpPr>
          <p:nvPr/>
        </p:nvCxnSpPr>
        <p:spPr>
          <a:xfrm flipH="1">
            <a:off x="5723988" y="2874029"/>
            <a:ext cx="357681" cy="463467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>
            <a:stCxn id="8" idx="5"/>
            <a:endCxn id="22" idx="0"/>
          </p:cNvCxnSpPr>
          <p:nvPr/>
        </p:nvCxnSpPr>
        <p:spPr>
          <a:xfrm>
            <a:off x="7011158" y="2874029"/>
            <a:ext cx="470614" cy="335464"/>
          </a:xfrm>
          <a:prstGeom prst="line">
            <a:avLst/>
          </a:prstGeom>
          <a:ln w="50800">
            <a:solidFill>
              <a:schemeClr val="tx1"/>
            </a:solidFill>
            <a:headEnd type="non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66810"/>
              </p:ext>
            </p:extLst>
          </p:nvPr>
        </p:nvGraphicFramePr>
        <p:xfrm>
          <a:off x="135231" y="3105254"/>
          <a:ext cx="4518839" cy="3931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4357"/>
                <a:gridCol w="3914482"/>
              </a:tblGrid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foo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</a:t>
                      </a:r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,(</a:t>
                      </a:r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-&gt;T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))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b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c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(1)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(2)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(3)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 -&gt;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(4)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baseline="0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(5)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Array of T</a:t>
                      </a:r>
                      <a:r>
                        <a:rPr lang="en-US" baseline="-25000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  <a:tr h="321076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onsolas" charset="0"/>
                          <a:ea typeface="Consolas" charset="0"/>
                          <a:cs typeface="Consolas" charset="0"/>
                        </a:rPr>
                        <a:t>(6)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Consolas" charset="0"/>
                          <a:ea typeface="Consolas" charset="0"/>
                          <a:cs typeface="Consolas" charset="0"/>
                        </a:rPr>
                        <a:t>int</a:t>
                      </a:r>
                      <a:endParaRPr lang="en-US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019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what we have seen so far, the programmer must declare the types of the variables</a:t>
            </a: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array [0..5] of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a;</a:t>
            </a:r>
          </a:p>
          <a:p>
            <a:pPr marL="0" indent="0">
              <a:buNone/>
            </a:pP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a[</a:t>
            </a:r>
            <a:r>
              <a:rPr lang="en-US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] = "testing";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6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Parameterized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languages allow the programmer to declare parameterized types</a:t>
            </a:r>
          </a:p>
          <a:p>
            <a:pPr lvl="1"/>
            <a:r>
              <a:rPr lang="en-US" dirty="0" smtClean="0"/>
              <a:t>Instead of being specific to a given type, the specific type is given as a parameter</a:t>
            </a:r>
          </a:p>
          <a:p>
            <a:r>
              <a:rPr lang="en-US" dirty="0" smtClean="0"/>
              <a:t>Generics in Java and C#, templates in C++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02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017" y="228601"/>
            <a:ext cx="8229600" cy="59973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import 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java.util.Random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Chooser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{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static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Random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rand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new Random();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public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static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&lt;T&gt; T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choose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first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second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 return 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((</a:t>
            </a:r>
            <a:r>
              <a:rPr lang="en-US" sz="1800" dirty="0" err="1">
                <a:latin typeface="Consolas" charset="0"/>
                <a:ea typeface="Consolas" charset="0"/>
                <a:cs typeface="Consolas" charset="0"/>
              </a:rPr>
              <a:t>rand.nextInt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() % 2) == 0)? first: second;  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class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ParameterizedTypes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{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public </a:t>
            </a:r>
            <a:r>
              <a:rPr lang="en-US" sz="1800" dirty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static void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main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(String [] </a:t>
            </a:r>
            <a:r>
              <a:rPr lang="en-US" sz="1800" dirty="0" err="1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) 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{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100;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999;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Chooser.choose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(x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y));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"foo";	  </a:t>
            </a:r>
            <a:endParaRPr lang="en-US" sz="1800" dirty="0" smtClean="0">
              <a:latin typeface="Consolas" charset="0"/>
              <a:ea typeface="Consolas" charset="0"/>
              <a:cs typeface="Consolas" charset="0"/>
            </a:endParaRP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String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b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= "bar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";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dirty="0" err="1" smtClean="0">
                <a:latin typeface="Consolas" charset="0"/>
                <a:ea typeface="Consolas" charset="0"/>
                <a:cs typeface="Consolas" charset="0"/>
              </a:rPr>
              <a:t>Chooser.choose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(a</a:t>
            </a: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, b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marL="0" indent="0">
              <a:buNone/>
            </a:pPr>
            <a:r>
              <a:rPr lang="en-US" sz="18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 }</a:t>
            </a:r>
          </a:p>
          <a:p>
            <a:pPr marL="0" indent="0">
              <a:buNone/>
            </a:pPr>
            <a:r>
              <a:rPr lang="en-US" sz="18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sz="1800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4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Note that in the previous example, the programmer must declare the parameterized types explicitly</a:t>
            </a:r>
          </a:p>
          <a:p>
            <a:r>
              <a:rPr lang="en-US" dirty="0" smtClean="0"/>
              <a:t>Slightly different polymorphism than what is used in the object orientation context</a:t>
            </a:r>
          </a:p>
          <a:p>
            <a:r>
              <a:rPr lang="en-US" dirty="0" smtClean="0"/>
              <a:t>The compiler/interpreter will allow a function to be called with different types (while still checking for type compatibility)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1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programmer does not need to specify the type parameters explicitly</a:t>
            </a:r>
          </a:p>
          <a:p>
            <a:pPr lvl="1"/>
            <a:r>
              <a:rPr lang="en-US" dirty="0" smtClean="0"/>
              <a:t>Dynamic languages have this property too</a:t>
            </a:r>
          </a:p>
          <a:p>
            <a:r>
              <a:rPr lang="en-US" dirty="0" smtClean="0"/>
              <a:t>However, the type checker will, statically, attempt to assign </a:t>
            </a:r>
            <a:r>
              <a:rPr lang="en-US" b="1" dirty="0" smtClean="0"/>
              <a:t>the most general type</a:t>
            </a:r>
            <a:r>
              <a:rPr lang="en-US" dirty="0" smtClean="0"/>
              <a:t> to every construct in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84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Implicit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Consolas" charset="0"/>
                <a:ea typeface="Consolas" charset="0"/>
                <a:cs typeface="Consolas" charset="0"/>
              </a:rPr>
              <a:t>fun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Consolas" charset="0"/>
                <a:ea typeface="Consolas" charset="0"/>
                <a:cs typeface="Consolas" charset="0"/>
              </a:rPr>
              <a:t>foo</a:t>
            </a:r>
            <a:r>
              <a:rPr lang="en-US" dirty="0" smtClean="0">
                <a:latin typeface="Consolas" charset="0"/>
                <a:ea typeface="Consolas" charset="0"/>
                <a:cs typeface="Consolas" charset="0"/>
              </a:rPr>
              <a:t>(x) = x</a:t>
            </a:r>
          </a:p>
          <a:p>
            <a:pPr marL="0" indent="0">
              <a:buNone/>
            </a:pPr>
            <a:endParaRPr lang="en-US" dirty="0">
              <a:latin typeface="Consolas" charset="0"/>
              <a:ea typeface="Consolas" charset="0"/>
              <a:cs typeface="Consolas" charset="0"/>
            </a:endParaRP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foo?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Function of T returns T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(T) -&gt; T</a:t>
            </a:r>
            <a:endParaRPr lang="en-US" dirty="0">
              <a:latin typeface="Arial" charset="0"/>
              <a:ea typeface="Arial" charset="0"/>
              <a:cs typeface="Arial" charset="0"/>
            </a:endParaRPr>
          </a:p>
          <a:p>
            <a:pPr lvl="1"/>
            <a:endParaRPr lang="en-US" dirty="0" smtClean="0">
              <a:latin typeface="Arial" charset="0"/>
              <a:ea typeface="Arial" charset="0"/>
              <a:cs typeface="Arial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fun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foo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(x) = x;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rPr>
              <a:t>fun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bar</a:t>
            </a:r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(y) = foo(y);</a:t>
            </a:r>
          </a:p>
          <a:p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What is the type of bar and foo?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foo: Function of T returns T</a:t>
            </a:r>
          </a:p>
          <a:p>
            <a:pPr lvl="2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(T) -&gt; T</a:t>
            </a:r>
          </a:p>
          <a:p>
            <a:pPr lvl="1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bar: Function of T returns T</a:t>
            </a:r>
          </a:p>
          <a:p>
            <a:pPr lvl="2"/>
            <a:r>
              <a:rPr lang="en-US" dirty="0" smtClean="0">
                <a:latin typeface="Arial" charset="0"/>
                <a:ea typeface="Arial" charset="0"/>
                <a:cs typeface="Arial" charset="0"/>
              </a:rPr>
              <a:t>(T) -&gt; 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B7E3C-6220-8942-988C-3F6E25750AD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9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am_seclab_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76200">
          <a:headEnd type="none"/>
          <a:tailEnd type="triangle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132273</TotalTime>
  <Words>1934</Words>
  <Application>Microsoft Macintosh PowerPoint</Application>
  <PresentationFormat>On-screen Show (4:3)</PresentationFormat>
  <Paragraphs>672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9" baseType="lpstr">
      <vt:lpstr>Calibri</vt:lpstr>
      <vt:lpstr>Consolas</vt:lpstr>
      <vt:lpstr>Arial</vt:lpstr>
      <vt:lpstr>adam_seclab_theme</vt:lpstr>
      <vt:lpstr>Hindley-Milner Type Inference</vt:lpstr>
      <vt:lpstr>Type Systems</vt:lpstr>
      <vt:lpstr>Type Systems</vt:lpstr>
      <vt:lpstr>Type Systems</vt:lpstr>
      <vt:lpstr>Parameterized Types</vt:lpstr>
      <vt:lpstr>PowerPoint Presentation</vt:lpstr>
      <vt:lpstr>Explicit Polymorphism</vt:lpstr>
      <vt:lpstr>Implicit Polymorphism</vt:lpstr>
      <vt:lpstr>Implicit Polymorphism</vt:lpstr>
      <vt:lpstr>Implicit Polymorphism</vt:lpstr>
      <vt:lpstr>Implicit Polymorphism</vt:lpstr>
      <vt:lpstr>Implicit Polymorphism</vt:lpstr>
      <vt:lpstr>Implicit Polymorphism</vt:lpstr>
      <vt:lpstr>Hindley-Milner Type Checking</vt:lpstr>
      <vt:lpstr>Type Constraints</vt:lpstr>
      <vt:lpstr>Operators</vt:lpstr>
      <vt:lpstr>Operators</vt:lpstr>
      <vt:lpstr>Operators</vt:lpstr>
      <vt:lpstr>Function Application</vt:lpstr>
      <vt:lpstr>Function Definition</vt:lpstr>
      <vt:lpstr>If Expression</vt:lpstr>
      <vt:lpstr>Type Unification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</dc:creator>
  <cp:lastModifiedBy>Adam Doupe</cp:lastModifiedBy>
  <cp:revision>4118</cp:revision>
  <cp:lastPrinted>2011-10-05T20:20:50Z</cp:lastPrinted>
  <dcterms:created xsi:type="dcterms:W3CDTF">2011-09-20T20:28:25Z</dcterms:created>
  <dcterms:modified xsi:type="dcterms:W3CDTF">2016-10-19T20:35:25Z</dcterms:modified>
</cp:coreProperties>
</file>