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90"/>
  </p:notesMasterIdLst>
  <p:handoutMasterIdLst>
    <p:handoutMasterId r:id="rId191"/>
  </p:handoutMasterIdLst>
  <p:sldIdLst>
    <p:sldId id="256" r:id="rId2"/>
    <p:sldId id="257" r:id="rId3"/>
    <p:sldId id="258" r:id="rId4"/>
    <p:sldId id="259" r:id="rId5"/>
    <p:sldId id="260" r:id="rId6"/>
    <p:sldId id="278" r:id="rId7"/>
    <p:sldId id="277" r:id="rId8"/>
    <p:sldId id="261" r:id="rId9"/>
    <p:sldId id="271" r:id="rId10"/>
    <p:sldId id="262" r:id="rId11"/>
    <p:sldId id="272" r:id="rId12"/>
    <p:sldId id="273" r:id="rId13"/>
    <p:sldId id="274" r:id="rId14"/>
    <p:sldId id="275" r:id="rId15"/>
    <p:sldId id="276" r:id="rId16"/>
    <p:sldId id="263" r:id="rId17"/>
    <p:sldId id="265" r:id="rId18"/>
    <p:sldId id="266" r:id="rId19"/>
    <p:sldId id="294" r:id="rId20"/>
    <p:sldId id="280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95" r:id="rId29"/>
    <p:sldId id="289" r:id="rId30"/>
    <p:sldId id="290" r:id="rId31"/>
    <p:sldId id="291" r:id="rId32"/>
    <p:sldId id="292" r:id="rId33"/>
    <p:sldId id="293" r:id="rId34"/>
    <p:sldId id="304" r:id="rId35"/>
    <p:sldId id="267" r:id="rId36"/>
    <p:sldId id="268" r:id="rId37"/>
    <p:sldId id="269" r:id="rId38"/>
    <p:sldId id="270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0" r:id="rId74"/>
    <p:sldId id="341" r:id="rId75"/>
    <p:sldId id="342" r:id="rId76"/>
    <p:sldId id="343" r:id="rId77"/>
    <p:sldId id="344" r:id="rId78"/>
    <p:sldId id="345" r:id="rId79"/>
    <p:sldId id="346" r:id="rId80"/>
    <p:sldId id="347" r:id="rId81"/>
    <p:sldId id="348" r:id="rId82"/>
    <p:sldId id="349" r:id="rId83"/>
    <p:sldId id="350" r:id="rId84"/>
    <p:sldId id="351" r:id="rId85"/>
    <p:sldId id="352" r:id="rId86"/>
    <p:sldId id="353" r:id="rId87"/>
    <p:sldId id="298" r:id="rId88"/>
    <p:sldId id="299" r:id="rId89"/>
    <p:sldId id="303" r:id="rId90"/>
    <p:sldId id="300" r:id="rId91"/>
    <p:sldId id="355" r:id="rId92"/>
    <p:sldId id="301" r:id="rId93"/>
    <p:sldId id="305" r:id="rId94"/>
    <p:sldId id="356" r:id="rId95"/>
    <p:sldId id="357" r:id="rId96"/>
    <p:sldId id="358" r:id="rId97"/>
    <p:sldId id="361" r:id="rId98"/>
    <p:sldId id="362" r:id="rId99"/>
    <p:sldId id="363" r:id="rId100"/>
    <p:sldId id="364" r:id="rId101"/>
    <p:sldId id="365" r:id="rId102"/>
    <p:sldId id="367" r:id="rId103"/>
    <p:sldId id="368" r:id="rId104"/>
    <p:sldId id="369" r:id="rId105"/>
    <p:sldId id="370" r:id="rId106"/>
    <p:sldId id="371" r:id="rId107"/>
    <p:sldId id="372" r:id="rId108"/>
    <p:sldId id="373" r:id="rId109"/>
    <p:sldId id="374" r:id="rId110"/>
    <p:sldId id="375" r:id="rId111"/>
    <p:sldId id="376" r:id="rId112"/>
    <p:sldId id="377" r:id="rId113"/>
    <p:sldId id="378" r:id="rId114"/>
    <p:sldId id="379" r:id="rId115"/>
    <p:sldId id="380" r:id="rId116"/>
    <p:sldId id="381" r:id="rId117"/>
    <p:sldId id="382" r:id="rId118"/>
    <p:sldId id="383" r:id="rId119"/>
    <p:sldId id="384" r:id="rId120"/>
    <p:sldId id="385" r:id="rId121"/>
    <p:sldId id="386" r:id="rId122"/>
    <p:sldId id="387" r:id="rId123"/>
    <p:sldId id="388" r:id="rId124"/>
    <p:sldId id="389" r:id="rId125"/>
    <p:sldId id="390" r:id="rId126"/>
    <p:sldId id="391" r:id="rId127"/>
    <p:sldId id="392" r:id="rId128"/>
    <p:sldId id="393" r:id="rId129"/>
    <p:sldId id="394" r:id="rId130"/>
    <p:sldId id="395" r:id="rId131"/>
    <p:sldId id="396" r:id="rId132"/>
    <p:sldId id="397" r:id="rId133"/>
    <p:sldId id="398" r:id="rId134"/>
    <p:sldId id="399" r:id="rId135"/>
    <p:sldId id="400" r:id="rId136"/>
    <p:sldId id="401" r:id="rId137"/>
    <p:sldId id="402" r:id="rId138"/>
    <p:sldId id="403" r:id="rId139"/>
    <p:sldId id="404" r:id="rId140"/>
    <p:sldId id="407" r:id="rId141"/>
    <p:sldId id="405" r:id="rId142"/>
    <p:sldId id="302" r:id="rId143"/>
    <p:sldId id="360" r:id="rId144"/>
    <p:sldId id="359" r:id="rId145"/>
    <p:sldId id="406" r:id="rId146"/>
    <p:sldId id="408" r:id="rId147"/>
    <p:sldId id="409" r:id="rId148"/>
    <p:sldId id="410" r:id="rId149"/>
    <p:sldId id="412" r:id="rId150"/>
    <p:sldId id="413" r:id="rId151"/>
    <p:sldId id="414" r:id="rId152"/>
    <p:sldId id="415" r:id="rId153"/>
    <p:sldId id="411" r:id="rId154"/>
    <p:sldId id="417" r:id="rId155"/>
    <p:sldId id="418" r:id="rId156"/>
    <p:sldId id="419" r:id="rId157"/>
    <p:sldId id="420" r:id="rId158"/>
    <p:sldId id="421" r:id="rId159"/>
    <p:sldId id="423" r:id="rId160"/>
    <p:sldId id="424" r:id="rId161"/>
    <p:sldId id="425" r:id="rId162"/>
    <p:sldId id="426" r:id="rId163"/>
    <p:sldId id="428" r:id="rId164"/>
    <p:sldId id="429" r:id="rId165"/>
    <p:sldId id="430" r:id="rId166"/>
    <p:sldId id="432" r:id="rId167"/>
    <p:sldId id="433" r:id="rId168"/>
    <p:sldId id="434" r:id="rId169"/>
    <p:sldId id="435" r:id="rId170"/>
    <p:sldId id="436" r:id="rId171"/>
    <p:sldId id="437" r:id="rId172"/>
    <p:sldId id="438" r:id="rId173"/>
    <p:sldId id="439" r:id="rId174"/>
    <p:sldId id="440" r:id="rId175"/>
    <p:sldId id="441" r:id="rId176"/>
    <p:sldId id="442" r:id="rId177"/>
    <p:sldId id="444" r:id="rId178"/>
    <p:sldId id="445" r:id="rId179"/>
    <p:sldId id="446" r:id="rId180"/>
    <p:sldId id="443" r:id="rId181"/>
    <p:sldId id="447" r:id="rId182"/>
    <p:sldId id="448" r:id="rId183"/>
    <p:sldId id="449" r:id="rId184"/>
    <p:sldId id="450" r:id="rId185"/>
    <p:sldId id="451" r:id="rId186"/>
    <p:sldId id="452" r:id="rId187"/>
    <p:sldId id="453" r:id="rId188"/>
    <p:sldId id="454" r:id="rId18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9" autoAdjust="0"/>
    <p:restoredTop sz="89914" autoAdjust="0"/>
  </p:normalViewPr>
  <p:slideViewPr>
    <p:cSldViewPr snapToGrid="0" snapToObjects="1">
      <p:cViewPr varScale="1">
        <p:scale>
          <a:sx n="121" d="100"/>
          <a:sy n="121" d="100"/>
        </p:scale>
        <p:origin x="184" y="216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180" Type="http://schemas.openxmlformats.org/officeDocument/2006/relationships/slide" Target="slides/slide179.xml"/><Relationship Id="rId181" Type="http://schemas.openxmlformats.org/officeDocument/2006/relationships/slide" Target="slides/slide180.xml"/><Relationship Id="rId182" Type="http://schemas.openxmlformats.org/officeDocument/2006/relationships/slide" Target="slides/slide18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83" Type="http://schemas.openxmlformats.org/officeDocument/2006/relationships/slide" Target="slides/slide182.xml"/><Relationship Id="rId184" Type="http://schemas.openxmlformats.org/officeDocument/2006/relationships/slide" Target="slides/slide183.xml"/><Relationship Id="rId185" Type="http://schemas.openxmlformats.org/officeDocument/2006/relationships/slide" Target="slides/slide184.xml"/><Relationship Id="rId186" Type="http://schemas.openxmlformats.org/officeDocument/2006/relationships/slide" Target="slides/slide185.xml"/><Relationship Id="rId187" Type="http://schemas.openxmlformats.org/officeDocument/2006/relationships/slide" Target="slides/slide186.xml"/><Relationship Id="rId188" Type="http://schemas.openxmlformats.org/officeDocument/2006/relationships/slide" Target="slides/slide187.xml"/><Relationship Id="rId189" Type="http://schemas.openxmlformats.org/officeDocument/2006/relationships/slide" Target="slides/slide18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190" Type="http://schemas.openxmlformats.org/officeDocument/2006/relationships/notesMaster" Target="notesMasters/notesMaster1.xml"/><Relationship Id="rId191" Type="http://schemas.openxmlformats.org/officeDocument/2006/relationships/handoutMaster" Target="handoutMasters/handoutMaster1.xml"/><Relationship Id="rId192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93" Type="http://schemas.openxmlformats.org/officeDocument/2006/relationships/viewProps" Target="viewProps.xml"/><Relationship Id="rId194" Type="http://schemas.openxmlformats.org/officeDocument/2006/relationships/theme" Target="theme/theme1.xml"/><Relationship Id="rId195" Type="http://schemas.openxmlformats.org/officeDocument/2006/relationships/tableStyles" Target="tableStyles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slide" Target="slides/slide17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173" Type="http://schemas.openxmlformats.org/officeDocument/2006/relationships/slide" Target="slides/slide172.xml"/><Relationship Id="rId174" Type="http://schemas.openxmlformats.org/officeDocument/2006/relationships/slide" Target="slides/slide173.xml"/><Relationship Id="rId175" Type="http://schemas.openxmlformats.org/officeDocument/2006/relationships/slide" Target="slides/slide174.xml"/><Relationship Id="rId176" Type="http://schemas.openxmlformats.org/officeDocument/2006/relationships/slide" Target="slides/slide175.xml"/><Relationship Id="rId177" Type="http://schemas.openxmlformats.org/officeDocument/2006/relationships/slide" Target="slides/slide176.xml"/><Relationship Id="rId178" Type="http://schemas.openxmlformats.org/officeDocument/2006/relationships/slide" Target="slides/slide177.xml"/><Relationship Id="rId179" Type="http://schemas.openxmlformats.org/officeDocument/2006/relationships/slide" Target="slides/slide17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11/9/15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11/9/15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35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44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Algol</a:t>
            </a:r>
            <a:r>
              <a:rPr lang="en-US" baseline="0" dirty="0" smtClean="0"/>
              <a:t> 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22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baseline="0" dirty="0" smtClean="0"/>
          </a:p>
          <a:p>
            <a:r>
              <a:rPr lang="en-US" baseline="0" dirty="0" smtClean="0"/>
              <a:t>leave semantics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Fix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callee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22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Segmentation</a:t>
            </a:r>
            <a:r>
              <a:rPr lang="en-US" baseline="0" dirty="0" smtClean="0"/>
              <a:t> Fault!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41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baseline="0" dirty="0" smtClean="0"/>
          </a:p>
          <a:p>
            <a:r>
              <a:rPr lang="en-US" baseline="0" dirty="0" smtClean="0"/>
              <a:t>leave semantics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03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ASLR was disabled</a:t>
            </a:r>
            <a:r>
              <a:rPr lang="en-US" baseline="0" dirty="0" smtClean="0"/>
              <a:t> for this examples, in order to get consistent memory addresses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282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 from glibc-2.12.1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malloc.c</a:t>
            </a:r>
            <a:r>
              <a:rPr lang="en-US" baseline="0" dirty="0" smtClean="0"/>
              <a:t>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0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83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15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69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baseline="0" dirty="0" smtClean="0"/>
          </a:p>
          <a:p>
            <a:r>
              <a:rPr lang="en-US" baseline="0" dirty="0" smtClean="0"/>
              <a:t>leave semantics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69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leave semantics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39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1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32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The Runtime Environment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dirty="0" smtClean="0"/>
              <a:t>Fall 2015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853941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68494" y="276685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314405"/>
              </p:ext>
            </p:extLst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53845" y="1778558"/>
            <a:ext cx="230968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50512" y="3194048"/>
            <a:ext cx="230968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50512" y="3597008"/>
            <a:ext cx="230968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6245411" y="187125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3045" y="5147061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69999" y="5140434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3045" y="5515108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469999" y="5521871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397" y="5883155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69999" y="5883155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Essentially pass by value and assignment share semantics</a:t>
            </a:r>
          </a:p>
          <a:p>
            <a:r>
              <a:rPr lang="en-US" dirty="0" smtClean="0"/>
              <a:t>Note that this is not standard terminology</a:t>
            </a:r>
          </a:p>
          <a:p>
            <a:r>
              <a:rPr lang="en-US" dirty="0" smtClean="0"/>
              <a:t>How is it implemented under-the-hood?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6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</a:t>
            </a:r>
            <a:r>
              <a:rPr lang="en-US" dirty="0" err="1" smtClean="0"/>
              <a:t>Cdecl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Saved EBP and saved EIP are stored on the stack</a:t>
            </a:r>
          </a:p>
          <a:p>
            <a:r>
              <a:rPr lang="en-US" dirty="0" smtClean="0"/>
              <a:t>What prevents a program/function from writing/changing those values?</a:t>
            </a:r>
          </a:p>
          <a:p>
            <a:pPr lvl="1"/>
            <a:r>
              <a:rPr lang="en-US" dirty="0" smtClean="0"/>
              <a:t>What would happen if they did?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1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54" y="305134"/>
            <a:ext cx="4229810" cy="5464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string.h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20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[4];   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strcpy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(foo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hu-HU" sz="2000" dirty="0" err="1" smtClean="0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20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20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20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20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2000" dirty="0" err="1" smtClean="0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2000" dirty="0">
                <a:latin typeface="Consolas" charset="0"/>
                <a:ea typeface="Consolas" charset="0"/>
                <a:cs typeface="Consolas" charset="0"/>
              </a:rPr>
              <a:t>!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"); 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("After");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68261" y="29782"/>
            <a:ext cx="5832763" cy="66679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9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lea -0xc(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9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9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9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9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9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9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900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5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7571" y="261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523211"/>
              </p:ext>
            </p:extLst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357945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ectangle 11"/>
          <p:cNvSpPr/>
          <p:nvPr/>
        </p:nvSpPr>
        <p:spPr>
          <a:xfrm>
            <a:off x="1999962" y="5312720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99962" y="6055602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9962" y="5633796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9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8" grpId="0" animBg="1"/>
      <p:bldP spid="12" grpId="0" animBg="1"/>
      <p:bldP spid="14" grpId="0" animBg="1"/>
      <p:bldP spid="15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104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62954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470676"/>
              </p:ext>
            </p:extLst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357945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4940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105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62954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046491"/>
              </p:ext>
            </p:extLst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389995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59949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106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62954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389995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15994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107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62954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51507"/>
              </p:ext>
            </p:extLst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0x8048414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415448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6928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108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1132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657817"/>
              </p:ext>
            </p:extLst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0x8048414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415448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1132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638502"/>
              </p:ext>
            </p:extLst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0x8048417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443053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66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551584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68494" y="276685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15065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434000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1132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0x8048417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443053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3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111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1132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778015"/>
              </p:ext>
            </p:extLst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0x804841e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471520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207643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47560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0760"/>
              </p:ext>
            </p:extLst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5980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8098" y="23049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73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8465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183693"/>
              </p:ext>
            </p:extLst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5980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8098" y="23049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8097" y="265336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1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114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8465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451253"/>
              </p:ext>
            </p:extLst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86548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8098" y="23049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8097" y="265336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115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8465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571639"/>
              </p:ext>
            </p:extLst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86548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8098" y="23049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8097" y="265336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2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767181"/>
              </p:ext>
            </p:extLst>
          </p:nvPr>
        </p:nvGraphicFramePr>
        <p:xfrm>
          <a:off x="479672" y="88246"/>
          <a:ext cx="2831284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116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05743" y="218445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577217"/>
              </p:ext>
            </p:extLst>
          </p:nvPr>
        </p:nvGraphicFramePr>
        <p:xfrm>
          <a:off x="143449" y="5110284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115015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0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248077"/>
              </p:ext>
            </p:extLst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117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745783"/>
              </p:ext>
            </p:extLst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0x80483f7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115015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0398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118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09615"/>
              </p:ext>
            </p:extLst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0x80483fa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140032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5189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0x80483fa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140032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30613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596485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68494" y="276685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59145"/>
              </p:ext>
            </p:extLst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15065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68494" y="31139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50512" y="2858824"/>
            <a:ext cx="230968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0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319064"/>
              </p:ext>
            </p:extLst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0x80483fd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170224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028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121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0x80483fd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170224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59483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335229"/>
              </p:ext>
            </p:extLst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0x8048401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19524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2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949654"/>
              </p:ext>
            </p:extLst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0x8048404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2370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124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0x8048404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2370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9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125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289147"/>
              </p:ext>
            </p:extLst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0x8048407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4872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126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381470"/>
              </p:ext>
            </p:extLst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1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127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2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057593"/>
              </p:ext>
            </p:extLst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128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031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814220"/>
              </p:ext>
            </p:extLst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834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3413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68494" y="31139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276769"/>
              </p:ext>
            </p:extLst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248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153122"/>
              </p:ext>
            </p:extLst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131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595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336067"/>
              </p:ext>
            </p:extLst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04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248781"/>
              </p:ext>
            </p:extLst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14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18599"/>
              </p:ext>
            </p:extLst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cks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!</a:t>
                      </a:r>
                      <a:r>
                        <a:rPr lang="en-US" sz="14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(0x21736b63)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134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81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cks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!</a:t>
                      </a:r>
                      <a:r>
                        <a:rPr lang="en-US" sz="14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aseline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(0x21736b63)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2335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cks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!</a:t>
                      </a:r>
                      <a:r>
                        <a:rPr lang="en-US" sz="14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aseline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(0x21736b63)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494684"/>
              </p:ext>
            </p:extLst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0x6c6c6166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18273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9067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cks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!</a:t>
                      </a:r>
                      <a:r>
                        <a:rPr lang="en-US" sz="14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aseline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(0x21736b63)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68593"/>
              </p:ext>
            </p:extLst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0x6c6c6166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0x804840d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18273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30624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30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cks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!</a:t>
                      </a:r>
                      <a:r>
                        <a:rPr lang="en-US" sz="14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aseline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(0x21736b63)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224735"/>
              </p:ext>
            </p:extLst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0x6c6c6166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0x31303220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15111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30624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7878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cks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!</a:t>
                      </a:r>
                      <a:r>
                        <a:rPr lang="en-US" sz="14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aseline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(0x21736b63)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0x6c6c6166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0x31303220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15111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30624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4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29092"/>
              </p:ext>
            </p:extLst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3413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68494" y="31139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54" y="305134"/>
            <a:ext cx="4229810" cy="5464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string.h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20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[4];   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strcpy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(foo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hu-HU" sz="2000" dirty="0" err="1" smtClean="0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20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20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20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20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2000" dirty="0" err="1" smtClean="0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2000" dirty="0">
                <a:latin typeface="Consolas" charset="0"/>
                <a:ea typeface="Consolas" charset="0"/>
                <a:cs typeface="Consolas" charset="0"/>
              </a:rPr>
              <a:t>!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"); 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("After");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89989" y="29782"/>
            <a:ext cx="4495088" cy="66679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examples]$ 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-Wall -m32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buffer_overflow.c</a:t>
            </a:r>
            <a:endParaRPr lang="en-US" sz="19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examples]$ ./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Segmentation fault (core dumped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examples]$ 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gdb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./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9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gdb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Starting program: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9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Program received signal SIGSEGV, Segmentation fault.0x31303220 in ??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de-DE" sz="1900" dirty="0" err="1">
                <a:latin typeface="Consolas" charset="0"/>
                <a:ea typeface="Consolas" charset="0"/>
                <a:cs typeface="Consolas" charset="0"/>
              </a:rPr>
              <a:t>gdb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de-DE" sz="1900" dirty="0" err="1">
                <a:latin typeface="Consolas" charset="0"/>
                <a:ea typeface="Consolas" charset="0"/>
                <a:cs typeface="Consolas" charset="0"/>
              </a:rPr>
              <a:t>info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registers</a:t>
            </a:r>
            <a:endParaRPr lang="de-DE" sz="19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0xffffd1fc  -11780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ecx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0x0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     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edx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0x8048521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134513953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0x908ff4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9474036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0xffffd210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0xffffd210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0x6c6c6166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0x6c6c6166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esi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0x0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     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edi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0x0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     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eip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0x31303220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0x31303220e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sz="1900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2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Classic security vulnerability is when an attacker can overwrite the saved EIP value on the stack</a:t>
            </a:r>
          </a:p>
          <a:p>
            <a:pPr lvl="1"/>
            <a:r>
              <a:rPr lang="en-US" dirty="0" smtClean="0"/>
              <a:t>The attacker's goal is to change a saved EIP value to point to attacker's data</a:t>
            </a:r>
          </a:p>
          <a:p>
            <a:pPr lvl="1"/>
            <a:r>
              <a:rPr lang="en-US" dirty="0" smtClean="0"/>
              <a:t>Where the program will start executing the attacker's data as code</a:t>
            </a:r>
          </a:p>
          <a:p>
            <a:r>
              <a:rPr lang="en-US" dirty="0" smtClean="0"/>
              <a:t>One of the most common vulnerabilities in C and C++ programs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what we have seen so far, variables are either global or local</a:t>
            </a:r>
          </a:p>
          <a:p>
            <a:r>
              <a:rPr lang="en-US" dirty="0" smtClean="0"/>
              <a:t>What if we want a language that allows defining local functions</a:t>
            </a:r>
          </a:p>
          <a:p>
            <a:pPr lvl="1"/>
            <a:r>
              <a:rPr lang="en-US" dirty="0" smtClean="0"/>
              <a:t>Functions that are only valid in the containing 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34729" y="1151467"/>
            <a:ext cx="5563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local_functions.c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8362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the previously discussed </a:t>
            </a:r>
            <a:r>
              <a:rPr lang="en-US" dirty="0" err="1" smtClean="0"/>
              <a:t>cdecl</a:t>
            </a:r>
            <a:r>
              <a:rPr lang="en-US" dirty="0" smtClean="0"/>
              <a:t> calling convention support support local functions?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1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192919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76464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16430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40756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029122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1321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241968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4754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1321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36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88851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49103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330528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Rectangle 10"/>
          <p:cNvSpPr/>
          <p:nvPr/>
        </p:nvSpPr>
        <p:spPr>
          <a:xfrm>
            <a:off x="1085600" y="3216150"/>
            <a:ext cx="264635" cy="25344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350235" y="598206"/>
            <a:ext cx="3624525" cy="2752797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84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49103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40145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58025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572432"/>
              </p:ext>
            </p:extLst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3413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68494" y="31139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168494" y="277284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5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667209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85850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3561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770937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226016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828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226016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330528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Rectangle 10"/>
          <p:cNvSpPr/>
          <p:nvPr/>
        </p:nvSpPr>
        <p:spPr>
          <a:xfrm>
            <a:off x="1085600" y="3216150"/>
            <a:ext cx="264635" cy="25344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50235" y="598206"/>
            <a:ext cx="3624525" cy="2752797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6200000" flipV="1">
            <a:off x="7641357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16200000" flipV="1">
            <a:off x="7641356" y="1202667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6200000" flipV="1">
            <a:off x="7641355" y="83870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6200000" flipV="1">
            <a:off x="7641354" y="472884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0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Saved base pointer (EBP) save the caller's base pointer</a:t>
            </a:r>
          </a:p>
          <a:p>
            <a:r>
              <a:rPr lang="en-US" dirty="0" smtClean="0"/>
              <a:t>We want the base pointer of our lexical parent, not our caller's parent</a:t>
            </a:r>
          </a:p>
          <a:p>
            <a:r>
              <a:rPr lang="en-US" dirty="0" smtClean="0"/>
              <a:t>Thus, we need to add another element to our calling convention</a:t>
            </a:r>
          </a:p>
          <a:p>
            <a:pPr lvl="1"/>
            <a:r>
              <a:rPr lang="en-US" dirty="0" smtClean="0"/>
              <a:t>This is called the "access link"</a:t>
            </a:r>
          </a:p>
          <a:p>
            <a:r>
              <a:rPr lang="en-US" dirty="0" smtClean="0"/>
              <a:t>Therefore, a function can follow the access links until the last lexical scope is found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226016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330528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Rectangle 10"/>
          <p:cNvSpPr/>
          <p:nvPr/>
        </p:nvSpPr>
        <p:spPr>
          <a:xfrm>
            <a:off x="1085600" y="3216150"/>
            <a:ext cx="264635" cy="25344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50235" y="598206"/>
            <a:ext cx="3624525" cy="2752797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 rot="16200000" flipV="1">
            <a:off x="7641357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6200000" flipV="1">
            <a:off x="7641356" y="1202667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6200000" flipV="1">
            <a:off x="7641355" y="83870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6200000" flipV="1">
            <a:off x="7641354" y="472884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 flipH="1" flipV="1">
            <a:off x="4810074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5400000" flipH="1" flipV="1">
            <a:off x="4399490" y="793049"/>
            <a:ext cx="1149574" cy="759887"/>
          </a:xfrm>
          <a:prstGeom prst="arc">
            <a:avLst>
              <a:gd name="adj1" fmla="val 10803225"/>
              <a:gd name="adj2" fmla="val 21560257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5400000" flipH="1" flipV="1">
            <a:off x="4809108" y="79256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5400000" flipH="1" flipV="1">
            <a:off x="4809107" y="46561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468309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314761" y="365509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330528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Arc 12"/>
          <p:cNvSpPr/>
          <p:nvPr/>
        </p:nvSpPr>
        <p:spPr>
          <a:xfrm rot="16200000" flipV="1">
            <a:off x="7641357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6200000" flipV="1">
            <a:off x="7641356" y="1202667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6200000" flipV="1">
            <a:off x="7641355" y="83870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6200000" flipV="1">
            <a:off x="7641354" y="472884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 flipH="1" flipV="1">
            <a:off x="4810074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5400000" flipH="1" flipV="1">
            <a:off x="4399490" y="793049"/>
            <a:ext cx="1149574" cy="759887"/>
          </a:xfrm>
          <a:prstGeom prst="arc">
            <a:avLst>
              <a:gd name="adj1" fmla="val 10803225"/>
              <a:gd name="adj2" fmla="val 21560257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5400000" flipH="1" flipV="1">
            <a:off x="4809108" y="79256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5400000" flipH="1" flipV="1">
            <a:off x="4809107" y="46561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5400000" flipH="1" flipV="1">
            <a:off x="4809106" y="2979019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5400000" flipH="1" flipV="1">
            <a:off x="4070146" y="1179046"/>
            <a:ext cx="1869458" cy="694828"/>
          </a:xfrm>
          <a:prstGeom prst="arc">
            <a:avLst>
              <a:gd name="adj1" fmla="val 10803225"/>
              <a:gd name="adj2" fmla="val 21560257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5400000" flipH="1" flipV="1">
            <a:off x="3692430" y="1560337"/>
            <a:ext cx="2590908" cy="666643"/>
          </a:xfrm>
          <a:prstGeom prst="arc">
            <a:avLst>
              <a:gd name="adj1" fmla="val 10803225"/>
              <a:gd name="adj2" fmla="val 21560257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5400000" flipH="1" flipV="1">
            <a:off x="4797394" y="2274644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6200000" flipV="1">
            <a:off x="7641354" y="1871916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6200000" flipV="1">
            <a:off x="7641354" y="2196672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16200000" flipV="1">
            <a:off x="7641354" y="2623067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6200000" flipV="1">
            <a:off x="7641353" y="2973418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0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Allocation</a:t>
            </a:r>
          </a:p>
          <a:p>
            <a:r>
              <a:rPr lang="en-US" dirty="0" smtClean="0"/>
              <a:t>Stack Allocation</a:t>
            </a:r>
          </a:p>
          <a:p>
            <a:r>
              <a:rPr lang="en-US" dirty="0" smtClean="0"/>
              <a:t>Heap Allocation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0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Programmer must manually ask for memory allocation</a:t>
            </a:r>
          </a:p>
          <a:p>
            <a:r>
              <a:rPr lang="en-US" dirty="0" smtClean="0"/>
              <a:t>Programmer must also explicitly release the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Heap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in </a:t>
            </a:r>
            <a:r>
              <a:rPr lang="en-US" dirty="0" err="1" smtClean="0"/>
              <a:t>libc</a:t>
            </a:r>
            <a:r>
              <a:rPr lang="en-US" dirty="0" smtClean="0"/>
              <a:t> (</a:t>
            </a:r>
            <a:r>
              <a:rPr lang="en-US" dirty="0" err="1" smtClean="0"/>
              <a:t>stdlib.h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malloc</a:t>
            </a:r>
            <a:endParaRPr lang="en-US" dirty="0" smtClean="0"/>
          </a:p>
          <a:p>
            <a:pPr lvl="1"/>
            <a:r>
              <a:rPr lang="en-US" dirty="0" err="1" smtClean="0"/>
              <a:t>calloc</a:t>
            </a:r>
            <a:endParaRPr lang="en-US" dirty="0" smtClean="0"/>
          </a:p>
          <a:p>
            <a:pPr lvl="1"/>
            <a:r>
              <a:rPr lang="en-US" dirty="0" err="1" smtClean="0"/>
              <a:t>realloc</a:t>
            </a:r>
            <a:endParaRPr lang="en-US" dirty="0" smtClean="0"/>
          </a:p>
          <a:p>
            <a:pPr lvl="1"/>
            <a:r>
              <a:rPr lang="en-US" dirty="0" smtClean="0"/>
              <a:t>free</a:t>
            </a:r>
          </a:p>
          <a:p>
            <a:r>
              <a:rPr lang="en-US" dirty="0" smtClean="0"/>
              <a:t>Many possible implementations</a:t>
            </a:r>
          </a:p>
          <a:p>
            <a:pPr lvl="1"/>
            <a:r>
              <a:rPr lang="en-US" dirty="0" smtClean="0"/>
              <a:t>In fact, you can write your own!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0x804a008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0x804a018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0x804a028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0x804a038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0x804a048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0x804a058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0x804a068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0x804a078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0x804a088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0x804a098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5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Functions would like to use the stack to allocate space for their local variables</a:t>
            </a:r>
          </a:p>
          <a:p>
            <a:r>
              <a:rPr lang="en-US" dirty="0" smtClean="0"/>
              <a:t>Can we use the stack pointer for this?</a:t>
            </a:r>
          </a:p>
          <a:p>
            <a:pPr lvl="1"/>
            <a:r>
              <a:rPr lang="en-US" dirty="0" smtClean="0"/>
              <a:t>Yes, however stack pointer can change throughout program execution</a:t>
            </a:r>
          </a:p>
          <a:p>
            <a:r>
              <a:rPr lang="en-US" dirty="0" smtClean="0"/>
              <a:t>Frame pointer points to the start of the function's frame on the stack</a:t>
            </a:r>
          </a:p>
          <a:p>
            <a:pPr lvl="1"/>
            <a:r>
              <a:rPr lang="en-US" dirty="0" smtClean="0"/>
              <a:t>Each local variable will be (different) offsets of the frame pointer</a:t>
            </a:r>
          </a:p>
          <a:p>
            <a:pPr lvl="1"/>
            <a:r>
              <a:rPr lang="en-US" dirty="0" smtClean="0"/>
              <a:t>In x86, frame pointer is called the base pointer, and is stored in %</a:t>
            </a:r>
            <a:r>
              <a:rPr lang="en-US" dirty="0" err="1" smtClean="0"/>
              <a:t>ebp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5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8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0x804a008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0x804a018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0x804a028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0x804a038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0x804a048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0x804a058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0x804a068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0x804a078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0x804a088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0x804a098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1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24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0x804a028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0x804a048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0x804a068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0x804a088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0x804a0a8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0x804a0c8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0x804a0e8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0x804a108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0x804a128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13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4096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0x804b010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0x804c018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0x804d020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0x804e028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0x804f030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0x8050038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0x8051040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0x8052048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0x8053050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05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536870911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0xd7fec008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0xb7feb008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0x97fea008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0x77fe9008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0x57fe8008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0x37fe7008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0x17fe6008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(nil)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nil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nil)</a:t>
            </a:r>
          </a:p>
        </p:txBody>
      </p:sp>
    </p:spTree>
    <p:extLst>
      <p:ext uri="{BB962C8B-B14F-4D97-AF65-F5344CB8AC3E}">
        <p14:creationId xmlns:p14="http://schemas.microsoft.com/office/powerpoint/2010/main" val="143964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26164"/>
              </p:ext>
            </p:extLst>
          </p:nvPr>
        </p:nvGraphicFramePr>
        <p:xfrm>
          <a:off x="3100045" y="767928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4177" y="39859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4176" y="568112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066093"/>
              </p:ext>
            </p:extLst>
          </p:nvPr>
        </p:nvGraphicFramePr>
        <p:xfrm>
          <a:off x="3100045" y="3704472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6200000">
            <a:off x="2526020" y="4567005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7389" y="1497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Stack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7195" y="45081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Heap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2577887" y="1491337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18703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  <p:bldP spid="11" grpId="0"/>
      <p:bldP spid="12" grpId="0"/>
      <p:bldP spid="13" grpId="0" animBg="1"/>
    </p:bld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sbrk</a:t>
            </a:r>
            <a:r>
              <a:rPr lang="en-US" dirty="0" smtClean="0"/>
              <a:t> is Linux system call to increase the size of the heap</a:t>
            </a:r>
          </a:p>
          <a:p>
            <a:pPr lvl="1"/>
            <a:r>
              <a:rPr lang="en-US" dirty="0"/>
              <a:t>Defined in </a:t>
            </a:r>
            <a:r>
              <a:rPr lang="en-US" dirty="0" err="1"/>
              <a:t>unistd.h</a:t>
            </a:r>
            <a:endParaRPr lang="en-US" dirty="0"/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intptr_t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increment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Thus,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malloc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does not allocate new heap directly, but instead calls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to ask the OS to increase heap allocation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6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sbrk_test.c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0x804a018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0x804a028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0x804a038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0x804a048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0x804a058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0x804a068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0x804a078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0x804a088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0x804a098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154362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sbrk_test.c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1024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0x804a410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0x804a818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0x804ac20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0x804b028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0x804b430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0x804b838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0x804bc40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0x804c048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0x804c450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28063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sbrk_test.c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4096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0x804b010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0x804c018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0x804d020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0x804e028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0x804f030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0x8050038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0x8051040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0x8052048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0x8053050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0x806c000</a:t>
            </a:r>
          </a:p>
        </p:txBody>
      </p:sp>
    </p:spTree>
    <p:extLst>
      <p:ext uri="{BB962C8B-B14F-4D97-AF65-F5344CB8AC3E}">
        <p14:creationId xmlns:p14="http://schemas.microsoft.com/office/powerpoint/2010/main" val="20266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sbrk_test.c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65536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0x807b000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0x805a010 0x807b000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0x806a018 0x807b000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0x807a020 0x80ab000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0x808a028 0x80ab000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0x809a030 0x80ab000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0x80aa038 0x80db000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0x80ba040 0x80db000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0x80ca048 0x80db000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0x80da050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0x810b000</a:t>
            </a:r>
          </a:p>
        </p:txBody>
      </p:sp>
    </p:spTree>
    <p:extLst>
      <p:ext uri="{BB962C8B-B14F-4D97-AF65-F5344CB8AC3E}">
        <p14:creationId xmlns:p14="http://schemas.microsoft.com/office/powerpoint/2010/main" val="75591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579420"/>
            <a:ext cx="250767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float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;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10;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b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100;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c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10.45;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a + b;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12328" y="1600201"/>
            <a:ext cx="5832763" cy="4756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a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– 0xc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b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– 0x8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c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– 0x4</a:t>
            </a:r>
          </a:p>
          <a:p>
            <a:pPr marL="0" indent="0">
              <a:buNone/>
            </a:pP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  <a:endParaRPr lang="en-US" sz="20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 typeface="Arial"/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Font typeface="Arial"/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$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0x41273333,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38120" y="1579420"/>
            <a:ext cx="3074208" cy="4226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a @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+ A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b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+ B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c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+ C</a:t>
            </a:r>
          </a:p>
          <a:p>
            <a:pPr marL="0" indent="0"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+A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= 10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+B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= 100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+C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= 10.45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+A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= 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+A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+ 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+B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3629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 smtClean="0"/>
              <a:t> is calling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dirty="0" smtClean="0"/>
              <a:t> to request more heap memory from the OS</a:t>
            </a:r>
          </a:p>
          <a:p>
            <a:r>
              <a:rPr lang="en-US" dirty="0" smtClean="0"/>
              <a:t>How is the memory </a:t>
            </a:r>
            <a:r>
              <a:rPr lang="en-US" dirty="0" err="1" smtClean="0"/>
              <a:t>deallocated</a:t>
            </a:r>
            <a:r>
              <a:rPr lang="en-US" dirty="0"/>
              <a:t> </a:t>
            </a:r>
            <a:r>
              <a:rPr lang="en-US" dirty="0" smtClean="0"/>
              <a:t>when we call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free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free(test);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free_test.c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47410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free(test);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free_test.c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1024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124510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% 2 == 0)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  free(test);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free_test_2.c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0x804a018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0x804a018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0x804a028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0x804a028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0x804a038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0x804a038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0x804a048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0x804a048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43321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free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would you implement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 smtClean="0"/>
              <a:t> and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free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free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malloc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must call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sbrk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to increase heap to size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return the pointer that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sbrk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returns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free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sbrk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to negative allocated size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8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 more memory than requested</a:t>
            </a:r>
          </a:p>
          <a:p>
            <a:r>
              <a:rPr lang="en-US" dirty="0" smtClean="0"/>
              <a:t>Store the </a:t>
            </a:r>
            <a:r>
              <a:rPr lang="en-US" dirty="0" err="1" smtClean="0"/>
              <a:t>malloc'd</a:t>
            </a:r>
            <a:r>
              <a:rPr lang="en-US" dirty="0" smtClean="0"/>
              <a:t> size in a fixed offset from the pointer to the new memory</a:t>
            </a:r>
          </a:p>
          <a:p>
            <a:r>
              <a:rPr lang="en-US" dirty="0" smtClean="0"/>
              <a:t>Then, when someone calls free, access the size from the fixed offset of that pointer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7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4843"/>
            <a:ext cx="8229600" cy="57713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malloc_chunk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chunk_size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…</a:t>
            </a:r>
          </a:p>
          <a:p>
            <a:pPr marL="0" indent="0">
              <a:buNone/>
            </a:pPr>
            <a:r>
              <a:rPr lang="is-I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 malloc_chunk* </a:t>
            </a:r>
            <a:r>
              <a:rPr lang="is-I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new_mem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 = sbrk(size + sizeof(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 malloc_chunk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  new_mem-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&gt;chunk_size 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= size;</a:t>
            </a:r>
          </a:p>
          <a:p>
            <a:pPr marL="0" indent="0">
              <a:buNone/>
            </a:pPr>
            <a:r>
              <a:rPr lang="is-I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 return (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)((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)new_mem + sizeof(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));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free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malloc_chunk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mem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= (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malloc_chunk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)((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–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size_to_free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= mem-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chunk_size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…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4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3100045" y="767928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4177" y="39859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4176" y="568112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/>
          </p:nvPr>
        </p:nvGraphicFramePr>
        <p:xfrm>
          <a:off x="3100045" y="3704472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6200000">
            <a:off x="2526020" y="4567005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7389" y="1497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Stack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7195" y="45081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Heap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2577887" y="1491337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Right Arrow 13"/>
          <p:cNvSpPr/>
          <p:nvPr/>
        </p:nvSpPr>
        <p:spPr>
          <a:xfrm flipH="1" flipV="1">
            <a:off x="6384714" y="370021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4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3100045" y="767928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4177" y="39859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4176" y="568112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64852"/>
              </p:ext>
            </p:extLst>
          </p:nvPr>
        </p:nvGraphicFramePr>
        <p:xfrm>
          <a:off x="3100045" y="3326462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6200000">
            <a:off x="2526020" y="4567005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7389" y="1497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Stack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7195" y="45081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Heap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2577887" y="1491337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Right Arrow 13"/>
          <p:cNvSpPr/>
          <p:nvPr/>
        </p:nvSpPr>
        <p:spPr>
          <a:xfrm flipH="1" flipV="1">
            <a:off x="6370575" y="332812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3100045" y="767928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4177" y="39859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4176" y="568112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149707"/>
              </p:ext>
            </p:extLst>
          </p:nvPr>
        </p:nvGraphicFramePr>
        <p:xfrm>
          <a:off x="3100043" y="4043094"/>
          <a:ext cx="283128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6200000">
            <a:off x="2526020" y="4567005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7389" y="1497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Stack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7195" y="45081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Heap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2577887" y="1491337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Right Arrow 13"/>
          <p:cNvSpPr/>
          <p:nvPr/>
        </p:nvSpPr>
        <p:spPr>
          <a:xfrm flipH="1" flipV="1">
            <a:off x="6340098" y="404309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1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709361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304223"/>
              </p:ext>
            </p:extLst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51375" y="186318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78779" y="5313696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78779" y="5704802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7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2" grpId="0"/>
      <p:bldP spid="13" grpId="0" animBg="1"/>
      <p:bldP spid="14" grpId="0" animBg="1"/>
      <p:bldP spid="15" grpId="0" animBg="1"/>
    </p:bld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47917"/>
              </p:ext>
            </p:extLst>
          </p:nvPr>
        </p:nvGraphicFramePr>
        <p:xfrm>
          <a:off x="3100043" y="4945945"/>
          <a:ext cx="2831284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31327" y="2606722"/>
            <a:ext cx="2726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(size)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76760"/>
              </p:ext>
            </p:extLst>
          </p:nvPr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9533" y="458251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2008" y="4269199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9533" y="458251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2008" y="4269199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93219" y="426157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5400000" flipH="1" flipV="1">
            <a:off x="2998901" y="3864743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5847243" y="3853441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3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9533" y="458251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2008" y="4269199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93219" y="426157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5400000" flipH="1" flipV="1">
            <a:off x="2998901" y="3864743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5847243" y="3853441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3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8275" y="4356322"/>
            <a:ext cx="155632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93219" y="426157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5400000" flipH="1" flipV="1">
            <a:off x="2998901" y="3864743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5847243" y="3853441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86395" y="4741368"/>
            <a:ext cx="2844932" cy="15885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 flipH="1" flipV="1">
            <a:off x="3013725" y="4179599"/>
            <a:ext cx="13851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5400000">
            <a:off x="5845722" y="4348538"/>
            <a:ext cx="17120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9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8" grpId="0" animBg="1"/>
    </p:bld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8275" y="4356322"/>
            <a:ext cx="155632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93219" y="426157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5400000" flipH="1" flipV="1">
            <a:off x="2998901" y="3864743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5847243" y="3853441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86395" y="4741368"/>
            <a:ext cx="2844932" cy="15885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 flipH="1" flipV="1">
            <a:off x="3013725" y="4179599"/>
            <a:ext cx="13851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5400000">
            <a:off x="5845722" y="4348538"/>
            <a:ext cx="17120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86395" y="2869324"/>
            <a:ext cx="2844932" cy="138902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5400000" flipH="1" flipV="1">
            <a:off x="2471074" y="3083029"/>
            <a:ext cx="1210033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5400000">
            <a:off x="5350570" y="3025094"/>
            <a:ext cx="1161508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9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malloc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applications need heap allocation, thus </a:t>
            </a:r>
            <a:r>
              <a:rPr lang="en-US" dirty="0" err="1" smtClean="0"/>
              <a:t>malloc</a:t>
            </a:r>
            <a:r>
              <a:rPr lang="en-US" dirty="0" smtClean="0"/>
              <a:t> performance very important</a:t>
            </a:r>
          </a:p>
          <a:p>
            <a:r>
              <a:rPr lang="en-US" dirty="0" smtClean="0"/>
              <a:t>Different heap workloads</a:t>
            </a:r>
          </a:p>
          <a:p>
            <a:pPr lvl="1"/>
            <a:r>
              <a:rPr lang="en-US" dirty="0" smtClean="0"/>
              <a:t>Many small and frequent allocations</a:t>
            </a:r>
          </a:p>
          <a:p>
            <a:pPr lvl="1"/>
            <a:r>
              <a:rPr lang="en-US" dirty="0" smtClean="0"/>
              <a:t>Few large allocations</a:t>
            </a:r>
          </a:p>
          <a:p>
            <a:pPr lvl="1"/>
            <a:r>
              <a:rPr lang="en-US" dirty="0" smtClean="0"/>
              <a:t>Combination of both</a:t>
            </a:r>
          </a:p>
          <a:p>
            <a:r>
              <a:rPr lang="en-US" dirty="0" smtClean="0"/>
              <a:t>Many things affect performance</a:t>
            </a:r>
          </a:p>
          <a:p>
            <a:pPr lvl="1"/>
            <a:r>
              <a:rPr lang="en-US" dirty="0" smtClean="0"/>
              <a:t>Finding free memory</a:t>
            </a:r>
          </a:p>
          <a:p>
            <a:pPr lvl="1"/>
            <a:r>
              <a:rPr lang="en-US" dirty="0" smtClean="0"/>
              <a:t>Heap fragmentation</a:t>
            </a:r>
          </a:p>
          <a:p>
            <a:pPr lvl="1"/>
            <a:r>
              <a:rPr lang="en-US" dirty="0" smtClean="0"/>
              <a:t>Allocation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4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6776" y="213575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 and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semantic distinction between locations and names?</a:t>
            </a:r>
          </a:p>
          <a:p>
            <a:r>
              <a:rPr lang="en-US" dirty="0" smtClean="0"/>
              <a:t>How does the compiler actually implement locations and names?</a:t>
            </a:r>
          </a:p>
          <a:p>
            <a:pPr lvl="1"/>
            <a:r>
              <a:rPr lang="en-US" dirty="0" smtClean="0"/>
              <a:t>How does the compiler map names to memory locations?</a:t>
            </a:r>
          </a:p>
          <a:p>
            <a:r>
              <a:rPr lang="en-US" dirty="0" smtClean="0"/>
              <a:t>We are going to look into this process</a:t>
            </a:r>
          </a:p>
          <a:p>
            <a:pPr lvl="1"/>
            <a:r>
              <a:rPr lang="en-US" dirty="0" smtClean="0"/>
              <a:t>Assuming static scoping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02650"/>
              </p:ext>
            </p:extLst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51375" y="213575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2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4101" y="240796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109588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4101" y="240796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5159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267390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460340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267390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0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297222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6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297222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863336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23671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23671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7" y="35057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6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can the compiler put variables?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Disk</a:t>
            </a:r>
          </a:p>
          <a:p>
            <a:pPr lvl="1"/>
            <a:r>
              <a:rPr lang="en-US" dirty="0" smtClean="0"/>
              <a:t>"Cloud"</a:t>
            </a:r>
          </a:p>
          <a:p>
            <a:r>
              <a:rPr lang="en-US" dirty="0" smtClean="0"/>
              <a:t>What are the constraints on those variables?</a:t>
            </a:r>
          </a:p>
          <a:p>
            <a:pPr lvl="1"/>
            <a:r>
              <a:rPr lang="en-US" dirty="0" smtClean="0"/>
              <a:t>Who can access them?</a:t>
            </a:r>
          </a:p>
          <a:p>
            <a:pPr lvl="1"/>
            <a:r>
              <a:rPr lang="en-US" dirty="0" smtClean="0"/>
              <a:t>Who can't?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1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3905"/>
              </p:ext>
            </p:extLst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7" y="35057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202360" y="205159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2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78619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708530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78619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95504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4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Declarations</a:t>
            </a:r>
          </a:p>
          <a:p>
            <a:pPr lvl="1"/>
            <a:r>
              <a:rPr lang="en-US" dirty="0" smtClean="0"/>
              <a:t>Function name</a:t>
            </a:r>
          </a:p>
          <a:p>
            <a:pPr lvl="1"/>
            <a:r>
              <a:rPr lang="en-US" dirty="0" smtClean="0"/>
              <a:t>Formal parameters (names and types)</a:t>
            </a:r>
          </a:p>
          <a:p>
            <a:pPr lvl="1"/>
            <a:r>
              <a:rPr lang="en-US" dirty="0" smtClean="0"/>
              <a:t>Return type</a:t>
            </a:r>
          </a:p>
          <a:p>
            <a:r>
              <a:rPr lang="en-US" dirty="0" smtClean="0"/>
              <a:t>Invocation</a:t>
            </a:r>
          </a:p>
          <a:p>
            <a:pPr lvl="1"/>
            <a:r>
              <a:rPr lang="en-US" dirty="0" smtClean="0"/>
              <a:t>f(x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is-IS" dirty="0" smtClean="0"/>
              <a:t>…,x</a:t>
            </a:r>
            <a:r>
              <a:rPr lang="is-IS" baseline="-25000" dirty="0" smtClean="0"/>
              <a:t>k</a:t>
            </a:r>
            <a:r>
              <a:rPr lang="is-IS" dirty="0" smtClean="0"/>
              <a:t>)</a:t>
            </a:r>
          </a:p>
          <a:p>
            <a:pPr lvl="1"/>
            <a:r>
              <a:rPr lang="is-IS" dirty="0" smtClean="0"/>
              <a:t>x</a:t>
            </a:r>
            <a:r>
              <a:rPr lang="is-IS" baseline="-25000" dirty="0" smtClean="0"/>
              <a:t>1</a:t>
            </a:r>
            <a:r>
              <a:rPr lang="is-IS" dirty="0" smtClean="0"/>
              <a:t>,x</a:t>
            </a:r>
            <a:r>
              <a:rPr lang="is-IS" baseline="-25000" dirty="0" smtClean="0"/>
              <a:t>2</a:t>
            </a:r>
            <a:r>
              <a:rPr lang="is-IS" dirty="0" smtClean="0"/>
              <a:t>,...,x</a:t>
            </a:r>
            <a:r>
              <a:rPr lang="is-IS" baseline="-25000" dirty="0" smtClean="0"/>
              <a:t>k</a:t>
            </a:r>
            <a:r>
              <a:rPr lang="is-IS" dirty="0" smtClean="0"/>
              <a:t> are expressions </a:t>
            </a:r>
          </a:p>
          <a:p>
            <a:pPr lvl="1"/>
            <a:r>
              <a:rPr lang="is-IS" dirty="0" smtClean="0"/>
              <a:t>x</a:t>
            </a:r>
            <a:r>
              <a:rPr lang="is-IS" baseline="-25000" dirty="0" smtClean="0"/>
              <a:t>1</a:t>
            </a:r>
            <a:r>
              <a:rPr lang="is-IS" dirty="0" smtClean="0"/>
              <a:t>,x</a:t>
            </a:r>
            <a:r>
              <a:rPr lang="is-IS" baseline="-25000" dirty="0" smtClean="0"/>
              <a:t>2</a:t>
            </a:r>
            <a:r>
              <a:rPr lang="is-IS" dirty="0" smtClean="0"/>
              <a:t>,...x</a:t>
            </a:r>
            <a:r>
              <a:rPr lang="is-IS" baseline="-25000" dirty="0" smtClean="0"/>
              <a:t>k</a:t>
            </a:r>
            <a:r>
              <a:rPr lang="is-IS" dirty="0" smtClean="0"/>
              <a:t> are called the actual parameters</a:t>
            </a:r>
          </a:p>
          <a:p>
            <a:pPr lvl="1"/>
            <a:r>
              <a:rPr lang="is-IS" dirty="0" smtClean="0"/>
              <a:t>Invoking function must create the frame on the stack with enough space to hold the actual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8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Allows us to allocate memory for the function's local variables</a:t>
            </a:r>
          </a:p>
          <a:p>
            <a:r>
              <a:rPr lang="en-US" dirty="0" smtClean="0"/>
              <a:t>However, when considering calling a function, what other information do we need?</a:t>
            </a:r>
          </a:p>
          <a:p>
            <a:pPr lvl="1"/>
            <a:r>
              <a:rPr lang="en-US" dirty="0" smtClean="0"/>
              <a:t>Return value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Our frame pointer</a:t>
            </a:r>
          </a:p>
          <a:p>
            <a:pPr lvl="1"/>
            <a:r>
              <a:rPr lang="en-US" dirty="0" smtClean="0"/>
              <a:t>Return address (where to start program execution when function returns)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Temporary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6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of the previous information must be stored on the stack in order to call the function</a:t>
            </a:r>
          </a:p>
          <a:p>
            <a:r>
              <a:rPr lang="en-US" dirty="0" smtClean="0"/>
              <a:t>Who should store that information?</a:t>
            </a:r>
          </a:p>
          <a:p>
            <a:pPr lvl="1"/>
            <a:r>
              <a:rPr lang="en-US" dirty="0" smtClean="0"/>
              <a:t>Caller?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Thus, we need to define a convention of who pushes/stores what values on the stack to call a function</a:t>
            </a:r>
          </a:p>
          <a:p>
            <a:pPr lvl="1"/>
            <a:r>
              <a:rPr lang="en-US" dirty="0" smtClean="0"/>
              <a:t>Varies based on processor, operating system, compiler, or type of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1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x86 Linux Calling Convention (</a:t>
            </a:r>
            <a:r>
              <a:rPr lang="en-US" dirty="0" err="1" smtClean="0"/>
              <a:t>cdecl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Caller (in this order)</a:t>
            </a:r>
          </a:p>
          <a:p>
            <a:pPr lvl="1"/>
            <a:r>
              <a:rPr lang="en-US" dirty="0" smtClean="0"/>
              <a:t>Pushes arguments onto the stack (in right to left order)</a:t>
            </a:r>
          </a:p>
          <a:p>
            <a:pPr lvl="1"/>
            <a:r>
              <a:rPr lang="en-US" dirty="0" smtClean="0"/>
              <a:t>Pushes address of instruction after call</a:t>
            </a:r>
          </a:p>
          <a:p>
            <a:r>
              <a:rPr lang="en-US" dirty="0" err="1" smtClean="0"/>
              <a:t>Callee</a:t>
            </a:r>
            <a:endParaRPr lang="en-US" dirty="0" smtClean="0"/>
          </a:p>
          <a:p>
            <a:pPr lvl="1"/>
            <a:r>
              <a:rPr lang="en-US" dirty="0" smtClean="0"/>
              <a:t>Pushes previous frame pointer onto stack</a:t>
            </a:r>
          </a:p>
          <a:p>
            <a:pPr lvl="1"/>
            <a:r>
              <a:rPr lang="en-US" dirty="0" smtClean="0"/>
              <a:t>Creates space on stack for local variables</a:t>
            </a:r>
          </a:p>
          <a:p>
            <a:pPr lvl="1"/>
            <a:r>
              <a:rPr lang="en-US" dirty="0" smtClean="0"/>
              <a:t>Ensures that stack is </a:t>
            </a:r>
            <a:r>
              <a:rPr lang="en-US" dirty="0" err="1" smtClean="0"/>
              <a:t>consistant</a:t>
            </a:r>
            <a:r>
              <a:rPr lang="en-US" dirty="0" smtClean="0"/>
              <a:t> on return</a:t>
            </a:r>
          </a:p>
          <a:p>
            <a:pPr lvl="1"/>
            <a:r>
              <a:rPr lang="en-US" dirty="0" smtClean="0"/>
              <a:t>Return value in %</a:t>
            </a:r>
            <a:r>
              <a:rPr lang="en-US" dirty="0" err="1" smtClean="0"/>
              <a:t>eax</a:t>
            </a:r>
            <a:r>
              <a:rPr lang="en-US" dirty="0" smtClean="0"/>
              <a:t> register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54" y="305134"/>
            <a:ext cx="422981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a + b + 1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(10, 40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68261" y="190041"/>
            <a:ext cx="5832763" cy="66679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endParaRPr lang="en-US" sz="20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flipH="1">
            <a:off x="3654189" y="3265291"/>
            <a:ext cx="1756527" cy="830903"/>
            <a:chOff x="5206736" y="118804"/>
            <a:chExt cx="1756527" cy="5909348"/>
          </a:xfrm>
        </p:grpSpPr>
        <p:sp>
          <p:nvSpPr>
            <p:cNvPr id="7" name="Right Bracket 6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88522" y="1927879"/>
              <a:ext cx="1374741" cy="335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nsolas" charset="0"/>
                  <a:ea typeface="Consolas" charset="0"/>
                  <a:cs typeface="Consolas" charset="0"/>
                </a:rPr>
                <a:t>prologue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3654189" y="5659908"/>
            <a:ext cx="1756527" cy="709842"/>
            <a:chOff x="5206736" y="118804"/>
            <a:chExt cx="1756527" cy="6881075"/>
          </a:xfrm>
        </p:grpSpPr>
        <p:sp>
          <p:nvSpPr>
            <p:cNvPr id="10" name="Right Bracket 9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88522" y="1927883"/>
              <a:ext cx="1374741" cy="5071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nsolas" charset="0"/>
                  <a:ea typeface="Consolas" charset="0"/>
                  <a:cs typeface="Consolas" charset="0"/>
                </a:rPr>
                <a:t>epilogue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 flipH="1">
            <a:off x="3654189" y="506830"/>
            <a:ext cx="1756527" cy="576903"/>
            <a:chOff x="5206736" y="118804"/>
            <a:chExt cx="1756527" cy="5909348"/>
          </a:xfrm>
        </p:grpSpPr>
        <p:sp>
          <p:nvSpPr>
            <p:cNvPr id="13" name="Right Bracket 12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88522" y="1927879"/>
              <a:ext cx="1374741" cy="335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nsolas" charset="0"/>
                  <a:ea typeface="Consolas" charset="0"/>
                  <a:cs typeface="Consolas" charset="0"/>
                </a:rPr>
                <a:t>prologue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3654189" y="2366075"/>
            <a:ext cx="1756527" cy="633380"/>
            <a:chOff x="5206736" y="118804"/>
            <a:chExt cx="1756527" cy="6881075"/>
          </a:xfrm>
        </p:grpSpPr>
        <p:sp>
          <p:nvSpPr>
            <p:cNvPr id="16" name="Right Bracket 15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88522" y="1927883"/>
              <a:ext cx="1374741" cy="5071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nsolas" charset="0"/>
                  <a:ea typeface="Consolas" charset="0"/>
                  <a:cs typeface="Consolas" charset="0"/>
                </a:rPr>
                <a:t>epilogue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44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7571" y="261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07080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2084" y="30509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ectangle 11"/>
          <p:cNvSpPr/>
          <p:nvPr/>
        </p:nvSpPr>
        <p:spPr>
          <a:xfrm>
            <a:off x="1991529" y="5377554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91529" y="6125240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1529" y="5727526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2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8" grpId="0" animBg="1"/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579420"/>
            <a:ext cx="2507673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float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100;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c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10.45;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a + b;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12328" y="1600201"/>
            <a:ext cx="5832763" cy="4756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0x8049634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0x8049638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0x804963c</a:t>
            </a:r>
          </a:p>
          <a:p>
            <a:pPr marL="0" indent="0">
              <a:lnSpc>
                <a:spcPct val="80000"/>
              </a:lnSpc>
              <a:buNone/>
            </a:pPr>
            <a:endParaRPr lang="en-US" sz="25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$0xa,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0x8049634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$0x64,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$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0x41273333,</a:t>
            </a:r>
            <a:r>
              <a:rPr lang="en-U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0x8049634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0x8049638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2500" dirty="0" smtClean="0">
                <a:latin typeface="Consolas" charset="0"/>
                <a:ea typeface="Consolas" charset="0"/>
                <a:cs typeface="Consolas" charset="0"/>
              </a:rPr>
              <a:t>lea (</a:t>
            </a:r>
            <a:r>
              <a:rPr lang="is-I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is-IS" sz="25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r>
              <a:rPr lang="is-IS" sz="25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is-IS" sz="25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is-IS" sz="2500" dirty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is-IS" sz="25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is-I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2500" dirty="0" smtClean="0">
                <a:latin typeface="Consolas" charset="0"/>
                <a:ea typeface="Consolas" charset="0"/>
                <a:cs typeface="Consolas" charset="0"/>
              </a:rPr>
              <a:t>mov </a:t>
            </a:r>
            <a:r>
              <a:rPr lang="is-I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is-IS" sz="25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is-I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0x8049634</a:t>
            </a:r>
            <a:endParaRPr lang="en-US" sz="25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73038" y="1579420"/>
            <a:ext cx="2639290" cy="4226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sz="25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sz="25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C</a:t>
            </a:r>
          </a:p>
          <a:p>
            <a:pPr marL="0" indent="0">
              <a:lnSpc>
                <a:spcPct val="80000"/>
              </a:lnSpc>
              <a:buNone/>
            </a:pPr>
            <a:endParaRPr lang="en-US" sz="25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mem[A] = 10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mem[B] = 100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mem[C] = 10.45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mem[A] = mem[A] + mem[B]</a:t>
            </a:r>
          </a:p>
        </p:txBody>
      </p:sp>
    </p:spTree>
    <p:extLst>
      <p:ext uri="{BB962C8B-B14F-4D97-AF65-F5344CB8AC3E}">
        <p14:creationId xmlns:p14="http://schemas.microsoft.com/office/powerpoint/2010/main" val="16332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377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2084" y="30509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6" name="Right Arrow 15"/>
          <p:cNvSpPr/>
          <p:nvPr/>
        </p:nvSpPr>
        <p:spPr>
          <a:xfrm>
            <a:off x="77571" y="261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92147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2084" y="30509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4289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7044" y="331614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301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84209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0x80483a6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7044" y="331614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700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0x80483a6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7044" y="331614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762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23662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6374" y="359046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5418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6374" y="359046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63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222653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0468" y="38700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7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146987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0468" y="38700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9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96420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0468" y="415531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constraints on local variables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can the compiler place local variables?</a:t>
            </a:r>
          </a:p>
          <a:p>
            <a:pPr lvl="1"/>
            <a:r>
              <a:rPr lang="en-US" dirty="0" smtClean="0"/>
              <a:t>Global Memory (one for each function)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7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766255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0468" y="415531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800642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8942" y="442963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54362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8942" y="442963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32093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786899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8942" y="442963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32093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31987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32093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6166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45728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750057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5731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32093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6166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624373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6166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366685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6166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458780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29225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87269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2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732392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87269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79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579420"/>
            <a:ext cx="5985164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fact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if (n == 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1;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else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fact(n-1) * n;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9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484246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02479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115615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429519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26469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 flipH="1">
            <a:off x="0" y="306534"/>
            <a:ext cx="1374741" cy="1851450"/>
            <a:chOff x="5050323" y="118804"/>
            <a:chExt cx="1374741" cy="5909348"/>
          </a:xfrm>
        </p:grpSpPr>
        <p:sp>
          <p:nvSpPr>
            <p:cNvPr id="23" name="Right Bracket 22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50323" y="1982433"/>
              <a:ext cx="1374741" cy="166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latin typeface="Consolas" charset="0"/>
                  <a:ea typeface="Consolas" charset="0"/>
                  <a:cs typeface="Consolas" charset="0"/>
                </a:rPr>
                <a:t>main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-15555" y="2157984"/>
            <a:ext cx="1374741" cy="1851450"/>
            <a:chOff x="5050323" y="118804"/>
            <a:chExt cx="1374741" cy="5909348"/>
          </a:xfrm>
        </p:grpSpPr>
        <p:sp>
          <p:nvSpPr>
            <p:cNvPr id="26" name="Right Bracket 25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50323" y="1982433"/>
              <a:ext cx="1374741" cy="166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latin typeface="Consolas" charset="0"/>
                  <a:ea typeface="Consolas" charset="0"/>
                  <a:cs typeface="Consolas" charset="0"/>
                </a:rPr>
                <a:t>callee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sp>
        <p:nvSpPr>
          <p:cNvPr id="28" name="Right Arrow 27"/>
          <p:cNvSpPr/>
          <p:nvPr/>
        </p:nvSpPr>
        <p:spPr>
          <a:xfrm>
            <a:off x="4593806" y="115615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46824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26010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79013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15615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990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148568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2967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42133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713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18010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56429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42133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5829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674582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58620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0x804839d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68651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46407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28955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471302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0x32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0x804839d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68651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0260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10381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802174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0x32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9608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7028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38685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5225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9608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6259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699803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928938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23515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0015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constraints on local variables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can the compiler place local variables?</a:t>
            </a:r>
          </a:p>
          <a:p>
            <a:pPr lvl="1"/>
            <a:r>
              <a:rPr lang="en-US" dirty="0" smtClean="0"/>
              <a:t>Global Memory (one for each function)</a:t>
            </a:r>
          </a:p>
          <a:p>
            <a:pPr lvl="1"/>
            <a:r>
              <a:rPr lang="en-US" dirty="0" smtClean="0"/>
              <a:t>"Scratch memory" for each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8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192388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23515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9996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841648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315886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23515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548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4201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23515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19937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9884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728207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647113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5094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19937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930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380680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17895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5094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19937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39047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53042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992278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5094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19937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4547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62385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321707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5094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7278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42074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89396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47040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0640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333071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47040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02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06000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0x80483c2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498749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0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Stack is essentially scratch memory for functions</a:t>
            </a:r>
          </a:p>
          <a:p>
            <a:pPr lvl="1"/>
            <a:r>
              <a:rPr lang="en-US" dirty="0" smtClean="0"/>
              <a:t>Used in MIPS, ARM, x86, and x86-64 processors</a:t>
            </a:r>
          </a:p>
          <a:p>
            <a:r>
              <a:rPr lang="en-US" dirty="0" smtClean="0"/>
              <a:t>Starts at high memory addresses, and grows down</a:t>
            </a:r>
          </a:p>
          <a:p>
            <a:r>
              <a:rPr lang="en-US" dirty="0" smtClean="0"/>
              <a:t>Functions are free to push registers or values onto the stack, or pop values from the stack into registers</a:t>
            </a:r>
          </a:p>
          <a:p>
            <a:r>
              <a:rPr lang="en-US" dirty="0" smtClean="0"/>
              <a:t>The assembly language supports this on x86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 smtClean="0"/>
              <a:t> holds the address of the top of the stack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dirty="0" smtClean="0"/>
              <a:t> decrements the stack pointer (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 smtClean="0"/>
              <a:t>) then stores the value in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dirty="0" smtClean="0"/>
              <a:t> to the location pointed to by the stack pointer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dirty="0" smtClean="0"/>
              <a:t> stores the value at the location pointed to by the stack pointer into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dirty="0" smtClean="0"/>
              <a:t>, then increments the stack pointer (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7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0x80483c2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498749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584334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6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4444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27714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2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478515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0x80483c6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52699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27714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Parameter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did the previous example pass parameters to the function </a:t>
            </a:r>
            <a:r>
              <a:rPr lang="en-US" dirty="0" err="1" smtClean="0"/>
              <a:t>callee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Pushed the values onto the stack</a:t>
            </a:r>
          </a:p>
          <a:p>
            <a:r>
              <a:rPr lang="en-US" dirty="0" smtClean="0"/>
              <a:t>What are the semantics of passing parameters to a function?</a:t>
            </a:r>
          </a:p>
          <a:p>
            <a:r>
              <a:rPr lang="en-US" dirty="0" smtClean="0"/>
              <a:t>Multiple approaches</a:t>
            </a:r>
          </a:p>
          <a:p>
            <a:pPr lvl="1"/>
            <a:r>
              <a:rPr lang="en-US" dirty="0" smtClean="0"/>
              <a:t>Pass by value</a:t>
            </a:r>
          </a:p>
          <a:p>
            <a:pPr lvl="1"/>
            <a:r>
              <a:rPr lang="en-US" dirty="0" smtClean="0"/>
              <a:t>Pass by reference</a:t>
            </a:r>
          </a:p>
          <a:p>
            <a:pPr lvl="1"/>
            <a:r>
              <a:rPr lang="en-US" dirty="0" smtClean="0"/>
              <a:t>Pass by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2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of the actual parameters at function invocation are calculated and then copied to the function</a:t>
            </a:r>
          </a:p>
          <a:p>
            <a:pPr lvl="1"/>
            <a:r>
              <a:rPr lang="en-US" dirty="0" smtClean="0"/>
              <a:t>We have seen how this is done for C, a copy of the values are placed on the stack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1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x + 5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4;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test(y);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y);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–Wall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pass_by_value.c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9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2007" y="2522501"/>
            <a:ext cx="1584060" cy="269707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82210" y="4790413"/>
            <a:ext cx="2068835" cy="76925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57352" y="4944208"/>
            <a:ext cx="34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805696" y="5175041"/>
            <a:ext cx="776514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289416" y="4847828"/>
            <a:ext cx="654423" cy="654423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63057" y="49903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82210" y="2458872"/>
            <a:ext cx="2068835" cy="76925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57352" y="2612667"/>
            <a:ext cx="34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805696" y="2843500"/>
            <a:ext cx="776514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89416" y="2516287"/>
            <a:ext cx="654423" cy="654423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60174" y="26573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60174" y="2657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4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/>
      <p:bldP spid="14" grpId="0" animBg="1"/>
      <p:bldP spid="14" grpId="1" animBg="1"/>
      <p:bldP spid="15" grpId="0"/>
      <p:bldP spid="15" grpId="1"/>
      <p:bldP spid="17" grpId="0" animBg="1"/>
      <p:bldP spid="17" grpId="1" animBg="1"/>
      <p:bldP spid="18" grpId="0"/>
      <p:bldP spid="18" grpId="1"/>
      <p:bldP spid="18" grpId="2"/>
      <p:bldP spid="19" grpId="0"/>
      <p:bldP spid="1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68494" y="276685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4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formal parameters are bound to the locations associated with the actual parameters</a:t>
            </a:r>
          </a:p>
          <a:p>
            <a:pPr lvl="1"/>
            <a:r>
              <a:rPr lang="en-US" dirty="0" smtClean="0"/>
              <a:t>Thus, the actual parameters must be l-values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7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&amp;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x + 5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4;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test(y);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y);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g++ –Wall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pass_by_value.c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9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9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1527" y="2522501"/>
            <a:ext cx="1584060" cy="269707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29840" y="1851941"/>
            <a:ext cx="243840" cy="269707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57352" y="2612667"/>
            <a:ext cx="34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1" name="Straight Connector 10"/>
          <p:cNvCxnSpPr>
            <a:endCxn id="13" idx="1"/>
          </p:cNvCxnSpPr>
          <p:nvPr/>
        </p:nvCxnSpPr>
        <p:spPr>
          <a:xfrm>
            <a:off x="4805696" y="2843500"/>
            <a:ext cx="776514" cy="2331542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82210" y="4790413"/>
            <a:ext cx="2068835" cy="76925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457352" y="4944208"/>
            <a:ext cx="34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805696" y="5175041"/>
            <a:ext cx="776514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289416" y="4847828"/>
            <a:ext cx="654423" cy="654423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63057" y="49903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63057" y="49903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7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0" grpId="0"/>
      <p:bldP spid="13" grpId="0" animBg="1"/>
      <p:bldP spid="14" grpId="0"/>
      <p:bldP spid="16" grpId="0" animBg="1"/>
      <p:bldP spid="2" grpId="0"/>
      <p:bldP spid="2" grpId="1"/>
      <p:bldP spid="18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formal parameters are replaced by the text of the actual parameters everywhere in the </a:t>
            </a:r>
            <a:r>
              <a:rPr lang="en-US" dirty="0" err="1" smtClean="0"/>
              <a:t>fucntion</a:t>
            </a:r>
            <a:r>
              <a:rPr lang="en-US" dirty="0" smtClean="0"/>
              <a:t> that the formal parameters occur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7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x + 5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4;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test(y);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y);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+ 5;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pass_by_name_1.c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9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9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[10];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inc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x++;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a[1] =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a[2] = 2;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n%d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\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n%d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\n",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a[1], a[2]);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inc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]++;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pass_by_name_2.c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2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3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6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j = y;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j + y;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j = 2;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p(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));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q();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j = 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 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return j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pass_by_name_3.c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5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3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10;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foo(a++);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n%d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\n", a, b);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a++)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return 10;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pass_by_name_4.c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85218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j = y; 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j + y;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j = 2;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p(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)); 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q();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i_plus_j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(*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)(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j 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y();  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return j +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2;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i_plus_j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));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q();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98379" y="150357"/>
            <a:ext cx="6345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pass_by_name_simulation.c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5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6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parameter passing semantics of Java?</a:t>
            </a:r>
          </a:p>
          <a:p>
            <a:pPr lvl="1"/>
            <a:r>
              <a:rPr lang="en-US" dirty="0" smtClean="0"/>
              <a:t>Pass by value?</a:t>
            </a:r>
          </a:p>
          <a:p>
            <a:pPr lvl="1"/>
            <a:r>
              <a:rPr lang="en-US" dirty="0" smtClean="0"/>
              <a:t>Pass by reference?</a:t>
            </a:r>
          </a:p>
          <a:p>
            <a:pPr lvl="1"/>
            <a:r>
              <a:rPr lang="en-US" dirty="0" smtClean="0"/>
              <a:t>Pass by name?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2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47"/>
            <a:ext cx="8229600" cy="615852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ParameterPassing</a:t>
            </a:r>
            <a:endParaRPr lang="en-US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public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static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[]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{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new Testing();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snap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new Testing();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bar.foo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0;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snap.foo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PassByQuestionMark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(bar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snap);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bar.foo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 "\n" +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snap.foo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public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static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PassByQuestionMark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b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new Testing();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100;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a.foo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42;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solidFill>
            <a:schemeClr val="tx1"/>
          </a:solidFill>
          <a:headEnd type="none"/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155849</TotalTime>
  <Words>19085</Words>
  <Application>Microsoft Macintosh PowerPoint</Application>
  <PresentationFormat>On-screen Show (4:3)</PresentationFormat>
  <Paragraphs>7528</Paragraphs>
  <Slides>188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188</vt:i4>
      </vt:variant>
    </vt:vector>
  </HeadingPairs>
  <TitlesOfParts>
    <vt:vector size="192" baseType="lpstr">
      <vt:lpstr>Calibri</vt:lpstr>
      <vt:lpstr>Consolas</vt:lpstr>
      <vt:lpstr>Arial</vt:lpstr>
      <vt:lpstr>adam_seclab_theme</vt:lpstr>
      <vt:lpstr>The Runtime Environment</vt:lpstr>
      <vt:lpstr>Locations and Names</vt:lpstr>
      <vt:lpstr>Global Variables</vt:lpstr>
      <vt:lpstr>PowerPoint Presentation</vt:lpstr>
      <vt:lpstr>Local Variables</vt:lpstr>
      <vt:lpstr>PowerPoint Presentation</vt:lpstr>
      <vt:lpstr>Local Variables</vt:lpstr>
      <vt:lpstr>The Stack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Function Frame</vt:lpstr>
      <vt:lpstr>PowerPoint Presentation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Functions</vt:lpstr>
      <vt:lpstr>Function Frames</vt:lpstr>
      <vt:lpstr>Calling Convention</vt:lpstr>
      <vt:lpstr>x86 Linux Calling Convention (cdecl)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 Parameter Passing</vt:lpstr>
      <vt:lpstr>Pass by Value</vt:lpstr>
      <vt:lpstr>PowerPoint Presentation</vt:lpstr>
      <vt:lpstr>Pass by Reference</vt:lpstr>
      <vt:lpstr>PowerPoint Presentation</vt:lpstr>
      <vt:lpstr>Pass by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Java</vt:lpstr>
      <vt:lpstr>PowerPoint Presentation</vt:lpstr>
      <vt:lpstr>Java</vt:lpstr>
      <vt:lpstr>Implications of Cdecl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Buffer Overflow</vt:lpstr>
      <vt:lpstr>Local Functions</vt:lpstr>
      <vt:lpstr>PowerPoint Presentation</vt:lpstr>
      <vt:lpstr>Local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Access Link</vt:lpstr>
      <vt:lpstr>PowerPoint Presentation</vt:lpstr>
      <vt:lpstr>PowerPoint Presentation</vt:lpstr>
      <vt:lpstr>Type of Memory Allocation</vt:lpstr>
      <vt:lpstr>Heap Allocation</vt:lpstr>
      <vt:lpstr>C Heap Allocation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Heap Allocation</vt:lpstr>
      <vt:lpstr>PowerPoint Presentation</vt:lpstr>
      <vt:lpstr>PowerPoint Presentation</vt:lpstr>
      <vt:lpstr>PowerPoint Presentation</vt:lpstr>
      <vt:lpstr>PowerPoint Presentation</vt:lpstr>
      <vt:lpstr>Heap Allocation</vt:lpstr>
      <vt:lpstr>PowerPoint Presentation</vt:lpstr>
      <vt:lpstr>PowerPoint Presentation</vt:lpstr>
      <vt:lpstr>PowerPoint Presentation</vt:lpstr>
      <vt:lpstr>free</vt:lpstr>
      <vt:lpstr>Implementation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Modern malloc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5105</cp:revision>
  <cp:lastPrinted>2011-10-05T20:20:50Z</cp:lastPrinted>
  <dcterms:created xsi:type="dcterms:W3CDTF">2011-09-20T20:28:25Z</dcterms:created>
  <dcterms:modified xsi:type="dcterms:W3CDTF">2015-11-09T17:14:18Z</dcterms:modified>
</cp:coreProperties>
</file>