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slides/slide18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4547" r:id="rId1"/>
  </p:sldMasterIdLst>
  <p:notesMasterIdLst>
    <p:notesMasterId r:id="rId190"/>
  </p:notesMasterIdLst>
  <p:handoutMasterIdLst>
    <p:handoutMasterId r:id="rId191"/>
  </p:handoutMasterIdLst>
  <p:sldIdLst>
    <p:sldId id="256" r:id="rId2"/>
    <p:sldId id="257" r:id="rId3"/>
    <p:sldId id="258" r:id="rId4"/>
    <p:sldId id="259" r:id="rId5"/>
    <p:sldId id="260" r:id="rId6"/>
    <p:sldId id="278" r:id="rId7"/>
    <p:sldId id="277" r:id="rId8"/>
    <p:sldId id="261" r:id="rId9"/>
    <p:sldId id="271" r:id="rId10"/>
    <p:sldId id="262" r:id="rId11"/>
    <p:sldId id="272" r:id="rId12"/>
    <p:sldId id="273" r:id="rId13"/>
    <p:sldId id="274" r:id="rId14"/>
    <p:sldId id="275" r:id="rId15"/>
    <p:sldId id="276" r:id="rId16"/>
    <p:sldId id="263" r:id="rId17"/>
    <p:sldId id="265" r:id="rId18"/>
    <p:sldId id="266" r:id="rId19"/>
    <p:sldId id="294" r:id="rId20"/>
    <p:sldId id="280" r:id="rId21"/>
    <p:sldId id="282" r:id="rId22"/>
    <p:sldId id="283" r:id="rId23"/>
    <p:sldId id="284" r:id="rId24"/>
    <p:sldId id="285" r:id="rId25"/>
    <p:sldId id="286" r:id="rId26"/>
    <p:sldId id="287" r:id="rId27"/>
    <p:sldId id="288" r:id="rId28"/>
    <p:sldId id="295" r:id="rId29"/>
    <p:sldId id="289" r:id="rId30"/>
    <p:sldId id="290" r:id="rId31"/>
    <p:sldId id="291" r:id="rId32"/>
    <p:sldId id="292" r:id="rId33"/>
    <p:sldId id="293" r:id="rId34"/>
    <p:sldId id="304" r:id="rId35"/>
    <p:sldId id="267" r:id="rId36"/>
    <p:sldId id="268" r:id="rId37"/>
    <p:sldId id="269" r:id="rId38"/>
    <p:sldId id="270" r:id="rId39"/>
    <p:sldId id="306" r:id="rId40"/>
    <p:sldId id="307" r:id="rId41"/>
    <p:sldId id="308" r:id="rId42"/>
    <p:sldId id="309" r:id="rId43"/>
    <p:sldId id="310" r:id="rId44"/>
    <p:sldId id="311" r:id="rId45"/>
    <p:sldId id="312" r:id="rId46"/>
    <p:sldId id="313" r:id="rId47"/>
    <p:sldId id="314" r:id="rId48"/>
    <p:sldId id="315" r:id="rId49"/>
    <p:sldId id="316" r:id="rId50"/>
    <p:sldId id="317" r:id="rId51"/>
    <p:sldId id="318" r:id="rId52"/>
    <p:sldId id="319" r:id="rId53"/>
    <p:sldId id="320" r:id="rId54"/>
    <p:sldId id="321" r:id="rId55"/>
    <p:sldId id="322" r:id="rId56"/>
    <p:sldId id="323" r:id="rId57"/>
    <p:sldId id="324" r:id="rId58"/>
    <p:sldId id="325" r:id="rId59"/>
    <p:sldId id="326" r:id="rId60"/>
    <p:sldId id="327" r:id="rId61"/>
    <p:sldId id="328" r:id="rId62"/>
    <p:sldId id="329" r:id="rId63"/>
    <p:sldId id="330" r:id="rId64"/>
    <p:sldId id="331" r:id="rId65"/>
    <p:sldId id="332" r:id="rId66"/>
    <p:sldId id="333" r:id="rId67"/>
    <p:sldId id="334" r:id="rId68"/>
    <p:sldId id="335" r:id="rId69"/>
    <p:sldId id="336" r:id="rId70"/>
    <p:sldId id="337" r:id="rId71"/>
    <p:sldId id="338" r:id="rId72"/>
    <p:sldId id="339" r:id="rId73"/>
    <p:sldId id="340" r:id="rId74"/>
    <p:sldId id="341" r:id="rId75"/>
    <p:sldId id="342" r:id="rId76"/>
    <p:sldId id="343" r:id="rId77"/>
    <p:sldId id="344" r:id="rId78"/>
    <p:sldId id="345" r:id="rId79"/>
    <p:sldId id="346" r:id="rId80"/>
    <p:sldId id="347" r:id="rId81"/>
    <p:sldId id="348" r:id="rId82"/>
    <p:sldId id="349" r:id="rId83"/>
    <p:sldId id="350" r:id="rId84"/>
    <p:sldId id="351" r:id="rId85"/>
    <p:sldId id="352" r:id="rId86"/>
    <p:sldId id="353" r:id="rId87"/>
    <p:sldId id="298" r:id="rId88"/>
    <p:sldId id="299" r:id="rId89"/>
    <p:sldId id="303" r:id="rId90"/>
    <p:sldId id="300" r:id="rId91"/>
    <p:sldId id="355" r:id="rId92"/>
    <p:sldId id="301" r:id="rId93"/>
    <p:sldId id="305" r:id="rId94"/>
    <p:sldId id="356" r:id="rId95"/>
    <p:sldId id="357" r:id="rId96"/>
    <p:sldId id="358" r:id="rId97"/>
    <p:sldId id="361" r:id="rId98"/>
    <p:sldId id="362" r:id="rId99"/>
    <p:sldId id="363" r:id="rId100"/>
    <p:sldId id="364" r:id="rId101"/>
    <p:sldId id="365" r:id="rId102"/>
    <p:sldId id="367" r:id="rId103"/>
    <p:sldId id="368" r:id="rId104"/>
    <p:sldId id="369" r:id="rId105"/>
    <p:sldId id="370" r:id="rId106"/>
    <p:sldId id="371" r:id="rId107"/>
    <p:sldId id="372" r:id="rId108"/>
    <p:sldId id="373" r:id="rId109"/>
    <p:sldId id="374" r:id="rId110"/>
    <p:sldId id="375" r:id="rId111"/>
    <p:sldId id="376" r:id="rId112"/>
    <p:sldId id="377" r:id="rId113"/>
    <p:sldId id="378" r:id="rId114"/>
    <p:sldId id="379" r:id="rId115"/>
    <p:sldId id="380" r:id="rId116"/>
    <p:sldId id="381" r:id="rId117"/>
    <p:sldId id="382" r:id="rId118"/>
    <p:sldId id="383" r:id="rId119"/>
    <p:sldId id="384" r:id="rId120"/>
    <p:sldId id="385" r:id="rId121"/>
    <p:sldId id="386" r:id="rId122"/>
    <p:sldId id="387" r:id="rId123"/>
    <p:sldId id="388" r:id="rId124"/>
    <p:sldId id="389" r:id="rId125"/>
    <p:sldId id="390" r:id="rId126"/>
    <p:sldId id="391" r:id="rId127"/>
    <p:sldId id="392" r:id="rId128"/>
    <p:sldId id="393" r:id="rId129"/>
    <p:sldId id="394" r:id="rId130"/>
    <p:sldId id="395" r:id="rId131"/>
    <p:sldId id="396" r:id="rId132"/>
    <p:sldId id="397" r:id="rId133"/>
    <p:sldId id="398" r:id="rId134"/>
    <p:sldId id="399" r:id="rId135"/>
    <p:sldId id="400" r:id="rId136"/>
    <p:sldId id="401" r:id="rId137"/>
    <p:sldId id="402" r:id="rId138"/>
    <p:sldId id="403" r:id="rId139"/>
    <p:sldId id="404" r:id="rId140"/>
    <p:sldId id="407" r:id="rId141"/>
    <p:sldId id="405" r:id="rId142"/>
    <p:sldId id="302" r:id="rId143"/>
    <p:sldId id="360" r:id="rId144"/>
    <p:sldId id="359" r:id="rId145"/>
    <p:sldId id="406" r:id="rId146"/>
    <p:sldId id="408" r:id="rId147"/>
    <p:sldId id="409" r:id="rId148"/>
    <p:sldId id="410" r:id="rId149"/>
    <p:sldId id="412" r:id="rId150"/>
    <p:sldId id="413" r:id="rId151"/>
    <p:sldId id="414" r:id="rId152"/>
    <p:sldId id="415" r:id="rId153"/>
    <p:sldId id="411" r:id="rId154"/>
    <p:sldId id="417" r:id="rId155"/>
    <p:sldId id="418" r:id="rId156"/>
    <p:sldId id="419" r:id="rId157"/>
    <p:sldId id="420" r:id="rId158"/>
    <p:sldId id="421" r:id="rId159"/>
    <p:sldId id="423" r:id="rId160"/>
    <p:sldId id="424" r:id="rId161"/>
    <p:sldId id="425" r:id="rId162"/>
    <p:sldId id="426" r:id="rId163"/>
    <p:sldId id="428" r:id="rId164"/>
    <p:sldId id="429" r:id="rId165"/>
    <p:sldId id="430" r:id="rId166"/>
    <p:sldId id="432" r:id="rId167"/>
    <p:sldId id="433" r:id="rId168"/>
    <p:sldId id="434" r:id="rId169"/>
    <p:sldId id="435" r:id="rId170"/>
    <p:sldId id="436" r:id="rId171"/>
    <p:sldId id="437" r:id="rId172"/>
    <p:sldId id="438" r:id="rId173"/>
    <p:sldId id="439" r:id="rId174"/>
    <p:sldId id="440" r:id="rId175"/>
    <p:sldId id="441" r:id="rId176"/>
    <p:sldId id="442" r:id="rId177"/>
    <p:sldId id="444" r:id="rId178"/>
    <p:sldId id="445" r:id="rId179"/>
    <p:sldId id="446" r:id="rId180"/>
    <p:sldId id="443" r:id="rId181"/>
    <p:sldId id="447" r:id="rId182"/>
    <p:sldId id="448" r:id="rId183"/>
    <p:sldId id="449" r:id="rId184"/>
    <p:sldId id="450" r:id="rId185"/>
    <p:sldId id="451" r:id="rId186"/>
    <p:sldId id="452" r:id="rId187"/>
    <p:sldId id="453" r:id="rId188"/>
    <p:sldId id="454" r:id="rId18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72">
          <p15:clr>
            <a:srgbClr val="A4A3A4"/>
          </p15:clr>
        </p15:guide>
        <p15:guide id="2" pos="43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19" autoAdjust="0"/>
    <p:restoredTop sz="89914" autoAdjust="0"/>
  </p:normalViewPr>
  <p:slideViewPr>
    <p:cSldViewPr snapToGrid="0" snapToObjects="1">
      <p:cViewPr varScale="1">
        <p:scale>
          <a:sx n="121" d="100"/>
          <a:sy n="121" d="100"/>
        </p:scale>
        <p:origin x="184" y="216"/>
      </p:cViewPr>
      <p:guideLst>
        <p:guide orient="horz" pos="2472"/>
        <p:guide pos="4336"/>
      </p:guideLst>
    </p:cSldViewPr>
  </p:slideViewPr>
  <p:outlineViewPr>
    <p:cViewPr>
      <p:scale>
        <a:sx n="33" d="100"/>
        <a:sy n="33" d="100"/>
      </p:scale>
      <p:origin x="16" y="20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9" d="100"/>
          <a:sy n="79" d="100"/>
        </p:scale>
        <p:origin x="-3352" y="-10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42" Type="http://schemas.openxmlformats.org/officeDocument/2006/relationships/slide" Target="slides/slide141.xml"/><Relationship Id="rId143" Type="http://schemas.openxmlformats.org/officeDocument/2006/relationships/slide" Target="slides/slide142.xml"/><Relationship Id="rId144" Type="http://schemas.openxmlformats.org/officeDocument/2006/relationships/slide" Target="slides/slide143.xml"/><Relationship Id="rId145" Type="http://schemas.openxmlformats.org/officeDocument/2006/relationships/slide" Target="slides/slide144.xml"/><Relationship Id="rId146" Type="http://schemas.openxmlformats.org/officeDocument/2006/relationships/slide" Target="slides/slide145.xml"/><Relationship Id="rId147" Type="http://schemas.openxmlformats.org/officeDocument/2006/relationships/slide" Target="slides/slide146.xml"/><Relationship Id="rId148" Type="http://schemas.openxmlformats.org/officeDocument/2006/relationships/slide" Target="slides/slide147.xml"/><Relationship Id="rId149" Type="http://schemas.openxmlformats.org/officeDocument/2006/relationships/slide" Target="slides/slide148.xml"/><Relationship Id="rId180" Type="http://schemas.openxmlformats.org/officeDocument/2006/relationships/slide" Target="slides/slide179.xml"/><Relationship Id="rId181" Type="http://schemas.openxmlformats.org/officeDocument/2006/relationships/slide" Target="slides/slide180.xml"/><Relationship Id="rId182" Type="http://schemas.openxmlformats.org/officeDocument/2006/relationships/slide" Target="slides/slide181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83" Type="http://schemas.openxmlformats.org/officeDocument/2006/relationships/slide" Target="slides/slide182.xml"/><Relationship Id="rId184" Type="http://schemas.openxmlformats.org/officeDocument/2006/relationships/slide" Target="slides/slide183.xml"/><Relationship Id="rId185" Type="http://schemas.openxmlformats.org/officeDocument/2006/relationships/slide" Target="slides/slide184.xml"/><Relationship Id="rId186" Type="http://schemas.openxmlformats.org/officeDocument/2006/relationships/slide" Target="slides/slide185.xml"/><Relationship Id="rId187" Type="http://schemas.openxmlformats.org/officeDocument/2006/relationships/slide" Target="slides/slide186.xml"/><Relationship Id="rId188" Type="http://schemas.openxmlformats.org/officeDocument/2006/relationships/slide" Target="slides/slide187.xml"/><Relationship Id="rId189" Type="http://schemas.openxmlformats.org/officeDocument/2006/relationships/slide" Target="slides/slide188.xml"/><Relationship Id="rId80" Type="http://schemas.openxmlformats.org/officeDocument/2006/relationships/slide" Target="slides/slide79.xml"/><Relationship Id="rId81" Type="http://schemas.openxmlformats.org/officeDocument/2006/relationships/slide" Target="slides/slide80.xml"/><Relationship Id="rId82" Type="http://schemas.openxmlformats.org/officeDocument/2006/relationships/slide" Target="slides/slide81.xml"/><Relationship Id="rId83" Type="http://schemas.openxmlformats.org/officeDocument/2006/relationships/slide" Target="slides/slide82.xml"/><Relationship Id="rId84" Type="http://schemas.openxmlformats.org/officeDocument/2006/relationships/slide" Target="slides/slide83.xml"/><Relationship Id="rId85" Type="http://schemas.openxmlformats.org/officeDocument/2006/relationships/slide" Target="slides/slide84.xml"/><Relationship Id="rId86" Type="http://schemas.openxmlformats.org/officeDocument/2006/relationships/slide" Target="slides/slide85.xml"/><Relationship Id="rId87" Type="http://schemas.openxmlformats.org/officeDocument/2006/relationships/slide" Target="slides/slide86.xml"/><Relationship Id="rId88" Type="http://schemas.openxmlformats.org/officeDocument/2006/relationships/slide" Target="slides/slide87.xml"/><Relationship Id="rId89" Type="http://schemas.openxmlformats.org/officeDocument/2006/relationships/slide" Target="slides/slide88.xml"/><Relationship Id="rId110" Type="http://schemas.openxmlformats.org/officeDocument/2006/relationships/slide" Target="slides/slide109.xml"/><Relationship Id="rId111" Type="http://schemas.openxmlformats.org/officeDocument/2006/relationships/slide" Target="slides/slide110.xml"/><Relationship Id="rId112" Type="http://schemas.openxmlformats.org/officeDocument/2006/relationships/slide" Target="slides/slide111.xml"/><Relationship Id="rId113" Type="http://schemas.openxmlformats.org/officeDocument/2006/relationships/slide" Target="slides/slide112.xml"/><Relationship Id="rId114" Type="http://schemas.openxmlformats.org/officeDocument/2006/relationships/slide" Target="slides/slide113.xml"/><Relationship Id="rId115" Type="http://schemas.openxmlformats.org/officeDocument/2006/relationships/slide" Target="slides/slide114.xml"/><Relationship Id="rId116" Type="http://schemas.openxmlformats.org/officeDocument/2006/relationships/slide" Target="slides/slide115.xml"/><Relationship Id="rId117" Type="http://schemas.openxmlformats.org/officeDocument/2006/relationships/slide" Target="slides/slide116.xml"/><Relationship Id="rId118" Type="http://schemas.openxmlformats.org/officeDocument/2006/relationships/slide" Target="slides/slide117.xml"/><Relationship Id="rId119" Type="http://schemas.openxmlformats.org/officeDocument/2006/relationships/slide" Target="slides/slide118.xml"/><Relationship Id="rId150" Type="http://schemas.openxmlformats.org/officeDocument/2006/relationships/slide" Target="slides/slide149.xml"/><Relationship Id="rId151" Type="http://schemas.openxmlformats.org/officeDocument/2006/relationships/slide" Target="slides/slide150.xml"/><Relationship Id="rId152" Type="http://schemas.openxmlformats.org/officeDocument/2006/relationships/slide" Target="slides/slide15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53" Type="http://schemas.openxmlformats.org/officeDocument/2006/relationships/slide" Target="slides/slide152.xml"/><Relationship Id="rId154" Type="http://schemas.openxmlformats.org/officeDocument/2006/relationships/slide" Target="slides/slide153.xml"/><Relationship Id="rId155" Type="http://schemas.openxmlformats.org/officeDocument/2006/relationships/slide" Target="slides/slide154.xml"/><Relationship Id="rId156" Type="http://schemas.openxmlformats.org/officeDocument/2006/relationships/slide" Target="slides/slide155.xml"/><Relationship Id="rId157" Type="http://schemas.openxmlformats.org/officeDocument/2006/relationships/slide" Target="slides/slide156.xml"/><Relationship Id="rId158" Type="http://schemas.openxmlformats.org/officeDocument/2006/relationships/slide" Target="slides/slide157.xml"/><Relationship Id="rId159" Type="http://schemas.openxmlformats.org/officeDocument/2006/relationships/slide" Target="slides/slide158.xml"/><Relationship Id="rId190" Type="http://schemas.openxmlformats.org/officeDocument/2006/relationships/notesMaster" Target="notesMasters/notesMaster1.xml"/><Relationship Id="rId191" Type="http://schemas.openxmlformats.org/officeDocument/2006/relationships/handoutMaster" Target="handoutMasters/handoutMaster1.xml"/><Relationship Id="rId192" Type="http://schemas.openxmlformats.org/officeDocument/2006/relationships/presProps" Target="presProp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193" Type="http://schemas.openxmlformats.org/officeDocument/2006/relationships/viewProps" Target="viewProps.xml"/><Relationship Id="rId194" Type="http://schemas.openxmlformats.org/officeDocument/2006/relationships/theme" Target="theme/theme1.xml"/><Relationship Id="rId195" Type="http://schemas.openxmlformats.org/officeDocument/2006/relationships/tableStyles" Target="tableStyles.xml"/><Relationship Id="rId90" Type="http://schemas.openxmlformats.org/officeDocument/2006/relationships/slide" Target="slides/slide89.xml"/><Relationship Id="rId91" Type="http://schemas.openxmlformats.org/officeDocument/2006/relationships/slide" Target="slides/slide90.xml"/><Relationship Id="rId92" Type="http://schemas.openxmlformats.org/officeDocument/2006/relationships/slide" Target="slides/slide91.xml"/><Relationship Id="rId93" Type="http://schemas.openxmlformats.org/officeDocument/2006/relationships/slide" Target="slides/slide92.xml"/><Relationship Id="rId94" Type="http://schemas.openxmlformats.org/officeDocument/2006/relationships/slide" Target="slides/slide93.xml"/><Relationship Id="rId95" Type="http://schemas.openxmlformats.org/officeDocument/2006/relationships/slide" Target="slides/slide94.xml"/><Relationship Id="rId96" Type="http://schemas.openxmlformats.org/officeDocument/2006/relationships/slide" Target="slides/slide95.xml"/><Relationship Id="rId97" Type="http://schemas.openxmlformats.org/officeDocument/2006/relationships/slide" Target="slides/slide96.xml"/><Relationship Id="rId98" Type="http://schemas.openxmlformats.org/officeDocument/2006/relationships/slide" Target="slides/slide97.xml"/><Relationship Id="rId99" Type="http://schemas.openxmlformats.org/officeDocument/2006/relationships/slide" Target="slides/slide98.xml"/><Relationship Id="rId120" Type="http://schemas.openxmlformats.org/officeDocument/2006/relationships/slide" Target="slides/slide119.xml"/><Relationship Id="rId121" Type="http://schemas.openxmlformats.org/officeDocument/2006/relationships/slide" Target="slides/slide120.xml"/><Relationship Id="rId122" Type="http://schemas.openxmlformats.org/officeDocument/2006/relationships/slide" Target="slides/slide121.xml"/><Relationship Id="rId123" Type="http://schemas.openxmlformats.org/officeDocument/2006/relationships/slide" Target="slides/slide122.xml"/><Relationship Id="rId124" Type="http://schemas.openxmlformats.org/officeDocument/2006/relationships/slide" Target="slides/slide123.xml"/><Relationship Id="rId125" Type="http://schemas.openxmlformats.org/officeDocument/2006/relationships/slide" Target="slides/slide124.xml"/><Relationship Id="rId126" Type="http://schemas.openxmlformats.org/officeDocument/2006/relationships/slide" Target="slides/slide125.xml"/><Relationship Id="rId127" Type="http://schemas.openxmlformats.org/officeDocument/2006/relationships/slide" Target="slides/slide126.xml"/><Relationship Id="rId128" Type="http://schemas.openxmlformats.org/officeDocument/2006/relationships/slide" Target="slides/slide127.xml"/><Relationship Id="rId129" Type="http://schemas.openxmlformats.org/officeDocument/2006/relationships/slide" Target="slides/slide128.xml"/><Relationship Id="rId160" Type="http://schemas.openxmlformats.org/officeDocument/2006/relationships/slide" Target="slides/slide159.xml"/><Relationship Id="rId161" Type="http://schemas.openxmlformats.org/officeDocument/2006/relationships/slide" Target="slides/slide160.xml"/><Relationship Id="rId162" Type="http://schemas.openxmlformats.org/officeDocument/2006/relationships/slide" Target="slides/slide16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63" Type="http://schemas.openxmlformats.org/officeDocument/2006/relationships/slide" Target="slides/slide162.xml"/><Relationship Id="rId164" Type="http://schemas.openxmlformats.org/officeDocument/2006/relationships/slide" Target="slides/slide163.xml"/><Relationship Id="rId165" Type="http://schemas.openxmlformats.org/officeDocument/2006/relationships/slide" Target="slides/slide164.xml"/><Relationship Id="rId166" Type="http://schemas.openxmlformats.org/officeDocument/2006/relationships/slide" Target="slides/slide165.xml"/><Relationship Id="rId167" Type="http://schemas.openxmlformats.org/officeDocument/2006/relationships/slide" Target="slides/slide166.xml"/><Relationship Id="rId168" Type="http://schemas.openxmlformats.org/officeDocument/2006/relationships/slide" Target="slides/slide167.xml"/><Relationship Id="rId169" Type="http://schemas.openxmlformats.org/officeDocument/2006/relationships/slide" Target="slides/slide16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130" Type="http://schemas.openxmlformats.org/officeDocument/2006/relationships/slide" Target="slides/slide129.xml"/><Relationship Id="rId131" Type="http://schemas.openxmlformats.org/officeDocument/2006/relationships/slide" Target="slides/slide130.xml"/><Relationship Id="rId132" Type="http://schemas.openxmlformats.org/officeDocument/2006/relationships/slide" Target="slides/slide131.xml"/><Relationship Id="rId133" Type="http://schemas.openxmlformats.org/officeDocument/2006/relationships/slide" Target="slides/slide132.xml"/><Relationship Id="rId134" Type="http://schemas.openxmlformats.org/officeDocument/2006/relationships/slide" Target="slides/slide133.xml"/><Relationship Id="rId135" Type="http://schemas.openxmlformats.org/officeDocument/2006/relationships/slide" Target="slides/slide134.xml"/><Relationship Id="rId136" Type="http://schemas.openxmlformats.org/officeDocument/2006/relationships/slide" Target="slides/slide135.xml"/><Relationship Id="rId137" Type="http://schemas.openxmlformats.org/officeDocument/2006/relationships/slide" Target="slides/slide136.xml"/><Relationship Id="rId138" Type="http://schemas.openxmlformats.org/officeDocument/2006/relationships/slide" Target="slides/slide137.xml"/><Relationship Id="rId139" Type="http://schemas.openxmlformats.org/officeDocument/2006/relationships/slide" Target="slides/slide138.xml"/><Relationship Id="rId170" Type="http://schemas.openxmlformats.org/officeDocument/2006/relationships/slide" Target="slides/slide169.xml"/><Relationship Id="rId171" Type="http://schemas.openxmlformats.org/officeDocument/2006/relationships/slide" Target="slides/slide170.xml"/><Relationship Id="rId172" Type="http://schemas.openxmlformats.org/officeDocument/2006/relationships/slide" Target="slides/slide171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173" Type="http://schemas.openxmlformats.org/officeDocument/2006/relationships/slide" Target="slides/slide172.xml"/><Relationship Id="rId174" Type="http://schemas.openxmlformats.org/officeDocument/2006/relationships/slide" Target="slides/slide173.xml"/><Relationship Id="rId175" Type="http://schemas.openxmlformats.org/officeDocument/2006/relationships/slide" Target="slides/slide174.xml"/><Relationship Id="rId176" Type="http://schemas.openxmlformats.org/officeDocument/2006/relationships/slide" Target="slides/slide175.xml"/><Relationship Id="rId177" Type="http://schemas.openxmlformats.org/officeDocument/2006/relationships/slide" Target="slides/slide176.xml"/><Relationship Id="rId178" Type="http://schemas.openxmlformats.org/officeDocument/2006/relationships/slide" Target="slides/slide177.xml"/><Relationship Id="rId179" Type="http://schemas.openxmlformats.org/officeDocument/2006/relationships/slide" Target="slides/slide178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slide" Target="slides/slide74.xml"/><Relationship Id="rId76" Type="http://schemas.openxmlformats.org/officeDocument/2006/relationships/slide" Target="slides/slide75.xml"/><Relationship Id="rId77" Type="http://schemas.openxmlformats.org/officeDocument/2006/relationships/slide" Target="slides/slide76.xml"/><Relationship Id="rId78" Type="http://schemas.openxmlformats.org/officeDocument/2006/relationships/slide" Target="slides/slide77.xml"/><Relationship Id="rId79" Type="http://schemas.openxmlformats.org/officeDocument/2006/relationships/slide" Target="slides/slide7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100" Type="http://schemas.openxmlformats.org/officeDocument/2006/relationships/slide" Target="slides/slide99.xml"/><Relationship Id="rId101" Type="http://schemas.openxmlformats.org/officeDocument/2006/relationships/slide" Target="slides/slide100.xml"/><Relationship Id="rId102" Type="http://schemas.openxmlformats.org/officeDocument/2006/relationships/slide" Target="slides/slide101.xml"/><Relationship Id="rId103" Type="http://schemas.openxmlformats.org/officeDocument/2006/relationships/slide" Target="slides/slide102.xml"/><Relationship Id="rId104" Type="http://schemas.openxmlformats.org/officeDocument/2006/relationships/slide" Target="slides/slide103.xml"/><Relationship Id="rId105" Type="http://schemas.openxmlformats.org/officeDocument/2006/relationships/slide" Target="slides/slide104.xml"/><Relationship Id="rId106" Type="http://schemas.openxmlformats.org/officeDocument/2006/relationships/slide" Target="slides/slide105.xml"/><Relationship Id="rId107" Type="http://schemas.openxmlformats.org/officeDocument/2006/relationships/slide" Target="slides/slide106.xml"/><Relationship Id="rId108" Type="http://schemas.openxmlformats.org/officeDocument/2006/relationships/slide" Target="slides/slide107.xml"/><Relationship Id="rId109" Type="http://schemas.openxmlformats.org/officeDocument/2006/relationships/slide" Target="slides/slide108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40" Type="http://schemas.openxmlformats.org/officeDocument/2006/relationships/slide" Target="slides/slide139.xml"/><Relationship Id="rId141" Type="http://schemas.openxmlformats.org/officeDocument/2006/relationships/slide" Target="slides/slide14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2F0151-EC07-934A-AE26-1DBB68DC41B8}" type="datetimeFigureOut">
              <a:rPr lang="en-US" smtClean="0"/>
              <a:t>11/9/15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B47CE2-62FE-FC4C-963B-9645AF7FF9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97834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48267C-E060-7343-A0FE-934AF6E9F7DE}" type="datetimeFigureOut">
              <a:rPr lang="en-US" smtClean="0"/>
              <a:t>11/9/15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2F925-CF16-7049-971D-A8B2B4D2E0E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88780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5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6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2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9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0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9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1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2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3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32F925-CF16-7049-971D-A8B2B4D2E0E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5977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smtClean="0"/>
              <a:t>leave semantics </a:t>
            </a:r>
            <a:r>
              <a:rPr lang="en-US" sz="1200" b="0" i="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Set ESP to EBP, then pop EBP.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32F925-CF16-7049-971D-A8B2B4D2E0E3}" type="slidenum">
              <a:rPr lang="en-US" smtClean="0"/>
              <a:t>85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40358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smtClean="0"/>
              <a:t>leave semantics </a:t>
            </a:r>
            <a:r>
              <a:rPr lang="en-US" sz="1200" b="0" i="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Set ESP to EBP, then pop EBP.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32F925-CF16-7049-971D-A8B2B4D2E0E3}" type="slidenum">
              <a:rPr lang="en-US" smtClean="0"/>
              <a:t>86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6447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Algol</a:t>
            </a:r>
            <a:r>
              <a:rPr lang="en-US" baseline="0" dirty="0" smtClean="0"/>
              <a:t> 60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32F925-CF16-7049-971D-A8B2B4D2E0E3}" type="slidenum">
              <a:rPr lang="en-US" smtClean="0"/>
              <a:t>92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42222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ATT assembly syntax</a:t>
            </a:r>
          </a:p>
          <a:p>
            <a:r>
              <a:rPr lang="en-US" dirty="0" err="1" smtClean="0"/>
              <a:t>gcc</a:t>
            </a:r>
            <a:r>
              <a:rPr lang="en-US" baseline="0" dirty="0" smtClean="0"/>
              <a:t> –Wall –m32</a:t>
            </a:r>
          </a:p>
          <a:p>
            <a:r>
              <a:rPr lang="en-US" baseline="0" dirty="0" err="1" smtClean="0"/>
              <a:t>objdump</a:t>
            </a:r>
            <a:r>
              <a:rPr lang="en-US" baseline="0" dirty="0" smtClean="0"/>
              <a:t> –M </a:t>
            </a:r>
            <a:r>
              <a:rPr lang="en-US" baseline="0" dirty="0" err="1" smtClean="0"/>
              <a:t>att</a:t>
            </a:r>
            <a:r>
              <a:rPr lang="en-US" baseline="0" dirty="0" smtClean="0"/>
              <a:t> –D </a:t>
            </a:r>
            <a:r>
              <a:rPr lang="en-US" baseline="0" dirty="0" err="1" smtClean="0"/>
              <a:t>a.out</a:t>
            </a:r>
            <a:endParaRPr lang="en-US" baseline="0" dirty="0" smtClean="0"/>
          </a:p>
          <a:p>
            <a:r>
              <a:rPr lang="en-US" baseline="0" dirty="0" smtClean="0"/>
              <a:t>leave semantics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Set ESP to EBP, then pop EBP.</a:t>
            </a:r>
          </a:p>
          <a:p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Fix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callee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32F925-CF16-7049-971D-A8B2B4D2E0E3}" type="slidenum">
              <a:rPr lang="en-US" smtClean="0"/>
              <a:t>102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72271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Segmentation</a:t>
            </a:r>
            <a:r>
              <a:rPr lang="en-US" baseline="0" dirty="0" smtClean="0"/>
              <a:t> Fault!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32F925-CF16-7049-971D-A8B2B4D2E0E3}" type="slidenum">
              <a:rPr lang="en-US" smtClean="0"/>
              <a:t>139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324116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ATT assembly syntax</a:t>
            </a:r>
          </a:p>
          <a:p>
            <a:r>
              <a:rPr lang="en-US" dirty="0" err="1" smtClean="0"/>
              <a:t>gcc</a:t>
            </a:r>
            <a:r>
              <a:rPr lang="en-US" baseline="0" dirty="0" smtClean="0"/>
              <a:t> –Wall –m32</a:t>
            </a:r>
          </a:p>
          <a:p>
            <a:r>
              <a:rPr lang="en-US" baseline="0" dirty="0" err="1" smtClean="0"/>
              <a:t>objdump</a:t>
            </a:r>
            <a:r>
              <a:rPr lang="en-US" baseline="0" dirty="0" smtClean="0"/>
              <a:t> –M </a:t>
            </a:r>
            <a:r>
              <a:rPr lang="en-US" baseline="0" dirty="0" err="1" smtClean="0"/>
              <a:t>att</a:t>
            </a:r>
            <a:r>
              <a:rPr lang="en-US" baseline="0" dirty="0" smtClean="0"/>
              <a:t> –D </a:t>
            </a:r>
            <a:r>
              <a:rPr lang="en-US" baseline="0" dirty="0" err="1" smtClean="0"/>
              <a:t>a.out</a:t>
            </a:r>
            <a:endParaRPr lang="en-US" baseline="0" dirty="0" smtClean="0"/>
          </a:p>
          <a:p>
            <a:r>
              <a:rPr lang="en-US" baseline="0" dirty="0" smtClean="0"/>
              <a:t>leave semantics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Set ESP to EBP, then pop EBP.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32F925-CF16-7049-971D-A8B2B4D2E0E3}" type="slidenum">
              <a:rPr lang="en-US" smtClean="0"/>
              <a:t>140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40374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 that ASLR was disabled</a:t>
            </a:r>
            <a:r>
              <a:rPr lang="en-US" baseline="0" dirty="0" smtClean="0"/>
              <a:t> for this examples, in order to get consistent memory addresses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32F925-CF16-7049-971D-A8B2B4D2E0E3}" type="slidenum">
              <a:rPr lang="en-US" smtClean="0"/>
              <a:t>159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92824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Adapted from glibc-2.12.1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malloc.c</a:t>
            </a:r>
            <a:r>
              <a:rPr lang="en-US" baseline="0" dirty="0" smtClean="0"/>
              <a:t> implementation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32F925-CF16-7049-971D-A8B2B4D2E0E3}" type="slidenum">
              <a:rPr lang="en-US" smtClean="0"/>
              <a:t>176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8804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ATT assembly syntax</a:t>
            </a:r>
          </a:p>
          <a:p>
            <a:r>
              <a:rPr lang="en-US" dirty="0" err="1" smtClean="0"/>
              <a:t>gcc</a:t>
            </a:r>
            <a:r>
              <a:rPr lang="en-US" baseline="0" dirty="0" smtClean="0"/>
              <a:t> –Wall –m32</a:t>
            </a:r>
          </a:p>
          <a:p>
            <a:r>
              <a:rPr lang="en-US" baseline="0" dirty="0" err="1" smtClean="0"/>
              <a:t>objdump</a:t>
            </a:r>
            <a:r>
              <a:rPr lang="en-US" baseline="0" dirty="0" smtClean="0"/>
              <a:t> –M </a:t>
            </a:r>
            <a:r>
              <a:rPr lang="en-US" baseline="0" dirty="0" err="1" smtClean="0"/>
              <a:t>att</a:t>
            </a:r>
            <a:r>
              <a:rPr lang="en-US" baseline="0" dirty="0" smtClean="0"/>
              <a:t> –D </a:t>
            </a:r>
            <a:r>
              <a:rPr lang="en-US" baseline="0" dirty="0" err="1" smtClean="0"/>
              <a:t>a.out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32F925-CF16-7049-971D-A8B2B4D2E0E3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5835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ATT assembly syntax</a:t>
            </a:r>
          </a:p>
          <a:p>
            <a:r>
              <a:rPr lang="en-US" dirty="0" err="1" smtClean="0"/>
              <a:t>gcc</a:t>
            </a:r>
            <a:r>
              <a:rPr lang="en-US" baseline="0" dirty="0" smtClean="0"/>
              <a:t> –Wall –m32</a:t>
            </a:r>
          </a:p>
          <a:p>
            <a:r>
              <a:rPr lang="en-US" baseline="0" dirty="0" err="1" smtClean="0"/>
              <a:t>objdump</a:t>
            </a:r>
            <a:r>
              <a:rPr lang="en-US" baseline="0" dirty="0" smtClean="0"/>
              <a:t> –M </a:t>
            </a:r>
            <a:r>
              <a:rPr lang="en-US" baseline="0" dirty="0" err="1" smtClean="0"/>
              <a:t>att</a:t>
            </a:r>
            <a:r>
              <a:rPr lang="en-US" baseline="0" dirty="0" smtClean="0"/>
              <a:t> –D </a:t>
            </a:r>
            <a:r>
              <a:rPr lang="en-US" baseline="0" dirty="0" err="1" smtClean="0"/>
              <a:t>a.out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32F925-CF16-7049-971D-A8B2B4D2E0E3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5159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ATT assembly syntax</a:t>
            </a:r>
          </a:p>
          <a:p>
            <a:r>
              <a:rPr lang="en-US" dirty="0" err="1" smtClean="0"/>
              <a:t>gcc</a:t>
            </a:r>
            <a:r>
              <a:rPr lang="en-US" baseline="0" dirty="0" smtClean="0"/>
              <a:t> –Wall –m32</a:t>
            </a:r>
          </a:p>
          <a:p>
            <a:r>
              <a:rPr lang="en-US" baseline="0" dirty="0" err="1" smtClean="0"/>
              <a:t>objdump</a:t>
            </a:r>
            <a:r>
              <a:rPr lang="en-US" baseline="0" dirty="0" smtClean="0"/>
              <a:t> –M </a:t>
            </a:r>
            <a:r>
              <a:rPr lang="en-US" baseline="0" dirty="0" err="1" smtClean="0"/>
              <a:t>att</a:t>
            </a:r>
            <a:r>
              <a:rPr lang="en-US" baseline="0" dirty="0" smtClean="0"/>
              <a:t> –D </a:t>
            </a:r>
            <a:r>
              <a:rPr lang="en-US" baseline="0" dirty="0" err="1" smtClean="0"/>
              <a:t>a.out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32F925-CF16-7049-971D-A8B2B4D2E0E3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1692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ATT assembly syntax</a:t>
            </a:r>
          </a:p>
          <a:p>
            <a:r>
              <a:rPr lang="en-US" dirty="0" err="1" smtClean="0"/>
              <a:t>gcc</a:t>
            </a:r>
            <a:r>
              <a:rPr lang="en-US" baseline="0" dirty="0" smtClean="0"/>
              <a:t> –Wall –m32</a:t>
            </a:r>
          </a:p>
          <a:p>
            <a:r>
              <a:rPr lang="en-US" baseline="0" dirty="0" err="1" smtClean="0"/>
              <a:t>objdump</a:t>
            </a:r>
            <a:r>
              <a:rPr lang="en-US" baseline="0" dirty="0" smtClean="0"/>
              <a:t> –M </a:t>
            </a:r>
            <a:r>
              <a:rPr lang="en-US" baseline="0" dirty="0" err="1" smtClean="0"/>
              <a:t>att</a:t>
            </a:r>
            <a:r>
              <a:rPr lang="en-US" baseline="0" dirty="0" smtClean="0"/>
              <a:t> –D </a:t>
            </a:r>
            <a:r>
              <a:rPr lang="en-US" baseline="0" dirty="0" err="1" smtClean="0"/>
              <a:t>a.out</a:t>
            </a:r>
            <a:endParaRPr lang="en-US" baseline="0" dirty="0" smtClean="0"/>
          </a:p>
          <a:p>
            <a:r>
              <a:rPr lang="en-US" baseline="0" dirty="0" smtClean="0"/>
              <a:t>leave semantics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Set ESP to EBP, then pop EBP.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32F925-CF16-7049-971D-A8B2B4D2E0E3}" type="slidenum">
              <a:rPr lang="en-US" smtClean="0"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4698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leave semantics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Set ESP to EBP, then pop EBP.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32F925-CF16-7049-971D-A8B2B4D2E0E3}" type="slidenum">
              <a:rPr lang="en-US" smtClean="0"/>
              <a:t>81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5392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smtClean="0"/>
              <a:t>leave semantics </a:t>
            </a:r>
            <a:r>
              <a:rPr lang="en-US" sz="1200" b="0" i="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Set ESP to EBP, then pop EBP.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32F925-CF16-7049-971D-A8B2B4D2E0E3}" type="slidenum">
              <a:rPr lang="en-US" smtClean="0"/>
              <a:t>82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517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smtClean="0"/>
              <a:t>leave semantics </a:t>
            </a:r>
            <a:r>
              <a:rPr lang="en-US" sz="1200" b="0" i="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Set ESP to EBP, then pop EBP.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32F925-CF16-7049-971D-A8B2B4D2E0E3}" type="slidenum">
              <a:rPr lang="en-US" smtClean="0"/>
              <a:t>83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7325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smtClean="0"/>
              <a:t>leave semantics </a:t>
            </a:r>
            <a:r>
              <a:rPr lang="en-US" sz="1200" b="0" i="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Set ESP to EBP, then pop EBP.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32F925-CF16-7049-971D-A8B2B4D2E0E3}" type="slidenum">
              <a:rPr lang="en-US" smtClean="0"/>
              <a:t>84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2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8025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187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767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8"/>
          <p:cNvSpPr txBox="1">
            <a:spLocks/>
          </p:cNvSpPr>
          <p:nvPr userDrawn="1"/>
        </p:nvSpPr>
        <p:spPr>
          <a:xfrm>
            <a:off x="457200" y="6373815"/>
            <a:ext cx="38917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Adam Doupé, </a:t>
            </a:r>
            <a:r>
              <a:rPr lang="en-US" dirty="0" smtClean="0"/>
              <a:t>Principles of</a:t>
            </a:r>
            <a:r>
              <a:rPr lang="en-US" baseline="0" dirty="0" smtClean="0"/>
              <a:t> Programming Languages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1734406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5315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312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068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991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552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290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380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7" name="Picture 186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242300" y="6356353"/>
            <a:ext cx="444500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88045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48" r:id="rId1"/>
    <p:sldLayoutId id="2147484549" r:id="rId2"/>
    <p:sldLayoutId id="2147484550" r:id="rId3"/>
    <p:sldLayoutId id="2147484551" r:id="rId4"/>
    <p:sldLayoutId id="2147484552" r:id="rId5"/>
    <p:sldLayoutId id="2147484553" r:id="rId6"/>
    <p:sldLayoutId id="2147484554" r:id="rId7"/>
    <p:sldLayoutId id="2147484555" r:id="rId8"/>
    <p:sldLayoutId id="2147484556" r:id="rId9"/>
    <p:sldLayoutId id="2147484557" r:id="rId10"/>
    <p:sldLayoutId id="2147484558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noProof="0" dirty="0" smtClean="0"/>
              <a:t>The Runtime Environment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199"/>
            <a:ext cx="6400800" cy="2059281"/>
          </a:xfrm>
        </p:spPr>
        <p:txBody>
          <a:bodyPr>
            <a:normAutofit fontScale="70000" lnSpcReduction="20000"/>
          </a:bodyPr>
          <a:lstStyle/>
          <a:p>
            <a:r>
              <a:rPr lang="en-US" noProof="0" dirty="0" smtClean="0"/>
              <a:t>CSE 340 </a:t>
            </a:r>
            <a:r>
              <a:rPr lang="en-US" dirty="0"/>
              <a:t>– Principles of Programming </a:t>
            </a:r>
            <a:r>
              <a:rPr lang="en-US" dirty="0" smtClean="0"/>
              <a:t>Languages</a:t>
            </a:r>
          </a:p>
          <a:p>
            <a:r>
              <a:rPr lang="en-US" dirty="0" smtClean="0"/>
              <a:t>Fall 2015</a:t>
            </a:r>
            <a:endParaRPr lang="en-US" dirty="0"/>
          </a:p>
          <a:p>
            <a:endParaRPr lang="en-US" noProof="0" dirty="0" smtClean="0"/>
          </a:p>
          <a:p>
            <a:r>
              <a:rPr lang="en-US" dirty="0" smtClean="0"/>
              <a:t>Adam Doupé</a:t>
            </a:r>
          </a:p>
          <a:p>
            <a:r>
              <a:rPr lang="en-US" i="1" noProof="0" dirty="0" smtClean="0"/>
              <a:t>Arizona State University</a:t>
            </a:r>
            <a:endParaRPr lang="en-US" noProof="0" dirty="0" smtClean="0"/>
          </a:p>
          <a:p>
            <a:r>
              <a:rPr lang="en-US" dirty="0" smtClean="0"/>
              <a:t>http://</a:t>
            </a:r>
            <a:r>
              <a:rPr lang="en-US" dirty="0" err="1" smtClean="0"/>
              <a:t>adamdoupe.com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81389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 Example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5853941"/>
              </p:ext>
            </p:extLst>
          </p:nvPr>
        </p:nvGraphicFramePr>
        <p:xfrm>
          <a:off x="1589714" y="1692435"/>
          <a:ext cx="2831284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is-I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…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is-I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…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Garbage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10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1168494" y="276685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53846" y="1323103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53845" y="397397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27318" y="260504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0x10000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8314405"/>
              </p:ext>
            </p:extLst>
          </p:nvPr>
        </p:nvGraphicFramePr>
        <p:xfrm>
          <a:off x="567369" y="5074404"/>
          <a:ext cx="369616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0x10000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839834" y="1695032"/>
            <a:ext cx="18177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push %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pop %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ebx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953845" y="1778558"/>
            <a:ext cx="2309684" cy="2311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850512" y="3194048"/>
            <a:ext cx="2309684" cy="2311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850512" y="3597008"/>
            <a:ext cx="2309684" cy="2311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>
            <a:off x="6245411" y="1871254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33045" y="5147061"/>
            <a:ext cx="1320800" cy="2311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469999" y="5140434"/>
            <a:ext cx="1320800" cy="2311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633045" y="5515108"/>
            <a:ext cx="1320800" cy="2311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2469999" y="5521871"/>
            <a:ext cx="1320800" cy="2311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647397" y="5883155"/>
            <a:ext cx="1320800" cy="2311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469999" y="5883155"/>
            <a:ext cx="1320800" cy="2311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49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  <p:bldP spid="9" grpId="0"/>
      <p:bldP spid="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Essentially pass by value and assignment share semantics</a:t>
            </a:r>
          </a:p>
          <a:p>
            <a:r>
              <a:rPr lang="en-US" dirty="0" smtClean="0"/>
              <a:t>Note that this is not standard terminology</a:t>
            </a:r>
          </a:p>
          <a:p>
            <a:r>
              <a:rPr lang="en-US" dirty="0" smtClean="0"/>
              <a:t>How is it implemented under-the-hood?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100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763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Implications of </a:t>
            </a:r>
            <a:r>
              <a:rPr lang="en-US" dirty="0" err="1" smtClean="0"/>
              <a:t>Cdecl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Saved EBP and saved EIP are stored on the stack</a:t>
            </a:r>
          </a:p>
          <a:p>
            <a:r>
              <a:rPr lang="en-US" dirty="0" smtClean="0"/>
              <a:t>What prevents a program/function from writing/changing those values?</a:t>
            </a:r>
          </a:p>
          <a:p>
            <a:pPr lvl="1"/>
            <a:r>
              <a:rPr lang="en-US" dirty="0" smtClean="0"/>
              <a:t>What would happen if they did?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101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613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7954" y="305134"/>
            <a:ext cx="4229810" cy="54640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#include 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2000" dirty="0" err="1">
                <a:latin typeface="Consolas" charset="0"/>
                <a:ea typeface="Consolas" charset="0"/>
                <a:cs typeface="Consolas" charset="0"/>
              </a:rPr>
              <a:t>string.h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</a:t>
            </a:r>
            <a:r>
              <a:rPr lang="en-US" sz="2000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include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&lt;</a:t>
            </a:r>
            <a:r>
              <a:rPr lang="en-US" sz="2000" dirty="0" err="1">
                <a:latin typeface="Consolas" charset="0"/>
                <a:ea typeface="Consolas" charset="0"/>
                <a:cs typeface="Consolas" charset="0"/>
              </a:rPr>
              <a:t>stdio.h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char</a:t>
            </a:r>
            <a:r>
              <a:rPr lang="en-US" sz="20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* </a:t>
            </a:r>
            <a:r>
              <a:rPr lang="en-US" sz="20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str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buNone/>
            </a:pP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char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foo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[4];   </a:t>
            </a:r>
          </a:p>
          <a:p>
            <a:pPr marL="0" indent="0">
              <a:buNone/>
            </a:pP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2000" dirty="0" err="1" smtClean="0">
                <a:latin typeface="Consolas" charset="0"/>
                <a:ea typeface="Consolas" charset="0"/>
                <a:cs typeface="Consolas" charset="0"/>
              </a:rPr>
              <a:t>strcpy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(foo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2000" dirty="0" err="1">
                <a:latin typeface="Consolas" charset="0"/>
                <a:ea typeface="Consolas" charset="0"/>
                <a:cs typeface="Consolas" charset="0"/>
              </a:rPr>
              <a:t>str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marL="0" indent="0">
              <a:buNone/>
            </a:pP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r>
              <a:rPr lang="en-US" sz="20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 smtClean="0"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("</a:t>
            </a:r>
            <a:r>
              <a:rPr lang="hu-HU" sz="2000" dirty="0" err="1" smtClean="0">
                <a:latin typeface="Consolas" charset="0"/>
                <a:ea typeface="Consolas" charset="0"/>
                <a:cs typeface="Consolas" charset="0"/>
              </a:rPr>
              <a:t>asu</a:t>
            </a:r>
            <a:r>
              <a:rPr lang="hu-HU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hu-HU" sz="2000" dirty="0" err="1">
                <a:latin typeface="Consolas" charset="0"/>
                <a:ea typeface="Consolas" charset="0"/>
                <a:cs typeface="Consolas" charset="0"/>
              </a:rPr>
              <a:t>cse</a:t>
            </a:r>
            <a:r>
              <a:rPr lang="hu-HU" sz="2000" dirty="0">
                <a:latin typeface="Consolas" charset="0"/>
                <a:ea typeface="Consolas" charset="0"/>
                <a:cs typeface="Consolas" charset="0"/>
              </a:rPr>
              <a:t> 340 </a:t>
            </a:r>
            <a:r>
              <a:rPr lang="hu-HU" sz="2000" dirty="0" err="1">
                <a:latin typeface="Consolas" charset="0"/>
                <a:ea typeface="Consolas" charset="0"/>
                <a:cs typeface="Consolas" charset="0"/>
              </a:rPr>
              <a:t>fall</a:t>
            </a:r>
            <a:r>
              <a:rPr lang="hu-HU" sz="2000" dirty="0">
                <a:latin typeface="Consolas" charset="0"/>
                <a:ea typeface="Consolas" charset="0"/>
                <a:cs typeface="Consolas" charset="0"/>
              </a:rPr>
              <a:t> 2015 </a:t>
            </a:r>
            <a:r>
              <a:rPr lang="hu-HU" sz="2000" dirty="0" err="1" smtClean="0">
                <a:latin typeface="Consolas" charset="0"/>
                <a:ea typeface="Consolas" charset="0"/>
                <a:cs typeface="Consolas" charset="0"/>
              </a:rPr>
              <a:t>rocks</a:t>
            </a:r>
            <a:r>
              <a:rPr lang="hu-HU" sz="2000" dirty="0">
                <a:latin typeface="Consolas" charset="0"/>
                <a:ea typeface="Consolas" charset="0"/>
                <a:cs typeface="Consolas" charset="0"/>
              </a:rPr>
              <a:t>!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");   </a:t>
            </a:r>
          </a:p>
          <a:p>
            <a:pPr marL="0" indent="0"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 smtClean="0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("After");   </a:t>
            </a:r>
            <a:endParaRPr lang="en-US" sz="20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return 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0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sz="2000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102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068261" y="29782"/>
            <a:ext cx="5832763" cy="666795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9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r>
              <a:rPr lang="en-US" sz="19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9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9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9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9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9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9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9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9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9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9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9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9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9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9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9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9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9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900" dirty="0" smtClean="0">
                <a:latin typeface="Consolas" charset="0"/>
                <a:ea typeface="Consolas" charset="0"/>
                <a:cs typeface="Consolas" charset="0"/>
              </a:rPr>
              <a:t>sub $0x28,</a:t>
            </a:r>
            <a:r>
              <a:rPr lang="en-US" sz="19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9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9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9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9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9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9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9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9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9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9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9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9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9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9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900" dirty="0" smtClean="0">
                <a:latin typeface="Consolas" charset="0"/>
                <a:ea typeface="Consolas" charset="0"/>
                <a:cs typeface="Consolas" charset="0"/>
              </a:rPr>
              <a:t>,0x4(</a:t>
            </a:r>
            <a:r>
              <a:rPr lang="en-US" sz="19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9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9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9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900" dirty="0" smtClean="0">
                <a:latin typeface="Consolas" charset="0"/>
                <a:ea typeface="Consolas" charset="0"/>
                <a:cs typeface="Consolas" charset="0"/>
              </a:rPr>
              <a:t> lea -0xc(</a:t>
            </a:r>
            <a:r>
              <a:rPr lang="en-US" sz="19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9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9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9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9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9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9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9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9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9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9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9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900" dirty="0" smtClean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9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9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9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9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9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9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strcpy</a:t>
            </a:r>
            <a:endParaRPr lang="en-US" sz="1900" dirty="0" smtClean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9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9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  <a:endParaRPr lang="en-US" sz="19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9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9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9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9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9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9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9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9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9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9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9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9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9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9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9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9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9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9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9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9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9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9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900" dirty="0" smtClean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sz="19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9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9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900" dirty="0" smtClean="0">
                <a:latin typeface="Consolas" charset="0"/>
                <a:ea typeface="Consolas" charset="0"/>
                <a:cs typeface="Consolas" charset="0"/>
              </a:rPr>
              <a:t> $0x8048504,(</a:t>
            </a:r>
            <a:r>
              <a:rPr lang="en-US" sz="19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9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9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9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9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9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endParaRPr lang="en-US" sz="1900" dirty="0" smtClean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9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9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9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900" dirty="0" smtClean="0">
                <a:latin typeface="Consolas" charset="0"/>
                <a:ea typeface="Consolas" charset="0"/>
                <a:cs typeface="Consolas" charset="0"/>
              </a:rPr>
              <a:t> $0x8048517,</a:t>
            </a:r>
            <a:r>
              <a:rPr lang="en-US" sz="19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9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9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9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9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9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9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900" dirty="0" smtClean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9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9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9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9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9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9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printf</a:t>
            </a:r>
            <a:endParaRPr lang="en-US" sz="1900" dirty="0" smtClean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9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9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9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900" dirty="0" smtClean="0">
                <a:latin typeface="Consolas" charset="0"/>
                <a:ea typeface="Consolas" charset="0"/>
                <a:cs typeface="Consolas" charset="0"/>
              </a:rPr>
              <a:t> $0x0,</a:t>
            </a:r>
            <a:r>
              <a:rPr lang="en-US" sz="19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9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9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9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9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900" dirty="0" smtClean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1850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103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77571" y="261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1523211"/>
              </p:ext>
            </p:extLst>
          </p:nvPr>
        </p:nvGraphicFramePr>
        <p:xfrm>
          <a:off x="143449" y="4851498"/>
          <a:ext cx="3696160" cy="15143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0xfd2e0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0x804840e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6531436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sub $0x28,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,0x4(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 -0xc(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strcpy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leave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$0x8048504,(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$0x8048517,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printf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$0x0,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0x8048401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0x804840c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0x804840d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0x8048436</a:t>
            </a:r>
          </a:p>
        </p:txBody>
      </p:sp>
      <p:sp>
        <p:nvSpPr>
          <p:cNvPr id="18" name="Right Arrow 17"/>
          <p:cNvSpPr/>
          <p:nvPr/>
        </p:nvSpPr>
        <p:spPr>
          <a:xfrm>
            <a:off x="4530468" y="357945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2" name="Rectangle 11"/>
          <p:cNvSpPr/>
          <p:nvPr/>
        </p:nvSpPr>
        <p:spPr>
          <a:xfrm>
            <a:off x="1999962" y="5312720"/>
            <a:ext cx="1652954" cy="2311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999962" y="6055602"/>
            <a:ext cx="1652954" cy="2311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999962" y="5633796"/>
            <a:ext cx="1652954" cy="2311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490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1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2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3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5" end="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6" end="3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7" end="3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8" end="3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9" end="3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0" end="4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1" end="4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2" end="4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3" end="4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4" end="4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5" end="4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  <p:bldP spid="9" grpId="0"/>
      <p:bldP spid="18" grpId="0" animBg="1"/>
      <p:bldP spid="12" grpId="0" animBg="1"/>
      <p:bldP spid="14" grpId="0" animBg="1"/>
      <p:bldP spid="15" grpId="0" animBg="1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0xfd2e0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104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61763" y="62954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2470676"/>
              </p:ext>
            </p:extLst>
          </p:nvPr>
        </p:nvGraphicFramePr>
        <p:xfrm>
          <a:off x="143449" y="4851498"/>
          <a:ext cx="3696160" cy="15143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0xfd2e0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0x804840e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6531436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sub $0x28,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,0x4(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 -0xc(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strcpy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leave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$0x8048504,(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$0x8048517,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printf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$0x0,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0x8048401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0x804840c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0x804840d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0x8048436</a:t>
            </a:r>
          </a:p>
        </p:txBody>
      </p:sp>
      <p:sp>
        <p:nvSpPr>
          <p:cNvPr id="18" name="Right Arrow 17"/>
          <p:cNvSpPr/>
          <p:nvPr/>
        </p:nvSpPr>
        <p:spPr>
          <a:xfrm>
            <a:off x="4530468" y="357945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1494069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0xfd2e0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105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61763" y="62954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2046491"/>
              </p:ext>
            </p:extLst>
          </p:nvPr>
        </p:nvGraphicFramePr>
        <p:xfrm>
          <a:off x="143449" y="4851498"/>
          <a:ext cx="3696160" cy="15143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0xfd2e0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0x804840f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6531436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sub $0x28,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,0x4(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 -0xc(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strcpy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leave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$0x8048504,(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$0x8048517,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printf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$0x0,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0x8048401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0x804840c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0x804840d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0x8048436</a:t>
            </a:r>
          </a:p>
        </p:txBody>
      </p:sp>
      <p:sp>
        <p:nvSpPr>
          <p:cNvPr id="18" name="Right Arrow 17"/>
          <p:cNvSpPr/>
          <p:nvPr/>
        </p:nvSpPr>
        <p:spPr>
          <a:xfrm>
            <a:off x="4530468" y="3899959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599493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0xfd2e0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106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61763" y="62954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43449" y="4851498"/>
          <a:ext cx="3696160" cy="15143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0x804840f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6531436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sub $0x28,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,0x4(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 -0xc(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strcpy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leave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$0x8048504,(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$0x8048517,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printf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$0x0,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0x8048401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0x804840c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0x804840d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0x8048436</a:t>
            </a:r>
          </a:p>
        </p:txBody>
      </p:sp>
      <p:sp>
        <p:nvSpPr>
          <p:cNvPr id="18" name="Right Arrow 17"/>
          <p:cNvSpPr/>
          <p:nvPr/>
        </p:nvSpPr>
        <p:spPr>
          <a:xfrm>
            <a:off x="4530468" y="3899959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1159948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0xfd2e0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107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61763" y="62954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3351507"/>
              </p:ext>
            </p:extLst>
          </p:nvPr>
        </p:nvGraphicFramePr>
        <p:xfrm>
          <a:off x="143449" y="4851498"/>
          <a:ext cx="3696160" cy="15143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0x8048414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6531436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sub $0x28,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,0x4(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 -0xc(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strcpy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leave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$0x8048504,(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$0x8048517,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printf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$0x0,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0x8048401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0x804840c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0x804840d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0x8048436</a:t>
            </a:r>
          </a:p>
        </p:txBody>
      </p:sp>
      <p:sp>
        <p:nvSpPr>
          <p:cNvPr id="18" name="Right Arrow 17"/>
          <p:cNvSpPr/>
          <p:nvPr/>
        </p:nvSpPr>
        <p:spPr>
          <a:xfrm>
            <a:off x="4530468" y="4154486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692817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0xfd2e0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108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79016" y="2113288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2657817"/>
              </p:ext>
            </p:extLst>
          </p:nvPr>
        </p:nvGraphicFramePr>
        <p:xfrm>
          <a:off x="143449" y="4851498"/>
          <a:ext cx="3696160" cy="15143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0x8048414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6531436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sub $0x28,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,0x4(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 -0xc(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strcpy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leave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$0x8048504,(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$0x8048517,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printf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$0x0,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0x8048401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0x804840c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0x804840d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0x8048436</a:t>
            </a:r>
          </a:p>
        </p:txBody>
      </p:sp>
      <p:sp>
        <p:nvSpPr>
          <p:cNvPr id="18" name="Right Arrow 17"/>
          <p:cNvSpPr/>
          <p:nvPr/>
        </p:nvSpPr>
        <p:spPr>
          <a:xfrm>
            <a:off x="4530468" y="4154486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2" name="TextBox 11"/>
          <p:cNvSpPr txBox="1"/>
          <p:nvPr/>
        </p:nvSpPr>
        <p:spPr>
          <a:xfrm>
            <a:off x="2788099" y="1948036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0xfd2c0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5700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0xfd2e0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109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79016" y="2113288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3638502"/>
              </p:ext>
            </p:extLst>
          </p:nvPr>
        </p:nvGraphicFramePr>
        <p:xfrm>
          <a:off x="143449" y="4851498"/>
          <a:ext cx="3696160" cy="15143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0x8048417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6531436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sub $0x28,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,0x4(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 -0xc(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strcpy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leave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$0x8048504,(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$0x8048517,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printf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$0x0,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0x8048401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0x804840c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0x804840d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0x8048436</a:t>
            </a:r>
          </a:p>
        </p:txBody>
      </p:sp>
      <p:sp>
        <p:nvSpPr>
          <p:cNvPr id="18" name="Right Arrow 17"/>
          <p:cNvSpPr/>
          <p:nvPr/>
        </p:nvSpPr>
        <p:spPr>
          <a:xfrm>
            <a:off x="4530468" y="4430532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2" name="TextBox 11"/>
          <p:cNvSpPr txBox="1"/>
          <p:nvPr/>
        </p:nvSpPr>
        <p:spPr>
          <a:xfrm>
            <a:off x="2788099" y="1948036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0xfd2c0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2661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 Example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8551584"/>
              </p:ext>
            </p:extLst>
          </p:nvPr>
        </p:nvGraphicFramePr>
        <p:xfrm>
          <a:off x="1589714" y="1692435"/>
          <a:ext cx="2831284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is-I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…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is-I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…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Garbage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11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1168494" y="276685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53846" y="1323103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53845" y="397397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27318" y="260504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0x10000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567369" y="5074404"/>
          <a:ext cx="369616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0x10000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839834" y="1695032"/>
            <a:ext cx="18177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push %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pop %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ebx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3" name="Right Arrow 12"/>
          <p:cNvSpPr/>
          <p:nvPr/>
        </p:nvSpPr>
        <p:spPr>
          <a:xfrm>
            <a:off x="6245411" y="2150654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932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2434000"/>
              </p:ext>
            </p:extLst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0xfd2e0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0x8048504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110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79016" y="2113288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43449" y="4851498"/>
          <a:ext cx="3696160" cy="15143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0x8048417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6531436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sub $0x28,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,0x4(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 -0xc(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strcpy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leave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$0x8048504,(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$0x8048517,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printf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$0x0,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0x8048401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0x804840c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0x804840d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0x8048436</a:t>
            </a:r>
          </a:p>
        </p:txBody>
      </p:sp>
      <p:sp>
        <p:nvSpPr>
          <p:cNvPr id="18" name="Right Arrow 17"/>
          <p:cNvSpPr/>
          <p:nvPr/>
        </p:nvSpPr>
        <p:spPr>
          <a:xfrm>
            <a:off x="4530468" y="4430532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2" name="TextBox 11"/>
          <p:cNvSpPr txBox="1"/>
          <p:nvPr/>
        </p:nvSpPr>
        <p:spPr>
          <a:xfrm>
            <a:off x="2788099" y="1948036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0xfd2c0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8734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0xfd2e0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0x8048504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111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79016" y="2113288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2778015"/>
              </p:ext>
            </p:extLst>
          </p:nvPr>
        </p:nvGraphicFramePr>
        <p:xfrm>
          <a:off x="143449" y="4851498"/>
          <a:ext cx="3696160" cy="15143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0x804841e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6531436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sub $0x28,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,0x4(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 -0xc(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strcpy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leave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$0x8048504,(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$0x8048517,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printf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$0x0,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0x8048401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0x804840c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0x804840d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0x8048436</a:t>
            </a:r>
          </a:p>
        </p:txBody>
      </p:sp>
      <p:sp>
        <p:nvSpPr>
          <p:cNvPr id="18" name="Right Arrow 17"/>
          <p:cNvSpPr/>
          <p:nvPr/>
        </p:nvSpPr>
        <p:spPr>
          <a:xfrm>
            <a:off x="4530468" y="4715201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2" name="TextBox 11"/>
          <p:cNvSpPr txBox="1"/>
          <p:nvPr/>
        </p:nvSpPr>
        <p:spPr>
          <a:xfrm>
            <a:off x="2788099" y="1948036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0xfd2c0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04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7207643"/>
              </p:ext>
            </p:extLst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0xfd2e0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0x8048504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0x8048423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112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79016" y="2475601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760760"/>
              </p:ext>
            </p:extLst>
          </p:nvPr>
        </p:nvGraphicFramePr>
        <p:xfrm>
          <a:off x="143449" y="4851498"/>
          <a:ext cx="3696160" cy="15143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0xfd2bc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0x80483f4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6531436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sub $0x28,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,0x4(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 -0xc(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strcpy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leave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$0x8048504,(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$0x8048517,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printf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$0x0,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0x8048401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0x804840c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0x804840d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788099" y="1948036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0xfd2c0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3" name="Right Arrow 12"/>
          <p:cNvSpPr/>
          <p:nvPr/>
        </p:nvSpPr>
        <p:spPr>
          <a:xfrm>
            <a:off x="4530468" y="59806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4" name="TextBox 13"/>
          <p:cNvSpPr txBox="1"/>
          <p:nvPr/>
        </p:nvSpPr>
        <p:spPr>
          <a:xfrm>
            <a:off x="2788098" y="2304991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2738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0xfd2e0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0x8048504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0x8048423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113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79016" y="2846531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9183693"/>
              </p:ext>
            </p:extLst>
          </p:nvPr>
        </p:nvGraphicFramePr>
        <p:xfrm>
          <a:off x="143449" y="4851498"/>
          <a:ext cx="3696160" cy="15143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0x80483f4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6531436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sub $0x28,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,0x4(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 -0xc(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strcpy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leave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$0x8048504,(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$0x8048517,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printf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$0x0,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0x8048401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0x804840c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0x804840d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788099" y="1948036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0xfd2c0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3" name="Right Arrow 12"/>
          <p:cNvSpPr/>
          <p:nvPr/>
        </p:nvSpPr>
        <p:spPr>
          <a:xfrm>
            <a:off x="4530468" y="59806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4" name="TextBox 13"/>
          <p:cNvSpPr txBox="1"/>
          <p:nvPr/>
        </p:nvSpPr>
        <p:spPr>
          <a:xfrm>
            <a:off x="2788098" y="2304991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88097" y="2653366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1187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0xfd2e0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0x8048504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0x8048423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114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79016" y="2846531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1451253"/>
              </p:ext>
            </p:extLst>
          </p:nvPr>
        </p:nvGraphicFramePr>
        <p:xfrm>
          <a:off x="143449" y="4851498"/>
          <a:ext cx="3696160" cy="15143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0x80483f5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6531436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sub $0x28,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,0x4(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 -0xc(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strcpy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leave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$0x8048504,(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$0x8048517,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printf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$0x0,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0x8048401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0x804840c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0x804840d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788099" y="1948036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0xfd2c0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3" name="Right Arrow 12"/>
          <p:cNvSpPr/>
          <p:nvPr/>
        </p:nvSpPr>
        <p:spPr>
          <a:xfrm>
            <a:off x="4530468" y="86548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4" name="TextBox 13"/>
          <p:cNvSpPr txBox="1"/>
          <p:nvPr/>
        </p:nvSpPr>
        <p:spPr>
          <a:xfrm>
            <a:off x="2788098" y="2304991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88097" y="2653366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3978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0xfd2e0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0x8048504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0x8048423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115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79016" y="2846531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5571639"/>
              </p:ext>
            </p:extLst>
          </p:nvPr>
        </p:nvGraphicFramePr>
        <p:xfrm>
          <a:off x="143449" y="4851498"/>
          <a:ext cx="3696160" cy="15143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0x80483f5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6531436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sub $0x28,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,0x4(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 -0xc(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strcpy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leave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$0x8048504,(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$0x8048517,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printf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$0x0,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0x8048401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0x804840c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0x804840d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788099" y="1948036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0xfd2c0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3" name="Right Arrow 12"/>
          <p:cNvSpPr/>
          <p:nvPr/>
        </p:nvSpPr>
        <p:spPr>
          <a:xfrm>
            <a:off x="4530468" y="86548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4" name="TextBox 13"/>
          <p:cNvSpPr txBox="1"/>
          <p:nvPr/>
        </p:nvSpPr>
        <p:spPr>
          <a:xfrm>
            <a:off x="2788098" y="2304991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88097" y="2653366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2246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8767181"/>
              </p:ext>
            </p:extLst>
          </p:nvPr>
        </p:nvGraphicFramePr>
        <p:xfrm>
          <a:off x="479672" y="88246"/>
          <a:ext cx="2831284" cy="4876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0xfd2e0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0x8048504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0x8048423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116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105743" y="2184458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9" name="TextBox 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9577217"/>
              </p:ext>
            </p:extLst>
          </p:nvPr>
        </p:nvGraphicFramePr>
        <p:xfrm>
          <a:off x="143449" y="5110284"/>
          <a:ext cx="3696160" cy="15143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0x80483f7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6531436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sub $0x28,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,0x4(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 -0xc(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strcpy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leave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$0x8048504,(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$0x8048517,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printf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$0x0,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0x8048401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0x804840c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0x804840d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788097" y="142490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0xfd2c0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3" name="Right Arrow 12"/>
          <p:cNvSpPr/>
          <p:nvPr/>
        </p:nvSpPr>
        <p:spPr>
          <a:xfrm>
            <a:off x="4530468" y="1150157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4" name="TextBox 13"/>
          <p:cNvSpPr txBox="1"/>
          <p:nvPr/>
        </p:nvSpPr>
        <p:spPr>
          <a:xfrm>
            <a:off x="2766012" y="171168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69806" y="202841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7804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6248077"/>
              </p:ext>
            </p:extLst>
          </p:nvPr>
        </p:nvGraphicFramePr>
        <p:xfrm>
          <a:off x="479672" y="19237"/>
          <a:ext cx="2831284" cy="518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0xfd2e0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0x8048504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0x8048423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117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61763" y="5155118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9" name="TextBox 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8745783"/>
              </p:ext>
            </p:extLst>
          </p:nvPr>
        </p:nvGraphicFramePr>
        <p:xfrm>
          <a:off x="155275" y="5403584"/>
          <a:ext cx="3684334" cy="13533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36254"/>
                <a:gridCol w="1848080"/>
              </a:tblGrid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0xfd290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0xfd2b8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0x80483f7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6531436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sub $0x28,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,0x4(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 -0xc(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strcpy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leave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$0x8048504,(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$0x8048517,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printf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$0x0,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0x8048401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0x804840c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0x804840d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788097" y="142490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0xfd2c0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3" name="Right Arrow 12"/>
          <p:cNvSpPr/>
          <p:nvPr/>
        </p:nvSpPr>
        <p:spPr>
          <a:xfrm>
            <a:off x="4530468" y="1150157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4" name="TextBox 13"/>
          <p:cNvSpPr txBox="1"/>
          <p:nvPr/>
        </p:nvSpPr>
        <p:spPr>
          <a:xfrm>
            <a:off x="2766012" y="171168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69806" y="202841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66011" y="498987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0xfd290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84237" y="2134969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2039889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19237"/>
          <a:ext cx="2831284" cy="518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0xfd2e0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0x8048504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0x8048423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118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61763" y="5155118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9" name="TextBox 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9309615"/>
              </p:ext>
            </p:extLst>
          </p:nvPr>
        </p:nvGraphicFramePr>
        <p:xfrm>
          <a:off x="155275" y="5403584"/>
          <a:ext cx="3684334" cy="13533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36254"/>
                <a:gridCol w="1848080"/>
              </a:tblGrid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0xfd290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0xfd2b8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0x80483fa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6531436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sub $0x28,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,0x4(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 -0xc(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strcpy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leave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$0x8048504,(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$0x8048517,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printf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$0x0,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0x8048401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0x804840c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0x804840d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788097" y="142490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0xfd2c0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3" name="Right Arrow 12"/>
          <p:cNvSpPr/>
          <p:nvPr/>
        </p:nvSpPr>
        <p:spPr>
          <a:xfrm>
            <a:off x="4530468" y="1400321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4" name="TextBox 13"/>
          <p:cNvSpPr txBox="1"/>
          <p:nvPr/>
        </p:nvSpPr>
        <p:spPr>
          <a:xfrm>
            <a:off x="2766012" y="171168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69806" y="202841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66011" y="498987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0xfd290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84237" y="2134969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1518983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19237"/>
          <a:ext cx="2831284" cy="518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0xfd2e0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0x8048504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0x8048423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119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61763" y="5155118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9" name="TextBox 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55275" y="5403584"/>
          <a:ext cx="3684334" cy="13533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36254"/>
                <a:gridCol w="1848080"/>
              </a:tblGrid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0x8048504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0xfd290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0xfd2b8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0x80483fa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6531436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sub $0x28,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,0x4(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 -0xc(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strcpy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leave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$0x8048504,(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$0x8048517,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printf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$0x0,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0x8048401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0x804840c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0x804840d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788097" y="142490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0xfd2c0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3" name="Right Arrow 12"/>
          <p:cNvSpPr/>
          <p:nvPr/>
        </p:nvSpPr>
        <p:spPr>
          <a:xfrm>
            <a:off x="4530468" y="1400321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4" name="TextBox 13"/>
          <p:cNvSpPr txBox="1"/>
          <p:nvPr/>
        </p:nvSpPr>
        <p:spPr>
          <a:xfrm>
            <a:off x="2766012" y="171168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69806" y="202841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66011" y="498987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0xfd290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84237" y="2134969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306133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 Example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0596485"/>
              </p:ext>
            </p:extLst>
          </p:nvPr>
        </p:nvGraphicFramePr>
        <p:xfrm>
          <a:off x="1589714" y="1692435"/>
          <a:ext cx="2831284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is-I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…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is-I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…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Garbage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12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1168494" y="276685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53846" y="1323103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53845" y="397397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27318" y="260504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0x10000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6859145"/>
              </p:ext>
            </p:extLst>
          </p:nvPr>
        </p:nvGraphicFramePr>
        <p:xfrm>
          <a:off x="567369" y="5074404"/>
          <a:ext cx="369616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0xFFFC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839834" y="1695032"/>
            <a:ext cx="18177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push %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pop %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ebx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3" name="Right Arrow 12"/>
          <p:cNvSpPr/>
          <p:nvPr/>
        </p:nvSpPr>
        <p:spPr>
          <a:xfrm>
            <a:off x="6245411" y="2150654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1168494" y="3113988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850512" y="2858824"/>
            <a:ext cx="2309684" cy="2311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102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4" grpId="0" animBg="1"/>
      <p:bldP spid="15" grpId="0" animBg="1"/>
    </p:bld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19237"/>
          <a:ext cx="2831284" cy="518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0xfd2e0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0x8048504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0x8048423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120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61763" y="5155118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9" name="TextBox 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7319064"/>
              </p:ext>
            </p:extLst>
          </p:nvPr>
        </p:nvGraphicFramePr>
        <p:xfrm>
          <a:off x="155275" y="5403584"/>
          <a:ext cx="3684334" cy="13533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36254"/>
                <a:gridCol w="1848080"/>
              </a:tblGrid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0x8048504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0xfd290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0xfd2b8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0x80483fd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6531436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sub $0x28,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,0x4(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 -0xc(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strcpy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leave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$0x8048504,(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$0x8048517,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printf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$0x0,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0x8048401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0x804840c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0x804840d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788097" y="142490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0xfd2c0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3" name="Right Arrow 12"/>
          <p:cNvSpPr/>
          <p:nvPr/>
        </p:nvSpPr>
        <p:spPr>
          <a:xfrm>
            <a:off x="4530468" y="1702241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4" name="TextBox 13"/>
          <p:cNvSpPr txBox="1"/>
          <p:nvPr/>
        </p:nvSpPr>
        <p:spPr>
          <a:xfrm>
            <a:off x="2766012" y="171168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69806" y="202841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66011" y="498987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0xfd290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84237" y="2134969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202813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19237"/>
          <a:ext cx="2831284" cy="518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0xfd2e0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0x8048504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0x8048423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0x8048504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121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61763" y="5155118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9" name="TextBox 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55275" y="5403584"/>
          <a:ext cx="3684334" cy="13533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36254"/>
                <a:gridCol w="1848080"/>
              </a:tblGrid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0x8048504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0xfd290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0xfd2b8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0x80483fd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6531436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sub $0x28,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,0x4(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 -0xc(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strcpy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leave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$0x8048504,(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$0x8048517,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printf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$0x0,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0x8048401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0x804840c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0x804840d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788097" y="142490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0xfd2c0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3" name="Right Arrow 12"/>
          <p:cNvSpPr/>
          <p:nvPr/>
        </p:nvSpPr>
        <p:spPr>
          <a:xfrm>
            <a:off x="4530468" y="1702241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4" name="TextBox 13"/>
          <p:cNvSpPr txBox="1"/>
          <p:nvPr/>
        </p:nvSpPr>
        <p:spPr>
          <a:xfrm>
            <a:off x="2766012" y="171168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69806" y="202841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66011" y="498987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0xfd290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84237" y="2134969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1594837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19237"/>
          <a:ext cx="2831284" cy="518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0xfd2e0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0x8048504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0x8048423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0x8048504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122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61763" y="5155118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9" name="TextBox 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4335229"/>
              </p:ext>
            </p:extLst>
          </p:nvPr>
        </p:nvGraphicFramePr>
        <p:xfrm>
          <a:off x="155275" y="5403584"/>
          <a:ext cx="3684334" cy="13533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36254"/>
                <a:gridCol w="1848080"/>
              </a:tblGrid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0xfd2ac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0xfd290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0xfd2b8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0x8048401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6531436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sub $0x28,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,0x4(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 -0xc(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strcpy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leave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$0x8048504,(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$0x8048517,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printf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$0x0,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0x8048401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0x804840c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0x804840d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788097" y="142490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0xfd2c0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66012" y="171168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69806" y="202841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66011" y="498987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0xfd290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84237" y="2134969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Right Arrow 12"/>
          <p:cNvSpPr/>
          <p:nvPr/>
        </p:nvSpPr>
        <p:spPr>
          <a:xfrm>
            <a:off x="4530468" y="1952403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9" name="TextBox 18"/>
          <p:cNvSpPr txBox="1"/>
          <p:nvPr/>
        </p:nvSpPr>
        <p:spPr>
          <a:xfrm>
            <a:off x="2766010" y="28906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0xfd2ac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925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19237"/>
          <a:ext cx="2831284" cy="518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0xfd2e0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0x8048504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0x8048423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0x8048504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123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61763" y="5155118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9" name="TextBox 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4949654"/>
              </p:ext>
            </p:extLst>
          </p:nvPr>
        </p:nvGraphicFramePr>
        <p:xfrm>
          <a:off x="155275" y="5403584"/>
          <a:ext cx="3684334" cy="13533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36254"/>
                <a:gridCol w="1848080"/>
              </a:tblGrid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0xfd2ac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0xfd290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0xfd2b8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0x8048404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6531436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sub $0x28,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,0x4(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 -0xc(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strcpy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leave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$0x8048504,(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$0x8048517,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printf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$0x0,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0x8048401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0x804840c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0x804840d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788097" y="142490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0xfd2c0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66012" y="171168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69806" y="202841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66011" y="498987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0xfd290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84237" y="2134969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Right Arrow 12"/>
          <p:cNvSpPr/>
          <p:nvPr/>
        </p:nvSpPr>
        <p:spPr>
          <a:xfrm>
            <a:off x="4530468" y="2237071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9" name="TextBox 18"/>
          <p:cNvSpPr txBox="1"/>
          <p:nvPr/>
        </p:nvSpPr>
        <p:spPr>
          <a:xfrm>
            <a:off x="2766010" y="28906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0xfd2ac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1553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19237"/>
          <a:ext cx="2831284" cy="518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0xfd2e0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0x8048504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0x8048423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0x8048504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0xfd2ac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124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61763" y="5155118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9" name="TextBox 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55275" y="5403584"/>
          <a:ext cx="3684334" cy="13533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36254"/>
                <a:gridCol w="1848080"/>
              </a:tblGrid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0xfd2ac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0xfd290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0xfd2b8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0x8048404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6531436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sub $0x28,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,0x4(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 -0xc(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strcpy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leave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$0x8048504,(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$0x8048517,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printf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$0x0,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0x8048401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0x804840c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0x804840d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788097" y="142490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0xfd2c0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66012" y="171168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69806" y="202841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66011" y="498987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0xfd290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84237" y="2134969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Right Arrow 12"/>
          <p:cNvSpPr/>
          <p:nvPr/>
        </p:nvSpPr>
        <p:spPr>
          <a:xfrm>
            <a:off x="4530468" y="2237071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9" name="TextBox 18"/>
          <p:cNvSpPr txBox="1"/>
          <p:nvPr/>
        </p:nvSpPr>
        <p:spPr>
          <a:xfrm>
            <a:off x="2766010" y="28906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0xfd2ac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0977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19237"/>
          <a:ext cx="2831284" cy="518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0xfd2e0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0x8048504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0x8048423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0x8048504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0xfd2ac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125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61763" y="5155118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9" name="TextBox 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6289147"/>
              </p:ext>
            </p:extLst>
          </p:nvPr>
        </p:nvGraphicFramePr>
        <p:xfrm>
          <a:off x="155275" y="5403584"/>
          <a:ext cx="3684334" cy="13533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36254"/>
                <a:gridCol w="1848080"/>
              </a:tblGrid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0xfd2ac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0xfd290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0xfd2b8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0x8048407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6531436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sub $0x28,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,0x4(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 -0xc(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strcpy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leave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$0x8048504,(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$0x8048517,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printf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$0x0,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0x8048401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0x804840c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0x804840d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788097" y="142490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0xfd2c0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66012" y="171168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69806" y="202841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66011" y="498987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0xfd290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84237" y="2134969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Right Arrow 12"/>
          <p:cNvSpPr/>
          <p:nvPr/>
        </p:nvSpPr>
        <p:spPr>
          <a:xfrm>
            <a:off x="4530468" y="2487237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9" name="TextBox 18"/>
          <p:cNvSpPr txBox="1"/>
          <p:nvPr/>
        </p:nvSpPr>
        <p:spPr>
          <a:xfrm>
            <a:off x="2766010" y="28906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0xfd2ac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3753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19237"/>
          <a:ext cx="2831284" cy="518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0xfd2e0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0x8048504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0x8048423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0x8048504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0xfd2ac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126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61763" y="5155118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9" name="TextBox 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7381470"/>
              </p:ext>
            </p:extLst>
          </p:nvPr>
        </p:nvGraphicFramePr>
        <p:xfrm>
          <a:off x="155275" y="5403584"/>
          <a:ext cx="3684334" cy="13533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36254"/>
                <a:gridCol w="1848080"/>
              </a:tblGrid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0xfd2ac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0xfd290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0xfd2b8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0x804840c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6531436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sub $0x28,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,0x4(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 -0xc(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strcpy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leave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$0x8048504,(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$0x8048517,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printf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$0x0,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0x8048401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0x804840c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0x804840d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788097" y="142490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0xfd2c0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66012" y="171168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69806" y="202841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66011" y="498987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0xfd290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84237" y="2134969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Right Arrow 12"/>
          <p:cNvSpPr/>
          <p:nvPr/>
        </p:nvSpPr>
        <p:spPr>
          <a:xfrm>
            <a:off x="4530468" y="2771903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9" name="TextBox 18"/>
          <p:cNvSpPr txBox="1"/>
          <p:nvPr/>
        </p:nvSpPr>
        <p:spPr>
          <a:xfrm>
            <a:off x="2766010" y="28906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0xfd2ac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2153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19237"/>
          <a:ext cx="2831284" cy="518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0xfd2e0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0x8048504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0x8048423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0x8048504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0xfd2ac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127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61763" y="5155118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9" name="TextBox 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55275" y="5403584"/>
          <a:ext cx="3684334" cy="13533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36254"/>
                <a:gridCol w="1848080"/>
              </a:tblGrid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0xfd2ac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0xfd290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0xfd2b8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0x804840c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6531436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$0x28,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lea -0xc(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strcpy</a:t>
            </a:r>
            <a:endParaRPr lang="en-US" sz="1800" dirty="0" smtClean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leave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$0x8048504,(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endParaRPr lang="en-US" sz="1800" dirty="0" smtClean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$0x8048517,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printf</a:t>
            </a:r>
            <a:endParaRPr lang="en-US" sz="1800" dirty="0" smtClean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$0x0,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0x8048401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0x804840c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0x804840d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788097" y="142490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0xfd2c0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66012" y="171168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69806" y="202841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66011" y="498987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0xfd290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84237" y="2134969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Right Arrow 12"/>
          <p:cNvSpPr/>
          <p:nvPr/>
        </p:nvSpPr>
        <p:spPr>
          <a:xfrm>
            <a:off x="4530468" y="2771903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9" name="TextBox 18"/>
          <p:cNvSpPr txBox="1"/>
          <p:nvPr/>
        </p:nvSpPr>
        <p:spPr>
          <a:xfrm>
            <a:off x="2766010" y="28906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0xfd2ac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280422" y="-24436"/>
            <a:ext cx="54674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0x8048504: 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"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asu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cse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 340 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fall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 2015 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rocks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!"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75241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9057593"/>
              </p:ext>
            </p:extLst>
          </p:nvPr>
        </p:nvGraphicFramePr>
        <p:xfrm>
          <a:off x="479672" y="19237"/>
          <a:ext cx="2831284" cy="518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0xfd2e0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0x8048504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0x8048423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asu</a:t>
                      </a:r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(0x20757361)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0x8048504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0xfd2ac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128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61763" y="5155118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9" name="TextBox 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55275" y="5403584"/>
          <a:ext cx="3684334" cy="13533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36254"/>
                <a:gridCol w="1848080"/>
              </a:tblGrid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0xfd2ac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0xfd290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0xfd2b8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0x804840c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6531436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$0x28,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lea -0xc(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strcpy</a:t>
            </a:r>
            <a:endParaRPr lang="en-US" sz="1800" dirty="0" smtClean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leave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$0x8048504,(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endParaRPr lang="en-US" sz="1800" dirty="0" smtClean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$0x8048517,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printf</a:t>
            </a:r>
            <a:endParaRPr lang="en-US" sz="1800" dirty="0" smtClean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$0x0,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0x8048401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0x804840c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0x804840d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788097" y="142490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0xfd2c0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66012" y="171168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69806" y="202841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66011" y="498987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0xfd290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84237" y="2134969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Right Arrow 12"/>
          <p:cNvSpPr/>
          <p:nvPr/>
        </p:nvSpPr>
        <p:spPr>
          <a:xfrm>
            <a:off x="4530468" y="2771903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9" name="TextBox 18"/>
          <p:cNvSpPr txBox="1"/>
          <p:nvPr/>
        </p:nvSpPr>
        <p:spPr>
          <a:xfrm>
            <a:off x="2766010" y="28906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0xfd2ac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280422" y="-24436"/>
            <a:ext cx="54674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0x8048504: 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"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asu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cse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 340 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fall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 2015 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rocks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!"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440319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4814220"/>
              </p:ext>
            </p:extLst>
          </p:nvPr>
        </p:nvGraphicFramePr>
        <p:xfrm>
          <a:off x="479672" y="19237"/>
          <a:ext cx="2831284" cy="518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0xfd2e0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0x8048504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0x8048423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cse</a:t>
                      </a:r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(0x20657363)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asu</a:t>
                      </a:r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(0x20757361)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0x8048504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0xfd2ac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129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61763" y="5155118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9" name="TextBox 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55275" y="5403584"/>
          <a:ext cx="3684334" cy="13533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36254"/>
                <a:gridCol w="1848080"/>
              </a:tblGrid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0xfd2ac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0xfd290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0xfd2b8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0x804840c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6531436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$0x28,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lea -0xc(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strcpy</a:t>
            </a:r>
            <a:endParaRPr lang="en-US" sz="1800" dirty="0" smtClean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leave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$0x8048504,(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endParaRPr lang="en-US" sz="1800" dirty="0" smtClean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$0x8048517,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printf</a:t>
            </a:r>
            <a:endParaRPr lang="en-US" sz="1800" dirty="0" smtClean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$0x0,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0x8048401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0x804840c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0x804840d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788097" y="142490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0xfd2c0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66012" y="171168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69806" y="202841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66011" y="498987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0xfd290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84237" y="2134969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Right Arrow 12"/>
          <p:cNvSpPr/>
          <p:nvPr/>
        </p:nvSpPr>
        <p:spPr>
          <a:xfrm>
            <a:off x="4530468" y="2771903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9" name="TextBox 18"/>
          <p:cNvSpPr txBox="1"/>
          <p:nvPr/>
        </p:nvSpPr>
        <p:spPr>
          <a:xfrm>
            <a:off x="2766010" y="28906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0xfd2ac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280422" y="-24436"/>
            <a:ext cx="54674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0x8048504: 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"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asu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cse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 340 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fall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 2015 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rocks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!"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608341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 Example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1589714" y="1692435"/>
          <a:ext cx="2831284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is-I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…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is-I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…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Garbage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53846" y="1323103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53845" y="397397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27318" y="260504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0x10000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567369" y="5074404"/>
          <a:ext cx="369616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0xFFFC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839834" y="1695032"/>
            <a:ext cx="18177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push %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pop %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ebx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3" name="Right Arrow 12"/>
          <p:cNvSpPr/>
          <p:nvPr/>
        </p:nvSpPr>
        <p:spPr>
          <a:xfrm>
            <a:off x="6245411" y="2341363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1168494" y="3113988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66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6276769"/>
              </p:ext>
            </p:extLst>
          </p:nvPr>
        </p:nvGraphicFramePr>
        <p:xfrm>
          <a:off x="479672" y="19237"/>
          <a:ext cx="2831284" cy="518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0xfd2e0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0x8048504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0x8048423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340 (0x20303433)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cse</a:t>
                      </a:r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(0x20657363)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asu</a:t>
                      </a:r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(0x20757361)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0x8048504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0xfd2ac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130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61763" y="5155118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9" name="TextBox 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55275" y="5403584"/>
          <a:ext cx="3684334" cy="13533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36254"/>
                <a:gridCol w="1848080"/>
              </a:tblGrid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0xfd2ac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0xfd290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0xfd2b8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0x804840c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6531436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$0x28,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lea -0xc(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strcpy</a:t>
            </a:r>
            <a:endParaRPr lang="en-US" sz="1800" dirty="0" smtClean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leave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$0x8048504,(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endParaRPr lang="en-US" sz="1800" dirty="0" smtClean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$0x8048517,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printf</a:t>
            </a:r>
            <a:endParaRPr lang="en-US" sz="1800" dirty="0" smtClean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$0x0,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0x8048401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0x804840c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0x804840d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788097" y="142490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0xfd2c0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66012" y="171168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69806" y="202841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66011" y="498987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0xfd290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84237" y="2134969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Right Arrow 12"/>
          <p:cNvSpPr/>
          <p:nvPr/>
        </p:nvSpPr>
        <p:spPr>
          <a:xfrm>
            <a:off x="4530468" y="2771903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9" name="TextBox 18"/>
          <p:cNvSpPr txBox="1"/>
          <p:nvPr/>
        </p:nvSpPr>
        <p:spPr>
          <a:xfrm>
            <a:off x="2766010" y="28906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0xfd2ac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280422" y="-24436"/>
            <a:ext cx="54674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0x8048504: 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"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asu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cse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 340 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fall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 2015 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rocks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!"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924807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2153122"/>
              </p:ext>
            </p:extLst>
          </p:nvPr>
        </p:nvGraphicFramePr>
        <p:xfrm>
          <a:off x="479672" y="19237"/>
          <a:ext cx="2831284" cy="518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0xfd2e0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0x8048504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0x8048423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fall (0x6c6c6166)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340 (0x20303433)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cse</a:t>
                      </a:r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(0x20657363)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asu</a:t>
                      </a:r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(0x20757361)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0x8048504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0xfd2ac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131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61763" y="5155118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9" name="TextBox 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55275" y="5403584"/>
          <a:ext cx="3684334" cy="13533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36254"/>
                <a:gridCol w="1848080"/>
              </a:tblGrid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0xfd2ac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0xfd290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0xfd2b8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0x804840c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6531436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$0x28,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lea -0xc(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strcpy</a:t>
            </a:r>
            <a:endParaRPr lang="en-US" sz="1800" dirty="0" smtClean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leave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$0x8048504,(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endParaRPr lang="en-US" sz="1800" dirty="0" smtClean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$0x8048517,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printf</a:t>
            </a:r>
            <a:endParaRPr lang="en-US" sz="1800" dirty="0" smtClean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$0x0,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0x8048401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0x804840c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0x804840d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788097" y="142490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0xfd2c0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66012" y="171168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69806" y="202841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66011" y="498987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0xfd290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84237" y="2134969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Right Arrow 12"/>
          <p:cNvSpPr/>
          <p:nvPr/>
        </p:nvSpPr>
        <p:spPr>
          <a:xfrm>
            <a:off x="4530468" y="2771903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9" name="TextBox 18"/>
          <p:cNvSpPr txBox="1"/>
          <p:nvPr/>
        </p:nvSpPr>
        <p:spPr>
          <a:xfrm>
            <a:off x="2766010" y="28906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0xfd2ac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280422" y="-24436"/>
            <a:ext cx="54674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0x8048504: 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"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asu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cse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 340 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fall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 2015 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rocks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!"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659533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4336067"/>
              </p:ext>
            </p:extLst>
          </p:nvPr>
        </p:nvGraphicFramePr>
        <p:xfrm>
          <a:off x="479672" y="19237"/>
          <a:ext cx="2831284" cy="518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0xfd2e0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0x8048504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201 (0x31303220)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fall (0x6c6c6166)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340 (0x20303433)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cse</a:t>
                      </a:r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(0x20657363)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asu</a:t>
                      </a:r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(0x20757361)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0x8048504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0xfd2ac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132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61763" y="5155118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9" name="TextBox 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55275" y="5403584"/>
          <a:ext cx="3684334" cy="13533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36254"/>
                <a:gridCol w="1848080"/>
              </a:tblGrid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0xfd2ac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0xfd290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0xfd2b8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0x804840c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6531436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$0x28,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lea -0xc(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strcpy</a:t>
            </a:r>
            <a:endParaRPr lang="en-US" sz="1800" dirty="0" smtClean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leave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$0x8048504,(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endParaRPr lang="en-US" sz="1800" dirty="0" smtClean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$0x8048517,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printf</a:t>
            </a:r>
            <a:endParaRPr lang="en-US" sz="1800" dirty="0" smtClean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$0x0,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0x8048401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0x804840c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0x804840d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788097" y="142490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0xfd2c0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66012" y="171168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69806" y="202841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66011" y="498987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0xfd290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84237" y="2134969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Right Arrow 12"/>
          <p:cNvSpPr/>
          <p:nvPr/>
        </p:nvSpPr>
        <p:spPr>
          <a:xfrm>
            <a:off x="4530468" y="2771903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9" name="TextBox 18"/>
          <p:cNvSpPr txBox="1"/>
          <p:nvPr/>
        </p:nvSpPr>
        <p:spPr>
          <a:xfrm>
            <a:off x="2766010" y="28906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0xfd2ac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280422" y="-24436"/>
            <a:ext cx="54674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0x8048504: 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"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asu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cse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 340 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fall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 2015 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rocks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!"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960423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7248781"/>
              </p:ext>
            </p:extLst>
          </p:nvPr>
        </p:nvGraphicFramePr>
        <p:xfrm>
          <a:off x="479672" y="19237"/>
          <a:ext cx="2831284" cy="518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0xfd2e0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 </a:t>
                      </a:r>
                      <a:r>
                        <a:rPr lang="en-US" sz="14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ro</a:t>
                      </a:r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(0x6f722035)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201 (0x31303220)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fall (0x6c6c6166)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340 (0x20303433)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cse</a:t>
                      </a:r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(0x20657363)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asu</a:t>
                      </a:r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(0x20757361)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0x8048504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0xfd2ac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133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61763" y="5155118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9" name="TextBox 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55275" y="5403584"/>
          <a:ext cx="3684334" cy="13533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36254"/>
                <a:gridCol w="1848080"/>
              </a:tblGrid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0xfd2ac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0xfd290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0xfd2b8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0x804840c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6531436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$0x28,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lea -0xc(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strcpy</a:t>
            </a:r>
            <a:endParaRPr lang="en-US" sz="1800" dirty="0" smtClean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leave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$0x8048504,(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endParaRPr lang="en-US" sz="1800" dirty="0" smtClean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$0x8048517,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printf</a:t>
            </a:r>
            <a:endParaRPr lang="en-US" sz="1800" dirty="0" smtClean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$0x0,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0x8048401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0x804840c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0x804840d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788097" y="142490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0xfd2c0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66012" y="171168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69806" y="202841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66011" y="498987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0xfd290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84237" y="2134969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Right Arrow 12"/>
          <p:cNvSpPr/>
          <p:nvPr/>
        </p:nvSpPr>
        <p:spPr>
          <a:xfrm>
            <a:off x="4530468" y="2771903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9" name="TextBox 18"/>
          <p:cNvSpPr txBox="1"/>
          <p:nvPr/>
        </p:nvSpPr>
        <p:spPr>
          <a:xfrm>
            <a:off x="2766010" y="28906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0xfd2ac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280422" y="-24436"/>
            <a:ext cx="54674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0x8048504: 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"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asu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cse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 340 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fall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 2015 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rocks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!"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491437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418599"/>
              </p:ext>
            </p:extLst>
          </p:nvPr>
        </p:nvGraphicFramePr>
        <p:xfrm>
          <a:off x="479672" y="19237"/>
          <a:ext cx="2831284" cy="518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0xfd2e0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cks</a:t>
                      </a:r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!</a:t>
                      </a:r>
                      <a:r>
                        <a:rPr lang="en-US" sz="1400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(0x21736b63)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 </a:t>
                      </a:r>
                      <a:r>
                        <a:rPr lang="en-US" sz="14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ro</a:t>
                      </a:r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(0x6f722035)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201 (0x31303220)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fall (0x6c6c6166)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340 (0x20303433)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cse</a:t>
                      </a:r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(0x20657363)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asu</a:t>
                      </a:r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(0x20757361)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0x8048504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0xfd2ac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134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61763" y="5155118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9" name="TextBox 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55275" y="5403584"/>
          <a:ext cx="3684334" cy="13533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36254"/>
                <a:gridCol w="1848080"/>
              </a:tblGrid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0xfd2ac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0xfd290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0xfd2b8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0x804840c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6531436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$0x28,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lea -0xc(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strcpy</a:t>
            </a:r>
            <a:endParaRPr lang="en-US" sz="1800" dirty="0" smtClean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leave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$0x8048504,(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endParaRPr lang="en-US" sz="1800" dirty="0" smtClean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$0x8048517,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printf</a:t>
            </a:r>
            <a:endParaRPr lang="en-US" sz="1800" dirty="0" smtClean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$0x0,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0x8048401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0x804840c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0x804840d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788097" y="142490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0xfd2c0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66012" y="171168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69806" y="202841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66011" y="498987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0xfd290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84237" y="2134969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Right Arrow 12"/>
          <p:cNvSpPr/>
          <p:nvPr/>
        </p:nvSpPr>
        <p:spPr>
          <a:xfrm>
            <a:off x="4530468" y="2771903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9" name="TextBox 18"/>
          <p:cNvSpPr txBox="1"/>
          <p:nvPr/>
        </p:nvSpPr>
        <p:spPr>
          <a:xfrm>
            <a:off x="2766010" y="28906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0xfd2ac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280422" y="-24436"/>
            <a:ext cx="54674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0x8048504: 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"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asu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cse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 340 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fall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 2015 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rocks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!"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108109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19237"/>
          <a:ext cx="2831284" cy="518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0xfd2e0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cks</a:t>
                      </a:r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!</a:t>
                      </a:r>
                      <a:r>
                        <a:rPr lang="en-US" sz="1400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</a:t>
                      </a:r>
                      <a:r>
                        <a:rPr lang="en-US" sz="1400" baseline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(0x21736b63)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 </a:t>
                      </a:r>
                      <a:r>
                        <a:rPr lang="en-US" sz="14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ro</a:t>
                      </a:r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(0x6f722035)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201 (0x31303220)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fall (0x6c6c6166)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340 (0x20303433)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cse</a:t>
                      </a:r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(0x20657363)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asu</a:t>
                      </a:r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(0x20757361)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0x8048504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0xfd2ac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135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55275" y="5403584"/>
          <a:ext cx="3684334" cy="13533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36254"/>
                <a:gridCol w="1848080"/>
              </a:tblGrid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0xfd2ac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0xfd2b8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0xfd2b8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0x804840c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6531436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$0x28,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lea -0xc(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strcpy</a:t>
            </a:r>
            <a:endParaRPr lang="en-US" sz="1800" dirty="0" smtClean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leave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$0x8048504,(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endParaRPr lang="en-US" sz="1800" dirty="0" smtClean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$0x8048517,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printf</a:t>
            </a:r>
            <a:endParaRPr lang="en-US" sz="1800" dirty="0" smtClean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$0x0,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0x8048401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0x804840c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0x804840d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788097" y="142490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0xfd2c0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66012" y="171168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69806" y="202841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66011" y="498987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0xfd290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84237" y="2134969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Right Arrow 12"/>
          <p:cNvSpPr/>
          <p:nvPr/>
        </p:nvSpPr>
        <p:spPr>
          <a:xfrm>
            <a:off x="4530468" y="2771903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9" name="TextBox 18"/>
          <p:cNvSpPr txBox="1"/>
          <p:nvPr/>
        </p:nvSpPr>
        <p:spPr>
          <a:xfrm>
            <a:off x="2766010" y="28906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0xfd2ac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280422" y="-24436"/>
            <a:ext cx="54674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0x8048504: 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"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asu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cse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 340 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fall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 2015 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rocks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!"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423359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19237"/>
          <a:ext cx="2831284" cy="518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0xfd2e0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cks</a:t>
                      </a:r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!</a:t>
                      </a:r>
                      <a:r>
                        <a:rPr lang="en-US" sz="1400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</a:t>
                      </a:r>
                      <a:r>
                        <a:rPr lang="en-US" sz="1400" baseline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(0x21736b63)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 </a:t>
                      </a:r>
                      <a:r>
                        <a:rPr lang="en-US" sz="14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ro</a:t>
                      </a:r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(0x6f722035)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201 (0x31303220)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fall (0x6c6c6166)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340 (0x20303433)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cse</a:t>
                      </a:r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(0x20657363)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asu</a:t>
                      </a:r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(0x20757361)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0x8048504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0xfd2ac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136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2494684"/>
              </p:ext>
            </p:extLst>
          </p:nvPr>
        </p:nvGraphicFramePr>
        <p:xfrm>
          <a:off x="155275" y="5403584"/>
          <a:ext cx="3684334" cy="13533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36254"/>
                <a:gridCol w="1848080"/>
              </a:tblGrid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0xfd2ac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0xfd2bc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0x6c6c6166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0x804840c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6531436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$0x28,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lea -0xc(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strcpy</a:t>
            </a:r>
            <a:endParaRPr lang="en-US" sz="1800" dirty="0" smtClean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leave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$0x8048504,(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endParaRPr lang="en-US" sz="1800" dirty="0" smtClean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$0x8048517,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printf</a:t>
            </a:r>
            <a:endParaRPr lang="en-US" sz="1800" dirty="0" smtClean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$0x0,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0x8048401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0x804840c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0x804840d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788097" y="142490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0xfd2c0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66012" y="171168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69806" y="202841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66011" y="498987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0xfd290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84237" y="1827318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Right Arrow 12"/>
          <p:cNvSpPr/>
          <p:nvPr/>
        </p:nvSpPr>
        <p:spPr>
          <a:xfrm>
            <a:off x="4530468" y="2771903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9" name="TextBox 18"/>
          <p:cNvSpPr txBox="1"/>
          <p:nvPr/>
        </p:nvSpPr>
        <p:spPr>
          <a:xfrm>
            <a:off x="2766010" y="28906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0xfd2ac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280422" y="-24436"/>
            <a:ext cx="54674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0x8048504: 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"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asu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cse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 340 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fall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 2015 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rocks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!"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890676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19237"/>
          <a:ext cx="2831284" cy="518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0xfd2e0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cks</a:t>
                      </a:r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!</a:t>
                      </a:r>
                      <a:r>
                        <a:rPr lang="en-US" sz="1400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</a:t>
                      </a:r>
                      <a:r>
                        <a:rPr lang="en-US" sz="1400" baseline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(0x21736b63)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 </a:t>
                      </a:r>
                      <a:r>
                        <a:rPr lang="en-US" sz="14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ro</a:t>
                      </a:r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(0x6f722035)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201 (0x31303220)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fall (0x6c6c6166)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340 (0x20303433)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cse</a:t>
                      </a:r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(0x20657363)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asu</a:t>
                      </a:r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(0x20757361)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0x8048504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0xfd2ac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137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668593"/>
              </p:ext>
            </p:extLst>
          </p:nvPr>
        </p:nvGraphicFramePr>
        <p:xfrm>
          <a:off x="155275" y="5403584"/>
          <a:ext cx="3684334" cy="13533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36254"/>
                <a:gridCol w="1848080"/>
              </a:tblGrid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0xfd2ac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0xfd2bc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0x6c6c6166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0x804840d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6531436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$0x28,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lea -0xc(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strcpy</a:t>
            </a:r>
            <a:endParaRPr lang="en-US" sz="1800" dirty="0" smtClean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leave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$0x8048504,(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endParaRPr lang="en-US" sz="1800" dirty="0" smtClean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$0x8048517,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printf</a:t>
            </a:r>
            <a:endParaRPr lang="en-US" sz="1800" dirty="0" smtClean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$0x0,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0x8048401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0x804840c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0x804840d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788097" y="142490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0xfd2c0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66012" y="171168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69806" y="202841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66011" y="498987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0xfd290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84237" y="1827318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Right Arrow 12"/>
          <p:cNvSpPr/>
          <p:nvPr/>
        </p:nvSpPr>
        <p:spPr>
          <a:xfrm>
            <a:off x="4530468" y="3062463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9" name="TextBox 18"/>
          <p:cNvSpPr txBox="1"/>
          <p:nvPr/>
        </p:nvSpPr>
        <p:spPr>
          <a:xfrm>
            <a:off x="2766010" y="28906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0xfd2ac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280422" y="-24436"/>
            <a:ext cx="54674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0x8048504: 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"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asu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cse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 340 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fall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 2015 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rocks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!"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443042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19237"/>
          <a:ext cx="2831284" cy="518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0xfd2e0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cks</a:t>
                      </a:r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!</a:t>
                      </a:r>
                      <a:r>
                        <a:rPr lang="en-US" sz="1400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</a:t>
                      </a:r>
                      <a:r>
                        <a:rPr lang="en-US" sz="1400" baseline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(0x21736b63)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 </a:t>
                      </a:r>
                      <a:r>
                        <a:rPr lang="en-US" sz="14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ro</a:t>
                      </a:r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(0x6f722035)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201 (0x31303220)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fall (0x6c6c6166)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340 (0x20303433)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cse</a:t>
                      </a:r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(0x20657363)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asu</a:t>
                      </a:r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(0x20757361)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0x8048504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0xfd2ac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138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2224735"/>
              </p:ext>
            </p:extLst>
          </p:nvPr>
        </p:nvGraphicFramePr>
        <p:xfrm>
          <a:off x="155275" y="5403584"/>
          <a:ext cx="3684334" cy="13533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36254"/>
                <a:gridCol w="1848080"/>
              </a:tblGrid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0xfd2ac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0x6c6c6166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0x31303220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6531436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$0x28,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lea -0xc(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strcpy</a:t>
            </a:r>
            <a:endParaRPr lang="en-US" sz="1800" dirty="0" smtClean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leave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$0x8048504,(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endParaRPr lang="en-US" sz="1800" dirty="0" smtClean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$0x8048517,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printf</a:t>
            </a:r>
            <a:endParaRPr lang="en-US" sz="1800" dirty="0" smtClean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$0x0,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0x8048401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0x804840c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0x804840d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788097" y="142490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0xfd2c0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66012" y="171168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69806" y="202841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66011" y="498987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0xfd290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84237" y="151112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Right Arrow 12"/>
          <p:cNvSpPr/>
          <p:nvPr/>
        </p:nvSpPr>
        <p:spPr>
          <a:xfrm>
            <a:off x="4530468" y="3062463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9" name="TextBox 18"/>
          <p:cNvSpPr txBox="1"/>
          <p:nvPr/>
        </p:nvSpPr>
        <p:spPr>
          <a:xfrm>
            <a:off x="2766010" y="28906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0xfd2ac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280422" y="-24436"/>
            <a:ext cx="54674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0x8048504: 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"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asu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cse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 340 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fall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 2015 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rocks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!"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878788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19237"/>
          <a:ext cx="2831284" cy="518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0xfd2e0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cks</a:t>
                      </a:r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!</a:t>
                      </a:r>
                      <a:r>
                        <a:rPr lang="en-US" sz="1400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</a:t>
                      </a:r>
                      <a:r>
                        <a:rPr lang="en-US" sz="1400" baseline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(0x21736b63)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 </a:t>
                      </a:r>
                      <a:r>
                        <a:rPr lang="en-US" sz="14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ro</a:t>
                      </a:r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(0x6f722035)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201 (0x31303220)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fall (0x6c6c6166)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340 (0x20303433)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cse</a:t>
                      </a:r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(0x20657363)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asu</a:t>
                      </a:r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(0x20757361)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0x8048504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0xfd2ac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139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55275" y="5403584"/>
          <a:ext cx="3684334" cy="13533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36254"/>
                <a:gridCol w="1848080"/>
              </a:tblGrid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0xfd2ac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0x6c6c6166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0x31303220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6531436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$0x28,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lea -0xc(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strcpy</a:t>
            </a:r>
            <a:endParaRPr lang="en-US" sz="1800" dirty="0" smtClean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leave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$0x8048504,(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endParaRPr lang="en-US" sz="1800" dirty="0" smtClean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$0x8048517,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printf</a:t>
            </a:r>
            <a:endParaRPr lang="en-US" sz="1800" dirty="0" smtClean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$0x0,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0x8048401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0x804840c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0x804840d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788097" y="142490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0xfd2c0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66012" y="171168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69806" y="202841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66011" y="498987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0xfd290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84237" y="151112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Right Arrow 12"/>
          <p:cNvSpPr/>
          <p:nvPr/>
        </p:nvSpPr>
        <p:spPr>
          <a:xfrm>
            <a:off x="4530468" y="3062463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9" name="TextBox 18"/>
          <p:cNvSpPr txBox="1"/>
          <p:nvPr/>
        </p:nvSpPr>
        <p:spPr>
          <a:xfrm>
            <a:off x="2766010" y="28906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0xfd2ac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280422" y="-24436"/>
            <a:ext cx="54674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0x8048504: 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"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asu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cse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 340 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fall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 2015 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rocks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!"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03487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 Example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1589714" y="1692435"/>
          <a:ext cx="2831284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is-I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…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is-I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…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Garbage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53846" y="1323103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53845" y="397397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27318" y="260504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0x10000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7629092"/>
              </p:ext>
            </p:extLst>
          </p:nvPr>
        </p:nvGraphicFramePr>
        <p:xfrm>
          <a:off x="567369" y="5074404"/>
          <a:ext cx="369616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0xFFFC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839834" y="1695032"/>
            <a:ext cx="18177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push %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pop %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ebx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3" name="Right Arrow 12"/>
          <p:cNvSpPr/>
          <p:nvPr/>
        </p:nvSpPr>
        <p:spPr>
          <a:xfrm>
            <a:off x="6245411" y="2341363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1168494" y="3113988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920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7954" y="305134"/>
            <a:ext cx="4229810" cy="54640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#include 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2000" dirty="0" err="1">
                <a:latin typeface="Consolas" charset="0"/>
                <a:ea typeface="Consolas" charset="0"/>
                <a:cs typeface="Consolas" charset="0"/>
              </a:rPr>
              <a:t>string.h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</a:t>
            </a:r>
            <a:r>
              <a:rPr lang="en-US" sz="2000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include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&lt;</a:t>
            </a:r>
            <a:r>
              <a:rPr lang="en-US" sz="2000" dirty="0" err="1">
                <a:latin typeface="Consolas" charset="0"/>
                <a:ea typeface="Consolas" charset="0"/>
                <a:cs typeface="Consolas" charset="0"/>
              </a:rPr>
              <a:t>stdio.h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char</a:t>
            </a:r>
            <a:r>
              <a:rPr lang="en-US" sz="20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* </a:t>
            </a:r>
            <a:r>
              <a:rPr lang="en-US" sz="20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str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buNone/>
            </a:pP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char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foo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[4];   </a:t>
            </a:r>
          </a:p>
          <a:p>
            <a:pPr marL="0" indent="0">
              <a:buNone/>
            </a:pP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2000" dirty="0" err="1" smtClean="0">
                <a:latin typeface="Consolas" charset="0"/>
                <a:ea typeface="Consolas" charset="0"/>
                <a:cs typeface="Consolas" charset="0"/>
              </a:rPr>
              <a:t>strcpy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(foo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2000" dirty="0" err="1">
                <a:latin typeface="Consolas" charset="0"/>
                <a:ea typeface="Consolas" charset="0"/>
                <a:cs typeface="Consolas" charset="0"/>
              </a:rPr>
              <a:t>str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marL="0" indent="0">
              <a:buNone/>
            </a:pP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r>
              <a:rPr lang="en-US" sz="20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 smtClean="0"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("</a:t>
            </a:r>
            <a:r>
              <a:rPr lang="hu-HU" sz="2000" dirty="0" err="1" smtClean="0">
                <a:latin typeface="Consolas" charset="0"/>
                <a:ea typeface="Consolas" charset="0"/>
                <a:cs typeface="Consolas" charset="0"/>
              </a:rPr>
              <a:t>asu</a:t>
            </a:r>
            <a:r>
              <a:rPr lang="hu-HU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hu-HU" sz="2000" dirty="0" err="1">
                <a:latin typeface="Consolas" charset="0"/>
                <a:ea typeface="Consolas" charset="0"/>
                <a:cs typeface="Consolas" charset="0"/>
              </a:rPr>
              <a:t>cse</a:t>
            </a:r>
            <a:r>
              <a:rPr lang="hu-HU" sz="2000" dirty="0">
                <a:latin typeface="Consolas" charset="0"/>
                <a:ea typeface="Consolas" charset="0"/>
                <a:cs typeface="Consolas" charset="0"/>
              </a:rPr>
              <a:t> 340 </a:t>
            </a:r>
            <a:r>
              <a:rPr lang="hu-HU" sz="2000" dirty="0" err="1">
                <a:latin typeface="Consolas" charset="0"/>
                <a:ea typeface="Consolas" charset="0"/>
                <a:cs typeface="Consolas" charset="0"/>
              </a:rPr>
              <a:t>fall</a:t>
            </a:r>
            <a:r>
              <a:rPr lang="hu-HU" sz="2000" dirty="0">
                <a:latin typeface="Consolas" charset="0"/>
                <a:ea typeface="Consolas" charset="0"/>
                <a:cs typeface="Consolas" charset="0"/>
              </a:rPr>
              <a:t> 2015 </a:t>
            </a:r>
            <a:r>
              <a:rPr lang="hu-HU" sz="2000" dirty="0" err="1" smtClean="0">
                <a:latin typeface="Consolas" charset="0"/>
                <a:ea typeface="Consolas" charset="0"/>
                <a:cs typeface="Consolas" charset="0"/>
              </a:rPr>
              <a:t>rocks</a:t>
            </a:r>
            <a:r>
              <a:rPr lang="hu-HU" sz="2000" dirty="0">
                <a:latin typeface="Consolas" charset="0"/>
                <a:ea typeface="Consolas" charset="0"/>
                <a:cs typeface="Consolas" charset="0"/>
              </a:rPr>
              <a:t>!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");   </a:t>
            </a:r>
          </a:p>
          <a:p>
            <a:pPr marL="0" indent="0"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 smtClean="0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("After");   </a:t>
            </a:r>
            <a:endParaRPr lang="en-US" sz="20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return 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0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sz="2000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140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289989" y="29782"/>
            <a:ext cx="4495088" cy="666795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9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900" dirty="0" err="1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900" dirty="0">
                <a:latin typeface="Consolas" charset="0"/>
                <a:ea typeface="Consolas" charset="0"/>
                <a:cs typeface="Consolas" charset="0"/>
              </a:rPr>
              <a:t> examples]$ </a:t>
            </a:r>
            <a:r>
              <a:rPr lang="en-US" sz="1900" dirty="0" err="1">
                <a:latin typeface="Consolas" charset="0"/>
                <a:ea typeface="Consolas" charset="0"/>
                <a:cs typeface="Consolas" charset="0"/>
              </a:rPr>
              <a:t>gcc</a:t>
            </a:r>
            <a:r>
              <a:rPr lang="en-US" sz="1900" dirty="0">
                <a:latin typeface="Consolas" charset="0"/>
                <a:ea typeface="Consolas" charset="0"/>
                <a:cs typeface="Consolas" charset="0"/>
              </a:rPr>
              <a:t> -Wall -m32 </a:t>
            </a:r>
            <a:r>
              <a:rPr lang="en-US" sz="1900" dirty="0" err="1" smtClean="0">
                <a:latin typeface="Consolas" charset="0"/>
                <a:ea typeface="Consolas" charset="0"/>
                <a:cs typeface="Consolas" charset="0"/>
              </a:rPr>
              <a:t>buffer_overflow.c</a:t>
            </a:r>
            <a:endParaRPr lang="en-US" sz="19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9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900" dirty="0" err="1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900" dirty="0">
                <a:latin typeface="Consolas" charset="0"/>
                <a:ea typeface="Consolas" charset="0"/>
                <a:cs typeface="Consolas" charset="0"/>
              </a:rPr>
              <a:t> examples]$ ./</a:t>
            </a:r>
            <a:r>
              <a:rPr lang="en-US" sz="1900" dirty="0" err="1">
                <a:latin typeface="Consolas" charset="0"/>
                <a:ea typeface="Consolas" charset="0"/>
                <a:cs typeface="Consolas" charset="0"/>
              </a:rPr>
              <a:t>a.out</a:t>
            </a:r>
            <a:r>
              <a:rPr lang="en-US" sz="1900" dirty="0">
                <a:latin typeface="Consolas" charset="0"/>
                <a:ea typeface="Consolas" charset="0"/>
                <a:cs typeface="Consolas" charset="0"/>
              </a:rPr>
              <a:t> Segmentation fault (core dumped</a:t>
            </a:r>
            <a:r>
              <a:rPr lang="en-US" sz="19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9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900" dirty="0" err="1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900" dirty="0">
                <a:latin typeface="Consolas" charset="0"/>
                <a:ea typeface="Consolas" charset="0"/>
                <a:cs typeface="Consolas" charset="0"/>
              </a:rPr>
              <a:t> examples]$ </a:t>
            </a:r>
            <a:r>
              <a:rPr lang="en-US" sz="1900" dirty="0" err="1">
                <a:latin typeface="Consolas" charset="0"/>
                <a:ea typeface="Consolas" charset="0"/>
                <a:cs typeface="Consolas" charset="0"/>
              </a:rPr>
              <a:t>gdb</a:t>
            </a:r>
            <a:r>
              <a:rPr lang="en-US" sz="1900" dirty="0">
                <a:latin typeface="Consolas" charset="0"/>
                <a:ea typeface="Consolas" charset="0"/>
                <a:cs typeface="Consolas" charset="0"/>
              </a:rPr>
              <a:t> ./</a:t>
            </a:r>
            <a:r>
              <a:rPr lang="en-US" sz="1900" dirty="0" err="1" smtClean="0">
                <a:latin typeface="Consolas" charset="0"/>
                <a:ea typeface="Consolas" charset="0"/>
                <a:cs typeface="Consolas" charset="0"/>
              </a:rPr>
              <a:t>a.out</a:t>
            </a:r>
            <a:endParaRPr lang="en-US" sz="19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9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900" dirty="0" err="1">
                <a:latin typeface="Consolas" charset="0"/>
                <a:ea typeface="Consolas" charset="0"/>
                <a:cs typeface="Consolas" charset="0"/>
              </a:rPr>
              <a:t>gdb</a:t>
            </a:r>
            <a:r>
              <a:rPr lang="en-US" sz="1900" dirty="0">
                <a:latin typeface="Consolas" charset="0"/>
                <a:ea typeface="Consolas" charset="0"/>
                <a:cs typeface="Consolas" charset="0"/>
              </a:rPr>
              <a:t>) </a:t>
            </a:r>
            <a:r>
              <a:rPr lang="en-US" sz="1900" dirty="0" smtClean="0">
                <a:latin typeface="Consolas" charset="0"/>
                <a:ea typeface="Consolas" charset="0"/>
                <a:cs typeface="Consolas" charset="0"/>
              </a:rPr>
              <a:t>r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900" dirty="0">
                <a:latin typeface="Consolas" charset="0"/>
                <a:ea typeface="Consolas" charset="0"/>
                <a:cs typeface="Consolas" charset="0"/>
              </a:rPr>
              <a:t>Starting program: </a:t>
            </a:r>
            <a:r>
              <a:rPr lang="en-US" sz="1900" dirty="0" err="1" smtClean="0">
                <a:latin typeface="Consolas" charset="0"/>
                <a:ea typeface="Consolas" charset="0"/>
                <a:cs typeface="Consolas" charset="0"/>
              </a:rPr>
              <a:t>a.out</a:t>
            </a:r>
            <a:endParaRPr lang="en-US" sz="19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900" dirty="0">
                <a:latin typeface="Consolas" charset="0"/>
                <a:ea typeface="Consolas" charset="0"/>
                <a:cs typeface="Consolas" charset="0"/>
              </a:rPr>
              <a:t>Program received signal SIGSEGV, Segmentation fault.0x31303220 in ?? </a:t>
            </a:r>
            <a:r>
              <a:rPr lang="en-US" sz="1900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de-DE" sz="19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de-DE" sz="1900" dirty="0" err="1">
                <a:latin typeface="Consolas" charset="0"/>
                <a:ea typeface="Consolas" charset="0"/>
                <a:cs typeface="Consolas" charset="0"/>
              </a:rPr>
              <a:t>gdb</a:t>
            </a:r>
            <a:r>
              <a:rPr lang="de-DE" sz="1900" dirty="0">
                <a:latin typeface="Consolas" charset="0"/>
                <a:ea typeface="Consolas" charset="0"/>
                <a:cs typeface="Consolas" charset="0"/>
              </a:rPr>
              <a:t>) </a:t>
            </a:r>
            <a:r>
              <a:rPr lang="de-DE" sz="1900" dirty="0" err="1">
                <a:latin typeface="Consolas" charset="0"/>
                <a:ea typeface="Consolas" charset="0"/>
                <a:cs typeface="Consolas" charset="0"/>
              </a:rPr>
              <a:t>info</a:t>
            </a:r>
            <a:r>
              <a:rPr lang="de-DE" sz="19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de-DE" sz="1900" dirty="0" err="1" smtClean="0">
                <a:latin typeface="Consolas" charset="0"/>
                <a:ea typeface="Consolas" charset="0"/>
                <a:cs typeface="Consolas" charset="0"/>
              </a:rPr>
              <a:t>registers</a:t>
            </a:r>
            <a:endParaRPr lang="de-DE" sz="19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de-DE" sz="1900" dirty="0" err="1" smtClean="0"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de-DE" sz="19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de-DE" sz="1900" dirty="0" smtClean="0">
                <a:latin typeface="Consolas" charset="0"/>
                <a:ea typeface="Consolas" charset="0"/>
                <a:cs typeface="Consolas" charset="0"/>
              </a:rPr>
              <a:t>  0xffffd1fc  -11780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de-DE" sz="1900" dirty="0" err="1" smtClean="0">
                <a:latin typeface="Consolas" charset="0"/>
                <a:ea typeface="Consolas" charset="0"/>
                <a:cs typeface="Consolas" charset="0"/>
              </a:rPr>
              <a:t>ecx</a:t>
            </a:r>
            <a:r>
              <a:rPr lang="de-DE" sz="1900" dirty="0" smtClean="0">
                <a:latin typeface="Consolas" charset="0"/>
                <a:ea typeface="Consolas" charset="0"/>
                <a:cs typeface="Consolas" charset="0"/>
              </a:rPr>
              <a:t>   0x0</a:t>
            </a:r>
            <a:r>
              <a:rPr lang="de-DE" sz="190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de-DE" sz="1900" dirty="0" smtClean="0">
                <a:latin typeface="Consolas" charset="0"/>
                <a:ea typeface="Consolas" charset="0"/>
                <a:cs typeface="Consolas" charset="0"/>
              </a:rPr>
              <a:t>        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de-DE" sz="1900" dirty="0" err="1" smtClean="0">
                <a:latin typeface="Consolas" charset="0"/>
                <a:ea typeface="Consolas" charset="0"/>
                <a:cs typeface="Consolas" charset="0"/>
              </a:rPr>
              <a:t>edx</a:t>
            </a:r>
            <a:r>
              <a:rPr lang="de-DE" sz="1900" dirty="0" smtClean="0">
                <a:latin typeface="Consolas" charset="0"/>
                <a:ea typeface="Consolas" charset="0"/>
                <a:cs typeface="Consolas" charset="0"/>
              </a:rPr>
              <a:t>   0x8048521</a:t>
            </a:r>
            <a:r>
              <a:rPr lang="de-DE" sz="190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de-DE" sz="1900" dirty="0" smtClean="0">
                <a:latin typeface="Consolas" charset="0"/>
                <a:ea typeface="Consolas" charset="0"/>
                <a:cs typeface="Consolas" charset="0"/>
              </a:rPr>
              <a:t> 134513953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de-DE" sz="1900" dirty="0" err="1" smtClean="0">
                <a:latin typeface="Consolas" charset="0"/>
                <a:ea typeface="Consolas" charset="0"/>
                <a:cs typeface="Consolas" charset="0"/>
              </a:rPr>
              <a:t>ebx</a:t>
            </a:r>
            <a:r>
              <a:rPr lang="de-DE" sz="1900" dirty="0" smtClean="0">
                <a:latin typeface="Consolas" charset="0"/>
                <a:ea typeface="Consolas" charset="0"/>
                <a:cs typeface="Consolas" charset="0"/>
              </a:rPr>
              <a:t>   0x908ff4</a:t>
            </a:r>
            <a:r>
              <a:rPr lang="de-DE" sz="190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de-DE" sz="1900" dirty="0" smtClean="0">
                <a:latin typeface="Consolas" charset="0"/>
                <a:ea typeface="Consolas" charset="0"/>
                <a:cs typeface="Consolas" charset="0"/>
              </a:rPr>
              <a:t> 9474036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de-DE" sz="1900" dirty="0" err="1" smtClean="0"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de-DE" sz="1900" dirty="0" smtClean="0">
                <a:latin typeface="Consolas" charset="0"/>
                <a:ea typeface="Consolas" charset="0"/>
                <a:cs typeface="Consolas" charset="0"/>
              </a:rPr>
              <a:t>   0xffffd210</a:t>
            </a:r>
            <a:r>
              <a:rPr lang="de-DE" sz="190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de-DE" sz="1900" dirty="0" smtClean="0">
                <a:latin typeface="Consolas" charset="0"/>
                <a:ea typeface="Consolas" charset="0"/>
                <a:cs typeface="Consolas" charset="0"/>
              </a:rPr>
              <a:t> 0xffffd210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de-DE" sz="1900" dirty="0" err="1" smtClean="0"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de-DE" sz="1900" dirty="0" smtClean="0">
                <a:latin typeface="Consolas" charset="0"/>
                <a:ea typeface="Consolas" charset="0"/>
                <a:cs typeface="Consolas" charset="0"/>
              </a:rPr>
              <a:t>   0x6c6c6166</a:t>
            </a:r>
            <a:r>
              <a:rPr lang="de-DE" sz="190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de-DE" sz="1900" dirty="0" smtClean="0">
                <a:latin typeface="Consolas" charset="0"/>
                <a:ea typeface="Consolas" charset="0"/>
                <a:cs typeface="Consolas" charset="0"/>
              </a:rPr>
              <a:t> 0x6c6c6166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de-DE" sz="1900" dirty="0" err="1" smtClean="0">
                <a:latin typeface="Consolas" charset="0"/>
                <a:ea typeface="Consolas" charset="0"/>
                <a:cs typeface="Consolas" charset="0"/>
              </a:rPr>
              <a:t>esi</a:t>
            </a:r>
            <a:r>
              <a:rPr lang="de-DE" sz="1900" dirty="0" smtClean="0">
                <a:latin typeface="Consolas" charset="0"/>
                <a:ea typeface="Consolas" charset="0"/>
                <a:cs typeface="Consolas" charset="0"/>
              </a:rPr>
              <a:t>   0x0</a:t>
            </a:r>
            <a:r>
              <a:rPr lang="de-DE" sz="190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de-DE" sz="1900" dirty="0" smtClean="0">
                <a:latin typeface="Consolas" charset="0"/>
                <a:ea typeface="Consolas" charset="0"/>
                <a:cs typeface="Consolas" charset="0"/>
              </a:rPr>
              <a:t>        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de-DE" sz="1900" dirty="0" err="1" smtClean="0">
                <a:latin typeface="Consolas" charset="0"/>
                <a:ea typeface="Consolas" charset="0"/>
                <a:cs typeface="Consolas" charset="0"/>
              </a:rPr>
              <a:t>edi</a:t>
            </a:r>
            <a:r>
              <a:rPr lang="de-DE" sz="1900" dirty="0" smtClean="0">
                <a:latin typeface="Consolas" charset="0"/>
                <a:ea typeface="Consolas" charset="0"/>
                <a:cs typeface="Consolas" charset="0"/>
              </a:rPr>
              <a:t>   0x0</a:t>
            </a:r>
            <a:r>
              <a:rPr lang="de-DE" sz="190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de-DE" sz="1900" dirty="0" smtClean="0">
                <a:latin typeface="Consolas" charset="0"/>
                <a:ea typeface="Consolas" charset="0"/>
                <a:cs typeface="Consolas" charset="0"/>
              </a:rPr>
              <a:t>        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de-DE" sz="1900" dirty="0" err="1" smtClean="0">
                <a:latin typeface="Consolas" charset="0"/>
                <a:ea typeface="Consolas" charset="0"/>
                <a:cs typeface="Consolas" charset="0"/>
              </a:rPr>
              <a:t>eip</a:t>
            </a:r>
            <a:r>
              <a:rPr lang="de-DE" sz="1900" dirty="0" smtClean="0">
                <a:latin typeface="Consolas" charset="0"/>
                <a:ea typeface="Consolas" charset="0"/>
                <a:cs typeface="Consolas" charset="0"/>
              </a:rPr>
              <a:t>   0x31303220</a:t>
            </a:r>
            <a:r>
              <a:rPr lang="de-DE" sz="190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de-DE" sz="1900" dirty="0" smtClean="0">
                <a:latin typeface="Consolas" charset="0"/>
                <a:ea typeface="Consolas" charset="0"/>
                <a:cs typeface="Consolas" charset="0"/>
              </a:rPr>
              <a:t> 0x31303220e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de-DE" sz="1900" dirty="0" smtClean="0">
                <a:latin typeface="Consolas" charset="0"/>
                <a:ea typeface="Consolas" charset="0"/>
                <a:cs typeface="Consolas" charset="0"/>
              </a:rPr>
              <a:t>...</a:t>
            </a:r>
            <a:endParaRPr lang="en-US" sz="1900" dirty="0" smtClean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925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Buffer Overflow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Classic security vulnerability is when an attacker can overwrite the saved EIP value on the stack</a:t>
            </a:r>
          </a:p>
          <a:p>
            <a:pPr lvl="1"/>
            <a:r>
              <a:rPr lang="en-US" dirty="0" smtClean="0"/>
              <a:t>The attacker's goal is to change a saved EIP value to point to attacker's data</a:t>
            </a:r>
          </a:p>
          <a:p>
            <a:pPr lvl="1"/>
            <a:r>
              <a:rPr lang="en-US" dirty="0" smtClean="0"/>
              <a:t>Where the program will start executing the attacker's data as code</a:t>
            </a:r>
          </a:p>
          <a:p>
            <a:r>
              <a:rPr lang="en-US" dirty="0" smtClean="0"/>
              <a:t>One of the most common vulnerabilities in C and C++ programs</a:t>
            </a:r>
          </a:p>
          <a:p>
            <a:r>
              <a:rPr lang="en-US" dirty="0" smtClean="0"/>
              <a:t>Why?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915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From what we have seen so far, variables are either global or local</a:t>
            </a:r>
          </a:p>
          <a:p>
            <a:r>
              <a:rPr lang="en-US" dirty="0" smtClean="0"/>
              <a:t>What if we want a language that allows defining local functions</a:t>
            </a:r>
          </a:p>
          <a:p>
            <a:pPr lvl="1"/>
            <a:r>
              <a:rPr lang="en-US" dirty="0" smtClean="0"/>
              <a:t>Functions that are only valid in the containing scope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51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1467"/>
            <a:ext cx="8229600" cy="4974698"/>
          </a:xfrm>
        </p:spPr>
        <p:txBody>
          <a:bodyPr numCol="2"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#include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stdio.h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endParaRPr lang="en-US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foo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x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bar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baz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 x = x + 1;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if (x &lt; 10)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{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  bar();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}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baz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();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}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x = 0;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bar();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("%d\n", x);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143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134729" y="1151467"/>
            <a:ext cx="55638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gcc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 –Wall 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local_functions.c</a:t>
            </a:r>
            <a:endParaRPr lang="en-US" sz="1600" dirty="0" smtClean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./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a.out</a:t>
            </a:r>
            <a:endParaRPr lang="en-US" sz="1600" dirty="0" smtClean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83628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the previously discussed </a:t>
            </a:r>
            <a:r>
              <a:rPr lang="en-US" dirty="0" err="1" smtClean="0"/>
              <a:t>cdecl</a:t>
            </a:r>
            <a:r>
              <a:rPr lang="en-US" dirty="0" smtClean="0"/>
              <a:t> calling convention support support local functions?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111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1467"/>
            <a:ext cx="8229600" cy="4974698"/>
          </a:xfrm>
        </p:spPr>
        <p:txBody>
          <a:bodyPr numCol="2"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#include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stdio.h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endParaRPr lang="en-US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foo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x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bar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baz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 x = x + 1;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if (x &lt; 10)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{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  bar();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}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baz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();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}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x = 0;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bar();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("%d\n", x);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145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8192919"/>
              </p:ext>
            </p:extLst>
          </p:nvPr>
        </p:nvGraphicFramePr>
        <p:xfrm>
          <a:off x="4974760" y="423543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foo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ight Arrow 6"/>
          <p:cNvSpPr/>
          <p:nvPr/>
        </p:nvSpPr>
        <p:spPr>
          <a:xfrm>
            <a:off x="4293394" y="764646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8" name="Right Arrow 7"/>
          <p:cNvSpPr/>
          <p:nvPr/>
        </p:nvSpPr>
        <p:spPr>
          <a:xfrm>
            <a:off x="178594" y="5164306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407566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1467"/>
            <a:ext cx="8229600" cy="4974698"/>
          </a:xfrm>
        </p:spPr>
        <p:txBody>
          <a:bodyPr numCol="2"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#include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stdio.h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endParaRPr lang="en-US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foo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x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bar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baz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 x = x + 1;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if (x &lt; 10)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{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  bar();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}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baz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();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}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x = 0;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bar();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("%d\n", x);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146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6029122"/>
              </p:ext>
            </p:extLst>
          </p:nvPr>
        </p:nvGraphicFramePr>
        <p:xfrm>
          <a:off x="4974760" y="423543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foo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bar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ight Arrow 6"/>
          <p:cNvSpPr/>
          <p:nvPr/>
        </p:nvSpPr>
        <p:spPr>
          <a:xfrm>
            <a:off x="4293394" y="1132117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8" name="Right Arrow 7"/>
          <p:cNvSpPr/>
          <p:nvPr/>
        </p:nvSpPr>
        <p:spPr>
          <a:xfrm>
            <a:off x="178594" y="535231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9" name="Right Arrow 8"/>
          <p:cNvSpPr/>
          <p:nvPr/>
        </p:nvSpPr>
        <p:spPr>
          <a:xfrm>
            <a:off x="245536" y="2419683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147546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1467"/>
            <a:ext cx="8229600" cy="4974698"/>
          </a:xfrm>
        </p:spPr>
        <p:txBody>
          <a:bodyPr numCol="2"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#include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stdio.h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endParaRPr lang="en-US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foo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x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bar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baz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 x = x + 1;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if (x &lt; 10)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{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  bar();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}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baz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();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}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x = 0;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bar();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("%d\n", x);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147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/>
          </p:nvPr>
        </p:nvGraphicFramePr>
        <p:xfrm>
          <a:off x="4974760" y="423543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foo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bar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ight Arrow 6"/>
          <p:cNvSpPr/>
          <p:nvPr/>
        </p:nvSpPr>
        <p:spPr>
          <a:xfrm>
            <a:off x="4293394" y="1132117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8" name="Right Arrow 7"/>
          <p:cNvSpPr/>
          <p:nvPr/>
        </p:nvSpPr>
        <p:spPr>
          <a:xfrm>
            <a:off x="178594" y="535231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9" name="Right Arrow 8"/>
          <p:cNvSpPr/>
          <p:nvPr/>
        </p:nvSpPr>
        <p:spPr>
          <a:xfrm>
            <a:off x="245536" y="469286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163654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1467"/>
            <a:ext cx="8229600" cy="4974698"/>
          </a:xfrm>
        </p:spPr>
        <p:txBody>
          <a:bodyPr numCol="2"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#include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stdio.h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endParaRPr lang="en-US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foo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x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bar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baz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 x = x + 1;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if (x &lt; 10)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{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  bar();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}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baz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();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}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x = 0;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bar();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("%d\n", x);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148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588851"/>
              </p:ext>
            </p:extLst>
          </p:nvPr>
        </p:nvGraphicFramePr>
        <p:xfrm>
          <a:off x="4974760" y="423543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foo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bar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baz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ight Arrow 6"/>
          <p:cNvSpPr/>
          <p:nvPr/>
        </p:nvSpPr>
        <p:spPr>
          <a:xfrm>
            <a:off x="4293394" y="1491038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8" name="Right Arrow 7"/>
          <p:cNvSpPr/>
          <p:nvPr/>
        </p:nvSpPr>
        <p:spPr>
          <a:xfrm>
            <a:off x="178594" y="535231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9" name="Right Arrow 8"/>
          <p:cNvSpPr/>
          <p:nvPr/>
        </p:nvSpPr>
        <p:spPr>
          <a:xfrm>
            <a:off x="245536" y="469286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0" name="Right Arrow 9"/>
          <p:cNvSpPr/>
          <p:nvPr/>
        </p:nvSpPr>
        <p:spPr>
          <a:xfrm>
            <a:off x="317897" y="3305284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1" name="Rectangle 10"/>
          <p:cNvSpPr/>
          <p:nvPr/>
        </p:nvSpPr>
        <p:spPr>
          <a:xfrm>
            <a:off x="1085600" y="3216150"/>
            <a:ext cx="264635" cy="253444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1350235" y="598206"/>
            <a:ext cx="3624525" cy="2752797"/>
          </a:xfrm>
          <a:prstGeom prst="straightConnector1">
            <a:avLst/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5841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1467"/>
            <a:ext cx="8229600" cy="4974698"/>
          </a:xfrm>
        </p:spPr>
        <p:txBody>
          <a:bodyPr numCol="2"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#include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stdio.h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endParaRPr lang="en-US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foo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x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bar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baz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 x = x + 1;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if (x &lt; 10)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{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  bar();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}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baz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();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}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x = 0;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bar();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("%d\n", x);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149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/>
          </p:nvPr>
        </p:nvGraphicFramePr>
        <p:xfrm>
          <a:off x="4974760" y="423543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foo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bar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baz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ight Arrow 6"/>
          <p:cNvSpPr/>
          <p:nvPr/>
        </p:nvSpPr>
        <p:spPr>
          <a:xfrm>
            <a:off x="4293394" y="1491038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8" name="Right Arrow 7"/>
          <p:cNvSpPr/>
          <p:nvPr/>
        </p:nvSpPr>
        <p:spPr>
          <a:xfrm>
            <a:off x="178594" y="535231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9" name="Right Arrow 8"/>
          <p:cNvSpPr/>
          <p:nvPr/>
        </p:nvSpPr>
        <p:spPr>
          <a:xfrm>
            <a:off x="245536" y="469286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0" name="Right Arrow 9"/>
          <p:cNvSpPr/>
          <p:nvPr/>
        </p:nvSpPr>
        <p:spPr>
          <a:xfrm>
            <a:off x="317897" y="4014588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1580258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 Example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1589714" y="1692435"/>
          <a:ext cx="2831284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is-I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…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is-I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…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Garbage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53846" y="1323103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53845" y="397397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27318" y="260504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0x10000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0572432"/>
              </p:ext>
            </p:extLst>
          </p:nvPr>
        </p:nvGraphicFramePr>
        <p:xfrm>
          <a:off x="567369" y="5074404"/>
          <a:ext cx="369616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0x10000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839834" y="1695032"/>
            <a:ext cx="18177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push %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pop %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ebx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3" name="Right Arrow 12"/>
          <p:cNvSpPr/>
          <p:nvPr/>
        </p:nvSpPr>
        <p:spPr>
          <a:xfrm>
            <a:off x="6245411" y="2341363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1168494" y="3113988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Arrow 14"/>
          <p:cNvSpPr/>
          <p:nvPr/>
        </p:nvSpPr>
        <p:spPr>
          <a:xfrm>
            <a:off x="1168494" y="2772847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354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1467"/>
            <a:ext cx="8229600" cy="4974698"/>
          </a:xfrm>
        </p:spPr>
        <p:txBody>
          <a:bodyPr numCol="2"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#include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stdio.h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endParaRPr lang="en-US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foo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x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bar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baz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 x = x + 1;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if (x &lt; 10)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{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  bar();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}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baz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();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}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x = 0;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bar();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("%d\n", x);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150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9667209"/>
              </p:ext>
            </p:extLst>
          </p:nvPr>
        </p:nvGraphicFramePr>
        <p:xfrm>
          <a:off x="4974760" y="423543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foo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bar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baz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bar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ight Arrow 6"/>
          <p:cNvSpPr/>
          <p:nvPr/>
        </p:nvSpPr>
        <p:spPr>
          <a:xfrm>
            <a:off x="4293394" y="1858509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8" name="Right Arrow 7"/>
          <p:cNvSpPr/>
          <p:nvPr/>
        </p:nvSpPr>
        <p:spPr>
          <a:xfrm>
            <a:off x="178594" y="535231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9" name="Right Arrow 8"/>
          <p:cNvSpPr/>
          <p:nvPr/>
        </p:nvSpPr>
        <p:spPr>
          <a:xfrm>
            <a:off x="245536" y="469286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356163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1467"/>
            <a:ext cx="8229600" cy="4974698"/>
          </a:xfrm>
        </p:spPr>
        <p:txBody>
          <a:bodyPr numCol="2"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#include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stdio.h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endParaRPr lang="en-US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foo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x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bar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baz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 x = x + 1;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if (x &lt; 10)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{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  bar();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}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baz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();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}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x = 0;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bar();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("%d\n", x);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151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7770937"/>
              </p:ext>
            </p:extLst>
          </p:nvPr>
        </p:nvGraphicFramePr>
        <p:xfrm>
          <a:off x="4974760" y="423543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foo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bar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baz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bar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baz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ight Arrow 6"/>
          <p:cNvSpPr/>
          <p:nvPr/>
        </p:nvSpPr>
        <p:spPr>
          <a:xfrm>
            <a:off x="4293394" y="2260164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8" name="Right Arrow 7"/>
          <p:cNvSpPr/>
          <p:nvPr/>
        </p:nvSpPr>
        <p:spPr>
          <a:xfrm>
            <a:off x="178594" y="535231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9" name="Right Arrow 8"/>
          <p:cNvSpPr/>
          <p:nvPr/>
        </p:nvSpPr>
        <p:spPr>
          <a:xfrm>
            <a:off x="245536" y="469286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1382856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1467"/>
            <a:ext cx="8229600" cy="4974698"/>
          </a:xfrm>
        </p:spPr>
        <p:txBody>
          <a:bodyPr numCol="2"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#include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stdio.h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endParaRPr lang="en-US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foo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x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bar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baz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 x = x + 1;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if (x &lt; 10)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{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  bar();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}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baz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();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}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x = 0;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bar();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("%d\n", x);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152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/>
          </p:nvPr>
        </p:nvGraphicFramePr>
        <p:xfrm>
          <a:off x="4974760" y="423543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foo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bar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baz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bar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baz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ight Arrow 6"/>
          <p:cNvSpPr/>
          <p:nvPr/>
        </p:nvSpPr>
        <p:spPr>
          <a:xfrm>
            <a:off x="4293394" y="2260164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8" name="Right Arrow 7"/>
          <p:cNvSpPr/>
          <p:nvPr/>
        </p:nvSpPr>
        <p:spPr>
          <a:xfrm>
            <a:off x="178594" y="535231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9" name="Right Arrow 8"/>
          <p:cNvSpPr/>
          <p:nvPr/>
        </p:nvSpPr>
        <p:spPr>
          <a:xfrm>
            <a:off x="245536" y="469286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0" name="Right Arrow 9"/>
          <p:cNvSpPr/>
          <p:nvPr/>
        </p:nvSpPr>
        <p:spPr>
          <a:xfrm>
            <a:off x="317897" y="3305284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1" name="Rectangle 10"/>
          <p:cNvSpPr/>
          <p:nvPr/>
        </p:nvSpPr>
        <p:spPr>
          <a:xfrm>
            <a:off x="1085600" y="3216150"/>
            <a:ext cx="264635" cy="253444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1350235" y="598206"/>
            <a:ext cx="3624525" cy="2752797"/>
          </a:xfrm>
          <a:prstGeom prst="straightConnector1">
            <a:avLst/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Arc 21"/>
          <p:cNvSpPr/>
          <p:nvPr/>
        </p:nvSpPr>
        <p:spPr>
          <a:xfrm rot="16200000" flipV="1">
            <a:off x="7641357" y="1532040"/>
            <a:ext cx="329373" cy="760853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c 22"/>
          <p:cNvSpPr/>
          <p:nvPr/>
        </p:nvSpPr>
        <p:spPr>
          <a:xfrm rot="16200000" flipV="1">
            <a:off x="7641356" y="1202667"/>
            <a:ext cx="329373" cy="760853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rc 23"/>
          <p:cNvSpPr/>
          <p:nvPr/>
        </p:nvSpPr>
        <p:spPr>
          <a:xfrm rot="16200000" flipV="1">
            <a:off x="7641355" y="838705"/>
            <a:ext cx="329373" cy="760853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Arc 24"/>
          <p:cNvSpPr/>
          <p:nvPr/>
        </p:nvSpPr>
        <p:spPr>
          <a:xfrm rot="16200000" flipV="1">
            <a:off x="7641354" y="472884"/>
            <a:ext cx="329373" cy="760853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505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 Link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Saved base pointer (EBP) save the caller's base pointer</a:t>
            </a:r>
          </a:p>
          <a:p>
            <a:r>
              <a:rPr lang="en-US" dirty="0" smtClean="0"/>
              <a:t>We want the base pointer of our lexical parent, not our caller's parent</a:t>
            </a:r>
          </a:p>
          <a:p>
            <a:r>
              <a:rPr lang="en-US" dirty="0" smtClean="0"/>
              <a:t>Thus, we need to add another element to our calling convention</a:t>
            </a:r>
          </a:p>
          <a:p>
            <a:pPr lvl="1"/>
            <a:r>
              <a:rPr lang="en-US" dirty="0" smtClean="0"/>
              <a:t>This is called the "access link"</a:t>
            </a:r>
          </a:p>
          <a:p>
            <a:r>
              <a:rPr lang="en-US" dirty="0" smtClean="0"/>
              <a:t>Therefore, a function can follow the access links until the last lexical scope is found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36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1467"/>
            <a:ext cx="8229600" cy="4974698"/>
          </a:xfrm>
        </p:spPr>
        <p:txBody>
          <a:bodyPr numCol="2"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#include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stdio.h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endParaRPr lang="en-US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foo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x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bar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baz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 x = x + 1;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if (x &lt; 10)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{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  bar();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}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baz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();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}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x = 0;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bar();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("%d\n", x);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154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/>
          </p:nvPr>
        </p:nvGraphicFramePr>
        <p:xfrm>
          <a:off x="4974760" y="423543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foo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bar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baz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bar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baz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ight Arrow 6"/>
          <p:cNvSpPr/>
          <p:nvPr/>
        </p:nvSpPr>
        <p:spPr>
          <a:xfrm>
            <a:off x="4293394" y="2260164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8" name="Right Arrow 7"/>
          <p:cNvSpPr/>
          <p:nvPr/>
        </p:nvSpPr>
        <p:spPr>
          <a:xfrm>
            <a:off x="178594" y="535231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9" name="Right Arrow 8"/>
          <p:cNvSpPr/>
          <p:nvPr/>
        </p:nvSpPr>
        <p:spPr>
          <a:xfrm>
            <a:off x="245536" y="469286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0" name="Right Arrow 9"/>
          <p:cNvSpPr/>
          <p:nvPr/>
        </p:nvSpPr>
        <p:spPr>
          <a:xfrm>
            <a:off x="317897" y="3305284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1" name="Rectangle 10"/>
          <p:cNvSpPr/>
          <p:nvPr/>
        </p:nvSpPr>
        <p:spPr>
          <a:xfrm>
            <a:off x="1085600" y="3216150"/>
            <a:ext cx="264635" cy="253444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1350235" y="598206"/>
            <a:ext cx="3624525" cy="2752797"/>
          </a:xfrm>
          <a:prstGeom prst="straightConnector1">
            <a:avLst/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Arc 12"/>
          <p:cNvSpPr/>
          <p:nvPr/>
        </p:nvSpPr>
        <p:spPr>
          <a:xfrm rot="16200000" flipV="1">
            <a:off x="7641357" y="1532040"/>
            <a:ext cx="329373" cy="760853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rc 13"/>
          <p:cNvSpPr/>
          <p:nvPr/>
        </p:nvSpPr>
        <p:spPr>
          <a:xfrm rot="16200000" flipV="1">
            <a:off x="7641356" y="1202667"/>
            <a:ext cx="329373" cy="760853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rc 14"/>
          <p:cNvSpPr/>
          <p:nvPr/>
        </p:nvSpPr>
        <p:spPr>
          <a:xfrm rot="16200000" flipV="1">
            <a:off x="7641355" y="838705"/>
            <a:ext cx="329373" cy="760853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rc 15"/>
          <p:cNvSpPr/>
          <p:nvPr/>
        </p:nvSpPr>
        <p:spPr>
          <a:xfrm rot="16200000" flipV="1">
            <a:off x="7641354" y="472884"/>
            <a:ext cx="329373" cy="760853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rc 16"/>
          <p:cNvSpPr/>
          <p:nvPr/>
        </p:nvSpPr>
        <p:spPr>
          <a:xfrm rot="5400000" flipH="1" flipV="1">
            <a:off x="4810074" y="1532040"/>
            <a:ext cx="329373" cy="760853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Arc 17"/>
          <p:cNvSpPr/>
          <p:nvPr/>
        </p:nvSpPr>
        <p:spPr>
          <a:xfrm rot="5400000" flipH="1" flipV="1">
            <a:off x="4399490" y="793049"/>
            <a:ext cx="1149574" cy="759887"/>
          </a:xfrm>
          <a:prstGeom prst="arc">
            <a:avLst>
              <a:gd name="adj1" fmla="val 10803225"/>
              <a:gd name="adj2" fmla="val 21560257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Arc 18"/>
          <p:cNvSpPr/>
          <p:nvPr/>
        </p:nvSpPr>
        <p:spPr>
          <a:xfrm rot="5400000" flipH="1" flipV="1">
            <a:off x="4809108" y="792565"/>
            <a:ext cx="329373" cy="760853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rc 19"/>
          <p:cNvSpPr/>
          <p:nvPr/>
        </p:nvSpPr>
        <p:spPr>
          <a:xfrm rot="5400000" flipH="1" flipV="1">
            <a:off x="4809107" y="465610"/>
            <a:ext cx="329373" cy="760853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91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</p:bldLst>
  </p:timing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1467"/>
            <a:ext cx="8229600" cy="4974698"/>
          </a:xfrm>
        </p:spPr>
        <p:txBody>
          <a:bodyPr numCol="2"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#include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stdio.h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endParaRPr lang="en-US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foo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x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bar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baz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 x = x + 1;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if (x &lt; 10)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{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  bar();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}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baz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();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}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x = 0;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bar();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("%d\n", x);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155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2468309"/>
              </p:ext>
            </p:extLst>
          </p:nvPr>
        </p:nvGraphicFramePr>
        <p:xfrm>
          <a:off x="4974760" y="423543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foo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bar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baz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bar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baz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bar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baz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bar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baz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ight Arrow 6"/>
          <p:cNvSpPr/>
          <p:nvPr/>
        </p:nvSpPr>
        <p:spPr>
          <a:xfrm>
            <a:off x="4314761" y="3655098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8" name="Right Arrow 7"/>
          <p:cNvSpPr/>
          <p:nvPr/>
        </p:nvSpPr>
        <p:spPr>
          <a:xfrm>
            <a:off x="178594" y="535231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9" name="Right Arrow 8"/>
          <p:cNvSpPr/>
          <p:nvPr/>
        </p:nvSpPr>
        <p:spPr>
          <a:xfrm>
            <a:off x="245536" y="469286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0" name="Right Arrow 9"/>
          <p:cNvSpPr/>
          <p:nvPr/>
        </p:nvSpPr>
        <p:spPr>
          <a:xfrm>
            <a:off x="317897" y="3305284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Arc 12"/>
          <p:cNvSpPr/>
          <p:nvPr/>
        </p:nvSpPr>
        <p:spPr>
          <a:xfrm rot="16200000" flipV="1">
            <a:off x="7641357" y="1532040"/>
            <a:ext cx="329373" cy="760853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rc 13"/>
          <p:cNvSpPr/>
          <p:nvPr/>
        </p:nvSpPr>
        <p:spPr>
          <a:xfrm rot="16200000" flipV="1">
            <a:off x="7641356" y="1202667"/>
            <a:ext cx="329373" cy="760853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rc 14"/>
          <p:cNvSpPr/>
          <p:nvPr/>
        </p:nvSpPr>
        <p:spPr>
          <a:xfrm rot="16200000" flipV="1">
            <a:off x="7641355" y="838705"/>
            <a:ext cx="329373" cy="760853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rc 15"/>
          <p:cNvSpPr/>
          <p:nvPr/>
        </p:nvSpPr>
        <p:spPr>
          <a:xfrm rot="16200000" flipV="1">
            <a:off x="7641354" y="472884"/>
            <a:ext cx="329373" cy="760853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rc 16"/>
          <p:cNvSpPr/>
          <p:nvPr/>
        </p:nvSpPr>
        <p:spPr>
          <a:xfrm rot="5400000" flipH="1" flipV="1">
            <a:off x="4810074" y="1532040"/>
            <a:ext cx="329373" cy="760853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Arc 17"/>
          <p:cNvSpPr/>
          <p:nvPr/>
        </p:nvSpPr>
        <p:spPr>
          <a:xfrm rot="5400000" flipH="1" flipV="1">
            <a:off x="4399490" y="793049"/>
            <a:ext cx="1149574" cy="759887"/>
          </a:xfrm>
          <a:prstGeom prst="arc">
            <a:avLst>
              <a:gd name="adj1" fmla="val 10803225"/>
              <a:gd name="adj2" fmla="val 21560257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Arc 18"/>
          <p:cNvSpPr/>
          <p:nvPr/>
        </p:nvSpPr>
        <p:spPr>
          <a:xfrm rot="5400000" flipH="1" flipV="1">
            <a:off x="4809108" y="792565"/>
            <a:ext cx="329373" cy="760853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rc 19"/>
          <p:cNvSpPr/>
          <p:nvPr/>
        </p:nvSpPr>
        <p:spPr>
          <a:xfrm rot="5400000" flipH="1" flipV="1">
            <a:off x="4809107" y="465610"/>
            <a:ext cx="329373" cy="760853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Arc 20"/>
          <p:cNvSpPr/>
          <p:nvPr/>
        </p:nvSpPr>
        <p:spPr>
          <a:xfrm rot="5400000" flipH="1" flipV="1">
            <a:off x="4809106" y="2979019"/>
            <a:ext cx="329373" cy="760853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rc 21"/>
          <p:cNvSpPr/>
          <p:nvPr/>
        </p:nvSpPr>
        <p:spPr>
          <a:xfrm rot="5400000" flipH="1" flipV="1">
            <a:off x="4070146" y="1179046"/>
            <a:ext cx="1869458" cy="694828"/>
          </a:xfrm>
          <a:prstGeom prst="arc">
            <a:avLst>
              <a:gd name="adj1" fmla="val 10803225"/>
              <a:gd name="adj2" fmla="val 21560257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c 22"/>
          <p:cNvSpPr/>
          <p:nvPr/>
        </p:nvSpPr>
        <p:spPr>
          <a:xfrm rot="5400000" flipH="1" flipV="1">
            <a:off x="3692430" y="1560337"/>
            <a:ext cx="2590908" cy="666643"/>
          </a:xfrm>
          <a:prstGeom prst="arc">
            <a:avLst>
              <a:gd name="adj1" fmla="val 10803225"/>
              <a:gd name="adj2" fmla="val 21560257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rc 23"/>
          <p:cNvSpPr/>
          <p:nvPr/>
        </p:nvSpPr>
        <p:spPr>
          <a:xfrm rot="5400000" flipH="1" flipV="1">
            <a:off x="4797394" y="2274644"/>
            <a:ext cx="329373" cy="760853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Arc 24"/>
          <p:cNvSpPr/>
          <p:nvPr/>
        </p:nvSpPr>
        <p:spPr>
          <a:xfrm rot="16200000" flipV="1">
            <a:off x="7641354" y="1871916"/>
            <a:ext cx="329373" cy="760853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Arc 25"/>
          <p:cNvSpPr/>
          <p:nvPr/>
        </p:nvSpPr>
        <p:spPr>
          <a:xfrm rot="16200000" flipV="1">
            <a:off x="7641354" y="2196672"/>
            <a:ext cx="329373" cy="760853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Arc 26"/>
          <p:cNvSpPr/>
          <p:nvPr/>
        </p:nvSpPr>
        <p:spPr>
          <a:xfrm rot="16200000" flipV="1">
            <a:off x="7641354" y="2623067"/>
            <a:ext cx="329373" cy="760853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Arc 27"/>
          <p:cNvSpPr/>
          <p:nvPr/>
        </p:nvSpPr>
        <p:spPr>
          <a:xfrm rot="16200000" flipV="1">
            <a:off x="7641353" y="2973418"/>
            <a:ext cx="329373" cy="760853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308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</p:bldLst>
  </p:timing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of Memory Allocation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Global Allocation</a:t>
            </a:r>
          </a:p>
          <a:p>
            <a:r>
              <a:rPr lang="en-US" dirty="0" smtClean="0"/>
              <a:t>Stack Allocation</a:t>
            </a:r>
          </a:p>
          <a:p>
            <a:r>
              <a:rPr lang="en-US" dirty="0" smtClean="0"/>
              <a:t>Heap Allocation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08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Heap Allocation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Programmer must manually ask for memory allocation</a:t>
            </a:r>
          </a:p>
          <a:p>
            <a:r>
              <a:rPr lang="en-US" dirty="0" smtClean="0"/>
              <a:t>Programmer must also explicitly release the memory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03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 Heap Allocation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Defined in </a:t>
            </a:r>
            <a:r>
              <a:rPr lang="en-US" dirty="0" err="1" smtClean="0"/>
              <a:t>libc</a:t>
            </a:r>
            <a:r>
              <a:rPr lang="en-US" dirty="0" smtClean="0"/>
              <a:t> (</a:t>
            </a:r>
            <a:r>
              <a:rPr lang="en-US" dirty="0" err="1" smtClean="0"/>
              <a:t>stdlib.h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malloc</a:t>
            </a:r>
            <a:endParaRPr lang="en-US" dirty="0" smtClean="0"/>
          </a:p>
          <a:p>
            <a:pPr lvl="1"/>
            <a:r>
              <a:rPr lang="en-US" dirty="0" err="1" smtClean="0"/>
              <a:t>calloc</a:t>
            </a:r>
            <a:endParaRPr lang="en-US" dirty="0" smtClean="0"/>
          </a:p>
          <a:p>
            <a:pPr lvl="1"/>
            <a:r>
              <a:rPr lang="en-US" dirty="0" err="1" smtClean="0"/>
              <a:t>realloc</a:t>
            </a:r>
            <a:endParaRPr lang="en-US" dirty="0" smtClean="0"/>
          </a:p>
          <a:p>
            <a:pPr lvl="1"/>
            <a:r>
              <a:rPr lang="en-US" dirty="0" smtClean="0"/>
              <a:t>free</a:t>
            </a:r>
          </a:p>
          <a:p>
            <a:r>
              <a:rPr lang="en-US" dirty="0" smtClean="0"/>
              <a:t>Many possible implementations</a:t>
            </a:r>
          </a:p>
          <a:p>
            <a:pPr lvl="1"/>
            <a:r>
              <a:rPr lang="en-US" dirty="0" smtClean="0"/>
              <a:t>In fact, you can write your own!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33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96" y="696038"/>
            <a:ext cx="8229600" cy="5716732"/>
          </a:xfrm>
        </p:spPr>
        <p:txBody>
          <a:bodyPr numCol="1">
            <a:no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#include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stdlib.h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</a:t>
            </a:r>
            <a:r>
              <a:rPr lang="en-US" sz="1800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include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stdio.h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argc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char**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argv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*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test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size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atoi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argv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[1]);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for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= 0;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&lt; 10;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++)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{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	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test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=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malloc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(size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("%p\n", test);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}   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return 0;</a:t>
            </a:r>
          </a:p>
          <a:p>
            <a:pPr marL="0" indent="0"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159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040375" y="116207"/>
            <a:ext cx="55638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gcc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 –Wall –m32 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malloc_test.c</a:t>
            </a:r>
            <a:endParaRPr lang="en-US" sz="1600" dirty="0" smtClean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./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a.out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4</a:t>
            </a: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0x804a008</a:t>
            </a: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0x804a018</a:t>
            </a: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0x804a028</a:t>
            </a: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0x804a038</a:t>
            </a: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0x804a048</a:t>
            </a: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0x804a058</a:t>
            </a: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0x804a068</a:t>
            </a: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0x804a078</a:t>
            </a: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0x804a088</a:t>
            </a: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0x804a098</a:t>
            </a:r>
            <a:endParaRPr lang="is-IS" sz="1600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1850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Frame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Functions would like to use the stack to allocate space for their local variables</a:t>
            </a:r>
          </a:p>
          <a:p>
            <a:r>
              <a:rPr lang="en-US" dirty="0" smtClean="0"/>
              <a:t>Can we use the stack pointer for this?</a:t>
            </a:r>
          </a:p>
          <a:p>
            <a:pPr lvl="1"/>
            <a:r>
              <a:rPr lang="en-US" dirty="0" smtClean="0"/>
              <a:t>Yes, however stack pointer can change throughout program execution</a:t>
            </a:r>
          </a:p>
          <a:p>
            <a:r>
              <a:rPr lang="en-US" dirty="0" smtClean="0"/>
              <a:t>Frame pointer points to the start of the function's frame on the stack</a:t>
            </a:r>
          </a:p>
          <a:p>
            <a:pPr lvl="1"/>
            <a:r>
              <a:rPr lang="en-US" dirty="0" smtClean="0"/>
              <a:t>Each local variable will be (different) offsets of the frame pointer</a:t>
            </a:r>
          </a:p>
          <a:p>
            <a:pPr lvl="1"/>
            <a:r>
              <a:rPr lang="en-US" dirty="0" smtClean="0"/>
              <a:t>In x86, frame pointer is called the base pointer, and is stored in %</a:t>
            </a:r>
            <a:r>
              <a:rPr lang="en-US" dirty="0" err="1" smtClean="0"/>
              <a:t>ebp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254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96" y="696038"/>
            <a:ext cx="8229600" cy="5716732"/>
          </a:xfrm>
        </p:spPr>
        <p:txBody>
          <a:bodyPr numCol="1">
            <a:no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#include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stdlib.h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</a:t>
            </a:r>
            <a:r>
              <a:rPr lang="en-US" sz="1800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include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stdio.h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argc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char**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argv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*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test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size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atoi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argv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[1]);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for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= 0;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&lt; 10;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++)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{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	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test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=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malloc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(size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("%p\n", test);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}   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return 0;</a:t>
            </a:r>
          </a:p>
          <a:p>
            <a:pPr marL="0" indent="0"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160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040375" y="116207"/>
            <a:ext cx="55638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gcc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 –Wall –m32 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malloc_test.c</a:t>
            </a:r>
            <a:endParaRPr lang="en-US" sz="1600" dirty="0" smtClean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./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a.out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8</a:t>
            </a:r>
            <a:endParaRPr lang="en-US" sz="1600" dirty="0" smtClean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0x804a008</a:t>
            </a: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0x804a018</a:t>
            </a: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0x804a028</a:t>
            </a: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0x804a038</a:t>
            </a: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0x804a048</a:t>
            </a: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0x804a058</a:t>
            </a: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0x804a068</a:t>
            </a: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0x804a078</a:t>
            </a: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0x804a088</a:t>
            </a: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0x804a098</a:t>
            </a:r>
            <a:endParaRPr lang="is-IS" sz="1600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9212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96" y="696038"/>
            <a:ext cx="8229600" cy="5716732"/>
          </a:xfrm>
        </p:spPr>
        <p:txBody>
          <a:bodyPr numCol="1">
            <a:no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#include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stdlib.h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</a:t>
            </a:r>
            <a:r>
              <a:rPr lang="en-US" sz="1800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include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stdio.h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argc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char**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argv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*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test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size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atoi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argv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[1]);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for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= 0;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&lt; 10;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++)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{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	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test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=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malloc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(size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("%p\n", test);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}   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return 0;</a:t>
            </a:r>
          </a:p>
          <a:p>
            <a:pPr marL="0" indent="0"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161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040375" y="116207"/>
            <a:ext cx="55638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gcc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 –Wall –m32 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malloc_test.c</a:t>
            </a:r>
            <a:endParaRPr lang="en-US" sz="1600" dirty="0" smtClean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./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a.out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24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0x804a008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0x804a028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0x804a048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0x804a068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0x804a088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0x804a0a8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0x804a0c8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0x804a0e8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0x804a108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0x804a128</a:t>
            </a:r>
            <a:endParaRPr lang="is-IS" sz="1600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2139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96" y="696038"/>
            <a:ext cx="8229600" cy="5716732"/>
          </a:xfrm>
        </p:spPr>
        <p:txBody>
          <a:bodyPr numCol="1">
            <a:no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#include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stdlib.h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</a:t>
            </a:r>
            <a:r>
              <a:rPr lang="en-US" sz="1800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include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stdio.h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argc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char**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argv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*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test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size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atoi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argv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[1]);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for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= 0;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&lt; 10;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++)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{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	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test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=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malloc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(size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("%p\n", test);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}   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return 0;</a:t>
            </a:r>
          </a:p>
          <a:p>
            <a:pPr marL="0" indent="0"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162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040375" y="116207"/>
            <a:ext cx="55638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gcc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 –Wall –m32 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malloc_test.c</a:t>
            </a:r>
            <a:endParaRPr lang="en-US" sz="1600" dirty="0" smtClean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./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a.out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4096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0x804a008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0x804b010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0x804c018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0x804d020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0x804e028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0x804f030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0x8050038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0x8051040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0x8052048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0x8053050</a:t>
            </a:r>
            <a:endParaRPr lang="is-IS" sz="1600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5055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96" y="696038"/>
            <a:ext cx="8229600" cy="5716732"/>
          </a:xfrm>
        </p:spPr>
        <p:txBody>
          <a:bodyPr numCol="1">
            <a:no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#include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stdlib.h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</a:t>
            </a:r>
            <a:r>
              <a:rPr lang="en-US" sz="1800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include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stdio.h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argc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char**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argv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*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test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size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atoi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argv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[1]);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for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= 0;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&lt; 10;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++)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{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	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test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=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malloc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(size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("%p\n", test);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}   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return 0;</a:t>
            </a:r>
          </a:p>
          <a:p>
            <a:pPr marL="0" indent="0"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163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040375" y="116207"/>
            <a:ext cx="55638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gcc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 –Wall –m32 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malloc_test.c</a:t>
            </a:r>
            <a:endParaRPr lang="en-US" sz="1600" dirty="0" smtClean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./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a.out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fi-FI" sz="1600" dirty="0" smtClean="0">
                <a:latin typeface="Consolas" charset="0"/>
                <a:ea typeface="Consolas" charset="0"/>
                <a:cs typeface="Consolas" charset="0"/>
              </a:rPr>
              <a:t>536870911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0xd7fec008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0xb7feb008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0x97fea008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0x77fe9008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0x57fe8008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0x37fe7008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0x17fe6008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(nil)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is-IS" sz="1600" dirty="0">
                <a:latin typeface="Consolas" charset="0"/>
                <a:ea typeface="Consolas" charset="0"/>
                <a:cs typeface="Consolas" charset="0"/>
              </a:rPr>
              <a:t>nil</a:t>
            </a:r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is-IS" sz="1600" dirty="0">
                <a:latin typeface="Consolas" charset="0"/>
                <a:ea typeface="Consolas" charset="0"/>
                <a:cs typeface="Consolas" charset="0"/>
              </a:rPr>
              <a:t>nil)</a:t>
            </a:r>
          </a:p>
        </p:txBody>
      </p:sp>
    </p:spTree>
    <p:extLst>
      <p:ext uri="{BB962C8B-B14F-4D97-AF65-F5344CB8AC3E}">
        <p14:creationId xmlns:p14="http://schemas.microsoft.com/office/powerpoint/2010/main" val="1439648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164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826164"/>
              </p:ext>
            </p:extLst>
          </p:nvPr>
        </p:nvGraphicFramePr>
        <p:xfrm>
          <a:off x="3100045" y="767928"/>
          <a:ext cx="2831284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226187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226187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226187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226187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226187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464177" y="398596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64176" y="568112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9066093"/>
              </p:ext>
            </p:extLst>
          </p:nvPr>
        </p:nvGraphicFramePr>
        <p:xfrm>
          <a:off x="3100045" y="3704472"/>
          <a:ext cx="2831284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226187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226187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226187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226187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226187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Right Arrow 9"/>
          <p:cNvSpPr/>
          <p:nvPr/>
        </p:nvSpPr>
        <p:spPr>
          <a:xfrm rot="16200000">
            <a:off x="2526020" y="4567005"/>
            <a:ext cx="632142" cy="103734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1" name="TextBox 10"/>
          <p:cNvSpPr txBox="1"/>
          <p:nvPr/>
        </p:nvSpPr>
        <p:spPr>
          <a:xfrm>
            <a:off x="5677389" y="149766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Stack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67195" y="450819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Heap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3" name="Right Arrow 12"/>
          <p:cNvSpPr/>
          <p:nvPr/>
        </p:nvSpPr>
        <p:spPr>
          <a:xfrm rot="5400000">
            <a:off x="2577887" y="1491337"/>
            <a:ext cx="632142" cy="103734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1187035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0" grpId="0" animBg="1"/>
      <p:bldP spid="11" grpId="0"/>
      <p:bldP spid="12" grpId="0"/>
      <p:bldP spid="13" grpId="0" animBg="1"/>
    </p:bldLst>
  </p:timing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Heap Allocation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sbrk</a:t>
            </a:r>
            <a:r>
              <a:rPr lang="en-US" dirty="0" smtClean="0"/>
              <a:t> is Linux system call to increase the size of the heap</a:t>
            </a:r>
          </a:p>
          <a:p>
            <a:pPr lvl="1"/>
            <a:r>
              <a:rPr lang="en-US" dirty="0"/>
              <a:t>Defined in </a:t>
            </a:r>
            <a:r>
              <a:rPr lang="en-US" dirty="0" err="1"/>
              <a:t>unistd.h</a:t>
            </a:r>
            <a:endParaRPr lang="en-US" dirty="0"/>
          </a:p>
          <a:p>
            <a:pPr lvl="1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void*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sbrk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intptr_t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increment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Thus,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malloc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does not allocate new heap directly, but instead calls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sbrk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to ask the OS to increase heap allocation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063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96" y="696038"/>
            <a:ext cx="8229600" cy="5716732"/>
          </a:xfrm>
        </p:spPr>
        <p:txBody>
          <a:bodyPr numCol="1">
            <a:no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#include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stdlib.h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</a:t>
            </a:r>
            <a:r>
              <a:rPr lang="en-US" sz="1800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include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stdio.h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</a:t>
            </a:r>
            <a:r>
              <a:rPr lang="en-US" sz="1800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include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unistd.h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argc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char**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argv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*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test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*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cur_break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size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atoi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argv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[1]);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for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= 0;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&lt; 10;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++)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{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	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test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=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malloc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(size);	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cur_break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=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sbrk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(0);	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("%p %p\n", test,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cur_break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}   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return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0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166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040375" y="116207"/>
            <a:ext cx="55638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gcc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 –Wall –m32 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sbrk_test.c</a:t>
            </a:r>
            <a:endParaRPr lang="en-US" sz="1600" dirty="0" smtClean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./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a.out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fi-FI" sz="1600" dirty="0" smtClean="0">
                <a:latin typeface="Consolas" charset="0"/>
                <a:ea typeface="Consolas" charset="0"/>
                <a:cs typeface="Consolas" charset="0"/>
              </a:rPr>
              <a:t>4</a:t>
            </a:r>
          </a:p>
          <a:p>
            <a:r>
              <a:rPr lang="is-IS" sz="1600" dirty="0">
                <a:latin typeface="Consolas" charset="0"/>
                <a:ea typeface="Consolas" charset="0"/>
                <a:cs typeface="Consolas" charset="0"/>
              </a:rPr>
              <a:t>0x804a008 </a:t>
            </a:r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0x804a018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0x804a028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0x804a038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0x804a048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0x804a058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0x804a068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0x804a078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0x804a088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0x804a098 </a:t>
            </a:r>
            <a:r>
              <a:rPr lang="is-IS" sz="1600" dirty="0">
                <a:latin typeface="Consolas" charset="0"/>
                <a:ea typeface="Consolas" charset="0"/>
                <a:cs typeface="Consolas" charset="0"/>
              </a:rPr>
              <a:t>0x806b000</a:t>
            </a:r>
          </a:p>
        </p:txBody>
      </p:sp>
    </p:spTree>
    <p:extLst>
      <p:ext uri="{BB962C8B-B14F-4D97-AF65-F5344CB8AC3E}">
        <p14:creationId xmlns:p14="http://schemas.microsoft.com/office/powerpoint/2010/main" val="1543622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96" y="696038"/>
            <a:ext cx="8229600" cy="5716732"/>
          </a:xfrm>
        </p:spPr>
        <p:txBody>
          <a:bodyPr numCol="1">
            <a:no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#include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stdlib.h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</a:t>
            </a:r>
            <a:r>
              <a:rPr lang="en-US" sz="1800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include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stdio.h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</a:t>
            </a:r>
            <a:r>
              <a:rPr lang="en-US" sz="1800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include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unistd.h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argc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char**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argv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*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test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*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cur_break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size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atoi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argv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[1]);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for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= 0;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&lt; 10;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++)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{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	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test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=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malloc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(size);	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cur_break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=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sbrk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(0);	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("%p %p\n", test,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cur_break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}   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return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0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167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040375" y="116207"/>
            <a:ext cx="55638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gcc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 –Wall –m32 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sbrk_test.c</a:t>
            </a:r>
            <a:endParaRPr lang="en-US" sz="1600" dirty="0" smtClean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./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a.out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fi-FI" sz="1600" dirty="0" smtClean="0">
                <a:latin typeface="Consolas" charset="0"/>
                <a:ea typeface="Consolas" charset="0"/>
                <a:cs typeface="Consolas" charset="0"/>
              </a:rPr>
              <a:t>1024</a:t>
            </a:r>
          </a:p>
          <a:p>
            <a:r>
              <a:rPr lang="is-IS" sz="1600" dirty="0">
                <a:latin typeface="Consolas" charset="0"/>
                <a:ea typeface="Consolas" charset="0"/>
                <a:cs typeface="Consolas" charset="0"/>
              </a:rPr>
              <a:t>0x804a008 </a:t>
            </a:r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0x804a410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0x804a818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0x804ac20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0x804b028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0x804b430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0x804b838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0x804bc40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0x804c048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0x804c450 </a:t>
            </a:r>
            <a:r>
              <a:rPr lang="is-IS" sz="1600" dirty="0">
                <a:latin typeface="Consolas" charset="0"/>
                <a:ea typeface="Consolas" charset="0"/>
                <a:cs typeface="Consolas" charset="0"/>
              </a:rPr>
              <a:t>0x806b000</a:t>
            </a:r>
          </a:p>
        </p:txBody>
      </p:sp>
    </p:spTree>
    <p:extLst>
      <p:ext uri="{BB962C8B-B14F-4D97-AF65-F5344CB8AC3E}">
        <p14:creationId xmlns:p14="http://schemas.microsoft.com/office/powerpoint/2010/main" val="280630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96" y="696038"/>
            <a:ext cx="8229600" cy="5716732"/>
          </a:xfrm>
        </p:spPr>
        <p:txBody>
          <a:bodyPr numCol="1">
            <a:no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#include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stdlib.h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</a:t>
            </a:r>
            <a:r>
              <a:rPr lang="en-US" sz="1800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include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stdio.h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</a:t>
            </a:r>
            <a:r>
              <a:rPr lang="en-US" sz="1800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include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unistd.h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argc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char**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argv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*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test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*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cur_break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size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atoi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argv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[1]);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for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= 0;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&lt; 10;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++)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{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	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test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=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malloc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(size);	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cur_break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=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sbrk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(0);	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("%p %p\n", test,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cur_break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}   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return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0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168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040375" y="116207"/>
            <a:ext cx="55638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gcc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 –Wall –m32 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sbrk_test.c</a:t>
            </a:r>
            <a:endParaRPr lang="en-US" sz="1600" dirty="0" smtClean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./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a.out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fi-FI" sz="1600" dirty="0" smtClean="0">
                <a:latin typeface="Consolas" charset="0"/>
                <a:ea typeface="Consolas" charset="0"/>
                <a:cs typeface="Consolas" charset="0"/>
              </a:rPr>
              <a:t>4096</a:t>
            </a:r>
          </a:p>
          <a:p>
            <a:r>
              <a:rPr lang="is-IS" sz="1600" dirty="0">
                <a:latin typeface="Consolas" charset="0"/>
                <a:ea typeface="Consolas" charset="0"/>
                <a:cs typeface="Consolas" charset="0"/>
              </a:rPr>
              <a:t>0x804a008 </a:t>
            </a:r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0x806c000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0x804b010 0x806c000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0x804c018 0x806c000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0x804d020 0x806c000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0x804e028 0x806c000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0x804f030 0x806c000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0x8050038 0x806c000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0x8051040 0x806c000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0x8052048 0x806c000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0x8053050 </a:t>
            </a:r>
            <a:r>
              <a:rPr lang="is-IS" sz="1600" dirty="0">
                <a:latin typeface="Consolas" charset="0"/>
                <a:ea typeface="Consolas" charset="0"/>
                <a:cs typeface="Consolas" charset="0"/>
              </a:rPr>
              <a:t>0x806c000</a:t>
            </a:r>
          </a:p>
        </p:txBody>
      </p:sp>
    </p:spTree>
    <p:extLst>
      <p:ext uri="{BB962C8B-B14F-4D97-AF65-F5344CB8AC3E}">
        <p14:creationId xmlns:p14="http://schemas.microsoft.com/office/powerpoint/2010/main" val="202669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96" y="696038"/>
            <a:ext cx="8229600" cy="5716732"/>
          </a:xfrm>
        </p:spPr>
        <p:txBody>
          <a:bodyPr numCol="1">
            <a:no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#include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stdlib.h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</a:t>
            </a:r>
            <a:r>
              <a:rPr lang="en-US" sz="1800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include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stdio.h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</a:t>
            </a:r>
            <a:r>
              <a:rPr lang="en-US" sz="1800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include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unistd.h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argc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char**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argv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*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test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*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cur_break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size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atoi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argv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[1]);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for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= 0;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&lt; 10;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++)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{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	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test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=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malloc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(size);	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cur_break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=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sbrk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(0);	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("%p %p\n", test,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cur_break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}   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return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0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169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040375" y="116207"/>
            <a:ext cx="55638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gcc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 –Wall –m32 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sbrk_test.c</a:t>
            </a:r>
            <a:endParaRPr lang="en-US" sz="1600" dirty="0" smtClean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./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a.out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fi-FI" sz="1600" dirty="0" smtClean="0">
                <a:latin typeface="Consolas" charset="0"/>
                <a:ea typeface="Consolas" charset="0"/>
                <a:cs typeface="Consolas" charset="0"/>
              </a:rPr>
              <a:t>65536</a:t>
            </a:r>
          </a:p>
          <a:p>
            <a:r>
              <a:rPr lang="is-IS" sz="1600" dirty="0">
                <a:latin typeface="Consolas" charset="0"/>
                <a:ea typeface="Consolas" charset="0"/>
                <a:cs typeface="Consolas" charset="0"/>
              </a:rPr>
              <a:t>0x804a008 </a:t>
            </a:r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0x807b000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0x805a010 0x807b000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0x806a018 0x807b000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0x807a020 0x80ab000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0x808a028 0x80ab000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0x809a030 0x80ab000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0x80aa038 0x80db000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0x80ba040 0x80db000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0x80ca048 0x80db000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0x80da050 </a:t>
            </a:r>
            <a:r>
              <a:rPr lang="is-IS" sz="1600" dirty="0">
                <a:latin typeface="Consolas" charset="0"/>
                <a:ea typeface="Consolas" charset="0"/>
                <a:cs typeface="Consolas" charset="0"/>
              </a:rPr>
              <a:t>0x810b000</a:t>
            </a:r>
          </a:p>
        </p:txBody>
      </p:sp>
    </p:spTree>
    <p:extLst>
      <p:ext uri="{BB962C8B-B14F-4D97-AF65-F5344CB8AC3E}">
        <p14:creationId xmlns:p14="http://schemas.microsoft.com/office/powerpoint/2010/main" val="755913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836" y="1579420"/>
            <a:ext cx="2507673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{ </a:t>
            </a:r>
          </a:p>
          <a:p>
            <a:pPr marL="0" indent="0">
              <a:buNone/>
            </a:pP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20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20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float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;  </a:t>
            </a:r>
          </a:p>
          <a:p>
            <a:pPr marL="0" indent="0"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a 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= 10;   </a:t>
            </a:r>
            <a:endParaRPr lang="en-US" sz="20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b 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= 100;   </a:t>
            </a:r>
            <a:endParaRPr lang="en-US" sz="20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c 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= 10.45;   </a:t>
            </a:r>
            <a:endParaRPr lang="en-US" sz="20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a 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= a + b;   </a:t>
            </a:r>
            <a:endParaRPr lang="en-US" sz="20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return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0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sz="2000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17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112328" y="1600201"/>
            <a:ext cx="5832763" cy="4756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a @ </a:t>
            </a:r>
            <a:r>
              <a:rPr lang="en-US" sz="20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– 0xc</a:t>
            </a:r>
            <a:endParaRPr lang="en-US" sz="20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b @ </a:t>
            </a:r>
            <a:r>
              <a:rPr lang="en-US" sz="20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20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– 0x8</a:t>
            </a:r>
            <a:endParaRPr lang="en-US" sz="20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c @ </a:t>
            </a:r>
            <a:r>
              <a:rPr lang="en-US" sz="20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20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– 0x4</a:t>
            </a:r>
          </a:p>
          <a:p>
            <a:pPr marL="0" indent="0">
              <a:buNone/>
            </a:pPr>
            <a:endParaRPr lang="en-US" sz="20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20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20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  <a:endParaRPr lang="en-US" sz="20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Font typeface="Arial"/>
              <a:buNone/>
            </a:pPr>
            <a:r>
              <a:rPr lang="en-US" sz="20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$0xa,-0xc(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buFont typeface="Arial"/>
              <a:buNone/>
            </a:pPr>
            <a:r>
              <a:rPr lang="en-US" sz="20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$0x64,-0x8(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buNone/>
            </a:pPr>
            <a:r>
              <a:rPr lang="en-US" sz="20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$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0x41273333,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buNone/>
            </a:pPr>
            <a:r>
              <a:rPr lang="en-US" sz="20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buNone/>
            </a:pPr>
            <a:r>
              <a:rPr lang="en-US" sz="20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-0x8(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20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add 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,-0xc(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038120" y="1579420"/>
            <a:ext cx="3074208" cy="42268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a @ 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+ A</a:t>
            </a:r>
            <a:endParaRPr lang="en-US" sz="20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b @ </a:t>
            </a:r>
            <a:r>
              <a:rPr lang="en-US" sz="20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20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+ B</a:t>
            </a:r>
            <a:endParaRPr lang="en-US" sz="20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c @ </a:t>
            </a:r>
            <a:r>
              <a:rPr lang="en-US" sz="20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20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+ C</a:t>
            </a:r>
          </a:p>
          <a:p>
            <a:pPr marL="0" indent="0">
              <a:buNone/>
            </a:pPr>
            <a:endParaRPr lang="en-US" sz="20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mem[</a:t>
            </a:r>
            <a:r>
              <a:rPr lang="en-US" sz="20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2000" dirty="0" err="1" smtClean="0">
                <a:latin typeface="Consolas" charset="0"/>
                <a:ea typeface="Consolas" charset="0"/>
                <a:cs typeface="Consolas" charset="0"/>
              </a:rPr>
              <a:t>+A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] = 10</a:t>
            </a:r>
          </a:p>
          <a:p>
            <a:pPr marL="0" indent="0">
              <a:buNone/>
            </a:pP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mem[</a:t>
            </a:r>
            <a:r>
              <a:rPr lang="en-US" sz="20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2000" dirty="0" err="1" smtClean="0">
                <a:latin typeface="Consolas" charset="0"/>
                <a:ea typeface="Consolas" charset="0"/>
                <a:cs typeface="Consolas" charset="0"/>
              </a:rPr>
              <a:t>+B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] = 100</a:t>
            </a:r>
          </a:p>
          <a:p>
            <a:pPr marL="0" indent="0">
              <a:buNone/>
            </a:pP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mem[</a:t>
            </a:r>
            <a:r>
              <a:rPr lang="en-US" sz="20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2000" dirty="0" err="1" smtClean="0">
                <a:latin typeface="Consolas" charset="0"/>
                <a:ea typeface="Consolas" charset="0"/>
                <a:cs typeface="Consolas" charset="0"/>
              </a:rPr>
              <a:t>+C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] = 10.45</a:t>
            </a:r>
          </a:p>
          <a:p>
            <a:pPr marL="0" indent="0">
              <a:buNone/>
            </a:pP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mem[</a:t>
            </a:r>
            <a:r>
              <a:rPr lang="en-US" sz="20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2000" dirty="0" err="1" smtClean="0">
                <a:latin typeface="Consolas" charset="0"/>
                <a:ea typeface="Consolas" charset="0"/>
                <a:cs typeface="Consolas" charset="0"/>
              </a:rPr>
              <a:t>+A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] = mem[</a:t>
            </a:r>
            <a:r>
              <a:rPr lang="en-US" sz="20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2000" dirty="0" err="1" smtClean="0">
                <a:latin typeface="Consolas" charset="0"/>
                <a:ea typeface="Consolas" charset="0"/>
                <a:cs typeface="Consolas" charset="0"/>
              </a:rPr>
              <a:t>+A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] + mem[</a:t>
            </a:r>
            <a:r>
              <a:rPr lang="en-US" sz="20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2000" dirty="0" err="1" smtClean="0">
                <a:latin typeface="Consolas" charset="0"/>
                <a:ea typeface="Consolas" charset="0"/>
                <a:cs typeface="Consolas" charset="0"/>
              </a:rPr>
              <a:t>+B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2036290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Heap Allocation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malloc</a:t>
            </a:r>
            <a:r>
              <a:rPr lang="en-US" dirty="0" smtClean="0"/>
              <a:t> is calling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sbrk</a:t>
            </a:r>
            <a:r>
              <a:rPr lang="en-US" dirty="0" smtClean="0"/>
              <a:t> to request more heap memory from the OS</a:t>
            </a:r>
          </a:p>
          <a:p>
            <a:r>
              <a:rPr lang="en-US" dirty="0" smtClean="0"/>
              <a:t>How is the memory </a:t>
            </a:r>
            <a:r>
              <a:rPr lang="en-US" dirty="0" err="1" smtClean="0"/>
              <a:t>deallocated</a:t>
            </a:r>
            <a:r>
              <a:rPr lang="en-US" dirty="0"/>
              <a:t> </a:t>
            </a:r>
            <a:r>
              <a:rPr lang="en-US" dirty="0" smtClean="0"/>
              <a:t>when we call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free</a:t>
            </a:r>
            <a:r>
              <a:rPr lang="en-US" dirty="0" smtClean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735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96" y="696038"/>
            <a:ext cx="8229600" cy="5716732"/>
          </a:xfrm>
        </p:spPr>
        <p:txBody>
          <a:bodyPr numCol="1">
            <a:no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#include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stdlib.h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</a:t>
            </a:r>
            <a:r>
              <a:rPr lang="en-US" sz="1800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include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stdio.h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</a:t>
            </a:r>
            <a:r>
              <a:rPr lang="en-US" sz="1800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include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unistd.h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argc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char**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argv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*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test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*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cur_break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size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atoi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argv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[1]);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for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= 0;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&lt; 10;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++)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{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	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test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=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malloc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(size);	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cur_break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=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sbrk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(0);	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("%p %p\n", test,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cur_break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);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free(test);  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}   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return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0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171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040375" y="116207"/>
            <a:ext cx="55638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gcc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 –Wall –m32 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free_test.c</a:t>
            </a:r>
            <a:endParaRPr lang="en-US" sz="1600" dirty="0" smtClean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./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a.out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fi-FI" sz="1600" dirty="0" smtClean="0">
                <a:latin typeface="Consolas" charset="0"/>
                <a:ea typeface="Consolas" charset="0"/>
                <a:cs typeface="Consolas" charset="0"/>
              </a:rPr>
              <a:t>4</a:t>
            </a:r>
          </a:p>
          <a:p>
            <a:r>
              <a:rPr lang="is-IS" sz="1600" dirty="0">
                <a:latin typeface="Consolas" charset="0"/>
                <a:ea typeface="Consolas" charset="0"/>
                <a:cs typeface="Consolas" charset="0"/>
              </a:rPr>
              <a:t>0x804a008 </a:t>
            </a:r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0x804a008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0x804a008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0x804a008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0x804a008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0x804a008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0x804a008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0x804a008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0x804a008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0x804a008 </a:t>
            </a:r>
            <a:r>
              <a:rPr lang="is-IS" sz="1600" dirty="0">
                <a:latin typeface="Consolas" charset="0"/>
                <a:ea typeface="Consolas" charset="0"/>
                <a:cs typeface="Consolas" charset="0"/>
              </a:rPr>
              <a:t>0x806b000</a:t>
            </a:r>
          </a:p>
        </p:txBody>
      </p:sp>
    </p:spTree>
    <p:extLst>
      <p:ext uri="{BB962C8B-B14F-4D97-AF65-F5344CB8AC3E}">
        <p14:creationId xmlns:p14="http://schemas.microsoft.com/office/powerpoint/2010/main" val="474101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96" y="696038"/>
            <a:ext cx="8229600" cy="5716732"/>
          </a:xfrm>
        </p:spPr>
        <p:txBody>
          <a:bodyPr numCol="1">
            <a:no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#include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stdlib.h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</a:t>
            </a:r>
            <a:r>
              <a:rPr lang="en-US" sz="1800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include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stdio.h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</a:t>
            </a:r>
            <a:r>
              <a:rPr lang="en-US" sz="1800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include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unistd.h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argc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char**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argv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*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test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*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cur_break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size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atoi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argv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[1]);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for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= 0;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&lt; 10;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++)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{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	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test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=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malloc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(size);	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cur_break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=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sbrk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(0);	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("%p %p\n", test,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cur_break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);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free(test);  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}   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return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0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172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040375" y="116207"/>
            <a:ext cx="55638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gcc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 –Wall –m32 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free_test.c</a:t>
            </a:r>
            <a:endParaRPr lang="en-US" sz="1600" dirty="0" smtClean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./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a.out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fi-FI" sz="1600" dirty="0" smtClean="0">
                <a:latin typeface="Consolas" charset="0"/>
                <a:ea typeface="Consolas" charset="0"/>
                <a:cs typeface="Consolas" charset="0"/>
              </a:rPr>
              <a:t>1024</a:t>
            </a:r>
          </a:p>
          <a:p>
            <a:r>
              <a:rPr lang="is-IS" sz="1600" dirty="0">
                <a:latin typeface="Consolas" charset="0"/>
                <a:ea typeface="Consolas" charset="0"/>
                <a:cs typeface="Consolas" charset="0"/>
              </a:rPr>
              <a:t>0x804a008 </a:t>
            </a:r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0x804a008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0x804a008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0x804a008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0x804a008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0x804a008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0x804a008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0x804a008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0x804a008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0x804a008 </a:t>
            </a:r>
            <a:r>
              <a:rPr lang="is-IS" sz="1600" dirty="0">
                <a:latin typeface="Consolas" charset="0"/>
                <a:ea typeface="Consolas" charset="0"/>
                <a:cs typeface="Consolas" charset="0"/>
              </a:rPr>
              <a:t>0x806b000</a:t>
            </a:r>
          </a:p>
        </p:txBody>
      </p:sp>
    </p:spTree>
    <p:extLst>
      <p:ext uri="{BB962C8B-B14F-4D97-AF65-F5344CB8AC3E}">
        <p14:creationId xmlns:p14="http://schemas.microsoft.com/office/powerpoint/2010/main" val="1245107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96" y="696038"/>
            <a:ext cx="8229600" cy="5716732"/>
          </a:xfrm>
        </p:spPr>
        <p:txBody>
          <a:bodyPr numCol="1">
            <a:no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#include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stdlib.h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</a:t>
            </a:r>
            <a:r>
              <a:rPr lang="en-US" sz="1800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include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stdio.h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</a:t>
            </a:r>
            <a:r>
              <a:rPr lang="en-US" sz="1800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include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unistd.h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argc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char**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argv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*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test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*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cur_break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size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atoi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argv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[1]);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for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= 0;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&lt; 10;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++)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{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	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test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=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malloc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(size);	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cur_break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=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sbrk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(0);	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("%p %p\n", test,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cur_break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marL="0" indent="0"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 if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% 2 == 0)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  free(test);  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}   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return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0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173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040375" y="116207"/>
            <a:ext cx="55638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gcc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 –Wall –m32 free_test_2.c</a:t>
            </a: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./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a.out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fi-FI" sz="1600" dirty="0" smtClean="0">
                <a:latin typeface="Consolas" charset="0"/>
                <a:ea typeface="Consolas" charset="0"/>
                <a:cs typeface="Consolas" charset="0"/>
              </a:rPr>
              <a:t>4</a:t>
            </a:r>
          </a:p>
          <a:p>
            <a:r>
              <a:rPr lang="is-IS" sz="1600" dirty="0">
                <a:latin typeface="Consolas" charset="0"/>
                <a:ea typeface="Consolas" charset="0"/>
                <a:cs typeface="Consolas" charset="0"/>
              </a:rPr>
              <a:t>0x804a008 </a:t>
            </a:r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0x804a008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0x804a018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0x804a018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0x804a028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0x804a028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0x804a038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0x804a038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0x804a048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0x804a048 </a:t>
            </a:r>
            <a:r>
              <a:rPr lang="is-IS" sz="1600" dirty="0">
                <a:latin typeface="Consolas" charset="0"/>
                <a:ea typeface="Consolas" charset="0"/>
                <a:cs typeface="Consolas" charset="0"/>
              </a:rPr>
              <a:t>0x806b000</a:t>
            </a:r>
          </a:p>
        </p:txBody>
      </p:sp>
    </p:spTree>
    <p:extLst>
      <p:ext uri="{BB962C8B-B14F-4D97-AF65-F5344CB8AC3E}">
        <p14:creationId xmlns:p14="http://schemas.microsoft.com/office/powerpoint/2010/main" val="433214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free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How would you implement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malloc</a:t>
            </a:r>
            <a:r>
              <a:rPr lang="en-US" dirty="0" smtClean="0"/>
              <a:t> and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free</a:t>
            </a:r>
            <a:r>
              <a:rPr lang="en-US" dirty="0" smtClean="0"/>
              <a:t>?</a:t>
            </a:r>
          </a:p>
          <a:p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void* </a:t>
            </a:r>
            <a:r>
              <a:rPr lang="en-US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malloc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size_t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size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free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void* </a:t>
            </a:r>
            <a:r>
              <a:rPr lang="en-US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ptr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malloc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must call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sbrk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to increase heap to size</a:t>
            </a:r>
          </a:p>
          <a:p>
            <a:pPr lvl="1"/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return the pointer that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sbrk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returns</a:t>
            </a:r>
          </a:p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free</a:t>
            </a:r>
          </a:p>
          <a:p>
            <a:pPr lvl="1"/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set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sbrk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to negative allocated size</a:t>
            </a:r>
          </a:p>
          <a:p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174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387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Reserve more memory than requested</a:t>
            </a:r>
          </a:p>
          <a:p>
            <a:r>
              <a:rPr lang="en-US" dirty="0" smtClean="0"/>
              <a:t>Store the </a:t>
            </a:r>
            <a:r>
              <a:rPr lang="en-US" dirty="0" err="1" smtClean="0"/>
              <a:t>malloc'd</a:t>
            </a:r>
            <a:r>
              <a:rPr lang="en-US" dirty="0" smtClean="0"/>
              <a:t> size in a fixed offset from the pointer to the new memory</a:t>
            </a:r>
          </a:p>
          <a:p>
            <a:r>
              <a:rPr lang="en-US" dirty="0" smtClean="0"/>
              <a:t>Then, when someone calls free, access the size from the fixed offset of that pointer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175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172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4843"/>
            <a:ext cx="8229600" cy="57713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malloc_chunk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{</a:t>
            </a:r>
          </a:p>
          <a:p>
            <a:pPr marL="0" indent="0"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size_t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chunk_size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void*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buf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;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};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void*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malloc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(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size_t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size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 {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is-IS" sz="1800" dirty="0" smtClean="0">
                <a:latin typeface="Consolas" charset="0"/>
                <a:ea typeface="Consolas" charset="0"/>
                <a:cs typeface="Consolas" charset="0"/>
              </a:rPr>
              <a:t>…</a:t>
            </a:r>
          </a:p>
          <a:p>
            <a:pPr marL="0" indent="0">
              <a:buNone/>
            </a:pPr>
            <a:r>
              <a:rPr lang="is-I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is-I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is-I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struct malloc_chunk* </a:t>
            </a:r>
            <a:r>
              <a:rPr lang="is-I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new_mem</a:t>
            </a:r>
            <a:r>
              <a:rPr lang="is-IS" sz="1800" dirty="0" smtClean="0">
                <a:latin typeface="Consolas" charset="0"/>
                <a:ea typeface="Consolas" charset="0"/>
                <a:cs typeface="Consolas" charset="0"/>
              </a:rPr>
              <a:t> = sbrk(size + sizeof(</a:t>
            </a:r>
            <a:r>
              <a:rPr lang="is-I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struct malloc_chunk</a:t>
            </a:r>
            <a:r>
              <a:rPr lang="is-IS" sz="1800" dirty="0" smtClean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marL="0" indent="0">
              <a:buNone/>
            </a:pPr>
            <a:r>
              <a:rPr lang="is-IS" sz="1800" dirty="0" smtClean="0">
                <a:latin typeface="Consolas" charset="0"/>
                <a:ea typeface="Consolas" charset="0"/>
                <a:cs typeface="Consolas" charset="0"/>
              </a:rPr>
              <a:t>  new_mem-</a:t>
            </a:r>
            <a:r>
              <a:rPr lang="is-IS" sz="1800" dirty="0" smtClean="0">
                <a:latin typeface="Consolas" charset="0"/>
                <a:ea typeface="Consolas" charset="0"/>
                <a:cs typeface="Consolas" charset="0"/>
              </a:rPr>
              <a:t>&gt;chunk_size </a:t>
            </a:r>
            <a:r>
              <a:rPr lang="is-IS" sz="1800" dirty="0" smtClean="0">
                <a:latin typeface="Consolas" charset="0"/>
                <a:ea typeface="Consolas" charset="0"/>
                <a:cs typeface="Consolas" charset="0"/>
              </a:rPr>
              <a:t>= size;</a:t>
            </a:r>
          </a:p>
          <a:p>
            <a:pPr marL="0" indent="0">
              <a:buNone/>
            </a:pPr>
            <a:r>
              <a:rPr lang="is-I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is-IS" sz="1800" dirty="0" smtClean="0">
                <a:latin typeface="Consolas" charset="0"/>
                <a:ea typeface="Consolas" charset="0"/>
                <a:cs typeface="Consolas" charset="0"/>
              </a:rPr>
              <a:t> return (</a:t>
            </a:r>
            <a:r>
              <a:rPr lang="is-I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void*</a:t>
            </a:r>
            <a:r>
              <a:rPr lang="is-IS" sz="1800" dirty="0" smtClean="0">
                <a:latin typeface="Consolas" charset="0"/>
                <a:ea typeface="Consolas" charset="0"/>
                <a:cs typeface="Consolas" charset="0"/>
              </a:rPr>
              <a:t>)((</a:t>
            </a:r>
            <a:r>
              <a:rPr lang="is-I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char*</a:t>
            </a:r>
            <a:r>
              <a:rPr lang="is-IS" sz="1800" dirty="0" smtClean="0">
                <a:latin typeface="Consolas" charset="0"/>
                <a:ea typeface="Consolas" charset="0"/>
                <a:cs typeface="Consolas" charset="0"/>
              </a:rPr>
              <a:t>)new_mem + sizeof(</a:t>
            </a:r>
            <a:r>
              <a:rPr lang="is-I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size_t</a:t>
            </a:r>
            <a:r>
              <a:rPr lang="is-IS" sz="1800" dirty="0" smtClean="0">
                <a:latin typeface="Consolas" charset="0"/>
                <a:ea typeface="Consolas" charset="0"/>
                <a:cs typeface="Consolas" charset="0"/>
              </a:rPr>
              <a:t>));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free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void*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ptr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 {</a:t>
            </a:r>
          </a:p>
          <a:p>
            <a:pPr marL="0" indent="0"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malloc_chunk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*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mem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= (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malloc_chunk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*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)((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char*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ptr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–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sizeof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size_t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));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size_t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size_to_free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= mem-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chunk_size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is-IS" sz="1800" dirty="0" smtClean="0">
                <a:latin typeface="Consolas" charset="0"/>
                <a:ea typeface="Consolas" charset="0"/>
                <a:cs typeface="Consolas" charset="0"/>
              </a:rPr>
              <a:t>…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176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449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177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/>
          </p:nvPr>
        </p:nvGraphicFramePr>
        <p:xfrm>
          <a:off x="3100045" y="767928"/>
          <a:ext cx="2831284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226187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226187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226187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226187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226187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464177" y="398596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64176" y="568112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9" name="Content Placeholder 4"/>
          <p:cNvGraphicFramePr>
            <a:graphicFrameLocks/>
          </p:cNvGraphicFramePr>
          <p:nvPr>
            <p:extLst/>
          </p:nvPr>
        </p:nvGraphicFramePr>
        <p:xfrm>
          <a:off x="3100045" y="3704472"/>
          <a:ext cx="2831284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226187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226187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226187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226187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226187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Right Arrow 9"/>
          <p:cNvSpPr/>
          <p:nvPr/>
        </p:nvSpPr>
        <p:spPr>
          <a:xfrm rot="16200000">
            <a:off x="2526020" y="4567005"/>
            <a:ext cx="632142" cy="103734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1" name="TextBox 10"/>
          <p:cNvSpPr txBox="1"/>
          <p:nvPr/>
        </p:nvSpPr>
        <p:spPr>
          <a:xfrm>
            <a:off x="5677389" y="149766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Stack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67195" y="450819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Heap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3" name="Right Arrow 12"/>
          <p:cNvSpPr/>
          <p:nvPr/>
        </p:nvSpPr>
        <p:spPr>
          <a:xfrm rot="5400000">
            <a:off x="2577887" y="1491337"/>
            <a:ext cx="632142" cy="103734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4" name="Right Arrow 13"/>
          <p:cNvSpPr/>
          <p:nvPr/>
        </p:nvSpPr>
        <p:spPr>
          <a:xfrm flipH="1" flipV="1">
            <a:off x="6384714" y="370021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849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178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/>
          </p:nvPr>
        </p:nvGraphicFramePr>
        <p:xfrm>
          <a:off x="3100045" y="767928"/>
          <a:ext cx="2831284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226187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226187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226187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226187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226187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464177" y="398596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64176" y="568112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164852"/>
              </p:ext>
            </p:extLst>
          </p:nvPr>
        </p:nvGraphicFramePr>
        <p:xfrm>
          <a:off x="3100045" y="3326462"/>
          <a:ext cx="2831284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226187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226187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226187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226187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226187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226187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Right Arrow 9"/>
          <p:cNvSpPr/>
          <p:nvPr/>
        </p:nvSpPr>
        <p:spPr>
          <a:xfrm rot="16200000">
            <a:off x="2526020" y="4567005"/>
            <a:ext cx="632142" cy="103734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1" name="TextBox 10"/>
          <p:cNvSpPr txBox="1"/>
          <p:nvPr/>
        </p:nvSpPr>
        <p:spPr>
          <a:xfrm>
            <a:off x="5677389" y="149766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Stack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67195" y="450819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Heap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3" name="Right Arrow 12"/>
          <p:cNvSpPr/>
          <p:nvPr/>
        </p:nvSpPr>
        <p:spPr>
          <a:xfrm rot="5400000">
            <a:off x="2577887" y="1491337"/>
            <a:ext cx="632142" cy="103734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4" name="Right Arrow 13"/>
          <p:cNvSpPr/>
          <p:nvPr/>
        </p:nvSpPr>
        <p:spPr>
          <a:xfrm flipH="1" flipV="1">
            <a:off x="6370575" y="3328129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596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179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/>
          </p:nvPr>
        </p:nvGraphicFramePr>
        <p:xfrm>
          <a:off x="3100045" y="767928"/>
          <a:ext cx="2831284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226187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226187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226187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226187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226187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464177" y="398596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64176" y="568112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6149707"/>
              </p:ext>
            </p:extLst>
          </p:nvPr>
        </p:nvGraphicFramePr>
        <p:xfrm>
          <a:off x="3100043" y="4043094"/>
          <a:ext cx="2831284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226187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226187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226187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226187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Right Arrow 9"/>
          <p:cNvSpPr/>
          <p:nvPr/>
        </p:nvSpPr>
        <p:spPr>
          <a:xfrm rot="16200000">
            <a:off x="2526020" y="4567005"/>
            <a:ext cx="632142" cy="103734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1" name="TextBox 10"/>
          <p:cNvSpPr txBox="1"/>
          <p:nvPr/>
        </p:nvSpPr>
        <p:spPr>
          <a:xfrm>
            <a:off x="5677389" y="149766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Stack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67195" y="450819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Heap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3" name="Right Arrow 12"/>
          <p:cNvSpPr/>
          <p:nvPr/>
        </p:nvSpPr>
        <p:spPr>
          <a:xfrm rot="5400000">
            <a:off x="2577887" y="1491337"/>
            <a:ext cx="632142" cy="103734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4" name="Right Arrow 13"/>
          <p:cNvSpPr/>
          <p:nvPr/>
        </p:nvSpPr>
        <p:spPr>
          <a:xfrm flipH="1" flipV="1">
            <a:off x="6340098" y="4043094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917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Frame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5709361"/>
              </p:ext>
            </p:extLst>
          </p:nvPr>
        </p:nvGraphicFramePr>
        <p:xfrm>
          <a:off x="1589714" y="1692435"/>
          <a:ext cx="2831284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is-I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…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18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1202360" y="203872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53846" y="1323103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53845" y="4161791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10385" y="18801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0x10000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1304223"/>
              </p:ext>
            </p:extLst>
          </p:nvPr>
        </p:nvGraphicFramePr>
        <p:xfrm>
          <a:off x="556352" y="4872992"/>
          <a:ext cx="369616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0x10000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0x10000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246558" y="1692435"/>
            <a:ext cx="28974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$0xa,-0xc(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$0x64,-0x8(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$0x41273333,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-0x8(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>
                <a:latin typeface="Consolas" charset="0"/>
                <a:ea typeface="Consolas" charset="0"/>
                <a:cs typeface="Consolas" charset="0"/>
              </a:rPr>
              <a:t>add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,-0xc(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</p:txBody>
      </p:sp>
      <p:sp>
        <p:nvSpPr>
          <p:cNvPr id="13" name="Right Arrow 12"/>
          <p:cNvSpPr/>
          <p:nvPr/>
        </p:nvSpPr>
        <p:spPr>
          <a:xfrm>
            <a:off x="5851375" y="1863183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478779" y="5313696"/>
            <a:ext cx="1652954" cy="2311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478779" y="5704802"/>
            <a:ext cx="1652954" cy="2311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3571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  <p:bldP spid="9" grpId="0"/>
      <p:bldP spid="12" grpId="0"/>
      <p:bldP spid="13" grpId="0" animBg="1"/>
      <p:bldP spid="14" grpId="0" animBg="1"/>
      <p:bldP spid="15" grpId="0" animBg="1"/>
    </p:bldLst>
  </p:timing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180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1547917"/>
              </p:ext>
            </p:extLst>
          </p:nvPr>
        </p:nvGraphicFramePr>
        <p:xfrm>
          <a:off x="3100043" y="4945945"/>
          <a:ext cx="2831284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464176" y="27211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64176" y="601866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931327" y="2606722"/>
            <a:ext cx="27262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sbrk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(size)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114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181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976760"/>
              </p:ext>
            </p:extLst>
          </p:nvPr>
        </p:nvGraphicFramePr>
        <p:xfrm>
          <a:off x="3100043" y="2721360"/>
          <a:ext cx="2831284" cy="2926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464176" y="27211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64176" y="601866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Right Arrow 8"/>
          <p:cNvSpPr/>
          <p:nvPr/>
        </p:nvSpPr>
        <p:spPr>
          <a:xfrm flipH="1" flipV="1">
            <a:off x="6245411" y="4900226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91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182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100043" y="2721360"/>
          <a:ext cx="2831284" cy="2926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464176" y="27211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64176" y="601866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Right Arrow 8"/>
          <p:cNvSpPr/>
          <p:nvPr/>
        </p:nvSpPr>
        <p:spPr>
          <a:xfrm flipH="1" flipV="1">
            <a:off x="6245411" y="4900226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3086395" y="2721360"/>
            <a:ext cx="2844932" cy="2178866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876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183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100043" y="2721360"/>
          <a:ext cx="2831284" cy="2926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464176" y="27211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64176" y="601866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Right Arrow 8"/>
          <p:cNvSpPr/>
          <p:nvPr/>
        </p:nvSpPr>
        <p:spPr>
          <a:xfrm flipH="1" flipV="1">
            <a:off x="6245411" y="4900226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3086395" y="2721360"/>
            <a:ext cx="2844932" cy="2178866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089533" y="4582510"/>
            <a:ext cx="2844932" cy="317716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c 10"/>
          <p:cNvSpPr/>
          <p:nvPr/>
        </p:nvSpPr>
        <p:spPr>
          <a:xfrm rot="5400000" flipH="1" flipV="1">
            <a:off x="2992008" y="4269199"/>
            <a:ext cx="168165" cy="776172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c 11"/>
          <p:cNvSpPr/>
          <p:nvPr/>
        </p:nvSpPr>
        <p:spPr>
          <a:xfrm rot="5400000">
            <a:off x="5847244" y="4110342"/>
            <a:ext cx="168165" cy="776172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31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184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100043" y="2721360"/>
          <a:ext cx="2831284" cy="2926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464176" y="27211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64176" y="601866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Right Arrow 8"/>
          <p:cNvSpPr/>
          <p:nvPr/>
        </p:nvSpPr>
        <p:spPr>
          <a:xfrm flipH="1" flipV="1">
            <a:off x="6245411" y="4900226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3086395" y="2721360"/>
            <a:ext cx="2844932" cy="2178866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089533" y="4582510"/>
            <a:ext cx="2844932" cy="317716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c 10"/>
          <p:cNvSpPr/>
          <p:nvPr/>
        </p:nvSpPr>
        <p:spPr>
          <a:xfrm rot="5400000" flipH="1" flipV="1">
            <a:off x="2992008" y="4269199"/>
            <a:ext cx="168165" cy="776172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c 11"/>
          <p:cNvSpPr/>
          <p:nvPr/>
        </p:nvSpPr>
        <p:spPr>
          <a:xfrm rot="5400000">
            <a:off x="5847244" y="4110342"/>
            <a:ext cx="168165" cy="776172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093219" y="4261570"/>
            <a:ext cx="2844932" cy="317716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rc 13"/>
          <p:cNvSpPr/>
          <p:nvPr/>
        </p:nvSpPr>
        <p:spPr>
          <a:xfrm rot="5400000" flipH="1" flipV="1">
            <a:off x="2998901" y="3864743"/>
            <a:ext cx="168165" cy="776172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rc 14"/>
          <p:cNvSpPr/>
          <p:nvPr/>
        </p:nvSpPr>
        <p:spPr>
          <a:xfrm rot="5400000">
            <a:off x="5847243" y="3853441"/>
            <a:ext cx="168165" cy="776172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231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</p:bldLst>
  </p:timing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185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100043" y="2721360"/>
          <a:ext cx="2831284" cy="2926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464176" y="27211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64176" y="601866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Right Arrow 8"/>
          <p:cNvSpPr/>
          <p:nvPr/>
        </p:nvSpPr>
        <p:spPr>
          <a:xfrm flipH="1" flipV="1">
            <a:off x="6245411" y="4900226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3086395" y="2721360"/>
            <a:ext cx="2844932" cy="2178866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089533" y="4582510"/>
            <a:ext cx="2844932" cy="317716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c 10"/>
          <p:cNvSpPr/>
          <p:nvPr/>
        </p:nvSpPr>
        <p:spPr>
          <a:xfrm rot="5400000" flipH="1" flipV="1">
            <a:off x="2992008" y="4269199"/>
            <a:ext cx="168165" cy="776172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c 11"/>
          <p:cNvSpPr/>
          <p:nvPr/>
        </p:nvSpPr>
        <p:spPr>
          <a:xfrm rot="5400000">
            <a:off x="5847244" y="4110342"/>
            <a:ext cx="168165" cy="776172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093219" y="4261570"/>
            <a:ext cx="2844932" cy="317716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rc 13"/>
          <p:cNvSpPr/>
          <p:nvPr/>
        </p:nvSpPr>
        <p:spPr>
          <a:xfrm rot="5400000" flipH="1" flipV="1">
            <a:off x="2998901" y="3864743"/>
            <a:ext cx="168165" cy="776172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rc 14"/>
          <p:cNvSpPr/>
          <p:nvPr/>
        </p:nvSpPr>
        <p:spPr>
          <a:xfrm rot="5400000">
            <a:off x="5847243" y="3853441"/>
            <a:ext cx="168165" cy="776172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838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186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100043" y="2721360"/>
          <a:ext cx="2831284" cy="2926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464176" y="27211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64176" y="601866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Right Arrow 8"/>
          <p:cNvSpPr/>
          <p:nvPr/>
        </p:nvSpPr>
        <p:spPr>
          <a:xfrm flipH="1" flipV="1">
            <a:off x="6245411" y="4900226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3086395" y="2721360"/>
            <a:ext cx="2844932" cy="2178866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c 10"/>
          <p:cNvSpPr/>
          <p:nvPr/>
        </p:nvSpPr>
        <p:spPr>
          <a:xfrm rot="5400000" flipH="1" flipV="1">
            <a:off x="2998275" y="4356322"/>
            <a:ext cx="155632" cy="776172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c 11"/>
          <p:cNvSpPr/>
          <p:nvPr/>
        </p:nvSpPr>
        <p:spPr>
          <a:xfrm rot="5400000">
            <a:off x="5847244" y="4110342"/>
            <a:ext cx="168165" cy="776172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093219" y="4261570"/>
            <a:ext cx="2844932" cy="317716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rc 13"/>
          <p:cNvSpPr/>
          <p:nvPr/>
        </p:nvSpPr>
        <p:spPr>
          <a:xfrm rot="5400000" flipH="1" flipV="1">
            <a:off x="2998901" y="3864743"/>
            <a:ext cx="168165" cy="776172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rc 14"/>
          <p:cNvSpPr/>
          <p:nvPr/>
        </p:nvSpPr>
        <p:spPr>
          <a:xfrm rot="5400000">
            <a:off x="5847243" y="3853441"/>
            <a:ext cx="168165" cy="776172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086395" y="4741368"/>
            <a:ext cx="2844932" cy="158858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rc 16"/>
          <p:cNvSpPr/>
          <p:nvPr/>
        </p:nvSpPr>
        <p:spPr>
          <a:xfrm rot="5400000" flipH="1" flipV="1">
            <a:off x="3013725" y="4179599"/>
            <a:ext cx="138515" cy="776172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Arc 17"/>
          <p:cNvSpPr/>
          <p:nvPr/>
        </p:nvSpPr>
        <p:spPr>
          <a:xfrm rot="5400000">
            <a:off x="5845722" y="4348538"/>
            <a:ext cx="171205" cy="776172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892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6" grpId="0" animBg="1"/>
      <p:bldP spid="18" grpId="0" animBg="1"/>
    </p:bldLst>
  </p:timing>
</p:sld>
</file>

<file path=ppt/slides/slide1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187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100043" y="2721360"/>
          <a:ext cx="2831284" cy="2926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464176" y="27211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64176" y="601866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Right Arrow 8"/>
          <p:cNvSpPr/>
          <p:nvPr/>
        </p:nvSpPr>
        <p:spPr>
          <a:xfrm flipH="1" flipV="1">
            <a:off x="6245411" y="4900226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3086395" y="2721360"/>
            <a:ext cx="2844932" cy="2178866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c 10"/>
          <p:cNvSpPr/>
          <p:nvPr/>
        </p:nvSpPr>
        <p:spPr>
          <a:xfrm rot="5400000" flipH="1" flipV="1">
            <a:off x="2998275" y="4356322"/>
            <a:ext cx="155632" cy="776172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c 11"/>
          <p:cNvSpPr/>
          <p:nvPr/>
        </p:nvSpPr>
        <p:spPr>
          <a:xfrm rot="5400000">
            <a:off x="5847244" y="4110342"/>
            <a:ext cx="168165" cy="776172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093219" y="4261570"/>
            <a:ext cx="2844932" cy="317716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rc 13"/>
          <p:cNvSpPr/>
          <p:nvPr/>
        </p:nvSpPr>
        <p:spPr>
          <a:xfrm rot="5400000" flipH="1" flipV="1">
            <a:off x="2998901" y="3864743"/>
            <a:ext cx="168165" cy="776172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rc 14"/>
          <p:cNvSpPr/>
          <p:nvPr/>
        </p:nvSpPr>
        <p:spPr>
          <a:xfrm rot="5400000">
            <a:off x="5847243" y="3853441"/>
            <a:ext cx="168165" cy="776172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086395" y="4741368"/>
            <a:ext cx="2844932" cy="158858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rc 16"/>
          <p:cNvSpPr/>
          <p:nvPr/>
        </p:nvSpPr>
        <p:spPr>
          <a:xfrm rot="5400000" flipH="1" flipV="1">
            <a:off x="3013725" y="4179599"/>
            <a:ext cx="138515" cy="776172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Arc 17"/>
          <p:cNvSpPr/>
          <p:nvPr/>
        </p:nvSpPr>
        <p:spPr>
          <a:xfrm rot="5400000">
            <a:off x="5845722" y="4348538"/>
            <a:ext cx="171205" cy="776172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086395" y="2869324"/>
            <a:ext cx="2844932" cy="1389021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rc 19"/>
          <p:cNvSpPr/>
          <p:nvPr/>
        </p:nvSpPr>
        <p:spPr>
          <a:xfrm rot="5400000" flipH="1" flipV="1">
            <a:off x="2471074" y="3083029"/>
            <a:ext cx="1210033" cy="776172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Arc 20"/>
          <p:cNvSpPr/>
          <p:nvPr/>
        </p:nvSpPr>
        <p:spPr>
          <a:xfrm rot="5400000">
            <a:off x="5350570" y="3025094"/>
            <a:ext cx="1161508" cy="776172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090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</p:bldLst>
  </p:timing>
</p:sld>
</file>

<file path=ppt/slides/slide1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Modern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malloc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Many applications need heap allocation, thus </a:t>
            </a:r>
            <a:r>
              <a:rPr lang="en-US" dirty="0" err="1" smtClean="0"/>
              <a:t>malloc</a:t>
            </a:r>
            <a:r>
              <a:rPr lang="en-US" dirty="0" smtClean="0"/>
              <a:t> performance very important</a:t>
            </a:r>
          </a:p>
          <a:p>
            <a:r>
              <a:rPr lang="en-US" dirty="0" smtClean="0"/>
              <a:t>Different heap workloads</a:t>
            </a:r>
          </a:p>
          <a:p>
            <a:pPr lvl="1"/>
            <a:r>
              <a:rPr lang="en-US" dirty="0" smtClean="0"/>
              <a:t>Many small and frequent allocations</a:t>
            </a:r>
          </a:p>
          <a:p>
            <a:pPr lvl="1"/>
            <a:r>
              <a:rPr lang="en-US" dirty="0" smtClean="0"/>
              <a:t>Few large allocations</a:t>
            </a:r>
          </a:p>
          <a:p>
            <a:pPr lvl="1"/>
            <a:r>
              <a:rPr lang="en-US" dirty="0" smtClean="0"/>
              <a:t>Combination of both</a:t>
            </a:r>
          </a:p>
          <a:p>
            <a:r>
              <a:rPr lang="en-US" dirty="0" smtClean="0"/>
              <a:t>Many things affect performance</a:t>
            </a:r>
          </a:p>
          <a:p>
            <a:pPr lvl="1"/>
            <a:r>
              <a:rPr lang="en-US" dirty="0" smtClean="0"/>
              <a:t>Finding free memory</a:t>
            </a:r>
          </a:p>
          <a:p>
            <a:pPr lvl="1"/>
            <a:r>
              <a:rPr lang="en-US" dirty="0" smtClean="0"/>
              <a:t>Heap fragmentation</a:t>
            </a:r>
          </a:p>
          <a:p>
            <a:pPr lvl="1"/>
            <a:r>
              <a:rPr lang="en-US" dirty="0" smtClean="0"/>
              <a:t>Allocation overhead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188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149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Frame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589714" y="1692435"/>
          <a:ext cx="2831284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is-I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…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19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1202360" y="203872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53846" y="1323103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53845" y="4161791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10385" y="18801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0x10000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556352" y="4872992"/>
          <a:ext cx="369616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0x10000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0x10000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246558" y="1692435"/>
            <a:ext cx="28974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$0xa,-0xc(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$0x64,-0x8(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$0x41273333,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-0x8(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>
                <a:latin typeface="Consolas" charset="0"/>
                <a:ea typeface="Consolas" charset="0"/>
                <a:cs typeface="Consolas" charset="0"/>
              </a:rPr>
              <a:t>add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,-0xc(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</p:txBody>
      </p:sp>
      <p:sp>
        <p:nvSpPr>
          <p:cNvPr id="13" name="Right Arrow 12"/>
          <p:cNvSpPr/>
          <p:nvPr/>
        </p:nvSpPr>
        <p:spPr>
          <a:xfrm>
            <a:off x="5876776" y="2135758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379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Locations and Names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semantic distinction between locations and names?</a:t>
            </a:r>
          </a:p>
          <a:p>
            <a:r>
              <a:rPr lang="en-US" dirty="0" smtClean="0"/>
              <a:t>How does the compiler actually implement locations and names?</a:t>
            </a:r>
          </a:p>
          <a:p>
            <a:pPr lvl="1"/>
            <a:r>
              <a:rPr lang="en-US" dirty="0" smtClean="0"/>
              <a:t>How does the compiler map names to memory locations?</a:t>
            </a:r>
          </a:p>
          <a:p>
            <a:r>
              <a:rPr lang="en-US" dirty="0" smtClean="0"/>
              <a:t>We are going to look into this process</a:t>
            </a:r>
          </a:p>
          <a:p>
            <a:pPr lvl="1"/>
            <a:r>
              <a:rPr lang="en-US" dirty="0" smtClean="0"/>
              <a:t>Assuming static scoping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72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Frame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589714" y="1692435"/>
          <a:ext cx="2831284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is-I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…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20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1202360" y="203872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53846" y="1323103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53845" y="4161791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10385" y="18801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0x10000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6502650"/>
              </p:ext>
            </p:extLst>
          </p:nvPr>
        </p:nvGraphicFramePr>
        <p:xfrm>
          <a:off x="556352" y="4872992"/>
          <a:ext cx="369616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0xFFF0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0x10000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246558" y="1692435"/>
            <a:ext cx="28974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$0xa,-0xc(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$0x64,-0x8(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$0x41273333,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-0x8(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>
                <a:latin typeface="Consolas" charset="0"/>
                <a:ea typeface="Consolas" charset="0"/>
                <a:cs typeface="Consolas" charset="0"/>
              </a:rPr>
              <a:t>add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,-0xc(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</p:txBody>
      </p:sp>
      <p:sp>
        <p:nvSpPr>
          <p:cNvPr id="13" name="Right Arrow 12"/>
          <p:cNvSpPr/>
          <p:nvPr/>
        </p:nvSpPr>
        <p:spPr>
          <a:xfrm>
            <a:off x="5851375" y="2135757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>
            <a:off x="1205950" y="3489724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622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1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Frame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589714" y="1692435"/>
          <a:ext cx="2831284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is-I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…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53846" y="1323103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53845" y="4161791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10385" y="18801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0x10000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556352" y="4872992"/>
          <a:ext cx="369616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0xFFF0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0x10000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246558" y="1692435"/>
            <a:ext cx="28974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$0xa,-0xc(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$0x64,-0x8(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$0x41273333,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-0x8(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>
                <a:latin typeface="Consolas" charset="0"/>
                <a:ea typeface="Consolas" charset="0"/>
                <a:cs typeface="Consolas" charset="0"/>
              </a:rPr>
              <a:t>add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,-0xc(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</p:txBody>
      </p:sp>
      <p:sp>
        <p:nvSpPr>
          <p:cNvPr id="13" name="Right Arrow 12"/>
          <p:cNvSpPr/>
          <p:nvPr/>
        </p:nvSpPr>
        <p:spPr>
          <a:xfrm>
            <a:off x="5874101" y="2407962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>
            <a:off x="1205950" y="3489724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909812" y="221295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09812" y="25913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09811" y="297156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09810" y="33279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Right Arrow 18"/>
          <p:cNvSpPr/>
          <p:nvPr/>
        </p:nvSpPr>
        <p:spPr>
          <a:xfrm>
            <a:off x="1202360" y="203872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111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7" grpId="0"/>
      <p:bldP spid="1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Frame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5109588"/>
              </p:ext>
            </p:extLst>
          </p:nvPr>
        </p:nvGraphicFramePr>
        <p:xfrm>
          <a:off x="1589714" y="1692435"/>
          <a:ext cx="2831284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is-I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…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53846" y="1323103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53845" y="4161791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10385" y="18801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0x10000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556352" y="4872992"/>
          <a:ext cx="369616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0xFFF0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0x10000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246558" y="1692435"/>
            <a:ext cx="28974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$0xa,-0xc(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$0x64,-0x8(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$0x41273333,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-0x8(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>
                <a:latin typeface="Consolas" charset="0"/>
                <a:ea typeface="Consolas" charset="0"/>
                <a:cs typeface="Consolas" charset="0"/>
              </a:rPr>
              <a:t>add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,-0xc(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</p:txBody>
      </p:sp>
      <p:sp>
        <p:nvSpPr>
          <p:cNvPr id="13" name="Right Arrow 12"/>
          <p:cNvSpPr/>
          <p:nvPr/>
        </p:nvSpPr>
        <p:spPr>
          <a:xfrm>
            <a:off x="5874101" y="2407962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>
            <a:off x="1205950" y="3489724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909812" y="221295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09812" y="25913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09811" y="297156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09810" y="33279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Right Arrow 18"/>
          <p:cNvSpPr/>
          <p:nvPr/>
        </p:nvSpPr>
        <p:spPr>
          <a:xfrm>
            <a:off x="1202360" y="2051599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649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Frame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589714" y="1692435"/>
          <a:ext cx="2831284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is-I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…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53846" y="1323103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53845" y="4161791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10385" y="18801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0x10000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556352" y="4872992"/>
          <a:ext cx="369616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0xFFF0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0x10000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246558" y="1692435"/>
            <a:ext cx="28974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$0xa,-0xc(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$0x64,-0x8(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$0x41273333,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-0x8(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>
                <a:latin typeface="Consolas" charset="0"/>
                <a:ea typeface="Consolas" charset="0"/>
                <a:cs typeface="Consolas" charset="0"/>
              </a:rPr>
              <a:t>add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,-0xc(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</p:txBody>
      </p:sp>
      <p:sp>
        <p:nvSpPr>
          <p:cNvPr id="13" name="Right Arrow 12"/>
          <p:cNvSpPr/>
          <p:nvPr/>
        </p:nvSpPr>
        <p:spPr>
          <a:xfrm>
            <a:off x="5873526" y="2673906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>
            <a:off x="1205950" y="3489724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909812" y="221295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09812" y="25913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09811" y="297156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09810" y="33279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Right Arrow 18"/>
          <p:cNvSpPr/>
          <p:nvPr/>
        </p:nvSpPr>
        <p:spPr>
          <a:xfrm>
            <a:off x="1202360" y="203872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497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Frame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6460340"/>
              </p:ext>
            </p:extLst>
          </p:nvPr>
        </p:nvGraphicFramePr>
        <p:xfrm>
          <a:off x="1589714" y="1692435"/>
          <a:ext cx="2831284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is-I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…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0x64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53846" y="1323103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53845" y="4161791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10385" y="18801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0x10000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556352" y="4872992"/>
          <a:ext cx="369616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0xFFF0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0x10000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246558" y="1692435"/>
            <a:ext cx="28974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$0xa,-0xc(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$0x64,-0x8(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$0x41273333,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-0x8(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>
                <a:latin typeface="Consolas" charset="0"/>
                <a:ea typeface="Consolas" charset="0"/>
                <a:cs typeface="Consolas" charset="0"/>
              </a:rPr>
              <a:t>add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,-0xc(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</p:txBody>
      </p:sp>
      <p:sp>
        <p:nvSpPr>
          <p:cNvPr id="13" name="Right Arrow 12"/>
          <p:cNvSpPr/>
          <p:nvPr/>
        </p:nvSpPr>
        <p:spPr>
          <a:xfrm>
            <a:off x="5873526" y="2673906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>
            <a:off x="1205950" y="3489724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909812" y="221295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09812" y="25913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09811" y="297156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09810" y="33279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Right Arrow 18"/>
          <p:cNvSpPr/>
          <p:nvPr/>
        </p:nvSpPr>
        <p:spPr>
          <a:xfrm>
            <a:off x="1202360" y="203872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209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Frame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589714" y="1692435"/>
          <a:ext cx="2831284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is-I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…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0x64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53846" y="1323103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53845" y="4161791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10385" y="18801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0x10000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556352" y="4872992"/>
          <a:ext cx="369616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0xFFF0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0x10000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246558" y="1692435"/>
            <a:ext cx="28974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$0xa,-0xc(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$0x64,-0x8(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$0x41273333,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-0x8(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>
                <a:latin typeface="Consolas" charset="0"/>
                <a:ea typeface="Consolas" charset="0"/>
                <a:cs typeface="Consolas" charset="0"/>
              </a:rPr>
              <a:t>add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,-0xc(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</p:txBody>
      </p:sp>
      <p:sp>
        <p:nvSpPr>
          <p:cNvPr id="13" name="Right Arrow 12"/>
          <p:cNvSpPr/>
          <p:nvPr/>
        </p:nvSpPr>
        <p:spPr>
          <a:xfrm>
            <a:off x="5873526" y="2972222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>
            <a:off x="1205950" y="3489724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909812" y="221295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09812" y="25913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09811" y="297156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09810" y="33279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Right Arrow 18"/>
          <p:cNvSpPr/>
          <p:nvPr/>
        </p:nvSpPr>
        <p:spPr>
          <a:xfrm>
            <a:off x="1202360" y="203872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468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Frame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589714" y="1692435"/>
          <a:ext cx="2831284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is-I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…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0x64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53846" y="1323103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53845" y="4161791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10385" y="18801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0x10000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556352" y="4872992"/>
          <a:ext cx="369616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0x41273333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0xFFF0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0x10000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246558" y="1692435"/>
            <a:ext cx="28974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$0xa,-0xc(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$0x64,-0x8(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$0x41273333,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-0x8(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>
                <a:latin typeface="Consolas" charset="0"/>
                <a:ea typeface="Consolas" charset="0"/>
                <a:cs typeface="Consolas" charset="0"/>
              </a:rPr>
              <a:t>add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,-0xc(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</p:txBody>
      </p:sp>
      <p:sp>
        <p:nvSpPr>
          <p:cNvPr id="13" name="Right Arrow 12"/>
          <p:cNvSpPr/>
          <p:nvPr/>
        </p:nvSpPr>
        <p:spPr>
          <a:xfrm>
            <a:off x="5873526" y="2972222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>
            <a:off x="1205950" y="3489724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909812" y="221295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09812" y="25913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09811" y="297156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09810" y="33279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Right Arrow 18"/>
          <p:cNvSpPr/>
          <p:nvPr/>
        </p:nvSpPr>
        <p:spPr>
          <a:xfrm>
            <a:off x="1202360" y="203872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717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Frame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9863336"/>
              </p:ext>
            </p:extLst>
          </p:nvPr>
        </p:nvGraphicFramePr>
        <p:xfrm>
          <a:off x="1589714" y="1692435"/>
          <a:ext cx="2831284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is-I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…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0x64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53846" y="1323103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53845" y="4161791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10385" y="18801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0x10000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556352" y="4872992"/>
          <a:ext cx="369616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0x41273333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0xFFF0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0x10000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246558" y="1692435"/>
            <a:ext cx="28974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$0xa,-0xc(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$0x64,-0x8(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$0x41273333,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-0x8(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>
                <a:latin typeface="Consolas" charset="0"/>
                <a:ea typeface="Consolas" charset="0"/>
                <a:cs typeface="Consolas" charset="0"/>
              </a:rPr>
              <a:t>add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,-0xc(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</p:txBody>
      </p:sp>
      <p:sp>
        <p:nvSpPr>
          <p:cNvPr id="13" name="Right Arrow 12"/>
          <p:cNvSpPr/>
          <p:nvPr/>
        </p:nvSpPr>
        <p:spPr>
          <a:xfrm>
            <a:off x="5873526" y="323671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>
            <a:off x="1205950" y="3489724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909812" y="221295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09812" y="25913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09811" y="297156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09810" y="33279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Right Arrow 18"/>
          <p:cNvSpPr/>
          <p:nvPr/>
        </p:nvSpPr>
        <p:spPr>
          <a:xfrm>
            <a:off x="1202360" y="203872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37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Frame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589714" y="1692435"/>
          <a:ext cx="2831284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is-I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…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0x41273333</a:t>
                      </a: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0x64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28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53846" y="1323103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53845" y="4161791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10385" y="18801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0x10000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556352" y="4872992"/>
          <a:ext cx="369616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0x41273333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0xFFF0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0x10000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246558" y="1692435"/>
            <a:ext cx="28974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$0xa,-0xc(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$0x64,-0x8(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$0x41273333,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-0x8(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>
                <a:latin typeface="Consolas" charset="0"/>
                <a:ea typeface="Consolas" charset="0"/>
                <a:cs typeface="Consolas" charset="0"/>
              </a:rPr>
              <a:t>add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,-0xc(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</p:txBody>
      </p:sp>
      <p:sp>
        <p:nvSpPr>
          <p:cNvPr id="13" name="Right Arrow 12"/>
          <p:cNvSpPr/>
          <p:nvPr/>
        </p:nvSpPr>
        <p:spPr>
          <a:xfrm>
            <a:off x="5873526" y="323671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>
            <a:off x="1205950" y="3489724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909812" y="221295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09812" y="25913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09811" y="297156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09810" y="33279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Right Arrow 18"/>
          <p:cNvSpPr/>
          <p:nvPr/>
        </p:nvSpPr>
        <p:spPr>
          <a:xfrm>
            <a:off x="1202360" y="203872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661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Frame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589714" y="1692435"/>
          <a:ext cx="2831284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is-I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…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0x41273333</a:t>
                      </a: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0x64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29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53846" y="1323103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53845" y="4161791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10385" y="18801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0x10000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556352" y="4872992"/>
          <a:ext cx="369616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0x41273333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0xFFF0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0x10000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246558" y="1692435"/>
            <a:ext cx="28974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$0xa,-0xc(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$0x64,-0x8(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$0x41273333,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-0x8(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>
                <a:latin typeface="Consolas" charset="0"/>
                <a:ea typeface="Consolas" charset="0"/>
                <a:cs typeface="Consolas" charset="0"/>
              </a:rPr>
              <a:t>add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,-0xc(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</p:txBody>
      </p:sp>
      <p:sp>
        <p:nvSpPr>
          <p:cNvPr id="13" name="Right Arrow 12"/>
          <p:cNvSpPr/>
          <p:nvPr/>
        </p:nvSpPr>
        <p:spPr>
          <a:xfrm>
            <a:off x="5873527" y="3505716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>
            <a:off x="1205950" y="3489724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909812" y="221295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09812" y="25913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09811" y="297156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09810" y="33279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70250" y="205071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</a:t>
            </a:r>
            <a:endParaRPr lang="en-US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70250" y="2406315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</a:t>
            </a:r>
            <a:endParaRPr lang="en-US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57946" y="277982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</a:t>
            </a:r>
            <a:endParaRPr lang="en-US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3666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Global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Where can the compiler put variables?</a:t>
            </a:r>
          </a:p>
          <a:p>
            <a:pPr lvl="1"/>
            <a:r>
              <a:rPr lang="en-US" dirty="0" smtClean="0"/>
              <a:t>Memory</a:t>
            </a:r>
          </a:p>
          <a:p>
            <a:pPr lvl="1"/>
            <a:r>
              <a:rPr lang="en-US" dirty="0" smtClean="0"/>
              <a:t>Registers</a:t>
            </a:r>
          </a:p>
          <a:p>
            <a:pPr lvl="1"/>
            <a:r>
              <a:rPr lang="en-US" dirty="0" smtClean="0"/>
              <a:t>Disk</a:t>
            </a:r>
          </a:p>
          <a:p>
            <a:pPr lvl="1"/>
            <a:r>
              <a:rPr lang="en-US" dirty="0" smtClean="0"/>
              <a:t>"Cloud"</a:t>
            </a:r>
          </a:p>
          <a:p>
            <a:r>
              <a:rPr lang="en-US" dirty="0" smtClean="0"/>
              <a:t>What are the constraints on those variables?</a:t>
            </a:r>
          </a:p>
          <a:p>
            <a:pPr lvl="1"/>
            <a:r>
              <a:rPr lang="en-US" dirty="0" smtClean="0"/>
              <a:t>Who can access them?</a:t>
            </a:r>
          </a:p>
          <a:p>
            <a:pPr lvl="1"/>
            <a:r>
              <a:rPr lang="en-US" dirty="0" smtClean="0"/>
              <a:t>Who can't?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110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Frame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589714" y="1692435"/>
          <a:ext cx="2831284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is-I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…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0x41273333</a:t>
                      </a: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0x64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53846" y="1323103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53845" y="4161791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10385" y="18801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0x10000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923905"/>
              </p:ext>
            </p:extLst>
          </p:nvPr>
        </p:nvGraphicFramePr>
        <p:xfrm>
          <a:off x="556352" y="4872992"/>
          <a:ext cx="369616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0x64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0xFFF0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0x10000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246558" y="1692435"/>
            <a:ext cx="28974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$0xa,-0xc(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$0x64,-0x8(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$0x41273333,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-0x8(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>
                <a:latin typeface="Consolas" charset="0"/>
                <a:ea typeface="Consolas" charset="0"/>
                <a:cs typeface="Consolas" charset="0"/>
              </a:rPr>
              <a:t>add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,-0xc(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</p:txBody>
      </p:sp>
      <p:sp>
        <p:nvSpPr>
          <p:cNvPr id="13" name="Right Arrow 12"/>
          <p:cNvSpPr/>
          <p:nvPr/>
        </p:nvSpPr>
        <p:spPr>
          <a:xfrm>
            <a:off x="5873527" y="3505716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>
            <a:off x="1205950" y="3489724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909812" y="221295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09812" y="25913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09811" y="297156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09810" y="33279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70250" y="205071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</a:t>
            </a:r>
            <a:endParaRPr lang="en-US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70250" y="2406315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</a:t>
            </a:r>
            <a:endParaRPr lang="en-US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57946" y="277982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</a:t>
            </a:r>
            <a:endParaRPr lang="en-US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2" name="Right Arrow 21"/>
          <p:cNvSpPr/>
          <p:nvPr/>
        </p:nvSpPr>
        <p:spPr>
          <a:xfrm>
            <a:off x="1202360" y="2051599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120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Frame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589714" y="1692435"/>
          <a:ext cx="2831284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is-I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…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0x41273333</a:t>
                      </a: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0x64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53846" y="1323103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53845" y="4161791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10385" y="18801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0x10000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556352" y="4872992"/>
          <a:ext cx="369616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0x64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0xFFF0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0x10000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246558" y="1692435"/>
            <a:ext cx="28974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$0xa,-0xc(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$0x64,-0x8(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$0x41273333,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-0x8(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>
                <a:latin typeface="Consolas" charset="0"/>
                <a:ea typeface="Consolas" charset="0"/>
                <a:cs typeface="Consolas" charset="0"/>
              </a:rPr>
              <a:t>add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,-0xc(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</p:txBody>
      </p:sp>
      <p:sp>
        <p:nvSpPr>
          <p:cNvPr id="13" name="Right Arrow 12"/>
          <p:cNvSpPr/>
          <p:nvPr/>
        </p:nvSpPr>
        <p:spPr>
          <a:xfrm>
            <a:off x="5873526" y="3786196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>
            <a:off x="1205950" y="3489724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909812" y="221295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09812" y="25913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09811" y="297156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09810" y="33279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70250" y="205071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</a:t>
            </a:r>
            <a:endParaRPr lang="en-US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70250" y="2406315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</a:t>
            </a:r>
            <a:endParaRPr lang="en-US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57946" y="277982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</a:t>
            </a:r>
            <a:endParaRPr lang="en-US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2" name="Right Arrow 21"/>
          <p:cNvSpPr/>
          <p:nvPr/>
        </p:nvSpPr>
        <p:spPr>
          <a:xfrm>
            <a:off x="1202360" y="203872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494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Frame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2708530"/>
              </p:ext>
            </p:extLst>
          </p:nvPr>
        </p:nvGraphicFramePr>
        <p:xfrm>
          <a:off x="1589714" y="1692435"/>
          <a:ext cx="2831284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is-I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…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0x41273333</a:t>
                      </a: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0x64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0x6E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53846" y="1323103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53845" y="4161791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10385" y="18801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0x10000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556352" y="4872992"/>
          <a:ext cx="369616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0x64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0xFFF0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0x10000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246558" y="1692435"/>
            <a:ext cx="28974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$0xa,-0xc(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$0x64,-0x8(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$0x41273333,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-0x8(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>
                <a:latin typeface="Consolas" charset="0"/>
                <a:ea typeface="Consolas" charset="0"/>
                <a:cs typeface="Consolas" charset="0"/>
              </a:rPr>
              <a:t>add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,-0xc(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</p:txBody>
      </p:sp>
      <p:sp>
        <p:nvSpPr>
          <p:cNvPr id="13" name="Right Arrow 12"/>
          <p:cNvSpPr/>
          <p:nvPr/>
        </p:nvSpPr>
        <p:spPr>
          <a:xfrm>
            <a:off x="5873526" y="3786196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>
            <a:off x="1205950" y="3489724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909812" y="221295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09812" y="25913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09811" y="297156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09810" y="33279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70250" y="205071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</a:t>
            </a:r>
            <a:endParaRPr lang="en-US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70250" y="2406315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</a:t>
            </a:r>
            <a:endParaRPr lang="en-US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57946" y="277982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</a:t>
            </a:r>
            <a:endParaRPr lang="en-US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2" name="Right Arrow 21"/>
          <p:cNvSpPr/>
          <p:nvPr/>
        </p:nvSpPr>
        <p:spPr>
          <a:xfrm>
            <a:off x="1202360" y="203872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615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Frame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589714" y="1692435"/>
          <a:ext cx="2831284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is-I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…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0x41273333</a:t>
                      </a: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0x64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0x6E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53846" y="1323103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53845" y="4161791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10385" y="18801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0x10000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556352" y="4872992"/>
          <a:ext cx="369616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0x64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0xFFF0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0x10000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246558" y="1692435"/>
            <a:ext cx="28974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$0xa,-0xc(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$0x64,-0x8(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$0x41273333,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-0x8(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>
                <a:latin typeface="Consolas" charset="0"/>
                <a:ea typeface="Consolas" charset="0"/>
                <a:cs typeface="Consolas" charset="0"/>
              </a:rPr>
              <a:t>add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,-0xc(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</p:txBody>
      </p:sp>
      <p:sp>
        <p:nvSpPr>
          <p:cNvPr id="13" name="Right Arrow 12"/>
          <p:cNvSpPr/>
          <p:nvPr/>
        </p:nvSpPr>
        <p:spPr>
          <a:xfrm>
            <a:off x="5873526" y="395504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>
            <a:off x="1205950" y="3489724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909812" y="221295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09812" y="25913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09811" y="297156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09810" y="33279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70250" y="205071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</a:t>
            </a:r>
            <a:endParaRPr lang="en-US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70250" y="2406315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</a:t>
            </a:r>
            <a:endParaRPr lang="en-US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57946" y="277982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</a:t>
            </a:r>
            <a:endParaRPr lang="en-US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2" name="Right Arrow 21"/>
          <p:cNvSpPr/>
          <p:nvPr/>
        </p:nvSpPr>
        <p:spPr>
          <a:xfrm>
            <a:off x="1202360" y="203872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143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Declarations</a:t>
            </a:r>
          </a:p>
          <a:p>
            <a:pPr lvl="1"/>
            <a:r>
              <a:rPr lang="en-US" dirty="0" smtClean="0"/>
              <a:t>Function name</a:t>
            </a:r>
          </a:p>
          <a:p>
            <a:pPr lvl="1"/>
            <a:r>
              <a:rPr lang="en-US" dirty="0" smtClean="0"/>
              <a:t>Formal parameters (names and types)</a:t>
            </a:r>
          </a:p>
          <a:p>
            <a:pPr lvl="1"/>
            <a:r>
              <a:rPr lang="en-US" dirty="0" smtClean="0"/>
              <a:t>Return type</a:t>
            </a:r>
          </a:p>
          <a:p>
            <a:r>
              <a:rPr lang="en-US" dirty="0" smtClean="0"/>
              <a:t>Invocation</a:t>
            </a:r>
          </a:p>
          <a:p>
            <a:pPr lvl="1"/>
            <a:r>
              <a:rPr lang="en-US" dirty="0" smtClean="0"/>
              <a:t>f(x</a:t>
            </a:r>
            <a:r>
              <a:rPr lang="en-US" baseline="-25000" dirty="0" smtClean="0"/>
              <a:t>1</a:t>
            </a:r>
            <a:r>
              <a:rPr lang="en-US" dirty="0" smtClean="0"/>
              <a:t>,x</a:t>
            </a:r>
            <a:r>
              <a:rPr lang="en-US" baseline="-25000" dirty="0" smtClean="0"/>
              <a:t>2</a:t>
            </a:r>
            <a:r>
              <a:rPr lang="en-US" dirty="0" smtClean="0"/>
              <a:t>,</a:t>
            </a:r>
            <a:r>
              <a:rPr lang="is-IS" dirty="0" smtClean="0"/>
              <a:t>…,x</a:t>
            </a:r>
            <a:r>
              <a:rPr lang="is-IS" baseline="-25000" dirty="0" smtClean="0"/>
              <a:t>k</a:t>
            </a:r>
            <a:r>
              <a:rPr lang="is-IS" dirty="0" smtClean="0"/>
              <a:t>)</a:t>
            </a:r>
          </a:p>
          <a:p>
            <a:pPr lvl="1"/>
            <a:r>
              <a:rPr lang="is-IS" dirty="0" smtClean="0"/>
              <a:t>x</a:t>
            </a:r>
            <a:r>
              <a:rPr lang="is-IS" baseline="-25000" dirty="0" smtClean="0"/>
              <a:t>1</a:t>
            </a:r>
            <a:r>
              <a:rPr lang="is-IS" dirty="0" smtClean="0"/>
              <a:t>,x</a:t>
            </a:r>
            <a:r>
              <a:rPr lang="is-IS" baseline="-25000" dirty="0" smtClean="0"/>
              <a:t>2</a:t>
            </a:r>
            <a:r>
              <a:rPr lang="is-IS" dirty="0" smtClean="0"/>
              <a:t>,...,x</a:t>
            </a:r>
            <a:r>
              <a:rPr lang="is-IS" baseline="-25000" dirty="0" smtClean="0"/>
              <a:t>k</a:t>
            </a:r>
            <a:r>
              <a:rPr lang="is-IS" dirty="0" smtClean="0"/>
              <a:t> are expressions </a:t>
            </a:r>
          </a:p>
          <a:p>
            <a:pPr lvl="1"/>
            <a:r>
              <a:rPr lang="is-IS" dirty="0" smtClean="0"/>
              <a:t>x</a:t>
            </a:r>
            <a:r>
              <a:rPr lang="is-IS" baseline="-25000" dirty="0" smtClean="0"/>
              <a:t>1</a:t>
            </a:r>
            <a:r>
              <a:rPr lang="is-IS" dirty="0" smtClean="0"/>
              <a:t>,x</a:t>
            </a:r>
            <a:r>
              <a:rPr lang="is-IS" baseline="-25000" dirty="0" smtClean="0"/>
              <a:t>2</a:t>
            </a:r>
            <a:r>
              <a:rPr lang="is-IS" dirty="0" smtClean="0"/>
              <a:t>,...x</a:t>
            </a:r>
            <a:r>
              <a:rPr lang="is-IS" baseline="-25000" dirty="0" smtClean="0"/>
              <a:t>k</a:t>
            </a:r>
            <a:r>
              <a:rPr lang="is-IS" dirty="0" smtClean="0"/>
              <a:t> are called the actual parameters</a:t>
            </a:r>
          </a:p>
          <a:p>
            <a:pPr lvl="1"/>
            <a:r>
              <a:rPr lang="is-IS" dirty="0" smtClean="0"/>
              <a:t>Invoking function must create the frame on the stack with enough space to hold the actual parameters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583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Frames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Allows us to allocate memory for the function's local variables</a:t>
            </a:r>
          </a:p>
          <a:p>
            <a:r>
              <a:rPr lang="en-US" dirty="0" smtClean="0"/>
              <a:t>However, when considering calling a function, what other information do we need?</a:t>
            </a:r>
          </a:p>
          <a:p>
            <a:pPr lvl="1"/>
            <a:r>
              <a:rPr lang="en-US" dirty="0" smtClean="0"/>
              <a:t>Return value</a:t>
            </a:r>
          </a:p>
          <a:p>
            <a:pPr lvl="1"/>
            <a:r>
              <a:rPr lang="en-US" dirty="0" smtClean="0"/>
              <a:t>Parameters</a:t>
            </a:r>
          </a:p>
          <a:p>
            <a:pPr lvl="1"/>
            <a:r>
              <a:rPr lang="en-US" dirty="0" smtClean="0"/>
              <a:t>Our frame pointer</a:t>
            </a:r>
          </a:p>
          <a:p>
            <a:pPr lvl="1"/>
            <a:r>
              <a:rPr lang="en-US" dirty="0" smtClean="0"/>
              <a:t>Return address (where to start program execution when function returns)</a:t>
            </a:r>
          </a:p>
          <a:p>
            <a:pPr lvl="1"/>
            <a:r>
              <a:rPr lang="en-US" dirty="0" smtClean="0"/>
              <a:t>Local variables</a:t>
            </a:r>
          </a:p>
          <a:p>
            <a:pPr lvl="1"/>
            <a:r>
              <a:rPr lang="en-US" dirty="0" smtClean="0"/>
              <a:t>Temporary variables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569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Calling Convention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All of the previous information must be stored on the stack in order to call the function</a:t>
            </a:r>
          </a:p>
          <a:p>
            <a:r>
              <a:rPr lang="en-US" dirty="0" smtClean="0"/>
              <a:t>Who should store that information?</a:t>
            </a:r>
          </a:p>
          <a:p>
            <a:pPr lvl="1"/>
            <a:r>
              <a:rPr lang="en-US" dirty="0" smtClean="0"/>
              <a:t>Caller?</a:t>
            </a:r>
          </a:p>
          <a:p>
            <a:pPr lvl="1"/>
            <a:r>
              <a:rPr lang="en-US" dirty="0" err="1" smtClean="0"/>
              <a:t>Callee</a:t>
            </a:r>
            <a:r>
              <a:rPr lang="en-US" dirty="0" smtClean="0"/>
              <a:t>?</a:t>
            </a:r>
          </a:p>
          <a:p>
            <a:r>
              <a:rPr lang="en-US" dirty="0" smtClean="0"/>
              <a:t>Thus, we need to define a convention of who pushes/stores what values on the stack to call a function</a:t>
            </a:r>
          </a:p>
          <a:p>
            <a:pPr lvl="1"/>
            <a:r>
              <a:rPr lang="en-US" dirty="0" smtClean="0"/>
              <a:t>Varies based on processor, operating system, compiler, or type of call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615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x86 Linux Calling Convention (</a:t>
            </a:r>
            <a:r>
              <a:rPr lang="en-US" dirty="0" err="1" smtClean="0"/>
              <a:t>cdecl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Caller (in this order)</a:t>
            </a:r>
          </a:p>
          <a:p>
            <a:pPr lvl="1"/>
            <a:r>
              <a:rPr lang="en-US" dirty="0" smtClean="0"/>
              <a:t>Pushes arguments onto the stack (in right to left order)</a:t>
            </a:r>
          </a:p>
          <a:p>
            <a:pPr lvl="1"/>
            <a:r>
              <a:rPr lang="en-US" dirty="0" smtClean="0"/>
              <a:t>Pushes address of instruction after call</a:t>
            </a:r>
          </a:p>
          <a:p>
            <a:r>
              <a:rPr lang="en-US" dirty="0" err="1" smtClean="0"/>
              <a:t>Callee</a:t>
            </a:r>
            <a:endParaRPr lang="en-US" dirty="0" smtClean="0"/>
          </a:p>
          <a:p>
            <a:pPr lvl="1"/>
            <a:r>
              <a:rPr lang="en-US" dirty="0" smtClean="0"/>
              <a:t>Pushes previous frame pointer onto stack</a:t>
            </a:r>
          </a:p>
          <a:p>
            <a:pPr lvl="1"/>
            <a:r>
              <a:rPr lang="en-US" dirty="0" smtClean="0"/>
              <a:t>Creates space on stack for local variables</a:t>
            </a:r>
          </a:p>
          <a:p>
            <a:pPr lvl="1"/>
            <a:r>
              <a:rPr lang="en-US" dirty="0" smtClean="0"/>
              <a:t>Ensures that stack is </a:t>
            </a:r>
            <a:r>
              <a:rPr lang="en-US" dirty="0" err="1" smtClean="0"/>
              <a:t>consistant</a:t>
            </a:r>
            <a:r>
              <a:rPr lang="en-US" dirty="0" smtClean="0"/>
              <a:t> on return</a:t>
            </a:r>
          </a:p>
          <a:p>
            <a:pPr lvl="1"/>
            <a:r>
              <a:rPr lang="en-US" dirty="0" smtClean="0"/>
              <a:t>Return value in %</a:t>
            </a:r>
            <a:r>
              <a:rPr lang="en-US" dirty="0" err="1" smtClean="0"/>
              <a:t>eax</a:t>
            </a:r>
            <a:r>
              <a:rPr lang="en-US" dirty="0" smtClean="0"/>
              <a:t> register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66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7954" y="305134"/>
            <a:ext cx="4229810" cy="4525963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US" sz="20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20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20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return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a + b + 1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lnSpc>
                <a:spcPct val="80000"/>
              </a:lnSpc>
              <a:buNone/>
            </a:pPr>
            <a:endParaRPr lang="en-US" sz="20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20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;   </a:t>
            </a:r>
            <a:endParaRPr lang="en-US" sz="20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a 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= </a:t>
            </a:r>
            <a:r>
              <a:rPr lang="en-US" sz="2000" dirty="0" err="1"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(10, 40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return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a;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sz="2000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38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068261" y="190041"/>
            <a:ext cx="5832763" cy="666795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20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20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20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20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20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20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20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20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20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20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20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20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20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endParaRPr lang="en-US" sz="2000" dirty="0" smtClean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20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2000" dirty="0" smtClean="0">
              <a:latin typeface="Consolas" charset="0"/>
              <a:ea typeface="Consolas" charset="0"/>
              <a:cs typeface="Consolas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 flipH="1">
            <a:off x="3654189" y="3265291"/>
            <a:ext cx="1756527" cy="830903"/>
            <a:chOff x="5206736" y="118804"/>
            <a:chExt cx="1756527" cy="5909348"/>
          </a:xfrm>
        </p:grpSpPr>
        <p:sp>
          <p:nvSpPr>
            <p:cNvPr id="7" name="Right Bracket 6"/>
            <p:cNvSpPr/>
            <p:nvPr/>
          </p:nvSpPr>
          <p:spPr>
            <a:xfrm>
              <a:off x="5206736" y="118804"/>
              <a:ext cx="763571" cy="5909348"/>
            </a:xfrm>
            <a:prstGeom prst="rightBracket">
              <a:avLst/>
            </a:prstGeom>
            <a:ln w="76200">
              <a:solidFill>
                <a:schemeClr val="accent3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588522" y="1927879"/>
              <a:ext cx="1374741" cy="33539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latin typeface="Consolas" charset="0"/>
                  <a:ea typeface="Consolas" charset="0"/>
                  <a:cs typeface="Consolas" charset="0"/>
                </a:rPr>
                <a:t>prologue</a:t>
              </a:r>
              <a:endParaRPr lang="en-US" sz="1400" dirty="0">
                <a:latin typeface="Consolas" charset="0"/>
                <a:ea typeface="Consolas" charset="0"/>
                <a:cs typeface="Consolas" charset="0"/>
              </a:endParaRPr>
            </a:p>
            <a:p>
              <a:endParaRPr lang="en-US" sz="1400" dirty="0"/>
            </a:p>
          </p:txBody>
        </p:sp>
      </p:grpSp>
      <p:grpSp>
        <p:nvGrpSpPr>
          <p:cNvPr id="9" name="Group 8"/>
          <p:cNvGrpSpPr/>
          <p:nvPr/>
        </p:nvGrpSpPr>
        <p:grpSpPr>
          <a:xfrm flipH="1">
            <a:off x="3654189" y="5659908"/>
            <a:ext cx="1756527" cy="709842"/>
            <a:chOff x="5206736" y="118804"/>
            <a:chExt cx="1756527" cy="6881075"/>
          </a:xfrm>
        </p:grpSpPr>
        <p:sp>
          <p:nvSpPr>
            <p:cNvPr id="10" name="Right Bracket 9"/>
            <p:cNvSpPr/>
            <p:nvPr/>
          </p:nvSpPr>
          <p:spPr>
            <a:xfrm>
              <a:off x="5206736" y="118804"/>
              <a:ext cx="763571" cy="5909348"/>
            </a:xfrm>
            <a:prstGeom prst="rightBracket">
              <a:avLst/>
            </a:prstGeom>
            <a:ln w="76200">
              <a:solidFill>
                <a:schemeClr val="accent3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588522" y="1927883"/>
              <a:ext cx="1374741" cy="5071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latin typeface="Consolas" charset="0"/>
                  <a:ea typeface="Consolas" charset="0"/>
                  <a:cs typeface="Consolas" charset="0"/>
                </a:rPr>
                <a:t>epilogue</a:t>
              </a:r>
              <a:endParaRPr lang="en-US" sz="1400" dirty="0">
                <a:latin typeface="Consolas" charset="0"/>
                <a:ea typeface="Consolas" charset="0"/>
                <a:cs typeface="Consolas" charset="0"/>
              </a:endParaRPr>
            </a:p>
            <a:p>
              <a:endParaRPr lang="en-US" sz="1400" dirty="0"/>
            </a:p>
          </p:txBody>
        </p:sp>
      </p:grpSp>
      <p:grpSp>
        <p:nvGrpSpPr>
          <p:cNvPr id="12" name="Group 11"/>
          <p:cNvGrpSpPr/>
          <p:nvPr/>
        </p:nvGrpSpPr>
        <p:grpSpPr>
          <a:xfrm flipH="1">
            <a:off x="3654189" y="506830"/>
            <a:ext cx="1756527" cy="576903"/>
            <a:chOff x="5206736" y="118804"/>
            <a:chExt cx="1756527" cy="5909348"/>
          </a:xfrm>
        </p:grpSpPr>
        <p:sp>
          <p:nvSpPr>
            <p:cNvPr id="13" name="Right Bracket 12"/>
            <p:cNvSpPr/>
            <p:nvPr/>
          </p:nvSpPr>
          <p:spPr>
            <a:xfrm>
              <a:off x="5206736" y="118804"/>
              <a:ext cx="763571" cy="5909348"/>
            </a:xfrm>
            <a:prstGeom prst="rightBracket">
              <a:avLst/>
            </a:prstGeom>
            <a:ln w="76200">
              <a:solidFill>
                <a:schemeClr val="accent3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588522" y="1927879"/>
              <a:ext cx="1374741" cy="33539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latin typeface="Consolas" charset="0"/>
                  <a:ea typeface="Consolas" charset="0"/>
                  <a:cs typeface="Consolas" charset="0"/>
                </a:rPr>
                <a:t>prologue</a:t>
              </a:r>
              <a:endParaRPr lang="en-US" sz="1400" dirty="0">
                <a:latin typeface="Consolas" charset="0"/>
                <a:ea typeface="Consolas" charset="0"/>
                <a:cs typeface="Consolas" charset="0"/>
              </a:endParaRPr>
            </a:p>
            <a:p>
              <a:endParaRPr lang="en-US" sz="1400" dirty="0"/>
            </a:p>
          </p:txBody>
        </p:sp>
      </p:grpSp>
      <p:grpSp>
        <p:nvGrpSpPr>
          <p:cNvPr id="15" name="Group 14"/>
          <p:cNvGrpSpPr/>
          <p:nvPr/>
        </p:nvGrpSpPr>
        <p:grpSpPr>
          <a:xfrm flipH="1">
            <a:off x="3654189" y="2366075"/>
            <a:ext cx="1756527" cy="633380"/>
            <a:chOff x="5206736" y="118804"/>
            <a:chExt cx="1756527" cy="6881075"/>
          </a:xfrm>
        </p:grpSpPr>
        <p:sp>
          <p:nvSpPr>
            <p:cNvPr id="16" name="Right Bracket 15"/>
            <p:cNvSpPr/>
            <p:nvPr/>
          </p:nvSpPr>
          <p:spPr>
            <a:xfrm>
              <a:off x="5206736" y="118804"/>
              <a:ext cx="763571" cy="5909348"/>
            </a:xfrm>
            <a:prstGeom prst="rightBracket">
              <a:avLst/>
            </a:prstGeom>
            <a:ln w="76200">
              <a:solidFill>
                <a:schemeClr val="accent3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588522" y="1927883"/>
              <a:ext cx="1374741" cy="5071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latin typeface="Consolas" charset="0"/>
                  <a:ea typeface="Consolas" charset="0"/>
                  <a:cs typeface="Consolas" charset="0"/>
                </a:rPr>
                <a:t>epilogue</a:t>
              </a:r>
              <a:endParaRPr lang="en-US" sz="1400" dirty="0">
                <a:latin typeface="Consolas" charset="0"/>
                <a:ea typeface="Consolas" charset="0"/>
                <a:cs typeface="Consolas" charset="0"/>
              </a:endParaRPr>
            </a:p>
            <a:p>
              <a:endParaRPr lang="en-US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393444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39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77571" y="261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5007080"/>
              </p:ext>
            </p:extLst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0x80483a5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4562084" y="305096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2" name="Rectangle 11"/>
          <p:cNvSpPr/>
          <p:nvPr/>
        </p:nvSpPr>
        <p:spPr>
          <a:xfrm>
            <a:off x="1991529" y="5377554"/>
            <a:ext cx="1652954" cy="2311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991529" y="6125240"/>
            <a:ext cx="1652954" cy="2311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991529" y="5727526"/>
            <a:ext cx="1652954" cy="2311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626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1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2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3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4" end="3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5" end="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6" end="3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7" end="3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8" end="3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9" end="3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0" end="4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  <p:bldP spid="9" grpId="0"/>
      <p:bldP spid="18" grpId="0" animBg="1"/>
      <p:bldP spid="12" grpId="0" animBg="1"/>
      <p:bldP spid="14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836" y="1579420"/>
            <a:ext cx="2507673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float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a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= 10;   </a:t>
            </a: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b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= 100;   </a:t>
            </a: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c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= 10.45;   </a:t>
            </a: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a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= a + b;   </a:t>
            </a: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return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0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4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112328" y="1600201"/>
            <a:ext cx="5832763" cy="4756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25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</a:t>
            </a:r>
            <a:r>
              <a:rPr lang="en-US" sz="2500" dirty="0">
                <a:latin typeface="Consolas" charset="0"/>
                <a:ea typeface="Consolas" charset="0"/>
                <a:cs typeface="Consolas" charset="0"/>
              </a:rPr>
              <a:t> @ 0x8049634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5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</a:t>
            </a:r>
            <a:r>
              <a:rPr lang="en-US" sz="2500" dirty="0">
                <a:latin typeface="Consolas" charset="0"/>
                <a:ea typeface="Consolas" charset="0"/>
                <a:cs typeface="Consolas" charset="0"/>
              </a:rPr>
              <a:t> @ 0x8049638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5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</a:t>
            </a:r>
            <a:r>
              <a:rPr lang="en-US" sz="2500" dirty="0">
                <a:latin typeface="Consolas" charset="0"/>
                <a:ea typeface="Consolas" charset="0"/>
                <a:cs typeface="Consolas" charset="0"/>
              </a:rPr>
              <a:t> @ </a:t>
            </a:r>
            <a:r>
              <a:rPr lang="en-US" sz="2500" dirty="0" smtClean="0">
                <a:latin typeface="Consolas" charset="0"/>
                <a:ea typeface="Consolas" charset="0"/>
                <a:cs typeface="Consolas" charset="0"/>
              </a:rPr>
              <a:t>0x804963c</a:t>
            </a:r>
          </a:p>
          <a:p>
            <a:pPr marL="0" indent="0">
              <a:lnSpc>
                <a:spcPct val="80000"/>
              </a:lnSpc>
              <a:buNone/>
            </a:pPr>
            <a:endParaRPr lang="en-US" sz="25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Font typeface="Arial"/>
              <a:buNone/>
            </a:pPr>
            <a:r>
              <a:rPr lang="en-US" sz="25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2500" dirty="0" smtClean="0">
                <a:latin typeface="Consolas" charset="0"/>
                <a:ea typeface="Consolas" charset="0"/>
                <a:cs typeface="Consolas" charset="0"/>
              </a:rPr>
              <a:t> $0xa,</a:t>
            </a:r>
            <a:r>
              <a:rPr lang="en-US" sz="25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0x8049634</a:t>
            </a:r>
          </a:p>
          <a:p>
            <a:pPr marL="0" indent="0">
              <a:lnSpc>
                <a:spcPct val="80000"/>
              </a:lnSpc>
              <a:buFont typeface="Arial"/>
              <a:buNone/>
            </a:pPr>
            <a:r>
              <a:rPr lang="en-US" sz="25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2500" dirty="0" smtClean="0">
                <a:latin typeface="Consolas" charset="0"/>
                <a:ea typeface="Consolas" charset="0"/>
                <a:cs typeface="Consolas" charset="0"/>
              </a:rPr>
              <a:t> $0x64,</a:t>
            </a:r>
            <a:r>
              <a:rPr lang="en-US" sz="25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0x8049638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5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25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500" dirty="0">
                <a:latin typeface="Consolas" charset="0"/>
                <a:ea typeface="Consolas" charset="0"/>
                <a:cs typeface="Consolas" charset="0"/>
              </a:rPr>
              <a:t>$</a:t>
            </a:r>
            <a:r>
              <a:rPr lang="en-US" sz="2500" dirty="0" smtClean="0">
                <a:latin typeface="Consolas" charset="0"/>
                <a:ea typeface="Consolas" charset="0"/>
                <a:cs typeface="Consolas" charset="0"/>
              </a:rPr>
              <a:t>0x41273333,</a:t>
            </a:r>
            <a:r>
              <a:rPr lang="en-US" sz="25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5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25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5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5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25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25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0x804963c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5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25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5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0x8049634</a:t>
            </a:r>
            <a:r>
              <a:rPr lang="en-US" sz="25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25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5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25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5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0x8049638</a:t>
            </a:r>
            <a:r>
              <a:rPr lang="en-US" sz="25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25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is-IS" sz="2500" dirty="0" smtClean="0">
                <a:latin typeface="Consolas" charset="0"/>
                <a:ea typeface="Consolas" charset="0"/>
                <a:cs typeface="Consolas" charset="0"/>
              </a:rPr>
              <a:t>lea (</a:t>
            </a:r>
            <a:r>
              <a:rPr lang="is-IS" sz="25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is-IS" sz="25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r>
              <a:rPr lang="is-IS" sz="2500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is-IS" sz="25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is-IS" sz="2500" dirty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is-IS" sz="25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is-IS" sz="25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is-IS" sz="2500" dirty="0" smtClean="0">
                <a:latin typeface="Consolas" charset="0"/>
                <a:ea typeface="Consolas" charset="0"/>
                <a:cs typeface="Consolas" charset="0"/>
              </a:rPr>
              <a:t>mov </a:t>
            </a:r>
            <a:r>
              <a:rPr lang="is-IS" sz="25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is-IS" sz="25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is-IS" sz="25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0x8049634</a:t>
            </a:r>
            <a:endParaRPr lang="en-US" sz="2500" dirty="0" smtClean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473038" y="1579420"/>
            <a:ext cx="2639290" cy="42268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25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</a:t>
            </a:r>
            <a:r>
              <a:rPr lang="en-US" sz="2500" dirty="0">
                <a:latin typeface="Consolas" charset="0"/>
                <a:ea typeface="Consolas" charset="0"/>
                <a:cs typeface="Consolas" charset="0"/>
              </a:rPr>
              <a:t> @ </a:t>
            </a:r>
            <a:r>
              <a:rPr lang="en-US" sz="2500" dirty="0" smtClean="0">
                <a:latin typeface="Consolas" charset="0"/>
                <a:ea typeface="Consolas" charset="0"/>
                <a:cs typeface="Consolas" charset="0"/>
              </a:rPr>
              <a:t>A</a:t>
            </a:r>
            <a:endParaRPr lang="en-US" sz="25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25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</a:t>
            </a:r>
            <a:r>
              <a:rPr lang="en-US" sz="2500" dirty="0">
                <a:latin typeface="Consolas" charset="0"/>
                <a:ea typeface="Consolas" charset="0"/>
                <a:cs typeface="Consolas" charset="0"/>
              </a:rPr>
              <a:t> @ </a:t>
            </a:r>
            <a:r>
              <a:rPr lang="en-US" sz="2500" dirty="0" smtClean="0">
                <a:latin typeface="Consolas" charset="0"/>
                <a:ea typeface="Consolas" charset="0"/>
                <a:cs typeface="Consolas" charset="0"/>
              </a:rPr>
              <a:t>B</a:t>
            </a:r>
            <a:endParaRPr lang="en-US" sz="25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25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</a:t>
            </a:r>
            <a:r>
              <a:rPr lang="en-US" sz="2500" dirty="0">
                <a:latin typeface="Consolas" charset="0"/>
                <a:ea typeface="Consolas" charset="0"/>
                <a:cs typeface="Consolas" charset="0"/>
              </a:rPr>
              <a:t> @ </a:t>
            </a:r>
            <a:r>
              <a:rPr lang="en-US" sz="2500" dirty="0" smtClean="0">
                <a:latin typeface="Consolas" charset="0"/>
                <a:ea typeface="Consolas" charset="0"/>
                <a:cs typeface="Consolas" charset="0"/>
              </a:rPr>
              <a:t>C</a:t>
            </a:r>
          </a:p>
          <a:p>
            <a:pPr marL="0" indent="0">
              <a:lnSpc>
                <a:spcPct val="80000"/>
              </a:lnSpc>
              <a:buNone/>
            </a:pPr>
            <a:endParaRPr lang="en-US" sz="25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Font typeface="Arial"/>
              <a:buNone/>
            </a:pPr>
            <a:r>
              <a:rPr lang="en-US" sz="2500" dirty="0" smtClean="0">
                <a:latin typeface="Consolas" charset="0"/>
                <a:ea typeface="Consolas" charset="0"/>
                <a:cs typeface="Consolas" charset="0"/>
              </a:rPr>
              <a:t>mem[A] = 10</a:t>
            </a:r>
          </a:p>
          <a:p>
            <a:pPr marL="0" indent="0">
              <a:lnSpc>
                <a:spcPct val="80000"/>
              </a:lnSpc>
              <a:buFont typeface="Arial"/>
              <a:buNone/>
            </a:pPr>
            <a:r>
              <a:rPr lang="en-US" sz="2500" dirty="0" smtClean="0">
                <a:latin typeface="Consolas" charset="0"/>
                <a:ea typeface="Consolas" charset="0"/>
                <a:cs typeface="Consolas" charset="0"/>
              </a:rPr>
              <a:t>mem[B] = 100</a:t>
            </a:r>
          </a:p>
          <a:p>
            <a:pPr marL="0" indent="0">
              <a:lnSpc>
                <a:spcPct val="80000"/>
              </a:lnSpc>
              <a:buFont typeface="Arial"/>
              <a:buNone/>
            </a:pPr>
            <a:r>
              <a:rPr lang="en-US" sz="2500" dirty="0" smtClean="0">
                <a:latin typeface="Consolas" charset="0"/>
                <a:ea typeface="Consolas" charset="0"/>
                <a:cs typeface="Consolas" charset="0"/>
              </a:rPr>
              <a:t>mem[C] = 10.45</a:t>
            </a:r>
          </a:p>
          <a:p>
            <a:pPr marL="0" indent="0">
              <a:lnSpc>
                <a:spcPct val="80000"/>
              </a:lnSpc>
              <a:buFont typeface="Arial"/>
              <a:buNone/>
            </a:pPr>
            <a:r>
              <a:rPr lang="en-US" sz="2500" dirty="0" smtClean="0">
                <a:latin typeface="Consolas" charset="0"/>
                <a:ea typeface="Consolas" charset="0"/>
                <a:cs typeface="Consolas" charset="0"/>
              </a:rPr>
              <a:t>mem[A] = mem[A] + mem[B]</a:t>
            </a:r>
          </a:p>
        </p:txBody>
      </p:sp>
    </p:spTree>
    <p:extLst>
      <p:ext uri="{BB962C8B-B14F-4D97-AF65-F5344CB8AC3E}">
        <p14:creationId xmlns:p14="http://schemas.microsoft.com/office/powerpoint/2010/main" val="163329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40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43771"/>
              </p:ext>
            </p:extLst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0x80483a5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4562084" y="305096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6" name="Right Arrow 15"/>
          <p:cNvSpPr/>
          <p:nvPr/>
        </p:nvSpPr>
        <p:spPr>
          <a:xfrm>
            <a:off x="77571" y="261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0" name="Right Arrow 19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921470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0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41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0x80483a5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4562084" y="305096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0" name="Right Arrow 19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1342896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42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0x80483a5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4567044" y="3316141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0" name="Right Arrow 19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1630131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43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1084209"/>
              </p:ext>
            </p:extLst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0x80483a6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4567044" y="3316141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0" name="Right Arrow 19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70090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44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0x80483a6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4567044" y="3316141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0" name="Right Arrow 19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762669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45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5236621"/>
              </p:ext>
            </p:extLst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0x80483a8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4566374" y="3590461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0" name="Right Arrow 19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541805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46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0x80483a8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4566374" y="3590461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0" name="Right Arrow 19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2" name="Right Arrow 11"/>
          <p:cNvSpPr/>
          <p:nvPr/>
        </p:nvSpPr>
        <p:spPr>
          <a:xfrm>
            <a:off x="77571" y="2843556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8634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  <p:bldP spid="14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47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1222653"/>
              </p:ext>
            </p:extLst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0x80483ab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4530468" y="3870063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0" name="Right Arrow 19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2" name="Right Arrow 11"/>
          <p:cNvSpPr/>
          <p:nvPr/>
        </p:nvSpPr>
        <p:spPr>
          <a:xfrm>
            <a:off x="77571" y="2843556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371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9146987"/>
              </p:ext>
            </p:extLst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48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0x80483ab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4530468" y="3870063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0" name="Right Arrow 19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2" name="Right Arrow 11"/>
          <p:cNvSpPr/>
          <p:nvPr/>
        </p:nvSpPr>
        <p:spPr>
          <a:xfrm>
            <a:off x="77571" y="2843556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5946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49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196420"/>
              </p:ext>
            </p:extLst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0x80483b3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4530468" y="4155312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0" name="Right Arrow 19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2" name="Right Arrow 11"/>
          <p:cNvSpPr/>
          <p:nvPr/>
        </p:nvSpPr>
        <p:spPr>
          <a:xfrm>
            <a:off x="77571" y="2843556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5998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the constraints on local variables</a:t>
            </a:r>
            <a:r>
              <a:rPr lang="en-US" dirty="0" smtClean="0"/>
              <a:t>?</a:t>
            </a:r>
          </a:p>
          <a:p>
            <a:r>
              <a:rPr lang="en-US" dirty="0" smtClean="0"/>
              <a:t>Where can the compiler place local variables?</a:t>
            </a:r>
          </a:p>
          <a:p>
            <a:pPr lvl="1"/>
            <a:r>
              <a:rPr lang="en-US" dirty="0" smtClean="0"/>
              <a:t>Global Memory (one for each function)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070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8766255"/>
              </p:ext>
            </p:extLst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50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0x80483b3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4530468" y="4155312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0" name="Right Arrow 19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2" name="Right Arrow 11"/>
          <p:cNvSpPr/>
          <p:nvPr/>
        </p:nvSpPr>
        <p:spPr>
          <a:xfrm>
            <a:off x="77571" y="2843556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8811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51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4800642"/>
              </p:ext>
            </p:extLst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4538942" y="4429632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0" name="Right Arrow 19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2" name="Right Arrow 11"/>
          <p:cNvSpPr/>
          <p:nvPr/>
        </p:nvSpPr>
        <p:spPr>
          <a:xfrm>
            <a:off x="77571" y="2843556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289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52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9543621"/>
              </p:ext>
            </p:extLst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4538942" y="4429632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0" name="Right Arrow 19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2" name="Right Arrow 11"/>
          <p:cNvSpPr/>
          <p:nvPr/>
        </p:nvSpPr>
        <p:spPr>
          <a:xfrm>
            <a:off x="77571" y="3209316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279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5786899"/>
              </p:ext>
            </p:extLst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53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0x8048394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4538942" y="4429632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0" name="Right Arrow 19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2" name="Right Arrow 11"/>
          <p:cNvSpPr/>
          <p:nvPr/>
        </p:nvSpPr>
        <p:spPr>
          <a:xfrm>
            <a:off x="77571" y="3209316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6435" y="303796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1379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8319874"/>
              </p:ext>
            </p:extLst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54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0x8048394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0" name="Right Arrow 19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2" name="Right Arrow 11"/>
          <p:cNvSpPr/>
          <p:nvPr/>
        </p:nvSpPr>
        <p:spPr>
          <a:xfrm>
            <a:off x="77571" y="3209316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6435" y="303796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4593806" y="616663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1457283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6750057"/>
              </p:ext>
            </p:extLst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55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8357311"/>
              </p:ext>
            </p:extLst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0x8048394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0" name="Right Arrow 19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2" name="Right Arrow 11"/>
          <p:cNvSpPr/>
          <p:nvPr/>
        </p:nvSpPr>
        <p:spPr>
          <a:xfrm>
            <a:off x="77571" y="3209316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6435" y="303796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4593806" y="616663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21" name="TextBox 20"/>
          <p:cNvSpPr txBox="1"/>
          <p:nvPr/>
        </p:nvSpPr>
        <p:spPr>
          <a:xfrm>
            <a:off x="2826433" y="339418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2324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9624373"/>
              </p:ext>
            </p:extLst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56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0x8048394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0" name="Right Arrow 19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2" name="Right Arrow 11"/>
          <p:cNvSpPr/>
          <p:nvPr/>
        </p:nvSpPr>
        <p:spPr>
          <a:xfrm>
            <a:off x="93432" y="3565137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6435" y="303796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4593806" y="616663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21" name="TextBox 20"/>
          <p:cNvSpPr txBox="1"/>
          <p:nvPr/>
        </p:nvSpPr>
        <p:spPr>
          <a:xfrm>
            <a:off x="2826433" y="339418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8233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2366685"/>
              </p:ext>
            </p:extLst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57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0x8048394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0" name="Right Arrow 19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2" name="Right Arrow 11"/>
          <p:cNvSpPr/>
          <p:nvPr/>
        </p:nvSpPr>
        <p:spPr>
          <a:xfrm>
            <a:off x="93432" y="3565137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6435" y="303796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4593806" y="616663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21" name="TextBox 20"/>
          <p:cNvSpPr txBox="1"/>
          <p:nvPr/>
        </p:nvSpPr>
        <p:spPr>
          <a:xfrm>
            <a:off x="2826433" y="339418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258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2458780"/>
              </p:ext>
            </p:extLst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58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5929225"/>
              </p:ext>
            </p:extLst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0x8048395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0" name="Right Arrow 19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2" name="Right Arrow 11"/>
          <p:cNvSpPr/>
          <p:nvPr/>
        </p:nvSpPr>
        <p:spPr>
          <a:xfrm>
            <a:off x="93432" y="3565137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6435" y="303796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4593806" y="87269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21" name="TextBox 20"/>
          <p:cNvSpPr txBox="1"/>
          <p:nvPr/>
        </p:nvSpPr>
        <p:spPr>
          <a:xfrm>
            <a:off x="2826433" y="339418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9929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8732392"/>
              </p:ext>
            </p:extLst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59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0x8048395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0" name="Right Arrow 19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2" name="Right Arrow 11"/>
          <p:cNvSpPr/>
          <p:nvPr/>
        </p:nvSpPr>
        <p:spPr>
          <a:xfrm>
            <a:off x="93432" y="3565137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6435" y="303796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4593806" y="87269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21" name="TextBox 20"/>
          <p:cNvSpPr txBox="1"/>
          <p:nvPr/>
        </p:nvSpPr>
        <p:spPr>
          <a:xfrm>
            <a:off x="2826433" y="339418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0798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836" y="1579420"/>
            <a:ext cx="5985164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fact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n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if (n == 0)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return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1;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} 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else 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return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fact(n-1) * n;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}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194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9484246"/>
              </p:ext>
            </p:extLst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60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6402479"/>
              </p:ext>
            </p:extLst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0x8048397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93432" y="3565137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6435" y="303796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4593806" y="1156159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21" name="TextBox 20"/>
          <p:cNvSpPr txBox="1"/>
          <p:nvPr/>
        </p:nvSpPr>
        <p:spPr>
          <a:xfrm>
            <a:off x="2826433" y="339418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9218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4429519"/>
              </p:ext>
            </p:extLst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61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4426469"/>
              </p:ext>
            </p:extLst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0x8048397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93432" y="3565137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6435" y="303796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26433" y="339418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pSp>
        <p:nvGrpSpPr>
          <p:cNvPr id="22" name="Group 21"/>
          <p:cNvGrpSpPr/>
          <p:nvPr/>
        </p:nvGrpSpPr>
        <p:grpSpPr>
          <a:xfrm flipH="1">
            <a:off x="0" y="306534"/>
            <a:ext cx="1374741" cy="1851450"/>
            <a:chOff x="5050323" y="118804"/>
            <a:chExt cx="1374741" cy="5909348"/>
          </a:xfrm>
        </p:grpSpPr>
        <p:sp>
          <p:nvSpPr>
            <p:cNvPr id="23" name="Right Bracket 22"/>
            <p:cNvSpPr/>
            <p:nvPr/>
          </p:nvSpPr>
          <p:spPr>
            <a:xfrm>
              <a:off x="5206736" y="118804"/>
              <a:ext cx="763571" cy="5909348"/>
            </a:xfrm>
            <a:prstGeom prst="rightBracket">
              <a:avLst/>
            </a:prstGeom>
            <a:ln w="76200">
              <a:solidFill>
                <a:schemeClr val="accent3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050323" y="1982433"/>
              <a:ext cx="1374741" cy="16699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smtClean="0">
                  <a:latin typeface="Consolas" charset="0"/>
                  <a:ea typeface="Consolas" charset="0"/>
                  <a:cs typeface="Consolas" charset="0"/>
                </a:rPr>
                <a:t>main</a:t>
              </a:r>
              <a:endParaRPr lang="en-US" sz="1400" dirty="0">
                <a:latin typeface="Consolas" charset="0"/>
                <a:ea typeface="Consolas" charset="0"/>
                <a:cs typeface="Consolas" charset="0"/>
              </a:endParaRPr>
            </a:p>
            <a:p>
              <a:endParaRPr lang="en-US" sz="1400" dirty="0"/>
            </a:p>
          </p:txBody>
        </p:sp>
      </p:grpSp>
      <p:grpSp>
        <p:nvGrpSpPr>
          <p:cNvPr id="25" name="Group 24"/>
          <p:cNvGrpSpPr/>
          <p:nvPr/>
        </p:nvGrpSpPr>
        <p:grpSpPr>
          <a:xfrm flipH="1">
            <a:off x="-15555" y="2157984"/>
            <a:ext cx="1374741" cy="1851450"/>
            <a:chOff x="5050323" y="118804"/>
            <a:chExt cx="1374741" cy="5909348"/>
          </a:xfrm>
        </p:grpSpPr>
        <p:sp>
          <p:nvSpPr>
            <p:cNvPr id="26" name="Right Bracket 25"/>
            <p:cNvSpPr/>
            <p:nvPr/>
          </p:nvSpPr>
          <p:spPr>
            <a:xfrm>
              <a:off x="5206736" y="118804"/>
              <a:ext cx="763571" cy="5909348"/>
            </a:xfrm>
            <a:prstGeom prst="rightBracket">
              <a:avLst/>
            </a:prstGeom>
            <a:ln w="76200">
              <a:solidFill>
                <a:schemeClr val="accent3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050323" y="1982433"/>
              <a:ext cx="1374741" cy="16699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err="1" smtClean="0">
                  <a:latin typeface="Consolas" charset="0"/>
                  <a:ea typeface="Consolas" charset="0"/>
                  <a:cs typeface="Consolas" charset="0"/>
                </a:rPr>
                <a:t>callee</a:t>
              </a:r>
              <a:endParaRPr lang="en-US" sz="1400" dirty="0">
                <a:latin typeface="Consolas" charset="0"/>
                <a:ea typeface="Consolas" charset="0"/>
                <a:cs typeface="Consolas" charset="0"/>
              </a:endParaRPr>
            </a:p>
            <a:p>
              <a:endParaRPr lang="en-US" sz="1400" dirty="0"/>
            </a:p>
          </p:txBody>
        </p:sp>
      </p:grpSp>
      <p:sp>
        <p:nvSpPr>
          <p:cNvPr id="28" name="Right Arrow 27"/>
          <p:cNvSpPr/>
          <p:nvPr/>
        </p:nvSpPr>
        <p:spPr>
          <a:xfrm>
            <a:off x="4593806" y="1156159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468240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8260104"/>
              </p:ext>
            </p:extLst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62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579013"/>
              </p:ext>
            </p:extLst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0x8048397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93432" y="3565137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6435" y="303796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26433" y="339418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8" name="Right Arrow 27"/>
          <p:cNvSpPr/>
          <p:nvPr/>
        </p:nvSpPr>
        <p:spPr>
          <a:xfrm>
            <a:off x="4593806" y="1156159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169907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3148568"/>
              </p:ext>
            </p:extLst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63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2029671"/>
              </p:ext>
            </p:extLst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0x804839a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93432" y="3565137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6435" y="303796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26433" y="339418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8" name="Right Arrow 27"/>
          <p:cNvSpPr/>
          <p:nvPr/>
        </p:nvSpPr>
        <p:spPr>
          <a:xfrm>
            <a:off x="4593806" y="142133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1371336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718010"/>
              </p:ext>
            </p:extLst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64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7556429"/>
              </p:ext>
            </p:extLst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0x804839a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93432" y="3565137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6435" y="303796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26433" y="339418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8" name="Right Arrow 27"/>
          <p:cNvSpPr/>
          <p:nvPr/>
        </p:nvSpPr>
        <p:spPr>
          <a:xfrm>
            <a:off x="4593806" y="142133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1658290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0674582"/>
              </p:ext>
            </p:extLst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65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6158620"/>
              </p:ext>
            </p:extLst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0x804839d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93432" y="3565137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6435" y="303796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26433" y="339418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8" name="Right Arrow 27"/>
          <p:cNvSpPr/>
          <p:nvPr/>
        </p:nvSpPr>
        <p:spPr>
          <a:xfrm>
            <a:off x="4593806" y="1686511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46407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628955"/>
              </p:ext>
            </p:extLst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66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9471302"/>
              </p:ext>
            </p:extLst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0x32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0x804839d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93432" y="3565137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6435" y="303796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26433" y="339418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8" name="Right Arrow 27"/>
          <p:cNvSpPr/>
          <p:nvPr/>
        </p:nvSpPr>
        <p:spPr>
          <a:xfrm>
            <a:off x="4593806" y="1686511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1302600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7103814"/>
              </p:ext>
            </p:extLst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67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6802174"/>
              </p:ext>
            </p:extLst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0x32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0x80483a0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93432" y="3565137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6435" y="303796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26433" y="339418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8" name="Right Arrow 27"/>
          <p:cNvSpPr/>
          <p:nvPr/>
        </p:nvSpPr>
        <p:spPr>
          <a:xfrm>
            <a:off x="4593806" y="1960831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1702824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4386854"/>
              </p:ext>
            </p:extLst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68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0052251"/>
              </p:ext>
            </p:extLst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0x33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0x80483a0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93432" y="3565137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6435" y="303796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26433" y="339418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8" name="Right Arrow 27"/>
          <p:cNvSpPr/>
          <p:nvPr/>
        </p:nvSpPr>
        <p:spPr>
          <a:xfrm>
            <a:off x="4593806" y="1960831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625922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6699803"/>
              </p:ext>
            </p:extLst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69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2928938"/>
              </p:ext>
            </p:extLst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0x33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0x80483a3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93432" y="3565137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6435" y="303796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26433" y="339418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8" name="Right Arrow 27"/>
          <p:cNvSpPr/>
          <p:nvPr/>
        </p:nvSpPr>
        <p:spPr>
          <a:xfrm>
            <a:off x="4593806" y="2235151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2001592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the constraints on local variables</a:t>
            </a:r>
            <a:r>
              <a:rPr lang="en-US" dirty="0" smtClean="0"/>
              <a:t>?</a:t>
            </a:r>
          </a:p>
          <a:p>
            <a:r>
              <a:rPr lang="en-US" dirty="0" smtClean="0"/>
              <a:t>Where can the compiler place local variables?</a:t>
            </a:r>
          </a:p>
          <a:p>
            <a:pPr lvl="1"/>
            <a:r>
              <a:rPr lang="en-US" dirty="0" smtClean="0"/>
              <a:t>Global Memory (one for each function)</a:t>
            </a:r>
          </a:p>
          <a:p>
            <a:pPr lvl="1"/>
            <a:r>
              <a:rPr lang="en-US" dirty="0" smtClean="0"/>
              <a:t>"Scratch memory" for each function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684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0192388"/>
              </p:ext>
            </p:extLst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70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0x33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0x80483a3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93432" y="3565137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6435" y="303796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26433" y="339418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8" name="Right Arrow 27"/>
          <p:cNvSpPr/>
          <p:nvPr/>
        </p:nvSpPr>
        <p:spPr>
          <a:xfrm>
            <a:off x="4593806" y="2235151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8" name="Right Arrow 17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199969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3841648"/>
              </p:ext>
            </p:extLst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71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3315886"/>
              </p:ext>
            </p:extLst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0x33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0x80483a3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6435" y="303796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26433" y="339418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8" name="Right Arrow 27"/>
          <p:cNvSpPr/>
          <p:nvPr/>
        </p:nvSpPr>
        <p:spPr>
          <a:xfrm>
            <a:off x="4593806" y="2235151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8" name="Right Arrow 17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20" name="Right Arrow 19"/>
          <p:cNvSpPr/>
          <p:nvPr/>
        </p:nvSpPr>
        <p:spPr>
          <a:xfrm>
            <a:off x="93432" y="3565137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254882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474201"/>
              </p:ext>
            </p:extLst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72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0x33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0x80483a3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6435" y="303796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26433" y="339418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8" name="Right Arrow 27"/>
          <p:cNvSpPr/>
          <p:nvPr/>
        </p:nvSpPr>
        <p:spPr>
          <a:xfrm>
            <a:off x="4593806" y="2235151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8" name="Right Arrow 17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20" name="Right Arrow 19"/>
          <p:cNvSpPr/>
          <p:nvPr/>
        </p:nvSpPr>
        <p:spPr>
          <a:xfrm>
            <a:off x="93432" y="3199377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1988477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2728207"/>
              </p:ext>
            </p:extLst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73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6647113"/>
              </p:ext>
            </p:extLst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0x33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0x80483a4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6435" y="303796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26433" y="339418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8" name="Right Arrow 27"/>
          <p:cNvSpPr/>
          <p:nvPr/>
        </p:nvSpPr>
        <p:spPr>
          <a:xfrm>
            <a:off x="4593806" y="2509471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8" name="Right Arrow 17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20" name="Right Arrow 19"/>
          <p:cNvSpPr/>
          <p:nvPr/>
        </p:nvSpPr>
        <p:spPr>
          <a:xfrm>
            <a:off x="93432" y="3199377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9309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0380680"/>
              </p:ext>
            </p:extLst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74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2617895"/>
              </p:ext>
            </p:extLst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0x33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 smtClean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6435" y="303796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26433" y="339418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8" name="Right Arrow 27"/>
          <p:cNvSpPr/>
          <p:nvPr/>
        </p:nvSpPr>
        <p:spPr>
          <a:xfrm>
            <a:off x="4593806" y="2509471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8" name="Right Arrow 17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20" name="Right Arrow 19"/>
          <p:cNvSpPr/>
          <p:nvPr/>
        </p:nvSpPr>
        <p:spPr>
          <a:xfrm>
            <a:off x="93432" y="3199377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390478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1530424"/>
              </p:ext>
            </p:extLst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75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9992278"/>
              </p:ext>
            </p:extLst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0x33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 smtClean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6435" y="303796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26433" y="339418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8" name="Right Arrow 27"/>
          <p:cNvSpPr/>
          <p:nvPr/>
        </p:nvSpPr>
        <p:spPr>
          <a:xfrm>
            <a:off x="4593806" y="2509471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8" name="Right Arrow 17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20" name="Right Arrow 19"/>
          <p:cNvSpPr/>
          <p:nvPr/>
        </p:nvSpPr>
        <p:spPr>
          <a:xfrm>
            <a:off x="93432" y="3199377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1645470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2623854"/>
              </p:ext>
            </p:extLst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76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3321707"/>
              </p:ext>
            </p:extLst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0x33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 smtClean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6435" y="303796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26433" y="339418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8" name="Right Arrow 27"/>
          <p:cNvSpPr/>
          <p:nvPr/>
        </p:nvSpPr>
        <p:spPr>
          <a:xfrm>
            <a:off x="4593806" y="2509471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8" name="Right Arrow 17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20" name="Right Arrow 19"/>
          <p:cNvSpPr/>
          <p:nvPr/>
        </p:nvSpPr>
        <p:spPr>
          <a:xfrm>
            <a:off x="93432" y="2833617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1727800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1420744"/>
              </p:ext>
            </p:extLst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77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5889396"/>
              </p:ext>
            </p:extLst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0x33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 smtClean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6435" y="303796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26433" y="339418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8" name="Right Arrow 27"/>
          <p:cNvSpPr/>
          <p:nvPr/>
        </p:nvSpPr>
        <p:spPr>
          <a:xfrm>
            <a:off x="4593806" y="4704031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8" name="Right Arrow 17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20" name="Right Arrow 19"/>
          <p:cNvSpPr/>
          <p:nvPr/>
        </p:nvSpPr>
        <p:spPr>
          <a:xfrm>
            <a:off x="93432" y="2833617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206403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4333071"/>
              </p:ext>
            </p:extLst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0x33</a:t>
                      </a: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78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0x33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 smtClean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6435" y="303796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26433" y="339418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8" name="Right Arrow 27"/>
          <p:cNvSpPr/>
          <p:nvPr/>
        </p:nvSpPr>
        <p:spPr>
          <a:xfrm>
            <a:off x="4593806" y="4704031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8" name="Right Arrow 17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20" name="Right Arrow 19"/>
          <p:cNvSpPr/>
          <p:nvPr/>
        </p:nvSpPr>
        <p:spPr>
          <a:xfrm>
            <a:off x="93432" y="2833617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22" name="TextBox 21"/>
          <p:cNvSpPr txBox="1"/>
          <p:nvPr/>
        </p:nvSpPr>
        <p:spPr>
          <a:xfrm>
            <a:off x="2826432" y="84979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0xfd2cc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028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0x33</a:t>
                      </a: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79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706000"/>
              </p:ext>
            </p:extLst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0x33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0x80483c2</a:t>
                      </a:r>
                      <a:endParaRPr lang="en-US" dirty="0" smtClean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6435" y="303796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26433" y="339418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8" name="Right Arrow 27"/>
          <p:cNvSpPr/>
          <p:nvPr/>
        </p:nvSpPr>
        <p:spPr>
          <a:xfrm>
            <a:off x="4593806" y="498749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8" name="Right Arrow 17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20" name="Right Arrow 19"/>
          <p:cNvSpPr/>
          <p:nvPr/>
        </p:nvSpPr>
        <p:spPr>
          <a:xfrm>
            <a:off x="93432" y="2833617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22" name="TextBox 21"/>
          <p:cNvSpPr txBox="1"/>
          <p:nvPr/>
        </p:nvSpPr>
        <p:spPr>
          <a:xfrm>
            <a:off x="2826432" y="84979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0xfd2cc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5079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Stack is essentially scratch memory for functions</a:t>
            </a:r>
          </a:p>
          <a:p>
            <a:pPr lvl="1"/>
            <a:r>
              <a:rPr lang="en-US" dirty="0" smtClean="0"/>
              <a:t>Used in MIPS, ARM, x86, and x86-64 processors</a:t>
            </a:r>
          </a:p>
          <a:p>
            <a:r>
              <a:rPr lang="en-US" dirty="0" smtClean="0"/>
              <a:t>Starts at high memory addresses, and grows down</a:t>
            </a:r>
          </a:p>
          <a:p>
            <a:r>
              <a:rPr lang="en-US" dirty="0" smtClean="0"/>
              <a:t>Functions are free to push registers or values onto the stack, or pop values from the stack into registers</a:t>
            </a:r>
          </a:p>
          <a:p>
            <a:r>
              <a:rPr lang="en-US" dirty="0" smtClean="0"/>
              <a:t>The assembly language supports this on x86</a:t>
            </a:r>
          </a:p>
          <a:p>
            <a:pPr lvl="1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dirty="0" smtClean="0"/>
              <a:t> holds the address of the top of the stack</a:t>
            </a:r>
          </a:p>
          <a:p>
            <a:pPr lvl="1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push %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dirty="0" smtClean="0"/>
              <a:t> decrements the stack pointer (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dirty="0" smtClean="0"/>
              <a:t>) then stores the value in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dirty="0" smtClean="0"/>
              <a:t> to the location pointed to by the stack pointer</a:t>
            </a:r>
          </a:p>
          <a:p>
            <a:pPr lvl="1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pop %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dirty="0" smtClean="0"/>
              <a:t> stores the value at the location pointed to by the stack pointer into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dirty="0" smtClean="0"/>
              <a:t>, then increments the stack pointer (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dirty="0" smtClean="0"/>
              <a:t>)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871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0x33</a:t>
                      </a: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80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0x33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0x80483c2</a:t>
                      </a:r>
                      <a:endParaRPr lang="en-US" dirty="0" smtClean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6435" y="303796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26433" y="339418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8" name="Right Arrow 27"/>
          <p:cNvSpPr/>
          <p:nvPr/>
        </p:nvSpPr>
        <p:spPr>
          <a:xfrm>
            <a:off x="4593806" y="498749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8" name="Right Arrow 17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20" name="Right Arrow 19"/>
          <p:cNvSpPr/>
          <p:nvPr/>
        </p:nvSpPr>
        <p:spPr>
          <a:xfrm>
            <a:off x="93432" y="2833617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22" name="TextBox 21"/>
          <p:cNvSpPr txBox="1"/>
          <p:nvPr/>
        </p:nvSpPr>
        <p:spPr>
          <a:xfrm>
            <a:off x="2826432" y="84979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0xfd2cc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7311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0x33</a:t>
                      </a: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81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0584334"/>
              </p:ext>
            </p:extLst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0x33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0x80483c5</a:t>
                      </a:r>
                      <a:endParaRPr lang="en-US" dirty="0" smtClean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6435" y="303796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26433" y="339418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8" name="Right Arrow 27"/>
          <p:cNvSpPr/>
          <p:nvPr/>
        </p:nvSpPr>
        <p:spPr>
          <a:xfrm>
            <a:off x="4593806" y="5252671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8" name="Right Arrow 17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20" name="Right Arrow 19"/>
          <p:cNvSpPr/>
          <p:nvPr/>
        </p:nvSpPr>
        <p:spPr>
          <a:xfrm>
            <a:off x="93432" y="2833617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22" name="TextBox 21"/>
          <p:cNvSpPr txBox="1"/>
          <p:nvPr/>
        </p:nvSpPr>
        <p:spPr>
          <a:xfrm>
            <a:off x="2826432" y="84979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0xfd2cc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251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0x33</a:t>
                      </a: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82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0x33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0x80483c5</a:t>
                      </a:r>
                      <a:endParaRPr lang="en-US" dirty="0" smtClean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6435" y="303796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26433" y="339418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8" name="Right Arrow 27"/>
          <p:cNvSpPr/>
          <p:nvPr/>
        </p:nvSpPr>
        <p:spPr>
          <a:xfrm>
            <a:off x="4593806" y="5252671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8" name="Right Arrow 17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20" name="Right Arrow 19"/>
          <p:cNvSpPr/>
          <p:nvPr/>
        </p:nvSpPr>
        <p:spPr>
          <a:xfrm>
            <a:off x="93432" y="2833617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22" name="TextBox 21"/>
          <p:cNvSpPr txBox="1"/>
          <p:nvPr/>
        </p:nvSpPr>
        <p:spPr>
          <a:xfrm>
            <a:off x="2826432" y="84979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0xfd2cc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2963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0x33</a:t>
                      </a: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83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0x33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0x80483c5</a:t>
                      </a:r>
                      <a:endParaRPr lang="en-US" dirty="0" smtClean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6435" y="303796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26433" y="339418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8" name="Right Arrow 27"/>
          <p:cNvSpPr/>
          <p:nvPr/>
        </p:nvSpPr>
        <p:spPr>
          <a:xfrm>
            <a:off x="4593806" y="5252671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8" name="Right Arrow 17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22" name="TextBox 21"/>
          <p:cNvSpPr txBox="1"/>
          <p:nvPr/>
        </p:nvSpPr>
        <p:spPr>
          <a:xfrm>
            <a:off x="2826432" y="84979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0xfd2cc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1027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0x33</a:t>
                      </a: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84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774444"/>
              </p:ext>
            </p:extLst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0x33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0x80483c5</a:t>
                      </a:r>
                      <a:endParaRPr lang="en-US" dirty="0" smtClean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6435" y="303796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26433" y="339418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8" name="Right Arrow 27"/>
          <p:cNvSpPr/>
          <p:nvPr/>
        </p:nvSpPr>
        <p:spPr>
          <a:xfrm>
            <a:off x="4593806" y="5252671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8" name="Right Arrow 17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22" name="TextBox 21"/>
          <p:cNvSpPr txBox="1"/>
          <p:nvPr/>
        </p:nvSpPr>
        <p:spPr>
          <a:xfrm>
            <a:off x="2826432" y="84979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0xfd2cc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4232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0x33</a:t>
                      </a: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85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0x33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0x80483c5</a:t>
                      </a:r>
                      <a:endParaRPr lang="en-US" dirty="0" smtClean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6435" y="303796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26433" y="339418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8" name="Right Arrow 27"/>
          <p:cNvSpPr/>
          <p:nvPr/>
        </p:nvSpPr>
        <p:spPr>
          <a:xfrm>
            <a:off x="4593806" y="5252671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8" name="Right Arrow 17"/>
          <p:cNvSpPr/>
          <p:nvPr/>
        </p:nvSpPr>
        <p:spPr>
          <a:xfrm>
            <a:off x="77571" y="27714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22" name="TextBox 21"/>
          <p:cNvSpPr txBox="1"/>
          <p:nvPr/>
        </p:nvSpPr>
        <p:spPr>
          <a:xfrm>
            <a:off x="2826432" y="84979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0xfd2cc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6249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0x33</a:t>
                      </a: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86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6478515"/>
              </p:ext>
            </p:extLst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0x33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0x80483c6</a:t>
                      </a:r>
                      <a:endParaRPr lang="en-US" dirty="0" smtClean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6435" y="303796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26433" y="339418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8" name="Right Arrow 27"/>
          <p:cNvSpPr/>
          <p:nvPr/>
        </p:nvSpPr>
        <p:spPr>
          <a:xfrm>
            <a:off x="4593806" y="5526991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8" name="Right Arrow 17"/>
          <p:cNvSpPr/>
          <p:nvPr/>
        </p:nvSpPr>
        <p:spPr>
          <a:xfrm>
            <a:off x="77571" y="27714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22" name="TextBox 21"/>
          <p:cNvSpPr txBox="1"/>
          <p:nvPr/>
        </p:nvSpPr>
        <p:spPr>
          <a:xfrm>
            <a:off x="2826432" y="84979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0xfd2cc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552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Parameter Passing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How did the previous example pass parameters to the function </a:t>
            </a:r>
            <a:r>
              <a:rPr lang="en-US" dirty="0" err="1" smtClean="0"/>
              <a:t>callee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Pushed the values onto the stack</a:t>
            </a:r>
          </a:p>
          <a:p>
            <a:r>
              <a:rPr lang="en-US" dirty="0" smtClean="0"/>
              <a:t>What are the semantics of passing parameters to a function?</a:t>
            </a:r>
          </a:p>
          <a:p>
            <a:r>
              <a:rPr lang="en-US" dirty="0" smtClean="0"/>
              <a:t>Multiple approaches</a:t>
            </a:r>
          </a:p>
          <a:p>
            <a:pPr lvl="1"/>
            <a:r>
              <a:rPr lang="en-US" dirty="0" smtClean="0"/>
              <a:t>Pass by value</a:t>
            </a:r>
          </a:p>
          <a:p>
            <a:pPr lvl="1"/>
            <a:r>
              <a:rPr lang="en-US" dirty="0" smtClean="0"/>
              <a:t>Pass by reference</a:t>
            </a:r>
          </a:p>
          <a:p>
            <a:pPr lvl="1"/>
            <a:r>
              <a:rPr lang="en-US" dirty="0" smtClean="0"/>
              <a:t>Pass by name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87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120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 by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Values of the actual parameters at function invocation are calculated and then copied to the function</a:t>
            </a:r>
          </a:p>
          <a:p>
            <a:pPr lvl="1"/>
            <a:r>
              <a:rPr lang="en-US" dirty="0" smtClean="0"/>
              <a:t>We have seen how this is done for C, a copy of the values are placed on the stack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88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912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1467"/>
            <a:ext cx="8229600" cy="497469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#include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stdio.h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x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test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x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x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= x + 5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("%d\n", x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y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= 4;   </a:t>
            </a: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test(y);   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("%d\n", y);   </a:t>
            </a: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return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y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89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245091" y="1151467"/>
            <a:ext cx="55638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gcc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–Wall 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pass_by_value.c</a:t>
            </a:r>
            <a:endParaRPr lang="en-US" sz="1600" dirty="0" smtClean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./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a.out</a:t>
            </a:r>
            <a:endParaRPr lang="en-US" sz="1600" dirty="0" smtClean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9</a:t>
            </a: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4</a:t>
            </a:r>
            <a:endParaRPr lang="is-IS" sz="1600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12007" y="2522501"/>
            <a:ext cx="1584060" cy="269707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582210" y="4790413"/>
            <a:ext cx="2068835" cy="769257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457352" y="4944208"/>
            <a:ext cx="348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nsolas" charset="0"/>
                <a:ea typeface="Consolas" charset="0"/>
                <a:cs typeface="Consolas" charset="0"/>
              </a:rPr>
              <a:t>y</a:t>
            </a:r>
            <a:endParaRPr lang="en-US" sz="2400" dirty="0"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4805696" y="5175041"/>
            <a:ext cx="776514" cy="0"/>
          </a:xfrm>
          <a:prstGeom prst="line">
            <a:avLst/>
          </a:prstGeom>
          <a:ln>
            <a:headEnd type="none"/>
            <a:tailEnd type="non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6289416" y="4847828"/>
            <a:ext cx="654423" cy="654423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463057" y="499037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5582210" y="2458872"/>
            <a:ext cx="2068835" cy="769257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457352" y="2612667"/>
            <a:ext cx="348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nsolas" charset="0"/>
                <a:ea typeface="Consolas" charset="0"/>
                <a:cs typeface="Consolas" charset="0"/>
              </a:rPr>
              <a:t>x</a:t>
            </a:r>
            <a:endParaRPr lang="en-US" sz="2400" dirty="0"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4805696" y="2843500"/>
            <a:ext cx="776514" cy="0"/>
          </a:xfrm>
          <a:prstGeom prst="line">
            <a:avLst/>
          </a:prstGeom>
          <a:ln>
            <a:headEnd type="none"/>
            <a:tailEnd type="non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6289416" y="2516287"/>
            <a:ext cx="654423" cy="654423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6460174" y="265735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460174" y="265711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3247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1" grpId="0" animBg="1"/>
      <p:bldP spid="12" grpId="0"/>
      <p:bldP spid="14" grpId="0" animBg="1"/>
      <p:bldP spid="14" grpId="1" animBg="1"/>
      <p:bldP spid="15" grpId="0"/>
      <p:bldP spid="15" grpId="1"/>
      <p:bldP spid="17" grpId="0" animBg="1"/>
      <p:bldP spid="17" grpId="1" animBg="1"/>
      <p:bldP spid="18" grpId="0"/>
      <p:bldP spid="18" grpId="1"/>
      <p:bldP spid="18" grpId="2"/>
      <p:bldP spid="19" grpId="0"/>
      <p:bldP spid="19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 Example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1589714" y="1692435"/>
          <a:ext cx="2831284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is-I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…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is-I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…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Garbage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9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1168494" y="276685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53846" y="1323103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53845" y="397397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27318" y="260504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0x10000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567369" y="5074404"/>
          <a:ext cx="369616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0x10000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839834" y="1695032"/>
            <a:ext cx="18177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push %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pop %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ebx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17427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 by 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formal parameters are bound to the locations associated with the actual parameters</a:t>
            </a:r>
          </a:p>
          <a:p>
            <a:pPr lvl="1"/>
            <a:r>
              <a:rPr lang="en-US" dirty="0" smtClean="0"/>
              <a:t>Thus, the actual parameters must be l-values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90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372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1467"/>
            <a:ext cx="8229600" cy="497469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#include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stdio.h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x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test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&amp; </a:t>
            </a:r>
            <a:r>
              <a:rPr lang="en-US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x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x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= x + 5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("%d\n", x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y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= 4;   </a:t>
            </a: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test(y);   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("%d\n", y);   </a:t>
            </a: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return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y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91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245091" y="1151467"/>
            <a:ext cx="55638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g++ –Wall 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pass_by_value.c</a:t>
            </a:r>
            <a:endParaRPr lang="en-US" sz="1600" dirty="0" smtClean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./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a.out</a:t>
            </a:r>
            <a:endParaRPr lang="en-US" sz="1600" dirty="0" smtClean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9</a:t>
            </a: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9</a:t>
            </a:r>
            <a:endParaRPr lang="is-IS" sz="1600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81527" y="2522501"/>
            <a:ext cx="1584060" cy="269707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29840" y="1851941"/>
            <a:ext cx="243840" cy="269707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457352" y="2612667"/>
            <a:ext cx="348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nsolas" charset="0"/>
                <a:ea typeface="Consolas" charset="0"/>
                <a:cs typeface="Consolas" charset="0"/>
              </a:rPr>
              <a:t>x</a:t>
            </a:r>
            <a:endParaRPr lang="en-US" sz="2400" dirty="0"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11" name="Straight Connector 10"/>
          <p:cNvCxnSpPr>
            <a:endCxn id="13" idx="1"/>
          </p:cNvCxnSpPr>
          <p:nvPr/>
        </p:nvCxnSpPr>
        <p:spPr>
          <a:xfrm>
            <a:off x="4805696" y="2843500"/>
            <a:ext cx="776514" cy="2331542"/>
          </a:xfrm>
          <a:prstGeom prst="line">
            <a:avLst/>
          </a:prstGeom>
          <a:ln>
            <a:headEnd type="none"/>
            <a:tailEnd type="non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5582210" y="4790413"/>
            <a:ext cx="2068835" cy="769257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457352" y="4944208"/>
            <a:ext cx="348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nsolas" charset="0"/>
                <a:ea typeface="Consolas" charset="0"/>
                <a:cs typeface="Consolas" charset="0"/>
              </a:rPr>
              <a:t>y</a:t>
            </a:r>
            <a:endParaRPr lang="en-US" sz="2400" dirty="0"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4805696" y="5175041"/>
            <a:ext cx="776514" cy="0"/>
          </a:xfrm>
          <a:prstGeom prst="line">
            <a:avLst/>
          </a:prstGeom>
          <a:ln>
            <a:headEnd type="none"/>
            <a:tailEnd type="non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6289416" y="4847828"/>
            <a:ext cx="654423" cy="654423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6463057" y="499037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4</a:t>
            </a:r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6463057" y="499037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7579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 animBg="1"/>
      <p:bldP spid="8" grpId="1" animBg="1"/>
      <p:bldP spid="10" grpId="0"/>
      <p:bldP spid="13" grpId="0" animBg="1"/>
      <p:bldP spid="14" grpId="0"/>
      <p:bldP spid="16" grpId="0" animBg="1"/>
      <p:bldP spid="2" grpId="0"/>
      <p:bldP spid="2" grpId="1"/>
      <p:bldP spid="18" grpId="0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 by name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formal parameters are replaced by the text of the actual parameters everywhere in the </a:t>
            </a:r>
            <a:r>
              <a:rPr lang="en-US" dirty="0" err="1" smtClean="0"/>
              <a:t>fucntion</a:t>
            </a:r>
            <a:r>
              <a:rPr lang="en-US" dirty="0" smtClean="0"/>
              <a:t> that the formal parameters occur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92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670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1467"/>
            <a:ext cx="8229600" cy="4974698"/>
          </a:xfrm>
        </p:spPr>
        <p:txBody>
          <a:bodyPr numCol="2"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#include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stdio.h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x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test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x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x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= x + 5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("%d\n", x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y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= 4;   </a:t>
            </a: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test(y);   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("%d\n", y);   </a:t>
            </a: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return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y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test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y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)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y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=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y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+ 5;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("%d\n",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y);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93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245091" y="1151467"/>
            <a:ext cx="55638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gcc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 –Wall pass_by_name_1.c</a:t>
            </a: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./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a.out</a:t>
            </a:r>
            <a:endParaRPr lang="en-US" sz="1600" dirty="0" smtClean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9</a:t>
            </a: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9</a:t>
            </a:r>
            <a:endParaRPr lang="is-IS" sz="1600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62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1467"/>
            <a:ext cx="8229600" cy="4974698"/>
          </a:xfrm>
        </p:spPr>
        <p:txBody>
          <a:bodyPr numCol="2"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#include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stdio.h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[10];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inc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x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++;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x++;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= 1;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a[1] = 1;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a[2] = 2;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inc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(a[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]);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("%d\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n%d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\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n%d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\n",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, a[1], a[2]);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return 0;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inc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a[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])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++;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a[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]++;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94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245091" y="1151467"/>
            <a:ext cx="55638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gcc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 –Wall pass_by_name_2.c</a:t>
            </a: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./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a.out</a:t>
            </a:r>
            <a:endParaRPr lang="en-US" sz="1600" dirty="0" smtClean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2</a:t>
            </a:r>
            <a:endParaRPr lang="en-US" sz="1600" dirty="0" smtClean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1</a:t>
            </a: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3</a:t>
            </a:r>
            <a:endParaRPr lang="is-IS" sz="1600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6963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1467"/>
            <a:ext cx="8229600" cy="4974698"/>
          </a:xfrm>
        </p:spPr>
        <p:txBody>
          <a:bodyPr numCol="2"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#include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stdio.h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p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y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 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j = y;  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++;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return j + y;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q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j = 2;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= 0;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("%d\n", p(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i+j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));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q();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return 0;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p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(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i+j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))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j = (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i+j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  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++;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 return j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+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i+j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95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245091" y="1151467"/>
            <a:ext cx="55638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gcc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 –Wall pass_by_name_3.c</a:t>
            </a: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./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a.out</a:t>
            </a:r>
            <a:endParaRPr lang="en-US" sz="1600" dirty="0" smtClean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5</a:t>
            </a:r>
            <a:endParaRPr lang="is-IS" sz="1600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432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4" end="3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1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2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3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1467"/>
            <a:ext cx="8229600" cy="4974698"/>
          </a:xfrm>
        </p:spPr>
        <p:txBody>
          <a:bodyPr numCol="2"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#include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stdio.h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endParaRPr lang="en-US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foo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test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 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return 10;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= 0;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= foo(a++);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("%d\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n%d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\n", a, b);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return 0;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foo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a++)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{ 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 return 10;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96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245091" y="1151467"/>
            <a:ext cx="55638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gcc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 –Wall pass_by_name_4.c</a:t>
            </a: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./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a.out</a:t>
            </a:r>
            <a:endParaRPr lang="en-US" sz="1600" dirty="0" smtClean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0</a:t>
            </a: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852189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1467"/>
            <a:ext cx="8229600" cy="4974698"/>
          </a:xfrm>
        </p:spPr>
        <p:txBody>
          <a:bodyPr numCol="2">
            <a:normAutofit fontScale="400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#include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stdio.h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p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y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 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j = y;  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++;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return j + y;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q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j = 2;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= 0;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("%d\n", p(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i+j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)); </a:t>
            </a:r>
            <a:br>
              <a:rPr lang="en-US" dirty="0" smtClean="0">
                <a:latin typeface="Consolas" charset="0"/>
                <a:ea typeface="Consolas" charset="0"/>
                <a:cs typeface="Consolas" charset="0"/>
              </a:rPr>
            </a:b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q();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return 0;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endParaRPr lang="en-US" dirty="0" smtClean="0">
              <a:solidFill>
                <a:schemeClr val="accent4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solidFill>
                <a:schemeClr val="accent4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solidFill>
                <a:schemeClr val="accent4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solidFill>
                <a:schemeClr val="accent4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#include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stdio.h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, j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i_plus_j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return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i+j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p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(*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y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)(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))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{ 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j =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y();  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++;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 return j +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y();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q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 j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= 2;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= 0;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("%d\n",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p(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i_plus_j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));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 q();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 return 0;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97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798379" y="150357"/>
            <a:ext cx="63456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gcc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 –Wall 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pass_by_name_simulation.c</a:t>
            </a:r>
            <a:endParaRPr lang="en-US" sz="1600" dirty="0" smtClean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./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a.out</a:t>
            </a:r>
            <a:endParaRPr lang="en-US" sz="1600" dirty="0" smtClean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5</a:t>
            </a:r>
            <a:endParaRPr lang="en-US" sz="1600" dirty="0" smtClean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0069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2" end="4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3" end="4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4" end="4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5" end="4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6" end="4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7" end="3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8" end="3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1" end="4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9" end="3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0" end="4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1" end="4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1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2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6" end="3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3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4" end="3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5" end="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parameter passing semantics of Java?</a:t>
            </a:r>
          </a:p>
          <a:p>
            <a:pPr lvl="1"/>
            <a:r>
              <a:rPr lang="en-US" dirty="0" smtClean="0"/>
              <a:t>Pass by value?</a:t>
            </a:r>
          </a:p>
          <a:p>
            <a:pPr lvl="1"/>
            <a:r>
              <a:rPr lang="en-US" dirty="0" smtClean="0"/>
              <a:t>Pass by reference?</a:t>
            </a:r>
          </a:p>
          <a:p>
            <a:pPr lvl="1"/>
            <a:r>
              <a:rPr lang="en-US" dirty="0" smtClean="0"/>
              <a:t>Pass by name?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98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928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047"/>
            <a:ext cx="8229600" cy="6158522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class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Testing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foo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public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class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ParameterPassing</a:t>
            </a:r>
            <a:endParaRPr lang="en-US" dirty="0" smtClean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public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static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String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[] </a:t>
            </a:r>
            <a:r>
              <a:rPr lang="en-US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args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{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	  </a:t>
            </a: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Testing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bar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= new Testing();	  </a:t>
            </a: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Testing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snap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= new Testing();	  </a:t>
            </a: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bar.foo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= 0;	  </a:t>
            </a: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snap.foo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= 10;	  </a:t>
            </a: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PassByQuestionMark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(bar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 snap);	  </a:t>
            </a: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bar.foo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+ "\n" + 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snap.foo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);   </a:t>
            </a: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}   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public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static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PassByQuestionMark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Testing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Testing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   </a:t>
            </a: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	  </a:t>
            </a: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b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= new Testing();	  </a:t>
            </a: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b.foo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= 100;	  </a:t>
            </a: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a.foo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= 42;   </a:t>
            </a: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}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99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165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dam_seclab_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76200">
          <a:solidFill>
            <a:schemeClr val="tx1"/>
          </a:solidFill>
          <a:headEnd type="none"/>
          <a:tailEnd type="triangle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155849</TotalTime>
  <Words>19085</Words>
  <Application>Microsoft Macintosh PowerPoint</Application>
  <PresentationFormat>On-screen Show (4:3)</PresentationFormat>
  <Paragraphs>7528</Paragraphs>
  <Slides>188</Slides>
  <Notes>17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188</vt:i4>
      </vt:variant>
    </vt:vector>
  </HeadingPairs>
  <TitlesOfParts>
    <vt:vector size="192" baseType="lpstr">
      <vt:lpstr>Calibri</vt:lpstr>
      <vt:lpstr>Consolas</vt:lpstr>
      <vt:lpstr>Arial</vt:lpstr>
      <vt:lpstr>adam_seclab_theme</vt:lpstr>
      <vt:lpstr>The Runtime Environment</vt:lpstr>
      <vt:lpstr>Locations and Names</vt:lpstr>
      <vt:lpstr>Global Variables</vt:lpstr>
      <vt:lpstr>PowerPoint Presentation</vt:lpstr>
      <vt:lpstr>Local Variables</vt:lpstr>
      <vt:lpstr>PowerPoint Presentation</vt:lpstr>
      <vt:lpstr>Local Variables</vt:lpstr>
      <vt:lpstr>The Stack</vt:lpstr>
      <vt:lpstr>Stack Example</vt:lpstr>
      <vt:lpstr>Stack Example</vt:lpstr>
      <vt:lpstr>Stack Example</vt:lpstr>
      <vt:lpstr>Stack Example</vt:lpstr>
      <vt:lpstr>Stack Example</vt:lpstr>
      <vt:lpstr>Stack Example</vt:lpstr>
      <vt:lpstr>Stack Example</vt:lpstr>
      <vt:lpstr>Function Frame</vt:lpstr>
      <vt:lpstr>PowerPoint Presentation</vt:lpstr>
      <vt:lpstr>Function Frame</vt:lpstr>
      <vt:lpstr>Function Frame</vt:lpstr>
      <vt:lpstr>Function Frame</vt:lpstr>
      <vt:lpstr>Function Frame</vt:lpstr>
      <vt:lpstr>Function Frame</vt:lpstr>
      <vt:lpstr>Function Frame</vt:lpstr>
      <vt:lpstr>Function Frame</vt:lpstr>
      <vt:lpstr>Function Frame</vt:lpstr>
      <vt:lpstr>Function Frame</vt:lpstr>
      <vt:lpstr>Function Frame</vt:lpstr>
      <vt:lpstr>Function Frame</vt:lpstr>
      <vt:lpstr>Function Frame</vt:lpstr>
      <vt:lpstr>Function Frame</vt:lpstr>
      <vt:lpstr>Function Frame</vt:lpstr>
      <vt:lpstr>Function Frame</vt:lpstr>
      <vt:lpstr>Function Frame</vt:lpstr>
      <vt:lpstr>Functions</vt:lpstr>
      <vt:lpstr>Function Frames</vt:lpstr>
      <vt:lpstr>Calling Convention</vt:lpstr>
      <vt:lpstr>x86 Linux Calling Convention (cdecl)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Function Parameter Passing</vt:lpstr>
      <vt:lpstr>Pass by Value</vt:lpstr>
      <vt:lpstr>PowerPoint Presentation</vt:lpstr>
      <vt:lpstr>Pass by Reference</vt:lpstr>
      <vt:lpstr>PowerPoint Presentation</vt:lpstr>
      <vt:lpstr>Pass by name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Java</vt:lpstr>
      <vt:lpstr>PowerPoint Presentation</vt:lpstr>
      <vt:lpstr>Java</vt:lpstr>
      <vt:lpstr>Implications of Cdecl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Buffer Overflow</vt:lpstr>
      <vt:lpstr>Local Functions</vt:lpstr>
      <vt:lpstr>PowerPoint Presentation</vt:lpstr>
      <vt:lpstr>Local Functions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Access Link</vt:lpstr>
      <vt:lpstr>PowerPoint Presentation</vt:lpstr>
      <vt:lpstr>PowerPoint Presentation</vt:lpstr>
      <vt:lpstr>Type of Memory Allocation</vt:lpstr>
      <vt:lpstr>Heap Allocation</vt:lpstr>
      <vt:lpstr>C Heap Allocation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Heap Allocation</vt:lpstr>
      <vt:lpstr>PowerPoint Presentation</vt:lpstr>
      <vt:lpstr>PowerPoint Presentation</vt:lpstr>
      <vt:lpstr>PowerPoint Presentation</vt:lpstr>
      <vt:lpstr>PowerPoint Presentation</vt:lpstr>
      <vt:lpstr>Heap Allocation</vt:lpstr>
      <vt:lpstr>PowerPoint Presentation</vt:lpstr>
      <vt:lpstr>PowerPoint Presentation</vt:lpstr>
      <vt:lpstr>PowerPoint Presentation</vt:lpstr>
      <vt:lpstr>free</vt:lpstr>
      <vt:lpstr>Implementation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Modern malloc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</dc:creator>
  <cp:lastModifiedBy>Adam Doupe</cp:lastModifiedBy>
  <cp:revision>5105</cp:revision>
  <cp:lastPrinted>2011-10-05T20:20:50Z</cp:lastPrinted>
  <dcterms:created xsi:type="dcterms:W3CDTF">2011-09-20T20:28:25Z</dcterms:created>
  <dcterms:modified xsi:type="dcterms:W3CDTF">2015-11-09T17:14:18Z</dcterms:modified>
</cp:coreProperties>
</file>