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57"/>
  </p:notesMasterIdLst>
  <p:handoutMasterIdLst>
    <p:handoutMasterId r:id="rId58"/>
  </p:handoutMasterIdLst>
  <p:sldIdLst>
    <p:sldId id="256" r:id="rId2"/>
    <p:sldId id="258" r:id="rId3"/>
    <p:sldId id="259" r:id="rId4"/>
    <p:sldId id="260" r:id="rId5"/>
    <p:sldId id="261" r:id="rId6"/>
    <p:sldId id="262" r:id="rId7"/>
    <p:sldId id="263" r:id="rId8"/>
    <p:sldId id="264" r:id="rId9"/>
    <p:sldId id="265" r:id="rId10"/>
    <p:sldId id="266" r:id="rId11"/>
    <p:sldId id="268" r:id="rId12"/>
    <p:sldId id="269" r:id="rId13"/>
    <p:sldId id="271" r:id="rId14"/>
    <p:sldId id="272" r:id="rId15"/>
    <p:sldId id="273" r:id="rId16"/>
    <p:sldId id="277" r:id="rId17"/>
    <p:sldId id="278" r:id="rId18"/>
    <p:sldId id="279" r:id="rId19"/>
    <p:sldId id="274" r:id="rId20"/>
    <p:sldId id="276" r:id="rId21"/>
    <p:sldId id="289" r:id="rId22"/>
    <p:sldId id="281" r:id="rId23"/>
    <p:sldId id="282" r:id="rId24"/>
    <p:sldId id="290" r:id="rId25"/>
    <p:sldId id="283" r:id="rId26"/>
    <p:sldId id="284" r:id="rId27"/>
    <p:sldId id="280" r:id="rId28"/>
    <p:sldId id="287" r:id="rId29"/>
    <p:sldId id="291" r:id="rId30"/>
    <p:sldId id="292" r:id="rId31"/>
    <p:sldId id="288" r:id="rId32"/>
    <p:sldId id="293" r:id="rId33"/>
    <p:sldId id="294" r:id="rId34"/>
    <p:sldId id="295" r:id="rId35"/>
    <p:sldId id="297" r:id="rId36"/>
    <p:sldId id="296"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4" r:id="rId51"/>
    <p:sldId id="315" r:id="rId52"/>
    <p:sldId id="316" r:id="rId53"/>
    <p:sldId id="311" r:id="rId54"/>
    <p:sldId id="312" r:id="rId55"/>
    <p:sldId id="313"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3" autoAdjust="0"/>
    <p:restoredTop sz="90008" autoAdjust="0"/>
  </p:normalViewPr>
  <p:slideViewPr>
    <p:cSldViewPr snapToGrid="0" snapToObjects="1">
      <p:cViewPr varScale="1">
        <p:scale>
          <a:sx n="189" d="100"/>
          <a:sy n="189" d="100"/>
        </p:scale>
        <p:origin x="2296" y="168"/>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10/5/15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10/5/15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31</a:t>
            </a:fld>
            <a:endParaRPr lang="en-US" dirty="0"/>
          </a:p>
        </p:txBody>
      </p:sp>
    </p:spTree>
    <p:extLst>
      <p:ext uri="{BB962C8B-B14F-4D97-AF65-F5344CB8AC3E}">
        <p14:creationId xmlns:p14="http://schemas.microsoft.com/office/powerpoint/2010/main" val="1929042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36</a:t>
            </a:fld>
            <a:endParaRPr lang="en-US" dirty="0"/>
          </a:p>
        </p:txBody>
      </p:sp>
    </p:spTree>
    <p:extLst>
      <p:ext uri="{BB962C8B-B14F-4D97-AF65-F5344CB8AC3E}">
        <p14:creationId xmlns:p14="http://schemas.microsoft.com/office/powerpoint/2010/main" val="976790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Principles of</a:t>
            </a:r>
            <a:r>
              <a:rPr lang="en-US" baseline="0" dirty="0" smtClean="0"/>
              <a:t> Programming Languages</a:t>
            </a:r>
            <a:endParaRPr lang="en-US" noProof="0" dirty="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Semantics</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340 </a:t>
            </a:r>
            <a:r>
              <a:rPr lang="en-US" dirty="0"/>
              <a:t>– Principles of Programming </a:t>
            </a:r>
            <a:r>
              <a:rPr lang="en-US" dirty="0" smtClean="0"/>
              <a:t>Languages</a:t>
            </a:r>
          </a:p>
          <a:p>
            <a:r>
              <a:rPr lang="en-US" dirty="0" smtClean="0"/>
              <a:t>Fall 2015</a:t>
            </a:r>
            <a:endParaRPr lang="en-US" dirty="0"/>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a name?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Main question is, once a name is declared, how long is that declaration valid?</a:t>
            </a:r>
          </a:p>
          <a:p>
            <a:pPr lvl="1"/>
            <a:r>
              <a:rPr lang="en-US" dirty="0" smtClean="0"/>
              <a:t>Entire program?</a:t>
            </a:r>
          </a:p>
          <a:p>
            <a:pPr lvl="1"/>
            <a:r>
              <a:rPr lang="en-US" dirty="0" smtClean="0"/>
              <a:t>Entire file?</a:t>
            </a:r>
          </a:p>
          <a:p>
            <a:pPr lvl="1"/>
            <a:r>
              <a:rPr lang="en-US" dirty="0" smtClean="0"/>
              <a:t>Global?</a:t>
            </a:r>
          </a:p>
          <a:p>
            <a:pPr lvl="2"/>
            <a:r>
              <a:rPr lang="en-US" dirty="0" smtClean="0"/>
              <a:t>Android app package names are essentially global</a:t>
            </a:r>
          </a:p>
          <a:p>
            <a:pPr lvl="2"/>
            <a:r>
              <a:rPr lang="en-US" dirty="0" err="1"/>
              <a:t>com.facebook.katana</a:t>
            </a:r>
            <a:r>
              <a:rPr lang="en-US" dirty="0"/>
              <a:t> </a:t>
            </a:r>
            <a:endParaRPr lang="en-US" dirty="0" smtClean="0"/>
          </a:p>
          <a:p>
            <a:pPr lvl="1"/>
            <a:r>
              <a:rPr lang="en-US" dirty="0" smtClean="0"/>
              <a:t>Function?</a:t>
            </a:r>
          </a:p>
          <a:p>
            <a:r>
              <a:rPr lang="en-US" dirty="0" smtClean="0"/>
              <a:t>Related question is how to map a name to a declaration</a:t>
            </a:r>
          </a:p>
          <a:p>
            <a:r>
              <a:rPr lang="en-US" dirty="0"/>
              <a:t>Scope is the semantics behind</a:t>
            </a:r>
          </a:p>
          <a:p>
            <a:pPr lvl="1"/>
            <a:r>
              <a:rPr lang="en-US" dirty="0"/>
              <a:t>How long a declaration is valid</a:t>
            </a:r>
          </a:p>
          <a:p>
            <a:pPr lvl="1"/>
            <a:r>
              <a:rPr lang="en-US" dirty="0"/>
              <a:t>How to resolve a </a:t>
            </a:r>
            <a:r>
              <a:rPr lang="en-US" dirty="0" smtClean="0"/>
              <a:t>name</a:t>
            </a:r>
            <a:endParaRPr lang="en-US" dirty="0"/>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169222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Scoping</a:t>
            </a:r>
            <a:endParaRPr lang="en-US" dirty="0"/>
          </a:p>
        </p:txBody>
      </p:sp>
      <p:sp>
        <p:nvSpPr>
          <p:cNvPr id="3" name="Content Placeholder 2"/>
          <p:cNvSpPr>
            <a:spLocks noGrp="1"/>
          </p:cNvSpPr>
          <p:nvPr>
            <p:ph idx="1"/>
          </p:nvPr>
        </p:nvSpPr>
        <p:spPr/>
        <p:txBody>
          <a:bodyPr/>
          <a:lstStyle/>
          <a:p>
            <a:r>
              <a:rPr lang="en-US" dirty="0" smtClean="0"/>
              <a:t>C uses block-level scoping</a:t>
            </a:r>
          </a:p>
          <a:p>
            <a:pPr lvl="1"/>
            <a:r>
              <a:rPr lang="en-US" dirty="0" smtClean="0"/>
              <a:t>Declarations are valid in the block that they are declared</a:t>
            </a:r>
          </a:p>
          <a:p>
            <a:pPr lvl="1"/>
            <a:r>
              <a:rPr lang="en-US" dirty="0" smtClean="0"/>
              <a:t>Declarations not in a block are global, unless the </a:t>
            </a:r>
            <a:r>
              <a:rPr lang="en-US" dirty="0" smtClean="0">
                <a:latin typeface="Consolas" charset="0"/>
                <a:ea typeface="Consolas" charset="0"/>
                <a:cs typeface="Consolas" charset="0"/>
              </a:rPr>
              <a:t>static</a:t>
            </a:r>
            <a:r>
              <a:rPr lang="en-US" dirty="0" smtClean="0"/>
              <a:t> keywords is used, in which case the declaration is valid in that file only</a:t>
            </a:r>
          </a:p>
          <a:p>
            <a:r>
              <a:rPr lang="en-US" dirty="0" smtClean="0"/>
              <a:t>JavaScript uses function-level scoping</a:t>
            </a:r>
          </a:p>
          <a:p>
            <a:pPr lvl="1"/>
            <a:r>
              <a:rPr lang="en-US" dirty="0" smtClean="0"/>
              <a:t>Declarations are valid in the function that they are declared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spTree>
    <p:extLst>
      <p:ext uri="{BB962C8B-B14F-4D97-AF65-F5344CB8AC3E}">
        <p14:creationId xmlns:p14="http://schemas.microsoft.com/office/powerpoint/2010/main" val="32466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085"/>
            <a:ext cx="8229600" cy="5815079"/>
          </a:xfrm>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solidFill>
                  <a:schemeClr val="tx2"/>
                </a:solidFill>
                <a:latin typeface="Consolas" charset="0"/>
                <a:ea typeface="Consolas" charset="0"/>
                <a:cs typeface="Consolas" charset="0"/>
              </a:rPr>
              <a:t> </a:t>
            </a:r>
            <a:r>
              <a:rPr lang="en-US" dirty="0">
                <a:solidFill>
                  <a:schemeClr val="accent2"/>
                </a:solidFill>
                <a:latin typeface="Consolas" charset="0"/>
                <a:ea typeface="Consolas" charset="0"/>
                <a:cs typeface="Consolas" charset="0"/>
              </a:rPr>
              <a:t>main</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err="1">
                <a:solidFill>
                  <a:schemeClr val="accent2"/>
                </a:solidFill>
                <a:latin typeface="Consolas" charset="0"/>
                <a:ea typeface="Consolas" charset="0"/>
                <a:cs typeface="Consolas" charset="0"/>
              </a:rPr>
              <a:t>i</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i</a:t>
            </a:r>
            <a:r>
              <a:rPr lang="en-US" dirty="0" smtClean="0">
                <a:latin typeface="Consolas" charset="0"/>
                <a:ea typeface="Consolas" charset="0"/>
                <a:cs typeface="Consolas" charset="0"/>
              </a:rPr>
              <a:t> </a:t>
            </a:r>
            <a:r>
              <a:rPr lang="en-US" dirty="0">
                <a:latin typeface="Consolas" charset="0"/>
                <a:ea typeface="Consolas" charset="0"/>
                <a:cs typeface="Consolas" charset="0"/>
              </a:rPr>
              <a:t>= 10000;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("%d\n", </a:t>
            </a:r>
            <a:r>
              <a:rPr lang="en-US" dirty="0" err="1">
                <a:latin typeface="Consolas" charset="0"/>
                <a:ea typeface="Consolas" charset="0"/>
                <a:cs typeface="Consolas" charset="0"/>
              </a:rPr>
              <a:t>i</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("%d\n", </a:t>
            </a:r>
            <a:r>
              <a:rPr lang="en-US" dirty="0" err="1">
                <a:latin typeface="Consolas" charset="0"/>
                <a:ea typeface="Consolas" charset="0"/>
                <a:cs typeface="Consolas" charset="0"/>
              </a:rPr>
              <a:t>i</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a:t>
            </a:r>
            <a:r>
              <a:rPr lang="en-US" dirty="0" err="1">
                <a:latin typeface="Consolas" charset="0"/>
                <a:ea typeface="Consolas" charset="0"/>
                <a:cs typeface="Consolas" charset="0"/>
              </a:rPr>
              <a:t>adamd@ragnuk</a:t>
            </a:r>
            <a:r>
              <a:rPr lang="en-US" dirty="0">
                <a:latin typeface="Consolas" charset="0"/>
                <a:ea typeface="Consolas" charset="0"/>
                <a:cs typeface="Consolas" charset="0"/>
              </a:rPr>
              <a:t> examples]$ </a:t>
            </a:r>
            <a:r>
              <a:rPr lang="en-US" dirty="0" err="1">
                <a:latin typeface="Consolas" charset="0"/>
                <a:ea typeface="Consolas" charset="0"/>
                <a:cs typeface="Consolas" charset="0"/>
              </a:rPr>
              <a:t>gcc</a:t>
            </a:r>
            <a:r>
              <a:rPr lang="en-US" dirty="0">
                <a:latin typeface="Consolas" charset="0"/>
                <a:ea typeface="Consolas" charset="0"/>
                <a:cs typeface="Consolas" charset="0"/>
              </a:rPr>
              <a:t> -</a:t>
            </a:r>
            <a:r>
              <a:rPr lang="en-US" dirty="0" smtClean="0">
                <a:latin typeface="Consolas" charset="0"/>
                <a:ea typeface="Consolas" charset="0"/>
                <a:cs typeface="Consolas" charset="0"/>
              </a:rPr>
              <a:t>Wall </a:t>
            </a:r>
            <a:r>
              <a:rPr lang="en-US" dirty="0" err="1" smtClean="0">
                <a:latin typeface="Consolas" charset="0"/>
                <a:ea typeface="Consolas" charset="0"/>
                <a:cs typeface="Consolas" charset="0"/>
              </a:rPr>
              <a:t>test_scope.c</a:t>
            </a:r>
            <a:r>
              <a:rPr lang="en-US" dirty="0" smtClean="0">
                <a:latin typeface="Consolas" charset="0"/>
                <a:ea typeface="Consolas" charset="0"/>
                <a:cs typeface="Consolas" charset="0"/>
              </a:rPr>
              <a:t> </a:t>
            </a:r>
          </a:p>
          <a:p>
            <a:pPr marL="0" indent="0">
              <a:buNone/>
            </a:pPr>
            <a:r>
              <a:rPr lang="en-US" dirty="0" err="1" smtClean="0">
                <a:latin typeface="Consolas" charset="0"/>
                <a:ea typeface="Consolas" charset="0"/>
                <a:cs typeface="Consolas" charset="0"/>
              </a:rPr>
              <a:t>test_scope.c</a:t>
            </a:r>
            <a:r>
              <a:rPr lang="en-US" dirty="0">
                <a:latin typeface="Consolas" charset="0"/>
                <a:ea typeface="Consolas" charset="0"/>
                <a:cs typeface="Consolas" charset="0"/>
              </a:rPr>
              <a:t>: In function ‘main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a:t>
            </a:r>
            <a:r>
              <a:rPr lang="en-US" dirty="0" err="1">
                <a:latin typeface="Consolas" charset="0"/>
                <a:ea typeface="Consolas" charset="0"/>
                <a:cs typeface="Consolas" charset="0"/>
              </a:rPr>
              <a:t>i</a:t>
            </a:r>
            <a:r>
              <a:rPr lang="en-US" dirty="0">
                <a:latin typeface="Consolas" charset="0"/>
                <a:ea typeface="Consolas" charset="0"/>
                <a:cs typeface="Consolas" charset="0"/>
              </a:rPr>
              <a:t>’ undeclared (first use in this function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(Each undeclared identifier is reported only </a:t>
            </a:r>
            <a:r>
              <a:rPr lang="en-US" dirty="0" smtClean="0">
                <a:latin typeface="Consolas" charset="0"/>
                <a:ea typeface="Consolas" charset="0"/>
                <a:cs typeface="Consolas" charset="0"/>
              </a:rPr>
              <a:t>once</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for each function it appears in.)</a:t>
            </a:r>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sp>
        <p:nvSpPr>
          <p:cNvPr id="5" name="Rectangle 4"/>
          <p:cNvSpPr/>
          <p:nvPr/>
        </p:nvSpPr>
        <p:spPr>
          <a:xfrm>
            <a:off x="1361796" y="1413166"/>
            <a:ext cx="90063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ight Bracket 6"/>
          <p:cNvSpPr/>
          <p:nvPr/>
        </p:nvSpPr>
        <p:spPr>
          <a:xfrm>
            <a:off x="3591614" y="1413166"/>
            <a:ext cx="763571" cy="990669"/>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Rectangle 7"/>
          <p:cNvSpPr/>
          <p:nvPr/>
        </p:nvSpPr>
        <p:spPr>
          <a:xfrm>
            <a:off x="3271100" y="1961491"/>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ectangle 8"/>
          <p:cNvSpPr/>
          <p:nvPr/>
        </p:nvSpPr>
        <p:spPr>
          <a:xfrm>
            <a:off x="3282097" y="2764340"/>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0" name="Rectangle 9"/>
          <p:cNvSpPr/>
          <p:nvPr/>
        </p:nvSpPr>
        <p:spPr>
          <a:xfrm>
            <a:off x="1406163" y="1689680"/>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777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10"/>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8"/>
                                        </p:tgtEl>
                                        <p:attrNameLst>
                                          <p:attrName>style.visibility</p:attrName>
                                        </p:attrNameLst>
                                      </p:cBhvr>
                                      <p:to>
                                        <p:strVal val="hidden"/>
                                      </p:to>
                                    </p:set>
                                  </p:childTnLst>
                                </p:cTn>
                              </p:par>
                              <p:par>
                                <p:cTn id="79" presetID="1" presetClass="entr" presetSubtype="0" fill="hold" grpId="0" nodeType="withEffect">
                                  <p:stCondLst>
                                    <p:cond delay="0"/>
                                  </p:stCondLst>
                                  <p:childTnLst>
                                    <p:set>
                                      <p:cBhvr>
                                        <p:cTn id="8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8" grpId="1" animBg="1"/>
      <p:bldP spid="9" grpId="0" animBg="1"/>
      <p:bldP spid="10" grpId="0" animBg="1"/>
      <p:bldP spid="1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085"/>
            <a:ext cx="8229600" cy="5815079"/>
          </a:xfrm>
        </p:spPr>
        <p:txBody>
          <a:bodyPr>
            <a:noAutofit/>
          </a:bodyPr>
          <a:lstStyle/>
          <a:p>
            <a:pPr marL="0" indent="0">
              <a:lnSpc>
                <a:spcPct val="80000"/>
              </a:lnSpc>
              <a:buNone/>
            </a:pPr>
            <a:r>
              <a:rPr lang="en-US" sz="1800" dirty="0" smtClean="0">
                <a:solidFill>
                  <a:schemeClr val="accent4"/>
                </a:solidFill>
                <a:latin typeface="Consolas" charset="0"/>
                <a:ea typeface="Consolas" charset="0"/>
                <a:cs typeface="Consolas" charset="0"/>
              </a:rPr>
              <a:t>#include </a:t>
            </a:r>
            <a:r>
              <a:rPr lang="en-US" sz="1800" dirty="0" smtClean="0">
                <a:latin typeface="Consolas" charset="0"/>
                <a:ea typeface="Consolas" charset="0"/>
                <a:cs typeface="Consolas" charset="0"/>
              </a:rPr>
              <a:t>&lt;</a:t>
            </a:r>
            <a:r>
              <a:rPr lang="en-US" sz="1800" dirty="0" err="1" smtClean="0">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lnSpc>
                <a:spcPct val="80000"/>
              </a:lnSpc>
              <a:buNone/>
            </a:pPr>
            <a:r>
              <a:rPr lang="en-US" sz="1800" dirty="0" err="1" smtClean="0">
                <a:solidFill>
                  <a:schemeClr val="tx2"/>
                </a:solidFill>
                <a:latin typeface="Consolas" charset="0"/>
                <a:ea typeface="Consolas" charset="0"/>
                <a:cs typeface="Consolas" charset="0"/>
              </a:rPr>
              <a:t>int</a:t>
            </a:r>
            <a:r>
              <a:rPr lang="en-US" sz="1800" dirty="0" smtClean="0">
                <a:solidFill>
                  <a:schemeClr val="tx2"/>
                </a:solidFill>
                <a:latin typeface="Consolas" charset="0"/>
                <a:ea typeface="Consolas" charset="0"/>
                <a:cs typeface="Consolas" charset="0"/>
              </a:rPr>
              <a:t> </a:t>
            </a: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err="1" smtClean="0">
                <a:solidFill>
                  <a:schemeClr val="accent2"/>
                </a:solidFill>
                <a:latin typeface="Consolas" charset="0"/>
                <a:ea typeface="Consolas" charset="0"/>
                <a:cs typeface="Consolas" charset="0"/>
              </a:rPr>
              <a:t>i</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 = 10000;	  </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smtClean="0">
                <a:latin typeface="Consolas" charset="0"/>
                <a:ea typeface="Consolas" charset="0"/>
                <a:cs typeface="Consolas" charset="0"/>
              </a:rPr>
              <a:t>("%d\n",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err="1">
                <a:solidFill>
                  <a:schemeClr val="accent2"/>
                </a:solidFill>
                <a:latin typeface="Consolas" charset="0"/>
                <a:ea typeface="Consolas" charset="0"/>
                <a:cs typeface="Consolas" charset="0"/>
              </a:rPr>
              <a:t>i</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smtClean="0">
                <a:latin typeface="Consolas" charset="0"/>
                <a:ea typeface="Consolas" charset="0"/>
                <a:cs typeface="Consolas" charset="0"/>
              </a:rPr>
              <a:t>("%d\n",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a:t>
            </a:r>
            <a:r>
              <a:rPr lang="en-US" sz="1800" dirty="0" err="1">
                <a:latin typeface="Consolas" charset="0"/>
                <a:ea typeface="Consolas" charset="0"/>
                <a:cs typeface="Consolas" charset="0"/>
              </a:rPr>
              <a:t>adamd@ragnuk</a:t>
            </a:r>
            <a:r>
              <a:rPr lang="en-US" sz="1800" dirty="0">
                <a:latin typeface="Consolas" charset="0"/>
                <a:ea typeface="Consolas" charset="0"/>
                <a:cs typeface="Consolas" charset="0"/>
              </a:rPr>
              <a:t> examples]$ </a:t>
            </a:r>
            <a:r>
              <a:rPr lang="en-US" sz="1800" dirty="0" err="1">
                <a:latin typeface="Consolas" charset="0"/>
                <a:ea typeface="Consolas" charset="0"/>
                <a:cs typeface="Consolas" charset="0"/>
              </a:rPr>
              <a:t>gcc</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test_scope.c</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a:t>
            </a:r>
            <a:r>
              <a:rPr lang="en-US" sz="1800" dirty="0" err="1">
                <a:latin typeface="Consolas" charset="0"/>
                <a:ea typeface="Consolas" charset="0"/>
                <a:cs typeface="Consolas" charset="0"/>
              </a:rPr>
              <a:t>adamd@ragnuk</a:t>
            </a:r>
            <a:r>
              <a:rPr lang="en-US" sz="1800" dirty="0">
                <a:latin typeface="Consolas" charset="0"/>
                <a:ea typeface="Consolas" charset="0"/>
                <a:cs typeface="Consolas" charset="0"/>
              </a:rPr>
              <a:t> examples]$ ./</a:t>
            </a:r>
            <a:r>
              <a:rPr lang="en-US" sz="1800" dirty="0" err="1" smtClean="0">
                <a:latin typeface="Consolas" charset="0"/>
                <a:ea typeface="Consolas" charset="0"/>
                <a:cs typeface="Consolas" charset="0"/>
              </a:rPr>
              <a:t>a.out</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100000</a:t>
            </a:r>
          </a:p>
          <a:p>
            <a:pPr marL="0" indent="0">
              <a:lnSpc>
                <a:spcPct val="80000"/>
              </a:lnSpc>
              <a:buNone/>
            </a:pPr>
            <a:r>
              <a:rPr lang="en-US" sz="1800" dirty="0">
                <a:latin typeface="Consolas" charset="0"/>
                <a:ea typeface="Consolas" charset="0"/>
                <a:cs typeface="Consolas" charset="0"/>
              </a:rPr>
              <a:t>0</a:t>
            </a:r>
            <a:endParaRPr lang="en-US" sz="1800" dirty="0" smtClean="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a:t>
            </a:r>
            <a:r>
              <a:rPr lang="en-US" sz="1800" dirty="0" err="1" smtClean="0">
                <a:latin typeface="Consolas" charset="0"/>
                <a:ea typeface="Consolas" charset="0"/>
                <a:cs typeface="Consolas" charset="0"/>
              </a:rPr>
              <a:t>hedwig</a:t>
            </a:r>
            <a:r>
              <a:rPr lang="en-US" sz="1800" dirty="0" smtClean="0">
                <a:latin typeface="Consolas" charset="0"/>
                <a:ea typeface="Consolas" charset="0"/>
                <a:cs typeface="Consolas" charset="0"/>
              </a:rPr>
              <a:t> examples</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gcc</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test_scope.c</a:t>
            </a:r>
            <a:r>
              <a:rPr lang="en-US" sz="1800" dirty="0">
                <a:latin typeface="Consolas" charset="0"/>
                <a:ea typeface="Consolas" charset="0"/>
                <a:cs typeface="Consolas" charset="0"/>
              </a:rPr>
              <a:t>                                                                                                                         </a:t>
            </a:r>
          </a:p>
          <a:p>
            <a:pPr marL="0" indent="0">
              <a:lnSpc>
                <a:spcPct val="80000"/>
              </a:lnSpc>
              <a:buNone/>
            </a:pPr>
            <a:r>
              <a:rPr lang="en-US" sz="1800" dirty="0">
                <a:latin typeface="Consolas" charset="0"/>
                <a:ea typeface="Consolas" charset="0"/>
                <a:cs typeface="Consolas" charset="0"/>
              </a:rPr>
              <a:t>[</a:t>
            </a:r>
            <a:r>
              <a:rPr lang="en-US" sz="1800" dirty="0" err="1" smtClean="0">
                <a:latin typeface="Consolas" charset="0"/>
                <a:ea typeface="Consolas" charset="0"/>
                <a:cs typeface="Consolas" charset="0"/>
              </a:rPr>
              <a:t>hedwig</a:t>
            </a:r>
            <a:r>
              <a:rPr lang="en-US" sz="1800" dirty="0" smtClean="0">
                <a:latin typeface="Consolas" charset="0"/>
                <a:ea typeface="Consolas" charset="0"/>
                <a:cs typeface="Consolas" charset="0"/>
              </a:rPr>
              <a:t> examples</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a.out</a:t>
            </a:r>
            <a:r>
              <a:rPr lang="en-US" sz="1800" dirty="0">
                <a:latin typeface="Consolas" charset="0"/>
                <a:ea typeface="Consolas" charset="0"/>
                <a:cs typeface="Consolas" charset="0"/>
              </a:rPr>
              <a:t>                                                                                                                                  </a:t>
            </a:r>
          </a:p>
          <a:p>
            <a:pPr marL="0" indent="0">
              <a:lnSpc>
                <a:spcPct val="80000"/>
              </a:lnSpc>
              <a:buNone/>
            </a:pPr>
            <a:r>
              <a:rPr lang="en-US" sz="1800" dirty="0">
                <a:latin typeface="Consolas" charset="0"/>
                <a:ea typeface="Consolas" charset="0"/>
                <a:cs typeface="Consolas" charset="0"/>
              </a:rPr>
              <a:t>10000</a:t>
            </a:r>
          </a:p>
          <a:p>
            <a:pPr marL="0" indent="0">
              <a:lnSpc>
                <a:spcPct val="80000"/>
              </a:lnSpc>
              <a:buNone/>
            </a:pPr>
            <a:r>
              <a:rPr lang="en-US" sz="1800" dirty="0" smtClean="0">
                <a:latin typeface="Consolas" charset="0"/>
                <a:ea typeface="Consolas" charset="0"/>
                <a:cs typeface="Consolas" charset="0"/>
              </a:rPr>
              <a:t>1669615670</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spTree>
    <p:extLst>
      <p:ext uri="{BB962C8B-B14F-4D97-AF65-F5344CB8AC3E}">
        <p14:creationId xmlns:p14="http://schemas.microsoft.com/office/powerpoint/2010/main" val="150999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a Name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we see a name, we need to map the name to the declaration</a:t>
            </a:r>
          </a:p>
          <a:p>
            <a:pPr lvl="1"/>
            <a:r>
              <a:rPr lang="en-US" dirty="0" smtClean="0"/>
              <a:t>We do this using a data structure called a Symbol Table</a:t>
            </a:r>
          </a:p>
          <a:p>
            <a:pPr lvl="2"/>
            <a:r>
              <a:rPr lang="en-US" dirty="0" smtClean="0"/>
              <a:t>Maps names to declarations and attributes</a:t>
            </a:r>
          </a:p>
          <a:p>
            <a:r>
              <a:rPr lang="en-US" dirty="0" smtClean="0"/>
              <a:t>Static Scoping</a:t>
            </a:r>
          </a:p>
          <a:p>
            <a:pPr lvl="1"/>
            <a:r>
              <a:rPr lang="en-US" dirty="0" smtClean="0"/>
              <a:t>Resolution of name to declaration is done statically</a:t>
            </a:r>
          </a:p>
          <a:p>
            <a:pPr lvl="1"/>
            <a:r>
              <a:rPr lang="en-US" dirty="0" smtClean="0"/>
              <a:t>Symbol Table is created statically</a:t>
            </a:r>
          </a:p>
          <a:p>
            <a:r>
              <a:rPr lang="en-US" dirty="0" smtClean="0"/>
              <a:t>Dynamic Scoping</a:t>
            </a:r>
          </a:p>
          <a:p>
            <a:pPr lvl="1"/>
            <a:r>
              <a:rPr lang="en-US" dirty="0" smtClean="0"/>
              <a:t>Resolution of name to declaration is done dynamically at run-time</a:t>
            </a:r>
          </a:p>
          <a:p>
            <a:pPr lvl="1"/>
            <a:r>
              <a:rPr lang="en-US" dirty="0" smtClean="0"/>
              <a:t>Symbol Table is created dynamically</a:t>
            </a:r>
          </a:p>
        </p:txBody>
      </p:sp>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120270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spTree>
    <p:extLst>
      <p:ext uri="{BB962C8B-B14F-4D97-AF65-F5344CB8AC3E}">
        <p14:creationId xmlns:p14="http://schemas.microsoft.com/office/powerpoint/2010/main" val="147332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6" end="16"/>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8" end="18"/>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x =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16</a:t>
            </a:fld>
            <a:endParaRPr lang="en-US"/>
          </a:p>
        </p:txBody>
      </p:sp>
      <p:grpSp>
        <p:nvGrpSpPr>
          <p:cNvPr id="9" name="Group 8"/>
          <p:cNvGrpSpPr/>
          <p:nvPr/>
        </p:nvGrpSpPr>
        <p:grpSpPr>
          <a:xfrm>
            <a:off x="7268068" y="331911"/>
            <a:ext cx="1706252" cy="5909348"/>
            <a:chOff x="4006393" y="216817"/>
            <a:chExt cx="1706252" cy="5909348"/>
          </a:xfrm>
        </p:grpSpPr>
        <p:sp>
          <p:nvSpPr>
            <p:cNvPr id="6" name="Right Bracket 5"/>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4769964" y="2909881"/>
              <a:ext cx="942681" cy="523220"/>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r>
                <a:rPr lang="en-US" sz="1400" dirty="0">
                  <a:latin typeface="Consolas" charset="0"/>
                  <a:ea typeface="Consolas" charset="0"/>
                  <a:cs typeface="Consolas" charset="0"/>
                </a:rPr>
                <a:t>;</a:t>
              </a:r>
            </a:p>
            <a:p>
              <a:endParaRPr lang="en-US" sz="1400" dirty="0"/>
            </a:p>
          </p:txBody>
        </p:sp>
      </p:grpSp>
      <p:grpSp>
        <p:nvGrpSpPr>
          <p:cNvPr id="10" name="Group 9"/>
          <p:cNvGrpSpPr/>
          <p:nvPr/>
        </p:nvGrpSpPr>
        <p:grpSpPr>
          <a:xfrm>
            <a:off x="5987595" y="897519"/>
            <a:ext cx="2138312" cy="5343740"/>
            <a:chOff x="4006393" y="216817"/>
            <a:chExt cx="2138312" cy="5909348"/>
          </a:xfrm>
        </p:grpSpPr>
        <p:sp>
          <p:nvSpPr>
            <p:cNvPr id="11" name="Right Bracket 10"/>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2" name="TextBox 11"/>
            <p:cNvSpPr txBox="1"/>
            <p:nvPr/>
          </p:nvSpPr>
          <p:spPr>
            <a:xfrm>
              <a:off x="4769964" y="2909881"/>
              <a:ext cx="1374741" cy="719247"/>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bar</a:t>
              </a:r>
              <a:r>
                <a:rPr lang="en-US" sz="1400" dirty="0">
                  <a:latin typeface="Consolas" charset="0"/>
                  <a:ea typeface="Consolas" charset="0"/>
                  <a:cs typeface="Consolas" charset="0"/>
                </a:rPr>
                <a:t>();</a:t>
              </a:r>
            </a:p>
            <a:p>
              <a:endParaRPr lang="en-US" sz="1400" dirty="0"/>
            </a:p>
          </p:txBody>
        </p:sp>
      </p:grpSp>
      <p:grpSp>
        <p:nvGrpSpPr>
          <p:cNvPr id="13" name="Group 12"/>
          <p:cNvGrpSpPr/>
          <p:nvPr/>
        </p:nvGrpSpPr>
        <p:grpSpPr>
          <a:xfrm>
            <a:off x="4556303" y="1095480"/>
            <a:ext cx="2138312" cy="5138323"/>
            <a:chOff x="5206736" y="118804"/>
            <a:chExt cx="2138312" cy="5909348"/>
          </a:xfrm>
        </p:grpSpPr>
        <p:sp>
          <p:nvSpPr>
            <p:cNvPr id="14" name="Right Bracket 13"/>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5" name="TextBox 14"/>
            <p:cNvSpPr txBox="1"/>
            <p:nvPr/>
          </p:nvSpPr>
          <p:spPr>
            <a:xfrm>
              <a:off x="5970307" y="2852691"/>
              <a:ext cx="1374741" cy="5786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endParaRPr lang="en-US" sz="1400" dirty="0"/>
            </a:p>
          </p:txBody>
        </p:sp>
      </p:grpSp>
      <p:grpSp>
        <p:nvGrpSpPr>
          <p:cNvPr id="16" name="Group 15"/>
          <p:cNvGrpSpPr/>
          <p:nvPr/>
        </p:nvGrpSpPr>
        <p:grpSpPr>
          <a:xfrm>
            <a:off x="2937249" y="1218030"/>
            <a:ext cx="2138312" cy="921856"/>
            <a:chOff x="5206736" y="118804"/>
            <a:chExt cx="2138312" cy="5909348"/>
          </a:xfrm>
        </p:grpSpPr>
        <p:sp>
          <p:nvSpPr>
            <p:cNvPr id="17" name="Right Bracket 1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8" name="TextBox 17"/>
            <p:cNvSpPr txBox="1"/>
            <p:nvPr/>
          </p:nvSpPr>
          <p:spPr>
            <a:xfrm>
              <a:off x="5970307" y="1927879"/>
              <a:ext cx="1374741" cy="601732"/>
            </a:xfrm>
            <a:prstGeom prst="rect">
              <a:avLst/>
            </a:prstGeom>
            <a:noFill/>
          </p:spPr>
          <p:txBody>
            <a:bodyPr wrap="square" rtlCol="0">
              <a:spAutoFit/>
            </a:bodyPr>
            <a:lstStyle/>
            <a:p>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c</a:t>
              </a:r>
              <a:endParaRPr lang="en-US" sz="1400" dirty="0">
                <a:latin typeface="Consolas" charset="0"/>
                <a:ea typeface="Consolas" charset="0"/>
                <a:cs typeface="Consolas" charset="0"/>
              </a:endParaRPr>
            </a:p>
            <a:p>
              <a:endParaRPr lang="en-US" sz="1400" dirty="0"/>
            </a:p>
          </p:txBody>
        </p:sp>
      </p:grpSp>
      <p:grpSp>
        <p:nvGrpSpPr>
          <p:cNvPr id="19" name="Group 18"/>
          <p:cNvGrpSpPr/>
          <p:nvPr/>
        </p:nvGrpSpPr>
        <p:grpSpPr>
          <a:xfrm>
            <a:off x="2937249" y="3332159"/>
            <a:ext cx="2138312" cy="921856"/>
            <a:chOff x="5206736" y="118804"/>
            <a:chExt cx="2138312" cy="5909348"/>
          </a:xfrm>
        </p:grpSpPr>
        <p:sp>
          <p:nvSpPr>
            <p:cNvPr id="20" name="Right Bracket 1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1" name="TextBox 20"/>
            <p:cNvSpPr txBox="1"/>
            <p:nvPr/>
          </p:nvSpPr>
          <p:spPr>
            <a:xfrm>
              <a:off x="5970307" y="1927879"/>
              <a:ext cx="1374741" cy="1972934"/>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endParaRPr lang="en-US" sz="1400" dirty="0"/>
            </a:p>
          </p:txBody>
        </p:sp>
      </p:grpSp>
      <p:grpSp>
        <p:nvGrpSpPr>
          <p:cNvPr id="22" name="Group 21"/>
          <p:cNvGrpSpPr/>
          <p:nvPr/>
        </p:nvGrpSpPr>
        <p:grpSpPr>
          <a:xfrm>
            <a:off x="3181562" y="5011171"/>
            <a:ext cx="2138312" cy="703365"/>
            <a:chOff x="5206736" y="118804"/>
            <a:chExt cx="2138312" cy="5909348"/>
          </a:xfrm>
        </p:grpSpPr>
        <p:sp>
          <p:nvSpPr>
            <p:cNvPr id="23" name="Right Bracket 2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4" name="TextBox 23"/>
            <p:cNvSpPr txBox="1"/>
            <p:nvPr/>
          </p:nvSpPr>
          <p:spPr>
            <a:xfrm>
              <a:off x="5970307" y="1927882"/>
              <a:ext cx="1374741" cy="25858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char* </a:t>
              </a:r>
              <a:r>
                <a:rPr lang="en-US" sz="1400" dirty="0">
                  <a:solidFill>
                    <a:schemeClr val="accent2"/>
                  </a:solidFill>
                  <a:latin typeface="Consolas" charset="0"/>
                  <a:ea typeface="Consolas" charset="0"/>
                  <a:cs typeface="Consolas" charset="0"/>
                </a:rPr>
                <a:t>x</a:t>
              </a:r>
              <a:endParaRPr lang="en-US" sz="1400" dirty="0"/>
            </a:p>
          </p:txBody>
        </p:sp>
      </p:grpSp>
    </p:spTree>
    <p:extLst>
      <p:ext uri="{BB962C8B-B14F-4D97-AF65-F5344CB8AC3E}">
        <p14:creationId xmlns:p14="http://schemas.microsoft.com/office/powerpoint/2010/main" val="6282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2937249" y="3332159"/>
            <a:ext cx="2138312" cy="921856"/>
            <a:chOff x="5206736" y="118804"/>
            <a:chExt cx="2138312" cy="5909348"/>
          </a:xfrm>
        </p:grpSpPr>
        <p:sp>
          <p:nvSpPr>
            <p:cNvPr id="47" name="Right Bracket 4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48" name="TextBox 47"/>
            <p:cNvSpPr txBox="1"/>
            <p:nvPr/>
          </p:nvSpPr>
          <p:spPr>
            <a:xfrm>
              <a:off x="5970307" y="1927879"/>
              <a:ext cx="1374741" cy="1972934"/>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endParaRPr lang="en-US" sz="1400" dirty="0"/>
            </a:p>
          </p:txBody>
        </p:sp>
      </p:grpSp>
      <p:grpSp>
        <p:nvGrpSpPr>
          <p:cNvPr id="49" name="Group 48"/>
          <p:cNvGrpSpPr/>
          <p:nvPr/>
        </p:nvGrpSpPr>
        <p:grpSpPr>
          <a:xfrm>
            <a:off x="3181562" y="5011171"/>
            <a:ext cx="2138312" cy="703365"/>
            <a:chOff x="5206736" y="118804"/>
            <a:chExt cx="2138312" cy="5909348"/>
          </a:xfrm>
        </p:grpSpPr>
        <p:sp>
          <p:nvSpPr>
            <p:cNvPr id="50" name="Right Bracket 4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51" name="TextBox 50"/>
            <p:cNvSpPr txBox="1"/>
            <p:nvPr/>
          </p:nvSpPr>
          <p:spPr>
            <a:xfrm>
              <a:off x="5970307" y="1927882"/>
              <a:ext cx="1374741" cy="25858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char* </a:t>
              </a:r>
              <a:r>
                <a:rPr lang="en-US" sz="1400" dirty="0">
                  <a:solidFill>
                    <a:schemeClr val="accent2"/>
                  </a:solidFill>
                  <a:latin typeface="Consolas" charset="0"/>
                  <a:ea typeface="Consolas" charset="0"/>
                  <a:cs typeface="Consolas" charset="0"/>
                </a:rPr>
                <a:t>x</a:t>
              </a:r>
              <a:endParaRPr lang="en-US" sz="1400" dirty="0"/>
            </a:p>
          </p:txBody>
        </p:sp>
      </p:grpSp>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x =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grpSp>
        <p:nvGrpSpPr>
          <p:cNvPr id="9" name="Group 8"/>
          <p:cNvGrpSpPr/>
          <p:nvPr/>
        </p:nvGrpSpPr>
        <p:grpSpPr>
          <a:xfrm>
            <a:off x="7268068" y="331911"/>
            <a:ext cx="1706252" cy="5909348"/>
            <a:chOff x="4006393" y="216817"/>
            <a:chExt cx="1706252" cy="5909348"/>
          </a:xfrm>
        </p:grpSpPr>
        <p:sp>
          <p:nvSpPr>
            <p:cNvPr id="6" name="Right Bracket 5"/>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4769964" y="2909881"/>
              <a:ext cx="942681" cy="523220"/>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r>
                <a:rPr lang="en-US" sz="1400" dirty="0">
                  <a:latin typeface="Consolas" charset="0"/>
                  <a:ea typeface="Consolas" charset="0"/>
                  <a:cs typeface="Consolas" charset="0"/>
                </a:rPr>
                <a:t>;</a:t>
              </a:r>
            </a:p>
            <a:p>
              <a:endParaRPr lang="en-US" sz="1400" dirty="0"/>
            </a:p>
          </p:txBody>
        </p:sp>
      </p:grpSp>
      <p:grpSp>
        <p:nvGrpSpPr>
          <p:cNvPr id="10" name="Group 9"/>
          <p:cNvGrpSpPr/>
          <p:nvPr/>
        </p:nvGrpSpPr>
        <p:grpSpPr>
          <a:xfrm>
            <a:off x="5987595" y="897519"/>
            <a:ext cx="2138312" cy="5343740"/>
            <a:chOff x="4006393" y="216817"/>
            <a:chExt cx="2138312" cy="5909348"/>
          </a:xfrm>
        </p:grpSpPr>
        <p:sp>
          <p:nvSpPr>
            <p:cNvPr id="11" name="Right Bracket 10"/>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2" name="TextBox 11"/>
            <p:cNvSpPr txBox="1"/>
            <p:nvPr/>
          </p:nvSpPr>
          <p:spPr>
            <a:xfrm>
              <a:off x="4769964" y="2909881"/>
              <a:ext cx="1374741" cy="719247"/>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bar</a:t>
              </a:r>
              <a:r>
                <a:rPr lang="en-US" sz="1400" dirty="0">
                  <a:latin typeface="Consolas" charset="0"/>
                  <a:ea typeface="Consolas" charset="0"/>
                  <a:cs typeface="Consolas" charset="0"/>
                </a:rPr>
                <a:t>();</a:t>
              </a:r>
            </a:p>
            <a:p>
              <a:endParaRPr lang="en-US" sz="1400" dirty="0"/>
            </a:p>
          </p:txBody>
        </p:sp>
      </p:grpSp>
      <p:grpSp>
        <p:nvGrpSpPr>
          <p:cNvPr id="13" name="Group 12"/>
          <p:cNvGrpSpPr/>
          <p:nvPr/>
        </p:nvGrpSpPr>
        <p:grpSpPr>
          <a:xfrm>
            <a:off x="4556303" y="1095480"/>
            <a:ext cx="2138312" cy="5138323"/>
            <a:chOff x="5206736" y="118804"/>
            <a:chExt cx="2138312" cy="5909348"/>
          </a:xfrm>
        </p:grpSpPr>
        <p:sp>
          <p:nvSpPr>
            <p:cNvPr id="14" name="Right Bracket 13"/>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5" name="TextBox 14"/>
            <p:cNvSpPr txBox="1"/>
            <p:nvPr/>
          </p:nvSpPr>
          <p:spPr>
            <a:xfrm>
              <a:off x="5970307" y="2852691"/>
              <a:ext cx="1374741" cy="5786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endParaRPr lang="en-US" sz="1400" dirty="0"/>
            </a:p>
          </p:txBody>
        </p:sp>
      </p:grpSp>
      <p:grpSp>
        <p:nvGrpSpPr>
          <p:cNvPr id="16" name="Group 15"/>
          <p:cNvGrpSpPr/>
          <p:nvPr/>
        </p:nvGrpSpPr>
        <p:grpSpPr>
          <a:xfrm>
            <a:off x="2937249" y="1218030"/>
            <a:ext cx="2138312" cy="921856"/>
            <a:chOff x="5206736" y="118804"/>
            <a:chExt cx="2138312" cy="5909348"/>
          </a:xfrm>
        </p:grpSpPr>
        <p:sp>
          <p:nvSpPr>
            <p:cNvPr id="17" name="Right Bracket 1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8" name="TextBox 17"/>
            <p:cNvSpPr txBox="1"/>
            <p:nvPr/>
          </p:nvSpPr>
          <p:spPr>
            <a:xfrm>
              <a:off x="5970307" y="1927879"/>
              <a:ext cx="1374741" cy="601732"/>
            </a:xfrm>
            <a:prstGeom prst="rect">
              <a:avLst/>
            </a:prstGeom>
            <a:noFill/>
          </p:spPr>
          <p:txBody>
            <a:bodyPr wrap="square" rtlCol="0">
              <a:spAutoFit/>
            </a:bodyPr>
            <a:lstStyle/>
            <a:p>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c</a:t>
              </a:r>
              <a:endParaRPr lang="en-US" sz="1400" dirty="0">
                <a:latin typeface="Consolas" charset="0"/>
                <a:ea typeface="Consolas" charset="0"/>
                <a:cs typeface="Consolas" charset="0"/>
              </a:endParaRPr>
            </a:p>
            <a:p>
              <a:endParaRPr lang="en-US" sz="1400" dirty="0"/>
            </a:p>
          </p:txBody>
        </p:sp>
      </p:grpSp>
      <p:sp>
        <p:nvSpPr>
          <p:cNvPr id="25" name="Rectangle 24"/>
          <p:cNvSpPr/>
          <p:nvPr/>
        </p:nvSpPr>
        <p:spPr>
          <a:xfrm>
            <a:off x="984724" y="1500245"/>
            <a:ext cx="52356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7" name="Straight Arrow Connector 26"/>
          <p:cNvCxnSpPr>
            <a:stCxn id="25" idx="3"/>
          </p:cNvCxnSpPr>
          <p:nvPr/>
        </p:nvCxnSpPr>
        <p:spPr>
          <a:xfrm>
            <a:off x="1508289" y="1635099"/>
            <a:ext cx="5251706" cy="185080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2714920" y="1769952"/>
            <a:ext cx="222329"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9" name="Straight Arrow Connector 28"/>
          <p:cNvCxnSpPr>
            <a:stCxn id="28" idx="3"/>
            <a:endCxn id="8" idx="1"/>
          </p:cNvCxnSpPr>
          <p:nvPr/>
        </p:nvCxnSpPr>
        <p:spPr>
          <a:xfrm>
            <a:off x="2937249" y="1904806"/>
            <a:ext cx="5094390" cy="138177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3031497" y="1763803"/>
            <a:ext cx="222329"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5" name="Straight Arrow Connector 34"/>
          <p:cNvCxnSpPr>
            <a:stCxn id="34" idx="3"/>
            <a:endCxn id="17" idx="2"/>
          </p:cNvCxnSpPr>
          <p:nvPr/>
        </p:nvCxnSpPr>
        <p:spPr>
          <a:xfrm flipV="1">
            <a:off x="3253826" y="1678958"/>
            <a:ext cx="446994" cy="21969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984724" y="1763803"/>
            <a:ext cx="636686"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9" name="Straight Arrow Connector 38"/>
          <p:cNvCxnSpPr/>
          <p:nvPr/>
        </p:nvCxnSpPr>
        <p:spPr>
          <a:xfrm flipV="1">
            <a:off x="1621410" y="471340"/>
            <a:ext cx="222329" cy="1427318"/>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890959" y="4547695"/>
            <a:ext cx="32697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2" name="Straight Arrow Connector 41"/>
          <p:cNvCxnSpPr>
            <a:stCxn id="41" idx="3"/>
            <a:endCxn id="8" idx="1"/>
          </p:cNvCxnSpPr>
          <p:nvPr/>
        </p:nvCxnSpPr>
        <p:spPr>
          <a:xfrm flipV="1">
            <a:off x="1217930" y="3286585"/>
            <a:ext cx="6813709" cy="139596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883852" y="5318882"/>
            <a:ext cx="20344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6" name="Straight Arrow Connector 45"/>
          <p:cNvCxnSpPr>
            <a:stCxn id="45" idx="3"/>
            <a:endCxn id="51" idx="1"/>
          </p:cNvCxnSpPr>
          <p:nvPr/>
        </p:nvCxnSpPr>
        <p:spPr>
          <a:xfrm flipV="1">
            <a:off x="3087294" y="5380387"/>
            <a:ext cx="857839" cy="7334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7" name="Rectangle 36"/>
          <p:cNvSpPr/>
          <p:nvPr/>
        </p:nvSpPr>
        <p:spPr>
          <a:xfrm>
            <a:off x="2423882" y="2531729"/>
            <a:ext cx="20344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0" name="Straight Arrow Connector 39"/>
          <p:cNvCxnSpPr>
            <a:stCxn id="37" idx="3"/>
            <a:endCxn id="6" idx="2"/>
          </p:cNvCxnSpPr>
          <p:nvPr/>
        </p:nvCxnSpPr>
        <p:spPr>
          <a:xfrm>
            <a:off x="2627324" y="2666583"/>
            <a:ext cx="5404315" cy="6200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41" idx="3"/>
            <a:endCxn id="48" idx="1"/>
          </p:cNvCxnSpPr>
          <p:nvPr/>
        </p:nvCxnSpPr>
        <p:spPr>
          <a:xfrm flipV="1">
            <a:off x="1217930" y="3768263"/>
            <a:ext cx="2482890" cy="91428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41" idx="3"/>
            <a:endCxn id="51" idx="1"/>
          </p:cNvCxnSpPr>
          <p:nvPr/>
        </p:nvCxnSpPr>
        <p:spPr>
          <a:xfrm>
            <a:off x="1217930" y="4682549"/>
            <a:ext cx="2727203" cy="697838"/>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080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7"/>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2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28"/>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2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35"/>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3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38"/>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3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37"/>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4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nodeType="clickEffect">
                                  <p:stCondLst>
                                    <p:cond delay="0"/>
                                  </p:stCondLst>
                                  <p:childTnLst>
                                    <p:set>
                                      <p:cBhvr>
                                        <p:cTn id="84" dur="1" fill="hold">
                                          <p:stCondLst>
                                            <p:cond delay="0"/>
                                          </p:stCondLst>
                                        </p:cTn>
                                        <p:tgtEl>
                                          <p:spTgt spid="36"/>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nodeType="clickEffect">
                                  <p:stCondLst>
                                    <p:cond delay="0"/>
                                  </p:stCondLst>
                                  <p:childTnLst>
                                    <p:set>
                                      <p:cBhvr>
                                        <p:cTn id="92" dur="1" fill="hold">
                                          <p:stCondLst>
                                            <p:cond delay="0"/>
                                          </p:stCondLst>
                                        </p:cTn>
                                        <p:tgtEl>
                                          <p:spTgt spid="43"/>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nodeType="clickEffect">
                                  <p:stCondLst>
                                    <p:cond delay="0"/>
                                  </p:stCondLst>
                                  <p:childTnLst>
                                    <p:set>
                                      <p:cBhvr>
                                        <p:cTn id="100" dur="1" fill="hold">
                                          <p:stCondLst>
                                            <p:cond delay="0"/>
                                          </p:stCondLst>
                                        </p:cTn>
                                        <p:tgtEl>
                                          <p:spTgt spid="42"/>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41"/>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4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45"/>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8" grpId="0" animBg="1"/>
      <p:bldP spid="28" grpId="1" animBg="1"/>
      <p:bldP spid="34" grpId="0" animBg="1"/>
      <p:bldP spid="34" grpId="1" animBg="1"/>
      <p:bldP spid="38" grpId="0" animBg="1"/>
      <p:bldP spid="38" grpId="1" animBg="1"/>
      <p:bldP spid="41" grpId="0" animBg="1"/>
      <p:bldP spid="41" grpId="1" animBg="1"/>
      <p:bldP spid="45" grpId="0" animBg="1"/>
      <p:bldP spid="45" grpId="1" animBg="1"/>
      <p:bldP spid="37" grpId="0" animBg="1"/>
      <p:bldP spid="3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1337;</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
        <p:nvSpPr>
          <p:cNvPr id="25" name="Content Placeholder 2"/>
          <p:cNvSpPr txBox="1">
            <a:spLocks/>
          </p:cNvSpPr>
          <p:nvPr/>
        </p:nvSpPr>
        <p:spPr>
          <a:xfrm>
            <a:off x="3968685" y="216817"/>
            <a:ext cx="5263968"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gcc</a:t>
            </a:r>
            <a:r>
              <a:rPr lang="en-US" sz="1400" dirty="0">
                <a:latin typeface="Consolas" charset="0"/>
                <a:ea typeface="Consolas" charset="0"/>
                <a:cs typeface="Consolas" charset="0"/>
              </a:rPr>
              <a:t> -Wall </a:t>
            </a:r>
            <a:r>
              <a:rPr lang="en-US" sz="1400" dirty="0" err="1">
                <a:latin typeface="Consolas" charset="0"/>
                <a:ea typeface="Consolas" charset="0"/>
                <a:cs typeface="Consolas" charset="0"/>
              </a:rPr>
              <a:t>static_scoping.c</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testing</a:t>
            </a:r>
          </a:p>
          <a:p>
            <a:pPr marL="0" indent="0">
              <a:buNone/>
            </a:pPr>
            <a:r>
              <a:rPr lang="en-US" sz="1400" dirty="0" smtClean="0">
                <a:latin typeface="Consolas" charset="0"/>
                <a:ea typeface="Consolas" charset="0"/>
                <a:cs typeface="Consolas" charset="0"/>
              </a:rPr>
              <a:t>10</a:t>
            </a:r>
          </a:p>
          <a:p>
            <a:pPr marL="0" indent="0">
              <a:buNone/>
            </a:pPr>
            <a:r>
              <a:rPr lang="en-US" sz="1400" dirty="0" smtClean="0">
                <a:latin typeface="Consolas" charset="0"/>
                <a:ea typeface="Consolas" charset="0"/>
                <a:cs typeface="Consolas" charset="0"/>
              </a:rPr>
              <a:t>1337 c</a:t>
            </a:r>
            <a:endParaRPr lang="en-US" sz="1400" dirty="0">
              <a:latin typeface="Consolas" charset="0"/>
              <a:ea typeface="Consolas" charset="0"/>
              <a:cs typeface="Consolas" charset="0"/>
            </a:endParaRPr>
          </a:p>
        </p:txBody>
      </p:sp>
    </p:spTree>
    <p:extLst>
      <p:ext uri="{BB962C8B-B14F-4D97-AF65-F5344CB8AC3E}">
        <p14:creationId xmlns:p14="http://schemas.microsoft.com/office/powerpoint/2010/main" val="91965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Scoping</a:t>
            </a:r>
            <a:endParaRPr lang="en-US" dirty="0"/>
          </a:p>
        </p:txBody>
      </p:sp>
      <p:sp>
        <p:nvSpPr>
          <p:cNvPr id="3" name="Content Placeholder 2"/>
          <p:cNvSpPr>
            <a:spLocks noGrp="1"/>
          </p:cNvSpPr>
          <p:nvPr>
            <p:ph idx="1"/>
          </p:nvPr>
        </p:nvSpPr>
        <p:spPr/>
        <p:txBody>
          <a:bodyPr>
            <a:normAutofit lnSpcReduction="10000"/>
          </a:bodyPr>
          <a:lstStyle/>
          <a:p>
            <a:r>
              <a:rPr lang="en-US" dirty="0" smtClean="0"/>
              <a:t>In dynamic scoping, the symbol table is created and updated at run-time</a:t>
            </a:r>
          </a:p>
          <a:p>
            <a:r>
              <a:rPr lang="en-US" dirty="0" smtClean="0"/>
              <a:t>When resolving name x, dynamic lookup of the symbol table for the last encounter declaration of x</a:t>
            </a:r>
          </a:p>
          <a:p>
            <a:r>
              <a:rPr lang="en-US" dirty="0" smtClean="0"/>
              <a:t>Thus, x could change depending on how a function is called!</a:t>
            </a:r>
          </a:p>
          <a:p>
            <a:r>
              <a:rPr lang="en-US" dirty="0" smtClean="0"/>
              <a:t>Common Lisp allows both dynamic and lexical scoping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spTree>
    <p:extLst>
      <p:ext uri="{BB962C8B-B14F-4D97-AF65-F5344CB8AC3E}">
        <p14:creationId xmlns:p14="http://schemas.microsoft.com/office/powerpoint/2010/main" val="168290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normAutofit/>
          </a:bodyPr>
          <a:lstStyle/>
          <a:p>
            <a:r>
              <a:rPr lang="en-US" dirty="0" smtClean="0"/>
              <a:t>Lexical Analysis is concerned with how to turn bytes into tokens</a:t>
            </a:r>
          </a:p>
          <a:p>
            <a:r>
              <a:rPr lang="en-US" dirty="0" smtClean="0"/>
              <a:t>Syntax Analysis is concerned with specifying valid sequences of token</a:t>
            </a:r>
          </a:p>
          <a:p>
            <a:pPr lvl="1"/>
            <a:r>
              <a:rPr lang="en-US" dirty="0" smtClean="0"/>
              <a:t>Turning those sequences of tokens into a parse tree</a:t>
            </a:r>
          </a:p>
          <a:p>
            <a:r>
              <a:rPr lang="en-US" dirty="0" smtClean="0"/>
              <a:t>Semantics is concerned with what that parse tree means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23122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20</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549304608"/>
              </p:ext>
            </p:extLst>
          </p:nvPr>
        </p:nvGraphicFramePr>
        <p:xfrm>
          <a:off x="3950493" y="216817"/>
          <a:ext cx="5061268" cy="148336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4007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graphicFrame>
        <p:nvGraphicFramePr>
          <p:cNvPr id="12" name="Table 11"/>
          <p:cNvGraphicFramePr>
            <a:graphicFrameLocks noGrp="1"/>
          </p:cNvGraphicFramePr>
          <p:nvPr>
            <p:extLst/>
          </p:nvPr>
        </p:nvGraphicFramePr>
        <p:xfrm>
          <a:off x="3950493" y="216817"/>
          <a:ext cx="5061268" cy="148336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3937433" y="140215"/>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937433" y="578644"/>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917134" y="1017073"/>
            <a:ext cx="5127986" cy="36182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917134" y="1378900"/>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ight Arrow 1"/>
          <p:cNvSpPr/>
          <p:nvPr/>
        </p:nvSpPr>
        <p:spPr>
          <a:xfrm>
            <a:off x="178594" y="6072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8599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11246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23843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342017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399922" y="768743"/>
            <a:ext cx="5251731" cy="265142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4085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0"/>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3"/>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2" grpId="0" animBg="1"/>
      <p:bldP spid="2" grpId="1" animBg="1"/>
      <p:bldP spid="10" grpId="0" animBg="1"/>
      <p:bldP spid="10" grpId="1" animBg="1"/>
      <p:bldP spid="11" grpId="0" animBg="1"/>
      <p:bldP spid="11" grpId="1" animBg="1"/>
      <p:bldP spid="13" grpId="0" animBg="1"/>
      <p:bldP spid="13" grpId="1"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645767922"/>
              </p:ext>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ight Arrow 4"/>
          <p:cNvSpPr/>
          <p:nvPr/>
        </p:nvSpPr>
        <p:spPr>
          <a:xfrm>
            <a:off x="178594" y="439600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342017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917134" y="1686081"/>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465318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1143000" y="528638"/>
            <a:ext cx="6307931" cy="417026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1399922" y="768743"/>
            <a:ext cx="5251731" cy="265142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160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729070314"/>
              </p:ext>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47227005"/>
              </p:ext>
            </p:extLst>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testing</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ight Arrow 5"/>
          <p:cNvSpPr/>
          <p:nvPr/>
        </p:nvSpPr>
        <p:spPr>
          <a:xfrm>
            <a:off x="178594" y="465318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Arrow Connector 6"/>
          <p:cNvCxnSpPr>
            <a:stCxn id="12" idx="2"/>
            <a:endCxn id="5" idx="0"/>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1143000" y="528638"/>
            <a:ext cx="6307931" cy="417026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3" name="Right Arrow 12"/>
          <p:cNvSpPr/>
          <p:nvPr/>
        </p:nvSpPr>
        <p:spPr>
          <a:xfrm>
            <a:off x="178594" y="51556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542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3024188" y="2657475"/>
            <a:ext cx="4376737" cy="281771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7" name="Right Arrow 16"/>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719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7"/>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13" grpId="0" animBg="1"/>
      <p:bldP spid="13" grpId="1" animBg="1"/>
      <p:bldP spid="14" grpId="0" animBg="1"/>
      <p:bldP spid="14" grpId="1" animBg="1"/>
      <p:bldP spid="1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graphicFrame>
        <p:nvGraphicFramePr>
          <p:cNvPr id="12" name="Table 11"/>
          <p:cNvGraphicFramePr>
            <a:graphicFrameLocks noGrp="1"/>
          </p:cNvGraphicFramePr>
          <p:nvPr>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Right Arrow 16"/>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13480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6710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graphicFrame>
        <p:nvGraphicFramePr>
          <p:cNvPr id="12" name="Table 11"/>
          <p:cNvGraphicFramePr>
            <a:graphicFrameLocks noGrp="1"/>
          </p:cNvGraphicFramePr>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13955441"/>
              </p:ext>
            </p:extLst>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c</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2920455"/>
              </p:ext>
            </p:extLst>
          </p:nvPr>
        </p:nvGraphicFramePr>
        <p:xfrm>
          <a:off x="3950493" y="3079080"/>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100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Arrow Connector 7"/>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endCxn id="6" idx="0"/>
          </p:cNvCxnSpPr>
          <p:nvPr/>
        </p:nvCxnSpPr>
        <p:spPr>
          <a:xfrm>
            <a:off x="6481127" y="2811745"/>
            <a:ext cx="0" cy="267335"/>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4" name="Right Arrow 13"/>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13480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16147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367449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178594" y="394833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178594" y="2644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2600325" y="2690318"/>
            <a:ext cx="4843463" cy="61009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flipV="1">
            <a:off x="1050131" y="635794"/>
            <a:ext cx="1550194" cy="205452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5" name="Right Arrow 24"/>
          <p:cNvSpPr/>
          <p:nvPr/>
        </p:nvSpPr>
        <p:spPr>
          <a:xfrm>
            <a:off x="178594" y="2922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1825228" y="2945412"/>
            <a:ext cx="5618560" cy="36420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85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7"/>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2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7" grpId="1" animBg="1"/>
      <p:bldP spid="18" grpId="0" animBg="1"/>
      <p:bldP spid="19" grpId="0" animBg="1"/>
      <p:bldP spid="19" grpId="1" animBg="1"/>
      <p:bldP spid="2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26</a:t>
            </a:fld>
            <a:endParaRPr lang="en-US"/>
          </a:p>
        </p:txBody>
      </p:sp>
      <p:graphicFrame>
        <p:nvGraphicFramePr>
          <p:cNvPr id="12" name="Table 11"/>
          <p:cNvGraphicFramePr>
            <a:graphicFrameLocks noGrp="1"/>
          </p:cNvGraphicFramePr>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c</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29402470"/>
              </p:ext>
            </p:extLst>
          </p:nvPr>
        </p:nvGraphicFramePr>
        <p:xfrm>
          <a:off x="3950493" y="3079080"/>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1337</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7" name="Straight Arrow Connector 6"/>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6481127" y="2811745"/>
            <a:ext cx="0" cy="267335"/>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1825228" y="2945412"/>
            <a:ext cx="5618560" cy="36420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0" name="Right Arrow 9"/>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16147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394833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2922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31714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4158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18885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3200400" y="1888554"/>
            <a:ext cx="4243388" cy="78320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2857500" y="414338"/>
            <a:ext cx="4586288" cy="151993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ight Arrow 22"/>
          <p:cNvSpPr/>
          <p:nvPr/>
        </p:nvSpPr>
        <p:spPr>
          <a:xfrm>
            <a:off x="178594" y="21538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ight Arrow 23"/>
          <p:cNvSpPr/>
          <p:nvPr/>
        </p:nvSpPr>
        <p:spPr>
          <a:xfrm>
            <a:off x="178594" y="62131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511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6"/>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7"/>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23"/>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nodeType="clickEffect">
                                  <p:stCondLst>
                                    <p:cond delay="0"/>
                                  </p:stCondLst>
                                  <p:childTnLst>
                                    <p:set>
                                      <p:cBhvr>
                                        <p:cTn id="68" dur="1" fill="hold">
                                          <p:stCondLst>
                                            <p:cond delay="0"/>
                                          </p:stCondLst>
                                        </p:cTn>
                                        <p:tgtEl>
                                          <p:spTgt spid="5"/>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7"/>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P spid="15" grpId="0" animBg="1"/>
      <p:bldP spid="15" grpId="1" animBg="1"/>
      <p:bldP spid="16" grpId="0" animBg="1"/>
      <p:bldP spid="16" grpId="1" animBg="1"/>
      <p:bldP spid="17" grpId="0" animBg="1"/>
      <p:bldP spid="17" grpId="1" animBg="1"/>
      <p:bldP spid="23" grpId="0" animBg="1"/>
      <p:bldP spid="23" grpId="1" animBg="1"/>
      <p:bldP spid="2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
        <p:nvSpPr>
          <p:cNvPr id="5" name="Content Placeholder 2"/>
          <p:cNvSpPr txBox="1">
            <a:spLocks/>
          </p:cNvSpPr>
          <p:nvPr/>
        </p:nvSpPr>
        <p:spPr>
          <a:xfrm>
            <a:off x="3968685" y="216817"/>
            <a:ext cx="5263968"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smtClean="0">
                <a:latin typeface="Consolas" charset="0"/>
                <a:ea typeface="Consolas" charset="0"/>
                <a:cs typeface="Consolas" charset="0"/>
              </a:rPr>
              <a:t>dynamic_gcc</a:t>
            </a:r>
            <a:r>
              <a:rPr lang="en-US" sz="1400" dirty="0" smtClean="0">
                <a:latin typeface="Consolas" charset="0"/>
                <a:ea typeface="Consolas" charset="0"/>
                <a:cs typeface="Consolas" charset="0"/>
              </a:rPr>
              <a:t> </a:t>
            </a:r>
            <a:r>
              <a:rPr lang="en-US" sz="1400" dirty="0">
                <a:latin typeface="Consolas" charset="0"/>
                <a:ea typeface="Consolas" charset="0"/>
                <a:cs typeface="Consolas" charset="0"/>
              </a:rPr>
              <a:t>-Wall </a:t>
            </a:r>
            <a:r>
              <a:rPr lang="en-US" sz="1400" dirty="0" err="1">
                <a:latin typeface="Consolas" charset="0"/>
                <a:ea typeface="Consolas" charset="0"/>
                <a:cs typeface="Consolas" charset="0"/>
              </a:rPr>
              <a:t>static_scoping.c</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testing</a:t>
            </a:r>
          </a:p>
          <a:p>
            <a:pPr marL="0" indent="0">
              <a:buNone/>
            </a:pPr>
            <a:r>
              <a:rPr lang="en-US" sz="1400" dirty="0" smtClean="0">
                <a:latin typeface="Consolas" charset="0"/>
                <a:ea typeface="Consolas" charset="0"/>
                <a:cs typeface="Consolas" charset="0"/>
              </a:rPr>
              <a:t>100</a:t>
            </a:r>
          </a:p>
          <a:p>
            <a:pPr marL="0" indent="0">
              <a:buNone/>
            </a:pPr>
            <a:r>
              <a:rPr lang="en-US" sz="1400" dirty="0" smtClean="0">
                <a:latin typeface="Consolas" charset="0"/>
                <a:ea typeface="Consolas" charset="0"/>
                <a:cs typeface="Consolas" charset="0"/>
              </a:rPr>
              <a:t>10 c</a:t>
            </a:r>
            <a:endParaRPr lang="en-US" sz="1400" dirty="0">
              <a:latin typeface="Consolas" charset="0"/>
              <a:ea typeface="Consolas" charset="0"/>
              <a:cs typeface="Consolas" charset="0"/>
            </a:endParaRPr>
          </a:p>
        </p:txBody>
      </p:sp>
    </p:spTree>
    <p:extLst>
      <p:ext uri="{BB962C8B-B14F-4D97-AF65-F5344CB8AC3E}">
        <p14:creationId xmlns:p14="http://schemas.microsoft.com/office/powerpoint/2010/main" val="202783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How to resolve function calls to appropriate functions?</a:t>
            </a:r>
          </a:p>
          <a:p>
            <a:pPr lvl="1"/>
            <a:r>
              <a:rPr lang="en-US" dirty="0" smtClean="0"/>
              <a:t>Names?</a:t>
            </a:r>
          </a:p>
          <a:p>
            <a:pPr lvl="1"/>
            <a:r>
              <a:rPr lang="en-US" dirty="0" smtClean="0"/>
              <a:t>Names + return type?</a:t>
            </a:r>
          </a:p>
          <a:p>
            <a:pPr lvl="1"/>
            <a:r>
              <a:rPr lang="en-US" dirty="0" smtClean="0"/>
              <a:t>Names + parameter number?</a:t>
            </a:r>
          </a:p>
          <a:p>
            <a:pPr lvl="1"/>
            <a:r>
              <a:rPr lang="en-US" dirty="0" smtClean="0"/>
              <a:t>Names + parameter number + parameter types?</a:t>
            </a:r>
          </a:p>
          <a:p>
            <a:r>
              <a:rPr lang="en-US" dirty="0"/>
              <a:t>Disambiguation rules are often referred to as the function </a:t>
            </a:r>
            <a:r>
              <a:rPr lang="en-US" dirty="0" smtClean="0"/>
              <a:t>signature</a:t>
            </a:r>
          </a:p>
          <a:p>
            <a:r>
              <a:rPr lang="en-US" dirty="0" smtClean="0"/>
              <a:t>Vary by programming language</a:t>
            </a:r>
          </a:p>
          <a:p>
            <a:pPr lvl="1"/>
            <a:r>
              <a:rPr lang="en-US" dirty="0" smtClean="0"/>
              <a:t>In C, function signatures are names only</a:t>
            </a:r>
          </a:p>
          <a:p>
            <a:pPr lvl="2"/>
            <a:r>
              <a:rPr lang="en-US" dirty="0" smtClean="0"/>
              <a:t>&lt;name&gt;</a:t>
            </a:r>
          </a:p>
          <a:p>
            <a:pPr lvl="1"/>
            <a:r>
              <a:rPr lang="en-US" dirty="0" smtClean="0"/>
              <a:t>In C++, function signatures are names and parameter types</a:t>
            </a:r>
          </a:p>
          <a:p>
            <a:pPr lvl="2"/>
            <a:r>
              <a:rPr lang="en-US" dirty="0" smtClean="0"/>
              <a:t>&lt;name, type_param_1, type_param_2, …&gt;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Tree>
    <p:extLst>
      <p:ext uri="{BB962C8B-B14F-4D97-AF65-F5344CB8AC3E}">
        <p14:creationId xmlns:p14="http://schemas.microsoft.com/office/powerpoint/2010/main" val="118324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 (C++)</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x</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 + x;</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endParaRPr lang="en-US" dirty="0">
              <a:latin typeface="Consolas" charset="0"/>
              <a:ea typeface="Consolas" charset="0"/>
              <a:cs typeface="Consolas" charset="0"/>
            </a:endParaRP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test</a:t>
            </a:r>
            <a:r>
              <a:rPr lang="en-US" dirty="0" smtClean="0">
                <a:latin typeface="Consolas" charset="0"/>
                <a:ea typeface="Consolas" charset="0"/>
                <a:cs typeface="Consolas" charset="0"/>
              </a:rPr>
              <a:t> = foo();</a:t>
            </a:r>
          </a:p>
          <a:p>
            <a:pPr marL="0" indent="0">
              <a:buNone/>
            </a:pPr>
            <a:r>
              <a:rPr lang="en-US" dirty="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bar</a:t>
            </a:r>
            <a:r>
              <a:rPr lang="en-US" dirty="0" smtClean="0">
                <a:latin typeface="Consolas" charset="0"/>
                <a:ea typeface="Consolas" charset="0"/>
                <a:cs typeface="Consolas" charset="0"/>
              </a:rPr>
              <a:t> = foo(test);</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 %d\n", test, bar);</a:t>
            </a:r>
            <a:r>
              <a:rPr lang="en-US" dirty="0">
                <a:latin typeface="Consolas" charset="0"/>
                <a:ea typeface="Consolas" charset="0"/>
                <a:cs typeface="Consolas" charset="0"/>
              </a:rPr>
              <a:t/>
            </a:r>
            <a:br>
              <a:rPr lang="en-US" dirty="0">
                <a:latin typeface="Consolas" charset="0"/>
                <a:ea typeface="Consolas" charset="0"/>
                <a:cs typeface="Consolas" charset="0"/>
              </a:rPr>
            </a:b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cxnSp>
        <p:nvCxnSpPr>
          <p:cNvPr id="5" name="Straight Arrow Connector 4"/>
          <p:cNvCxnSpPr/>
          <p:nvPr/>
        </p:nvCxnSpPr>
        <p:spPr>
          <a:xfrm flipH="1" flipV="1">
            <a:off x="1271588" y="2150269"/>
            <a:ext cx="1414462" cy="280749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H="1" flipV="1">
            <a:off x="1335881" y="3214688"/>
            <a:ext cx="1150144" cy="201453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322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Language Semantics</a:t>
            </a:r>
            <a:endParaRPr lang="en-US" dirty="0"/>
          </a:p>
        </p:txBody>
      </p:sp>
      <p:sp>
        <p:nvSpPr>
          <p:cNvPr id="3" name="Content Placeholder 2"/>
          <p:cNvSpPr>
            <a:spLocks noGrp="1"/>
          </p:cNvSpPr>
          <p:nvPr>
            <p:ph idx="1"/>
          </p:nvPr>
        </p:nvSpPr>
        <p:spPr/>
        <p:txBody>
          <a:bodyPr>
            <a:normAutofit lnSpcReduction="10000"/>
          </a:bodyPr>
          <a:lstStyle/>
          <a:p>
            <a:r>
              <a:rPr lang="en-US" dirty="0" smtClean="0"/>
              <a:t>What properties do we want from language semantics definitions?</a:t>
            </a:r>
          </a:p>
          <a:p>
            <a:pPr lvl="1"/>
            <a:r>
              <a:rPr lang="en-US" dirty="0" smtClean="0"/>
              <a:t>Preciseness</a:t>
            </a:r>
          </a:p>
          <a:p>
            <a:pPr lvl="1"/>
            <a:r>
              <a:rPr lang="en-US" dirty="0" smtClean="0"/>
              <a:t>Predictability</a:t>
            </a:r>
          </a:p>
          <a:p>
            <a:pPr lvl="1"/>
            <a:r>
              <a:rPr lang="en-US" dirty="0" smtClean="0"/>
              <a:t>Complete</a:t>
            </a:r>
          </a:p>
          <a:p>
            <a:r>
              <a:rPr lang="en-US" dirty="0" smtClean="0"/>
              <a:t>How to specify language semantics?</a:t>
            </a:r>
          </a:p>
          <a:p>
            <a:pPr lvl="1"/>
            <a:r>
              <a:rPr lang="en-US" dirty="0" smtClean="0"/>
              <a:t>English specification</a:t>
            </a:r>
          </a:p>
          <a:p>
            <a:pPr lvl="1"/>
            <a:r>
              <a:rPr lang="en-US" dirty="0" smtClean="0"/>
              <a:t>Reference implementation</a:t>
            </a:r>
          </a:p>
          <a:p>
            <a:pPr lvl="1"/>
            <a:r>
              <a:rPr lang="en-US" dirty="0" smtClean="0"/>
              <a:t>Formal language</a:t>
            </a:r>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17510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 (C++)</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x</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 + x;</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endParaRPr lang="en-US" dirty="0">
              <a:latin typeface="Consolas" charset="0"/>
              <a:ea typeface="Consolas" charset="0"/>
              <a:cs typeface="Consolas" charset="0"/>
            </a:endParaRP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test</a:t>
            </a:r>
            <a:r>
              <a:rPr lang="en-US" dirty="0" smtClean="0">
                <a:latin typeface="Consolas" charset="0"/>
                <a:ea typeface="Consolas" charset="0"/>
                <a:cs typeface="Consolas" charset="0"/>
              </a:rPr>
              <a:t> = foo();</a:t>
            </a:r>
          </a:p>
          <a:p>
            <a:pPr marL="0" indent="0">
              <a:buNone/>
            </a:pPr>
            <a:r>
              <a:rPr lang="en-US" dirty="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bar</a:t>
            </a:r>
            <a:r>
              <a:rPr lang="en-US" dirty="0" smtClean="0">
                <a:latin typeface="Consolas" charset="0"/>
                <a:ea typeface="Consolas" charset="0"/>
                <a:cs typeface="Consolas" charset="0"/>
              </a:rPr>
              <a:t> = foo(test);</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 %d\n", test, bar);</a:t>
            </a:r>
            <a:r>
              <a:rPr lang="en-US" dirty="0">
                <a:latin typeface="Consolas" charset="0"/>
                <a:ea typeface="Consolas" charset="0"/>
                <a:cs typeface="Consolas" charset="0"/>
              </a:rPr>
              <a:t/>
            </a:r>
            <a:br>
              <a:rPr lang="en-US" dirty="0">
                <a:latin typeface="Consolas" charset="0"/>
                <a:ea typeface="Consolas" charset="0"/>
                <a:cs typeface="Consolas" charset="0"/>
              </a:rPr>
            </a:b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30</a:t>
            </a:fld>
            <a:endParaRPr lang="en-US"/>
          </a:p>
        </p:txBody>
      </p:sp>
      <p:sp>
        <p:nvSpPr>
          <p:cNvPr id="7" name="Content Placeholder 2"/>
          <p:cNvSpPr txBox="1">
            <a:spLocks/>
          </p:cNvSpPr>
          <p:nvPr/>
        </p:nvSpPr>
        <p:spPr>
          <a:xfrm>
            <a:off x="3128963" y="1600201"/>
            <a:ext cx="5915025" cy="452596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g++ -Wall </a:t>
            </a:r>
            <a:r>
              <a:rPr lang="en-US" sz="1400" dirty="0" err="1">
                <a:latin typeface="Consolas" charset="0"/>
                <a:ea typeface="Consolas" charset="0"/>
                <a:cs typeface="Consolas" charset="0"/>
              </a:rPr>
              <a:t>function_resolution.cpp</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10 </a:t>
            </a:r>
            <a:r>
              <a:rPr lang="en-US" sz="1400" dirty="0">
                <a:latin typeface="Consolas" charset="0"/>
                <a:ea typeface="Consolas" charset="0"/>
                <a:cs typeface="Consolas" charset="0"/>
              </a:rPr>
              <a:t>20</a:t>
            </a:r>
          </a:p>
        </p:txBody>
      </p:sp>
    </p:spTree>
    <p:extLst>
      <p:ext uri="{BB962C8B-B14F-4D97-AF65-F5344CB8AC3E}">
        <p14:creationId xmlns:p14="http://schemas.microsoft.com/office/powerpoint/2010/main" val="116668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What are the exact semantics behind the following statement</a:t>
            </a:r>
          </a:p>
          <a:p>
            <a:pPr marL="457200" lvl="1" indent="0">
              <a:buNone/>
            </a:pPr>
            <a:r>
              <a:rPr lang="en-US" dirty="0" smtClean="0">
                <a:latin typeface="Consolas" charset="0"/>
                <a:ea typeface="Consolas" charset="0"/>
                <a:cs typeface="Consolas" charset="0"/>
              </a:rPr>
              <a:t>x = y</a:t>
            </a:r>
          </a:p>
          <a:p>
            <a:r>
              <a:rPr lang="en-US" dirty="0" smtClean="0">
                <a:latin typeface="Arial" charset="0"/>
                <a:ea typeface="Arial" charset="0"/>
                <a:cs typeface="Arial" charset="0"/>
              </a:rPr>
              <a:t>Depends on the programming language</a:t>
            </a:r>
          </a:p>
          <a:p>
            <a:r>
              <a:rPr lang="en-US" dirty="0" smtClean="0">
                <a:latin typeface="Arial" charset="0"/>
                <a:ea typeface="Arial" charset="0"/>
                <a:cs typeface="Arial" charset="0"/>
              </a:rPr>
              <a:t>We need to define four concepts</a:t>
            </a:r>
          </a:p>
          <a:p>
            <a:pPr lvl="1"/>
            <a:r>
              <a:rPr lang="en-US" dirty="0" smtClean="0">
                <a:latin typeface="Arial" charset="0"/>
                <a:ea typeface="Arial" charset="0"/>
                <a:cs typeface="Arial" charset="0"/>
              </a:rPr>
              <a:t>Name</a:t>
            </a:r>
          </a:p>
          <a:p>
            <a:pPr lvl="2"/>
            <a:r>
              <a:rPr lang="en-US" dirty="0" smtClean="0">
                <a:latin typeface="Arial" charset="0"/>
                <a:ea typeface="Arial" charset="0"/>
                <a:cs typeface="Arial" charset="0"/>
              </a:rPr>
              <a:t>A name used to refer to a declaration</a:t>
            </a:r>
          </a:p>
          <a:p>
            <a:pPr lvl="1"/>
            <a:r>
              <a:rPr lang="en-US" dirty="0" smtClean="0">
                <a:latin typeface="Arial" charset="0"/>
                <a:ea typeface="Arial" charset="0"/>
                <a:cs typeface="Arial" charset="0"/>
              </a:rPr>
              <a:t>Location</a:t>
            </a:r>
          </a:p>
          <a:p>
            <a:pPr lvl="2"/>
            <a:r>
              <a:rPr lang="en-US" dirty="0" smtClean="0">
                <a:latin typeface="Arial" charset="0"/>
                <a:ea typeface="Arial" charset="0"/>
                <a:cs typeface="Arial" charset="0"/>
              </a:rPr>
              <a:t>A container that can hold a value</a:t>
            </a:r>
          </a:p>
          <a:p>
            <a:pPr lvl="1"/>
            <a:r>
              <a:rPr lang="en-US" dirty="0" smtClean="0">
                <a:latin typeface="Arial" charset="0"/>
                <a:ea typeface="Arial" charset="0"/>
                <a:cs typeface="Arial" charset="0"/>
              </a:rPr>
              <a:t>Binding</a:t>
            </a:r>
          </a:p>
          <a:p>
            <a:pPr lvl="2"/>
            <a:r>
              <a:rPr lang="en-US" dirty="0" smtClean="0">
                <a:latin typeface="Arial" charset="0"/>
                <a:ea typeface="Arial" charset="0"/>
                <a:cs typeface="Arial" charset="0"/>
              </a:rPr>
              <a:t>Association between a name and a location</a:t>
            </a:r>
          </a:p>
          <a:p>
            <a:pPr lvl="1"/>
            <a:r>
              <a:rPr lang="en-US" dirty="0" smtClean="0">
                <a:latin typeface="Arial" charset="0"/>
                <a:ea typeface="Arial" charset="0"/>
                <a:cs typeface="Arial" charset="0"/>
              </a:rPr>
              <a:t>Value</a:t>
            </a:r>
          </a:p>
          <a:p>
            <a:pPr lvl="2"/>
            <a:r>
              <a:rPr lang="en-US" dirty="0" smtClean="0">
                <a:latin typeface="Arial" charset="0"/>
                <a:ea typeface="Arial" charset="0"/>
                <a:cs typeface="Arial" charset="0"/>
              </a:rPr>
              <a:t>An element from a set of possible values</a:t>
            </a:r>
            <a:endParaRPr lang="en-US"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Tree>
    <p:extLst>
      <p:ext uri="{BB962C8B-B14F-4D97-AF65-F5344CB8AC3E}">
        <p14:creationId xmlns:p14="http://schemas.microsoft.com/office/powerpoint/2010/main" val="200564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Assignment Semantics Using Box and Circle Diagrams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t>Name</a:t>
            </a:r>
            <a:r>
              <a:rPr lang="en-US" dirty="0"/>
              <a:t>, binding, location, </a:t>
            </a:r>
            <a:r>
              <a:rPr lang="en-US" dirty="0" smtClean="0"/>
              <a:t>value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
        <p:nvSpPr>
          <p:cNvPr id="5" name="Rectangle 4"/>
          <p:cNvSpPr/>
          <p:nvPr/>
        </p:nvSpPr>
        <p:spPr>
          <a:xfrm>
            <a:off x="2859314" y="423365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734456"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8" name="Straight Connector 7"/>
          <p:cNvCxnSpPr>
            <a:stCxn id="6" idx="3"/>
          </p:cNvCxnSpPr>
          <p:nvPr/>
        </p:nvCxnSpPr>
        <p:spPr>
          <a:xfrm>
            <a:off x="2082800" y="461828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1357086" y="2654834"/>
            <a:ext cx="486228" cy="189411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3566520" y="429106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flipH="1">
            <a:off x="2460170" y="2654834"/>
            <a:ext cx="471289" cy="189411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endCxn id="5" idx="0"/>
          </p:cNvCxnSpPr>
          <p:nvPr/>
        </p:nvCxnSpPr>
        <p:spPr>
          <a:xfrm flipH="1">
            <a:off x="3893732" y="2654832"/>
            <a:ext cx="614707" cy="1578821"/>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3" idx="7"/>
          </p:cNvCxnSpPr>
          <p:nvPr/>
        </p:nvCxnSpPr>
        <p:spPr>
          <a:xfrm flipH="1">
            <a:off x="4125105" y="2654832"/>
            <a:ext cx="1667810" cy="17320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333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latin typeface="Consolas" charset="0"/>
                <a:ea typeface="Consolas" charset="0"/>
                <a:cs typeface="Consolas" charset="0"/>
              </a:rPr>
              <a:t>x = 5;</a:t>
            </a:r>
          </a:p>
          <a:p>
            <a:pPr lvl="1"/>
            <a:r>
              <a:rPr lang="en-US" dirty="0" smtClean="0"/>
              <a:t>Copy the value </a:t>
            </a:r>
            <a:r>
              <a:rPr lang="en-US" dirty="0" smtClean="0">
                <a:latin typeface="Consolas" charset="0"/>
                <a:ea typeface="Consolas" charset="0"/>
                <a:cs typeface="Consolas" charset="0"/>
              </a:rPr>
              <a:t>5</a:t>
            </a:r>
            <a:r>
              <a:rPr lang="en-US" dirty="0" smtClean="0"/>
              <a:t> to the location associated with the name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
        <p:nvSpPr>
          <p:cNvPr id="5" name="Rectangle 4"/>
          <p:cNvSpPr/>
          <p:nvPr/>
        </p:nvSpPr>
        <p:spPr>
          <a:xfrm>
            <a:off x="2859314" y="423365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734456"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8" name="Straight Connector 7"/>
          <p:cNvCxnSpPr>
            <a:stCxn id="6" idx="3"/>
          </p:cNvCxnSpPr>
          <p:nvPr/>
        </p:nvCxnSpPr>
        <p:spPr>
          <a:xfrm>
            <a:off x="2082800" y="461828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3566520" y="429106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3719559"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5</a:t>
            </a:r>
            <a:endParaRPr lang="en-US" sz="2400" dirty="0">
              <a:latin typeface="Consolas" charset="0"/>
              <a:ea typeface="Consolas" charset="0"/>
              <a:cs typeface="Consolas" charset="0"/>
            </a:endParaRPr>
          </a:p>
        </p:txBody>
      </p:sp>
      <p:sp>
        <p:nvSpPr>
          <p:cNvPr id="18" name="TextBox 17"/>
          <p:cNvSpPr txBox="1"/>
          <p:nvPr/>
        </p:nvSpPr>
        <p:spPr>
          <a:xfrm>
            <a:off x="4579805" y="35645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5</a:t>
            </a:r>
            <a:endParaRPr lang="en-US" sz="2400" dirty="0">
              <a:latin typeface="Consolas" charset="0"/>
              <a:ea typeface="Consolas" charset="0"/>
              <a:cs typeface="Consolas" charset="0"/>
            </a:endParaRPr>
          </a:p>
        </p:txBody>
      </p:sp>
      <p:cxnSp>
        <p:nvCxnSpPr>
          <p:cNvPr id="19" name="Straight Arrow Connector 18"/>
          <p:cNvCxnSpPr/>
          <p:nvPr/>
        </p:nvCxnSpPr>
        <p:spPr>
          <a:xfrm flipH="1">
            <a:off x="3971365" y="3881718"/>
            <a:ext cx="699248" cy="654423"/>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43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3" grpId="0" animBg="1"/>
      <p:bldP spid="15" grpId="0"/>
      <p:bldP spid="18" grpId="0"/>
      <p:bldP spid="18"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y;</a:t>
            </a:r>
          </a:p>
          <a:p>
            <a:r>
              <a:rPr lang="en-US" dirty="0" smtClean="0">
                <a:latin typeface="Consolas" charset="0"/>
                <a:ea typeface="Consolas" charset="0"/>
                <a:cs typeface="Consolas" charset="0"/>
              </a:rPr>
              <a:t>x = y;</a:t>
            </a:r>
          </a:p>
          <a:p>
            <a:pPr lvl="1"/>
            <a:r>
              <a:rPr lang="en-US" dirty="0" smtClean="0"/>
              <a:t>Copy the value in the location associated with </a:t>
            </a:r>
            <a:r>
              <a:rPr lang="en-US" dirty="0" smtClean="0">
                <a:latin typeface="Consolas" charset="0"/>
                <a:ea typeface="Consolas" charset="0"/>
                <a:cs typeface="Consolas" charset="0"/>
              </a:rPr>
              <a:t>y</a:t>
            </a:r>
            <a:r>
              <a:rPr lang="en-US" dirty="0" smtClean="0"/>
              <a:t> to the location associated with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
        <p:nvSpPr>
          <p:cNvPr id="5" name="Rectangle 4"/>
          <p:cNvSpPr/>
          <p:nvPr/>
        </p:nvSpPr>
        <p:spPr>
          <a:xfrm>
            <a:off x="1891126" y="44577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66268" y="461151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1114612" y="484234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598332" y="45151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891126" y="558289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766268" y="573668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2" name="Straight Connector 11"/>
          <p:cNvCxnSpPr/>
          <p:nvPr/>
        </p:nvCxnSpPr>
        <p:spPr>
          <a:xfrm>
            <a:off x="1114612" y="596752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2598332" y="564030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H="1" flipV="1">
            <a:off x="2931459" y="4948518"/>
            <a:ext cx="26894" cy="101900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067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10" grpId="0" animBg="1"/>
      <p:bldP spid="11" grpId="0"/>
      <p:bldP spid="1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latin typeface="Consolas" charset="0"/>
                <a:ea typeface="Consolas" charset="0"/>
                <a:cs typeface="Consolas" charset="0"/>
              </a:rPr>
              <a:t>x = x;</a:t>
            </a:r>
          </a:p>
          <a:p>
            <a:pPr lvl="1"/>
            <a:r>
              <a:rPr lang="en-US" dirty="0" smtClean="0"/>
              <a:t>Copy the value in the location associated with </a:t>
            </a:r>
            <a:r>
              <a:rPr lang="en-US" dirty="0" smtClean="0">
                <a:latin typeface="Consolas" charset="0"/>
                <a:ea typeface="Consolas" charset="0"/>
                <a:cs typeface="Consolas" charset="0"/>
              </a:rPr>
              <a:t>x</a:t>
            </a:r>
            <a:r>
              <a:rPr lang="en-US" dirty="0" smtClean="0"/>
              <a:t> to the location associated with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
        <p:nvSpPr>
          <p:cNvPr id="5" name="Rectangle 4"/>
          <p:cNvSpPr/>
          <p:nvPr/>
        </p:nvSpPr>
        <p:spPr>
          <a:xfrm>
            <a:off x="1891126" y="44577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66268" y="461151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1114612" y="484234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598332" y="45151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Curved Connector 13"/>
          <p:cNvCxnSpPr>
            <a:stCxn id="8" idx="0"/>
            <a:endCxn id="8" idx="6"/>
          </p:cNvCxnSpPr>
          <p:nvPr/>
        </p:nvCxnSpPr>
        <p:spPr>
          <a:xfrm rot="16200000" flipH="1">
            <a:off x="2925543" y="4515131"/>
            <a:ext cx="327212" cy="327211"/>
          </a:xfrm>
          <a:prstGeom prst="curvedConnector4">
            <a:avLst>
              <a:gd name="adj1" fmla="val -69863"/>
              <a:gd name="adj2" fmla="val 169863"/>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89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l-value = </a:t>
            </a:r>
            <a:r>
              <a:rPr lang="en-US" dirty="0" err="1" smtClean="0"/>
              <a:t>r-value</a:t>
            </a:r>
            <a:endParaRPr lang="en-US" dirty="0" smtClean="0"/>
          </a:p>
          <a:p>
            <a:r>
              <a:rPr lang="en-US" dirty="0" smtClean="0"/>
              <a:t>l-value</a:t>
            </a:r>
          </a:p>
          <a:p>
            <a:pPr lvl="1"/>
            <a:r>
              <a:rPr lang="en-US" dirty="0" smtClean="0"/>
              <a:t>An expression is an l-value if there is a </a:t>
            </a:r>
            <a:r>
              <a:rPr lang="en-US" b="1" dirty="0" smtClean="0"/>
              <a:t>location</a:t>
            </a:r>
            <a:r>
              <a:rPr lang="en-US" dirty="0" smtClean="0"/>
              <a:t> associated with the expression</a:t>
            </a:r>
          </a:p>
          <a:p>
            <a:r>
              <a:rPr lang="en-US" dirty="0" err="1" smtClean="0"/>
              <a:t>r-value</a:t>
            </a:r>
            <a:endParaRPr lang="en-US" dirty="0" smtClean="0"/>
          </a:p>
          <a:p>
            <a:pPr lvl="1"/>
            <a:r>
              <a:rPr lang="en-US" dirty="0" smtClean="0"/>
              <a:t>An expression is an </a:t>
            </a:r>
            <a:r>
              <a:rPr lang="en-US" dirty="0" err="1" smtClean="0"/>
              <a:t>r-value</a:t>
            </a:r>
            <a:r>
              <a:rPr lang="en-US" dirty="0" smtClean="0"/>
              <a:t> if the expression has a </a:t>
            </a:r>
            <a:r>
              <a:rPr lang="en-US" b="1" dirty="0" smtClean="0"/>
              <a:t>value</a:t>
            </a:r>
            <a:r>
              <a:rPr lang="en-US" dirty="0" smtClean="0"/>
              <a:t> associated with the expression</a:t>
            </a:r>
          </a:p>
          <a:p>
            <a:r>
              <a:rPr lang="en-US" dirty="0" smtClean="0">
                <a:latin typeface="Consolas" charset="0"/>
                <a:ea typeface="Consolas" charset="0"/>
                <a:cs typeface="Consolas" charset="0"/>
              </a:rPr>
              <a:t>x = 5</a:t>
            </a:r>
          </a:p>
          <a:p>
            <a:pPr lvl="1"/>
            <a:r>
              <a:rPr lang="en-US" dirty="0" smtClean="0"/>
              <a:t>l-value = </a:t>
            </a:r>
            <a:r>
              <a:rPr lang="en-US" dirty="0" err="1" smtClean="0"/>
              <a:t>r-value</a:t>
            </a:r>
            <a:r>
              <a:rPr lang="en-US" dirty="0" smtClean="0"/>
              <a:t>: Copy the value in </a:t>
            </a:r>
            <a:r>
              <a:rPr lang="en-US" dirty="0" err="1" smtClean="0"/>
              <a:t>r-value</a:t>
            </a:r>
            <a:r>
              <a:rPr lang="en-US" dirty="0" smtClean="0"/>
              <a:t> to the location in l-value</a:t>
            </a:r>
          </a:p>
          <a:p>
            <a:r>
              <a:rPr lang="en-US" dirty="0" smtClean="0">
                <a:latin typeface="Consolas" charset="0"/>
                <a:ea typeface="Consolas" charset="0"/>
                <a:cs typeface="Consolas" charset="0"/>
              </a:rPr>
              <a:t>5 = x</a:t>
            </a:r>
          </a:p>
          <a:p>
            <a:pPr lvl="1"/>
            <a:r>
              <a:rPr lang="en-US" dirty="0" err="1" smtClean="0"/>
              <a:t>r-value</a:t>
            </a:r>
            <a:r>
              <a:rPr lang="en-US" dirty="0" smtClean="0"/>
              <a:t> = l-value: not semantically valid!</a:t>
            </a:r>
          </a:p>
          <a:p>
            <a:r>
              <a:rPr lang="en-US" dirty="0" smtClean="0"/>
              <a:t>l-value</a:t>
            </a:r>
            <a:r>
              <a:rPr lang="en-US" baseline="-25000" dirty="0" smtClean="0"/>
              <a:t>1</a:t>
            </a:r>
            <a:r>
              <a:rPr lang="en-US" dirty="0" smtClean="0"/>
              <a:t> = l-value</a:t>
            </a:r>
            <a:r>
              <a:rPr lang="en-US" baseline="-25000" dirty="0" smtClean="0"/>
              <a:t>2</a:t>
            </a:r>
            <a:endParaRPr lang="en-US" dirty="0" smtClean="0"/>
          </a:p>
          <a:p>
            <a:pPr lvl="1"/>
            <a:r>
              <a:rPr lang="en-US" dirty="0" smtClean="0"/>
              <a:t>Copy value in location associated with l-value</a:t>
            </a:r>
            <a:r>
              <a:rPr lang="en-US" baseline="-25000" dirty="0" smtClean="0"/>
              <a:t>2</a:t>
            </a:r>
            <a:r>
              <a:rPr lang="en-US" dirty="0" smtClean="0"/>
              <a:t> to location associated with l-value</a:t>
            </a:r>
            <a:r>
              <a:rPr lang="en-US" baseline="-25000" dirty="0"/>
              <a:t>1</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Tree>
    <p:extLst>
      <p:ext uri="{BB962C8B-B14F-4D97-AF65-F5344CB8AC3E}">
        <p14:creationId xmlns:p14="http://schemas.microsoft.com/office/powerpoint/2010/main" val="42383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Semantics</a:t>
            </a:r>
          </a:p>
        </p:txBody>
      </p:sp>
      <p:sp>
        <p:nvSpPr>
          <p:cNvPr id="3" name="Content Placeholder 2"/>
          <p:cNvSpPr>
            <a:spLocks noGrp="1"/>
          </p:cNvSpPr>
          <p:nvPr>
            <p:ph idx="1"/>
          </p:nvPr>
        </p:nvSpPr>
        <p:spPr/>
        <p:txBody>
          <a:bodyPr/>
          <a:lstStyle/>
          <a:p>
            <a:r>
              <a:rPr lang="en-US" dirty="0" smtClean="0">
                <a:latin typeface="Consolas" charset="0"/>
                <a:ea typeface="Consolas" charset="0"/>
                <a:cs typeface="Consolas" charset="0"/>
              </a:rPr>
              <a:t>a = b + c</a:t>
            </a:r>
          </a:p>
          <a:p>
            <a:pPr lvl="1"/>
            <a:r>
              <a:rPr lang="en-US" dirty="0" smtClean="0">
                <a:latin typeface="Consolas" charset="0"/>
                <a:ea typeface="Consolas" charset="0"/>
                <a:cs typeface="Consolas" charset="0"/>
              </a:rPr>
              <a:t>a</a:t>
            </a:r>
            <a:r>
              <a:rPr lang="en-US" dirty="0" smtClean="0"/>
              <a:t>: an l-value</a:t>
            </a:r>
          </a:p>
          <a:p>
            <a:pPr lvl="1"/>
            <a:r>
              <a:rPr lang="en-US" dirty="0" smtClean="0">
                <a:latin typeface="Consolas" charset="0"/>
                <a:ea typeface="Consolas" charset="0"/>
                <a:cs typeface="Consolas" charset="0"/>
              </a:rPr>
              <a:t>b + c</a:t>
            </a:r>
          </a:p>
          <a:p>
            <a:pPr lvl="2"/>
            <a:r>
              <a:rPr lang="en-US" dirty="0" err="1" smtClean="0"/>
              <a:t>r-value</a:t>
            </a:r>
            <a:r>
              <a:rPr lang="en-US" dirty="0" smtClean="0"/>
              <a:t>: value in the location associated with </a:t>
            </a:r>
            <a:r>
              <a:rPr lang="en-US" dirty="0" smtClean="0">
                <a:latin typeface="Consolas" charset="0"/>
                <a:ea typeface="Consolas" charset="0"/>
                <a:cs typeface="Consolas" charset="0"/>
              </a:rPr>
              <a:t>b +</a:t>
            </a:r>
            <a:r>
              <a:rPr lang="en-US" dirty="0" smtClean="0"/>
              <a:t> value in location associated with </a:t>
            </a:r>
            <a:r>
              <a:rPr lang="en-US" dirty="0" smtClean="0">
                <a:latin typeface="Consolas" charset="0"/>
                <a:ea typeface="Consolas" charset="0"/>
                <a:cs typeface="Consolas" charset="0"/>
              </a:rPr>
              <a:t>c</a:t>
            </a:r>
            <a:r>
              <a:rPr lang="en-US" dirty="0" smtClean="0"/>
              <a:t> is a value</a:t>
            </a:r>
          </a:p>
          <a:p>
            <a:pPr lvl="1"/>
            <a:r>
              <a:rPr lang="en-US" dirty="0" smtClean="0"/>
              <a:t>Copy value associated with </a:t>
            </a:r>
            <a:r>
              <a:rPr lang="en-US" dirty="0" smtClean="0">
                <a:latin typeface="Consolas" charset="0"/>
                <a:ea typeface="Consolas" charset="0"/>
                <a:cs typeface="Consolas" charset="0"/>
              </a:rPr>
              <a:t>b + c </a:t>
            </a:r>
            <a:r>
              <a:rPr lang="en-US" dirty="0" smtClean="0"/>
              <a:t>to location associated with </a:t>
            </a:r>
            <a:r>
              <a:rPr lang="en-US" dirty="0" smtClean="0">
                <a:latin typeface="Consolas" charset="0"/>
                <a:ea typeface="Consolas" charset="0"/>
                <a:cs typeface="Consolas" charset="0"/>
              </a:rPr>
              <a:t>a</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87816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Operations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Address operator </a:t>
            </a:r>
            <a:r>
              <a:rPr lang="en-US" dirty="0" smtClean="0">
                <a:latin typeface="Consolas" charset="0"/>
                <a:ea typeface="Consolas" charset="0"/>
                <a:cs typeface="Consolas" charset="0"/>
              </a:rPr>
              <a:t>&amp;</a:t>
            </a:r>
          </a:p>
          <a:p>
            <a:pPr lvl="1"/>
            <a:r>
              <a:rPr lang="en-US" dirty="0" smtClean="0"/>
              <a:t>Unary operator</a:t>
            </a:r>
          </a:p>
          <a:p>
            <a:pPr lvl="1"/>
            <a:r>
              <a:rPr lang="en-US" dirty="0" smtClean="0"/>
              <a:t>Can only be applied to an l-value</a:t>
            </a:r>
          </a:p>
          <a:p>
            <a:pPr lvl="1"/>
            <a:r>
              <a:rPr lang="en-US" dirty="0" smtClean="0"/>
              <a:t>Result is an </a:t>
            </a:r>
            <a:r>
              <a:rPr lang="en-US" dirty="0" err="1" smtClean="0"/>
              <a:t>r-value</a:t>
            </a:r>
            <a:r>
              <a:rPr lang="en-US" dirty="0"/>
              <a:t> </a:t>
            </a:r>
            <a:r>
              <a:rPr lang="en-US" dirty="0" smtClean="0"/>
              <a:t>of type T*, where T is the type of the operand</a:t>
            </a:r>
          </a:p>
          <a:p>
            <a:pPr lvl="1"/>
            <a:r>
              <a:rPr lang="en-US" dirty="0" smtClean="0"/>
              <a:t>Value is the </a:t>
            </a:r>
            <a:r>
              <a:rPr lang="en-US" b="1" dirty="0" smtClean="0"/>
              <a:t>address</a:t>
            </a:r>
            <a:r>
              <a:rPr lang="en-US" dirty="0" smtClean="0"/>
              <a:t> of the location associated with the l-value that </a:t>
            </a:r>
            <a:r>
              <a:rPr lang="en-US" dirty="0" smtClean="0">
                <a:latin typeface="Consolas" charset="0"/>
                <a:ea typeface="Consolas" charset="0"/>
                <a:cs typeface="Consolas" charset="0"/>
              </a:rPr>
              <a:t>&amp;</a:t>
            </a:r>
            <a:r>
              <a:rPr lang="en-US" dirty="0" smtClean="0"/>
              <a:t> was applied to</a:t>
            </a:r>
          </a:p>
          <a:p>
            <a:r>
              <a:rPr lang="en-US" dirty="0" smtClean="0"/>
              <a:t>Dereference operator </a:t>
            </a:r>
            <a:r>
              <a:rPr lang="en-US" dirty="0" smtClean="0">
                <a:latin typeface="Consolas" charset="0"/>
                <a:ea typeface="Consolas" charset="0"/>
                <a:cs typeface="Consolas" charset="0"/>
              </a:rPr>
              <a:t>*</a:t>
            </a:r>
          </a:p>
          <a:p>
            <a:pPr lvl="1"/>
            <a:r>
              <a:rPr lang="en-US" dirty="0" smtClean="0"/>
              <a:t>Unary operator</a:t>
            </a:r>
          </a:p>
          <a:p>
            <a:pPr lvl="1"/>
            <a:r>
              <a:rPr lang="en-US" dirty="0" smtClean="0"/>
              <a:t>Can be applied to an l-value or an </a:t>
            </a:r>
            <a:r>
              <a:rPr lang="en-US" dirty="0" err="1" smtClean="0"/>
              <a:t>r-value</a:t>
            </a:r>
            <a:r>
              <a:rPr lang="en-US" dirty="0" smtClean="0"/>
              <a:t> of type </a:t>
            </a:r>
            <a:r>
              <a:rPr lang="en-US" dirty="0" smtClean="0">
                <a:latin typeface="Consolas" charset="0"/>
                <a:ea typeface="Consolas" charset="0"/>
                <a:cs typeface="Consolas" charset="0"/>
              </a:rPr>
              <a:t>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38</a:t>
            </a:fld>
            <a:endParaRPr lang="en-US"/>
          </a:p>
        </p:txBody>
      </p:sp>
    </p:spTree>
    <p:extLst>
      <p:ext uri="{BB962C8B-B14F-4D97-AF65-F5344CB8AC3E}">
        <p14:creationId xmlns:p14="http://schemas.microsoft.com/office/powerpoint/2010/main" val="71771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Dereference Operator *</a:t>
            </a:r>
            <a:endParaRPr lang="en-US" dirty="0"/>
          </a:p>
        </p:txBody>
      </p:sp>
      <p:sp>
        <p:nvSpPr>
          <p:cNvPr id="3" name="Content Placeholder 2"/>
          <p:cNvSpPr>
            <a:spLocks noGrp="1"/>
          </p:cNvSpPr>
          <p:nvPr>
            <p:ph idx="1"/>
          </p:nvPr>
        </p:nvSpPr>
        <p:spPr/>
        <p:txBody>
          <a:bodyPr/>
          <a:lstStyle/>
          <a:p>
            <a:r>
              <a:rPr lang="en-US" dirty="0" smtClean="0"/>
              <a:t>If x is of type T*, then the box and circle diagram is the following</a:t>
            </a:r>
          </a:p>
          <a:p>
            <a:endParaRPr lang="en-US" dirty="0"/>
          </a:p>
          <a:p>
            <a:endParaRPr lang="en-US" dirty="0" smtClean="0"/>
          </a:p>
          <a:p>
            <a:endParaRPr lang="en-US" dirty="0" smtClean="0"/>
          </a:p>
          <a:p>
            <a:endParaRPr lang="en-US" dirty="0"/>
          </a:p>
          <a:p>
            <a:r>
              <a:rPr lang="en-US" dirty="0" smtClean="0"/>
              <a:t>Where x</a:t>
            </a:r>
            <a:r>
              <a:rPr lang="en-US" baseline="-25000" dirty="0" smtClean="0"/>
              <a:t>v</a:t>
            </a:r>
            <a:r>
              <a:rPr lang="en-US" dirty="0" smtClean="0"/>
              <a:t> is the address of a location that contains a value v of type 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39</a:t>
            </a:fld>
            <a:endParaRPr lang="en-US"/>
          </a:p>
        </p:txBody>
      </p:sp>
      <p:sp>
        <p:nvSpPr>
          <p:cNvPr id="5" name="Rectangle 4"/>
          <p:cNvSpPr/>
          <p:nvPr/>
        </p:nvSpPr>
        <p:spPr>
          <a:xfrm>
            <a:off x="2413450" y="296407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288592" y="311786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a:stCxn id="6" idx="3"/>
          </p:cNvCxnSpPr>
          <p:nvPr/>
        </p:nvCxnSpPr>
        <p:spPr>
          <a:xfrm>
            <a:off x="1636936" y="334870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3120656" y="302148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239190" y="3091990"/>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6" name="Rectangle 15"/>
          <p:cNvSpPr/>
          <p:nvPr/>
        </p:nvSpPr>
        <p:spPr>
          <a:xfrm>
            <a:off x="2413450" y="405771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3120656" y="411512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268854" y="4226476"/>
            <a:ext cx="358025" cy="461665"/>
          </a:xfrm>
          <a:prstGeom prst="rect">
            <a:avLst/>
          </a:prstGeom>
          <a:noFill/>
        </p:spPr>
        <p:txBody>
          <a:bodyPr wrap="square" rtlCol="0">
            <a:spAutoFit/>
          </a:bodyPr>
          <a:lstStyle/>
          <a:p>
            <a:r>
              <a:rPr lang="en-US" sz="2400" dirty="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21" name="TextBox 20"/>
          <p:cNvSpPr txBox="1"/>
          <p:nvPr/>
        </p:nvSpPr>
        <p:spPr>
          <a:xfrm>
            <a:off x="4482285" y="4152094"/>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22" name="TextBox 21"/>
          <p:cNvSpPr txBox="1"/>
          <p:nvPr/>
        </p:nvSpPr>
        <p:spPr>
          <a:xfrm>
            <a:off x="4482285" y="3117868"/>
            <a:ext cx="598673" cy="461665"/>
          </a:xfrm>
          <a:prstGeom prst="rect">
            <a:avLst/>
          </a:prstGeom>
          <a:noFill/>
        </p:spPr>
        <p:txBody>
          <a:bodyPr wrap="square" rtlCol="0">
            <a:spAutoFit/>
          </a:bodyPr>
          <a:lstStyle/>
          <a:p>
            <a:r>
              <a:rPr lang="en-US" sz="2400" smtClean="0">
                <a:latin typeface="Consolas" charset="0"/>
                <a:ea typeface="Consolas" charset="0"/>
                <a:cs typeface="Consolas" charset="0"/>
              </a:rPr>
              <a:t>&amp;x</a:t>
            </a:r>
            <a:endParaRPr lang="en-US" sz="2400" dirty="0">
              <a:latin typeface="Consolas" charset="0"/>
              <a:ea typeface="Consolas" charset="0"/>
              <a:cs typeface="Consolas" charset="0"/>
            </a:endParaRPr>
          </a:p>
        </p:txBody>
      </p:sp>
      <p:sp>
        <p:nvSpPr>
          <p:cNvPr id="23" name="TextBox 22"/>
          <p:cNvSpPr txBox="1"/>
          <p:nvPr/>
        </p:nvSpPr>
        <p:spPr>
          <a:xfrm>
            <a:off x="3430448" y="3664689"/>
            <a:ext cx="575887"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25" name="Straight Arrow Connector 24"/>
          <p:cNvCxnSpPr>
            <a:stCxn id="8" idx="4"/>
            <a:endCxn id="16" idx="0"/>
          </p:cNvCxnSpPr>
          <p:nvPr/>
        </p:nvCxnSpPr>
        <p:spPr>
          <a:xfrm>
            <a:off x="3447868" y="3675911"/>
            <a:ext cx="0" cy="3818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5558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9" grpId="0"/>
      <p:bldP spid="16" grpId="0" animBg="1"/>
      <p:bldP spid="19" grpId="0" animBg="1"/>
      <p:bldP spid="20"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Specification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C99 language specification is 538 pages long</a:t>
            </a:r>
          </a:p>
          <a:p>
            <a:pPr lvl="1"/>
            <a:r>
              <a:rPr lang="en-US" dirty="0"/>
              <a:t>"An identifier can denote an object; a function; a tag or a member of a structure, union, or enumeration; a </a:t>
            </a:r>
            <a:r>
              <a:rPr lang="en-US" dirty="0" err="1"/>
              <a:t>typedef</a:t>
            </a:r>
            <a:r>
              <a:rPr lang="en-US" dirty="0"/>
              <a:t> name; a label name; a macro name; or a macro parameter. The same identifier can denote different entities at different points in the program. A member of an enumeration is called an enumeration constant. Macro names and macro parameters are not considered further here, because prior to the semantic phase of program translation any occurrences of macro names in the source file are replaced by the preprocessing token sequences that constitute their macro definitions</a:t>
            </a:r>
            <a:r>
              <a:rPr lang="en-US" dirty="0" smtClean="0"/>
              <a:t>."</a:t>
            </a:r>
          </a:p>
          <a:p>
            <a:r>
              <a:rPr lang="en-US" dirty="0" smtClean="0"/>
              <a:t>In general, can be ambiguous, not correct, or ignored</a:t>
            </a:r>
          </a:p>
          <a:p>
            <a:r>
              <a:rPr lang="en-US" dirty="0" smtClean="0"/>
              <a:t>What about cases that the specification does not mention?</a:t>
            </a:r>
          </a:p>
          <a:p>
            <a:r>
              <a:rPr lang="en-US" dirty="0" smtClean="0"/>
              <a:t>However, good for multiple implementations of the same language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160368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017" y="150697"/>
            <a:ext cx="8229600" cy="4525963"/>
          </a:xfrm>
        </p:spPr>
        <p:txBody>
          <a:bodyPr>
            <a:normAutofit/>
          </a:bodyPr>
          <a:lstStyle/>
          <a:p>
            <a:r>
              <a:rPr lang="en-US" sz="1800" dirty="0"/>
              <a:t>l-value</a:t>
            </a:r>
          </a:p>
          <a:p>
            <a:pPr lvl="1"/>
            <a:r>
              <a:rPr lang="en-US" sz="1600" dirty="0"/>
              <a:t>An expression is an l-value if there is a </a:t>
            </a:r>
            <a:r>
              <a:rPr lang="en-US" sz="1600" b="1" dirty="0"/>
              <a:t>location</a:t>
            </a:r>
            <a:r>
              <a:rPr lang="en-US" sz="1600" dirty="0"/>
              <a:t> associated with the expression</a:t>
            </a:r>
          </a:p>
          <a:p>
            <a:r>
              <a:rPr lang="en-US" sz="1800" dirty="0" err="1"/>
              <a:t>r-value</a:t>
            </a:r>
            <a:endParaRPr lang="en-US" sz="1800" dirty="0"/>
          </a:p>
          <a:p>
            <a:pPr lvl="1"/>
            <a:r>
              <a:rPr lang="en-US" sz="1600" dirty="0"/>
              <a:t>An expression is an </a:t>
            </a:r>
            <a:r>
              <a:rPr lang="en-US" sz="1600" dirty="0" err="1"/>
              <a:t>r-value</a:t>
            </a:r>
            <a:r>
              <a:rPr lang="en-US" sz="1600" dirty="0"/>
              <a:t> if the expression has a </a:t>
            </a:r>
            <a:r>
              <a:rPr lang="en-US" sz="1600" b="1" dirty="0"/>
              <a:t>value</a:t>
            </a:r>
            <a:r>
              <a:rPr lang="en-US" sz="1600" dirty="0"/>
              <a:t> associated with the </a:t>
            </a:r>
            <a:r>
              <a:rPr lang="en-US" sz="1600" dirty="0" smtClean="0"/>
              <a:t>expression</a:t>
            </a:r>
          </a:p>
          <a:p>
            <a:r>
              <a:rPr lang="en-US" sz="2400" dirty="0" smtClean="0"/>
              <a:t>Is *x an l-value?</a:t>
            </a:r>
          </a:p>
          <a:p>
            <a:pPr lvl="1"/>
            <a:r>
              <a:rPr lang="en-US" sz="2000" dirty="0" smtClean="0"/>
              <a:t>Yes, *x is the location associated with *x, which is the location whose address is the value of the location associated with x (which in this case is x</a:t>
            </a:r>
            <a:r>
              <a:rPr lang="en-US" sz="2000" baseline="-25000" dirty="0" smtClean="0"/>
              <a:t>v</a:t>
            </a:r>
            <a:r>
              <a:rPr lang="en-US" sz="2000" dirty="0" smtClean="0"/>
              <a:t>)</a:t>
            </a:r>
          </a:p>
          <a:p>
            <a:r>
              <a:rPr lang="en-US" sz="2400" dirty="0" smtClean="0"/>
              <a:t>What are the semantics of *x = 100?</a:t>
            </a:r>
          </a:p>
          <a:p>
            <a:pPr lvl="1"/>
            <a:r>
              <a:rPr lang="en-US" sz="2000" dirty="0" smtClean="0"/>
              <a:t>Copy the value 100 to the location associated with *x</a:t>
            </a:r>
            <a:endParaRPr lang="en-US" sz="2000" dirty="0"/>
          </a:p>
          <a:p>
            <a:endParaRPr lang="en-US" sz="1800" dirty="0"/>
          </a:p>
        </p:txBody>
      </p:sp>
      <p:sp>
        <p:nvSpPr>
          <p:cNvPr id="4" name="Slide Number Placeholder 3"/>
          <p:cNvSpPr>
            <a:spLocks noGrp="1"/>
          </p:cNvSpPr>
          <p:nvPr>
            <p:ph type="sldNum" sz="quarter" idx="12"/>
          </p:nvPr>
        </p:nvSpPr>
        <p:spPr/>
        <p:txBody>
          <a:bodyPr/>
          <a:lstStyle/>
          <a:p>
            <a:fld id="{FCFB7E3C-6220-8942-988C-3F6E25750AD7}" type="slidenum">
              <a:rPr lang="en-US" smtClean="0"/>
              <a:t>40</a:t>
            </a:fld>
            <a:endParaRPr lang="en-US"/>
          </a:p>
        </p:txBody>
      </p:sp>
      <p:sp>
        <p:nvSpPr>
          <p:cNvPr id="5" name="Rectangle 4"/>
          <p:cNvSpPr/>
          <p:nvPr/>
        </p:nvSpPr>
        <p:spPr>
          <a:xfrm>
            <a:off x="1723336" y="413527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598478" y="428907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a:stCxn id="9" idx="3"/>
          </p:cNvCxnSpPr>
          <p:nvPr/>
        </p:nvCxnSpPr>
        <p:spPr>
          <a:xfrm>
            <a:off x="946822" y="451990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430542" y="419269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549076" y="4263192"/>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0" name="Rectangle 9"/>
          <p:cNvSpPr/>
          <p:nvPr/>
        </p:nvSpPr>
        <p:spPr>
          <a:xfrm>
            <a:off x="1723336" y="52289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2430542" y="52863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578740" y="5397678"/>
            <a:ext cx="358025" cy="461665"/>
          </a:xfrm>
          <a:prstGeom prst="rect">
            <a:avLst/>
          </a:prstGeom>
          <a:noFill/>
        </p:spPr>
        <p:txBody>
          <a:bodyPr wrap="square" rtlCol="0">
            <a:spAutoFit/>
          </a:bodyPr>
          <a:lstStyle/>
          <a:p>
            <a:r>
              <a:rPr lang="en-US" sz="2400" dirty="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3" name="TextBox 12"/>
          <p:cNvSpPr txBox="1"/>
          <p:nvPr/>
        </p:nvSpPr>
        <p:spPr>
          <a:xfrm>
            <a:off x="3792171" y="5323296"/>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4" name="TextBox 13"/>
          <p:cNvSpPr txBox="1"/>
          <p:nvPr/>
        </p:nvSpPr>
        <p:spPr>
          <a:xfrm>
            <a:off x="3792171" y="4289070"/>
            <a:ext cx="598673" cy="461665"/>
          </a:xfrm>
          <a:prstGeom prst="rect">
            <a:avLst/>
          </a:prstGeom>
          <a:noFill/>
        </p:spPr>
        <p:txBody>
          <a:bodyPr wrap="square" rtlCol="0">
            <a:spAutoFit/>
          </a:bodyPr>
          <a:lstStyle/>
          <a:p>
            <a:r>
              <a:rPr lang="en-US" sz="2400" smtClean="0">
                <a:latin typeface="Consolas" charset="0"/>
                <a:ea typeface="Consolas" charset="0"/>
                <a:cs typeface="Consolas" charset="0"/>
              </a:rPr>
              <a:t>&amp;x</a:t>
            </a:r>
            <a:endParaRPr lang="en-US" sz="2400" dirty="0">
              <a:latin typeface="Consolas" charset="0"/>
              <a:ea typeface="Consolas" charset="0"/>
              <a:cs typeface="Consolas" charset="0"/>
            </a:endParaRPr>
          </a:p>
        </p:txBody>
      </p:sp>
      <p:sp>
        <p:nvSpPr>
          <p:cNvPr id="17" name="TextBox 16"/>
          <p:cNvSpPr txBox="1"/>
          <p:nvPr/>
        </p:nvSpPr>
        <p:spPr>
          <a:xfrm>
            <a:off x="4917057" y="4386333"/>
            <a:ext cx="1130060" cy="461665"/>
          </a:xfrm>
          <a:prstGeom prst="rect">
            <a:avLst/>
          </a:prstGeom>
          <a:noFill/>
        </p:spPr>
        <p:txBody>
          <a:bodyPr wrap="square" rtlCol="0">
            <a:spAutoFit/>
          </a:bodyPr>
          <a:lstStyle/>
          <a:p>
            <a:r>
              <a:rPr lang="en-US" sz="2400" dirty="0" smtClean="0">
                <a:latin typeface="Consolas" charset="0"/>
                <a:ea typeface="Consolas" charset="0"/>
                <a:cs typeface="Consolas" charset="0"/>
              </a:rPr>
              <a:t>100</a:t>
            </a:r>
            <a:endParaRPr lang="en-US" sz="2400" dirty="0">
              <a:latin typeface="Consolas" charset="0"/>
              <a:ea typeface="Consolas" charset="0"/>
              <a:cs typeface="Consolas" charset="0"/>
            </a:endParaRPr>
          </a:p>
        </p:txBody>
      </p:sp>
      <p:cxnSp>
        <p:nvCxnSpPr>
          <p:cNvPr id="18" name="Straight Arrow Connector 17"/>
          <p:cNvCxnSpPr/>
          <p:nvPr/>
        </p:nvCxnSpPr>
        <p:spPr>
          <a:xfrm flipH="1">
            <a:off x="3084965" y="4724857"/>
            <a:ext cx="1832092" cy="829271"/>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430542" y="5426387"/>
            <a:ext cx="1130060" cy="461665"/>
          </a:xfrm>
          <a:prstGeom prst="rect">
            <a:avLst/>
          </a:prstGeom>
          <a:noFill/>
        </p:spPr>
        <p:txBody>
          <a:bodyPr wrap="square" rtlCol="0">
            <a:spAutoFit/>
          </a:bodyPr>
          <a:lstStyle/>
          <a:p>
            <a:r>
              <a:rPr lang="en-US" sz="2400" smtClean="0">
                <a:latin typeface="Consolas" charset="0"/>
                <a:ea typeface="Consolas" charset="0"/>
                <a:cs typeface="Consolas" charset="0"/>
              </a:rPr>
              <a:t>100</a:t>
            </a:r>
            <a:endParaRPr lang="en-US" sz="2400" dirty="0">
              <a:latin typeface="Consolas" charset="0"/>
              <a:ea typeface="Consolas" charset="0"/>
              <a:cs typeface="Consolas" charset="0"/>
            </a:endParaRPr>
          </a:p>
        </p:txBody>
      </p:sp>
      <p:sp>
        <p:nvSpPr>
          <p:cNvPr id="22" name="TextBox 21"/>
          <p:cNvSpPr txBox="1"/>
          <p:nvPr/>
        </p:nvSpPr>
        <p:spPr>
          <a:xfrm>
            <a:off x="2722922" y="4842462"/>
            <a:ext cx="575887"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23" name="Straight Arrow Connector 22"/>
          <p:cNvCxnSpPr/>
          <p:nvPr/>
        </p:nvCxnSpPr>
        <p:spPr>
          <a:xfrm>
            <a:off x="2740342" y="4853684"/>
            <a:ext cx="0" cy="3818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835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xit"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1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Semantics</a:t>
            </a:r>
            <a:endParaRPr lang="en-US" dirty="0"/>
          </a:p>
        </p:txBody>
      </p:sp>
      <p:sp>
        <p:nvSpPr>
          <p:cNvPr id="3" name="Content Placeholder 2"/>
          <p:cNvSpPr>
            <a:spLocks noGrp="1"/>
          </p:cNvSpPr>
          <p:nvPr>
            <p:ph idx="1"/>
          </p:nvPr>
        </p:nvSpPr>
        <p:spPr>
          <a:xfrm>
            <a:off x="457200" y="3877575"/>
            <a:ext cx="8229600" cy="2212674"/>
          </a:xfrm>
        </p:spPr>
        <p:txBody>
          <a:bodyPr>
            <a:normAutofit fontScale="85000" lnSpcReduction="20000"/>
          </a:bodyPr>
          <a:lstStyle/>
          <a:p>
            <a:pPr marL="0" indent="0">
              <a:buNone/>
            </a:pP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pPr marL="0" indent="0">
              <a:buNone/>
            </a:pP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z;</a:t>
            </a:r>
          </a:p>
          <a:p>
            <a:pPr marL="0" indent="0">
              <a:buNone/>
            </a:pPr>
            <a:r>
              <a:rPr lang="en-US" dirty="0" smtClean="0">
                <a:latin typeface="Consolas" charset="0"/>
                <a:ea typeface="Consolas" charset="0"/>
                <a:cs typeface="Consolas" charset="0"/>
              </a:rPr>
              <a:t>z = (</a:t>
            </a: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&amp;x;</a:t>
            </a:r>
          </a:p>
          <a:p>
            <a:pPr marL="0" indent="0">
              <a:buNone/>
            </a:pPr>
            <a:r>
              <a:rPr lang="en-US" dirty="0" smtClean="0">
                <a:latin typeface="Consolas" charset="0"/>
                <a:ea typeface="Consolas" charset="0"/>
                <a:cs typeface="Consolas" charset="0"/>
              </a:rPr>
              <a:t>*&amp;x = 10;</a:t>
            </a:r>
          </a:p>
          <a:p>
            <a:pPr marL="0" indent="0">
              <a:buNone/>
            </a:pPr>
            <a:r>
              <a:rPr lang="en-US" dirty="0" smtClean="0">
                <a:latin typeface="Consolas" charset="0"/>
                <a:ea typeface="Consolas" charset="0"/>
                <a:cs typeface="Consolas" charset="0"/>
              </a:rPr>
              <a:t>x = *&amp;x;</a:t>
            </a:r>
          </a:p>
        </p:txBody>
      </p:sp>
      <p:sp>
        <p:nvSpPr>
          <p:cNvPr id="4" name="Slide Number Placeholder 3"/>
          <p:cNvSpPr>
            <a:spLocks noGrp="1"/>
          </p:cNvSpPr>
          <p:nvPr>
            <p:ph type="sldNum" sz="quarter" idx="12"/>
          </p:nvPr>
        </p:nvSpPr>
        <p:spPr/>
        <p:txBody>
          <a:bodyPr/>
          <a:lstStyle/>
          <a:p>
            <a:fld id="{FCFB7E3C-6220-8942-988C-3F6E25750AD7}" type="slidenum">
              <a:rPr lang="en-US" smtClean="0"/>
              <a:t>41</a:t>
            </a:fld>
            <a:endParaRPr lang="en-US"/>
          </a:p>
        </p:txBody>
      </p:sp>
      <p:sp>
        <p:nvSpPr>
          <p:cNvPr id="5" name="Rectangle 4"/>
          <p:cNvSpPr/>
          <p:nvPr/>
        </p:nvSpPr>
        <p:spPr>
          <a:xfrm>
            <a:off x="1582058" y="1600202"/>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457200" y="1753997"/>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805544" y="1984830"/>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289264" y="1657617"/>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3650893" y="1753997"/>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11" name="Rectangle 10"/>
          <p:cNvSpPr/>
          <p:nvPr/>
        </p:nvSpPr>
        <p:spPr>
          <a:xfrm>
            <a:off x="1582058" y="2661990"/>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457200" y="2815785"/>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3" name="Straight Connector 12"/>
          <p:cNvCxnSpPr/>
          <p:nvPr/>
        </p:nvCxnSpPr>
        <p:spPr>
          <a:xfrm>
            <a:off x="805544" y="3046618"/>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4" name="Oval 13"/>
          <p:cNvSpPr/>
          <p:nvPr/>
        </p:nvSpPr>
        <p:spPr>
          <a:xfrm>
            <a:off x="2289264" y="2719405"/>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345014" y="1753995"/>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10</a:t>
            </a:r>
            <a:endParaRPr lang="en-US" sz="2400" dirty="0">
              <a:latin typeface="Consolas" charset="0"/>
              <a:ea typeface="Consolas" charset="0"/>
              <a:cs typeface="Consolas" charset="0"/>
            </a:endParaRPr>
          </a:p>
        </p:txBody>
      </p:sp>
      <p:sp>
        <p:nvSpPr>
          <p:cNvPr id="16" name="TextBox 15"/>
          <p:cNvSpPr txBox="1"/>
          <p:nvPr/>
        </p:nvSpPr>
        <p:spPr>
          <a:xfrm>
            <a:off x="2469074" y="2807853"/>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69038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10" grpId="0"/>
      <p:bldP spid="11" grpId="0" animBg="1"/>
      <p:bldP spid="12" grpId="0"/>
      <p:bldP spid="14" grpId="0" animBg="1"/>
      <p:bldP spid="1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42</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cxnSp>
        <p:nvCxnSpPr>
          <p:cNvPr id="24" name="Straight Arrow Connector 23"/>
          <p:cNvCxnSpPr>
            <a:stCxn id="23" idx="3"/>
            <a:endCxn id="20" idx="1"/>
          </p:cNvCxnSpPr>
          <p:nvPr/>
        </p:nvCxnSpPr>
        <p:spPr>
          <a:xfrm flipV="1">
            <a:off x="4220786" y="3027317"/>
            <a:ext cx="1861386" cy="76791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rot="20310145">
            <a:off x="4911080" y="2995122"/>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cxnSp>
        <p:nvCxnSpPr>
          <p:cNvPr id="42" name="Straight Arrow Connector 41"/>
          <p:cNvCxnSpPr>
            <a:stCxn id="41" idx="3"/>
            <a:endCxn id="38" idx="1"/>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7" name="Content Placeholder 2"/>
          <p:cNvSpPr txBox="1">
            <a:spLocks/>
          </p:cNvSpPr>
          <p:nvPr/>
        </p:nvSpPr>
        <p:spPr>
          <a:xfrm>
            <a:off x="428017" y="122540"/>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Font typeface="Arial"/>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x = &amp;y;</a:t>
            </a:r>
          </a:p>
          <a:p>
            <a:pPr marL="0" indent="0">
              <a:buFont typeface="Arial"/>
              <a:buNone/>
            </a:pPr>
            <a:r>
              <a:rPr lang="en-US" sz="1600" dirty="0" smtClean="0">
                <a:latin typeface="Consolas" charset="0"/>
                <a:ea typeface="Consolas" charset="0"/>
                <a:cs typeface="Consolas" charset="0"/>
              </a:rPr>
              <a:t>y = &amp;z;</a:t>
            </a:r>
          </a:p>
          <a:p>
            <a:pPr marL="0" indent="0">
              <a:buFont typeface="Arial"/>
              <a:buNone/>
            </a:pPr>
            <a:r>
              <a:rPr lang="en-US" sz="1600" dirty="0" smtClean="0">
                <a:latin typeface="Consolas" charset="0"/>
                <a:ea typeface="Consolas" charset="0"/>
                <a:cs typeface="Consolas" charset="0"/>
              </a:rPr>
              <a:t>y = *x;</a:t>
            </a:r>
          </a:p>
        </p:txBody>
      </p:sp>
      <p:sp>
        <p:nvSpPr>
          <p:cNvPr id="48" name="Right Arrow 47"/>
          <p:cNvSpPr/>
          <p:nvPr/>
        </p:nvSpPr>
        <p:spPr>
          <a:xfrm>
            <a:off x="149411" y="11500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a:off x="149411" y="2843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ight Arrow 49"/>
          <p:cNvSpPr/>
          <p:nvPr/>
        </p:nvSpPr>
        <p:spPr>
          <a:xfrm>
            <a:off x="149411" y="5729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ight Arrow 50"/>
          <p:cNvSpPr/>
          <p:nvPr/>
        </p:nvSpPr>
        <p:spPr>
          <a:xfrm>
            <a:off x="149411" y="8593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ight Arrow 51"/>
          <p:cNvSpPr/>
          <p:nvPr/>
        </p:nvSpPr>
        <p:spPr>
          <a:xfrm>
            <a:off x="149411" y="14306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ight Arrow 52"/>
          <p:cNvSpPr/>
          <p:nvPr/>
        </p:nvSpPr>
        <p:spPr>
          <a:xfrm>
            <a:off x="149411" y="17214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6" name="Straight Connector 55"/>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7839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49"/>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50"/>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51"/>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48"/>
                                        </p:tgtEl>
                                        <p:attrNameLst>
                                          <p:attrName>style.visibility</p:attrName>
                                        </p:attrNameLst>
                                      </p:cBhvr>
                                      <p:to>
                                        <p:strVal val="hidden"/>
                                      </p:to>
                                    </p:set>
                                  </p:childTnLst>
                                </p:cTn>
                              </p:par>
                              <p:par>
                                <p:cTn id="93" presetID="1" presetClass="entr" presetSubtype="0" fill="hold" grpId="0"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3"/>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2"/>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52"/>
                                        </p:tgtEl>
                                        <p:attrNameLst>
                                          <p:attrName>style.visibility</p:attrName>
                                        </p:attrNameLst>
                                      </p:cBhvr>
                                      <p:to>
                                        <p:strVal val="hidden"/>
                                      </p:to>
                                    </p:set>
                                  </p:childTnLst>
                                </p:cTn>
                              </p:par>
                              <p:par>
                                <p:cTn id="117" presetID="1" presetClass="entr" presetSubtype="0" fill="hold" grpId="0" nodeType="withEffect">
                                  <p:stCondLst>
                                    <p:cond delay="0"/>
                                  </p:stCondLst>
                                  <p:childTnLst>
                                    <p:set>
                                      <p:cBhvr>
                                        <p:cTn id="11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0" grpId="0"/>
      <p:bldP spid="12" grpId="0" animBg="1"/>
      <p:bldP spid="13" grpId="0" animBg="1"/>
      <p:bldP spid="14" grpId="0"/>
      <p:bldP spid="16" grpId="0" animBg="1"/>
      <p:bldP spid="22" grpId="0"/>
      <p:bldP spid="23" grpId="0"/>
      <p:bldP spid="27" grpId="0"/>
      <p:bldP spid="40" grpId="0"/>
      <p:bldP spid="41" grpId="0"/>
      <p:bldP spid="43" grpId="0"/>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p:cNvSpPr txBox="1"/>
          <p:nvPr/>
        </p:nvSpPr>
        <p:spPr>
          <a:xfrm>
            <a:off x="3491374" y="3567619"/>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43</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err="1">
                <a:latin typeface="Consolas" charset="0"/>
                <a:ea typeface="Consolas" charset="0"/>
                <a:cs typeface="Consolas" charset="0"/>
              </a:rPr>
              <a:t>ad</a:t>
            </a:r>
            <a:r>
              <a:rPr lang="en-US" sz="2400" baseline="-25000" dirty="0" err="1">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24" name="Straight Arrow Connector 23"/>
          <p:cNvCxnSpPr>
            <a:stCxn id="8" idx="4"/>
            <a:endCxn id="9" idx="0"/>
          </p:cNvCxnSpPr>
          <p:nvPr/>
        </p:nvCxnSpPr>
        <p:spPr>
          <a:xfrm>
            <a:off x="3815548" y="4123783"/>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842055" y="4090051"/>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cxnSp>
        <p:nvCxnSpPr>
          <p:cNvPr id="42" name="Straight Arrow Connector 41"/>
          <p:cNvCxnSpPr>
            <a:stCxn id="41" idx="3"/>
            <a:endCxn id="38" idx="1"/>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4" name="TextBox 43"/>
          <p:cNvSpPr txBox="1"/>
          <p:nvPr/>
        </p:nvSpPr>
        <p:spPr>
          <a:xfrm>
            <a:off x="4824721" y="3567619"/>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45" name="TextBox 44"/>
          <p:cNvSpPr txBox="1"/>
          <p:nvPr/>
        </p:nvSpPr>
        <p:spPr>
          <a:xfrm>
            <a:off x="4855842" y="4582510"/>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6" name="TextBox 45"/>
          <p:cNvSpPr txBox="1"/>
          <p:nvPr/>
        </p:nvSpPr>
        <p:spPr>
          <a:xfrm>
            <a:off x="4853223" y="556715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ad</a:t>
            </a:r>
            <a:r>
              <a:rPr lang="en-US" sz="2400" baseline="-250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sp>
        <p:nvSpPr>
          <p:cNvPr id="60" name="Content Placeholder 2"/>
          <p:cNvSpPr txBox="1">
            <a:spLocks/>
          </p:cNvSpPr>
          <p:nvPr/>
        </p:nvSpPr>
        <p:spPr>
          <a:xfrm>
            <a:off x="428017" y="122540"/>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Font typeface="Arial"/>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x = &amp;y;</a:t>
            </a:r>
          </a:p>
          <a:p>
            <a:pPr marL="0" indent="0">
              <a:buFont typeface="Arial"/>
              <a:buNone/>
            </a:pPr>
            <a:r>
              <a:rPr lang="en-US" sz="1600" dirty="0" smtClean="0">
                <a:latin typeface="Consolas" charset="0"/>
                <a:ea typeface="Consolas" charset="0"/>
                <a:cs typeface="Consolas" charset="0"/>
              </a:rPr>
              <a:t>y = &amp;z;</a:t>
            </a:r>
          </a:p>
          <a:p>
            <a:pPr marL="0" indent="0">
              <a:buFont typeface="Arial"/>
              <a:buNone/>
            </a:pPr>
            <a:r>
              <a:rPr lang="en-US" sz="1600" dirty="0" smtClean="0">
                <a:latin typeface="Consolas" charset="0"/>
                <a:ea typeface="Consolas" charset="0"/>
                <a:cs typeface="Consolas" charset="0"/>
              </a:rPr>
              <a:t>y = *x;</a:t>
            </a:r>
          </a:p>
        </p:txBody>
      </p:sp>
      <p:sp>
        <p:nvSpPr>
          <p:cNvPr id="66" name="Right Arrow 65"/>
          <p:cNvSpPr/>
          <p:nvPr/>
        </p:nvSpPr>
        <p:spPr>
          <a:xfrm>
            <a:off x="149411" y="17214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a:off x="149411" y="20123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3" name="Straight Connector 72"/>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cxnSp>
        <p:nvCxnSpPr>
          <p:cNvPr id="74" name="Straight Arrow Connector 73"/>
          <p:cNvCxnSpPr/>
          <p:nvPr/>
        </p:nvCxnSpPr>
        <p:spPr>
          <a:xfrm flipV="1">
            <a:off x="4220786" y="3027317"/>
            <a:ext cx="1861386" cy="76791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rot="20310145">
            <a:off x="4911080" y="2995122"/>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110118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74"/>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7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23" grpId="0"/>
      <p:bldP spid="27" grpId="0"/>
      <p:bldP spid="44" grpId="0"/>
      <p:bldP spid="45" grpId="0"/>
      <p:bldP spid="46" grpId="0"/>
      <p:bldP spid="66" grpId="0" animBg="1"/>
      <p:bldP spid="67" grpId="0" animBg="1"/>
      <p:bldP spid="7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3557644" y="5585068"/>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10</a:t>
            </a:r>
            <a:endParaRPr lang="en-US" sz="2400" dirty="0">
              <a:latin typeface="Consolas" charset="0"/>
              <a:ea typeface="Consolas" charset="0"/>
              <a:cs typeface="Consolas" charset="0"/>
            </a:endParaRPr>
          </a:p>
        </p:txBody>
      </p:sp>
      <p:sp>
        <p:nvSpPr>
          <p:cNvPr id="53" name="TextBox 52"/>
          <p:cNvSpPr txBox="1"/>
          <p:nvPr/>
        </p:nvSpPr>
        <p:spPr>
          <a:xfrm>
            <a:off x="3475830" y="5585067"/>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100</a:t>
            </a:r>
            <a:endParaRPr lang="en-US" sz="2400" dirty="0">
              <a:latin typeface="Consolas" charset="0"/>
              <a:ea typeface="Consolas" charset="0"/>
              <a:cs typeface="Consolas" charset="0"/>
            </a:endParaRPr>
          </a:p>
        </p:txBody>
      </p:sp>
      <p:sp>
        <p:nvSpPr>
          <p:cNvPr id="56" name="TextBox 55"/>
          <p:cNvSpPr txBox="1"/>
          <p:nvPr/>
        </p:nvSpPr>
        <p:spPr>
          <a:xfrm>
            <a:off x="3488336" y="4600753"/>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3" name="Content Placeholder 2"/>
          <p:cNvSpPr>
            <a:spLocks noGrp="1"/>
          </p:cNvSpPr>
          <p:nvPr>
            <p:ph idx="1"/>
          </p:nvPr>
        </p:nvSpPr>
        <p:spPr>
          <a:xfrm>
            <a:off x="428017" y="122540"/>
            <a:ext cx="3990234" cy="4525963"/>
          </a:xfrm>
        </p:spPr>
        <p:txBody>
          <a:bodyPr>
            <a:normAutofit/>
          </a:bodyPr>
          <a:lstStyle/>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x = &amp;y;</a:t>
            </a:r>
          </a:p>
          <a:p>
            <a:pPr marL="0" indent="0">
              <a:buNone/>
            </a:pPr>
            <a:r>
              <a:rPr lang="en-US" sz="1600" dirty="0" smtClean="0">
                <a:latin typeface="Consolas" charset="0"/>
                <a:ea typeface="Consolas" charset="0"/>
                <a:cs typeface="Consolas" charset="0"/>
              </a:rPr>
              <a:t>y = &amp;z;</a:t>
            </a:r>
          </a:p>
          <a:p>
            <a:pPr marL="0" indent="0">
              <a:buNone/>
            </a:pPr>
            <a:r>
              <a:rPr lang="en-US" sz="1600" dirty="0" smtClean="0">
                <a:latin typeface="Consolas" charset="0"/>
                <a:ea typeface="Consolas" charset="0"/>
                <a:cs typeface="Consolas" charset="0"/>
              </a:rPr>
              <a:t>y = *x;</a:t>
            </a:r>
          </a:p>
          <a:p>
            <a:pPr marL="0" indent="0">
              <a:buNone/>
            </a:pPr>
            <a:r>
              <a:rPr lang="en-US" sz="1600" dirty="0" smtClean="0">
                <a:latin typeface="Consolas" charset="0"/>
                <a:ea typeface="Consolas" charset="0"/>
                <a:cs typeface="Consolas" charset="0"/>
              </a:rPr>
              <a:t>z = 10;</a:t>
            </a:r>
          </a:p>
          <a:p>
            <a:pPr marL="0" indent="0">
              <a:buNone/>
            </a:pPr>
            <a:r>
              <a:rPr lang="en-US" sz="1600" dirty="0" err="1" smtClean="0">
                <a:latin typeface="Consolas" charset="0"/>
                <a:ea typeface="Consolas" charset="0"/>
                <a:cs typeface="Consolas" charset="0"/>
              </a:rPr>
              <a:t>printf</a:t>
            </a:r>
            <a:r>
              <a:rPr lang="en-US" sz="1600" dirty="0" smtClean="0">
                <a:latin typeface="Consolas" charset="0"/>
                <a:ea typeface="Consolas" charset="0"/>
                <a:cs typeface="Consolas" charset="0"/>
              </a:rPr>
              <a:t>("%d\n", **x);</a:t>
            </a:r>
            <a:endParaRPr lang="en-US" sz="1600" dirty="0">
              <a:latin typeface="Consolas" charset="0"/>
              <a:ea typeface="Consolas" charset="0"/>
              <a:cs typeface="Consolas" charset="0"/>
            </a:endParaRPr>
          </a:p>
          <a:p>
            <a:pPr marL="0" indent="0">
              <a:buNone/>
            </a:pPr>
            <a:r>
              <a:rPr lang="en-US" sz="1600" dirty="0" smtClean="0">
                <a:latin typeface="Consolas" charset="0"/>
                <a:ea typeface="Consolas" charset="0"/>
                <a:cs typeface="Consolas" charset="0"/>
              </a:rPr>
              <a:t>y* = 100;</a:t>
            </a:r>
          </a:p>
          <a:p>
            <a:pPr marL="0" indent="0">
              <a:buNone/>
            </a:pPr>
            <a:r>
              <a:rPr lang="en-US" sz="1600" dirty="0" err="1" smtClean="0">
                <a:latin typeface="Consolas" charset="0"/>
                <a:ea typeface="Consolas" charset="0"/>
                <a:cs typeface="Consolas" charset="0"/>
              </a:rPr>
              <a:t>printf</a:t>
            </a:r>
            <a:r>
              <a:rPr lang="en-US" sz="1600" dirty="0" smtClean="0">
                <a:latin typeface="Consolas" charset="0"/>
                <a:ea typeface="Consolas" charset="0"/>
                <a:cs typeface="Consolas" charset="0"/>
              </a:rPr>
              <a:t>("%d\n", z);</a:t>
            </a:r>
          </a:p>
        </p:txBody>
      </p:sp>
      <p:sp>
        <p:nvSpPr>
          <p:cNvPr id="4" name="Slide Number Placeholder 3"/>
          <p:cNvSpPr>
            <a:spLocks noGrp="1"/>
          </p:cNvSpPr>
          <p:nvPr>
            <p:ph type="sldNum" sz="quarter" idx="12"/>
          </p:nvPr>
        </p:nvSpPr>
        <p:spPr/>
        <p:txBody>
          <a:bodyPr/>
          <a:lstStyle/>
          <a:p>
            <a:fld id="{FCFB7E3C-6220-8942-988C-3F6E25750AD7}" type="slidenum">
              <a:rPr lang="en-US" smtClean="0"/>
              <a:t>44</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err="1">
                <a:latin typeface="Consolas" charset="0"/>
                <a:ea typeface="Consolas" charset="0"/>
                <a:cs typeface="Consolas" charset="0"/>
              </a:rPr>
              <a:t>ad</a:t>
            </a:r>
            <a:r>
              <a:rPr lang="en-US" sz="2400" baseline="-25000" dirty="0" err="1">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24" name="Straight Arrow Connector 23"/>
          <p:cNvCxnSpPr>
            <a:stCxn id="8" idx="4"/>
            <a:endCxn id="9" idx="0"/>
          </p:cNvCxnSpPr>
          <p:nvPr/>
        </p:nvCxnSpPr>
        <p:spPr>
          <a:xfrm>
            <a:off x="3815548" y="4123783"/>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842055" y="4090051"/>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34" name="Right Arrow 33"/>
          <p:cNvSpPr/>
          <p:nvPr/>
        </p:nvSpPr>
        <p:spPr>
          <a:xfrm>
            <a:off x="149411" y="20123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a:off x="149411" y="23032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a:latin typeface="Consolas" charset="0"/>
                <a:ea typeface="Consolas" charset="0"/>
                <a:cs typeface="Consolas" charset="0"/>
              </a:rPr>
              <a:t>ad</a:t>
            </a:r>
            <a:r>
              <a:rPr lang="en-US" sz="2400" baseline="-25000" dirty="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42" name="Straight Arrow Connector 41"/>
          <p:cNvCxnSpPr>
            <a:stCxn id="12" idx="4"/>
            <a:endCxn id="13" idx="0"/>
          </p:cNvCxnSpPr>
          <p:nvPr/>
        </p:nvCxnSpPr>
        <p:spPr>
          <a:xfrm>
            <a:off x="3815548" y="5127095"/>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3850051" y="5082746"/>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4" name="TextBox 43"/>
          <p:cNvSpPr txBox="1"/>
          <p:nvPr/>
        </p:nvSpPr>
        <p:spPr>
          <a:xfrm>
            <a:off x="4824721" y="3567619"/>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45" name="TextBox 44"/>
          <p:cNvSpPr txBox="1"/>
          <p:nvPr/>
        </p:nvSpPr>
        <p:spPr>
          <a:xfrm>
            <a:off x="4855842" y="4582510"/>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6" name="TextBox 45"/>
          <p:cNvSpPr txBox="1"/>
          <p:nvPr/>
        </p:nvSpPr>
        <p:spPr>
          <a:xfrm>
            <a:off x="4853223" y="556715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ad</a:t>
            </a:r>
            <a:r>
              <a:rPr lang="en-US" sz="2400" baseline="-250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sp>
        <p:nvSpPr>
          <p:cNvPr id="47" name="Content Placeholder 2"/>
          <p:cNvSpPr txBox="1">
            <a:spLocks/>
          </p:cNvSpPr>
          <p:nvPr/>
        </p:nvSpPr>
        <p:spPr>
          <a:xfrm>
            <a:off x="4917651" y="122539"/>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smtClean="0"/>
              <a:t>*y and z are aliases</a:t>
            </a:r>
          </a:p>
          <a:p>
            <a:pPr lvl="1"/>
            <a:r>
              <a:rPr lang="en-US" sz="1600" dirty="0" smtClean="0"/>
              <a:t>An </a:t>
            </a:r>
            <a:r>
              <a:rPr lang="en-US" sz="1600" b="1" dirty="0" smtClean="0"/>
              <a:t>alias </a:t>
            </a:r>
            <a:r>
              <a:rPr lang="en-US" sz="1600" dirty="0" smtClean="0"/>
              <a:t>is when two l-values have the same location associated with them</a:t>
            </a:r>
          </a:p>
          <a:p>
            <a:r>
              <a:rPr lang="en-US" sz="2000" dirty="0" smtClean="0"/>
              <a:t>What are the other aliases at the end of program execution?</a:t>
            </a:r>
          </a:p>
          <a:p>
            <a:pPr lvl="1"/>
            <a:r>
              <a:rPr lang="en-US" sz="1600" dirty="0" smtClean="0"/>
              <a:t>**x, y*, z</a:t>
            </a:r>
          </a:p>
          <a:p>
            <a:pPr lvl="1"/>
            <a:r>
              <a:rPr lang="en-US" sz="1600" dirty="0" smtClean="0"/>
              <a:t>*x, y</a:t>
            </a:r>
            <a:endParaRPr lang="en-US" sz="1600" dirty="0"/>
          </a:p>
        </p:txBody>
      </p:sp>
      <p:sp>
        <p:nvSpPr>
          <p:cNvPr id="48" name="Right Arrow 47"/>
          <p:cNvSpPr/>
          <p:nvPr/>
        </p:nvSpPr>
        <p:spPr>
          <a:xfrm>
            <a:off x="149411" y="26198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a:off x="149411" y="291069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ight Arrow 49"/>
          <p:cNvSpPr/>
          <p:nvPr/>
        </p:nvSpPr>
        <p:spPr>
          <a:xfrm>
            <a:off x="149411" y="32015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ight Arrow 50"/>
          <p:cNvSpPr/>
          <p:nvPr/>
        </p:nvSpPr>
        <p:spPr>
          <a:xfrm>
            <a:off x="149411" y="349242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4" name="Straight Arrow Connector 53"/>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187097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54"/>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35"/>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48"/>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5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50"/>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51"/>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7">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7">
                                            <p:txEl>
                                              <p:pRg st="1" end="1"/>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7">
                                            <p:txEl>
                                              <p:pRg st="2" end="2"/>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47">
                                            <p:txEl>
                                              <p:pRg st="3" end="3"/>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2" grpId="1"/>
      <p:bldP spid="53" grpId="0"/>
      <p:bldP spid="56" grpId="0"/>
      <p:bldP spid="34" grpId="0" animBg="1"/>
      <p:bldP spid="35" grpId="0" animBg="1"/>
      <p:bldP spid="35" grpId="1" animBg="1"/>
      <p:bldP spid="41" grpId="0"/>
      <p:bldP spid="43" grpId="0"/>
      <p:bldP spid="48" grpId="0" animBg="1"/>
      <p:bldP spid="48" grpId="1" animBg="1"/>
      <p:bldP spid="49" grpId="0" animBg="1"/>
      <p:bldP spid="49" grpId="1" animBg="1"/>
      <p:bldP spid="50" grpId="0" animBg="1"/>
      <p:bldP spid="50" grpId="1" animBg="1"/>
      <p:bldP spid="51" grpId="0" animBg="1"/>
      <p:bldP spid="51" grpId="1" animBg="1"/>
      <p:bldP spid="5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Memory Allocation</a:t>
            </a:r>
            <a:endParaRPr lang="en-US"/>
          </a:p>
        </p:txBody>
      </p:sp>
      <p:sp>
        <p:nvSpPr>
          <p:cNvPr id="3" name="Content Placeholder 2"/>
          <p:cNvSpPr>
            <a:spLocks noGrp="1"/>
          </p:cNvSpPr>
          <p:nvPr>
            <p:ph idx="1"/>
          </p:nvPr>
        </p:nvSpPr>
        <p:spPr/>
        <p:txBody>
          <a:bodyPr>
            <a:normAutofit lnSpcReduction="10000"/>
          </a:bodyPr>
          <a:lstStyle/>
          <a:p>
            <a:r>
              <a:rPr lang="en-US" dirty="0" smtClean="0"/>
              <a:t>How to create new locations and reserve the associated address</a:t>
            </a:r>
          </a:p>
          <a:p>
            <a:pPr lvl="1"/>
            <a:r>
              <a:rPr lang="en-US" dirty="0" smtClean="0"/>
              <a:t>Finding memory that is not currently reserved</a:t>
            </a:r>
          </a:p>
          <a:p>
            <a:pPr lvl="1"/>
            <a:r>
              <a:rPr lang="en-US" dirty="0" smtClean="0"/>
              <a:t>Either associating that memory with a variable name or reserving the memory and returning the address of the memory</a:t>
            </a:r>
          </a:p>
          <a:p>
            <a:r>
              <a:rPr lang="en-US" dirty="0" smtClean="0"/>
              <a:t>Memory </a:t>
            </a:r>
            <a:r>
              <a:rPr lang="en-US" dirty="0" err="1" smtClean="0"/>
              <a:t>Deallocation</a:t>
            </a:r>
            <a:endParaRPr lang="en-US" dirty="0" smtClean="0"/>
          </a:p>
          <a:p>
            <a:pPr lvl="1"/>
            <a:r>
              <a:rPr lang="en-US" dirty="0" smtClean="0"/>
              <a:t>How to release locations and associated addresses so that they may be reused later in program execution</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45</a:t>
            </a:fld>
            <a:endParaRPr lang="en-US"/>
          </a:p>
        </p:txBody>
      </p:sp>
    </p:spTree>
    <p:extLst>
      <p:ext uri="{BB962C8B-B14F-4D97-AF65-F5344CB8AC3E}">
        <p14:creationId xmlns:p14="http://schemas.microsoft.com/office/powerpoint/2010/main" val="28756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Memory Allocation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Global allocation</a:t>
            </a:r>
          </a:p>
          <a:p>
            <a:pPr lvl="1"/>
            <a:r>
              <a:rPr lang="en-US" dirty="0" smtClean="0"/>
              <a:t>Allocation is done once and the allocated memory is not </a:t>
            </a:r>
            <a:r>
              <a:rPr lang="en-US" dirty="0" err="1" smtClean="0"/>
              <a:t>deallocated</a:t>
            </a:r>
            <a:endParaRPr lang="en-US" dirty="0" smtClean="0"/>
          </a:p>
          <a:p>
            <a:r>
              <a:rPr lang="en-US" dirty="0" smtClean="0"/>
              <a:t>Stack allocation</a:t>
            </a:r>
          </a:p>
          <a:p>
            <a:pPr lvl="1"/>
            <a:r>
              <a:rPr lang="en-US" dirty="0" smtClean="0"/>
              <a:t>Allocation is associated with nested scopes and functions calls, reserved memory is automatically </a:t>
            </a:r>
            <a:r>
              <a:rPr lang="en-US" dirty="0" err="1" smtClean="0"/>
              <a:t>deallocated</a:t>
            </a:r>
            <a:r>
              <a:rPr lang="en-US" dirty="0" smtClean="0"/>
              <a:t> when out-of-scope</a:t>
            </a:r>
          </a:p>
          <a:p>
            <a:r>
              <a:rPr lang="en-US" dirty="0" smtClean="0"/>
              <a:t>Heap allocation</a:t>
            </a:r>
          </a:p>
          <a:p>
            <a:pPr lvl="1"/>
            <a:r>
              <a:rPr lang="en-US" dirty="0" smtClean="0"/>
              <a:t>Allocation is explicitly requested by the program (</a:t>
            </a:r>
            <a:r>
              <a:rPr lang="en-US" dirty="0" err="1" smtClean="0">
                <a:latin typeface="Consolas" charset="0"/>
                <a:ea typeface="Consolas" charset="0"/>
                <a:cs typeface="Consolas" charset="0"/>
              </a:rPr>
              <a:t>malloc</a:t>
            </a:r>
            <a:r>
              <a:rPr lang="en-US" dirty="0"/>
              <a:t> </a:t>
            </a:r>
            <a:r>
              <a:rPr lang="en-US" dirty="0" smtClean="0"/>
              <a:t>and </a:t>
            </a:r>
            <a:r>
              <a:rPr lang="en-US" dirty="0" smtClean="0">
                <a:latin typeface="Consolas" charset="0"/>
                <a:ea typeface="Consolas" charset="0"/>
                <a:cs typeface="Consolas" charset="0"/>
              </a:rPr>
              <a:t>new</a:t>
            </a:r>
            <a:r>
              <a:rPr lang="en-US" dirty="0" smtClean="0"/>
              <a: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46</a:t>
            </a:fld>
            <a:endParaRPr lang="en-US"/>
          </a:p>
        </p:txBody>
      </p:sp>
    </p:spTree>
    <p:extLst>
      <p:ext uri="{BB962C8B-B14F-4D97-AF65-F5344CB8AC3E}">
        <p14:creationId xmlns:p14="http://schemas.microsoft.com/office/powerpoint/2010/main" val="16216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
        <p:nvSpPr>
          <p:cNvPr id="6" name="Content Placeholder 2"/>
          <p:cNvSpPr txBox="1">
            <a:spLocks/>
          </p:cNvSpPr>
          <p:nvPr/>
        </p:nvSpPr>
        <p:spPr>
          <a:xfrm>
            <a:off x="457200" y="216817"/>
            <a:ext cx="4323229"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4"/>
                </a:solidFill>
                <a:latin typeface="Consolas" charset="0"/>
                <a:ea typeface="Consolas" charset="0"/>
                <a:cs typeface="Consolas" charset="0"/>
              </a:rPr>
              <a:t>#include </a:t>
            </a:r>
            <a:r>
              <a:rPr lang="en-US" sz="1400" dirty="0" smtClean="0">
                <a:latin typeface="Consolas" charset="0"/>
                <a:ea typeface="Consolas" charset="0"/>
                <a:cs typeface="Consolas" charset="0"/>
              </a:rPr>
              <a:t>&lt;</a:t>
            </a:r>
            <a:r>
              <a:rPr lang="en-US" sz="1400" dirty="0" err="1" smtClean="0">
                <a:latin typeface="Consolas" charset="0"/>
                <a:ea typeface="Consolas" charset="0"/>
                <a:cs typeface="Consolas" charset="0"/>
              </a:rPr>
              <a:t>stdio.h</a:t>
            </a:r>
            <a:r>
              <a:rPr lang="en-US" sz="1400" dirty="0" smtClean="0">
                <a:latin typeface="Consolas" charset="0"/>
                <a:ea typeface="Consolas" charset="0"/>
                <a:cs typeface="Consolas" charset="0"/>
              </a:rPr>
              <a:t>&gt;</a:t>
            </a:r>
          </a:p>
          <a:p>
            <a:pPr marL="0" indent="0">
              <a:buFont typeface="Arial"/>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Font typeface="Arial"/>
              <a:buNone/>
            </a:pPr>
            <a:r>
              <a:rPr lang="en-US" sz="1400" dirty="0" smtClean="0">
                <a:latin typeface="Consolas" charset="0"/>
                <a:ea typeface="Consolas" charset="0"/>
                <a:cs typeface="Consolas" charset="0"/>
              </a:rPr>
              <a:t>	bar();</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p>
          <a:p>
            <a:pPr marL="0" indent="0">
              <a:buFont typeface="Arial"/>
              <a:buNone/>
            </a:pP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 x);</a:t>
            </a:r>
          </a:p>
          <a:p>
            <a:pPr marL="0" indent="0">
              <a:buFont typeface="Arial"/>
              <a:buNone/>
            </a:pPr>
            <a:r>
              <a:rPr lang="en-US" sz="1400" dirty="0" smtClean="0">
                <a:latin typeface="Consolas" charset="0"/>
                <a:ea typeface="Consolas" charset="0"/>
                <a:cs typeface="Consolas" charset="0"/>
              </a:rPr>
              <a:t>	x = 1337;</a:t>
            </a:r>
          </a:p>
          <a:p>
            <a:pPr marL="0" indent="0">
              <a:buFont typeface="Arial"/>
              <a:buNone/>
            </a:pP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a:t>
            </a:r>
            <a:r>
              <a:rPr lang="en-US" sz="1400" dirty="0" smtClean="0">
                <a:latin typeface="Consolas" charset="0"/>
                <a:ea typeface="Consolas" charset="0"/>
                <a:cs typeface="Consolas" charset="0"/>
              </a:rPr>
              <a:t>(</a:t>
            </a:r>
            <a:r>
              <a:rPr lang="en-US" sz="1400" dirty="0" err="1" smtClean="0">
                <a:latin typeface="Consolas" charset="0"/>
                <a:ea typeface="Consolas" charset="0"/>
                <a:cs typeface="Consolas" charset="0"/>
              </a:rPr>
              <a:t>int</a:t>
            </a:r>
            <a:r>
              <a:rPr lang="en-US" sz="1400" dirty="0" smtClean="0">
                <a:latin typeface="Consolas" charset="0"/>
                <a:ea typeface="Consolas" charset="0"/>
                <a:cs typeface="Consolas" charset="0"/>
              </a:rPr>
              <a:t>*)</a:t>
            </a:r>
            <a:r>
              <a:rPr lang="en-US" sz="1400" dirty="0" err="1" smtClean="0">
                <a:latin typeface="Consolas" charset="0"/>
                <a:ea typeface="Consolas" charset="0"/>
                <a:cs typeface="Consolas" charset="0"/>
              </a:rPr>
              <a:t>malloc</a:t>
            </a:r>
            <a:r>
              <a:rPr lang="en-US" sz="1400" dirty="0" smtClean="0">
                <a:latin typeface="Consolas" charset="0"/>
                <a:ea typeface="Consolas" charset="0"/>
                <a:cs typeface="Consolas" charset="0"/>
              </a:rPr>
              <a:t>(</a:t>
            </a:r>
            <a:r>
              <a:rPr lang="en-US" sz="1400" dirty="0" err="1" smtClean="0">
                <a:latin typeface="Consolas" charset="0"/>
                <a:ea typeface="Consolas" charset="0"/>
                <a:cs typeface="Consolas" charset="0"/>
              </a:rPr>
              <a:t>sizeof</a:t>
            </a:r>
            <a:r>
              <a:rPr lang="en-US" sz="1400" dirty="0" smtClean="0">
                <a:latin typeface="Consolas" charset="0"/>
                <a:ea typeface="Consolas" charset="0"/>
                <a:cs typeface="Consolas" charset="0"/>
              </a:rPr>
              <a:t>(</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a:t>
            </a:r>
            <a:r>
              <a:rPr lang="en-US" sz="1400" dirty="0" smtClean="0">
                <a:latin typeface="Consolas" charset="0"/>
                <a:ea typeface="Consolas" charset="0"/>
                <a:cs typeface="Consolas" charset="0"/>
              </a:rPr>
              <a:t>;</a:t>
            </a:r>
            <a:endParaRPr lang="en-US" sz="1400" dirty="0" smtClean="0">
              <a:latin typeface="Consolas" charset="0"/>
              <a:ea typeface="Consolas" charset="0"/>
              <a:cs typeface="Consolas" charset="0"/>
            </a:endParaRP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br>
              <a:rPr lang="en-US" sz="1400" dirty="0" smtClean="0">
                <a:latin typeface="Consolas" charset="0"/>
                <a:ea typeface="Consolas" charset="0"/>
                <a:cs typeface="Consolas" charset="0"/>
              </a:rPr>
            </a:br>
            <a:r>
              <a:rPr lang="en-US" sz="1400" dirty="0" smtClean="0">
                <a:latin typeface="Consolas" charset="0"/>
                <a:ea typeface="Consolas" charset="0"/>
                <a:cs typeface="Consolas" charset="0"/>
              </a:rPr>
              <a:t>}</a:t>
            </a:r>
          </a:p>
          <a:p>
            <a:pPr marL="0" indent="0">
              <a:buFont typeface="Arial"/>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smtClean="0">
                <a:latin typeface="Consolas" charset="0"/>
                <a:ea typeface="Consolas" charset="0"/>
                <a:cs typeface="Consolas" charset="0"/>
              </a:rPr>
              <a:t>() {   </a:t>
            </a:r>
          </a:p>
          <a:p>
            <a:pPr marL="0" indent="0">
              <a:buFont typeface="Arial"/>
              <a:buNone/>
            </a:pPr>
            <a:r>
              <a:rPr lang="en-US" sz="1400" dirty="0" smtClean="0">
                <a:latin typeface="Consolas" charset="0"/>
                <a:ea typeface="Consolas" charset="0"/>
                <a:cs typeface="Consolas" charset="0"/>
              </a:rPr>
              <a:t>	x = 10;</a:t>
            </a:r>
          </a:p>
          <a:p>
            <a:pPr marL="0" indent="0">
              <a:buFont typeface="Arial"/>
              <a:buNone/>
            </a:pP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Font typeface="Arial"/>
              <a:buNone/>
            </a:pP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foo();</a:t>
            </a:r>
          </a:p>
          <a:p>
            <a:pPr marL="0" indent="0">
              <a:buFont typeface="Arial"/>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5" name="Rectangle 4"/>
          <p:cNvSpPr/>
          <p:nvPr/>
        </p:nvSpPr>
        <p:spPr>
          <a:xfrm>
            <a:off x="527524" y="491715"/>
            <a:ext cx="64237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ectangle 6"/>
          <p:cNvSpPr/>
          <p:nvPr/>
        </p:nvSpPr>
        <p:spPr>
          <a:xfrm>
            <a:off x="1426236" y="5048027"/>
            <a:ext cx="199604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ight Arrow 7"/>
          <p:cNvSpPr/>
          <p:nvPr/>
        </p:nvSpPr>
        <p:spPr>
          <a:xfrm>
            <a:off x="178594" y="493814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51828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54334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568448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81683" y="137918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973519" y="1267194"/>
            <a:ext cx="138644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4" name="Right Arrow 13"/>
          <p:cNvSpPr/>
          <p:nvPr/>
        </p:nvSpPr>
        <p:spPr>
          <a:xfrm>
            <a:off x="178594" y="36772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454088" y="3565282"/>
            <a:ext cx="190948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Rectangle 16"/>
          <p:cNvSpPr/>
          <p:nvPr/>
        </p:nvSpPr>
        <p:spPr>
          <a:xfrm>
            <a:off x="973519" y="3561825"/>
            <a:ext cx="687193"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Right Arrow 17"/>
          <p:cNvSpPr/>
          <p:nvPr/>
        </p:nvSpPr>
        <p:spPr>
          <a:xfrm>
            <a:off x="178594" y="21434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181683" y="41725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38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12"/>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1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8"/>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1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6" grpId="0" animBg="1"/>
      <p:bldP spid="17" grpId="0" animBg="1"/>
      <p:bldP spid="17" grpId="1" animBg="1"/>
      <p:bldP spid="18" grpId="0" animBg="1"/>
      <p:bldP spid="18" grpId="1" animBg="1"/>
      <p:bldP spid="1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Errors</a:t>
            </a:r>
            <a:endParaRPr lang="en-US" dirty="0"/>
          </a:p>
        </p:txBody>
      </p:sp>
      <p:sp>
        <p:nvSpPr>
          <p:cNvPr id="3" name="Content Placeholder 2"/>
          <p:cNvSpPr>
            <a:spLocks noGrp="1"/>
          </p:cNvSpPr>
          <p:nvPr>
            <p:ph idx="1"/>
          </p:nvPr>
        </p:nvSpPr>
        <p:spPr/>
        <p:txBody>
          <a:bodyPr/>
          <a:lstStyle/>
          <a:p>
            <a:r>
              <a:rPr lang="en-US" dirty="0" smtClean="0"/>
              <a:t>Dangling Reference</a:t>
            </a:r>
          </a:p>
          <a:p>
            <a:pPr lvl="1"/>
            <a:r>
              <a:rPr lang="en-US" dirty="0" smtClean="0"/>
              <a:t>Reference to a memory address that was originally allocated, but is now </a:t>
            </a:r>
            <a:r>
              <a:rPr lang="en-US" dirty="0" err="1" smtClean="0"/>
              <a:t>deallocated</a:t>
            </a:r>
            <a:endParaRPr lang="en-US" dirty="0" smtClean="0"/>
          </a:p>
          <a:p>
            <a:r>
              <a:rPr lang="en-US" dirty="0" smtClean="0"/>
              <a:t>Garbage</a:t>
            </a:r>
          </a:p>
          <a:p>
            <a:pPr lvl="1"/>
            <a:r>
              <a:rPr lang="en-US" dirty="0" smtClean="0"/>
              <a:t>Memory that has been allocated on the heap and has not been explicitly </a:t>
            </a:r>
            <a:r>
              <a:rPr lang="en-US" dirty="0" err="1" smtClean="0"/>
              <a:t>deallocated</a:t>
            </a:r>
            <a:r>
              <a:rPr lang="en-US" dirty="0" smtClean="0"/>
              <a:t>, yet is not accessible by the program</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Tree>
    <p:extLst>
      <p:ext uri="{BB962C8B-B14F-4D97-AF65-F5344CB8AC3E}">
        <p14:creationId xmlns:p14="http://schemas.microsoft.com/office/powerpoint/2010/main" val="116219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x</a:t>
            </a:r>
            <a:r>
              <a:rPr lang="en-US" sz="1800" dirty="0">
                <a:latin typeface="Consolas" charset="0"/>
                <a:ea typeface="Consolas" charset="0"/>
                <a:cs typeface="Consolas" charset="0"/>
              </a:rPr>
              <a:t> = 100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return </a:t>
            </a:r>
            <a:r>
              <a:rPr lang="en-US" sz="1800" dirty="0">
                <a:latin typeface="Consolas" charset="0"/>
                <a:ea typeface="Consolas" charset="0"/>
                <a:cs typeface="Consolas" charset="0"/>
              </a:rPr>
              <a:t>&amp;x</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smtClean="0">
                <a:solidFill>
                  <a:schemeClr val="tx2"/>
                </a:solidFill>
                <a:latin typeface="Consolas" charset="0"/>
                <a:ea typeface="Consolas" charset="0"/>
                <a:cs typeface="Consolas" charset="0"/>
              </a:rPr>
              <a:t>void</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y</a:t>
            </a:r>
            <a:r>
              <a:rPr lang="en-US" sz="1800" dirty="0">
                <a:latin typeface="Consolas" charset="0"/>
                <a:ea typeface="Consolas" charset="0"/>
                <a:cs typeface="Consolas" charset="0"/>
              </a:rPr>
              <a:t> = 10000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z</a:t>
            </a:r>
            <a:r>
              <a:rPr lang="en-US" sz="1800" dirty="0">
                <a:latin typeface="Consolas" charset="0"/>
                <a:ea typeface="Consolas" charset="0"/>
                <a:cs typeface="Consolas" charset="0"/>
              </a:rPr>
              <a:t> = 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 %d\n", y, z</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main(){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foo();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5" name="TextBox 4"/>
          <p:cNvSpPr txBox="1"/>
          <p:nvPr/>
        </p:nvSpPr>
        <p:spPr>
          <a:xfrm>
            <a:off x="3445637" y="263471"/>
            <a:ext cx="5563892" cy="2185214"/>
          </a:xfrm>
          <a:prstGeom prst="rect">
            <a:avLst/>
          </a:prstGeom>
          <a:noFill/>
        </p:spPr>
        <p:txBody>
          <a:bodyPr wrap="square" rtlCol="0">
            <a:spAutoFit/>
          </a:bodyPr>
          <a:lstStyle/>
          <a:p>
            <a:r>
              <a:rPr lang="en-US" sz="1700" dirty="0" smtClean="0">
                <a:latin typeface="Consolas" charset="0"/>
                <a:ea typeface="Consolas" charset="0"/>
                <a:cs typeface="Consolas" charset="0"/>
              </a:rPr>
              <a:t>[</a:t>
            </a:r>
            <a:r>
              <a:rPr lang="en-US" sz="1700" dirty="0" err="1" smtClean="0">
                <a:latin typeface="Consolas" charset="0"/>
                <a:ea typeface="Consolas" charset="0"/>
                <a:cs typeface="Consolas" charset="0"/>
              </a:rPr>
              <a:t>ragnuk</a:t>
            </a:r>
            <a:r>
              <a:rPr lang="en-US" sz="1700" dirty="0" smtClean="0">
                <a:latin typeface="Consolas" charset="0"/>
                <a:ea typeface="Consolas" charset="0"/>
                <a:cs typeface="Consolas" charset="0"/>
              </a:rPr>
              <a:t>]$ </a:t>
            </a:r>
            <a:r>
              <a:rPr lang="en-US" sz="1700" dirty="0" err="1">
                <a:latin typeface="Consolas" charset="0"/>
                <a:ea typeface="Consolas" charset="0"/>
                <a:cs typeface="Consolas" charset="0"/>
              </a:rPr>
              <a:t>gcc</a:t>
            </a:r>
            <a:r>
              <a:rPr lang="en-US" sz="1700" dirty="0">
                <a:latin typeface="Consolas" charset="0"/>
                <a:ea typeface="Consolas" charset="0"/>
                <a:cs typeface="Consolas" charset="0"/>
              </a:rPr>
              <a:t> -Wall </a:t>
            </a:r>
            <a:r>
              <a:rPr lang="en-US" sz="1700" dirty="0" err="1">
                <a:latin typeface="Consolas" charset="0"/>
                <a:ea typeface="Consolas" charset="0"/>
                <a:cs typeface="Consolas" charset="0"/>
              </a:rPr>
              <a:t>dangling_reference.c</a:t>
            </a:r>
            <a:r>
              <a:rPr lang="en-US" sz="1700" dirty="0">
                <a:latin typeface="Consolas" charset="0"/>
                <a:ea typeface="Consolas" charset="0"/>
                <a:cs typeface="Consolas" charset="0"/>
              </a:rPr>
              <a:t> </a:t>
            </a:r>
            <a:endParaRPr lang="en-US" sz="1700" dirty="0" smtClean="0">
              <a:latin typeface="Consolas" charset="0"/>
              <a:ea typeface="Consolas" charset="0"/>
              <a:cs typeface="Consolas" charset="0"/>
            </a:endParaRPr>
          </a:p>
          <a:p>
            <a:r>
              <a:rPr lang="en-US" sz="1700" dirty="0" err="1" smtClean="0">
                <a:latin typeface="Consolas" charset="0"/>
                <a:ea typeface="Consolas" charset="0"/>
                <a:cs typeface="Consolas" charset="0"/>
              </a:rPr>
              <a:t>dangling_reference.c</a:t>
            </a:r>
            <a:r>
              <a:rPr lang="en-US" sz="1700" dirty="0">
                <a:latin typeface="Consolas" charset="0"/>
                <a:ea typeface="Consolas" charset="0"/>
                <a:cs typeface="Consolas" charset="0"/>
              </a:rPr>
              <a:t>: In function ‘foo</a:t>
            </a:r>
            <a:r>
              <a:rPr lang="en-US" sz="1700" dirty="0" smtClean="0">
                <a:latin typeface="Consolas" charset="0"/>
                <a:ea typeface="Consolas" charset="0"/>
                <a:cs typeface="Consolas" charset="0"/>
              </a:rPr>
              <a:t>’:</a:t>
            </a:r>
          </a:p>
          <a:p>
            <a:r>
              <a:rPr lang="en-US" sz="1700" dirty="0" smtClean="0">
                <a:latin typeface="Consolas" charset="0"/>
                <a:ea typeface="Consolas" charset="0"/>
                <a:cs typeface="Consolas" charset="0"/>
              </a:rPr>
              <a:t>dangling_reference.c:6</a:t>
            </a:r>
            <a:r>
              <a:rPr lang="en-US" sz="1700" dirty="0">
                <a:latin typeface="Consolas" charset="0"/>
                <a:ea typeface="Consolas" charset="0"/>
                <a:cs typeface="Consolas" charset="0"/>
              </a:rPr>
              <a:t>: warning: function returns address of local </a:t>
            </a:r>
            <a:r>
              <a:rPr lang="en-US" sz="1700" dirty="0" smtClean="0">
                <a:latin typeface="Consolas" charset="0"/>
                <a:ea typeface="Consolas" charset="0"/>
                <a:cs typeface="Consolas" charset="0"/>
              </a:rPr>
              <a:t>variable</a:t>
            </a:r>
          </a:p>
          <a:p>
            <a:r>
              <a:rPr lang="en-US" sz="1700" dirty="0" smtClean="0">
                <a:latin typeface="Consolas" charset="0"/>
                <a:ea typeface="Consolas" charset="0"/>
                <a:cs typeface="Consolas" charset="0"/>
              </a:rPr>
              <a:t>[</a:t>
            </a:r>
            <a:r>
              <a:rPr lang="en-US" sz="1700" dirty="0" err="1" smtClean="0">
                <a:latin typeface="Consolas" charset="0"/>
                <a:ea typeface="Consolas" charset="0"/>
                <a:cs typeface="Consolas" charset="0"/>
              </a:rPr>
              <a:t>ragnuk</a:t>
            </a:r>
            <a:r>
              <a:rPr lang="en-US" sz="1700" dirty="0" smtClean="0">
                <a:latin typeface="Consolas" charset="0"/>
                <a:ea typeface="Consolas" charset="0"/>
                <a:cs typeface="Consolas" charset="0"/>
              </a:rPr>
              <a:t>]$ </a:t>
            </a:r>
            <a:r>
              <a:rPr lang="en-US" sz="1700" dirty="0">
                <a:latin typeface="Consolas" charset="0"/>
                <a:ea typeface="Consolas" charset="0"/>
                <a:cs typeface="Consolas" charset="0"/>
              </a:rPr>
              <a:t>./</a:t>
            </a:r>
            <a:r>
              <a:rPr lang="en-US" sz="1700" dirty="0" err="1">
                <a:latin typeface="Consolas" charset="0"/>
                <a:ea typeface="Consolas" charset="0"/>
                <a:cs typeface="Consolas" charset="0"/>
              </a:rPr>
              <a:t>a.out</a:t>
            </a:r>
            <a:r>
              <a:rPr lang="en-US" sz="1700" dirty="0">
                <a:latin typeface="Consolas" charset="0"/>
                <a:ea typeface="Consolas" charset="0"/>
                <a:cs typeface="Consolas" charset="0"/>
              </a:rPr>
              <a:t> </a:t>
            </a:r>
            <a:endParaRPr lang="en-US" sz="1700" dirty="0" smtClean="0">
              <a:latin typeface="Consolas" charset="0"/>
              <a:ea typeface="Consolas" charset="0"/>
              <a:cs typeface="Consolas" charset="0"/>
            </a:endParaRPr>
          </a:p>
          <a:p>
            <a:r>
              <a:rPr lang="en-US" sz="1700" dirty="0" smtClean="0">
                <a:latin typeface="Consolas" charset="0"/>
                <a:ea typeface="Consolas" charset="0"/>
                <a:cs typeface="Consolas" charset="0"/>
              </a:rPr>
              <a:t>0x7ffe3e680ffc 100</a:t>
            </a:r>
          </a:p>
          <a:p>
            <a:r>
              <a:rPr lang="en-US" sz="1700" dirty="0" smtClean="0">
                <a:latin typeface="Consolas" charset="0"/>
                <a:ea typeface="Consolas" charset="0"/>
                <a:cs typeface="Consolas" charset="0"/>
              </a:rPr>
              <a:t>10000 0</a:t>
            </a:r>
          </a:p>
          <a:p>
            <a:r>
              <a:rPr lang="en-US" sz="1700" dirty="0" smtClean="0">
                <a:latin typeface="Consolas" charset="0"/>
                <a:ea typeface="Consolas" charset="0"/>
                <a:cs typeface="Consolas" charset="0"/>
              </a:rPr>
              <a:t>0x7ffe3e680ffc </a:t>
            </a:r>
            <a:r>
              <a:rPr lang="en-US" sz="1700" dirty="0">
                <a:latin typeface="Consolas" charset="0"/>
                <a:ea typeface="Consolas" charset="0"/>
                <a:cs typeface="Consolas" charset="0"/>
              </a:rPr>
              <a:t>0</a:t>
            </a:r>
          </a:p>
        </p:txBody>
      </p:sp>
      <p:sp>
        <p:nvSpPr>
          <p:cNvPr id="7" name="Right Arrow 6"/>
          <p:cNvSpPr/>
          <p:nvPr/>
        </p:nvSpPr>
        <p:spPr>
          <a:xfrm>
            <a:off x="178594" y="10766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35806" y="964635"/>
            <a:ext cx="725786"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ight Arrow 8"/>
          <p:cNvSpPr/>
          <p:nvPr/>
        </p:nvSpPr>
        <p:spPr>
          <a:xfrm>
            <a:off x="178594" y="1417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17579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40571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43644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47031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501910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53759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24029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27188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178594" y="30733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762264" y="4591204"/>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Rectangle 19"/>
          <p:cNvSpPr/>
          <p:nvPr/>
        </p:nvSpPr>
        <p:spPr>
          <a:xfrm>
            <a:off x="3045246" y="4591203"/>
            <a:ext cx="52494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1" name="Rectangle 20"/>
          <p:cNvSpPr/>
          <p:nvPr/>
        </p:nvSpPr>
        <p:spPr>
          <a:xfrm>
            <a:off x="2128558" y="4591203"/>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Rectangle 21"/>
          <p:cNvSpPr/>
          <p:nvPr/>
        </p:nvSpPr>
        <p:spPr>
          <a:xfrm>
            <a:off x="3767686" y="4591202"/>
            <a:ext cx="70946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Rectangle 23"/>
          <p:cNvSpPr/>
          <p:nvPr/>
        </p:nvSpPr>
        <p:spPr>
          <a:xfrm>
            <a:off x="1762264" y="5247871"/>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5" name="Rectangle 24"/>
          <p:cNvSpPr/>
          <p:nvPr/>
        </p:nvSpPr>
        <p:spPr>
          <a:xfrm>
            <a:off x="3045246" y="5247870"/>
            <a:ext cx="52494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6" name="Rectangle 25"/>
          <p:cNvSpPr/>
          <p:nvPr/>
        </p:nvSpPr>
        <p:spPr>
          <a:xfrm>
            <a:off x="2128558" y="5247870"/>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7" name="Rectangle 26"/>
          <p:cNvSpPr/>
          <p:nvPr/>
        </p:nvSpPr>
        <p:spPr>
          <a:xfrm>
            <a:off x="3767686" y="5247869"/>
            <a:ext cx="70946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9" name="Rectangle 28"/>
          <p:cNvSpPr/>
          <p:nvPr/>
        </p:nvSpPr>
        <p:spPr>
          <a:xfrm>
            <a:off x="1762264" y="2938512"/>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0" name="Rectangle 29"/>
          <p:cNvSpPr/>
          <p:nvPr/>
        </p:nvSpPr>
        <p:spPr>
          <a:xfrm>
            <a:off x="2128558" y="2938511"/>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1" name="Rectangle 30"/>
          <p:cNvSpPr/>
          <p:nvPr/>
        </p:nvSpPr>
        <p:spPr>
          <a:xfrm>
            <a:off x="2976609" y="2938511"/>
            <a:ext cx="25991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3" name="Rectangle 32"/>
          <p:cNvSpPr/>
          <p:nvPr/>
        </p:nvSpPr>
        <p:spPr>
          <a:xfrm>
            <a:off x="3364267" y="2938510"/>
            <a:ext cx="25991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420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9"/>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2"/>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3"/>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childTnLst>
                                </p:cTn>
                              </p:par>
                              <p:par>
                                <p:cTn id="69" presetID="1" presetClass="exit" presetSubtype="0" fill="hold" grpId="1" nodeType="withEffect">
                                  <p:stCondLst>
                                    <p:cond delay="0"/>
                                  </p:stCondLst>
                                  <p:childTnLst>
                                    <p:set>
                                      <p:cBhvr>
                                        <p:cTn id="70" dur="1" fill="hold">
                                          <p:stCondLst>
                                            <p:cond delay="0"/>
                                          </p:stCondLst>
                                        </p:cTn>
                                        <p:tgtEl>
                                          <p:spTgt spid="19"/>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21"/>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20"/>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22"/>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16"/>
                                        </p:tgtEl>
                                        <p:attrNameLst>
                                          <p:attrName>style.visibility</p:attrName>
                                        </p:attrNameLst>
                                      </p:cBhvr>
                                      <p:to>
                                        <p:strVal val="hidden"/>
                                      </p:to>
                                    </p:set>
                                  </p:childTnLst>
                                </p:cTn>
                              </p:par>
                              <p:par>
                                <p:cTn id="85" presetID="1" presetClass="entr" presetSubtype="0" fill="hold" grpId="0" nodeType="with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17"/>
                                        </p:tgtEl>
                                        <p:attrNameLst>
                                          <p:attrName>style.visibility</p:attrName>
                                        </p:attrNameLst>
                                      </p:cBhvr>
                                      <p:to>
                                        <p:strVal val="hidden"/>
                                      </p:to>
                                    </p:set>
                                  </p:childTnLst>
                                </p:cTn>
                              </p:par>
                              <p:par>
                                <p:cTn id="91" presetID="1" presetClass="entr" presetSubtype="0" fill="hold" grpId="0" nodeType="withEffect">
                                  <p:stCondLst>
                                    <p:cond delay="0"/>
                                  </p:stCondLst>
                                  <p:childTnLst>
                                    <p:set>
                                      <p:cBhvr>
                                        <p:cTn id="92" dur="1" fill="hold">
                                          <p:stCondLst>
                                            <p:cond delay="0"/>
                                          </p:stCondLst>
                                        </p:cTn>
                                        <p:tgtEl>
                                          <p:spTgt spid="1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1"/>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grpId="1" nodeType="clickEffect">
                                  <p:stCondLst>
                                    <p:cond delay="0"/>
                                  </p:stCondLst>
                                  <p:childTnLst>
                                    <p:set>
                                      <p:cBhvr>
                                        <p:cTn id="112" dur="1" fill="hold">
                                          <p:stCondLst>
                                            <p:cond delay="0"/>
                                          </p:stCondLst>
                                        </p:cTn>
                                        <p:tgtEl>
                                          <p:spTgt spid="18"/>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9"/>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30"/>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31"/>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33"/>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1" nodeType="clickEffect">
                                  <p:stCondLst>
                                    <p:cond delay="0"/>
                                  </p:stCondLst>
                                  <p:childTnLst>
                                    <p:set>
                                      <p:cBhvr>
                                        <p:cTn id="124" dur="1" fill="hold">
                                          <p:stCondLst>
                                            <p:cond delay="0"/>
                                          </p:stCondLst>
                                        </p:cTn>
                                        <p:tgtEl>
                                          <p:spTgt spid="14"/>
                                        </p:tgtEl>
                                        <p:attrNameLst>
                                          <p:attrName>style.visibility</p:attrName>
                                        </p:attrNameLst>
                                      </p:cBhvr>
                                      <p:to>
                                        <p:strVal val="hidden"/>
                                      </p:to>
                                    </p:set>
                                  </p:childTnLst>
                                </p:cTn>
                              </p:par>
                              <p:par>
                                <p:cTn id="125" presetID="1" presetClass="entr" presetSubtype="0" fill="hold" grpId="0" nodeType="withEffect">
                                  <p:stCondLst>
                                    <p:cond delay="0"/>
                                  </p:stCondLst>
                                  <p:childTnLst>
                                    <p:set>
                                      <p:cBhvr>
                                        <p:cTn id="126" dur="1" fill="hold">
                                          <p:stCondLst>
                                            <p:cond delay="0"/>
                                          </p:stCondLst>
                                        </p:cTn>
                                        <p:tgtEl>
                                          <p:spTgt spid="1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4"/>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25"/>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6"/>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27"/>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1" nodeType="clickEffect">
                                  <p:stCondLst>
                                    <p:cond delay="0"/>
                                  </p:stCondLst>
                                  <p:childTnLst>
                                    <p:set>
                                      <p:cBhvr>
                                        <p:cTn id="146" dur="1" fill="hold">
                                          <p:stCondLst>
                                            <p:cond delay="0"/>
                                          </p:stCondLst>
                                        </p:cTn>
                                        <p:tgtEl>
                                          <p:spTgt spid="15"/>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24"/>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26"/>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25"/>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27"/>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nodeType="clickEffect">
                                  <p:stCondLst>
                                    <p:cond delay="0"/>
                                  </p:stCondLst>
                                  <p:childTnLst>
                                    <p:set>
                                      <p:cBhvr>
                                        <p:cTn id="17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nodeType="clickEffect">
                                  <p:stCondLst>
                                    <p:cond delay="0"/>
                                  </p:stCondLst>
                                  <p:childTnLst>
                                    <p:set>
                                      <p:cBhvr>
                                        <p:cTn id="18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4" grpId="0" animBg="1"/>
      <p:bldP spid="24" grpId="1" animBg="1"/>
      <p:bldP spid="25" grpId="0" animBg="1"/>
      <p:bldP spid="25" grpId="1" animBg="1"/>
      <p:bldP spid="26" grpId="0" animBg="1"/>
      <p:bldP spid="26" grpId="1" animBg="1"/>
      <p:bldP spid="27" grpId="0" animBg="1"/>
      <p:bldP spid="27" grpId="1" animBg="1"/>
      <p:bldP spid="29" grpId="0" animBg="1"/>
      <p:bldP spid="29" grpId="1" animBg="1"/>
      <p:bldP spid="30" grpId="0" animBg="1"/>
      <p:bldP spid="30" grpId="1" animBg="1"/>
      <p:bldP spid="31" grpId="0" animBg="1"/>
      <p:bldP spid="31" grpId="1" animBg="1"/>
      <p:bldP spid="33" grpId="0" animBg="1"/>
      <p:bldP spid="3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Implementation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Until the official Ruby specification in 2011, the </a:t>
            </a:r>
            <a:r>
              <a:rPr lang="en-US" dirty="0"/>
              <a:t>Ruby </a:t>
            </a:r>
            <a:r>
              <a:rPr lang="en-US" dirty="0" smtClean="0"/>
              <a:t>MRI (</a:t>
            </a:r>
            <a:r>
              <a:rPr lang="en-US" dirty="0" err="1" smtClean="0"/>
              <a:t>Matz's</a:t>
            </a:r>
            <a:r>
              <a:rPr lang="en-US" dirty="0" smtClean="0"/>
              <a:t> Ruby Interpreter) was the reference implementation</a:t>
            </a:r>
          </a:p>
          <a:p>
            <a:r>
              <a:rPr lang="en-US" dirty="0" smtClean="0"/>
              <a:t>Any program that the reference implementation run is a Ruby program, and it should do whatever the reference implementation does</a:t>
            </a:r>
          </a:p>
          <a:p>
            <a:r>
              <a:rPr lang="en-US" dirty="0" smtClean="0"/>
              <a:t>Precisely specified on a given input</a:t>
            </a:r>
          </a:p>
          <a:p>
            <a:pPr lvl="1"/>
            <a:r>
              <a:rPr lang="en-US" dirty="0" smtClean="0"/>
              <a:t>If there is any question, simply run a test program on a sample implementation</a:t>
            </a:r>
          </a:p>
          <a:p>
            <a:r>
              <a:rPr lang="en-US" dirty="0" smtClean="0"/>
              <a:t>However, what about bugs in the reference?</a:t>
            </a:r>
          </a:p>
          <a:p>
            <a:pPr lvl="1"/>
            <a:r>
              <a:rPr lang="en-US" dirty="0" smtClean="0"/>
              <a:t>Most often, they become part of the language</a:t>
            </a:r>
          </a:p>
          <a:p>
            <a:r>
              <a:rPr lang="en-US" dirty="0" smtClean="0"/>
              <a:t>What if the reference implementation does not run on your platform?</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205829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x</a:t>
            </a:r>
            <a:r>
              <a:rPr lang="en-US" sz="1800" dirty="0">
                <a:latin typeface="Consolas" charset="0"/>
                <a:ea typeface="Consolas" charset="0"/>
                <a:cs typeface="Consolas" charset="0"/>
              </a:rPr>
              <a:t> = 100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return </a:t>
            </a:r>
            <a:r>
              <a:rPr lang="en-US" sz="1800" dirty="0">
                <a:latin typeface="Consolas" charset="0"/>
                <a:ea typeface="Consolas" charset="0"/>
                <a:cs typeface="Consolas" charset="0"/>
              </a:rPr>
              <a:t>&amp;x</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smtClean="0">
                <a:solidFill>
                  <a:schemeClr val="tx2"/>
                </a:solidFill>
                <a:latin typeface="Consolas" charset="0"/>
                <a:ea typeface="Consolas" charset="0"/>
                <a:cs typeface="Consolas" charset="0"/>
              </a:rPr>
              <a:t>void</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y</a:t>
            </a:r>
            <a:r>
              <a:rPr lang="en-US" sz="1800" dirty="0">
                <a:latin typeface="Consolas" charset="0"/>
                <a:ea typeface="Consolas" charset="0"/>
                <a:cs typeface="Consolas" charset="0"/>
              </a:rPr>
              <a:t> = 10000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z</a:t>
            </a:r>
            <a:r>
              <a:rPr lang="en-US" sz="1800" dirty="0">
                <a:latin typeface="Consolas" charset="0"/>
                <a:ea typeface="Consolas" charset="0"/>
                <a:cs typeface="Consolas" charset="0"/>
              </a:rPr>
              <a:t> = 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 %d\n", y, z</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main(){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foo();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
        <p:nvSpPr>
          <p:cNvPr id="5" name="TextBox 4"/>
          <p:cNvSpPr txBox="1"/>
          <p:nvPr/>
        </p:nvSpPr>
        <p:spPr>
          <a:xfrm>
            <a:off x="3847722" y="283333"/>
            <a:ext cx="5563892" cy="3231654"/>
          </a:xfrm>
          <a:prstGeom prst="rect">
            <a:avLst/>
          </a:prstGeom>
          <a:noFill/>
        </p:spPr>
        <p:txBody>
          <a:bodyPr wrap="square" rtlCol="0">
            <a:spAutoFit/>
          </a:bodyPr>
          <a:lstStyle/>
          <a:p>
            <a:r>
              <a:rPr lang="en-US" sz="1700" dirty="0">
                <a:latin typeface="Consolas" charset="0"/>
                <a:ea typeface="Consolas" charset="0"/>
                <a:cs typeface="Consolas" charset="0"/>
              </a:rPr>
              <a:t>[</a:t>
            </a:r>
            <a:r>
              <a:rPr lang="en-US" sz="1700" dirty="0" err="1" smtClean="0">
                <a:latin typeface="Consolas" charset="0"/>
                <a:ea typeface="Consolas" charset="0"/>
                <a:cs typeface="Consolas" charset="0"/>
              </a:rPr>
              <a:t>hedwig</a:t>
            </a:r>
            <a:r>
              <a:rPr lang="en-US" sz="1700" dirty="0" smtClean="0">
                <a:latin typeface="Consolas" charset="0"/>
                <a:ea typeface="Consolas" charset="0"/>
                <a:cs typeface="Consolas" charset="0"/>
              </a:rPr>
              <a:t>]$ </a:t>
            </a:r>
            <a:r>
              <a:rPr lang="en-US" sz="1700" dirty="0" err="1">
                <a:latin typeface="Consolas" charset="0"/>
                <a:ea typeface="Consolas" charset="0"/>
                <a:cs typeface="Consolas" charset="0"/>
              </a:rPr>
              <a:t>gcc</a:t>
            </a:r>
            <a:r>
              <a:rPr lang="en-US" sz="1700" dirty="0">
                <a:latin typeface="Consolas" charset="0"/>
                <a:ea typeface="Consolas" charset="0"/>
                <a:cs typeface="Consolas" charset="0"/>
              </a:rPr>
              <a:t> -Wall </a:t>
            </a:r>
            <a:r>
              <a:rPr lang="en-US" sz="1700" dirty="0" err="1">
                <a:latin typeface="Consolas" charset="0"/>
                <a:ea typeface="Consolas" charset="0"/>
                <a:cs typeface="Consolas" charset="0"/>
              </a:rPr>
              <a:t>dangling_reference.c</a:t>
            </a:r>
            <a:r>
              <a:rPr lang="en-US" sz="1700" dirty="0">
                <a:latin typeface="Consolas" charset="0"/>
                <a:ea typeface="Consolas" charset="0"/>
                <a:cs typeface="Consolas" charset="0"/>
              </a:rPr>
              <a:t>                                                                    </a:t>
            </a:r>
          </a:p>
          <a:p>
            <a:r>
              <a:rPr lang="en-US" sz="1700" dirty="0">
                <a:latin typeface="Consolas" charset="0"/>
                <a:ea typeface="Consolas" charset="0"/>
                <a:cs typeface="Consolas" charset="0"/>
              </a:rPr>
              <a:t>dangling_reference.c:6:12: warning: address of stack memory associated with local variable 'x' returned [-</a:t>
            </a:r>
            <a:r>
              <a:rPr lang="en-US" sz="1700" dirty="0" err="1">
                <a:latin typeface="Consolas" charset="0"/>
                <a:ea typeface="Consolas" charset="0"/>
                <a:cs typeface="Consolas" charset="0"/>
              </a:rPr>
              <a:t>Wreturn</a:t>
            </a:r>
            <a:r>
              <a:rPr lang="en-US" sz="1700" dirty="0">
                <a:latin typeface="Consolas" charset="0"/>
                <a:ea typeface="Consolas" charset="0"/>
                <a:cs typeface="Consolas" charset="0"/>
              </a:rPr>
              <a:t>-stack-address]</a:t>
            </a:r>
          </a:p>
          <a:p>
            <a:r>
              <a:rPr lang="en-US" sz="1700" dirty="0">
                <a:latin typeface="Consolas" charset="0"/>
                <a:ea typeface="Consolas" charset="0"/>
                <a:cs typeface="Consolas" charset="0"/>
              </a:rPr>
              <a:t>   return &amp;x;</a:t>
            </a:r>
          </a:p>
          <a:p>
            <a:r>
              <a:rPr lang="de-DE" sz="1700" dirty="0">
                <a:latin typeface="Consolas" charset="0"/>
                <a:ea typeface="Consolas" charset="0"/>
                <a:cs typeface="Consolas" charset="0"/>
              </a:rPr>
              <a:t>           ^</a:t>
            </a:r>
          </a:p>
          <a:p>
            <a:r>
              <a:rPr lang="de-DE" sz="1700" dirty="0">
                <a:latin typeface="Consolas" charset="0"/>
                <a:ea typeface="Consolas" charset="0"/>
                <a:cs typeface="Consolas" charset="0"/>
              </a:rPr>
              <a:t>1 </a:t>
            </a:r>
            <a:r>
              <a:rPr lang="de-DE" sz="1700" dirty="0" err="1">
                <a:latin typeface="Consolas" charset="0"/>
                <a:ea typeface="Consolas" charset="0"/>
                <a:cs typeface="Consolas" charset="0"/>
              </a:rPr>
              <a:t>warning</a:t>
            </a:r>
            <a:r>
              <a:rPr lang="de-DE" sz="1700" dirty="0">
                <a:latin typeface="Consolas" charset="0"/>
                <a:ea typeface="Consolas" charset="0"/>
                <a:cs typeface="Consolas" charset="0"/>
              </a:rPr>
              <a:t> </a:t>
            </a:r>
            <a:r>
              <a:rPr lang="de-DE" sz="1700" dirty="0" err="1">
                <a:latin typeface="Consolas" charset="0"/>
                <a:ea typeface="Consolas" charset="0"/>
                <a:cs typeface="Consolas" charset="0"/>
              </a:rPr>
              <a:t>generated</a:t>
            </a:r>
            <a:r>
              <a:rPr lang="de-DE" sz="1700" dirty="0">
                <a:latin typeface="Consolas" charset="0"/>
                <a:ea typeface="Consolas" charset="0"/>
                <a:cs typeface="Consolas" charset="0"/>
              </a:rPr>
              <a:t>.</a:t>
            </a:r>
          </a:p>
          <a:p>
            <a:r>
              <a:rPr lang="en-US" sz="1700" dirty="0">
                <a:latin typeface="Consolas" charset="0"/>
                <a:ea typeface="Consolas" charset="0"/>
                <a:cs typeface="Consolas" charset="0"/>
              </a:rPr>
              <a:t>[</a:t>
            </a:r>
            <a:r>
              <a:rPr lang="en-US" sz="1700" dirty="0" err="1">
                <a:latin typeface="Consolas" charset="0"/>
                <a:ea typeface="Consolas" charset="0"/>
                <a:cs typeface="Consolas" charset="0"/>
              </a:rPr>
              <a:t>hedwig</a:t>
            </a:r>
            <a:r>
              <a:rPr lang="en-US" sz="1700" dirty="0">
                <a:latin typeface="Consolas" charset="0"/>
                <a:ea typeface="Consolas" charset="0"/>
                <a:cs typeface="Consolas" charset="0"/>
              </a:rPr>
              <a:t>]$ ./</a:t>
            </a:r>
            <a:r>
              <a:rPr lang="en-US" sz="1700" dirty="0" err="1">
                <a:latin typeface="Consolas" charset="0"/>
                <a:ea typeface="Consolas" charset="0"/>
                <a:cs typeface="Consolas" charset="0"/>
              </a:rPr>
              <a:t>a.out</a:t>
            </a:r>
            <a:r>
              <a:rPr lang="en-US" sz="1700" dirty="0">
                <a:latin typeface="Consolas" charset="0"/>
                <a:ea typeface="Consolas" charset="0"/>
                <a:cs typeface="Consolas" charset="0"/>
              </a:rPr>
              <a:t>                                                                                           </a:t>
            </a:r>
          </a:p>
          <a:p>
            <a:r>
              <a:rPr lang="fi-FI" sz="1700" dirty="0">
                <a:latin typeface="Consolas" charset="0"/>
                <a:ea typeface="Consolas" charset="0"/>
                <a:cs typeface="Consolas" charset="0"/>
              </a:rPr>
              <a:t>0x7fff55adb68c 100</a:t>
            </a:r>
          </a:p>
          <a:p>
            <a:r>
              <a:rPr lang="fr-FR" sz="1700" dirty="0">
                <a:latin typeface="Consolas" charset="0"/>
                <a:ea typeface="Consolas" charset="0"/>
                <a:cs typeface="Consolas" charset="0"/>
              </a:rPr>
              <a:t>10000 0</a:t>
            </a:r>
          </a:p>
          <a:p>
            <a:r>
              <a:rPr lang="is-IS" sz="1700" dirty="0">
                <a:latin typeface="Consolas" charset="0"/>
                <a:ea typeface="Consolas" charset="0"/>
                <a:cs typeface="Consolas" charset="0"/>
              </a:rPr>
              <a:t>0x7fff55adb68c 10000</a:t>
            </a:r>
            <a:endParaRPr lang="en-US" sz="1700" dirty="0">
              <a:latin typeface="Consolas" charset="0"/>
              <a:ea typeface="Consolas" charset="0"/>
              <a:cs typeface="Consolas" charset="0"/>
            </a:endParaRPr>
          </a:p>
        </p:txBody>
      </p:sp>
    </p:spTree>
    <p:extLst>
      <p:ext uri="{BB962C8B-B14F-4D97-AF65-F5344CB8AC3E}">
        <p14:creationId xmlns:p14="http://schemas.microsoft.com/office/powerpoint/2010/main" val="7562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smtClean="0">
                <a:solidFill>
                  <a:schemeClr val="accent4"/>
                </a:solidFill>
                <a:latin typeface="Consolas" charset="0"/>
                <a:ea typeface="Consolas" charset="0"/>
                <a:cs typeface="Consolas" charset="0"/>
              </a:rPr>
              <a:t>#</a:t>
            </a: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stdlib.h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     </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100;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42;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51</a:t>
            </a:fld>
            <a:endParaRPr lang="en-US"/>
          </a:p>
        </p:txBody>
      </p:sp>
      <p:sp>
        <p:nvSpPr>
          <p:cNvPr id="6" name="Right Arrow 5"/>
          <p:cNvSpPr/>
          <p:nvPr/>
        </p:nvSpPr>
        <p:spPr>
          <a:xfrm>
            <a:off x="178594" y="14060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17422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178594" y="205557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237177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271272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30308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338810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369766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40072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43689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47077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4414424" y="263471"/>
            <a:ext cx="5563892" cy="1077218"/>
          </a:xfrm>
          <a:prstGeom prst="rect">
            <a:avLst/>
          </a:prstGeom>
          <a:noFill/>
        </p:spPr>
        <p:txBody>
          <a:bodyPr wrap="square" rtlCol="0">
            <a:spAutoFit/>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ragnuk</a:t>
            </a:r>
            <a:r>
              <a:rPr lang="en-US" sz="1600" dirty="0" smtClean="0">
                <a:latin typeface="Consolas" charset="0"/>
                <a:ea typeface="Consolas" charset="0"/>
                <a:cs typeface="Consolas" charset="0"/>
              </a:rPr>
              <a:t>]$ </a:t>
            </a:r>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a:t>
            </a:r>
            <a:r>
              <a:rPr lang="en-US" sz="1600" dirty="0" err="1">
                <a:latin typeface="Consolas" charset="0"/>
                <a:ea typeface="Consolas" charset="0"/>
                <a:cs typeface="Consolas" charset="0"/>
              </a:rPr>
              <a:t>dangling_free.c</a:t>
            </a:r>
            <a:r>
              <a:rPr lang="en-US" sz="1600" dirty="0">
                <a:latin typeface="Consolas" charset="0"/>
                <a:ea typeface="Consolas" charset="0"/>
                <a:cs typeface="Consolas" charset="0"/>
              </a:rPr>
              <a:t> </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ragnuk</a:t>
            </a:r>
            <a:r>
              <a:rPr lang="en-US" sz="1600" dirty="0" smtClean="0">
                <a:latin typeface="Consolas" charset="0"/>
                <a:ea typeface="Consolas" charset="0"/>
                <a:cs typeface="Consolas" charset="0"/>
              </a:rPr>
              <a:t> </a:t>
            </a:r>
            <a:r>
              <a:rPr lang="en-US" sz="1600" dirty="0">
                <a:latin typeface="Consolas" charset="0"/>
                <a:ea typeface="Consolas" charset="0"/>
                <a:cs typeface="Consolas" charset="0"/>
              </a:rPr>
              <a:t>examples]$ ./</a:t>
            </a:r>
            <a:r>
              <a:rPr lang="en-US" sz="1600" dirty="0" err="1">
                <a:latin typeface="Consolas" charset="0"/>
                <a:ea typeface="Consolas" charset="0"/>
                <a:cs typeface="Consolas" charset="0"/>
              </a:rPr>
              <a:t>a.out</a:t>
            </a:r>
            <a:r>
              <a:rPr lang="en-US" sz="1600" dirty="0">
                <a:latin typeface="Consolas" charset="0"/>
                <a:ea typeface="Consolas" charset="0"/>
                <a:cs typeface="Consolas" charset="0"/>
              </a:rPr>
              <a:t> </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0</a:t>
            </a:r>
          </a:p>
          <a:p>
            <a:r>
              <a:rPr lang="en-US" sz="1600" dirty="0" smtClean="0">
                <a:latin typeface="Consolas" charset="0"/>
                <a:ea typeface="Consolas" charset="0"/>
                <a:cs typeface="Consolas" charset="0"/>
              </a:rPr>
              <a:t>0</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164191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1"/>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2"/>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3"/>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4"/>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15"/>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smtClean="0">
                <a:solidFill>
                  <a:schemeClr val="accent4"/>
                </a:solidFill>
                <a:latin typeface="Consolas" charset="0"/>
                <a:ea typeface="Consolas" charset="0"/>
                <a:cs typeface="Consolas" charset="0"/>
              </a:rPr>
              <a:t>#</a:t>
            </a: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stdlib.h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     </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100;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42;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52</a:t>
            </a:fld>
            <a:endParaRPr lang="en-US"/>
          </a:p>
        </p:txBody>
      </p:sp>
      <p:sp>
        <p:nvSpPr>
          <p:cNvPr id="17" name="TextBox 16"/>
          <p:cNvSpPr txBox="1"/>
          <p:nvPr/>
        </p:nvSpPr>
        <p:spPr>
          <a:xfrm>
            <a:off x="4414424" y="263471"/>
            <a:ext cx="5563892" cy="1077218"/>
          </a:xfrm>
          <a:prstGeom prst="rect">
            <a:avLst/>
          </a:prstGeom>
          <a:noFill/>
        </p:spPr>
        <p:txBody>
          <a:bodyPr wrap="square" rtlCol="0">
            <a:spAutoFit/>
          </a:bodyPr>
          <a:lstStyle/>
          <a:p>
            <a:r>
              <a:rPr lang="en-US" sz="1600" dirty="0">
                <a:latin typeface="Consolas" charset="0"/>
                <a:ea typeface="Consolas" charset="0"/>
                <a:cs typeface="Consolas" charset="0"/>
              </a:rPr>
              <a:t>[</a:t>
            </a:r>
            <a:r>
              <a:rPr lang="en-US" sz="1600" dirty="0" err="1" smtClean="0">
                <a:latin typeface="Consolas" charset="0"/>
                <a:ea typeface="Consolas" charset="0"/>
                <a:cs typeface="Consolas" charset="0"/>
              </a:rPr>
              <a:t>hedwig</a:t>
            </a:r>
            <a:r>
              <a:rPr lang="en-US" sz="1600" dirty="0" smtClean="0">
                <a:latin typeface="Consolas" charset="0"/>
                <a:ea typeface="Consolas" charset="0"/>
                <a:cs typeface="Consolas" charset="0"/>
              </a:rPr>
              <a:t>]$ </a:t>
            </a:r>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a:t>
            </a:r>
            <a:r>
              <a:rPr lang="en-US" sz="1600" dirty="0" err="1" smtClean="0">
                <a:latin typeface="Consolas" charset="0"/>
                <a:ea typeface="Consolas" charset="0"/>
                <a:cs typeface="Consolas" charset="0"/>
              </a:rPr>
              <a:t>dangling_free.c</a:t>
            </a:r>
            <a:endParaRPr lang="en-US" sz="1600" dirty="0">
              <a:latin typeface="Consolas" charset="0"/>
              <a:ea typeface="Consolas" charset="0"/>
              <a:cs typeface="Consolas" charset="0"/>
            </a:endParaRPr>
          </a:p>
          <a:p>
            <a:r>
              <a:rPr lang="en-US" sz="1600" dirty="0">
                <a:latin typeface="Consolas" charset="0"/>
                <a:ea typeface="Consolas" charset="0"/>
                <a:cs typeface="Consolas" charset="0"/>
              </a:rPr>
              <a:t>[</a:t>
            </a:r>
            <a:r>
              <a:rPr lang="en-US" sz="1600" dirty="0" err="1" smtClean="0">
                <a:latin typeface="Consolas" charset="0"/>
                <a:ea typeface="Consolas" charset="0"/>
                <a:cs typeface="Consolas" charset="0"/>
              </a:rPr>
              <a:t>hedwig</a:t>
            </a:r>
            <a:r>
              <a:rPr lang="en-US" sz="1600" dirty="0" smtClean="0">
                <a:latin typeface="Consolas" charset="0"/>
                <a:ea typeface="Consolas" charset="0"/>
                <a:cs typeface="Consolas" charset="0"/>
              </a:rPr>
              <a:t>]$ </a:t>
            </a:r>
            <a:r>
              <a:rPr lang="en-US" sz="1600" dirty="0">
                <a:latin typeface="Consolas" charset="0"/>
                <a:ea typeface="Consolas" charset="0"/>
                <a:cs typeface="Consolas" charset="0"/>
              </a:rPr>
              <a:t>./</a:t>
            </a:r>
            <a:r>
              <a:rPr lang="en-US" sz="1600" dirty="0" err="1">
                <a:latin typeface="Consolas" charset="0"/>
                <a:ea typeface="Consolas" charset="0"/>
                <a:cs typeface="Consolas" charset="0"/>
              </a:rPr>
              <a:t>a.out</a:t>
            </a:r>
            <a:r>
              <a:rPr lang="en-US" sz="1600" dirty="0">
                <a:latin typeface="Consolas" charset="0"/>
                <a:ea typeface="Consolas" charset="0"/>
                <a:cs typeface="Consolas" charset="0"/>
              </a:rPr>
              <a:t>        </a:t>
            </a:r>
          </a:p>
          <a:p>
            <a:r>
              <a:rPr lang="is-IS" sz="1600" dirty="0">
                <a:latin typeface="Consolas" charset="0"/>
                <a:ea typeface="Consolas" charset="0"/>
                <a:cs typeface="Consolas" charset="0"/>
              </a:rPr>
              <a:t>100</a:t>
            </a:r>
          </a:p>
          <a:p>
            <a:r>
              <a:rPr lang="is-IS" sz="1600" dirty="0">
                <a:latin typeface="Consolas" charset="0"/>
                <a:ea typeface="Consolas" charset="0"/>
                <a:cs typeface="Consolas" charset="0"/>
              </a:rPr>
              <a:t>42</a:t>
            </a:r>
          </a:p>
        </p:txBody>
      </p:sp>
    </p:spTree>
    <p:extLst>
      <p:ext uri="{BB962C8B-B14F-4D97-AF65-F5344CB8AC3E}">
        <p14:creationId xmlns:p14="http://schemas.microsoft.com/office/powerpoint/2010/main" val="205610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5465"/>
            <a:ext cx="8229600" cy="5800700"/>
          </a:xfrm>
        </p:spPr>
        <p:txBody>
          <a:bodyPr>
            <a:noAutofit/>
          </a:bodyPr>
          <a:lstStyle/>
          <a:p>
            <a:pPr marL="0" indent="0">
              <a:buNone/>
            </a:pPr>
            <a:r>
              <a:rPr lang="de-DE" sz="1800" dirty="0">
                <a:solidFill>
                  <a:schemeClr val="accent4"/>
                </a:solidFill>
                <a:latin typeface="Consolas" charset="0"/>
                <a:ea typeface="Consolas" charset="0"/>
                <a:cs typeface="Consolas" charset="0"/>
              </a:rPr>
              <a:t>#</a:t>
            </a:r>
            <a:r>
              <a:rPr lang="de-DE" sz="1800" dirty="0" err="1">
                <a:solidFill>
                  <a:schemeClr val="accent4"/>
                </a:solidFill>
                <a:latin typeface="Consolas" charset="0"/>
                <a:ea typeface="Consolas" charset="0"/>
                <a:cs typeface="Consolas" charset="0"/>
              </a:rPr>
              <a:t>include</a:t>
            </a:r>
            <a:r>
              <a:rPr lang="de-DE" sz="1800" dirty="0">
                <a:solidFill>
                  <a:schemeClr val="accent4"/>
                </a:solidFill>
                <a:latin typeface="Consolas" charset="0"/>
                <a:ea typeface="Consolas" charset="0"/>
                <a:cs typeface="Consolas" charset="0"/>
              </a:rPr>
              <a:t> </a:t>
            </a:r>
            <a:r>
              <a:rPr lang="de-DE" sz="1800" dirty="0">
                <a:latin typeface="Consolas" charset="0"/>
                <a:ea typeface="Consolas" charset="0"/>
                <a:cs typeface="Consolas" charset="0"/>
              </a:rPr>
              <a:t>&lt;</a:t>
            </a:r>
            <a:r>
              <a:rPr lang="de-DE" sz="1800" dirty="0" err="1">
                <a:latin typeface="Consolas" charset="0"/>
                <a:ea typeface="Consolas" charset="0"/>
                <a:cs typeface="Consolas" charset="0"/>
              </a:rPr>
              <a:t>stdlib.h</a:t>
            </a:r>
            <a:r>
              <a:rPr lang="de-DE" sz="1800" dirty="0">
                <a:latin typeface="Consolas" charset="0"/>
                <a:ea typeface="Consolas" charset="0"/>
                <a:cs typeface="Consolas" charset="0"/>
              </a:rPr>
              <a:t>&gt;   </a:t>
            </a:r>
            <a:endParaRPr lang="de-DE" sz="1800" dirty="0" smtClean="0">
              <a:latin typeface="Consolas" charset="0"/>
              <a:ea typeface="Consolas" charset="0"/>
              <a:cs typeface="Consolas" charset="0"/>
            </a:endParaRPr>
          </a:p>
          <a:p>
            <a:pPr marL="0" indent="0">
              <a:buNone/>
            </a:pP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err="1">
                <a:solidFill>
                  <a:schemeClr val="accent2"/>
                </a:solidFill>
                <a:latin typeface="Consolas" charset="0"/>
                <a:ea typeface="Consolas" charset="0"/>
                <a:cs typeface="Consolas" charset="0"/>
              </a:rPr>
              <a:t>q</a:t>
            </a:r>
            <a:r>
              <a:rPr lang="de-DE" sz="1800" dirty="0" smtClean="0">
                <a:latin typeface="Consolas" charset="0"/>
                <a:ea typeface="Consolas" charset="0"/>
                <a:cs typeface="Consolas" charset="0"/>
              </a:rPr>
              <a:t>;</a:t>
            </a:r>
          </a:p>
          <a:p>
            <a:pPr marL="0" indent="0">
              <a:buNone/>
            </a:pPr>
            <a:r>
              <a:rPr lang="de-DE" sz="1800" dirty="0" err="1" smtClean="0">
                <a:solidFill>
                  <a:schemeClr val="tx2"/>
                </a:solidFill>
                <a:latin typeface="Consolas" charset="0"/>
                <a:ea typeface="Consolas" charset="0"/>
                <a:cs typeface="Consolas" charset="0"/>
              </a:rPr>
              <a:t>int</a:t>
            </a:r>
            <a:r>
              <a:rPr lang="de-DE" sz="1800" dirty="0" smtClean="0">
                <a:latin typeface="Consolas" charset="0"/>
                <a:ea typeface="Consolas" charset="0"/>
                <a:cs typeface="Consolas" charset="0"/>
              </a:rPr>
              <a:t> </a:t>
            </a:r>
            <a:r>
              <a:rPr lang="de-DE" sz="1800" dirty="0" err="1">
                <a:solidFill>
                  <a:schemeClr val="accent2"/>
                </a:solidFill>
                <a:latin typeface="Consolas" charset="0"/>
                <a:ea typeface="Consolas" charset="0"/>
                <a:cs typeface="Consolas" charset="0"/>
              </a:rPr>
              <a:t>main</a:t>
            </a:r>
            <a:r>
              <a:rPr lang="de-DE" sz="1800" dirty="0" smtClean="0">
                <a:latin typeface="Consolas" charset="0"/>
                <a:ea typeface="Consolas" charset="0"/>
                <a:cs typeface="Consolas" charset="0"/>
              </a:rPr>
              <a:t>() {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a:solidFill>
                  <a:schemeClr val="accent2"/>
                </a:solidFill>
                <a:latin typeface="Consolas" charset="0"/>
                <a:ea typeface="Consolas" charset="0"/>
                <a:cs typeface="Consolas" charset="0"/>
              </a:rPr>
              <a:t>a</a:t>
            </a:r>
            <a:r>
              <a:rPr lang="de-DE" sz="1800" dirty="0">
                <a:latin typeface="Consolas" charset="0"/>
                <a:ea typeface="Consolas" charset="0"/>
                <a:cs typeface="Consolas" charset="0"/>
              </a:rPr>
              <a:t>;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a:solidFill>
                  <a:schemeClr val="accent2"/>
                </a:solidFill>
                <a:latin typeface="Consolas" charset="0"/>
                <a:ea typeface="Consolas" charset="0"/>
                <a:cs typeface="Consolas" charset="0"/>
              </a:rPr>
              <a:t>b</a:t>
            </a:r>
            <a:r>
              <a:rPr lang="de-DE" sz="1800" dirty="0">
                <a:latin typeface="Consolas" charset="0"/>
                <a:ea typeface="Consolas" charset="0"/>
                <a:cs typeface="Consolas" charset="0"/>
              </a:rPr>
              <a:t>;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1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b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a = 42;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a:latin typeface="Consolas" charset="0"/>
                <a:ea typeface="Consolas" charset="0"/>
                <a:cs typeface="Consolas" charset="0"/>
              </a:rPr>
              <a:t>point</a:t>
            </a: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1</a:t>
            </a:r>
          </a:p>
          <a:p>
            <a:pPr marL="0" indent="0">
              <a:buNone/>
            </a:pPr>
            <a:r>
              <a:rPr lang="de-DE" sz="1800" dirty="0" smtClean="0">
                <a:latin typeface="Consolas" charset="0"/>
                <a:ea typeface="Consolas" charset="0"/>
                <a:cs typeface="Consolas" charset="0"/>
              </a:rPr>
              <a:t>    b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3       </a:t>
            </a:r>
            <a:r>
              <a:rPr lang="de-DE" sz="1800" dirty="0" smtClean="0">
                <a:latin typeface="Consolas" charset="0"/>
                <a:ea typeface="Consolas" charset="0"/>
                <a:cs typeface="Consolas" charset="0"/>
              </a:rPr>
              <a:t>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b = *a;              </a:t>
            </a:r>
            <a:endParaRPr lang="de-DE" sz="1800" dirty="0" smtClean="0">
              <a:latin typeface="Consolas" charset="0"/>
              <a:ea typeface="Consolas" charset="0"/>
              <a:cs typeface="Consolas" charset="0"/>
            </a:endParaRPr>
          </a:p>
          <a:p>
            <a:pPr marL="0" indent="0">
              <a:buNone/>
            </a:pPr>
            <a:r>
              <a:rPr lang="de-DE" sz="1800" dirty="0" smtClean="0">
                <a:latin typeface="Consolas" charset="0"/>
                <a:ea typeface="Consolas" charset="0"/>
                <a:cs typeface="Consolas" charset="0"/>
              </a:rPr>
              <a:t>    </a:t>
            </a:r>
            <a:r>
              <a:rPr lang="de-DE" sz="1800" dirty="0" err="1" smtClean="0">
                <a:latin typeface="Consolas" charset="0"/>
                <a:ea typeface="Consolas" charset="0"/>
                <a:cs typeface="Consolas" charset="0"/>
              </a:rPr>
              <a:t>q</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&amp;a;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a:latin typeface="Consolas" charset="0"/>
                <a:ea typeface="Consolas" charset="0"/>
                <a:cs typeface="Consolas" charset="0"/>
              </a:rPr>
              <a:t>point</a:t>
            </a:r>
            <a:r>
              <a:rPr lang="de-DE" sz="1800" dirty="0">
                <a:latin typeface="Consolas" charset="0"/>
                <a:ea typeface="Consolas" charset="0"/>
                <a:cs typeface="Consolas" charset="0"/>
              </a:rPr>
              <a:t> 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smtClean="0">
                <a:latin typeface="Consolas" charset="0"/>
                <a:ea typeface="Consolas" charset="0"/>
                <a:cs typeface="Consolas" charset="0"/>
              </a:rPr>
              <a:t>point</a:t>
            </a:r>
            <a:r>
              <a:rPr lang="de-DE" sz="1800" dirty="0" smtClean="0">
                <a:latin typeface="Consolas" charset="0"/>
                <a:ea typeface="Consolas" charset="0"/>
                <a:cs typeface="Consolas" charset="0"/>
              </a:rPr>
              <a:t> 3                      </a:t>
            </a:r>
          </a:p>
          <a:p>
            <a:pPr marL="0" indent="0">
              <a:buNone/>
            </a:pPr>
            <a:r>
              <a:rPr lang="de-DE"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53</a:t>
            </a:fld>
            <a:endParaRPr lang="en-US"/>
          </a:p>
        </p:txBody>
      </p:sp>
      <p:sp>
        <p:nvSpPr>
          <p:cNvPr id="5" name="Right Arrow 4"/>
          <p:cNvSpPr/>
          <p:nvPr/>
        </p:nvSpPr>
        <p:spPr>
          <a:xfrm>
            <a:off x="179435" y="146635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a:off x="178594" y="21537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24585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178594" y="27633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31138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34415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37733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40824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44405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47757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511727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54587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34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8"/>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9"/>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1"/>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2"/>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3"/>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14"/>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15"/>
                                        </p:tgtEl>
                                        <p:attrNameLst>
                                          <p:attrName>style.visibility</p:attrName>
                                        </p:attrNameLst>
                                      </p:cBhvr>
                                      <p:to>
                                        <p:strVal val="hidden"/>
                                      </p:to>
                                    </p:set>
                                  </p:childTnLst>
                                </p:cTn>
                              </p:par>
                              <p:par>
                                <p:cTn id="71" presetID="1"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smtClean="0"/>
              <a:t>Copy Semantics</a:t>
            </a:r>
          </a:p>
          <a:p>
            <a:pPr lvl="1"/>
            <a:r>
              <a:rPr lang="en-US" dirty="0" smtClean="0">
                <a:latin typeface="Consolas" charset="0"/>
                <a:ea typeface="Consolas" charset="0"/>
                <a:cs typeface="Consolas" charset="0"/>
              </a:rPr>
              <a:t>a = b;</a:t>
            </a:r>
          </a:p>
          <a:p>
            <a:pPr lvl="1"/>
            <a:r>
              <a:rPr lang="en-US" dirty="0" smtClean="0"/>
              <a:t>Copy the value in the location associated with </a:t>
            </a:r>
            <a:r>
              <a:rPr lang="en-US" dirty="0" smtClean="0">
                <a:latin typeface="Consolas" charset="0"/>
                <a:ea typeface="Consolas" charset="0"/>
                <a:cs typeface="Consolas" charset="0"/>
              </a:rPr>
              <a:t>b</a:t>
            </a:r>
            <a:r>
              <a:rPr lang="en-US" dirty="0" smtClean="0"/>
              <a:t> to the value in the location associated with </a:t>
            </a:r>
            <a:r>
              <a:rPr lang="en-US" dirty="0" smtClean="0">
                <a:latin typeface="Consolas" charset="0"/>
                <a:ea typeface="Consolas" charset="0"/>
                <a:cs typeface="Consolas" charset="0"/>
              </a:rPr>
              <a:t>a</a:t>
            </a:r>
          </a:p>
          <a:p>
            <a:r>
              <a:rPr lang="en-US" dirty="0" smtClean="0"/>
              <a:t>Sharing Semantics</a:t>
            </a:r>
          </a:p>
          <a:p>
            <a:pPr lvl="1"/>
            <a:r>
              <a:rPr lang="en-US" dirty="0" smtClean="0">
                <a:latin typeface="Consolas" charset="0"/>
                <a:ea typeface="Consolas" charset="0"/>
                <a:cs typeface="Consolas" charset="0"/>
              </a:rPr>
              <a:t>a = b;</a:t>
            </a:r>
          </a:p>
          <a:p>
            <a:pPr lvl="1"/>
            <a:r>
              <a:rPr lang="en-US" dirty="0" smtClean="0"/>
              <a:t>Bind the name </a:t>
            </a:r>
            <a:r>
              <a:rPr lang="en-US" dirty="0" smtClean="0">
                <a:latin typeface="Consolas" charset="0"/>
                <a:ea typeface="Consolas" charset="0"/>
                <a:cs typeface="Consolas" charset="0"/>
              </a:rPr>
              <a:t>b</a:t>
            </a:r>
            <a:r>
              <a:rPr lang="en-US" dirty="0" smtClean="0"/>
              <a:t> to the location associated with </a:t>
            </a:r>
            <a:r>
              <a:rPr lang="en-US" dirty="0" smtClean="0">
                <a:latin typeface="Consolas" charset="0"/>
                <a:ea typeface="Consolas" charset="0"/>
                <a:cs typeface="Consolas" charset="0"/>
              </a:rPr>
              <a:t>a</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54</a:t>
            </a:fld>
            <a:endParaRPr lang="en-US"/>
          </a:p>
        </p:txBody>
      </p:sp>
    </p:spTree>
    <p:extLst>
      <p:ext uri="{BB962C8B-B14F-4D97-AF65-F5344CB8AC3E}">
        <p14:creationId xmlns:p14="http://schemas.microsoft.com/office/powerpoint/2010/main" val="184203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Semantics</a:t>
            </a:r>
            <a:endParaRPr lang="en-US" dirty="0"/>
          </a:p>
        </p:txBody>
      </p:sp>
      <p:sp>
        <p:nvSpPr>
          <p:cNvPr id="3" name="Content Placeholder 2"/>
          <p:cNvSpPr>
            <a:spLocks noGrp="1"/>
          </p:cNvSpPr>
          <p:nvPr>
            <p:ph idx="1"/>
          </p:nvPr>
        </p:nvSpPr>
        <p:spPr>
          <a:xfrm>
            <a:off x="457200" y="1600201"/>
            <a:ext cx="8229600" cy="2055061"/>
          </a:xfrm>
        </p:spPr>
        <p:txBody>
          <a:bodyPr>
            <a:normAutofit/>
          </a:bodyPr>
          <a:lstStyle/>
          <a:p>
            <a:pPr marL="0" indent="0">
              <a:buNone/>
            </a:pPr>
            <a:r>
              <a:rPr lang="en-US" sz="1800" dirty="0" smtClean="0">
                <a:solidFill>
                  <a:schemeClr val="tx2"/>
                </a:solidFill>
                <a:latin typeface="Consolas" charset="0"/>
                <a:ea typeface="Consolas" charset="0"/>
                <a:cs typeface="Consolas" charset="0"/>
              </a:rPr>
              <a:t>Object</a:t>
            </a:r>
            <a:r>
              <a:rPr lang="en-US" sz="1800" dirty="0" smtClean="0">
                <a:latin typeface="Consolas" charset="0"/>
                <a:ea typeface="Consolas" charset="0"/>
                <a:cs typeface="Consolas" charset="0"/>
              </a:rPr>
              <a:t> a;</a:t>
            </a:r>
          </a:p>
          <a:p>
            <a:pPr marL="0" indent="0">
              <a:buNone/>
            </a:pPr>
            <a:r>
              <a:rPr lang="en-US" sz="1800" dirty="0" smtClean="0">
                <a:solidFill>
                  <a:schemeClr val="tx2"/>
                </a:solidFill>
                <a:latin typeface="Consolas" charset="0"/>
                <a:ea typeface="Consolas" charset="0"/>
                <a:cs typeface="Consolas" charset="0"/>
              </a:rPr>
              <a:t>Object</a:t>
            </a:r>
            <a:r>
              <a:rPr lang="en-US" sz="1800" dirty="0" smtClean="0">
                <a:latin typeface="Consolas" charset="0"/>
                <a:ea typeface="Consolas" charset="0"/>
                <a:cs typeface="Consolas" charset="0"/>
              </a:rPr>
              <a:t> b;</a:t>
            </a:r>
          </a:p>
          <a:p>
            <a:pPr marL="0" indent="0">
              <a:buNone/>
            </a:pPr>
            <a:r>
              <a:rPr lang="en-US" sz="1800" dirty="0" smtClean="0">
                <a:latin typeface="Consolas" charset="0"/>
                <a:ea typeface="Consolas" charset="0"/>
                <a:cs typeface="Consolas" charset="0"/>
              </a:rPr>
              <a:t>a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b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a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b = a;</a:t>
            </a:r>
          </a:p>
        </p:txBody>
      </p:sp>
      <p:sp>
        <p:nvSpPr>
          <p:cNvPr id="4" name="Slide Number Placeholder 3"/>
          <p:cNvSpPr>
            <a:spLocks noGrp="1"/>
          </p:cNvSpPr>
          <p:nvPr>
            <p:ph type="sldNum" sz="quarter" idx="12"/>
          </p:nvPr>
        </p:nvSpPr>
        <p:spPr/>
        <p:txBody>
          <a:bodyPr/>
          <a:lstStyle/>
          <a:p>
            <a:fld id="{FCFB7E3C-6220-8942-988C-3F6E25750AD7}" type="slidenum">
              <a:rPr lang="en-US" smtClean="0"/>
              <a:t>55</a:t>
            </a:fld>
            <a:endParaRPr lang="en-US"/>
          </a:p>
        </p:txBody>
      </p:sp>
      <p:sp>
        <p:nvSpPr>
          <p:cNvPr id="6" name="TextBox 5"/>
          <p:cNvSpPr txBox="1"/>
          <p:nvPr/>
        </p:nvSpPr>
        <p:spPr>
          <a:xfrm>
            <a:off x="457200" y="384393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a</a:t>
            </a:r>
            <a:endParaRPr lang="en-US" sz="2400" dirty="0">
              <a:latin typeface="Consolas" charset="0"/>
              <a:ea typeface="Consolas" charset="0"/>
              <a:cs typeface="Consolas" charset="0"/>
            </a:endParaRPr>
          </a:p>
        </p:txBody>
      </p:sp>
      <p:grpSp>
        <p:nvGrpSpPr>
          <p:cNvPr id="7" name="Group 6"/>
          <p:cNvGrpSpPr/>
          <p:nvPr/>
        </p:nvGrpSpPr>
        <p:grpSpPr>
          <a:xfrm>
            <a:off x="1582058" y="3690137"/>
            <a:ext cx="2068835" cy="769257"/>
            <a:chOff x="2781130" y="3411945"/>
            <a:chExt cx="2068835" cy="769257"/>
          </a:xfrm>
        </p:grpSpPr>
        <p:sp>
          <p:nvSpPr>
            <p:cNvPr id="8" name="Rectangle 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 name="Rectangle 9"/>
          <p:cNvSpPr/>
          <p:nvPr/>
        </p:nvSpPr>
        <p:spPr>
          <a:xfrm>
            <a:off x="1582058" y="5379858"/>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457200" y="5533653"/>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b</a:t>
            </a:r>
            <a:endParaRPr lang="en-US" sz="2400" dirty="0">
              <a:latin typeface="Consolas" charset="0"/>
              <a:ea typeface="Consolas" charset="0"/>
              <a:cs typeface="Consolas" charset="0"/>
            </a:endParaRPr>
          </a:p>
        </p:txBody>
      </p:sp>
      <p:cxnSp>
        <p:nvCxnSpPr>
          <p:cNvPr id="12" name="Straight Connector 11"/>
          <p:cNvCxnSpPr/>
          <p:nvPr/>
        </p:nvCxnSpPr>
        <p:spPr>
          <a:xfrm>
            <a:off x="805544" y="5764486"/>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2289264" y="5437273"/>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805544" y="407476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28" name="TextBox 27"/>
          <p:cNvSpPr txBox="1"/>
          <p:nvPr/>
        </p:nvSpPr>
        <p:spPr>
          <a:xfrm>
            <a:off x="2292302" y="4731400"/>
            <a:ext cx="732450" cy="461665"/>
          </a:xfrm>
          <a:prstGeom prst="rect">
            <a:avLst/>
          </a:prstGeom>
          <a:noFill/>
        </p:spPr>
        <p:txBody>
          <a:bodyPr wrap="square" rtlCol="0">
            <a:spAutoFit/>
          </a:bodyPr>
          <a:lstStyle/>
          <a:p>
            <a:endParaRPr lang="en-US" sz="2400" dirty="0">
              <a:latin typeface="Consolas" charset="0"/>
              <a:ea typeface="Consolas" charset="0"/>
              <a:cs typeface="Consolas" charset="0"/>
            </a:endParaRPr>
          </a:p>
        </p:txBody>
      </p:sp>
      <p:grpSp>
        <p:nvGrpSpPr>
          <p:cNvPr id="30" name="Group 29"/>
          <p:cNvGrpSpPr/>
          <p:nvPr/>
        </p:nvGrpSpPr>
        <p:grpSpPr>
          <a:xfrm>
            <a:off x="1582058" y="4575726"/>
            <a:ext cx="2068835" cy="769257"/>
            <a:chOff x="2781130" y="3411945"/>
            <a:chExt cx="2068835" cy="769257"/>
          </a:xfrm>
        </p:grpSpPr>
        <p:sp>
          <p:nvSpPr>
            <p:cNvPr id="31" name="Rectangle 30"/>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4" name="Right Arrow 33"/>
          <p:cNvSpPr/>
          <p:nvPr/>
        </p:nvSpPr>
        <p:spPr>
          <a:xfrm>
            <a:off x="178594" y="175447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a:off x="178594" y="20707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ight Arrow 35"/>
          <p:cNvSpPr/>
          <p:nvPr/>
        </p:nvSpPr>
        <p:spPr>
          <a:xfrm>
            <a:off x="178594" y="24226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ight Arrow 36"/>
          <p:cNvSpPr/>
          <p:nvPr/>
        </p:nvSpPr>
        <p:spPr>
          <a:xfrm>
            <a:off x="178594" y="272886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ight Arrow 37"/>
          <p:cNvSpPr/>
          <p:nvPr/>
        </p:nvSpPr>
        <p:spPr>
          <a:xfrm>
            <a:off x="178594" y="308216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9" name="Straight Connector 38"/>
          <p:cNvCxnSpPr>
            <a:stCxn id="6" idx="3"/>
            <a:endCxn id="31" idx="1"/>
          </p:cNvCxnSpPr>
          <p:nvPr/>
        </p:nvCxnSpPr>
        <p:spPr>
          <a:xfrm>
            <a:off x="805544" y="4074765"/>
            <a:ext cx="776514" cy="88559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42" name="Right Arrow 41"/>
          <p:cNvSpPr/>
          <p:nvPr/>
        </p:nvSpPr>
        <p:spPr>
          <a:xfrm>
            <a:off x="178594" y="33984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3" name="Straight Connector 42"/>
          <p:cNvCxnSpPr>
            <a:stCxn id="11" idx="3"/>
            <a:endCxn id="31" idx="1"/>
          </p:cNvCxnSpPr>
          <p:nvPr/>
        </p:nvCxnSpPr>
        <p:spPr>
          <a:xfrm flipV="1">
            <a:off x="805544" y="4960355"/>
            <a:ext cx="776514" cy="804131"/>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58586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34"/>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5"/>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36"/>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37"/>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21"/>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38"/>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nodeType="clickEffect">
                                  <p:stCondLst>
                                    <p:cond delay="0"/>
                                  </p:stCondLst>
                                  <p:childTnLst>
                                    <p:set>
                                      <p:cBhvr>
                                        <p:cTn id="74" dur="1" fill="hold">
                                          <p:stCondLst>
                                            <p:cond delay="0"/>
                                          </p:stCondLst>
                                        </p:cTn>
                                        <p:tgtEl>
                                          <p:spTgt spid="12"/>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p:bldP spid="13" grpId="0"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Specification</a:t>
            </a:r>
            <a:endParaRPr lang="en-US" dirty="0"/>
          </a:p>
        </p:txBody>
      </p:sp>
      <p:sp>
        <p:nvSpPr>
          <p:cNvPr id="3" name="Content Placeholder 2"/>
          <p:cNvSpPr>
            <a:spLocks noGrp="1"/>
          </p:cNvSpPr>
          <p:nvPr>
            <p:ph idx="1"/>
          </p:nvPr>
        </p:nvSpPr>
        <p:spPr/>
        <p:txBody>
          <a:bodyPr>
            <a:normAutofit/>
          </a:bodyPr>
          <a:lstStyle/>
          <a:p>
            <a:r>
              <a:rPr lang="en-US" dirty="0" smtClean="0"/>
              <a:t>Specify the semantics of the language constructs formally (different approaches)</a:t>
            </a:r>
          </a:p>
          <a:p>
            <a:r>
              <a:rPr lang="en-US" dirty="0" smtClean="0"/>
              <a:t>In this way, all parts of the language have an exact definition</a:t>
            </a:r>
          </a:p>
          <a:p>
            <a:pPr lvl="1"/>
            <a:r>
              <a:rPr lang="en-US" dirty="0" smtClean="0"/>
              <a:t>Allows for proving properties about the language and programs written in the language</a:t>
            </a:r>
          </a:p>
          <a:p>
            <a:r>
              <a:rPr lang="en-US" dirty="0" smtClean="0"/>
              <a:t>However, can be difficult to understand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91303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pic>
        <p:nvPicPr>
          <p:cNvPr id="5" name="Content Placeholder 4" descr="Screen Shot 2014-10-09 at 1.47.49 PM.png"/>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7939" r="-7939"/>
          <a:stretch>
            <a:fillRect/>
          </a:stretch>
        </p:blipFill>
        <p:spPr>
          <a:xfrm>
            <a:off x="14307" y="122673"/>
            <a:ext cx="9129693" cy="6126164"/>
          </a:xfrm>
        </p:spPr>
      </p:pic>
      <p:sp>
        <p:nvSpPr>
          <p:cNvPr id="6" name="Rectangle 5"/>
          <p:cNvSpPr/>
          <p:nvPr/>
        </p:nvSpPr>
        <p:spPr>
          <a:xfrm>
            <a:off x="363015" y="6118032"/>
            <a:ext cx="8432276" cy="261610"/>
          </a:xfrm>
          <a:prstGeom prst="rect">
            <a:avLst/>
          </a:prstGeom>
        </p:spPr>
        <p:txBody>
          <a:bodyPr wrap="square">
            <a:spAutoFit/>
          </a:bodyPr>
          <a:lstStyle/>
          <a:p>
            <a:r>
              <a:rPr lang="en-US" sz="1100" smtClean="0">
                <a:solidFill>
                  <a:srgbClr val="555555"/>
                </a:solidFill>
                <a:latin typeface="Open Sans Condensed" charset="0"/>
              </a:rPr>
              <a:t>Table courtesy </a:t>
            </a:r>
            <a:r>
              <a:rPr lang="en-US" sz="1100" dirty="0" smtClean="0">
                <a:solidFill>
                  <a:srgbClr val="555555"/>
                </a:solidFill>
                <a:latin typeface="Open Sans Condensed" charset="0"/>
              </a:rPr>
              <a:t>of </a:t>
            </a:r>
            <a:r>
              <a:rPr lang="en-US" sz="1100" dirty="0" err="1" smtClean="0">
                <a:solidFill>
                  <a:srgbClr val="555555"/>
                </a:solidFill>
                <a:latin typeface="Open Sans Condensed" charset="0"/>
              </a:rPr>
              <a:t>Vineeth</a:t>
            </a:r>
            <a:r>
              <a:rPr lang="en-US" sz="1100" dirty="0" smtClean="0">
                <a:solidFill>
                  <a:srgbClr val="555555"/>
                </a:solidFill>
                <a:latin typeface="Open Sans Condensed" charset="0"/>
              </a:rPr>
              <a:t> </a:t>
            </a:r>
            <a:r>
              <a:rPr lang="en-US" sz="1100" dirty="0" err="1" smtClean="0">
                <a:solidFill>
                  <a:srgbClr val="555555"/>
                </a:solidFill>
                <a:latin typeface="Open Sans Condensed" charset="0"/>
              </a:rPr>
              <a:t>Kashyap</a:t>
            </a:r>
            <a:r>
              <a:rPr lang="en-US" sz="1100" dirty="0" smtClean="0">
                <a:solidFill>
                  <a:srgbClr val="555555"/>
                </a:solidFill>
                <a:latin typeface="Open Sans Condensed" charset="0"/>
              </a:rPr>
              <a:t> and Ben </a:t>
            </a:r>
            <a:r>
              <a:rPr lang="en-US" sz="1100" dirty="0" err="1">
                <a:solidFill>
                  <a:srgbClr val="555555"/>
                </a:solidFill>
                <a:latin typeface="Open Sans Condensed" charset="0"/>
              </a:rPr>
              <a:t>Hardekopf</a:t>
            </a:r>
            <a:endParaRPr lang="en-US" sz="1100" dirty="0"/>
          </a:p>
        </p:txBody>
      </p:sp>
    </p:spTree>
    <p:extLst>
      <p:ext uri="{BB962C8B-B14F-4D97-AF65-F5344CB8AC3E}">
        <p14:creationId xmlns:p14="http://schemas.microsoft.com/office/powerpoint/2010/main" val="1007472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Many of the language's syntactic constructions need semantic meaning</a:t>
            </a:r>
          </a:p>
          <a:p>
            <a:pPr lvl="1"/>
            <a:r>
              <a:rPr lang="en-US" dirty="0" smtClean="0"/>
              <a:t>variable</a:t>
            </a:r>
          </a:p>
          <a:p>
            <a:pPr lvl="1"/>
            <a:r>
              <a:rPr lang="en-US" dirty="0" smtClean="0"/>
              <a:t>function</a:t>
            </a:r>
          </a:p>
          <a:p>
            <a:pPr lvl="1"/>
            <a:r>
              <a:rPr lang="en-US" dirty="0" smtClean="0"/>
              <a:t>parameter</a:t>
            </a:r>
          </a:p>
          <a:p>
            <a:pPr lvl="1"/>
            <a:r>
              <a:rPr lang="en-US" dirty="0" smtClean="0"/>
              <a:t>type</a:t>
            </a:r>
          </a:p>
          <a:p>
            <a:pPr lvl="1"/>
            <a:r>
              <a:rPr lang="en-US" dirty="0" smtClean="0"/>
              <a:t>operators</a:t>
            </a:r>
          </a:p>
          <a:p>
            <a:pPr lvl="1"/>
            <a:r>
              <a:rPr lang="en-US" dirty="0" smtClean="0"/>
              <a:t>exception</a:t>
            </a:r>
          </a:p>
          <a:p>
            <a:pPr lvl="1"/>
            <a:r>
              <a:rPr lang="en-US" dirty="0" smtClean="0"/>
              <a:t>control structures</a:t>
            </a:r>
          </a:p>
          <a:p>
            <a:pPr lvl="1"/>
            <a:r>
              <a:rPr lang="en-US" dirty="0" smtClean="0"/>
              <a:t>constant</a:t>
            </a:r>
          </a:p>
          <a:p>
            <a:pPr lvl="1"/>
            <a:r>
              <a:rPr lang="en-US" dirty="0" smtClean="0"/>
              <a:t>method</a:t>
            </a:r>
          </a:p>
          <a:p>
            <a:pPr lvl="1"/>
            <a:r>
              <a:rPr lang="en-US" dirty="0" smtClean="0"/>
              <a:t>class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Tree>
    <p:extLst>
      <p:ext uri="{BB962C8B-B14F-4D97-AF65-F5344CB8AC3E}">
        <p14:creationId xmlns:p14="http://schemas.microsoft.com/office/powerpoint/2010/main" val="87037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Declarations</a:t>
            </a:r>
            <a:endParaRPr lang="en-US" dirty="0"/>
          </a:p>
        </p:txBody>
      </p:sp>
      <p:sp>
        <p:nvSpPr>
          <p:cNvPr id="3" name="Content Placeholder 2"/>
          <p:cNvSpPr>
            <a:spLocks noGrp="1"/>
          </p:cNvSpPr>
          <p:nvPr>
            <p:ph idx="1"/>
          </p:nvPr>
        </p:nvSpPr>
        <p:spPr/>
        <p:txBody>
          <a:bodyPr>
            <a:normAutofit/>
          </a:bodyPr>
          <a:lstStyle/>
          <a:p>
            <a:r>
              <a:rPr lang="en-US" dirty="0" smtClean="0"/>
              <a:t>Some constructs must first be introduced by explicit declarations</a:t>
            </a:r>
          </a:p>
          <a:p>
            <a:pPr lvl="1"/>
            <a:r>
              <a:rPr lang="en-US" dirty="0" smtClean="0"/>
              <a:t>Often the declarations are associated with a specific name</a:t>
            </a:r>
          </a:p>
          <a:p>
            <a:pPr lvl="1"/>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err="1" smtClean="0">
                <a:solidFill>
                  <a:schemeClr val="accent2"/>
                </a:solidFill>
                <a:latin typeface="Consolas" charset="0"/>
                <a:ea typeface="Consolas" charset="0"/>
                <a:cs typeface="Consolas" charset="0"/>
              </a:rPr>
              <a:t>i</a:t>
            </a:r>
            <a:r>
              <a:rPr lang="en-US" dirty="0" smtClean="0">
                <a:latin typeface="Consolas" charset="0"/>
                <a:ea typeface="Consolas" charset="0"/>
                <a:cs typeface="Consolas" charset="0"/>
              </a:rPr>
              <a:t>;</a:t>
            </a:r>
          </a:p>
          <a:p>
            <a:r>
              <a:rPr lang="en-US" dirty="0" smtClean="0"/>
              <a:t>However, some constructs can be introduced by implicit declarations</a:t>
            </a:r>
          </a:p>
          <a:p>
            <a:pPr lvl="1"/>
            <a:r>
              <a:rPr lang="en-US" dirty="0" smtClean="0">
                <a:latin typeface="Consolas" charset="0"/>
                <a:ea typeface="Consolas" charset="0"/>
                <a:cs typeface="Consolas" charset="0"/>
              </a:rPr>
              <a:t>target = </a:t>
            </a:r>
            <a:r>
              <a:rPr lang="en-US" dirty="0" err="1" smtClean="0">
                <a:latin typeface="Consolas" charset="0"/>
                <a:ea typeface="Consolas" charset="0"/>
                <a:cs typeface="Consolas" charset="0"/>
              </a:rPr>
              <a:t>test_value</a:t>
            </a:r>
            <a:r>
              <a:rPr lang="en-US" dirty="0" smtClean="0">
                <a:latin typeface="Consolas" charset="0"/>
                <a:ea typeface="Consolas" charset="0"/>
                <a:cs typeface="Consolas" charset="0"/>
              </a:rPr>
              <a:t> + 10</a:t>
            </a:r>
          </a:p>
        </p:txBody>
      </p:sp>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198151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131126</TotalTime>
  <Words>2840</Words>
  <Application>Microsoft Macintosh PowerPoint</Application>
  <PresentationFormat>On-screen Show (4:3)</PresentationFormat>
  <Paragraphs>956</Paragraphs>
  <Slides>55</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Calibri</vt:lpstr>
      <vt:lpstr>Consolas</vt:lpstr>
      <vt:lpstr>Open Sans Condensed</vt:lpstr>
      <vt:lpstr>Arial</vt:lpstr>
      <vt:lpstr>adam_seclab_theme</vt:lpstr>
      <vt:lpstr>Semantics</vt:lpstr>
      <vt:lpstr>Semantics</vt:lpstr>
      <vt:lpstr>Defining Language Semantics</vt:lpstr>
      <vt:lpstr>English Specification</vt:lpstr>
      <vt:lpstr>Reference Implementation</vt:lpstr>
      <vt:lpstr>Formal Specification</vt:lpstr>
      <vt:lpstr>PowerPoint Presentation</vt:lpstr>
      <vt:lpstr>Semantics</vt:lpstr>
      <vt:lpstr>Declarations</vt:lpstr>
      <vt:lpstr>What's in a name?</vt:lpstr>
      <vt:lpstr>C Scoping</vt:lpstr>
      <vt:lpstr>PowerPoint Presentation</vt:lpstr>
      <vt:lpstr>PowerPoint Presentation</vt:lpstr>
      <vt:lpstr>Resolving a Name</vt:lpstr>
      <vt:lpstr>PowerPoint Presentation</vt:lpstr>
      <vt:lpstr>PowerPoint Presentation</vt:lpstr>
      <vt:lpstr>PowerPoint Presentation</vt:lpstr>
      <vt:lpstr>PowerPoint Presentation</vt:lpstr>
      <vt:lpstr>Dynamic Scoping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Function Resolution</vt:lpstr>
      <vt:lpstr>Function Resolution (C++)</vt:lpstr>
      <vt:lpstr>Function Resolution (C++)</vt:lpstr>
      <vt:lpstr>Assignment Semantics</vt:lpstr>
      <vt:lpstr>Assignment Semantics Using Box and Circle Diagrams</vt:lpstr>
      <vt:lpstr>Assignment Semantics</vt:lpstr>
      <vt:lpstr>Assignment Semantics</vt:lpstr>
      <vt:lpstr>Assignment Semantics</vt:lpstr>
      <vt:lpstr>Assignment Semantics</vt:lpstr>
      <vt:lpstr>Assignment Semantics</vt:lpstr>
      <vt:lpstr>Pointer Operations</vt:lpstr>
      <vt:lpstr>Dereference Operator *</vt:lpstr>
      <vt:lpstr>PowerPoint Presentation</vt:lpstr>
      <vt:lpstr>Pointer Semantics</vt:lpstr>
      <vt:lpstr>PowerPoint Presentation</vt:lpstr>
      <vt:lpstr>PowerPoint Presentation</vt:lpstr>
      <vt:lpstr>PowerPoint Presentation</vt:lpstr>
      <vt:lpstr>Memory Allocation</vt:lpstr>
      <vt:lpstr>Types of Memory Allocation</vt:lpstr>
      <vt:lpstr>PowerPoint Presentation</vt:lpstr>
      <vt:lpstr>Memory Errors</vt:lpstr>
      <vt:lpstr>PowerPoint Presentation</vt:lpstr>
      <vt:lpstr>PowerPoint Presentation</vt:lpstr>
      <vt:lpstr>PowerPoint Presentation</vt:lpstr>
      <vt:lpstr>PowerPoint Presentation</vt:lpstr>
      <vt:lpstr>PowerPoint Presentation</vt:lpstr>
      <vt:lpstr>Assignment Semantics</vt:lpstr>
      <vt:lpstr>Sharing Semantics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3801</cp:revision>
  <cp:lastPrinted>2011-10-05T20:20:50Z</cp:lastPrinted>
  <dcterms:created xsi:type="dcterms:W3CDTF">2011-09-20T20:28:25Z</dcterms:created>
  <dcterms:modified xsi:type="dcterms:W3CDTF">2015-10-05T23:31:20Z</dcterms:modified>
</cp:coreProperties>
</file>